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52"/>
  </p:notesMasterIdLst>
  <p:sldIdLst>
    <p:sldId id="256" r:id="rId2"/>
    <p:sldId id="315" r:id="rId3"/>
    <p:sldId id="257" r:id="rId4"/>
    <p:sldId id="258" r:id="rId5"/>
    <p:sldId id="259" r:id="rId6"/>
    <p:sldId id="260" r:id="rId7"/>
    <p:sldId id="316" r:id="rId8"/>
    <p:sldId id="317" r:id="rId9"/>
    <p:sldId id="261" r:id="rId10"/>
    <p:sldId id="263" r:id="rId11"/>
    <p:sldId id="285" r:id="rId12"/>
    <p:sldId id="286" r:id="rId13"/>
    <p:sldId id="287" r:id="rId14"/>
    <p:sldId id="265" r:id="rId15"/>
    <p:sldId id="288" r:id="rId16"/>
    <p:sldId id="266" r:id="rId17"/>
    <p:sldId id="267" r:id="rId18"/>
    <p:sldId id="318" r:id="rId19"/>
    <p:sldId id="319" r:id="rId20"/>
    <p:sldId id="320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89" r:id="rId32"/>
    <p:sldId id="291" r:id="rId33"/>
    <p:sldId id="292" r:id="rId34"/>
    <p:sldId id="293" r:id="rId35"/>
    <p:sldId id="295" r:id="rId36"/>
    <p:sldId id="296" r:id="rId37"/>
    <p:sldId id="297" r:id="rId38"/>
    <p:sldId id="301" r:id="rId39"/>
    <p:sldId id="302" r:id="rId40"/>
    <p:sldId id="303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7109"/>
  </p:normalViewPr>
  <p:slideViewPr>
    <p:cSldViewPr snapToGrid="0">
      <p:cViewPr varScale="1">
        <p:scale>
          <a:sx n="95" d="100"/>
          <a:sy n="95" d="100"/>
        </p:scale>
        <p:origin x="12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9C610-26DB-524F-AF48-D84A7B3D1C12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AFF06-D5C9-2944-AC2A-7CECD71DEF1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572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3AFF06-D5C9-2944-AC2A-7CECD71DEF14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2280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3AFF06-D5C9-2944-AC2A-7CECD71DEF14}" type="slidenum">
              <a:rPr lang="ru-UA" smtClean="0"/>
              <a:t>39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599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7893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1407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707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31.10.2025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275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34564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538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6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517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3712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7153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69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8750B0F-1609-5645-9209-96746D14DDF1}" type="datetimeFigureOut">
              <a:rPr lang="ru-UA" smtClean="0"/>
              <a:t>10/31/25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3B0C662-B916-7443-A3A8-D3B5DC93AF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9077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lentyna.buglak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337-14/print#n2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651-17#n745" TargetMode="External"/><Relationship Id="rId2" Type="http://schemas.openxmlformats.org/officeDocument/2006/relationships/hyperlink" Target="https://zakon.rada.gov.ua/laws/show/4651-17#n6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651-17#n796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reyestr.court.gov.ua/Review/80304865" TargetMode="External"/><Relationship Id="rId2" Type="http://schemas.openxmlformats.org/officeDocument/2006/relationships/hyperlink" Target="http://reyestr.court.gov.ua/Review/8939593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yestr.court.gov.ua/Review/9955653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0865453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5076-17#n159" TargetMode="External"/><Relationship Id="rId3" Type="http://schemas.openxmlformats.org/officeDocument/2006/relationships/hyperlink" Target="https://zakon.rada.gov.ua/laws/show/4651-17#n745" TargetMode="External"/><Relationship Id="rId7" Type="http://schemas.openxmlformats.org/officeDocument/2006/relationships/hyperlink" Target="https://zakon.rada.gov.ua/laws/show/5076-17#n146" TargetMode="External"/><Relationship Id="rId2" Type="http://schemas.openxmlformats.org/officeDocument/2006/relationships/hyperlink" Target="https://zakon.rada.gov.ua/laws/show/4651-17#n6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3460-17" TargetMode="External"/><Relationship Id="rId5" Type="http://schemas.openxmlformats.org/officeDocument/2006/relationships/hyperlink" Target="https://zakon.rada.gov.ua/laws/show/4651-17#n2097" TargetMode="External"/><Relationship Id="rId4" Type="http://schemas.openxmlformats.org/officeDocument/2006/relationships/hyperlink" Target="https://zakon.rada.gov.ua/laws/show/4651-17#n754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z0990-14" TargetMode="External"/><Relationship Id="rId3" Type="http://schemas.openxmlformats.org/officeDocument/2006/relationships/hyperlink" Target="https://zakon.rada.gov.ua/laws/show/4651-17#n468" TargetMode="External"/><Relationship Id="rId7" Type="http://schemas.openxmlformats.org/officeDocument/2006/relationships/hyperlink" Target="https://zakon.rada.gov.ua/laws/show/z0793-11" TargetMode="External"/><Relationship Id="rId2" Type="http://schemas.openxmlformats.org/officeDocument/2006/relationships/hyperlink" Target="https://zakon.rada.gov.ua/laws/show/995_004#n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754" TargetMode="External"/><Relationship Id="rId5" Type="http://schemas.openxmlformats.org/officeDocument/2006/relationships/hyperlink" Target="https://zakon.rada.gov.ua/laws/show/4651-17#n745" TargetMode="External"/><Relationship Id="rId4" Type="http://schemas.openxmlformats.org/officeDocument/2006/relationships/hyperlink" Target="https://zakon.rada.gov.ua/laws/show/4651-17#n696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4651-17#n2537" TargetMode="External"/><Relationship Id="rId3" Type="http://schemas.openxmlformats.org/officeDocument/2006/relationships/hyperlink" Target="https://zakon.rada.gov.ua/laws/show/995_154#n595" TargetMode="External"/><Relationship Id="rId7" Type="http://schemas.openxmlformats.org/officeDocument/2006/relationships/hyperlink" Target="https://zakon.rada.gov.ua/laws/show/4651-17#n1974" TargetMode="External"/><Relationship Id="rId2" Type="http://schemas.openxmlformats.org/officeDocument/2006/relationships/hyperlink" Target="https://zakon.rada.gov.ua/laws/show/995_154#n21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754" TargetMode="External"/><Relationship Id="rId5" Type="http://schemas.openxmlformats.org/officeDocument/2006/relationships/hyperlink" Target="https://zakon.rada.gov.ua/laws/show/4651-17#n745" TargetMode="External"/><Relationship Id="rId4" Type="http://schemas.openxmlformats.org/officeDocument/2006/relationships/hyperlink" Target="https://zakon.rada.gov.ua/laws/show/4651-17#n696" TargetMode="External"/><Relationship Id="rId9" Type="http://schemas.openxmlformats.org/officeDocument/2006/relationships/hyperlink" Target="https://zakon.rada.gov.ua/laws/show/4651-17#n3097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651-17#n1974" TargetMode="External"/><Relationship Id="rId7" Type="http://schemas.openxmlformats.org/officeDocument/2006/relationships/hyperlink" Target="https://zakon.rada.gov.ua/laws/show/4651-17#n2036" TargetMode="External"/><Relationship Id="rId2" Type="http://schemas.openxmlformats.org/officeDocument/2006/relationships/hyperlink" Target="https://zakon.rada.gov.ua/laws/show/z0337-14#n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696" TargetMode="External"/><Relationship Id="rId5" Type="http://schemas.openxmlformats.org/officeDocument/2006/relationships/hyperlink" Target="https://zakon.rada.gov.ua/laws/show/4651-17#n468" TargetMode="External"/><Relationship Id="rId4" Type="http://schemas.openxmlformats.org/officeDocument/2006/relationships/hyperlink" Target="https://zakon.rada.gov.ua/laws/show/995_004#n20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4651-17#n2017" TargetMode="External"/><Relationship Id="rId13" Type="http://schemas.openxmlformats.org/officeDocument/2006/relationships/hyperlink" Target="https://zakon.rada.gov.ua/laws/show/n0003418-12#n138" TargetMode="External"/><Relationship Id="rId3" Type="http://schemas.openxmlformats.org/officeDocument/2006/relationships/hyperlink" Target="https://zakon.rada.gov.ua/laws/show/995_004#n20" TargetMode="External"/><Relationship Id="rId7" Type="http://schemas.openxmlformats.org/officeDocument/2006/relationships/hyperlink" Target="https://zakon.rada.gov.ua/laws/show/4651-17#n1998" TargetMode="External"/><Relationship Id="rId12" Type="http://schemas.openxmlformats.org/officeDocument/2006/relationships/hyperlink" Target="https://zakon.rada.gov.ua/laws/show/n0003418-12#n66" TargetMode="External"/><Relationship Id="rId2" Type="http://schemas.openxmlformats.org/officeDocument/2006/relationships/hyperlink" Target="https://zakon.rada.gov.ua/laws/show/995_004#n14" TargetMode="External"/><Relationship Id="rId16" Type="http://schemas.openxmlformats.org/officeDocument/2006/relationships/hyperlink" Target="https://zakon.rada.gov.ua/laws/show/974_e25#n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1974" TargetMode="External"/><Relationship Id="rId11" Type="http://schemas.openxmlformats.org/officeDocument/2006/relationships/hyperlink" Target="https://zakon.rada.gov.ua/laws/show/5076-17#n135" TargetMode="External"/><Relationship Id="rId5" Type="http://schemas.openxmlformats.org/officeDocument/2006/relationships/hyperlink" Target="https://zakon.rada.gov.ua/laws/show/4651-17#n696" TargetMode="External"/><Relationship Id="rId15" Type="http://schemas.openxmlformats.org/officeDocument/2006/relationships/hyperlink" Target="https://zakon.rada.gov.ua/laws/show/z1868-12" TargetMode="External"/><Relationship Id="rId10" Type="http://schemas.openxmlformats.org/officeDocument/2006/relationships/hyperlink" Target="https://zakon.rada.gov.ua/laws/show/3460-17" TargetMode="External"/><Relationship Id="rId4" Type="http://schemas.openxmlformats.org/officeDocument/2006/relationships/hyperlink" Target="https://zakon.rada.gov.ua/laws/show/995_004#n68" TargetMode="External"/><Relationship Id="rId9" Type="http://schemas.openxmlformats.org/officeDocument/2006/relationships/hyperlink" Target="https://zakon.rada.gov.ua/laws/show/4651-17#n4001" TargetMode="External"/><Relationship Id="rId14" Type="http://schemas.openxmlformats.org/officeDocument/2006/relationships/hyperlink" Target="https://zakon.rada.gov.ua/laws/show/z0889-12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4651-17#n2730" TargetMode="External"/><Relationship Id="rId13" Type="http://schemas.openxmlformats.org/officeDocument/2006/relationships/hyperlink" Target="https://zakon.rada.gov.ua/laws/show/980_110" TargetMode="External"/><Relationship Id="rId3" Type="http://schemas.openxmlformats.org/officeDocument/2006/relationships/hyperlink" Target="https://zakon.rada.gov.ua/laws/show/995_004#n68" TargetMode="External"/><Relationship Id="rId7" Type="http://schemas.openxmlformats.org/officeDocument/2006/relationships/hyperlink" Target="https://zakon.rada.gov.ua/laws/show/4651-17#n2691" TargetMode="External"/><Relationship Id="rId12" Type="http://schemas.openxmlformats.org/officeDocument/2006/relationships/hyperlink" Target="https://zakon.rada.gov.ua/laws/show/n0003418-12#n66" TargetMode="External"/><Relationship Id="rId2" Type="http://schemas.openxmlformats.org/officeDocument/2006/relationships/hyperlink" Target="https://zakon.rada.gov.ua/laws/show/995_004#n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1313" TargetMode="External"/><Relationship Id="rId11" Type="http://schemas.openxmlformats.org/officeDocument/2006/relationships/hyperlink" Target="https://zakon.rada.gov.ua/laws/show/n0003418-12#n44" TargetMode="External"/><Relationship Id="rId5" Type="http://schemas.openxmlformats.org/officeDocument/2006/relationships/hyperlink" Target="https://zakon.rada.gov.ua/laws/show/4651-17#n1311" TargetMode="External"/><Relationship Id="rId10" Type="http://schemas.openxmlformats.org/officeDocument/2006/relationships/hyperlink" Target="https://zakon.rada.gov.ua/laws/show/5076-17#n146" TargetMode="External"/><Relationship Id="rId4" Type="http://schemas.openxmlformats.org/officeDocument/2006/relationships/hyperlink" Target="https://zakon.rada.gov.ua/laws/show/4651-17#n549" TargetMode="External"/><Relationship Id="rId9" Type="http://schemas.openxmlformats.org/officeDocument/2006/relationships/hyperlink" Target="https://zakon.rada.gov.ua/laws/show/5076-17#n135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4651-17#n3279" TargetMode="External"/><Relationship Id="rId13" Type="http://schemas.openxmlformats.org/officeDocument/2006/relationships/image" Target="../media/image6.jpeg"/><Relationship Id="rId3" Type="http://schemas.openxmlformats.org/officeDocument/2006/relationships/hyperlink" Target="https://zakon.rada.gov.ua/laws/show/254%D0%BA/96-%D0%B2%D1%80#n4348" TargetMode="External"/><Relationship Id="rId7" Type="http://schemas.openxmlformats.org/officeDocument/2006/relationships/hyperlink" Target="https://zakon.rada.gov.ua/laws/show/4651-17#n3257" TargetMode="External"/><Relationship Id="rId12" Type="http://schemas.openxmlformats.org/officeDocument/2006/relationships/hyperlink" Target="https://zakon.rada.gov.ua/laws/show/n0003418-12#n49" TargetMode="External"/><Relationship Id="rId2" Type="http://schemas.openxmlformats.org/officeDocument/2006/relationships/hyperlink" Target="https://zakon.rada.gov.ua/laws/show/995_004#n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651-17#n754" TargetMode="External"/><Relationship Id="rId11" Type="http://schemas.openxmlformats.org/officeDocument/2006/relationships/hyperlink" Target="https://zakon.rada.gov.ua/laws/show/n0003418-12#n44" TargetMode="External"/><Relationship Id="rId5" Type="http://schemas.openxmlformats.org/officeDocument/2006/relationships/hyperlink" Target="https://zakon.rada.gov.ua/laws/show/4651-17#n715" TargetMode="External"/><Relationship Id="rId10" Type="http://schemas.openxmlformats.org/officeDocument/2006/relationships/hyperlink" Target="https://zakon.rada.gov.ua/laws/show/4651-17#n3332" TargetMode="External"/><Relationship Id="rId4" Type="http://schemas.openxmlformats.org/officeDocument/2006/relationships/hyperlink" Target="https://zakon.rada.gov.ua/laws/show/4651-17#n526" TargetMode="External"/><Relationship Id="rId9" Type="http://schemas.openxmlformats.org/officeDocument/2006/relationships/hyperlink" Target="https://zakon.rada.gov.ua/laws/show/4651-17#n329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651-17#n705" TargetMode="External"/><Relationship Id="rId2" Type="http://schemas.openxmlformats.org/officeDocument/2006/relationships/hyperlink" Target="https://zakon.rada.gov.ua/laws/show/4651-17#n70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z0633-19#n1123" TargetMode="External"/><Relationship Id="rId5" Type="http://schemas.openxmlformats.org/officeDocument/2006/relationships/hyperlink" Target="https://zakon.rada.gov.ua/laws/show/3352-12#n124" TargetMode="External"/><Relationship Id="rId4" Type="http://schemas.openxmlformats.org/officeDocument/2006/relationships/hyperlink" Target="https://zakon.rada.gov.ua/laws/show/4651-17#n1949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337-14/print#n12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651-17" TargetMode="External"/><Relationship Id="rId2" Type="http://schemas.openxmlformats.org/officeDocument/2006/relationships/hyperlink" Target="https://zakon.rada.gov.ua/laws/show/995_004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651-17#n1974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iv-0082022-za-skargoyu-advokata-na-rishennya-kvalifikatsijno-distsiplinarnoji-komisiji-advokaturi-m-kijeva-u-skladi-distsiplinarnoji-palati-628-vid-29-09-2021-roku-pro-porushennya-vidn/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vkdka-v-011-2023-vid-26-05-2023-roku-za-skargoyu-na-rishennya-kvalifikatsijno-distsiplinarnoji-komisiji-advokaturi-chernivetskoji-oblasti-u-skladi-distsiplinarnoji-palati-146-vid-26-01-2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i-0152020-u-spravi-za-skargoyu-na-rishennya-kvalifikatsijno-distsiplinarnoji-komisiji-advokaturi-hmelnitskoji-oblasti-27-vid-31-07-2019-roku-pro-vidmovu-v-porushenni-distsiplinarnoji-sp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i-0172022-za-skargoyu-na-rishennya-kvalifikatsijno-distsiplinarnoji-komisiji-advokaturi-hmelnitskoji-oblasti-u-skladi-distsiplinarnoji-palati-39-vid-30-09-2021-roku-pro-vidmovu-u-porush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hii-0072021-za-skargoyu-advokata-na-rishennya-kdka-m-kijeva-u-skladi-distsiplinarnoji-palati-569-vid-02-09-2021-roku-pro-prityagnennya-do-distsiplinarnoji-vidpovidalnosti-ta-zastosuvan/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hi-0072021-za-skargoyu-vischogo-antikoruptsijnogo-sudu-na-rishennya-kvalifikatsijno-distsiplinarnoji-komisiji-advokaturi-m-kijeva-u-skladi-distsiplinarnoji-palati-545-vid-08-07-2020-ro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vkdka.org/rishennya-vkdka-vii-002-2023-vid-27-07-2023-roku-za-skargoyu-na-rishennya-kvalifikatsijno-distsiplinarnoji-komisiji-advokaturi-zakarpatskoji-oblasti-u-skladi-distsiplinarnoji-palati-vid-12-kvitnya-2/" TargetMode="External"/><Relationship Id="rId2" Type="http://schemas.openxmlformats.org/officeDocument/2006/relationships/hyperlink" Target="https://vkdka.org/rishennya-h-0102021-za-skargoyu-na-rishennya-kvalifikatsijno-distsiplinarnoji-komisiji-advokaturi-chernigivskoji-oblasti-u-skladi-distsiplinarnoji-palati-7-321-vid-17-06-2021-roku-pro-vidmovu-v/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vkdka.org/rishennya-vkdka-i-001-2023-vid-27-01-2023-roku-za-skargoyu-na-rishennya-kvalifikatsijno-distsiplinarnoji-komisiji-advokaturi-chernigivskoji-oblasti-u-skladi-distsiplinarnoji-palati-8-20-22-vid-14/" TargetMode="External"/><Relationship Id="rId2" Type="http://schemas.openxmlformats.org/officeDocument/2006/relationships/hyperlink" Target="https://vkdka.org/rishennya-vkdka-v-007-2023-vid-26-05-2023-roku-za-skargoyu-na-rishennya-kvalifikatsijno-distsiplinarnoji-komisiji-advokaturi-chernivetskoji-oblasti-u-skladi-distsiplinarnoji-palati-149-vid-26-si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dka.org/rishennya-vkdka-i-002-2023-vid-27-01-2023-roku-za-skargoyu-na-rishennya-kvalifikatsijno-distsiplinarnoji-komisiji-advokaturi-chernigivskoji-oblasti-u-skladi-distsiplinarnoji-palati-8-21-22-v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vkdka.org/rishennya-hii-0042021-za-klopotannyam-advokata-schodo-zupinennya-diji-rishennya-kvalifikatsijno-distsiplinarnoji-komisiji-advokaturi-hmelnitskoji-oblasti-u-skladi-distsiplinarnoji-palati-47-vid-1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9617981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20A11-E1E3-E8EA-5F2E-9CCFA3AA9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358" y="340242"/>
            <a:ext cx="7751135" cy="2413591"/>
          </a:xfrm>
        </p:spPr>
        <p:txBody>
          <a:bodyPr>
            <a:normAutofit fontScale="90000"/>
          </a:bodyPr>
          <a:lstStyle/>
          <a:p>
            <a:br>
              <a:rPr lang="ru-RU" sz="32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</a:b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адвокатами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br>
              <a:rPr lang="ru-RU" sz="31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D909FE-A776-CB68-09F7-A790823F2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870199"/>
            <a:ext cx="10193079" cy="3477437"/>
          </a:xfrm>
        </p:spPr>
        <p:txBody>
          <a:bodyPr>
            <a:normAutofit/>
          </a:bodyPr>
          <a:lstStyle/>
          <a:p>
            <a:pPr marL="18288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Валентина Буглак</a:t>
            </a: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адвокат,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випускник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програми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«Адвокат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майбутнього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»;</a:t>
            </a: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сертифікований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тренер Ради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Європи</a:t>
            </a: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член ДП КДКА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Полтавської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області</a:t>
            </a: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en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3"/>
              </a:rPr>
              <a:t>valentyna.buglak@gmail.com</a:t>
            </a:r>
            <a:endParaRPr lang="uk-UA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endParaRPr lang="en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18288" lvl="0" indent="0" algn="l" rtl="0">
              <a:spcBef>
                <a:spcPts val="407"/>
              </a:spcBef>
              <a:spcAft>
                <a:spcPts val="0"/>
              </a:spcAft>
              <a:buClr>
                <a:schemeClr val="lt1"/>
              </a:buClr>
              <a:buSzPct val="59999"/>
              <a:buNone/>
            </a:pPr>
            <a:r>
              <a:rPr lang="en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+380503043605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890CAB-AF4E-DC07-BC67-45C4EFFF7F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7167" y="3024335"/>
            <a:ext cx="2659912" cy="2892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92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EBD867-C44E-4762-C067-B61E85AC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363" y="182880"/>
            <a:ext cx="7729728" cy="1188720"/>
          </a:xfrm>
        </p:spPr>
        <p:txBody>
          <a:bodyPr/>
          <a:lstStyle/>
          <a:p>
            <a:pPr algn="ct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A64647-1059-F931-3F37-6575B1BA3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UA" sz="2400" kern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 отримання доручення центру захисник у визначений законодавством або розумний строк ознайомлюється з матеріалами кримінального провадження, проводить конфіденційне побачення з клієнтом, під час якого роз’яснює йому його права, з’ясовує обставини кримінального правопорушення у викладенні клієнта, отримує від нього інформацію, що має правове значення, узгоджує правову позицію з клієнтом та за результатами складає відповідний протокол за формою згідно з </a:t>
            </a:r>
            <a:r>
              <a:rPr lang="ru-RU" sz="2400" u="none" strike="noStrike" kern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додатком 1</a:t>
            </a:r>
            <a:r>
              <a:rPr lang="ru-UA" sz="2400" kern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 Стандартів</a:t>
            </a:r>
          </a:p>
          <a:p>
            <a:pPr marL="0" indent="0" algn="just">
              <a:buNone/>
            </a:pPr>
            <a:endParaRPr lang="ru-UA" sz="2400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ru-UA" sz="2400" kern="0" dirty="0">
                <a:effectLst/>
              </a:rPr>
              <a:t>протокол першого побачення з клієнтом, клопотання, </a:t>
            </a: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ru-UA" sz="2400" kern="0" dirty="0">
                <a:effectLst/>
              </a:rPr>
              <a:t>дані журналів реєстрації відвідувачів органів внутрішніх справ, ізоляторів тимчасового тримання, слідчих ізоляторів, установ виконання покарань</a:t>
            </a:r>
            <a:endParaRPr lang="ru-UA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6248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2400" dirty="0"/>
              <a:t>Інформація про обставини затримання особи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431704" y="1340768"/>
            <a:ext cx="5616624" cy="3600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000" dirty="0"/>
              <a:t>В який спосіб…..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1704" y="1772817"/>
            <a:ext cx="5616624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/>
              <a:t>ПОРЯДОК </a:t>
            </a:r>
            <a:r>
              <a:rPr lang="ru-RU" sz="1200" dirty="0" err="1"/>
              <a:t>інформування</a:t>
            </a:r>
            <a:r>
              <a:rPr lang="ru-RU" sz="1200" dirty="0"/>
              <a:t> </a:t>
            </a:r>
            <a:r>
              <a:rPr lang="ru-RU" sz="1200" dirty="0" err="1"/>
              <a:t>центрів</a:t>
            </a:r>
            <a:r>
              <a:rPr lang="ru-RU" sz="1200" dirty="0"/>
              <a:t> з </a:t>
            </a:r>
            <a:r>
              <a:rPr lang="ru-RU" sz="1200" dirty="0" err="1"/>
              <a:t>надання</a:t>
            </a:r>
            <a:r>
              <a:rPr lang="ru-RU" sz="1200" dirty="0"/>
              <a:t> </a:t>
            </a:r>
            <a:r>
              <a:rPr lang="ru-RU" sz="1200" dirty="0" err="1"/>
              <a:t>безоплатної</a:t>
            </a:r>
            <a:r>
              <a:rPr lang="ru-RU" sz="1200" dirty="0"/>
              <a:t> </a:t>
            </a:r>
            <a:r>
              <a:rPr lang="ru-RU" sz="1200" dirty="0" err="1"/>
              <a:t>вторинної</a:t>
            </a:r>
            <a:r>
              <a:rPr lang="ru-RU" sz="1200" dirty="0"/>
              <a:t> </a:t>
            </a:r>
            <a:r>
              <a:rPr lang="ru-RU" sz="1200" dirty="0" err="1"/>
              <a:t>правової</a:t>
            </a:r>
            <a:r>
              <a:rPr lang="ru-RU" sz="1200" dirty="0"/>
              <a:t> </a:t>
            </a:r>
            <a:r>
              <a:rPr lang="ru-RU" sz="1200" dirty="0" err="1"/>
              <a:t>допомоги</a:t>
            </a:r>
            <a:r>
              <a:rPr lang="ru-RU" sz="1200" dirty="0"/>
              <a:t> про </a:t>
            </a:r>
            <a:r>
              <a:rPr lang="ru-RU" sz="1200" dirty="0" err="1"/>
              <a:t>випадки</a:t>
            </a:r>
            <a:r>
              <a:rPr lang="ru-RU" sz="1200" dirty="0"/>
              <a:t> </a:t>
            </a:r>
            <a:r>
              <a:rPr lang="ru-RU" sz="1200" dirty="0" err="1"/>
              <a:t>затримання</a:t>
            </a:r>
            <a:r>
              <a:rPr lang="ru-RU" sz="1200" dirty="0"/>
              <a:t>, </a:t>
            </a:r>
            <a:r>
              <a:rPr lang="ru-RU" sz="1200" dirty="0" err="1"/>
              <a:t>адміністративного</a:t>
            </a:r>
            <a:r>
              <a:rPr lang="ru-RU" sz="1200" dirty="0"/>
              <a:t> </a:t>
            </a:r>
            <a:r>
              <a:rPr lang="ru-RU" sz="1200" dirty="0" err="1"/>
              <a:t>арешту</a:t>
            </a:r>
            <a:r>
              <a:rPr lang="ru-RU" sz="1200" dirty="0"/>
              <a:t> </a:t>
            </a:r>
            <a:r>
              <a:rPr lang="ru-RU" sz="1200" dirty="0" err="1"/>
              <a:t>або</a:t>
            </a:r>
            <a:r>
              <a:rPr lang="ru-RU" sz="1200" dirty="0"/>
              <a:t> </a:t>
            </a:r>
            <a:r>
              <a:rPr lang="ru-RU" sz="1200" dirty="0" err="1"/>
              <a:t>застосування</a:t>
            </a:r>
            <a:r>
              <a:rPr lang="ru-RU" sz="1200" dirty="0"/>
              <a:t> </a:t>
            </a:r>
            <a:r>
              <a:rPr lang="ru-RU" sz="1200" dirty="0" err="1"/>
              <a:t>запобіжного</a:t>
            </a:r>
            <a:r>
              <a:rPr lang="ru-RU" sz="1200" dirty="0"/>
              <a:t> заходу у </a:t>
            </a:r>
            <a:r>
              <a:rPr lang="ru-RU" sz="1200" dirty="0" err="1"/>
              <a:t>вигляді</a:t>
            </a:r>
            <a:r>
              <a:rPr lang="ru-RU" sz="1200" dirty="0"/>
              <a:t> </a:t>
            </a:r>
            <a:r>
              <a:rPr lang="ru-RU" sz="1200" dirty="0" err="1"/>
              <a:t>тримання</a:t>
            </a:r>
            <a:r>
              <a:rPr lang="ru-RU" sz="1200" dirty="0"/>
              <a:t> </a:t>
            </a:r>
            <a:r>
              <a:rPr lang="ru-RU" sz="1200" dirty="0" err="1"/>
              <a:t>під</a:t>
            </a:r>
            <a:r>
              <a:rPr lang="ru-RU" sz="1200" dirty="0"/>
              <a:t> </a:t>
            </a:r>
            <a:r>
              <a:rPr lang="ru-RU" sz="1200" dirty="0" err="1"/>
              <a:t>вартою</a:t>
            </a:r>
            <a:r>
              <a:rPr lang="ru-RU" sz="1200" dirty="0"/>
              <a:t>,</a:t>
            </a:r>
          </a:p>
          <a:p>
            <a:r>
              <a:rPr lang="uk-UA" sz="1200" dirty="0"/>
              <a:t>затверджено Постановою КМУ від 28 грудня 2011 р. № 1363 (у редакції постанови Кабінету Міністрів України від 11 березня 2015 р. № 110)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431704" y="2814028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 defTabSz="914400">
              <a:spcBef>
                <a:spcPct val="20000"/>
              </a:spcBef>
              <a:defRPr/>
            </a:pPr>
            <a:r>
              <a:rPr lang="uk-UA" sz="1900" dirty="0"/>
              <a:t>Хто має право повідомляти: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431704" y="4725145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 defTabSz="914400">
              <a:spcBef>
                <a:spcPct val="20000"/>
              </a:spcBef>
              <a:defRPr/>
            </a:pPr>
            <a:r>
              <a:rPr lang="uk-UA" sz="2000" dirty="0"/>
              <a:t>Спосіб: 0 800 213103, </a:t>
            </a:r>
            <a:r>
              <a:rPr lang="uk-UA" sz="2000" dirty="0" err="1"/>
              <a:t>ел.адреса</a:t>
            </a:r>
            <a:endParaRPr lang="uk-UA" sz="2000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431704" y="5355722"/>
            <a:ext cx="5616624" cy="9535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uk-UA" sz="1200" b="1" dirty="0">
                <a:latin typeface="Calibri" panose="020F0502020204030204" pitchFamily="34" charset="0"/>
                <a:cs typeface="Calibri" panose="020F0502020204030204" pitchFamily="34" charset="0"/>
              </a:rPr>
              <a:t>Журнал обліку доставлених, відвідувачів та запрошених , який є додатком  12  до Інструкції з організації діяльності чергової служби органів (підрозділів) Національної поліції України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78869" y="3061409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‘</a:t>
            </a:r>
          </a:p>
        </p:txBody>
      </p:sp>
      <p:pic>
        <p:nvPicPr>
          <p:cNvPr id="1029" name="Picture 5" descr="C:\Users\Eugen Grishin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5559623"/>
            <a:ext cx="360040" cy="36004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431704" y="3246076"/>
            <a:ext cx="5616624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uk-UA" sz="1200" dirty="0"/>
              <a:t> органи, уповноважені здійснювати </a:t>
            </a:r>
            <a:r>
              <a:rPr lang="uk-UA" sz="1200" dirty="0" err="1"/>
              <a:t>адм</a:t>
            </a:r>
            <a:r>
              <a:rPr lang="uk-UA" sz="1200" dirty="0"/>
              <a:t>. затримання;</a:t>
            </a:r>
          </a:p>
          <a:p>
            <a:pPr>
              <a:buFont typeface="Symbol"/>
              <a:buChar char="·"/>
            </a:pPr>
            <a:r>
              <a:rPr lang="uk-UA" sz="1200" dirty="0"/>
              <a:t> органи досудового розслідування, слідчий, прокурор, особа, відповідальна за перебування затриманих;</a:t>
            </a:r>
          </a:p>
          <a:p>
            <a:pPr>
              <a:buFont typeface="Symbol"/>
              <a:buChar char="·"/>
            </a:pPr>
            <a:r>
              <a:rPr lang="uk-UA" sz="1200" dirty="0"/>
              <a:t>Уповноважений ВР та його представники;</a:t>
            </a:r>
          </a:p>
          <a:p>
            <a:pPr>
              <a:buFont typeface="Symbol"/>
              <a:buChar char="·"/>
            </a:pPr>
            <a:r>
              <a:rPr lang="uk-UA" sz="1200" dirty="0"/>
              <a:t> родичі……. (з’ясування обставин затримання /перебування п.7 )       Обов’язок відповіді протягом години </a:t>
            </a:r>
          </a:p>
        </p:txBody>
      </p:sp>
      <p:pic>
        <p:nvPicPr>
          <p:cNvPr id="4" name="Picture 4" descr="C:\Users\Eugen Grishin\Desktop\MB9003962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5640" y="1349733"/>
            <a:ext cx="360040" cy="360040"/>
          </a:xfrm>
          <a:prstGeom prst="rect">
            <a:avLst/>
          </a:prstGeom>
          <a:noFill/>
        </p:spPr>
      </p:pic>
      <p:pic>
        <p:nvPicPr>
          <p:cNvPr id="5" name="Picture 5" descr="C:\Users\Eugen Grishin\Desktop\MB90028546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5640" y="2826041"/>
            <a:ext cx="360040" cy="360040"/>
          </a:xfrm>
          <a:prstGeom prst="rect">
            <a:avLst/>
          </a:prstGeom>
          <a:noFill/>
        </p:spPr>
      </p:pic>
      <p:pic>
        <p:nvPicPr>
          <p:cNvPr id="6" name="Picture 2" descr="C:\Users\Eugen Grishin\Downloads\MB9003980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5640" y="4293096"/>
            <a:ext cx="360040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3860154"/>
      </p:ext>
    </p:extLst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2400" dirty="0"/>
              <a:t>Алгоритм дій захисника при затриманні особи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431704" y="1340768"/>
            <a:ext cx="5616624" cy="3600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000" dirty="0"/>
              <a:t>Першочергові (невідкладні дії)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1704" y="1772817"/>
            <a:ext cx="5616624" cy="13849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uk-UA" sz="1200" dirty="0"/>
              <a:t> прибуття на місце затримання або перебування затриманої особи</a:t>
            </a:r>
          </a:p>
          <a:p>
            <a:pPr>
              <a:buFont typeface="Symbol"/>
              <a:buChar char="·"/>
            </a:pPr>
            <a:r>
              <a:rPr lang="uk-UA" sz="1200" dirty="0"/>
              <a:t> реєстрація прибуття та повідомлення чергового</a:t>
            </a:r>
          </a:p>
          <a:p>
            <a:pPr>
              <a:buFont typeface="Symbol"/>
              <a:buChar char="·"/>
            </a:pPr>
            <a:r>
              <a:rPr lang="uk-UA" sz="1200" dirty="0"/>
              <a:t> з‘ясування обставин та причин затримання</a:t>
            </a:r>
          </a:p>
          <a:p>
            <a:pPr>
              <a:buFont typeface="Symbol"/>
              <a:buChar char="·"/>
            </a:pPr>
            <a:r>
              <a:rPr lang="uk-UA" sz="1200" dirty="0"/>
              <a:t> перевірка повноважень особи яка затримала тощо</a:t>
            </a:r>
          </a:p>
          <a:p>
            <a:pPr>
              <a:buFont typeface="Symbol"/>
              <a:buChar char="·"/>
            </a:pPr>
            <a:r>
              <a:rPr lang="uk-UA" sz="1200" dirty="0"/>
              <a:t>Участь у складенні протоколу затримання??? </a:t>
            </a:r>
          </a:p>
          <a:p>
            <a:pPr>
              <a:buFont typeface="Symbol"/>
              <a:buChar char="·"/>
            </a:pPr>
            <a:endParaRPr lang="uk-UA" sz="1200" dirty="0"/>
          </a:p>
          <a:p>
            <a:endParaRPr lang="uk-UA" sz="1200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431704" y="2814028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 algn="ctr" defTabSz="914400">
              <a:spcBef>
                <a:spcPct val="20000"/>
              </a:spcBef>
              <a:defRPr/>
            </a:pPr>
            <a:r>
              <a:rPr lang="uk-UA" sz="1900" dirty="0"/>
              <a:t>Стандарти якості надання БПД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384932" y="3906748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uk-UA" sz="2000" dirty="0"/>
              <a:t>- Проводить конфіденційне побачення з </a:t>
            </a:r>
            <a:r>
              <a:rPr lang="uk-UA" sz="2000" dirty="0" err="1"/>
              <a:t>клієнтомта</a:t>
            </a:r>
            <a:r>
              <a:rPr lang="uk-UA" sz="2000" dirty="0"/>
              <a:t> р</a:t>
            </a:r>
            <a:r>
              <a:rPr lang="ru-RU" sz="2000" dirty="0" err="1"/>
              <a:t>оз’янює</a:t>
            </a:r>
            <a:r>
              <a:rPr lang="ru-RU" sz="2000" dirty="0"/>
              <a:t> права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врученням</a:t>
            </a:r>
            <a:r>
              <a:rPr lang="ru-RU" sz="2000" dirty="0"/>
              <a:t> </a:t>
            </a:r>
            <a:r>
              <a:rPr lang="ru-RU" sz="2000" dirty="0" err="1"/>
              <a:t>відповідної</a:t>
            </a:r>
            <a:r>
              <a:rPr lang="ru-RU" sz="2000" dirty="0"/>
              <a:t> </a:t>
            </a:r>
            <a:r>
              <a:rPr lang="ru-RU" sz="2000" dirty="0" err="1"/>
              <a:t>пам’ятки</a:t>
            </a:r>
            <a:r>
              <a:rPr lang="ru-RU" sz="2000" dirty="0"/>
              <a:t> (буклета), </a:t>
            </a:r>
            <a:r>
              <a:rPr lang="ru-RU" sz="2000" dirty="0" err="1"/>
              <a:t>наданого</a:t>
            </a:r>
            <a:r>
              <a:rPr lang="ru-RU" sz="2000" dirty="0"/>
              <a:t> центром</a:t>
            </a:r>
          </a:p>
          <a:p>
            <a:pPr marL="342900" indent="-342900" defTabSz="914400">
              <a:spcBef>
                <a:spcPct val="20000"/>
              </a:spcBef>
              <a:defRPr/>
            </a:pPr>
            <a:endParaRPr lang="uk-UA" sz="2000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384932" y="5339540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uk-UA" sz="1600" dirty="0"/>
              <a:t>Отримує від клієнта інформацію, що має значення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78869" y="3061409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4932" y="6021289"/>
            <a:ext cx="5616624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endParaRPr lang="uk-UA" sz="1200" dirty="0"/>
          </a:p>
          <a:p>
            <a:r>
              <a:rPr lang="uk-UA" sz="1200" dirty="0"/>
              <a:t>Узгоджує правову позицію та складає протокол першого побачення</a:t>
            </a:r>
          </a:p>
        </p:txBody>
      </p:sp>
      <p:pic>
        <p:nvPicPr>
          <p:cNvPr id="1029" name="Picture 5" descr="C:\Users\Eugen Grishin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5559623"/>
            <a:ext cx="360040" cy="36004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384932" y="4608397"/>
            <a:ext cx="5616624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/>
              <a:t>-</a:t>
            </a:r>
            <a:r>
              <a:rPr lang="ru-RU" sz="1200" dirty="0" err="1"/>
              <a:t>З’ясовує</a:t>
            </a:r>
            <a:r>
              <a:rPr lang="ru-RU" sz="1200" dirty="0"/>
              <a:t> </a:t>
            </a:r>
            <a:r>
              <a:rPr lang="ru-RU" sz="1200" dirty="0" err="1"/>
              <a:t>обставини</a:t>
            </a:r>
            <a:r>
              <a:rPr lang="ru-RU" sz="1200" dirty="0"/>
              <a:t> у </a:t>
            </a:r>
            <a:r>
              <a:rPr lang="ru-RU" sz="1200" dirty="0" err="1"/>
              <a:t>викладенні</a:t>
            </a:r>
            <a:r>
              <a:rPr lang="ru-RU" sz="1200" dirty="0"/>
              <a:t> </a:t>
            </a:r>
            <a:r>
              <a:rPr lang="ru-RU" sz="1200" dirty="0" err="1"/>
              <a:t>клієнта</a:t>
            </a:r>
            <a:endParaRPr lang="ru-RU" sz="1200" dirty="0"/>
          </a:p>
          <a:p>
            <a:endParaRPr lang="uk-UA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3384932" y="3390000"/>
            <a:ext cx="5616624" cy="276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/>
              <a:t>- Ознайомлення з матеріалами в розумний строк</a:t>
            </a:r>
          </a:p>
        </p:txBody>
      </p:sp>
      <p:pic>
        <p:nvPicPr>
          <p:cNvPr id="4" name="Picture 4" descr="C:\Users\Eugen Grishin\Desktop\MB9003962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5640" y="1349733"/>
            <a:ext cx="360040" cy="360040"/>
          </a:xfrm>
          <a:prstGeom prst="rect">
            <a:avLst/>
          </a:prstGeom>
          <a:noFill/>
        </p:spPr>
      </p:pic>
      <p:pic>
        <p:nvPicPr>
          <p:cNvPr id="5" name="Picture 5" descr="C:\Users\Eugen Grishin\Desktop\MB90028546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5640" y="2826041"/>
            <a:ext cx="360040" cy="360040"/>
          </a:xfrm>
          <a:prstGeom prst="rect">
            <a:avLst/>
          </a:prstGeom>
          <a:noFill/>
        </p:spPr>
      </p:pic>
      <p:pic>
        <p:nvPicPr>
          <p:cNvPr id="6" name="Picture 2" descr="C:\Users\Eugen Grishin\Downloads\MB9003980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5640" y="4293096"/>
            <a:ext cx="360040" cy="36004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2400" dirty="0"/>
              <a:t>Алгоритм дій захисника при затримання особи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404035" y="2886035"/>
            <a:ext cx="5616624" cy="3600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000" dirty="0"/>
              <a:t>Під час розмови з клієнтом: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431704" y="1349734"/>
            <a:ext cx="5616624" cy="6931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 defTabSz="914400">
              <a:spcBef>
                <a:spcPct val="20000"/>
              </a:spcBef>
              <a:defRPr/>
            </a:pPr>
            <a:r>
              <a:rPr lang="uk-UA" sz="1900" dirty="0"/>
              <a:t>Побачення з клієнтом (при незабезпеченні конфіденційності – запис в протоколі )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431704" y="4294838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 defTabSz="914400">
              <a:spcBef>
                <a:spcPct val="20000"/>
              </a:spcBef>
              <a:defRPr/>
            </a:pPr>
            <a:r>
              <a:rPr lang="uk-UA" sz="2000" dirty="0"/>
              <a:t>Участь в слідчих діях (в тому числі невідкладних)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431704" y="5559624"/>
            <a:ext cx="5616624" cy="3600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indent="-342900">
              <a:spcBef>
                <a:spcPct val="20000"/>
              </a:spcBef>
            </a:pPr>
            <a:r>
              <a:rPr lang="uk-UA" sz="2000" dirty="0"/>
              <a:t>Дії адвоката не </a:t>
            </a:r>
            <a:r>
              <a:rPr lang="uk-UA" sz="2000" dirty="0" err="1"/>
              <a:t>пов‘язані</a:t>
            </a:r>
            <a:r>
              <a:rPr lang="uk-UA" sz="2000" dirty="0"/>
              <a:t> із проведенням слідчих дій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78869" y="3061409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31704" y="5991672"/>
            <a:ext cx="5616624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uk-UA" sz="1200" dirty="0"/>
              <a:t> оформлення скарг, заяв, клопотань, зауважень</a:t>
            </a:r>
          </a:p>
          <a:p>
            <a:pPr>
              <a:buFont typeface="Symbol"/>
              <a:buChar char="·"/>
            </a:pPr>
            <a:r>
              <a:rPr lang="uk-UA" sz="1200" dirty="0"/>
              <a:t> підготовка до розгляду клопотання про обрання запобіжного заходу</a:t>
            </a:r>
          </a:p>
        </p:txBody>
      </p:sp>
      <p:pic>
        <p:nvPicPr>
          <p:cNvPr id="1029" name="Picture 5" descr="C:\Users\Eugen Grishin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5559623"/>
            <a:ext cx="360040" cy="36004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431704" y="4726886"/>
            <a:ext cx="5616624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uk-UA" sz="1200" dirty="0"/>
              <a:t> оформлення протоколу затримання (а також медичне </a:t>
            </a:r>
            <a:r>
              <a:rPr lang="uk-UA" sz="1200" dirty="0" err="1"/>
              <a:t>освідування</a:t>
            </a:r>
            <a:r>
              <a:rPr lang="uk-UA" sz="1200" dirty="0"/>
              <a:t> клієнта)</a:t>
            </a:r>
          </a:p>
          <a:p>
            <a:pPr>
              <a:buFont typeface="Symbol"/>
              <a:buChar char="·"/>
            </a:pPr>
            <a:r>
              <a:rPr lang="uk-UA" sz="1200" dirty="0"/>
              <a:t> участь при оголошенні підозри</a:t>
            </a:r>
          </a:p>
          <a:p>
            <a:pPr>
              <a:buFont typeface="Symbol"/>
              <a:buChar char="·"/>
            </a:pPr>
            <a:r>
              <a:rPr lang="uk-UA" sz="1200" dirty="0"/>
              <a:t> допит підозрюваного, тощо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31704" y="3246076"/>
            <a:ext cx="561662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uk-UA" sz="1200" dirty="0"/>
              <a:t> з‘ясування моменту та фактичних обставин затриманого</a:t>
            </a:r>
          </a:p>
          <a:p>
            <a:pPr>
              <a:buFont typeface="Symbol"/>
              <a:buChar char="·"/>
            </a:pPr>
            <a:r>
              <a:rPr lang="uk-UA" sz="1200" dirty="0"/>
              <a:t> наявність тілесних ушкоджень та випадків неправомірних дій з боку працівників правоохоронних органів</a:t>
            </a:r>
          </a:p>
          <a:p>
            <a:pPr>
              <a:buFont typeface="Symbol"/>
              <a:buChar char="·"/>
            </a:pPr>
            <a:r>
              <a:rPr lang="uk-UA" sz="1200" dirty="0"/>
              <a:t> складення протоколу інтерв‘ю з клієнтом, опрацювання стратегії захисту </a:t>
            </a:r>
          </a:p>
        </p:txBody>
      </p:sp>
      <p:pic>
        <p:nvPicPr>
          <p:cNvPr id="4" name="Picture 4" descr="C:\Users\Eugen Grishin\Desktop\MB9003962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5640" y="1349733"/>
            <a:ext cx="360040" cy="360040"/>
          </a:xfrm>
          <a:prstGeom prst="rect">
            <a:avLst/>
          </a:prstGeom>
          <a:noFill/>
        </p:spPr>
      </p:pic>
      <p:pic>
        <p:nvPicPr>
          <p:cNvPr id="5" name="Picture 5" descr="C:\Users\Eugen Grishin\Desktop\MB90028546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5640" y="2826041"/>
            <a:ext cx="360040" cy="360040"/>
          </a:xfrm>
          <a:prstGeom prst="rect">
            <a:avLst/>
          </a:prstGeom>
          <a:noFill/>
        </p:spPr>
      </p:pic>
      <p:pic>
        <p:nvPicPr>
          <p:cNvPr id="6" name="Picture 2" descr="C:\Users\Eugen Grishin\Downloads\MB9003980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5640" y="4293096"/>
            <a:ext cx="360040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2596086"/>
      </p:ext>
    </p:extLst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29EA2-EF62-E25C-A36C-7DB5885D7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u="none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Статті 42</a:t>
            </a:r>
            <a:r>
              <a:rPr lang="ru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800" u="none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46</a:t>
            </a:r>
            <a:r>
              <a:rPr lang="ru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800" u="none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54 КПК</a:t>
            </a:r>
            <a:r>
              <a:rPr lang="ru-UA" dirty="0">
                <a:effectLst/>
              </a:rPr>
              <a:t>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E59A90-4960-8BFE-A734-CAD722465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35" y="2638044"/>
            <a:ext cx="11282083" cy="3101983"/>
          </a:xfrm>
        </p:spPr>
        <p:txBody>
          <a:bodyPr/>
          <a:lstStyle/>
          <a:p>
            <a:pPr marL="0" indent="0">
              <a:buNone/>
            </a:pPr>
            <a:r>
              <a:rPr lang="ru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разі неможливості реалізувати право на конфіденційне побачення захисник робить запис про порушення права на захист у цій частині в протоколі відповідної процесуальної дії та подає відповідну скаргу процесуальному керівнику або слідчому судді</a:t>
            </a:r>
            <a:r>
              <a:rPr lang="ru-UA" dirty="0">
                <a:effectLst/>
              </a:rPr>
              <a:t> </a:t>
            </a:r>
          </a:p>
          <a:p>
            <a:pPr marL="0" indent="0">
              <a:buNone/>
            </a:pPr>
            <a:endParaRPr lang="ru-UA" dirty="0"/>
          </a:p>
          <a:p>
            <a:pPr marL="0" indent="0">
              <a:buNone/>
            </a:pPr>
            <a:r>
              <a:rPr lang="ru-RU" dirty="0"/>
              <a:t>- с</a:t>
            </a:r>
            <a:r>
              <a:rPr lang="ru-UA" dirty="0"/>
              <a:t>карга/ заява про вчинення правопорушення;</a:t>
            </a:r>
          </a:p>
          <a:p>
            <a:pPr marL="0" indent="0">
              <a:buNone/>
            </a:pPr>
            <a:r>
              <a:rPr lang="ru-RU" dirty="0"/>
              <a:t>-</a:t>
            </a:r>
            <a:r>
              <a:rPr lang="en-US" dirty="0"/>
              <a:t> </a:t>
            </a:r>
            <a:r>
              <a:rPr lang="ru-RU" dirty="0"/>
              <a:t>і</a:t>
            </a:r>
            <a:r>
              <a:rPr lang="ru-UA" dirty="0"/>
              <a:t>нформування уповноваженого ВР з прав людини;</a:t>
            </a:r>
          </a:p>
          <a:p>
            <a:pPr marL="0" indent="0">
              <a:buNone/>
            </a:pPr>
            <a:r>
              <a:rPr lang="ru-UA" dirty="0"/>
              <a:t>- </a:t>
            </a:r>
            <a:r>
              <a:rPr lang="ru-RU" dirty="0"/>
              <a:t>І</a:t>
            </a:r>
            <a:r>
              <a:rPr lang="ru-UA" dirty="0"/>
              <a:t>нформування Центру ППД</a:t>
            </a:r>
          </a:p>
          <a:p>
            <a:pPr marL="0" indent="0">
              <a:buNone/>
            </a:pPr>
            <a:endParaRPr lang="ru-UA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17839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Скругленный прямоугольник 20"/>
          <p:cNvSpPr/>
          <p:nvPr/>
        </p:nvSpPr>
        <p:spPr>
          <a:xfrm>
            <a:off x="1919536" y="3842830"/>
            <a:ext cx="8424936" cy="1152128"/>
          </a:xfrm>
          <a:prstGeom prst="roundRect">
            <a:avLst>
              <a:gd name="adj" fmla="val 655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dirty="0"/>
              <a:t>Конфіденційне побачення з клієнтом</a:t>
            </a:r>
            <a:br>
              <a:rPr lang="uk-UA" dirty="0"/>
            </a:br>
            <a:r>
              <a:rPr lang="uk-UA" dirty="0"/>
              <a:t>(основні засади та принципи)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981200" y="1403812"/>
            <a:ext cx="3322712" cy="46064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400" dirty="0"/>
              <a:t>необмеженість у часі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991544" y="2348881"/>
            <a:ext cx="3312368" cy="460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uk-UA" sz="2400" dirty="0"/>
              <a:t>конфіденційність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991544" y="3933057"/>
            <a:ext cx="3312368" cy="460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uk-UA" sz="2400" dirty="0"/>
              <a:t>д</a:t>
            </a:r>
            <a:r>
              <a:rPr lang="uk-UA" sz="2400" dirty="0" err="1"/>
              <a:t>овіра</a:t>
            </a:r>
            <a:r>
              <a:rPr lang="uk-UA" sz="2400" dirty="0"/>
              <a:t> клієнта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35960" y="1412776"/>
            <a:ext cx="4536504" cy="7386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/>
              <a:t>До першого допиту затриманому надається беззаперечне право на зустріч із своїм захисником, яка жодним чином не може бути обмежена у часі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35960" y="2348881"/>
            <a:ext cx="4536504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/>
              <a:t>Є недопустимою присутність сторонніх осіб (в тому числі конвою) під час зустрічі адвоката з клієнтом. Слідчий повинен забезпечити окремим приміщенням, запобігти можливому </a:t>
            </a:r>
            <a:r>
              <a:rPr lang="uk-UA" sz="1400" dirty="0" err="1"/>
              <a:t>підсуховуванню</a:t>
            </a:r>
            <a:r>
              <a:rPr lang="uk-UA" sz="1400" dirty="0"/>
              <a:t> та іншого зняття інформації під час побачення (окрім візуального </a:t>
            </a:r>
            <a:r>
              <a:rPr lang="uk-UA" sz="1400" dirty="0" err="1"/>
              <a:t>контроля</a:t>
            </a:r>
            <a:r>
              <a:rPr lang="uk-UA" sz="1400" dirty="0"/>
              <a:t> для забезпечення безпеки)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35960" y="3933057"/>
            <a:ext cx="4536504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/>
              <a:t>Адвокат повинен встановити психологічний контакт з клієнтом, роз‘яснити клієнтові порядок отримання від нього інформації, можливості та наслідки відмови від адвоката, та інші права</a:t>
            </a: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1991544" y="5137847"/>
            <a:ext cx="3312368" cy="8206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uk-UA" sz="2400" dirty="0"/>
              <a:t>повнота отриманої інформації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35960" y="5139263"/>
            <a:ext cx="4536504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/>
              <a:t>Адвокат повинен уважно вислухати клієнта, з усіма його зауваженнями, проханнями,заявами та скаргами. Адвокат самостійно визначає обсяг потрібної йому інформації про клієнта та обставини справи.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EC980-BB68-8561-A62E-4FFBB9A18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217" y="532205"/>
            <a:ext cx="7729728" cy="1188720"/>
          </a:xfrm>
        </p:spPr>
        <p:txBody>
          <a:bodyPr/>
          <a:lstStyle/>
          <a:p>
            <a:pPr algn="ct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інших захисників ст 23 ЗУ Про «БПД»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23ECE6B-B169-A781-2121-E400047CBF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142855"/>
              </p:ext>
            </p:extLst>
          </p:nvPr>
        </p:nvGraphicFramePr>
        <p:xfrm>
          <a:off x="255493" y="1977081"/>
          <a:ext cx="11766177" cy="3818238"/>
        </p:xfrm>
        <a:graphic>
          <a:graphicData uri="http://schemas.openxmlformats.org/drawingml/2006/table">
            <a:tbl>
              <a:tblPr/>
              <a:tblGrid>
                <a:gridCol w="11766177">
                  <a:extLst>
                    <a:ext uri="{9D8B030D-6E8A-4147-A177-3AD203B41FA5}">
                      <a16:colId xmlns:a16="http://schemas.microsoft.com/office/drawing/2014/main" val="3282142247"/>
                    </a:ext>
                  </a:extLst>
                </a:gridCol>
              </a:tblGrid>
              <a:tr h="3818238">
                <a:tc>
                  <a:txBody>
                    <a:bodyPr/>
                    <a:lstStyle/>
                    <a:p>
                      <a:pPr algn="l" fontAlgn="t"/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разі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наявності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у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кримінальному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провадженні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інших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захисників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призначений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центром,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негайно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письмово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інформує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про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це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центр і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продовжує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здійснювати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захист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до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прийняття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центром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рішення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про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припинення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надання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безоплатної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вторинної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правової</a:t>
                      </a:r>
                      <a:r>
                        <a:rPr lang="ru-RU" sz="3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3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допомоги</a:t>
                      </a:r>
                      <a:endParaRPr lang="ru-RU" sz="3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endParaRPr lang="ru-RU" sz="3600" dirty="0">
                        <a:effectLst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672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958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A5F7D9-AA2B-299E-8DA2-5879AD16C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63" y="545242"/>
            <a:ext cx="7729728" cy="1188720"/>
          </a:xfrm>
        </p:spPr>
        <p:txBody>
          <a:bodyPr/>
          <a:lstStyle/>
          <a:p>
            <a:pPr algn="ct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 клієнта БПД ст. 49, 52, 54 КПК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1FC56B7-93B5-E743-B8DB-1E6EA90052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26872"/>
              </p:ext>
            </p:extLst>
          </p:nvPr>
        </p:nvGraphicFramePr>
        <p:xfrm>
          <a:off x="838200" y="2026508"/>
          <a:ext cx="10233454" cy="4286250"/>
        </p:xfrm>
        <a:graphic>
          <a:graphicData uri="http://schemas.openxmlformats.org/drawingml/2006/table">
            <a:tbl>
              <a:tblPr/>
              <a:tblGrid>
                <a:gridCol w="10233454">
                  <a:extLst>
                    <a:ext uri="{9D8B030D-6E8A-4147-A177-3AD203B41FA5}">
                      <a16:colId xmlns:a16="http://schemas.microsoft.com/office/drawing/2014/main" val="1494789551"/>
                    </a:ext>
                  </a:extLst>
                </a:gridCol>
              </a:tblGrid>
              <a:tr h="390473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випадку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коли участь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захисника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є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обов’язковою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а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підозрюваний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обвинувачений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відмовляються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від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захисника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і не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залучають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іншого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захисника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призначений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центром з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надання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безоплатної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вторинної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правової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допомоги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захисник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продовжує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виконувати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свої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професійні</a:t>
                      </a:r>
                      <a:r>
                        <a:rPr lang="ru-RU" sz="4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40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обов’язки</a:t>
                      </a:r>
                      <a:endParaRPr lang="ru-RU" sz="4000" dirty="0">
                        <a:effectLst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293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78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D6477-59C7-EFF6-38A9-3348C8EB1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71" y="359574"/>
            <a:ext cx="11618258" cy="1188720"/>
          </a:xfrm>
        </p:spPr>
        <p:txBody>
          <a:bodyPr/>
          <a:lstStyle/>
          <a:p>
            <a:r>
              <a:rPr lang="ru-UA" dirty="0"/>
              <a:t>Практика ЄСПЛ щодо відмови від Захисника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353A54-D8EC-99D4-C86B-0767F338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71" y="1788459"/>
            <a:ext cx="11519647" cy="4571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в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16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грудня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2010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Боротюк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України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у п. 80 ЄСПЛ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зазначив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: «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буква,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дух ст. 6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Конвенції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перешкоджають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особі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добровільно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відмовитися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(у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відкритий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чи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мовчазний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спосіб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)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свого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права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гарантії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справедливого судового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Однак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для того,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щоб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була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дійсною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для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цілей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Конвенції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вона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бути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виражена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недвозначній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формі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і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супроводжуватися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мінімальними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гарантіями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співмірними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важливістю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такої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».</a:t>
            </a:r>
          </a:p>
          <a:p>
            <a:pPr marL="0" indent="0">
              <a:buNone/>
            </a:pP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у п. 65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ЄСПЛ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15 листопада 2012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Єрохіна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України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ЄСПЛ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вказав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:</a:t>
            </a:r>
            <a:endParaRPr lang="ru-RU" dirty="0">
              <a:solidFill>
                <a:srgbClr val="2DB09D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«перед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як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вважати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таким,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відмовився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важливого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права за ст. 6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Конвенції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непрямі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ознаки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поведінки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слід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переконатися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він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міг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розумно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передбачити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наслідки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своєї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поведінки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» (п. 59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27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березня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2007 року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«Талат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Тунч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Туреччини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»).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Необхідно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продемонструвати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особа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розумних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межах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наслідки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подібної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</a:t>
            </a:r>
            <a:endParaRPr lang="ru-RU" dirty="0">
              <a:solidFill>
                <a:srgbClr val="021E38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(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адвоката) 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(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Піщальніков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Росії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(7025/04), (2009) §80,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Ґалстян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Вірменії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(26986/03),</a:t>
            </a:r>
          </a:p>
          <a:p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(2007) §§90-92;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Сейдовіч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Італії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(56581/00), Велика палата (2006) §§86-87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).</a:t>
            </a:r>
            <a:endParaRPr lang="ru-RU" dirty="0">
              <a:solidFill>
                <a:srgbClr val="2DB09D"/>
              </a:solidFill>
              <a:effectLst/>
              <a:latin typeface="Helvetica" pitchFamily="2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6381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EA6574-B5FE-BF2F-CB53-6181DE076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416859"/>
            <a:ext cx="11725836" cy="61721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Порушення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права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істотним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порушенням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вимог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процесуального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закону,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апеляційний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суд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розглянув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клопотання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засудженого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заміну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одного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через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некомпетентність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наданні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кримінальному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провадженні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іншого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та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прийняв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продовження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участю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стосовно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компетентності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засуджений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висловив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сумнів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і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недовіру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Постанова ККС ВС 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20 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травня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2020 року у 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№ 525/897/19 (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№ 51-746км20) </a:t>
            </a:r>
            <a:r>
              <a:rPr lang="en" dirty="0">
                <a:solidFill>
                  <a:srgbClr val="0F7ACB"/>
                </a:solidFill>
                <a:effectLst/>
                <a:latin typeface="Helvetica" pitchFamily="2" charset="0"/>
                <a:hlinkClick r:id="rId2"/>
              </a:rPr>
              <a:t>http://reyestr.court.gov.ua/Review/89395935</a:t>
            </a:r>
            <a:endParaRPr lang="uk-UA" dirty="0">
              <a:solidFill>
                <a:srgbClr val="0F7ACB"/>
              </a:solidFill>
              <a:effectLst/>
              <a:latin typeface="Helvetica" pitchFamily="2" charset="0"/>
            </a:endParaRPr>
          </a:p>
          <a:p>
            <a:endParaRPr lang="en" dirty="0">
              <a:solidFill>
                <a:srgbClr val="0F7ACB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Обмеження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засудженого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можливості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реалізувати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свободу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вільний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вибір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своїх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час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апеляційного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перегляду,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виявилось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неналежному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реагування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суді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апеляційної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інстанції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прояви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суперечок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між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захисником</a:t>
            </a:r>
            <a:endParaRPr lang="ru-RU" dirty="0">
              <a:solidFill>
                <a:srgbClr val="021E38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Постанова ККС ВС 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28.02.2019 року у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№ 330/2292/14-к (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№ 51-3974км18)</a:t>
            </a:r>
            <a:endParaRPr lang="uk-UA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en" dirty="0">
                <a:solidFill>
                  <a:srgbClr val="08449A"/>
                </a:solidFill>
                <a:effectLst/>
                <a:latin typeface="Helvetica" pitchFamily="2" charset="0"/>
                <a:hlinkClick r:id="rId3"/>
              </a:rPr>
              <a:t>http://reyestr.court.gov.ua/Review/80304865</a:t>
            </a:r>
            <a:endParaRPr lang="uk-UA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Особа (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підозрюваний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) без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встановлення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будь-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обмежень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 умов,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керуючись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власним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волевиявленням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відмовитися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замінити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будь-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момент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усній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письмовій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формі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Особа, яка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відмовляється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зобов’язана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обґрунтовувати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чи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доводити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суду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наявність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обставин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її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думку,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вказують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те,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здійснює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належним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чином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виконує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свої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професійні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обов’язки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відмовився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а суд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залишив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таке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клопотання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без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задоволення,то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це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порушенням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права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вважається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істотним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порушенням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вимог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процесуального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закону та ставить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сумнів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законність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і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обґрунтованість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судового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Постанова ККС ВС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09 вересня 2021 року у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№ 639/645/19 (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№ 51- 2021км21)</a:t>
            </a:r>
          </a:p>
          <a:p>
            <a:pPr marL="0" indent="0">
              <a:buNone/>
            </a:pPr>
            <a:r>
              <a:rPr lang="en" dirty="0">
                <a:solidFill>
                  <a:srgbClr val="08449A"/>
                </a:solidFill>
                <a:effectLst/>
                <a:latin typeface="Helvetica" pitchFamily="2" charset="0"/>
                <a:hlinkClick r:id="rId4"/>
              </a:rPr>
              <a:t>http://reyestr.court.gov.ua/Review/99556538</a:t>
            </a:r>
            <a:endParaRPr lang="uk-UA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en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uk-UA" dirty="0">
              <a:solidFill>
                <a:srgbClr val="08449A"/>
              </a:solidFill>
              <a:latin typeface="Helvetica" pitchFamily="2" charset="0"/>
            </a:endParaRPr>
          </a:p>
          <a:p>
            <a:pPr marL="0" indent="0">
              <a:buNone/>
            </a:pPr>
            <a:endParaRPr lang="en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6482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47427F-0AA4-F1DF-45E4-3C9262F5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59" y="484094"/>
            <a:ext cx="10959353" cy="5768788"/>
          </a:xfrm>
        </p:spPr>
        <p:txBody>
          <a:bodyPr>
            <a:normAutofit fontScale="62500" lnSpcReduction="20000"/>
          </a:bodyPr>
          <a:lstStyle/>
          <a:p>
            <a:endParaRPr lang="ru-RU" sz="2300" dirty="0">
              <a:solidFill>
                <a:srgbClr val="08449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600" dirty="0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63 </a:t>
            </a:r>
            <a:r>
              <a:rPr lang="ru-RU" sz="26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Конституціі</a:t>
            </a:r>
            <a:r>
              <a:rPr lang="ru-RU" sz="2600" dirty="0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2600" dirty="0">
              <a:solidFill>
                <a:srgbClr val="08449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підсудний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300" dirty="0">
              <a:solidFill>
                <a:srgbClr val="021E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300" dirty="0">
              <a:solidFill>
                <a:srgbClr val="08449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3200" dirty="0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 КПК </a:t>
            </a:r>
            <a:r>
              <a:rPr lang="ru-RU" sz="32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rgbClr val="08449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dirty="0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3200" dirty="0" err="1">
                <a:solidFill>
                  <a:srgbClr val="08449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endParaRPr lang="ru-RU" sz="3200" dirty="0">
              <a:solidFill>
                <a:srgbClr val="08449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endParaRPr lang="ru-RU" sz="2300" dirty="0">
              <a:solidFill>
                <a:srgbClr val="021E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обвинувачення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подавати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особисту участь у</a:t>
            </a: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правовою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права,</a:t>
            </a: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Кодексом.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Слідчий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прокурор,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слідчий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суддя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роз’яснити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У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та/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Участь у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endParaRPr lang="ru-RU" sz="2300" dirty="0">
              <a:solidFill>
                <a:srgbClr val="021E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звужує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процесуальних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dirty="0" err="1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2300" dirty="0">
                <a:solidFill>
                  <a:srgbClr val="021E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7087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FD9E61-60DF-2F3C-A247-FDFFD1CB3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70647"/>
            <a:ext cx="11362765" cy="599738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Особа,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стосовно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передбачається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застосування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примусових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заходів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медичного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характеру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вирішувалося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питання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їх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застосування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положення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п. 3 ч. 3 ст. 43, ч. 1 ст. 506 КПК,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право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зокрема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право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й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залучення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іншого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будь-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момент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solidFill>
                <a:srgbClr val="021E38"/>
              </a:solidFill>
              <a:effectLst/>
              <a:latin typeface="Helvetica" pitchFamily="2" charset="0"/>
            </a:endParaRPr>
          </a:p>
          <a:p>
            <a:pPr marL="0" indent="0" algn="just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особа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неодноразово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подавала заяви про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відмову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через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неналежне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здійснення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ним захисту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зв’язку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тим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підтримував</a:t>
            </a:r>
            <a:r>
              <a:rPr lang="ru-RU" b="1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клопотання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сторони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обвинувачення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, не вчиняв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активних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дій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щодо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відстоювання</a:t>
            </a:r>
            <a:r>
              <a:rPr lang="ru-RU" b="1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інтересів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підзахисного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однак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місцевий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суд не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розглянув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таких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заяв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, а сам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</a:t>
            </a:r>
            <a:r>
              <a:rPr lang="ru-RU" b="1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продовжував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брати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участь у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кримінальному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провадженні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, то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це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істотним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порушенням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вимог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b="1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процесуального</a:t>
            </a:r>
            <a:r>
              <a:rPr lang="ru-RU" b="1" dirty="0">
                <a:solidFill>
                  <a:srgbClr val="021E38"/>
                </a:solidFill>
                <a:effectLst/>
                <a:latin typeface="Helvetica" pitchFamily="2" charset="0"/>
              </a:rPr>
              <a:t> закону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Постанова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колегії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суддів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Другої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судової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палати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ККС ВС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24.01.2023 у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№ 450/1333/16-к </a:t>
            </a:r>
            <a:r>
              <a:rPr lang="en" dirty="0">
                <a:solidFill>
                  <a:srgbClr val="08449A"/>
                </a:solidFill>
                <a:effectLst/>
                <a:latin typeface="Helvetica" pitchFamily="2" charset="0"/>
                <a:hlinkClick r:id="rId2"/>
              </a:rPr>
              <a:t>https://reyestr.court.gov.ua/Review/108654534</a:t>
            </a:r>
            <a:endParaRPr lang="uk-UA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uk-UA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en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65310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C1F57-180C-ECA3-615E-E0A04DCDC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Участь захисника у всіх процесуальних діях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76BE21-C3DE-E1B5-B9A2-8D54B1789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1" y="2407024"/>
            <a:ext cx="11161059" cy="4101352"/>
          </a:xfrm>
        </p:spPr>
        <p:txBody>
          <a:bodyPr>
            <a:normAutofit fontScale="85000" lnSpcReduction="10000"/>
          </a:bodyPr>
          <a:lstStyle/>
          <a:p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з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узгодженої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правової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захисту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захисник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бере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участь в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усіх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процесуальних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діях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проводяться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участю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його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або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таких,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обмежити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або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порушити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права та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законні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його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у межах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повноважень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визначених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відповідним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дорученням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центру</a:t>
            </a:r>
            <a:endParaRPr lang="ru-RU" sz="2800" dirty="0">
              <a:effectLst/>
            </a:endParaRPr>
          </a:p>
          <a:p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 42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46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47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223 КПК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26 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Закону про БПД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 20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 Закону про адвокатуру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ЄСПЛ у </a:t>
            </a: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Pishchalnikov</a:t>
            </a:r>
            <a:r>
              <a:rPr lang="en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v. Russia) </a:t>
            </a: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24 вересня 2009 року, </a:t>
            </a: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заява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№ 7025/04, </a:t>
            </a:r>
            <a:r>
              <a:rPr lang="ru-RU" sz="28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sz="28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66-71</a:t>
            </a:r>
          </a:p>
          <a:p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Клопотання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або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заперечення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процесуальні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захисту,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ухвали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слідчого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судді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технічний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запис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судового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дані</a:t>
            </a:r>
            <a:r>
              <a:rPr lang="ru-RU" sz="2800" b="0" i="0" u="none" strike="noStrike" dirty="0">
                <a:effectLst/>
                <a:latin typeface="Times New Roman" panose="02020603050405020304" pitchFamily="18" charset="0"/>
              </a:rPr>
              <a:t> журналу судового </a:t>
            </a:r>
            <a:r>
              <a:rPr lang="ru-RU" sz="2800" b="0" i="0" u="none" strike="noStrike" dirty="0" err="1">
                <a:effectLst/>
                <a:latin typeface="Times New Roman" panose="02020603050405020304" pitchFamily="18" charset="0"/>
              </a:rPr>
              <a:t>засідання</a:t>
            </a:r>
            <a:endParaRPr lang="ru-RU" sz="2800" dirty="0">
              <a:effectLst/>
            </a:endParaRPr>
          </a:p>
          <a:p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80860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C028F2-27D9-035F-9AE7-1E38B162B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6054"/>
            <a:ext cx="10515600" cy="5620909"/>
          </a:xfrm>
        </p:spPr>
        <p:txBody>
          <a:bodyPr>
            <a:normAutofit/>
          </a:bodyPr>
          <a:lstStyle/>
          <a:p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негайно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вживає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заходів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медичної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фіксації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тілесних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ушкоджень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судово-медичної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експертизи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якщо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зовнішній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вигляд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стан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свідчать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застосування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нього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насильства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наявності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скарг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застосування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2"/>
              </a:rPr>
              <a:t>Стаття 3 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3"/>
              </a:rPr>
              <a:t>статті 11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4"/>
              </a:rPr>
              <a:t>42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5"/>
              </a:rPr>
              <a:t>46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6"/>
              </a:rPr>
              <a:t>47 КПК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7"/>
              </a:rPr>
              <a:t>наказ Служби безпеки України, Міністерства охорони здоров’я України від 11 травня 2011 року № 178/268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«Про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затвердження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Інструкції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порядок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медичної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лікувально-профілактичних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закладів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медичного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медичних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експертиз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спеціально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відведеному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тимчасового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тримання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ізоляторі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тимчасового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тримання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досудового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слідства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Центрального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безпеки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зареєстрований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Міністерстві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30 червня 2011 року за № 793/19531;</a:t>
            </a:r>
            <a:br>
              <a:rPr lang="ru-RU" dirty="0"/>
            </a:b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8"/>
              </a:rPr>
              <a:t>наказ Міністерства юстиції України, Міністерства охорони здоров’я України від 15 серпня 2014 року № 1348/5/572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«Про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затвердження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Порядку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медичної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засудженим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позбавлення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волі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зареєстрований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Міністерстві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серпня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2014 року за № 990/25767;</a:t>
            </a:r>
            <a:br>
              <a:rPr lang="ru-RU" dirty="0"/>
            </a:b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ЄСПЛ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справі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Маммадов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(Джалалоглу)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Азербайджану» (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Mammadov (</a:t>
            </a:r>
            <a:r>
              <a:rPr lang="en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Jalaloglu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v. Azerbaijan)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11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січня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2007 року,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№ 34445/04, пункт 74</a:t>
            </a:r>
          </a:p>
          <a:p>
            <a:pPr marL="0" indent="0">
              <a:buNone/>
            </a:pPr>
            <a:endParaRPr lang="ru-RU" sz="18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22290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550FB-FF53-E4BF-F424-9E6E50D1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Застосування до клієнта заходів примусу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45B566-C566-69BA-CBA9-7E6144BFD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3" y="2638044"/>
            <a:ext cx="11255188" cy="3101983"/>
          </a:xfrm>
        </p:spPr>
        <p:txBody>
          <a:bodyPr/>
          <a:lstStyle/>
          <a:p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Якщо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стало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відомо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вчинення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/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бездіяльності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клієнтом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впливом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фізичного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психологічного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примусу,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він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(за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згодою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)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повідомляє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це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орган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процесуального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прокурора</a:t>
            </a:r>
          </a:p>
          <a:p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2"/>
              </a:rPr>
              <a:t>Статті 51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3"/>
              </a:rPr>
              <a:t>147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Женевської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захист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цивільного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війни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en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4"/>
              </a:rPr>
              <a:t>c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4"/>
              </a:rPr>
              <a:t>татті 42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5"/>
              </a:rPr>
              <a:t>46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6"/>
              </a:rPr>
              <a:t>47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7"/>
              </a:rPr>
              <a:t>206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8"/>
              </a:rPr>
              <a:t>284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9"/>
              </a:rPr>
              <a:t>373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КПК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90349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E2F4E4-F502-C645-7B2A-72B68AA51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Застосування до клієнту недохволених методів слідства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ECA839-4B78-F8DC-5AC5-9C685C0F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44" y="2638044"/>
            <a:ext cx="11238614" cy="385844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Захисник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з’ясовує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катувань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жорстоких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нелюдських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таких,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принижують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гідність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поводження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оперативних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досудового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розслідування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пенітенціарної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за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складає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відповідний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протокол за формою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 </a:t>
            </a:r>
            <a:r>
              <a:rPr lang="ru-RU" sz="2100" b="0" i="0" u="sng" dirty="0">
                <a:solidFill>
                  <a:srgbClr val="006600"/>
                </a:solidFill>
                <a:effectLst/>
                <a:latin typeface="Times New Roman" panose="02020603050405020304" pitchFamily="18" charset="0"/>
                <a:hlinkClick r:id="rId2"/>
              </a:rPr>
              <a:t>додатком 2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до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Стандартів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письмово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повідомляє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згадані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факти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процесуального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керівника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звертається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порядку </a:t>
            </a:r>
            <a:r>
              <a:rPr lang="ru-RU" sz="21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3"/>
              </a:rPr>
              <a:t>статті 206 КПК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з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відповідною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заявою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слідчого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судді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Захисник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роз’яснює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клієнту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ініціювати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притягнення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винних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відповідальності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дисциплінарної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цивільної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адміністративної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кримінальної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та в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готує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процесуальні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електронний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центр,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видав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про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21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sz="21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sz="18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4"/>
              </a:rPr>
              <a:t>Стаття 3 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5"/>
              </a:rPr>
              <a:t>статті 11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6"/>
              </a:rPr>
              <a:t>42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3"/>
              </a:rPr>
              <a:t>206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sng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hlinkClick r:id="rId7"/>
              </a:rPr>
              <a:t>214 КПК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ЄСПЛ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справі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Левінца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Молдови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 (</a:t>
            </a:r>
            <a:r>
              <a:rPr lang="en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Levinta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v. Moldova)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16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грудня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2008 року,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№ 17332/03,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пункти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73, 74, 81, 92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71538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25933-0449-21E7-56A3-584D9BB54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755" y="329609"/>
            <a:ext cx="7729728" cy="1188720"/>
          </a:xfrm>
        </p:spPr>
        <p:txBody>
          <a:bodyPr/>
          <a:lstStyle/>
          <a:p>
            <a:r>
              <a:rPr lang="ru-RU" dirty="0"/>
              <a:t>Д</a:t>
            </a:r>
            <a:r>
              <a:rPr lang="ru-UA" dirty="0"/>
              <a:t>ії захисника коли клієнт потребує медичної допомоги: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3C06AE-6378-46A3-9F95-922F10882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77" y="2030820"/>
            <a:ext cx="11854052" cy="45188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п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захисту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осіб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які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утримуються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вартою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пацієнтами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замісної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підтримувальної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терапії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хронічні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захворювання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потребують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безперервного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лікування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невідкладно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звертається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адміністрації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місця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утримання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службової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особи,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відповідальної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перебування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затриманих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вимогою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медичної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заявляє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безперервного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лікування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Статті 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3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4"/>
              </a:rPr>
              <a:t>13 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5"/>
              </a:rPr>
              <a:t>статті 42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6"/>
              </a:rPr>
              <a:t>206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208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8"/>
              </a:rPr>
              <a:t>212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9"/>
              </a:rPr>
              <a:t>512 КПК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стаття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26 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0"/>
              </a:rPr>
              <a:t>Закону про БПД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1"/>
              </a:rPr>
              <a:t>статті 19-21 Закону про адвокатуру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2"/>
              </a:rPr>
              <a:t>статті 11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3"/>
              </a:rPr>
              <a:t>27 Правил адвокатської етики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затверджених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Звітно-виборним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з’їздом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адвокатів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09 червня 2017 року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 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далі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- Правила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адвокатської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етики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4"/>
              </a:rPr>
              <a:t>наказ Міністерства охорони здоров’я України від 27 березня 2012 року № 200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«Про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затвердження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Порядку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замісної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підтримувальної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терапії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психічними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поведінковими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розладами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вживання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опіоїдів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зареєстрований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Міністерстві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05 червня 2012 року за № 889/21201;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5"/>
              </a:rPr>
              <a:t>наказ Міністерства охорони здоров’я України, Міністерства внутрішніх справ України, Міністерства юстиції України, Державної служби України з контролю за наркотиками від 22 жовтня 2012 року № 821/937/1549/5/156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«Про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затвердження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Порядку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закладів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здоров’я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внутрішніх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справ,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слідчих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ізоляторів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виправних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безперервності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лікування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препаратами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замісної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підтримувальної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терапії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зареєстрований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Міністерстві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07 листопада 2012 року за № 1868/22180;</a:t>
            </a:r>
            <a:br>
              <a:rPr lang="ru-RU" dirty="0"/>
            </a:b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ЄСПЛ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справі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Хумматов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Азербайджану» (</a:t>
            </a:r>
            <a:r>
              <a:rPr lang="en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Hummatov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v. Azerbaijan)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29 листопада 2007 року, заяви № 9852/03 і № 13413/04,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пункти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112-122;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6"/>
              </a:rPr>
              <a:t>рішення ЄСПЛ у справі «Логвиненко проти України»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en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Logvinenko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v. Ukraine)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16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травня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2019 року,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№ 41203/16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42764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25427-1A47-B01C-51FB-921038AD8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Обов</a:t>
            </a:r>
            <a:r>
              <a:rPr lang="ru-RU" sz="28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UA" dirty="0"/>
              <a:t>язок дотримуватися строків: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4063A6-C50D-B6DF-526B-49B3DD5A1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2" y="2307266"/>
            <a:ext cx="11860305" cy="41892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з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дотримується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встановлених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законом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процесуальних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строків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кримінальному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провадженні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та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урахуванням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узгодженої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позиції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захисту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оскаржує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порушення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учасниками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Статті 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13 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4"/>
              </a:rPr>
              <a:t>статті 28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5"/>
              </a:rPr>
              <a:t>116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6"/>
              </a:rPr>
              <a:t>117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303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8"/>
              </a:rPr>
              <a:t>308 КПК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9"/>
              </a:rPr>
              <a:t>статті 19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0"/>
              </a:rPr>
              <a:t>20 Закону про адвокатуру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1"/>
              </a:rPr>
              <a:t>статті 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2"/>
              </a:rPr>
              <a:t>11 Правил адвокатської етики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3"/>
              </a:rPr>
              <a:t>рішення ЄСПЛ у справі «Меріт проти України»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Merit v. Ukraine)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30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березня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2004 року,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№ 66561/01,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пункти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72-76, 78, 79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610351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34D4F-6F2A-E3D0-5BD1-C46C32D5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3698"/>
            <a:ext cx="7729728" cy="1609714"/>
          </a:xfrm>
        </p:spPr>
        <p:txBody>
          <a:bodyPr>
            <a:normAutofit fontScale="90000"/>
          </a:bodyPr>
          <a:lstStyle/>
          <a:p>
            <a:r>
              <a:rPr lang="ru-UA" dirty="0"/>
              <a:t>Обов</a:t>
            </a:r>
            <a:r>
              <a:rPr lang="ru-RU" sz="28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UA" dirty="0"/>
              <a:t>язок оскаржувати чи подавати скарги:</a:t>
            </a:r>
            <a:br>
              <a:rPr lang="ru-UA" dirty="0"/>
            </a:b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03FC6-2368-1CEF-17ED-E41FCE6EF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07" y="1408670"/>
            <a:ext cx="10898372" cy="50878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незгоди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 будь-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якими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процесуальними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рішеннями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діями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бездіяльністю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прокурора,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судді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суду і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наявності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законних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підстав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складає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скаргу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роз’яснює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клієнтові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порядок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наслідки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її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.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коли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необхідне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оскаржити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процесуальне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дії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бездіяльність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згаданих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осіб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заперечує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цього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оформлює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письмову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відмову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пропонованого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оскарження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Стаття 13 Конвенції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стаття 55 Конституції 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4"/>
              </a:rPr>
              <a:t>стаття 24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5"/>
              </a:rPr>
              <a:t>пункт 16 частини третьої статті 42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6"/>
              </a:rPr>
              <a:t>статті 47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393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8"/>
              </a:rPr>
              <a:t>395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9"/>
              </a:rPr>
              <a:t>396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0"/>
              </a:rPr>
              <a:t>402 КПК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  <a:br>
              <a:rPr lang="ru-RU" dirty="0"/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1"/>
              </a:rPr>
              <a:t>статті 7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12"/>
              </a:rPr>
              <a:t>8 Правил адвокатської етики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0BAF081-A6C6-97D8-3BE7-FC03271BCE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77565" y="4268470"/>
            <a:ext cx="4139514" cy="236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039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BA0FD7-4279-642C-544D-2C079A94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Відвідування клієнта у місцях несвободи: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045D74-E65D-9B21-E7A1-01055F011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647" y="2638044"/>
            <a:ext cx="11015330" cy="38265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перебування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вартою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відвідує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в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ізоляторі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тимчасового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тримання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слідчому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ізоляторі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установі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покарань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Пункти 3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6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42, 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стаття 201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КПК;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частини шоста - сімнадцята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12 Закону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ув’язнення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підпункт 1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слідчих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ізоляторів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наказом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14 червня 2019 року № 1769/5,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зареєстрованих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Міністерстві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 червня 2019 року за № 633/33604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581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B354A1-7D39-755A-5B82-442009A46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UA" dirty="0"/>
              <a:t> адвоката здійснювати активний захист: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98ECB1-F8C8-67FF-729C-2BC92222C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958353"/>
            <a:ext cx="11376837" cy="3676364"/>
          </a:xfrm>
        </p:spPr>
        <p:txBody>
          <a:bodyPr>
            <a:noAutofit/>
          </a:bodyPr>
          <a:lstStyle/>
          <a:p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збирає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спростовують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підозру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пом’якшують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виключають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кримінальну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роз’яснює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угоди про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винуватості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про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примирення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та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готує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угоди</a:t>
            </a:r>
          </a:p>
          <a:p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прав адвоката та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адвокатської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інформує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з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endParaRPr lang="ru-RU" sz="1600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 веде у кожному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носіях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адвокатське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досьє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орієнтовним переліком матеріалів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додатком</a:t>
            </a:r>
            <a:r>
              <a:rPr lang="ru-RU" sz="16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до </a:t>
            </a:r>
            <a:r>
              <a:rPr lang="ru-RU" sz="16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endParaRPr lang="ru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37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A9D33-B930-B21A-7CA8-617BFC709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010" y="808056"/>
            <a:ext cx="9326130" cy="1077229"/>
          </a:xfrm>
        </p:spPr>
        <p:txBody>
          <a:bodyPr>
            <a:normAutofit fontScale="90000"/>
          </a:bodyPr>
          <a:lstStyle/>
          <a:p>
            <a:pPr algn="l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Звідки взялися стандарти якості надання БВПД та навіщо вони потрібні: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AF08E7-B994-F2D2-0976-4EE940CFF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32" y="2052116"/>
            <a:ext cx="10083113" cy="3997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UA" dirty="0">
                <a:solidFill>
                  <a:schemeClr val="tx2"/>
                </a:solidFill>
              </a:rPr>
              <a:t> </a:t>
            </a:r>
          </a:p>
          <a:p>
            <a:r>
              <a:rPr lang="ru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 сплачує послуги, тож вважає за необхідне вимагати якості від таких послуг; 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рганізація діяльності адвоката;</a:t>
            </a:r>
          </a:p>
          <a:p>
            <a:r>
              <a:rPr lang="uk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ахист адвоката від надуманої скарги клієнта;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юрократія? </a:t>
            </a:r>
          </a:p>
          <a:p>
            <a:pPr marL="0" indent="0">
              <a:buNone/>
            </a:pPr>
            <a:endParaRPr lang="ru-U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0651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A071A-602E-DEDA-D502-7D684BA17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-2472"/>
            <a:ext cx="10429103" cy="1188720"/>
          </a:xfrm>
        </p:spPr>
        <p:txBody>
          <a:bodyPr>
            <a:normAutofit/>
          </a:bodyPr>
          <a:lstStyle/>
          <a:p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ОРІЄНТОВНИЙ ПЕРЕЛІК </a:t>
            </a:r>
            <a:br>
              <a:rPr lang="ru-RU" sz="14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ru-RU" sz="1400" b="1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адвокатського</a:t>
            </a:r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досьє</a:t>
            </a:r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400" b="1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кримінальному</a:t>
            </a:r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провадженні</a:t>
            </a:r>
            <a:br>
              <a:rPr lang="ru-RU" sz="14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ru-UA" sz="1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E89174-6B66-FF8E-EEC1-8A460692E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248"/>
            <a:ext cx="10515600" cy="544932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Титульний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аркуш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прізвища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по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батькові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номера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кримінального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Єдиному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реєстрі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досудових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розслідувань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номера,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дати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часу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видачі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центру.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Реєстр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досьє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центру БВПД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Витяг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Єдиного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реєстру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досудових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розслідувань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стосуються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особи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протокол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першого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побачення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протокол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фіксації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скарг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затриманого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катування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жорстокі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нелюдські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принижують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гідність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поводження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скарг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); </a:t>
            </a:r>
          </a:p>
          <a:p>
            <a:pPr marL="0" indent="0" algn="just">
              <a:buNone/>
            </a:pP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документів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підтверджують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обставини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характеризують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особу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свідчать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родинні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зв’язки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(характеристики,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довідки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стан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здоров’я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довідки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склад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сім’ї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реєстрацію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проживання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свідоцтва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народження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неповнолітніх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дітей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кримінального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підозру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обвинувального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акта;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протоколів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процесуальних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захисту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затримання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допитів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впізнання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постанов,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ухвал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вироку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висновків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експертів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ревізій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Докази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зібрані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адвокатом, у тому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аудіо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відеозаписи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фотографії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зафіксованою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доказовою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захисту:</a:t>
            </a:r>
          </a:p>
          <a:p>
            <a:pPr algn="just"/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клопотання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адвоката та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розгляду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скарги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адвоката, у тому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апеляційні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касаційні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тези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виступу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адвоката в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судових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дебатах;</a:t>
            </a:r>
          </a:p>
          <a:p>
            <a:pPr algn="just"/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допитів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свідків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підозрюваних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обвинувачених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4800" b="0" i="0" u="none" strike="noStrike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експертів</a:t>
            </a:r>
            <a:r>
              <a:rPr lang="ru-RU" sz="4800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4499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71E5DC-35F5-7E81-BFEE-8B4B97F76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124" y="135924"/>
            <a:ext cx="10243752" cy="1433384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Окремі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стандарти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безоплатної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вторинної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стадії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розслідування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E78D43-E2F6-39ED-7E97-D580771C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124" y="2084294"/>
            <a:ext cx="10836876" cy="3655733"/>
          </a:xfrm>
        </p:spPr>
        <p:txBody>
          <a:bodyPr/>
          <a:lstStyle/>
          <a:p>
            <a:pPr marL="0" indent="0" algn="just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відмови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затриманого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призначеного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центром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безоплатної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вторинної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останній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особисто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перевіряє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така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відмова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добровільною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не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вона результатом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тиску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 боку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службових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осіб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органів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прокуратури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суду.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Заява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відмову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оформляється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клієнтом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після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конфіденційного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побачення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час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якого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роз’яснює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права,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визначені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 </a:t>
            </a:r>
            <a:r>
              <a:rPr lang="ru-RU" b="0" i="0" u="sng" dirty="0">
                <a:effectLst/>
                <a:latin typeface="Proba Pro"/>
                <a:hlinkClick r:id="rId2"/>
              </a:rPr>
              <a:t>Конвенцією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 та </a:t>
            </a:r>
            <a:r>
              <a:rPr lang="ru-RU" b="0" i="0" u="sng" dirty="0">
                <a:effectLst/>
                <a:latin typeface="Proba Pro"/>
                <a:hlinkClick r:id="rId3"/>
              </a:rPr>
              <a:t>КПК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можливі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наслідки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відмови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переконується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права й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наслідки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відмови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зрозумілі</a:t>
            </a:r>
            <a:endParaRPr lang="ru-RU" b="0" i="0" u="none" strike="noStrike" dirty="0">
              <a:solidFill>
                <a:srgbClr val="333333"/>
              </a:solidFill>
              <a:effectLst/>
              <a:latin typeface="Proba Pro"/>
            </a:endParaRPr>
          </a:p>
          <a:p>
            <a:endParaRPr lang="ru-RU" dirty="0">
              <a:solidFill>
                <a:srgbClr val="333333"/>
              </a:solidFill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Заява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відмову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/протокол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процесуальної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/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журналу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протокол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затримання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373025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D7AF3C-2B94-FFE7-2C92-39C1EA32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261" y="617838"/>
            <a:ext cx="11132288" cy="5122189"/>
          </a:xfrm>
        </p:spPr>
        <p:txBody>
          <a:bodyPr/>
          <a:lstStyle/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наявності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підстав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вважати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затримання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особи без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ухвали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судді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суду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незаконним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звертається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із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заявою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судді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щодо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незаконного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позбавлення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особи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свободи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межах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територіальної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юрисдикції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порядку </a:t>
            </a:r>
            <a:r>
              <a:rPr lang="ru-RU" b="0" i="0" u="sng" dirty="0">
                <a:effectLst/>
                <a:latin typeface="Proba Pro"/>
                <a:hlinkClick r:id="rId2"/>
              </a:rPr>
              <a:t>статті 206 КПК</a:t>
            </a:r>
            <a:r>
              <a:rPr lang="ru-RU" b="0" i="0" u="sng" dirty="0">
                <a:effectLst/>
                <a:latin typeface="Proba Pro"/>
              </a:rPr>
              <a:t> </a:t>
            </a: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333333"/>
                </a:solidFill>
                <a:highlight>
                  <a:srgbClr val="FFFFFF"/>
                </a:highlight>
                <a:latin typeface="Proba Pro"/>
              </a:rPr>
              <a:t>Заява</a:t>
            </a: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Proba Pro"/>
              </a:rPr>
              <a:t> адвоката/</a:t>
            </a:r>
            <a:r>
              <a:rPr lang="ru-RU" dirty="0" err="1">
                <a:solidFill>
                  <a:srgbClr val="333333"/>
                </a:solidFill>
                <a:highlight>
                  <a:srgbClr val="FFFFFF"/>
                </a:highlight>
                <a:latin typeface="Proba Pro"/>
              </a:rPr>
              <a:t>ухвала</a:t>
            </a: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Proba Pro"/>
              </a:rPr>
              <a:t> суду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докладає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розумних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зусиль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одержання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документів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підтверджують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обставини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які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характеризують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особу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свідчать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родинні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соціальні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зв’язки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можуть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бути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враховані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судом при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вирішенні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питання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обрання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зміну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скасування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запобіжного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заходу </a:t>
            </a:r>
          </a:p>
          <a:p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адвокатські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запити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документи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характеризують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особу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49021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13159D-9F97-F84E-C6FC-0EF625AFE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345" y="1025612"/>
            <a:ext cx="11442357" cy="47144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20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ознайомлюється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заходу, </a:t>
            </a:r>
          </a:p>
          <a:p>
            <a:pPr algn="just"/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слідчим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суддею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заходу, </a:t>
            </a:r>
          </a:p>
          <a:p>
            <a:pPr algn="just"/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достатності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слідчого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прокурора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підозри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дійшов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тримання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вартою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0621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774AAE-BED7-33E5-3454-469D0DB36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3" y="531342"/>
            <a:ext cx="11133437" cy="5208686"/>
          </a:xfrm>
        </p:spPr>
        <p:txBody>
          <a:bodyPr/>
          <a:lstStyle/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обрання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слідчим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суддею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щодо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запобіжного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заходу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наявності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розумних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підстав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вважати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таке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рішення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необґрунтованим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урахуванням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узгодженої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позиції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захисту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готує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.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оскарження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стороною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ухвали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судді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відмову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задоволенні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прокурора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обрання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запобіжного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заходу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ухвала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інстанції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Отримавши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повідомлення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завершення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відкриття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письмово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підтверджує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факт доступу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реалізує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своє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право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забезпечує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реалізацію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права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 ними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достатній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цього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час</a:t>
            </a:r>
          </a:p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Протокол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технічний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запис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журналу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захисника</a:t>
            </a:r>
            <a:endParaRPr lang="ru-UA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597819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3D1992-1EC4-A27F-C989-CD8D623E2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623" y="457200"/>
            <a:ext cx="10260105" cy="5282828"/>
          </a:xfrm>
        </p:spPr>
        <p:txBody>
          <a:bodyPr/>
          <a:lstStyle/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 algn="just">
              <a:buNone/>
            </a:pP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 за запитом прокурора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речових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копій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них та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скопіювати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відобразити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чином, а також доступ до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контролем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захисту і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захисту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намір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них, як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суді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прокурором на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винуватості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стороною захисту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580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0ECE2-942D-3AEA-AC53-34EB45D32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4692"/>
            <a:ext cx="11015662" cy="1188720"/>
          </a:xfrm>
        </p:spPr>
        <p:txBody>
          <a:bodyPr>
            <a:normAutofit/>
          </a:bodyPr>
          <a:lstStyle/>
          <a:p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Окремі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стандарти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безоплатної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вторинної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час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провадження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38A23-6236-58E9-CC47-BB0E7D796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3" y="2314575"/>
            <a:ext cx="11315699" cy="40189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який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не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був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залучений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участі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кримінальному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провадженні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етапі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повинен до початку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першого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якому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він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бере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участь,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ознайомитися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матеріалами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провадження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провести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конфіденційне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побачення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клієнтом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 algn="ctr">
              <a:buNone/>
            </a:pP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Заява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адвоката з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відміткою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суду,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адвоката,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журналів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реєстрації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відвідувачів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органів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внутрішніх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справ,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ізоляторів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тимчасового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тримання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слідчих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ізоляторів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установ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виконання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покарань</a:t>
            </a:r>
            <a:endParaRPr lang="ru-RU" b="1" i="0" u="sng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незгоди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рішенням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після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роз’яснення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клієнтові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порядку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наслідків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відповідної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складає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таку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. При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касаційної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стороною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готує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відповідні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.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касаційної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клієнтом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здійснює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захист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час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розгляду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в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суді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</a:p>
          <a:p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Апеляційна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чи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касаційна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скарга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на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подані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скарги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з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відміткою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суду,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технічний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запис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1" i="0" u="sng" strike="noStrike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 журналу судового </a:t>
            </a:r>
            <a:r>
              <a:rPr lang="ru-RU" b="1" i="0" u="sng" strike="noStrike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endParaRPr lang="ru-UA" b="1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741393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3B089F-F9CC-5857-B7DF-52AAF0056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11147612" cy="52828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 час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підготовчого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наявності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правових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підстав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закриття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провадження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зміну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скасування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заходів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забезпечення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провадження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у тому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числі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запобіжного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заходу,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обраного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щодо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скарги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рішення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бездіяльність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слідчого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прокурора,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не були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подані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розглянуті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час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журналу судового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endParaRPr lang="ru-RU" b="1" i="0" u="sng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задоволення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судом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долучення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провадження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будь-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яких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інших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крім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тих,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зазначені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реєстрі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технічний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запис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журналу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 час судового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розгляду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бере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активну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участь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дослідженні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доказів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зокрема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заявляє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необхідні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здійснює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прямий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допит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свідків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захисту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перехресний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допит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свідків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виступає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судових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дебатах </a:t>
            </a:r>
          </a:p>
          <a:p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захисту (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заяви),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дебатах</a:t>
            </a:r>
            <a:endParaRPr lang="ru-UA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729150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C3BF8-A9D4-5770-99E4-930667134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4.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Окремі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стандарти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безоплатної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вторинної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при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проведенні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окремої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процесуальної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D8D8D8"/>
                </a:highlight>
                <a:latin typeface="Proba Pro"/>
              </a:rPr>
              <a:t>дії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7781E-222F-4E0A-75A5-D178BAC5A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7" y="2638044"/>
            <a:ext cx="11335871" cy="3601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переконується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завчасно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повідомлений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залучений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а також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процесуальна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невідкладною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слідчому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прокурору,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слідчому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суду про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відсутністю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згаданих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задоволенні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заявленого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узгоджує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захисником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захисниками</a:t>
            </a:r>
            <a:r>
              <a:rPr lang="ru-RU" sz="2000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 algn="ctr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349119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1352E5-DF5D-8527-B844-01F270D88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9624"/>
            <a:ext cx="11715750" cy="1803788"/>
          </a:xfrm>
        </p:spPr>
        <p:txBody>
          <a:bodyPr>
            <a:normAutofit/>
          </a:bodyPr>
          <a:lstStyle/>
          <a:p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Окремі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стандарти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надання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безоплатної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вторинної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правової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допомоги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 </a:t>
            </a:r>
            <a:br>
              <a:rPr lang="ru-RU" dirty="0"/>
            </a:b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спеціальному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досудовому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розслідуванні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(</a:t>
            </a:r>
            <a:r>
              <a:rPr lang="en" b="0" i="0" u="none" strike="noStrike" dirty="0">
                <a:solidFill>
                  <a:srgbClr val="333333"/>
                </a:solidFill>
                <a:effectLst/>
                <a:latin typeface="Proba Pro"/>
              </a:rPr>
              <a:t>in absentia)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A13AC6-A7B3-F2E5-0C15-793E27A09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2407024"/>
            <a:ext cx="11715750" cy="3333003"/>
          </a:xfrm>
        </p:spPr>
        <p:txBody>
          <a:bodyPr/>
          <a:lstStyle/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разі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призначення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спеціальному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досудовому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розслідуванні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він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розумний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строк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ознайомлюється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матеріалами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провадження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переконується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виїхав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та/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перебуває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тимчасово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окупованій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території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України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території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держави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визнаної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Верховною Радою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України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державою-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агресором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та/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оголошений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міжнародний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розшук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.</a:t>
            </a:r>
            <a:br>
              <a:rPr lang="ru-RU" dirty="0"/>
            </a:b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Захисник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самостійно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визначає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позицію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захисту </a:t>
            </a: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latin typeface="Proba Pro"/>
            </a:endParaRPr>
          </a:p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latin typeface="Proba Pro"/>
            </a:endParaRPr>
          </a:p>
          <a:p>
            <a:pPr marL="0" indent="0">
              <a:buNone/>
            </a:pP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Заява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захисника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протокол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ознайомлення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журналів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реєстрації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відвідувачів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органів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які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проводять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досудове</a:t>
            </a:r>
            <a:r>
              <a:rPr lang="ru-RU" b="1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1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розслідування</a:t>
            </a:r>
            <a:endParaRPr lang="ru-UA" b="1" u="sng" dirty="0"/>
          </a:p>
        </p:txBody>
      </p:sp>
    </p:spTree>
    <p:extLst>
      <p:ext uri="{BB962C8B-B14F-4D97-AF65-F5344CB8AC3E}">
        <p14:creationId xmlns:p14="http://schemas.microsoft.com/office/powerpoint/2010/main" val="124036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C9356-6BB0-FEF1-F5AE-3A57D007A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UA" dirty="0"/>
              <a:t>відносинИ адвокатів з центрами БВПД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AC4BDC-0940-7824-8A4B-AACF350D7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2638044"/>
            <a:ext cx="11355572" cy="3837184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0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 «Про </a:t>
            </a:r>
            <a:r>
              <a:rPr lang="ru-RU" sz="20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20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правничу</a:t>
            </a:r>
            <a:r>
              <a:rPr lang="ru-RU" sz="20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МЮУ за № 386/5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25.02.2014 “Про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Постанова КМУ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17.09.2014 року “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 чиновника з центру про оплату…..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240322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EA98B8-2FEE-32AB-0951-1688EBBAC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0026"/>
            <a:ext cx="11779624" cy="62545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Отримавши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повідомлення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завершення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відкриття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його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ознайомлення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захисник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письмово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підтверджує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факт доступу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досудового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розслідування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реалізує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своє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право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перевіряє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забезпечення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стороною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прав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свого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.</a:t>
            </a:r>
            <a:br>
              <a:rPr lang="ru-RU" dirty="0"/>
            </a:b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Захисник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розумних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межах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відслідковує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повідомлення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(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виклики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)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останнім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відомим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місцем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проживання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перебування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публікації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засобах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масової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інформації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загальнодержавної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сфери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розповсюдження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офіційному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веб-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сайті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Офісу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Генерального прокурора </a:t>
            </a:r>
          </a:p>
          <a:p>
            <a:endParaRPr lang="ru-RU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Протокол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ознайомлення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технічний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запис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судового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дані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журналу судового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засідання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клопотання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або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заперечення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захисника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роздруківки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sng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інтернет-ресурсів</a:t>
            </a:r>
            <a:r>
              <a:rPr lang="ru-RU" b="0" i="0" u="sng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, ЗМІ</a:t>
            </a:r>
            <a:endParaRPr lang="ru-RU" u="sng" dirty="0">
              <a:solidFill>
                <a:srgbClr val="333333"/>
              </a:solidFill>
              <a:highlight>
                <a:srgbClr val="FFFFFF"/>
              </a:highlight>
              <a:latin typeface="Proba Pro"/>
            </a:endParaRPr>
          </a:p>
          <a:p>
            <a:pPr marL="0" indent="0">
              <a:buNone/>
            </a:pPr>
            <a:endParaRPr lang="ru-RU" b="0" i="0" u="none" strike="noStrike" dirty="0">
              <a:solidFill>
                <a:srgbClr val="333333"/>
              </a:solidFill>
              <a:effectLst/>
              <a:latin typeface="Proba Pro"/>
            </a:endParaRPr>
          </a:p>
          <a:p>
            <a:pPr marL="0" indent="0">
              <a:buNone/>
            </a:pP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Захисник з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урахуванням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самостійно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обраної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позиції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захисту за запитом прокурора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надає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йому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доступ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наявних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речових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доказів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частин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документів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копій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та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можливість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скопіювати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відобразити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їх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іншим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чином, а також доступ до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житла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чи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іншого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володіння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якщо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вони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знаходяться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володінні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або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під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контролем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сторони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захисту і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якщо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сторона захисту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намір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використати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відомості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що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містяться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в них, як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докази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суді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крім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будь-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яких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,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які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можуть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бути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використані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прокурором на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підтвердження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винуватості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обвинуваченого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у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вчиненні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кримінального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правопорушення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.</a:t>
            </a:r>
            <a:br>
              <a:rPr lang="ru-RU" dirty="0"/>
            </a:b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Захисник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перевіряє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надсилання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копій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процесуальних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документів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для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latin typeface="Proba Pro"/>
              </a:rPr>
              <a:t>клієнта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Proba Pro"/>
              </a:rPr>
              <a:t> </a:t>
            </a:r>
          </a:p>
          <a:p>
            <a:endParaRPr lang="ru-RU" dirty="0">
              <a:solidFill>
                <a:srgbClr val="333333"/>
              </a:solidFill>
              <a:latin typeface="Proba Pro"/>
            </a:endParaRPr>
          </a:p>
          <a:p>
            <a:pPr marL="0" indent="0" algn="ctr">
              <a:buNone/>
            </a:pP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Письмове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підтвердження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повідомлення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стороні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обвинувачення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про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здійснення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відкриття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</a:t>
            </a:r>
            <a:r>
              <a:rPr lang="ru-RU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матеріалів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roba Pro"/>
              </a:rPr>
              <a:t> стороною захисту</a:t>
            </a:r>
            <a:endParaRPr lang="ru-UA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8986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B2A87-DB29-0367-A0C0-A3F80C3D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5" y="259492"/>
            <a:ext cx="10948086" cy="1322173"/>
          </a:xfrm>
        </p:spPr>
        <p:txBody>
          <a:bodyPr>
            <a:noAutofit/>
          </a:bodyPr>
          <a:lstStyle/>
          <a:p>
            <a:pPr algn="l"/>
            <a:r>
              <a:rPr lang="ru-RU" sz="14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РАУ № ХІІ-011/2023 </a:t>
            </a:r>
            <a:r>
              <a:rPr lang="ru-RU" sz="1400" b="1" i="0" u="none" strike="noStrike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28.12. 2023 року</a:t>
            </a:r>
            <a:br>
              <a:rPr lang="ru-RU" sz="1400" b="1" i="0" u="none" strike="noStrike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b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 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кваліфікаційно-дисциплінарних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адвокатури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адвокатами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br>
              <a:rPr lang="ru-RU" sz="1800" b="1" i="0" u="none" strike="noStrike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753C3-3179-E108-32AE-C5AF84DAA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1853514"/>
            <a:ext cx="12019005" cy="459671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має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вжити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усіх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можливих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заходів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узгодження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позиції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із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підзахисним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  <a:endParaRPr lang="ru-RU" b="0" i="0" u="none" strike="noStrike" dirty="0">
              <a:solidFill>
                <a:srgbClr val="606060"/>
              </a:solidFill>
              <a:effectLst/>
              <a:latin typeface="Roboto Condensed" panose="020F0502020204030204" pitchFamily="34" charset="0"/>
            </a:endParaRP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Слідчий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суддя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слідчого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застосування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запобіжного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заходу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вигляді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тримання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вартою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особи.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Підозрюваний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місце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відбування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цілодобового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домашнього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арешту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зв’язку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оголошено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розшук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Зважаючи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обов’язкову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участь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положень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ст. 49 КПК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винесена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ухвала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забезпечення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участі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даного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на думку особи,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присутня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судовому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лише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формально, то вона порушила право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захист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в тому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числі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підтримавши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сторони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Підзахисний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наполягав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повинна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невідкладно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після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отримання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вжити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всіх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можливих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заходів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встановлення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з’ясування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причин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зв’язку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адвокатами,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представляють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погодити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особливості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позиції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захисту.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Крім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цього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адвокат мала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можливість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обов’язок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–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відмовитися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захисту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разі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проведення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окремої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процесуальної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таке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через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конкретні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об’єктивні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причини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потягнути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законних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інтересів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зашкодити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позиції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захисту.</a:t>
            </a:r>
          </a:p>
          <a:p>
            <a:pPr algn="l"/>
            <a:r>
              <a:rPr lang="ru-RU" dirty="0">
                <a:solidFill>
                  <a:srgbClr val="606060"/>
                </a:solidFill>
                <a:latin typeface="Roboto Condensed" panose="020F0502020204030204" pitchFamily="34" charset="0"/>
              </a:rPr>
              <a:t>ДП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дійшла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проступку.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Скаржник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оскаржив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ВКДКА. У ВКДКА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увагу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те,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КДКА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оцінку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тому факту,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погодилася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клопотанням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слідчого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застосування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запобіжного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заходу у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вигляді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тримання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вартою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особи без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врахування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позиції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свого</a:t>
            </a:r>
            <a:r>
              <a:rPr lang="ru-RU" b="1" i="0" u="sng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sng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підзахисного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Так,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скасоване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матеріали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направлені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</a:t>
            </a:r>
            <a:endParaRPr lang="ru-RU" b="0" i="0" u="none" strike="noStrike" dirty="0">
              <a:solidFill>
                <a:srgbClr val="606060"/>
              </a:solidFill>
              <a:effectLst/>
              <a:latin typeface="Roboto Condensed" panose="020F0502020204030204" pitchFamily="34" charset="0"/>
            </a:endParaRPr>
          </a:p>
          <a:p>
            <a:pPr algn="l"/>
            <a:endParaRPr lang="ru-RU" b="0" i="0" u="none" strike="noStrike" dirty="0">
              <a:solidFill>
                <a:srgbClr val="606060"/>
              </a:solidFill>
              <a:effectLst/>
              <a:latin typeface="Roboto Condensed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23394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F3C75-6F1C-93C4-0BBE-F07F432DD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05" y="172995"/>
            <a:ext cx="11343503" cy="1099751"/>
          </a:xfrm>
        </p:spPr>
        <p:txBody>
          <a:bodyPr>
            <a:normAutofit/>
          </a:bodyPr>
          <a:lstStyle/>
          <a:p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вправі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ПАЕ. Разом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повинна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порушувати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судового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endParaRPr lang="ru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754754-E653-D1CB-FA50-85AEC43F0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581665"/>
            <a:ext cx="11257005" cy="486856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>
                <a:solidFill>
                  <a:srgbClr val="606060"/>
                </a:solidFill>
                <a:latin typeface="Roboto Condensed" panose="020F0502020204030204" pitchFamily="34" charset="0"/>
              </a:rPr>
              <a:t>РЦ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призначив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кримінальній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стадії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підготовчого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провадження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Вищому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антикорупційному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Адвокат попросив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відкласти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судове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встиг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ознайомитись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матеріалами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кримінального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провадження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ВАКС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задоволенні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цього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заявив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призначенням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– суд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Тоді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заявив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головуючому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ВАКС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знову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без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задоволення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При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цьому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виходячи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нарадчої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кімнати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встановив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самовільно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покинув зал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Вищий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антикорупційний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звернувся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КДКА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скаргою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адвоката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після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нарадчої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розцінив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як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неприбуття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виклик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Будь-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заяв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приводу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неможливості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подальшої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участі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судовому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Таким чином,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скаржник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дійшов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обвинувачується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особливо тяжкому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злочині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без захисту.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пояснив,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він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залу,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письмову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заяву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те,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відмовляється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послуг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призначеного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він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повинен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поінформувати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регіональний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цей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факт (центр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згодом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повідомив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той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продовжувати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захист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незважаючи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письмову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). Адвокат також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виходив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домінантності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інтересів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саме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обвинуваченого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не суду,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подальша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участь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підготовчому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судовому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могла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наслідком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проведення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підготовчого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присутності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призначення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 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послалися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ч. 2 ст. 329 КПК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згідно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особи,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присутні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зобов’язані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дотримуватися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порядку в судовому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беззаперечно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підкорятися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розпорядженням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головуючого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судовому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міг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відмовитися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центром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абз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2 ст. 41 ПАЕ,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бачив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бажає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залучити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іншого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 договором.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Однак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адвокатом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закінчення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неналежним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професійних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обов’язків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порядку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засідання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проявом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неповаги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суду.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Встановивши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проступку, КДКА порушила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справу.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даним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погодилися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і у ВКДКА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ВКДКА 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  <a:hlinkClick r:id="rId2"/>
              </a:rPr>
              <a:t>№</a:t>
            </a:r>
            <a:r>
              <a:rPr lang="en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  <a:hlinkClick r:id="rId2"/>
              </a:rPr>
              <a:t>IV-008/2022</a:t>
            </a:r>
            <a:r>
              <a:rPr lang="en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 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29.04.2022).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35487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F8084-EB91-79F4-29E1-00F59E3CF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97" y="135924"/>
            <a:ext cx="11911914" cy="827903"/>
          </a:xfrm>
        </p:spPr>
        <p:txBody>
          <a:bodyPr>
            <a:normAutofit/>
          </a:bodyPr>
          <a:lstStyle/>
          <a:p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має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інформувати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клієнта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звернення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регіонального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центру з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БВПД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із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заявою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припинення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endParaRPr lang="ru-UA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8B333E-3C2F-A1F7-AEB0-B82B581D6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90833"/>
            <a:ext cx="12105503" cy="6067168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5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здійснюючи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подала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слідчому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як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слідчий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виніс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досудового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розшуку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 подала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центру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батька,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</a:t>
            </a:r>
          </a:p>
          <a:p>
            <a:pPr algn="just"/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13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початку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оголосити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 написала 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месенджер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унеможливлює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засідань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звернувся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КДКА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скаргою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адвоката.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оскаржуючи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(будучи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присутньою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судовому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текст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Сам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скаржник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строк для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адвокат мала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позбавила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підзахисного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КДКА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відмовили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адвоката. Там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послалися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п. 5 ч. 1 ст. 23 Закону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з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розшук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Також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палата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дійшла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належним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оскаржив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ВКДКА. ВКДКА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ст. 18 ПАЕ,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Адвокат повинен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поінформувати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рисах,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і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вимагатиметься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ст. 26 ПАЕ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Адвокат повинен з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подаватися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достатньому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Тож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прийнявши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заявою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проінформувати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метою не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ВКДКА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КДКА та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ухвалила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(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ВКДКА </a:t>
            </a:r>
            <a:r>
              <a:rPr lang="ru-RU" sz="56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en" sz="56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V-011/2023</a:t>
            </a:r>
            <a:r>
              <a:rPr lang="en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5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26.05.2023).</a:t>
            </a:r>
          </a:p>
          <a:p>
            <a:br>
              <a:rPr lang="ru-RU" dirty="0">
                <a:effectLst/>
              </a:rPr>
            </a:br>
            <a:endParaRPr lang="ru-RU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663061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CF98A0-612F-6D90-C018-16E266097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9" y="148282"/>
            <a:ext cx="11899556" cy="1112108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Невиконання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клієнта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через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правових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є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ПАЕ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1D2EC2-D551-D07B-50C4-BE605B70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7" y="1421028"/>
            <a:ext cx="11775988" cy="5177480"/>
          </a:xfrm>
        </p:spPr>
        <p:txBody>
          <a:bodyPr>
            <a:normAutofit/>
          </a:bodyPr>
          <a:lstStyle/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Особа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звернулась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МЦ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БВПД з метою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отримання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відновлення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трудових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майнових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прав.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отримав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досягнення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очікуваних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результатів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представництво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інтересів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час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провадження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також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позову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виконавчого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комітету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міської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ради.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Однак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матеріалів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попередніх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проваджень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інформації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безпосередньо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письмовий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фактичних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відмовився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процесуальні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документи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даній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особа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звернулася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КДКА. Вона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вважала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складанні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позову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суду.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цьому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в 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регіону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дійшли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проступку.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Вища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кваліфікаційно-дисциплінарна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комісія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адвокатури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дослідженні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матеріалів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також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виявила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будь-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адвокатом Закону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«Про адвокатуру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»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Правил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етики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порядку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адвокатом також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встановлено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ВКДКА 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  <a:hlinkClick r:id="rId2"/>
              </a:rPr>
              <a:t>№ І-015/2020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 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31.01.2020).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761564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EA075-2A44-A7B7-6C10-211209DF8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5" y="86498"/>
            <a:ext cx="11800702" cy="1828800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засвідчена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висновком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та актом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виключає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наявність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ознак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  <a:b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CE012-D18E-C21A-84AA-24539D7C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2088292"/>
            <a:ext cx="11800702" cy="454728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Місцевий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БВПД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видав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процесуальних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документів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представництва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інтересів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скасування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державної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реєстрації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земельних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ділянок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подальшої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приватизації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дійшов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особи були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докази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свідчили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рекомендував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звернутись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землевпорядної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організації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метою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виготовлення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технічної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документації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із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землеустрою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спірних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земельних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ділянок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така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документація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виготовлялася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). Також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направив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особі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Втім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особа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звернулася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адвоката до КДКА,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оскільки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вважала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отримала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палаті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дослідивши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обставини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увагу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те,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подав до центру акт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складений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вищезазначеного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оплачено.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 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дійшли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та акт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поданий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адвокатом,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підтверджують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факт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послуг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свідчать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завершення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особі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і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центру.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цього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було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відмовлено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 ВКДКА,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куди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звернувся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скаржник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додатково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послалися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п. 5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розділу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1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Стандартів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цивільному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адміністративному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процесах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представництва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кримінальному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(наказ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Міністерства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юстиції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21.12.2017 №4125/5)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згідно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разі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дійде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фактичних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він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невідкладно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урахуванням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процесуальних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строків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складає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письмовий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висновок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трьох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примірниках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перший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адвоката,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другий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надсилається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передається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третій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– центру. Адвокат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ознайомлює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роз’яснює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суть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наслідки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змісту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палати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вбачається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матеріалами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перевірки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підтверджується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будь-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докази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свідчили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ознак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проступку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ВКДКА 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  <a:hlinkClick r:id="rId2"/>
              </a:rPr>
              <a:t>№ І-017/2022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 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31.01.2022).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87188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B6A93-EE93-37FF-1CEA-5D6F4066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05" y="160638"/>
            <a:ext cx="11701849" cy="1235676"/>
          </a:xfrm>
        </p:spPr>
        <p:txBody>
          <a:bodyPr>
            <a:noAutofit/>
          </a:bodyPr>
          <a:lstStyle/>
          <a:p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особи адвоката за договором не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за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діючого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з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6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9ABD5F-AD32-336D-FE15-8F64325FF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86" y="1396314"/>
            <a:ext cx="11257006" cy="53010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Колегія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ВАКС,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за договором, через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зриви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постановила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доручила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РЦ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для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захисту.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доручено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безперервну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призначеного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засіданнях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захисників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обвинувачений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розірвав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захисником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за договором подав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КДКА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договором. І таким чином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особи на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п. 3 ч. 1 ст. 23 Закону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захистом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залучила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Закону.</a:t>
            </a:r>
          </a:p>
          <a:p>
            <a:pPr marL="0" indent="0" algn="just">
              <a:buNone/>
            </a:pP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ДП,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проаналізувавши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відзначили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адвокатом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оцінено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адвокат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зашкодить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КДКА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дійшла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адвокатом 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грубого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та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застосувала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адвоката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адвокатською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5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за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ВКДКА. У ВКДКА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звернули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23 Закону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визначеній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Адвокат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ВКДКА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роздруківку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листування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центром, 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вбачається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направив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доповідну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обвинуваченого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договором. Також адвокат просив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анулювати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ентр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форму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видане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ВАКС. З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ВКДКА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55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ПАЕ,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скасували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КДКА та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закрили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дисциплінарну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(</a:t>
            </a:r>
            <a:r>
              <a:rPr lang="ru-RU" sz="55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ВКДКА </a:t>
            </a:r>
            <a:r>
              <a:rPr lang="ru-RU" sz="55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ХІІ-007/2021</a:t>
            </a:r>
            <a:r>
              <a:rPr lang="ru-RU" sz="5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01.12.2021).</a:t>
            </a:r>
          </a:p>
          <a:p>
            <a:pPr marL="0" indent="0">
              <a:buNone/>
            </a:pPr>
            <a:br>
              <a:rPr lang="ru-RU" sz="3800" dirty="0">
                <a:effectLst/>
              </a:rPr>
            </a:br>
            <a:endParaRPr lang="ru-RU" sz="3800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100178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9D42C-6936-9DBC-9F95-F8ADE07E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77" y="111212"/>
            <a:ext cx="11714204" cy="766118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Відмова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виконувати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вимоги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суду,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протирічать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законодавству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не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бути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дисциплінарним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проступком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0A8BC3-C707-4361-AFB9-5FCACB628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7" y="877330"/>
            <a:ext cx="11714203" cy="58694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ВАКС РЦ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призначив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кримінальному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здійснювалося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судове</a:t>
            </a:r>
            <a:r>
              <a:rPr lang="ru-RU" sz="14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Прибувши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судове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з’ясувалося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Адвокат заявив,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нею та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вступив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як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угоду з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виписував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ордер,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надіслав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суду на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надіслав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повістку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були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розписані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з’явився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ВАКС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виніс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неявку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звернувся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приводу до КДКА.</a:t>
            </a:r>
          </a:p>
          <a:p>
            <a:pPr marL="0" indent="0" algn="just">
              <a:buNone/>
            </a:pP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ДП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зазначили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судом не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належної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неправомірної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 та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відмовили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порушенні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відсутністю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в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ВАКС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звернувся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ВКДКА. Так, ВКДКА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судове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прибули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договором, на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ВКДКА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врахувала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доповідній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записці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адвоката, яку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адресував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центру,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перше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присутній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Закон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договором та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ст. 23 Закону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захистом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400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sng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скасоване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(про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зазначили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 не мав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обов’язку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присутнім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засіданнях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обвинуваченої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ВАКС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обвинувачена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відмовлялася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захисників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просила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адвокати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відмовлялися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безперервну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захисників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захисників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обвинуваченими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протирічить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законодавству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правам і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обвинувачених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sng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b="1" i="0" u="sng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КДКА –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залишено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ВКДКА 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ХІ-007/2021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0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30.11.2021)</a:t>
            </a:r>
          </a:p>
        </p:txBody>
      </p:sp>
    </p:spTree>
    <p:extLst>
      <p:ext uri="{BB962C8B-B14F-4D97-AF65-F5344CB8AC3E}">
        <p14:creationId xmlns:p14="http://schemas.microsoft.com/office/powerpoint/2010/main" val="10009320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2D83D-C677-5AD8-39D0-43B6AD4A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671" y="370704"/>
            <a:ext cx="11911912" cy="105032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Оцінюючи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адвокатом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палата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повноти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своєчасності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адвокатами БПД (у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800" b="1" i="0" u="none" strike="noStrike" dirty="0">
                <a:solidFill>
                  <a:srgbClr val="606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0A3A4-BDD6-A909-822A-958E9AEE9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0324"/>
            <a:ext cx="12192000" cy="5807676"/>
          </a:xfrm>
        </p:spPr>
        <p:txBody>
          <a:bodyPr>
            <a:normAutofit fontScale="32500" lnSpcReduction="20000"/>
          </a:bodyPr>
          <a:lstStyle/>
          <a:p>
            <a:endParaRPr lang="ru-RU" sz="4000" dirty="0">
              <a:effectLst/>
            </a:endParaRPr>
          </a:p>
          <a:p>
            <a:endParaRPr lang="ru-RU" sz="4000" dirty="0"/>
          </a:p>
          <a:p>
            <a:pPr marL="0" indent="0">
              <a:buNone/>
            </a:pPr>
            <a:r>
              <a:rPr lang="ru-RU" sz="4000" dirty="0" err="1">
                <a:effectLst/>
              </a:rPr>
              <a:t>Згідно</a:t>
            </a:r>
            <a:r>
              <a:rPr lang="ru-RU" sz="4000" dirty="0">
                <a:effectLst/>
              </a:rPr>
              <a:t> з </a:t>
            </a:r>
            <a:r>
              <a:rPr lang="ru-RU" sz="4000" dirty="0" err="1">
                <a:effectLst/>
              </a:rPr>
              <a:t>дорученням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місцевого</a:t>
            </a:r>
            <a:r>
              <a:rPr lang="ru-RU" sz="4000" dirty="0">
                <a:effectLst/>
              </a:rPr>
              <a:t> центру адвокат надавав </a:t>
            </a:r>
            <a:r>
              <a:rPr lang="ru-RU" sz="4000" dirty="0" err="1">
                <a:effectLst/>
              </a:rPr>
              <a:t>правничу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громадянці</a:t>
            </a:r>
            <a:r>
              <a:rPr lang="ru-RU" sz="4000" dirty="0">
                <a:effectLst/>
              </a:rPr>
              <a:t>, яка </a:t>
            </a:r>
            <a:r>
              <a:rPr lang="ru-RU" sz="4000" dirty="0" err="1">
                <a:effectLst/>
              </a:rPr>
              <a:t>полягала</a:t>
            </a:r>
            <a:r>
              <a:rPr lang="ru-RU" sz="4000" dirty="0">
                <a:effectLst/>
              </a:rPr>
              <a:t> в </a:t>
            </a:r>
            <a:r>
              <a:rPr lang="ru-RU" sz="4000" dirty="0" err="1">
                <a:effectLst/>
              </a:rPr>
              <a:t>підготовці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позовної</a:t>
            </a:r>
            <a:r>
              <a:rPr lang="ru-RU" sz="4000" dirty="0">
                <a:effectLst/>
              </a:rPr>
              <a:t> заяви про </a:t>
            </a:r>
            <a:r>
              <a:rPr lang="ru-RU" sz="4000" dirty="0" err="1">
                <a:effectLst/>
              </a:rPr>
              <a:t>захист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честі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гідності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стягнення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моральної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шкоди</a:t>
            </a:r>
            <a:r>
              <a:rPr lang="ru-RU" sz="4000" dirty="0">
                <a:effectLst/>
              </a:rPr>
              <a:t>. На </a:t>
            </a:r>
            <a:r>
              <a:rPr lang="ru-RU" sz="4000" dirty="0" err="1">
                <a:effectLst/>
              </a:rPr>
              <a:t>підставі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наданих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документів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він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підготував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позовну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заяву</a:t>
            </a:r>
            <a:r>
              <a:rPr lang="ru-RU" sz="4000" dirty="0">
                <a:effectLst/>
              </a:rPr>
              <a:t>, яку передав </a:t>
            </a:r>
            <a:r>
              <a:rPr lang="ru-RU" sz="4000" dirty="0" err="1">
                <a:effectLst/>
              </a:rPr>
              <a:t>особі</a:t>
            </a:r>
            <a:r>
              <a:rPr lang="ru-RU" sz="4000" dirty="0">
                <a:effectLst/>
              </a:rPr>
              <a:t> для </a:t>
            </a:r>
            <a:r>
              <a:rPr lang="ru-RU" sz="4000" dirty="0" err="1">
                <a:effectLst/>
              </a:rPr>
              <a:t>погодження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підписання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подачі</a:t>
            </a:r>
            <a:r>
              <a:rPr lang="ru-RU" sz="4000" dirty="0">
                <a:effectLst/>
              </a:rPr>
              <a:t> до суду. </a:t>
            </a:r>
            <a:r>
              <a:rPr lang="ru-RU" sz="4000" dirty="0" err="1">
                <a:effectLst/>
              </a:rPr>
              <a:t>Однак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клієнтка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цю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заяву</a:t>
            </a:r>
            <a:r>
              <a:rPr lang="ru-RU" sz="4000" dirty="0">
                <a:effectLst/>
              </a:rPr>
              <a:t> не </a:t>
            </a:r>
            <a:r>
              <a:rPr lang="ru-RU" sz="4000" dirty="0" err="1">
                <a:effectLst/>
              </a:rPr>
              <a:t>підписала</a:t>
            </a:r>
            <a:r>
              <a:rPr lang="ru-RU" sz="4000" dirty="0">
                <a:effectLst/>
              </a:rPr>
              <a:t> та в суд не подала.</a:t>
            </a:r>
          </a:p>
          <a:p>
            <a:pPr marL="0" indent="0">
              <a:buNone/>
            </a:pPr>
            <a:r>
              <a:rPr lang="ru-RU" sz="4000" dirty="0" err="1">
                <a:effectLst/>
              </a:rPr>
              <a:t>Натомість</a:t>
            </a:r>
            <a:r>
              <a:rPr lang="ru-RU" sz="4000" dirty="0">
                <a:effectLst/>
              </a:rPr>
              <a:t>, вона </a:t>
            </a:r>
            <a:r>
              <a:rPr lang="ru-RU" sz="4000" dirty="0" err="1">
                <a:effectLst/>
              </a:rPr>
              <a:t>звернулася</a:t>
            </a:r>
            <a:r>
              <a:rPr lang="ru-RU" sz="4000" dirty="0">
                <a:effectLst/>
              </a:rPr>
              <a:t> до КДКА. У </a:t>
            </a:r>
            <a:r>
              <a:rPr lang="ru-RU" sz="4000" dirty="0" err="1">
                <a:effectLst/>
              </a:rPr>
              <a:t>скарзі</a:t>
            </a:r>
            <a:r>
              <a:rPr lang="ru-RU" sz="4000" dirty="0">
                <a:effectLst/>
              </a:rPr>
              <a:t> вона </a:t>
            </a:r>
            <a:r>
              <a:rPr lang="ru-RU" sz="4000" dirty="0" err="1">
                <a:effectLst/>
              </a:rPr>
              <a:t>стверджувала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адвокат </a:t>
            </a:r>
            <a:r>
              <a:rPr lang="ru-RU" sz="4000" dirty="0" err="1">
                <a:effectLst/>
              </a:rPr>
              <a:t>поставився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недбало</a:t>
            </a:r>
            <a:r>
              <a:rPr lang="ru-RU" sz="4000" dirty="0">
                <a:effectLst/>
              </a:rPr>
              <a:t> до </a:t>
            </a:r>
            <a:r>
              <a:rPr lang="ru-RU" sz="4000" dirty="0" err="1">
                <a:effectLst/>
              </a:rPr>
              <a:t>виконання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своїх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обов’язків</a:t>
            </a:r>
            <a:r>
              <a:rPr lang="ru-RU" sz="4000" dirty="0">
                <a:effectLst/>
              </a:rPr>
              <a:t>. Вона </a:t>
            </a:r>
            <a:r>
              <a:rPr lang="ru-RU" sz="4000" dirty="0" err="1">
                <a:effectLst/>
              </a:rPr>
              <a:t>вважала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правову</a:t>
            </a:r>
            <a:r>
              <a:rPr lang="ru-RU" sz="4000" dirty="0">
                <a:effectLst/>
              </a:rPr>
              <a:t> (</a:t>
            </a:r>
            <a:r>
              <a:rPr lang="ru-RU" sz="4000" dirty="0" err="1">
                <a:effectLst/>
              </a:rPr>
              <a:t>правничу</a:t>
            </a:r>
            <a:r>
              <a:rPr lang="ru-RU" sz="4000" dirty="0">
                <a:effectLst/>
              </a:rPr>
              <a:t>) </a:t>
            </a:r>
            <a:r>
              <a:rPr lang="ru-RU" sz="4000" dirty="0" err="1">
                <a:effectLst/>
              </a:rPr>
              <a:t>допомогу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неякісною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неповноцінною</a:t>
            </a:r>
            <a:r>
              <a:rPr lang="ru-RU" sz="4000" dirty="0">
                <a:effectLst/>
              </a:rPr>
              <a:t>, некомпетентною, </a:t>
            </a:r>
            <a:r>
              <a:rPr lang="ru-RU" sz="4000" dirty="0" err="1">
                <a:effectLst/>
              </a:rPr>
              <a:t>непрофесійною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несвоєчасною</a:t>
            </a:r>
            <a:r>
              <a:rPr lang="ru-RU" sz="4000" dirty="0">
                <a:effectLst/>
              </a:rPr>
              <a:t> та такою,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не </a:t>
            </a:r>
            <a:r>
              <a:rPr lang="ru-RU" sz="4000" dirty="0" err="1">
                <a:effectLst/>
              </a:rPr>
              <a:t>відповідає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встановленим</a:t>
            </a:r>
            <a:r>
              <a:rPr lang="ru-RU" sz="4000" dirty="0">
                <a:effectLst/>
              </a:rPr>
              <a:t> стандартам </a:t>
            </a:r>
            <a:r>
              <a:rPr lang="ru-RU" sz="4000" dirty="0" err="1">
                <a:effectLst/>
              </a:rPr>
              <a:t>якості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.</a:t>
            </a:r>
          </a:p>
          <a:p>
            <a:pPr marL="0" indent="0">
              <a:buNone/>
            </a:pPr>
            <a:r>
              <a:rPr lang="ru-RU" sz="4000" dirty="0" err="1">
                <a:effectLst/>
              </a:rPr>
              <a:t>Оскільки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скаржниця</a:t>
            </a:r>
            <a:r>
              <a:rPr lang="ru-RU" sz="4000" dirty="0">
                <a:effectLst/>
              </a:rPr>
              <a:t> до </a:t>
            </a:r>
            <a:r>
              <a:rPr lang="ru-RU" sz="4000" dirty="0" err="1">
                <a:effectLst/>
              </a:rPr>
              <a:t>звернення</a:t>
            </a:r>
            <a:r>
              <a:rPr lang="ru-RU" sz="4000" dirty="0">
                <a:effectLst/>
              </a:rPr>
              <a:t> в КДКА </a:t>
            </a:r>
            <a:r>
              <a:rPr lang="ru-RU" sz="4000" dirty="0" err="1">
                <a:effectLst/>
              </a:rPr>
              <a:t>зверталася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скаргою</a:t>
            </a:r>
            <a:r>
              <a:rPr lang="ru-RU" sz="4000" dirty="0">
                <a:effectLst/>
              </a:rPr>
              <a:t> до Ради </a:t>
            </a:r>
            <a:r>
              <a:rPr lang="ru-RU" sz="4000" dirty="0" err="1">
                <a:effectLst/>
              </a:rPr>
              <a:t>адвокатів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області</a:t>
            </a:r>
            <a:r>
              <a:rPr lang="ru-RU" sz="4000" dirty="0">
                <a:effectLst/>
              </a:rPr>
              <a:t>, в </a:t>
            </a:r>
            <a:r>
              <a:rPr lang="ru-RU" sz="4000" dirty="0" err="1">
                <a:effectLst/>
              </a:rPr>
              <a:t>справі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був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висновок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Комісії</a:t>
            </a:r>
            <a:r>
              <a:rPr lang="ru-RU" sz="4000" dirty="0">
                <a:effectLst/>
              </a:rPr>
              <a:t> з </a:t>
            </a:r>
            <a:r>
              <a:rPr lang="ru-RU" sz="4000" dirty="0" err="1">
                <a:effectLst/>
              </a:rPr>
              <a:t>оцінювання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якості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повноти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своєчасності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адвокатами </a:t>
            </a:r>
            <a:r>
              <a:rPr lang="ru-RU" sz="4000" dirty="0" err="1">
                <a:effectLst/>
              </a:rPr>
              <a:t>безоплатної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щодо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перевірки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скарги</a:t>
            </a:r>
            <a:r>
              <a:rPr lang="ru-RU" sz="4000" dirty="0">
                <a:effectLst/>
              </a:rPr>
              <a:t> на </a:t>
            </a:r>
            <a:r>
              <a:rPr lang="ru-RU" sz="4000" dirty="0" err="1">
                <a:effectLst/>
              </a:rPr>
              <a:t>дії</a:t>
            </a:r>
            <a:r>
              <a:rPr lang="ru-RU" sz="4000" dirty="0">
                <a:effectLst/>
              </a:rPr>
              <a:t> адвоката при </a:t>
            </a:r>
            <a:r>
              <a:rPr lang="ru-RU" sz="4000" dirty="0" err="1">
                <a:effectLst/>
              </a:rPr>
              <a:t>наданні</a:t>
            </a:r>
            <a:r>
              <a:rPr lang="ru-RU" sz="4000" dirty="0">
                <a:effectLst/>
              </a:rPr>
              <a:t> БПД. </a:t>
            </a:r>
            <a:r>
              <a:rPr lang="ru-RU" sz="4000" dirty="0" err="1">
                <a:effectLst/>
              </a:rPr>
              <a:t>Згідно</a:t>
            </a:r>
            <a:r>
              <a:rPr lang="ru-RU" sz="4000" dirty="0">
                <a:effectLst/>
              </a:rPr>
              <a:t> з </a:t>
            </a:r>
            <a:r>
              <a:rPr lang="ru-RU" sz="4000" dirty="0" err="1">
                <a:effectLst/>
              </a:rPr>
              <a:t>висновком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інформація</a:t>
            </a:r>
            <a:r>
              <a:rPr lang="ru-RU" sz="4000" dirty="0">
                <a:effectLst/>
              </a:rPr>
              <a:t> про </a:t>
            </a:r>
            <a:r>
              <a:rPr lang="ru-RU" sz="4000" dirty="0" err="1">
                <a:effectLst/>
              </a:rPr>
              <a:t>неякісність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 не </a:t>
            </a:r>
            <a:r>
              <a:rPr lang="ru-RU" sz="4000" dirty="0" err="1">
                <a:effectLst/>
              </a:rPr>
              <a:t>знайшла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свого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підтвердження</a:t>
            </a:r>
            <a:r>
              <a:rPr lang="ru-RU" sz="4000" dirty="0">
                <a:effectLst/>
              </a:rPr>
              <a:t>. </a:t>
            </a:r>
            <a:r>
              <a:rPr lang="ru-RU" sz="4000" dirty="0" err="1">
                <a:effectLst/>
              </a:rPr>
              <a:t>Комісія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дійшла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висновку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складена</a:t>
            </a:r>
            <a:r>
              <a:rPr lang="ru-RU" sz="4000" dirty="0">
                <a:effectLst/>
              </a:rPr>
              <a:t> адвокатом </a:t>
            </a:r>
            <a:r>
              <a:rPr lang="ru-RU" sz="4000" dirty="0" err="1">
                <a:effectLst/>
              </a:rPr>
              <a:t>позовна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заява</a:t>
            </a:r>
            <a:r>
              <a:rPr lang="ru-RU" sz="4000" dirty="0">
                <a:effectLst/>
              </a:rPr>
              <a:t> (проект) не </a:t>
            </a:r>
            <a:r>
              <a:rPr lang="ru-RU" sz="4000" dirty="0" err="1">
                <a:effectLst/>
              </a:rPr>
              <a:t>суперечить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вимогам</a:t>
            </a:r>
            <a:r>
              <a:rPr lang="ru-RU" sz="4000" dirty="0">
                <a:effectLst/>
              </a:rPr>
              <a:t> закону. Також </a:t>
            </a:r>
            <a:r>
              <a:rPr lang="ru-RU" sz="4000" dirty="0" err="1">
                <a:effectLst/>
              </a:rPr>
              <a:t>комісією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було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встановлено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саме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жінка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відмовилась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підписання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подання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позовної</a:t>
            </a:r>
            <a:r>
              <a:rPr lang="ru-RU" sz="4000" dirty="0">
                <a:effectLst/>
              </a:rPr>
              <a:t> заяви та </a:t>
            </a:r>
            <a:r>
              <a:rPr lang="ru-RU" sz="4000" dirty="0" err="1">
                <a:effectLst/>
              </a:rPr>
              <a:t>вилучила</a:t>
            </a:r>
            <a:r>
              <a:rPr lang="ru-RU" sz="4000" dirty="0">
                <a:effectLst/>
              </a:rPr>
              <a:t> у адвоката </a:t>
            </a:r>
            <a:r>
              <a:rPr lang="ru-RU" sz="4000" dirty="0" err="1">
                <a:effectLst/>
              </a:rPr>
              <a:t>довіреність</a:t>
            </a:r>
            <a:r>
              <a:rPr lang="ru-RU" sz="4000" dirty="0">
                <a:effectLst/>
              </a:rPr>
              <a:t> на </a:t>
            </a:r>
            <a:r>
              <a:rPr lang="ru-RU" sz="4000" dirty="0" err="1">
                <a:effectLst/>
              </a:rPr>
              <a:t>представництво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її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інтересів</a:t>
            </a:r>
            <a:r>
              <a:rPr lang="ru-RU" sz="4000" dirty="0">
                <a:effectLst/>
              </a:rPr>
              <a:t>.</a:t>
            </a:r>
          </a:p>
          <a:p>
            <a:pPr marL="0" indent="0">
              <a:buNone/>
            </a:pPr>
            <a:r>
              <a:rPr lang="ru-RU" sz="4000" dirty="0" err="1">
                <a:effectLst/>
              </a:rPr>
              <a:t>Вивчивши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перевіривши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ці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інші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відомості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дисциплінарна</a:t>
            </a:r>
            <a:r>
              <a:rPr lang="ru-RU" sz="4000" dirty="0">
                <a:effectLst/>
              </a:rPr>
              <a:t> палата </a:t>
            </a:r>
            <a:r>
              <a:rPr lang="ru-RU" sz="4000" dirty="0" err="1">
                <a:effectLst/>
              </a:rPr>
              <a:t>відмовила</a:t>
            </a:r>
            <a:r>
              <a:rPr lang="ru-RU" sz="4000" dirty="0">
                <a:effectLst/>
              </a:rPr>
              <a:t> у </a:t>
            </a:r>
            <a:r>
              <a:rPr lang="ru-RU" sz="4000" dirty="0" err="1">
                <a:effectLst/>
              </a:rPr>
              <a:t>порушенні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дисциплінарної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справи</a:t>
            </a:r>
            <a:r>
              <a:rPr lang="ru-RU" sz="4000" dirty="0">
                <a:effectLst/>
              </a:rPr>
              <a:t>. ВКДКА </a:t>
            </a:r>
            <a:r>
              <a:rPr lang="ru-RU" sz="4000" dirty="0" err="1">
                <a:effectLst/>
              </a:rPr>
              <a:t>констатувала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оскаржуване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рішення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є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правильним</a:t>
            </a:r>
            <a:r>
              <a:rPr lang="ru-RU" sz="4000" dirty="0">
                <a:effectLst/>
              </a:rPr>
              <a:t> по </a:t>
            </a:r>
            <a:r>
              <a:rPr lang="ru-RU" sz="4000" dirty="0" err="1">
                <a:effectLst/>
              </a:rPr>
              <a:t>суті</a:t>
            </a:r>
            <a:r>
              <a:rPr lang="ru-RU" sz="4000" dirty="0">
                <a:effectLst/>
              </a:rPr>
              <a:t> і </a:t>
            </a:r>
            <a:r>
              <a:rPr lang="ru-RU" sz="4000" dirty="0" err="1">
                <a:effectLst/>
              </a:rPr>
              <a:t>підстав</a:t>
            </a:r>
            <a:r>
              <a:rPr lang="ru-RU" sz="4000" dirty="0">
                <a:effectLst/>
              </a:rPr>
              <a:t> для </a:t>
            </a:r>
            <a:r>
              <a:rPr lang="ru-RU" sz="4000" dirty="0" err="1">
                <a:effectLst/>
              </a:rPr>
              <a:t>його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скасування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немає</a:t>
            </a:r>
            <a:r>
              <a:rPr lang="ru-RU" sz="4000" dirty="0">
                <a:effectLst/>
              </a:rPr>
              <a:t> (</a:t>
            </a:r>
            <a:r>
              <a:rPr lang="ru-RU" sz="4000" dirty="0" err="1">
                <a:effectLst/>
              </a:rPr>
              <a:t>рішення</a:t>
            </a:r>
            <a:r>
              <a:rPr lang="ru-RU" sz="4000" dirty="0">
                <a:effectLst/>
              </a:rPr>
              <a:t> ВКДКА </a:t>
            </a:r>
            <a:r>
              <a:rPr lang="ru-RU" sz="4000" u="none" strike="noStrike" dirty="0">
                <a:effectLst/>
                <a:hlinkClick r:id="rId2"/>
              </a:rPr>
              <a:t>№ Х-010/2021</a:t>
            </a:r>
            <a:r>
              <a:rPr lang="ru-RU" sz="4000" dirty="0">
                <a:effectLst/>
              </a:rPr>
              <a:t> </a:t>
            </a:r>
            <a:r>
              <a:rPr lang="ru-RU" sz="4000" dirty="0" err="1">
                <a:effectLst/>
              </a:rPr>
              <a:t>від</a:t>
            </a:r>
            <a:r>
              <a:rPr lang="ru-RU" sz="4000" dirty="0">
                <a:effectLst/>
              </a:rPr>
              <a:t> 01.10.2021).</a:t>
            </a:r>
          </a:p>
          <a:p>
            <a:pPr marL="0" indent="0">
              <a:buNone/>
            </a:pPr>
            <a:r>
              <a:rPr lang="ru-RU" sz="4000" dirty="0">
                <a:effectLst/>
              </a:rPr>
              <a:t>В </a:t>
            </a:r>
            <a:r>
              <a:rPr lang="ru-RU" sz="4000" dirty="0" err="1">
                <a:effectLst/>
              </a:rPr>
              <a:t>іншій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справі</a:t>
            </a:r>
            <a:r>
              <a:rPr lang="ru-RU" sz="4000" dirty="0">
                <a:effectLst/>
              </a:rPr>
              <a:t> КДКА, </a:t>
            </a:r>
            <a:r>
              <a:rPr lang="ru-RU" sz="4000" dirty="0" err="1">
                <a:effectLst/>
              </a:rPr>
              <a:t>посилаючись</a:t>
            </a:r>
            <a:r>
              <a:rPr lang="ru-RU" sz="4000" dirty="0">
                <a:effectLst/>
              </a:rPr>
              <a:t> на </a:t>
            </a:r>
            <a:r>
              <a:rPr lang="ru-RU" sz="4000" dirty="0" err="1">
                <a:effectLst/>
              </a:rPr>
              <a:t>підпункт</a:t>
            </a:r>
            <a:r>
              <a:rPr lang="ru-RU" sz="4000" dirty="0">
                <a:effectLst/>
              </a:rPr>
              <a:t> 12 </a:t>
            </a:r>
            <a:r>
              <a:rPr lang="ru-RU" sz="4000" dirty="0" err="1">
                <a:effectLst/>
              </a:rPr>
              <a:t>розділу</a:t>
            </a:r>
            <a:r>
              <a:rPr lang="ru-RU" sz="4000" dirty="0">
                <a:effectLst/>
              </a:rPr>
              <a:t> 1 пункту 4 </a:t>
            </a:r>
            <a:r>
              <a:rPr lang="ru-RU" sz="4000" dirty="0" err="1">
                <a:effectLst/>
              </a:rPr>
              <a:t>Стандартів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якості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безоплатної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вторинної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 у </a:t>
            </a:r>
            <a:r>
              <a:rPr lang="ru-RU" sz="4000" dirty="0" err="1">
                <a:effectLst/>
              </a:rPr>
              <a:t>кримінальному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процесі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затверджених</a:t>
            </a:r>
            <a:r>
              <a:rPr lang="ru-RU" sz="4000" dirty="0">
                <a:effectLst/>
              </a:rPr>
              <a:t> Наказом </a:t>
            </a:r>
            <a:r>
              <a:rPr lang="ru-RU" sz="4000" dirty="0" err="1">
                <a:effectLst/>
              </a:rPr>
              <a:t>Міністерства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юстиції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України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</a:t>
            </a:r>
            <a:r>
              <a:rPr lang="ru-RU" sz="4000" dirty="0">
                <a:effectLst/>
              </a:rPr>
              <a:t> 25.02.2014 №386/5, </a:t>
            </a:r>
            <a:r>
              <a:rPr lang="ru-RU" sz="4000" dirty="0" err="1">
                <a:effectLst/>
              </a:rPr>
              <a:t>яким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встановлено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у </a:t>
            </a:r>
            <a:r>
              <a:rPr lang="ru-RU" sz="4000" dirty="0" err="1">
                <a:effectLst/>
              </a:rPr>
              <a:t>разі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перебування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клієнта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під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вартою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захисник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має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відвідувати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його</a:t>
            </a:r>
            <a:r>
              <a:rPr lang="ru-RU" sz="4000" dirty="0">
                <a:effectLst/>
              </a:rPr>
              <a:t> в </a:t>
            </a:r>
            <a:r>
              <a:rPr lang="ru-RU" sz="4000" dirty="0" err="1">
                <a:effectLst/>
              </a:rPr>
              <a:t>ізоляторі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тимчасового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тримання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слідчому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ізоляторі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або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установі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виконання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покарань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визнала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поведінка</a:t>
            </a:r>
            <a:r>
              <a:rPr lang="ru-RU" sz="4000" dirty="0">
                <a:effectLst/>
              </a:rPr>
              <a:t> адвоката </a:t>
            </a:r>
            <a:r>
              <a:rPr lang="ru-RU" sz="4000" dirty="0" err="1">
                <a:effectLst/>
              </a:rPr>
              <a:t>свідчить</a:t>
            </a:r>
            <a:r>
              <a:rPr lang="ru-RU" sz="4000" dirty="0">
                <a:effectLst/>
              </a:rPr>
              <a:t> про </a:t>
            </a:r>
            <a:r>
              <a:rPr lang="ru-RU" sz="4000" dirty="0" err="1">
                <a:effectLst/>
              </a:rPr>
              <a:t>порушення</a:t>
            </a:r>
            <a:r>
              <a:rPr lang="ru-RU" sz="4000" dirty="0">
                <a:effectLst/>
              </a:rPr>
              <a:t> норм ПАЕ та </a:t>
            </a:r>
            <a:r>
              <a:rPr lang="ru-RU" sz="4000" dirty="0" err="1">
                <a:effectLst/>
              </a:rPr>
              <a:t>обов’язків</a:t>
            </a:r>
            <a:r>
              <a:rPr lang="ru-RU" sz="4000" dirty="0">
                <a:effectLst/>
              </a:rPr>
              <a:t> адвоката, </a:t>
            </a:r>
            <a:r>
              <a:rPr lang="ru-RU" sz="4000" dirty="0" err="1">
                <a:effectLst/>
              </a:rPr>
              <a:t>встановлених</a:t>
            </a:r>
            <a:r>
              <a:rPr lang="ru-RU" sz="4000" dirty="0">
                <a:effectLst/>
              </a:rPr>
              <a:t> Законом </a:t>
            </a:r>
            <a:r>
              <a:rPr lang="ru-RU" sz="4000" dirty="0" err="1">
                <a:effectLst/>
              </a:rPr>
              <a:t>України</a:t>
            </a:r>
            <a:r>
              <a:rPr lang="ru-RU" sz="4000" dirty="0">
                <a:effectLst/>
              </a:rPr>
              <a:t> «Про адвокатуру та </a:t>
            </a:r>
            <a:r>
              <a:rPr lang="ru-RU" sz="4000" dirty="0" err="1">
                <a:effectLst/>
              </a:rPr>
              <a:t>адвокатську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діяльність</a:t>
            </a:r>
            <a:r>
              <a:rPr lang="ru-RU" sz="4000" dirty="0">
                <a:effectLst/>
              </a:rPr>
              <a:t>» і </a:t>
            </a:r>
            <a:r>
              <a:rPr lang="ru-RU" sz="4000" dirty="0" err="1">
                <a:effectLst/>
              </a:rPr>
              <a:t>законодавством</a:t>
            </a:r>
            <a:r>
              <a:rPr lang="ru-RU" sz="4000" dirty="0">
                <a:effectLst/>
              </a:rPr>
              <a:t> про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безоплатної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(</a:t>
            </a:r>
            <a:r>
              <a:rPr lang="ru-RU" sz="4000" dirty="0" err="1">
                <a:effectLst/>
              </a:rPr>
              <a:t>правничої</a:t>
            </a:r>
            <a:r>
              <a:rPr lang="ru-RU" sz="4000" dirty="0">
                <a:effectLst/>
              </a:rPr>
              <a:t>)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, та </a:t>
            </a:r>
            <a:r>
              <a:rPr lang="ru-RU" sz="4000" dirty="0" err="1">
                <a:effectLst/>
              </a:rPr>
              <a:t>застосувала</a:t>
            </a:r>
            <a:r>
              <a:rPr lang="ru-RU" sz="4000" dirty="0">
                <a:effectLst/>
              </a:rPr>
              <a:t> до адвоката </a:t>
            </a:r>
            <a:r>
              <a:rPr lang="ru-RU" sz="4000" dirty="0" err="1">
                <a:effectLst/>
              </a:rPr>
              <a:t>дисциплінарне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стягнення</a:t>
            </a:r>
            <a:r>
              <a:rPr lang="ru-RU" sz="4000" dirty="0">
                <a:effectLst/>
              </a:rPr>
              <a:t> у </a:t>
            </a:r>
            <a:r>
              <a:rPr lang="ru-RU" sz="4000" dirty="0" err="1">
                <a:effectLst/>
              </a:rPr>
              <a:t>вигляді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попередження</a:t>
            </a:r>
            <a:r>
              <a:rPr lang="ru-RU" sz="4000" dirty="0">
                <a:effectLst/>
              </a:rPr>
              <a:t>.</a:t>
            </a:r>
          </a:p>
          <a:p>
            <a:pPr marL="0" indent="0">
              <a:buNone/>
            </a:pPr>
            <a:r>
              <a:rPr lang="ru-RU" sz="4000" dirty="0">
                <a:effectLst/>
              </a:rPr>
              <a:t>У ВКДКА </a:t>
            </a:r>
            <a:r>
              <a:rPr lang="ru-RU" sz="4000" dirty="0" err="1">
                <a:effectLst/>
              </a:rPr>
              <a:t>вирішили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рішення</a:t>
            </a:r>
            <a:r>
              <a:rPr lang="ru-RU" sz="4000" dirty="0">
                <a:effectLst/>
              </a:rPr>
              <a:t> КДКА </a:t>
            </a:r>
            <a:r>
              <a:rPr lang="ru-RU" sz="4000" dirty="0" err="1">
                <a:effectLst/>
              </a:rPr>
              <a:t>прийнято</a:t>
            </a:r>
            <a:r>
              <a:rPr lang="ru-RU" sz="4000" dirty="0">
                <a:effectLst/>
              </a:rPr>
              <a:t> без </a:t>
            </a:r>
            <a:r>
              <a:rPr lang="ru-RU" sz="4000" dirty="0" err="1">
                <a:effectLst/>
              </a:rPr>
              <a:t>урахування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пояснень</a:t>
            </a:r>
            <a:r>
              <a:rPr lang="ru-RU" sz="4000" dirty="0">
                <a:effectLst/>
              </a:rPr>
              <a:t> адвоката, </a:t>
            </a:r>
            <a:r>
              <a:rPr lang="ru-RU" sz="4000" dirty="0" err="1">
                <a:effectLst/>
              </a:rPr>
              <a:t>всупереч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фактичним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обставинам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справи</a:t>
            </a:r>
            <a:r>
              <a:rPr lang="ru-RU" sz="4000" dirty="0">
                <a:effectLst/>
              </a:rPr>
              <a:t>, а тому справа </a:t>
            </a:r>
            <a:r>
              <a:rPr lang="ru-RU" sz="4000" dirty="0" err="1">
                <a:effectLst/>
              </a:rPr>
              <a:t>підлягає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закриттю</a:t>
            </a:r>
            <a:r>
              <a:rPr lang="ru-RU" sz="4000" dirty="0">
                <a:effectLst/>
              </a:rPr>
              <a:t> у </a:t>
            </a:r>
            <a:r>
              <a:rPr lang="ru-RU" sz="4000" dirty="0" err="1">
                <a:effectLst/>
              </a:rPr>
              <a:t>зв’язку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із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відсутністю</a:t>
            </a:r>
            <a:r>
              <a:rPr lang="ru-RU" sz="4000" dirty="0">
                <a:effectLst/>
              </a:rPr>
              <a:t> в </a:t>
            </a:r>
            <a:r>
              <a:rPr lang="ru-RU" sz="4000" dirty="0" err="1">
                <a:effectLst/>
              </a:rPr>
              <a:t>діях</a:t>
            </a:r>
            <a:r>
              <a:rPr lang="ru-RU" sz="4000" dirty="0">
                <a:effectLst/>
              </a:rPr>
              <a:t> адвоката складу </a:t>
            </a:r>
            <a:r>
              <a:rPr lang="ru-RU" sz="4000" dirty="0" err="1">
                <a:effectLst/>
              </a:rPr>
              <a:t>дисциплінарного</a:t>
            </a:r>
            <a:r>
              <a:rPr lang="ru-RU" sz="4000" dirty="0">
                <a:effectLst/>
              </a:rPr>
              <a:t> проступку. ВКДКА </a:t>
            </a:r>
            <a:r>
              <a:rPr lang="ru-RU" sz="4000" dirty="0" err="1">
                <a:effectLst/>
              </a:rPr>
              <a:t>серед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іншого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звернула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увагу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що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відповідно</a:t>
            </a:r>
            <a:r>
              <a:rPr lang="ru-RU" sz="4000" dirty="0">
                <a:effectLst/>
              </a:rPr>
              <a:t> до </a:t>
            </a:r>
            <a:r>
              <a:rPr lang="ru-RU" sz="4000" dirty="0" err="1">
                <a:effectLst/>
              </a:rPr>
              <a:t>висновків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Комісії</a:t>
            </a:r>
            <a:r>
              <a:rPr lang="ru-RU" sz="4000" dirty="0">
                <a:effectLst/>
              </a:rPr>
              <a:t> з </a:t>
            </a:r>
            <a:r>
              <a:rPr lang="ru-RU" sz="4000" dirty="0" err="1">
                <a:effectLst/>
              </a:rPr>
              <a:t>оцінювання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якості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повноти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своєчасності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адвокатами </a:t>
            </a:r>
            <a:r>
              <a:rPr lang="ru-RU" sz="4000" dirty="0" err="1">
                <a:effectLst/>
              </a:rPr>
              <a:t>безоплатної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надана</a:t>
            </a:r>
            <a:r>
              <a:rPr lang="ru-RU" sz="4000" dirty="0">
                <a:effectLst/>
              </a:rPr>
              <a:t> адвокатом </a:t>
            </a:r>
            <a:r>
              <a:rPr lang="ru-RU" sz="4000" dirty="0" err="1">
                <a:effectLst/>
              </a:rPr>
              <a:t>безоплатна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допомога</a:t>
            </a:r>
            <a:r>
              <a:rPr lang="ru-RU" sz="4000" dirty="0">
                <a:effectLst/>
              </a:rPr>
              <a:t> в </a:t>
            </a:r>
            <a:r>
              <a:rPr lang="ru-RU" sz="4000" dirty="0" err="1">
                <a:effectLst/>
              </a:rPr>
              <a:t>цілому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відповідала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вимогам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Загальних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стандартів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надання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безоплатної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вторинної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правової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допомоги</a:t>
            </a:r>
            <a:r>
              <a:rPr lang="ru-RU" sz="4000" dirty="0">
                <a:effectLst/>
              </a:rPr>
              <a:t> (</a:t>
            </a:r>
            <a:r>
              <a:rPr lang="ru-RU" sz="4000" dirty="0" err="1">
                <a:effectLst/>
              </a:rPr>
              <a:t>рішення</a:t>
            </a:r>
            <a:r>
              <a:rPr lang="ru-RU" sz="4000" dirty="0">
                <a:effectLst/>
              </a:rPr>
              <a:t> ВКДКА № </a:t>
            </a:r>
            <a:r>
              <a:rPr lang="en" sz="4000" u="none" strike="noStrike" dirty="0">
                <a:effectLst/>
                <a:hlinkClick r:id="rId3"/>
              </a:rPr>
              <a:t>VI</a:t>
            </a:r>
            <a:r>
              <a:rPr lang="ru-RU" sz="4000" u="none" strike="noStrike" dirty="0">
                <a:effectLst/>
                <a:hlinkClick r:id="rId3"/>
              </a:rPr>
              <a:t>І-002/2023</a:t>
            </a:r>
            <a:r>
              <a:rPr lang="ru-RU" sz="4000" dirty="0">
                <a:effectLst/>
              </a:rPr>
              <a:t> </a:t>
            </a:r>
            <a:r>
              <a:rPr lang="ru-RU" sz="4000" dirty="0" err="1">
                <a:effectLst/>
              </a:rPr>
              <a:t>від</a:t>
            </a:r>
            <a:r>
              <a:rPr lang="ru-RU" sz="4000" dirty="0">
                <a:effectLst/>
              </a:rPr>
              <a:t> 27.07.2023).</a:t>
            </a:r>
          </a:p>
          <a:p>
            <a:pPr marL="0" indent="0">
              <a:buNone/>
            </a:pPr>
            <a:endParaRPr lang="ru-RU" sz="4000" dirty="0">
              <a:effectLst/>
            </a:endParaRPr>
          </a:p>
          <a:p>
            <a:pPr marL="0" indent="0">
              <a:buNone/>
            </a:pPr>
            <a:br>
              <a:rPr lang="ru-RU" sz="4000" dirty="0">
                <a:effectLst/>
              </a:rPr>
            </a:br>
            <a:endParaRPr lang="ru-RU" sz="4000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044649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D07309-45A1-E388-E6D6-593C5F06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4" y="86498"/>
            <a:ext cx="12056076" cy="1816444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висновку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Комісії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оцінювання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якості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повноти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своєчасності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адвокатами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свідчить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відсутність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проступку.</a:t>
            </a:r>
            <a:b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A9FB7-B2D2-C5F6-71FA-3629AA5BC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3" y="2638044"/>
            <a:ext cx="11924271" cy="41334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effectLst/>
              </a:rPr>
              <a:t>Особа </a:t>
            </a:r>
            <a:r>
              <a:rPr lang="ru-RU" dirty="0" err="1">
                <a:effectLst/>
              </a:rPr>
              <a:t>поскаржилася</a:t>
            </a:r>
            <a:r>
              <a:rPr lang="ru-RU" dirty="0">
                <a:effectLst/>
              </a:rPr>
              <a:t> до КДКА,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адвокат не </a:t>
            </a:r>
            <a:r>
              <a:rPr lang="ru-RU" dirty="0" err="1">
                <a:effectLst/>
              </a:rPr>
              <a:t>виконав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доручення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місцевого</a:t>
            </a:r>
            <a:r>
              <a:rPr lang="ru-RU" dirty="0">
                <a:effectLst/>
              </a:rPr>
              <a:t> центру з </a:t>
            </a:r>
            <a:r>
              <a:rPr lang="ru-RU" dirty="0" err="1">
                <a:effectLst/>
              </a:rPr>
              <a:t>надання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безоплатної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вторинної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правової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допомоги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 err="1">
                <a:effectLst/>
              </a:rPr>
              <a:t>Дисциплінарна</a:t>
            </a:r>
            <a:r>
              <a:rPr lang="ru-RU" dirty="0">
                <a:effectLst/>
              </a:rPr>
              <a:t> палата КДКА, </a:t>
            </a:r>
            <a:r>
              <a:rPr lang="ru-RU" dirty="0" err="1">
                <a:effectLst/>
              </a:rPr>
              <a:t>відмовляючи</a:t>
            </a:r>
            <a:r>
              <a:rPr lang="ru-RU" dirty="0">
                <a:effectLst/>
              </a:rPr>
              <a:t> у </a:t>
            </a:r>
            <a:r>
              <a:rPr lang="ru-RU" dirty="0" err="1">
                <a:effectLst/>
              </a:rPr>
              <a:t>порушенні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дисциплінарної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справи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відносно</a:t>
            </a:r>
            <a:r>
              <a:rPr lang="ru-RU" dirty="0">
                <a:effectLst/>
              </a:rPr>
              <a:t> адвоката, </a:t>
            </a:r>
            <a:r>
              <a:rPr lang="ru-RU" dirty="0" err="1">
                <a:effectLst/>
              </a:rPr>
              <a:t>мотивувала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своє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тим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Скаржницею</a:t>
            </a:r>
            <a:r>
              <a:rPr lang="ru-RU" dirty="0">
                <a:effectLst/>
              </a:rPr>
              <a:t> не </a:t>
            </a:r>
            <a:r>
              <a:rPr lang="ru-RU" dirty="0" err="1">
                <a:effectLst/>
              </a:rPr>
              <a:t>було</a:t>
            </a:r>
            <a:r>
              <a:rPr lang="ru-RU" dirty="0">
                <a:effectLst/>
              </a:rPr>
              <a:t> подано до КДКА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щодо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оцінки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якості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надання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безоплатної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вторинної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правової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правничої</a:t>
            </a:r>
            <a:r>
              <a:rPr lang="ru-RU" dirty="0">
                <a:effectLst/>
              </a:rPr>
              <a:t>) </a:t>
            </a:r>
            <a:r>
              <a:rPr lang="ru-RU" dirty="0" err="1">
                <a:effectLst/>
              </a:rPr>
              <a:t>допомоги</a:t>
            </a:r>
            <a:r>
              <a:rPr lang="ru-RU" dirty="0">
                <a:effectLst/>
              </a:rPr>
              <a:t> адвокатом і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відсутні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належні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докази</a:t>
            </a:r>
            <a:r>
              <a:rPr lang="ru-RU" dirty="0">
                <a:effectLst/>
              </a:rPr>
              <a:t> (у </a:t>
            </a:r>
            <a:r>
              <a:rPr lang="ru-RU" dirty="0" err="1">
                <a:effectLst/>
              </a:rPr>
              <a:t>даному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випадку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комісії</a:t>
            </a:r>
            <a:r>
              <a:rPr lang="ru-RU" dirty="0">
                <a:effectLst/>
              </a:rPr>
              <a:t> про </a:t>
            </a:r>
            <a:r>
              <a:rPr lang="ru-RU" dirty="0" err="1">
                <a:effectLst/>
              </a:rPr>
              <a:t>невідповідність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дій</a:t>
            </a:r>
            <a:r>
              <a:rPr lang="ru-RU" dirty="0">
                <a:effectLst/>
              </a:rPr>
              <a:t> адвоката Стандартам </a:t>
            </a:r>
            <a:r>
              <a:rPr lang="ru-RU" dirty="0" err="1">
                <a:effectLst/>
              </a:rPr>
              <a:t>чи</a:t>
            </a:r>
            <a:r>
              <a:rPr lang="ru-RU" dirty="0">
                <a:effectLst/>
              </a:rPr>
              <a:t> про </a:t>
            </a:r>
            <a:r>
              <a:rPr lang="ru-RU" dirty="0" err="1">
                <a:effectLst/>
              </a:rPr>
              <a:t>його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бездіяльність</a:t>
            </a:r>
            <a:r>
              <a:rPr lang="ru-RU" dirty="0">
                <a:effectLst/>
              </a:rPr>
              <a:t> у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Стандартів</a:t>
            </a:r>
            <a:r>
              <a:rPr lang="ru-RU" dirty="0">
                <a:effectLst/>
              </a:rPr>
              <a:t>), на </a:t>
            </a:r>
            <a:r>
              <a:rPr lang="ru-RU" dirty="0" err="1">
                <a:effectLst/>
              </a:rPr>
              <a:t>підставі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яких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можна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було</a:t>
            </a:r>
            <a:r>
              <a:rPr lang="ru-RU" dirty="0">
                <a:effectLst/>
              </a:rPr>
              <a:t> б </a:t>
            </a:r>
            <a:r>
              <a:rPr lang="ru-RU" dirty="0" err="1">
                <a:effectLst/>
              </a:rPr>
              <a:t>стверджувати</a:t>
            </a:r>
            <a:r>
              <a:rPr lang="ru-RU" dirty="0">
                <a:effectLst/>
              </a:rPr>
              <a:t> про </a:t>
            </a:r>
            <a:r>
              <a:rPr lang="ru-RU" dirty="0" err="1">
                <a:effectLst/>
              </a:rPr>
              <a:t>вчинення</a:t>
            </a:r>
            <a:r>
              <a:rPr lang="ru-RU" dirty="0">
                <a:effectLst/>
              </a:rPr>
              <a:t> адвокатом </a:t>
            </a:r>
            <a:r>
              <a:rPr lang="ru-RU" dirty="0" err="1">
                <a:effectLst/>
              </a:rPr>
              <a:t>дисциплінарного</a:t>
            </a:r>
            <a:r>
              <a:rPr lang="ru-RU" dirty="0">
                <a:effectLst/>
              </a:rPr>
              <a:t> проступку.</a:t>
            </a:r>
          </a:p>
          <a:p>
            <a:r>
              <a:rPr lang="ru-RU" dirty="0">
                <a:effectLst/>
              </a:rPr>
              <a:t>У ВКДКА не </a:t>
            </a:r>
            <a:r>
              <a:rPr lang="ru-RU" dirty="0" err="1">
                <a:effectLst/>
              </a:rPr>
              <a:t>погодились</a:t>
            </a:r>
            <a:r>
              <a:rPr lang="ru-RU" dirty="0">
                <a:effectLst/>
              </a:rPr>
              <a:t> з таким </a:t>
            </a:r>
            <a:r>
              <a:rPr lang="ru-RU" dirty="0" err="1">
                <a:effectLst/>
              </a:rPr>
              <a:t>висновком</a:t>
            </a:r>
            <a:r>
              <a:rPr lang="ru-RU" dirty="0">
                <a:effectLst/>
              </a:rPr>
              <a:t> КДКА та </a:t>
            </a:r>
            <a:r>
              <a:rPr lang="ru-RU" dirty="0" err="1">
                <a:effectLst/>
              </a:rPr>
              <a:t>звернули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увагу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відсутність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Комісії</a:t>
            </a:r>
            <a:r>
              <a:rPr lang="ru-RU" dirty="0">
                <a:effectLst/>
              </a:rPr>
              <a:t> з </a:t>
            </a:r>
            <a:r>
              <a:rPr lang="ru-RU" dirty="0" err="1">
                <a:effectLst/>
              </a:rPr>
              <a:t>оцінювання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якості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повноти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своєчасності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надання</a:t>
            </a:r>
            <a:r>
              <a:rPr lang="ru-RU" dirty="0">
                <a:effectLst/>
              </a:rPr>
              <a:t> адвокатами </a:t>
            </a:r>
            <a:r>
              <a:rPr lang="ru-RU" dirty="0" err="1">
                <a:effectLst/>
              </a:rPr>
              <a:t>безоплатної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правової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допомоги</a:t>
            </a:r>
            <a:r>
              <a:rPr lang="ru-RU" dirty="0">
                <a:effectLst/>
              </a:rPr>
              <a:t> не </a:t>
            </a:r>
            <a:r>
              <a:rPr lang="ru-RU" dirty="0" err="1">
                <a:effectLst/>
              </a:rPr>
              <a:t>може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свідчити</a:t>
            </a:r>
            <a:r>
              <a:rPr lang="ru-RU" dirty="0">
                <a:effectLst/>
              </a:rPr>
              <a:t> про </a:t>
            </a:r>
            <a:r>
              <a:rPr lang="ru-RU" dirty="0" err="1">
                <a:effectLst/>
              </a:rPr>
              <a:t>відсутність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діях</a:t>
            </a:r>
            <a:r>
              <a:rPr lang="ru-RU" dirty="0">
                <a:effectLst/>
              </a:rPr>
              <a:t> адвоката </a:t>
            </a:r>
            <a:r>
              <a:rPr lang="ru-RU" dirty="0" err="1">
                <a:effectLst/>
              </a:rPr>
              <a:t>ознак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дисциплінарного</a:t>
            </a:r>
            <a:r>
              <a:rPr lang="ru-RU" dirty="0">
                <a:effectLst/>
              </a:rPr>
              <a:t> проступку.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КДКА </a:t>
            </a:r>
            <a:r>
              <a:rPr lang="ru-RU" dirty="0" err="1">
                <a:effectLst/>
              </a:rPr>
              <a:t>було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скасоване</a:t>
            </a:r>
            <a:r>
              <a:rPr lang="ru-RU" dirty="0">
                <a:effectLst/>
              </a:rPr>
              <a:t>, а </a:t>
            </a:r>
            <a:r>
              <a:rPr lang="ru-RU" dirty="0" err="1">
                <a:effectLst/>
              </a:rPr>
              <a:t>матеріали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справи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направлені</a:t>
            </a:r>
            <a:r>
              <a:rPr lang="ru-RU" dirty="0">
                <a:effectLst/>
              </a:rPr>
              <a:t> на </a:t>
            </a:r>
            <a:r>
              <a:rPr lang="ru-RU" dirty="0" err="1">
                <a:effectLst/>
              </a:rPr>
              <a:t>новий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розгляд</a:t>
            </a:r>
            <a:r>
              <a:rPr lang="ru-RU" dirty="0">
                <a:effectLst/>
              </a:rPr>
              <a:t> на </a:t>
            </a:r>
            <a:r>
              <a:rPr lang="ru-RU" dirty="0" err="1">
                <a:effectLst/>
              </a:rPr>
              <a:t>стадію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проведення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перевірки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відомостей</a:t>
            </a:r>
            <a:r>
              <a:rPr lang="ru-RU" dirty="0">
                <a:effectLst/>
              </a:rPr>
              <a:t> про </a:t>
            </a:r>
            <a:r>
              <a:rPr lang="ru-RU" dirty="0" err="1">
                <a:effectLst/>
              </a:rPr>
              <a:t>дисциплінарний</a:t>
            </a:r>
            <a:r>
              <a:rPr lang="ru-RU" dirty="0">
                <a:effectLst/>
              </a:rPr>
              <a:t> проступок адвоката (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ВКДКА </a:t>
            </a:r>
            <a:r>
              <a:rPr lang="ru-RU" u="none" strike="noStrike" dirty="0">
                <a:effectLst/>
                <a:hlinkClick r:id="rId2"/>
              </a:rPr>
              <a:t>№ </a:t>
            </a:r>
            <a:r>
              <a:rPr lang="ru-RU" dirty="0">
                <a:effectLst/>
              </a:rPr>
              <a:t> </a:t>
            </a:r>
            <a:r>
              <a:rPr lang="ru-RU" u="none" strike="noStrike" dirty="0">
                <a:effectLst/>
                <a:hlinkClick r:id="rId3"/>
              </a:rPr>
              <a:t>І-001/2023</a:t>
            </a:r>
            <a:r>
              <a:rPr lang="ru-RU" dirty="0">
                <a:effectLst/>
              </a:rPr>
              <a:t> </a:t>
            </a:r>
            <a:r>
              <a:rPr lang="ru-RU" dirty="0" err="1">
                <a:effectLst/>
              </a:rPr>
              <a:t>від</a:t>
            </a:r>
            <a:r>
              <a:rPr lang="ru-RU" dirty="0">
                <a:effectLst/>
              </a:rPr>
              <a:t> 27.01.2023 та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 ВКДКА </a:t>
            </a:r>
            <a:r>
              <a:rPr lang="ru-RU" u="none" strike="noStrike" dirty="0">
                <a:effectLst/>
                <a:hlinkClick r:id="rId2"/>
              </a:rPr>
              <a:t>№ </a:t>
            </a:r>
            <a:r>
              <a:rPr lang="ru-RU" dirty="0">
                <a:effectLst/>
              </a:rPr>
              <a:t> </a:t>
            </a:r>
            <a:r>
              <a:rPr lang="ru-RU" u="none" strike="noStrike" dirty="0">
                <a:effectLst/>
                <a:hlinkClick r:id="rId4"/>
              </a:rPr>
              <a:t>І-002/2023</a:t>
            </a:r>
            <a:r>
              <a:rPr lang="ru-RU" dirty="0">
                <a:effectLst/>
              </a:rPr>
              <a:t> </a:t>
            </a:r>
            <a:r>
              <a:rPr lang="ru-RU" dirty="0" err="1">
                <a:effectLst/>
              </a:rPr>
              <a:t>від</a:t>
            </a:r>
            <a:r>
              <a:rPr lang="ru-RU" dirty="0">
                <a:effectLst/>
              </a:rPr>
              <a:t> 27.01.2023).</a:t>
            </a:r>
          </a:p>
          <a:p>
            <a:br>
              <a:rPr lang="ru-RU" dirty="0">
                <a:effectLst/>
              </a:rPr>
            </a:br>
            <a:endParaRPr lang="ru-RU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1855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7A1E2C-9E6C-81AC-5A22-C98C9B9B4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1125" y="605481"/>
            <a:ext cx="9309750" cy="6252519"/>
          </a:xfrm>
        </p:spPr>
        <p:txBody>
          <a:bodyPr>
            <a:normAutofit/>
          </a:bodyPr>
          <a:lstStyle/>
          <a:p>
            <a:pPr indent="0" algn="just">
              <a:spcAft>
                <a:spcPts val="75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1688" indent="-457200" algn="just">
              <a:spcAft>
                <a:spcPts val="750"/>
              </a:spcAft>
              <a:buAutoNum type="arabicParenR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неухильно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Верховною Радою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687388" indent="-342900" algn="just">
              <a:spcAft>
                <a:spcPts val="750"/>
              </a:spcAf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87388" indent="-342900" algn="just">
              <a:spcAft>
                <a:spcPts val="750"/>
              </a:spcAf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87388" indent="-342900" algn="just">
              <a:spcAft>
                <a:spcPts val="75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розголошувати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особу, яка стала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spcAft>
                <a:spcPts val="75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Адвокат,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Законом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"Про адвокатуру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0" algn="just">
              <a:spcAft>
                <a:spcPts val="750"/>
              </a:spcAft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 </a:t>
            </a:r>
          </a:p>
          <a:p>
            <a:pPr indent="285750" algn="just">
              <a:spcAft>
                <a:spcPts val="750"/>
              </a:spcAft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493477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92196E-1C50-DD9F-104B-8B2C61A6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06" y="309784"/>
            <a:ext cx="10886301" cy="839394"/>
          </a:xfrm>
        </p:spPr>
        <p:txBody>
          <a:bodyPr>
            <a:normAutofit fontScale="90000"/>
          </a:bodyPr>
          <a:lstStyle/>
          <a:p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Наявність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доручень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є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беззаперечною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підставою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КДКА,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яким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зупинено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право адвоката на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заняття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адвокатською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діяльністю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sz="1600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певний</a:t>
            </a:r>
            <a:r>
              <a:rPr lang="ru-RU" sz="1600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строк.</a:t>
            </a:r>
            <a:b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7DEADE-0790-BAFF-7228-2CDF69331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55" y="1149178"/>
            <a:ext cx="11837772" cy="549875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 ВКДКА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надійшло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адвоката, яке додано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КДКА,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палати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притягнення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відповідальності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застосування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стягнення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вигляді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права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заняття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строком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три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місяці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 просила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зупинити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дію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палати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зокрема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тому,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залишення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оскаржуваного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дасть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їй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можливості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виконати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взяті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себе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зобов’язання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відповідно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матиме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наслідком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порушення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 </a:t>
            </a:r>
            <a:r>
              <a:rPr lang="ru-RU" b="1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осіб</a:t>
            </a:r>
            <a:r>
              <a:rPr lang="ru-RU" b="1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ст. 60-1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Положення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порядок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прийняття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щодо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неналежної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поведінки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адвоката, яка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наслідком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відповідальність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затв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РАУ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30.08.2014 № 120) ВКДКА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обґрунтованим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письмовим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вжити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заходи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забезпечення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ВКДКА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кваліфікаційно-дисциплінарної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комісії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адвокатури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або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права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заняття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Забезпечення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заходів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скарги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допускається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час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її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ВКДКА,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невжиття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такого заходу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істотно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ускладнити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унеможливити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поновлення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порушених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оспорюваних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або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інтересів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клієнтів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ВКДКА критично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оцінила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доводи адвоката,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– те,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притаманно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адвокатській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діяльності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цілому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кожному адвокату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зокрема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Тому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наявність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 адвоката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договорів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також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доручень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беззаперечною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підставою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регіональної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КДКА,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право адвоката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заняття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певний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строк.</a:t>
            </a:r>
          </a:p>
          <a:p>
            <a:pPr algn="l"/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Згідно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із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Законом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«Про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» (у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редакції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яка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на момент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розгляду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справи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адвоката,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який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може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бути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замінено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разі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або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його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права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зайняття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адвокатською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діяльністю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час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заміни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одного адвоката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іншим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забезпечується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безперервність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надання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.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Саме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центр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забезпечує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участь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захисника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здійсненні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досудового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розслідування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судового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провадження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випадках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коли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захисник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відповідно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до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положень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КПК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України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залучається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слідчим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прокурором,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слідчим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суддею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чи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судом для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здійснення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захисту за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призначенням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або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проведення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окремої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процесуальної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приймає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про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заміну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адвоката.</a:t>
            </a:r>
          </a:p>
          <a:p>
            <a:pPr algn="l"/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зв’язку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з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цим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ВКДКА назвали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необґрунтованим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твердження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,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що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не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зупинення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дії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дисциплінарної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палати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порушить право на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безоплатну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вторинну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правову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правничу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)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допомогу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та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відмовили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у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задоволенні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клопотання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адвоката (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рішення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ВКДКА 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  <a:hlinkClick r:id="rId2"/>
              </a:rPr>
              <a:t>№ ХІІ-004/2021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 </a:t>
            </a:r>
            <a:r>
              <a:rPr lang="ru-RU" b="0" i="0" u="none" strike="noStrike" dirty="0" err="1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від</a:t>
            </a:r>
            <a:r>
              <a:rPr lang="ru-RU" b="0" i="0" u="none" strike="noStrike" dirty="0">
                <a:solidFill>
                  <a:srgbClr val="606060"/>
                </a:solidFill>
                <a:effectLst/>
                <a:latin typeface="Roboto Condensed" panose="020F0502020204030204" pitchFamily="34" charset="0"/>
              </a:rPr>
              <a:t> 01.12.2021).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7099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0F8D3-006D-CFB0-DAFE-28E2FDD12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611" y="1244009"/>
            <a:ext cx="10478818" cy="5206217"/>
          </a:xfrm>
        </p:spPr>
        <p:txBody>
          <a:bodyPr>
            <a:normAutofit/>
          </a:bodyPr>
          <a:lstStyle/>
          <a:p>
            <a:pPr indent="285750">
              <a:spcAft>
                <a:spcPts val="750"/>
              </a:spcAft>
            </a:pP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Стандарти якості надання БПДу кримінальному процесі - це комплекс основних характеристик моделі гарантованого державою захисту.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UA" sz="1400" kern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захисник є незалежним в обранні стратегії і тактики захисту у кримінальному провадженні для здійснення активного та розумного захисту прав, свобод та законних інтересів клієнта всіма не забороненими законом засобами.</a:t>
            </a:r>
            <a:br>
              <a:rPr lang="ru-UA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UA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 ґрунтуються на принципах: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верховенства права,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законності,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незалежності адвокатської діяльності,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конфіденційності,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уникнення конфлікту інтересів,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пріоритетності інтересів клієнта,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запобігання корупції, </a:t>
            </a:r>
            <a:b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компетентності та добросовісності у виконанні адвокатом своїх професійних обов’язків.</a:t>
            </a:r>
            <a:br>
              <a:rPr lang="ru-UA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UA" sz="1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A696B1-2D07-5938-7B6B-9A491EC7B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611" y="259493"/>
            <a:ext cx="7104263" cy="1069578"/>
          </a:xfrm>
        </p:spPr>
        <p:txBody>
          <a:bodyPr>
            <a:normAutofit fontScale="92500" lnSpcReduction="20000"/>
          </a:bodyPr>
          <a:lstStyle/>
          <a:p>
            <a:r>
              <a:rPr lang="ru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Наказ МЮУ від 25.02.2014  № 386/5</a:t>
            </a:r>
            <a:r>
              <a:rPr lang="ru-UA" dirty="0">
                <a:effectLst/>
              </a:rPr>
              <a:t> </a:t>
            </a:r>
            <a:br>
              <a:rPr lang="ru-UA" dirty="0">
                <a:effectLst/>
              </a:rPr>
            </a:br>
            <a:r>
              <a:rPr lang="ru-UA" sz="18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 затвердження стандартів якості надання безоплатної вторинної правової допомоги у кримінальному процесі</a:t>
            </a:r>
            <a:br>
              <a:rPr lang="ru-UA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073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54174-BB46-BDE8-68AE-0EB126F20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94" y="228600"/>
            <a:ext cx="11551024" cy="1008529"/>
          </a:xfrm>
        </p:spPr>
        <p:txBody>
          <a:bodyPr/>
          <a:lstStyle/>
          <a:p>
            <a:r>
              <a:rPr lang="ru-UA" dirty="0"/>
              <a:t>Практика ЄСПЛ щодо стандартів якості БПД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23171D-5132-DF45-B9A4-C7F710256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2" y="1465729"/>
            <a:ext cx="11403106" cy="4274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п. 3 «с» ст. 6 ЄКПЛ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-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захищати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себе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особисто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чи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використовувати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правову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допомогу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захисника,обраного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власний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розсуд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–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він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достатніх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коштів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для оплати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правової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–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одержувати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таку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безоплатно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якщо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цього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вимагають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інтереси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правосуддя</a:t>
            </a:r>
            <a:endParaRPr lang="ru-RU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Обвинувачений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має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право на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правову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практичну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й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ефективну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», а не «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теоретичну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 й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ілюзорну</a:t>
            </a:r>
            <a:r>
              <a:rPr lang="ru-RU" dirty="0">
                <a:solidFill>
                  <a:srgbClr val="08449A"/>
                </a:solidFill>
                <a:effectLst/>
                <a:latin typeface="Helvetica" pitchFamily="2" charset="0"/>
              </a:rPr>
              <a:t>» </a:t>
            </a:r>
            <a:r>
              <a:rPr lang="ru-RU" dirty="0" err="1">
                <a:solidFill>
                  <a:srgbClr val="08449A"/>
                </a:solidFill>
                <a:effectLst/>
                <a:latin typeface="Helvetica" pitchFamily="2" charset="0"/>
              </a:rPr>
              <a:t>допомогу</a:t>
            </a:r>
            <a:endParaRPr lang="ru-RU" dirty="0">
              <a:solidFill>
                <a:srgbClr val="08449A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п. 262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ЄСПЛ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21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квітня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2011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«Нечипорук і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Йонкало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України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»: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«право кожного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вчиненні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злочину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ефективний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наданий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захисником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...,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однією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основних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ознак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справедливого судового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».</a:t>
            </a:r>
          </a:p>
          <a:p>
            <a:pPr marL="0" indent="0">
              <a:buNone/>
            </a:pP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п. 89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ЄСПЛ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13 лютого 2001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Кромбах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Франції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»: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«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хоча</a:t>
            </a:r>
            <a:r>
              <a:rPr lang="ru-RU" dirty="0">
                <a:solidFill>
                  <a:srgbClr val="2DB09D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право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кожної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особи,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обвинувачуваної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вчиненні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кримінального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правопорушення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на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ефективний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захист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адвокатом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абсолютним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воно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становить одну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головних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підвалин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справедливого судового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».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95142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2E87B3-EBCB-302E-7BC4-87FEB8653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1" y="255494"/>
            <a:ext cx="11725835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Ефективність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захисту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тотожною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досягненню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бажаного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для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обвинуваченого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результату судового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розгляду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полягає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наданні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йому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належних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достатніх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можливостей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із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використанням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власних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процесуальних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прав та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кваліфікованої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юридичної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яка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передбачених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законом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випадках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обов’язковою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захищатися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в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передбачений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законом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спосіб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Подальша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незгода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раніше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обраними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узгодженими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адвокатом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позицією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і тактикою захисту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свідчить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про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неефективність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Постанова ВС 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06.04.2021 у 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№ 520/2598/17 (</a:t>
            </a:r>
            <a:r>
              <a:rPr lang="ru-RU" dirty="0" err="1">
                <a:solidFill>
                  <a:srgbClr val="0F7ACB"/>
                </a:solidFill>
                <a:effectLst/>
                <a:latin typeface="Helvetica" pitchFamily="2" charset="0"/>
              </a:rPr>
              <a:t>провадження</a:t>
            </a:r>
            <a:r>
              <a:rPr lang="ru-RU" dirty="0">
                <a:solidFill>
                  <a:srgbClr val="0F7ACB"/>
                </a:solidFill>
                <a:effectLst/>
                <a:latin typeface="Helvetica" pitchFamily="2" charset="0"/>
              </a:rPr>
              <a:t> № 51-2399км20)</a:t>
            </a:r>
          </a:p>
          <a:p>
            <a:pPr marL="0" indent="0">
              <a:buNone/>
            </a:pPr>
            <a:r>
              <a:rPr lang="en" dirty="0">
                <a:solidFill>
                  <a:srgbClr val="0F7ACB"/>
                </a:solidFill>
                <a:effectLst/>
                <a:latin typeface="Helvetica" pitchFamily="2" charset="0"/>
                <a:hlinkClick r:id="rId2"/>
              </a:rPr>
              <a:t>https://reyestr.court.gov.ua/Review/96179812</a:t>
            </a:r>
            <a:endParaRPr lang="uk-UA" dirty="0">
              <a:solidFill>
                <a:srgbClr val="0F7ACB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latin typeface="Helvetica" pitchFamily="2" charset="0"/>
              </a:rPr>
              <a:t>П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ризначення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національними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органами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гарантує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5398B"/>
                </a:solidFill>
                <a:effectLst/>
                <a:latin typeface="Helvetica" pitchFamily="2" charset="0"/>
              </a:rPr>
              <a:t>ефективну</a:t>
            </a:r>
            <a:r>
              <a:rPr lang="ru-RU" dirty="0">
                <a:solidFill>
                  <a:srgbClr val="05398B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5398B"/>
                </a:solidFill>
                <a:effectLst/>
                <a:latin typeface="Helvetica" pitchFamily="2" charset="0"/>
              </a:rPr>
              <a:t>правову</a:t>
            </a:r>
            <a:r>
              <a:rPr lang="ru-RU" dirty="0">
                <a:solidFill>
                  <a:srgbClr val="05398B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5398B"/>
                </a:solidFill>
                <a:effectLst/>
                <a:latin typeface="Helvetica" pitchFamily="2" charset="0"/>
              </a:rPr>
              <a:t>допомогу</a:t>
            </a:r>
            <a:r>
              <a:rPr lang="ru-RU" dirty="0">
                <a:solidFill>
                  <a:srgbClr val="05398B"/>
                </a:solidFill>
                <a:effectLst/>
                <a:latin typeface="Helvetica" pitchFamily="2" charset="0"/>
              </a:rPr>
              <a:t> 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(п.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65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ЄСПЛ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19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грудня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1989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Камазінскі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Австрії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»).</a:t>
            </a:r>
          </a:p>
          <a:p>
            <a:pPr marL="0" indent="0">
              <a:buNone/>
            </a:pP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держава не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може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нести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відповідальності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кожен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недолік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роботі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призначеного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метою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надання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юридичної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обраного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обвинувачуваним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.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Незалежність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представників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юридичної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професії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держави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передбачає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що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здійснення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захисту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по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суті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відносинами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між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підсудним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та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захисником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незалежно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того,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чи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призначається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для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надання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юридичної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допомоги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чи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його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послуги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оплачуються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приватногоджерела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(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24 вересня 2002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Кускані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Сполученого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Королівства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 (</a:t>
            </a:r>
            <a:r>
              <a:rPr lang="en" dirty="0" err="1">
                <a:solidFill>
                  <a:srgbClr val="2DB09D"/>
                </a:solidFill>
                <a:effectLst/>
                <a:latin typeface="Helvetica" pitchFamily="2" charset="0"/>
              </a:rPr>
              <a:t>Cuscani</a:t>
            </a:r>
            <a:r>
              <a:rPr lang="en" dirty="0">
                <a:solidFill>
                  <a:srgbClr val="2DB09D"/>
                </a:solidFill>
                <a:effectLst/>
                <a:latin typeface="Helvetica" pitchFamily="2" charset="0"/>
              </a:rPr>
              <a:t> v. the United Kingdom),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заява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№ 32771/96, п. 39).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Згідно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з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підпунктом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«с» пункту 3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статті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6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Конвенції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втручання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компетентних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національних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органів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вимагається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лише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тому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випадку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, коли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нездатність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захисника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ефективно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представляти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інтереси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підзахисного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є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очевидною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достатній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мірі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доведена до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їх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відома</a:t>
            </a:r>
            <a:r>
              <a:rPr lang="ru-RU" dirty="0">
                <a:solidFill>
                  <a:srgbClr val="021E38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якимось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21E38"/>
                </a:solidFill>
                <a:effectLst/>
                <a:latin typeface="Helvetica" pitchFamily="2" charset="0"/>
              </a:rPr>
              <a:t>іншим</a:t>
            </a:r>
            <a:r>
              <a:rPr lang="ru-RU" dirty="0">
                <a:solidFill>
                  <a:srgbClr val="021E38"/>
                </a:solidFill>
                <a:effectLst/>
                <a:latin typeface="Helvetica" pitchFamily="2" charset="0"/>
              </a:rPr>
              <a:t> способом 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(див.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рішення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від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19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грудня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1989 року у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справі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«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Камазінскі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2DB09D"/>
                </a:solidFill>
                <a:effectLst/>
                <a:latin typeface="Helvetica" pitchFamily="2" charset="0"/>
              </a:rPr>
              <a:t>протиАвстрії</a:t>
            </a:r>
            <a:r>
              <a:rPr lang="ru-RU" dirty="0">
                <a:solidFill>
                  <a:srgbClr val="2DB09D"/>
                </a:solidFill>
                <a:effectLst/>
                <a:latin typeface="Helvetica" pitchFamily="2" charset="0"/>
              </a:rPr>
              <a:t>»)</a:t>
            </a:r>
          </a:p>
          <a:p>
            <a:pPr marL="0" indent="0">
              <a:buNone/>
            </a:pPr>
            <a:endParaRPr lang="en" dirty="0">
              <a:solidFill>
                <a:srgbClr val="0F7ACB"/>
              </a:solidFill>
              <a:effectLst/>
              <a:latin typeface="Helvetica" pitchFamily="2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89894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2AE61-AFFD-0768-43FD-1C3C8AC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626" y="252002"/>
            <a:ext cx="7958331" cy="701767"/>
          </a:xfrm>
        </p:spPr>
        <p:txBody>
          <a:bodyPr>
            <a:normAutofit fontScale="90000"/>
          </a:bodyPr>
          <a:lstStyle/>
          <a:p>
            <a:pPr algn="l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стандартів: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49749F-D94E-F866-8FDD-4FD50AB49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237" y="1509823"/>
            <a:ext cx="9547111" cy="4540121"/>
          </a:xfrm>
        </p:spPr>
        <p:txBody>
          <a:bodyPr>
            <a:noAutofit/>
          </a:bodyPr>
          <a:lstStyle/>
          <a:p>
            <a:pPr marL="344488" indent="0" algn="just">
              <a:spcAft>
                <a:spcPts val="750"/>
              </a:spcAft>
              <a:buNone/>
            </a:pP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своєчасне та якісне надання в необхідному обсязі безоплатної вторинної правової допомоги у кримінальному процесі;</a:t>
            </a:r>
            <a:endParaRPr lang="ru-UA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238" indent="-285750" algn="just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ефективного використання коштів державного бюджету, виділених на оплату діяльності адвокатів з надання безоплатної вторинної правової допомоги у кримінальному процесі;</a:t>
            </a:r>
            <a:endParaRPr lang="ru-UA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238" indent="-285750" algn="just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методична підтримка та підвищення професійного рівня адвокатів, які надають правову допомогу у кримінальному процесі.3. Дотримання цих Стандартів є обов’язковим для адвокатів при наданні ними безоплатної вторинної правової допомоги. </a:t>
            </a:r>
          </a:p>
          <a:p>
            <a:pPr marL="344488" indent="0" algn="just">
              <a:spcAft>
                <a:spcPts val="750"/>
              </a:spcAft>
              <a:buNone/>
            </a:pPr>
            <a:r>
              <a:rPr lang="ru-UA" sz="1400" b="1" u="sng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Порушення цих Стандартів тягне за собою цивільну відповідальність, передбачену законодавством та умовами контракту (договору) з центром з надання безоплатної вторинної правової допомоги (далі - центр).</a:t>
            </a:r>
            <a:endParaRPr lang="ru-UA" sz="1400" b="1" u="sng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4488" indent="0" algn="just">
              <a:spcAft>
                <a:spcPts val="750"/>
              </a:spcAft>
              <a:buNone/>
            </a:pPr>
            <a:r>
              <a:rPr lang="ru-UA" sz="1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Оцінювання якості</a:t>
            </a: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надання адвокатами безоплатної вторинної правової допомоги у кримінальному процесі здійснюється відповідно до цих Стандартів комісіями, утвореними для цієї мети радами адвокатів регіонів, за поданням відповідних центрів з надання безоплатної вторинної правової допомоги у встановленому порядку. </a:t>
            </a:r>
          </a:p>
          <a:p>
            <a:pPr marL="344488" indent="0" algn="just">
              <a:spcAft>
                <a:spcPts val="750"/>
              </a:spcAft>
              <a:buNone/>
            </a:pPr>
            <a:r>
              <a:rPr lang="ru-UA" sz="1400" kern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 якості надання адвокатами безоплатної вторинної правової допомоги у кримінальному процесі здійснюється відповідно до цих Стандартів Координаційним центром з надання правової допомоги та центрами.</a:t>
            </a:r>
            <a:endParaRPr lang="ru-UA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267298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{97594138-4780-1542-8230-61A7E284BD19}tf10001120</Template>
  <TotalTime>442</TotalTime>
  <Words>9137</Words>
  <Application>Microsoft Macintosh PowerPoint</Application>
  <PresentationFormat>Widescreen</PresentationFormat>
  <Paragraphs>363</Paragraphs>
  <Slides>50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Arial</vt:lpstr>
      <vt:lpstr>Calibri</vt:lpstr>
      <vt:lpstr>Corbel</vt:lpstr>
      <vt:lpstr>Gill Sans MT</vt:lpstr>
      <vt:lpstr>Helvetica</vt:lpstr>
      <vt:lpstr>Proba Pro</vt:lpstr>
      <vt:lpstr>Roboto Condensed</vt:lpstr>
      <vt:lpstr>Symbol</vt:lpstr>
      <vt:lpstr>Times New Roman</vt:lpstr>
      <vt:lpstr>Посылка</vt:lpstr>
      <vt:lpstr> Дотримання адвокатами стандартів якості надання безоплатної вторинної правової допомоги у кримінальному процесі </vt:lpstr>
      <vt:lpstr>PowerPoint Presentation</vt:lpstr>
      <vt:lpstr>Звідки взялися стандарти якості надання БВПД та навіщо вони потрібні:</vt:lpstr>
      <vt:lpstr>відносинИ адвокатів з центрами БВПД </vt:lpstr>
      <vt:lpstr>PowerPoint Presentation</vt:lpstr>
      <vt:lpstr> Стандарти якості надання БПДу кримінальному процесі - це комплекс основних характеристик моделі гарантованого державою захисту.   захисник є незалежним в обранні стратегії і тактики захисту у кримінальному провадженні для здійснення активного та розумного захисту прав, свобод та законних інтересів клієнта всіма не забороненими законом засобами.  Стандарти ґрунтуються на принципах: - верховенства права,  - законності,  - незалежності адвокатської діяльності, - конфіденційності,  - уникнення конфлікту інтересів,  - пріоритетності інтересів клієнта,  - запобігання корупції,  - компетентності та добросовісності у виконанні адвокатом своїх професійних обов’язків. </vt:lpstr>
      <vt:lpstr>Практика ЄСПЛ щодо стандартів якості БПД</vt:lpstr>
      <vt:lpstr>PowerPoint Presentation</vt:lpstr>
      <vt:lpstr>Мета стандартів: </vt:lpstr>
      <vt:lpstr>Затримання</vt:lpstr>
      <vt:lpstr>Інформація про обставини затримання особи</vt:lpstr>
      <vt:lpstr>Алгоритм дій захисника при затриманні особи</vt:lpstr>
      <vt:lpstr>Алгоритм дій захисника при затримання особи</vt:lpstr>
      <vt:lpstr>Статті 42, 46, 54 КПК </vt:lpstr>
      <vt:lpstr>Конфіденційне побачення з клієнтом (основні засади та принципи)</vt:lpstr>
      <vt:lpstr>Наявність інших захисників ст 23 ЗУ Про «БПД»</vt:lpstr>
      <vt:lpstr>Відмова клієнта БПД ст. 49, 52, 54 КПК</vt:lpstr>
      <vt:lpstr>Практика ЄСПЛ щодо відмови від Захисника</vt:lpstr>
      <vt:lpstr>PowerPoint Presentation</vt:lpstr>
      <vt:lpstr>PowerPoint Presentation</vt:lpstr>
      <vt:lpstr>Участь захисника у всіх процесуальних діях</vt:lpstr>
      <vt:lpstr>PowerPoint Presentation</vt:lpstr>
      <vt:lpstr>Застосування до клієнта заходів примусу</vt:lpstr>
      <vt:lpstr>Застосування до клієнту недохволених методів слідства</vt:lpstr>
      <vt:lpstr>Дії захисника коли клієнт потребує медичної допомоги:</vt:lpstr>
      <vt:lpstr>Обов’язок дотримуватися строків: </vt:lpstr>
      <vt:lpstr>Обов’язок оскаржувати чи подавати скарги:  </vt:lpstr>
      <vt:lpstr>Відвідування клієнта у місцях несвободи:</vt:lpstr>
      <vt:lpstr>Обов’язок адвоката здійснювати активний захист:</vt:lpstr>
      <vt:lpstr>ОРІЄНТОВНИЙ ПЕРЕЛІК  матеріалів адвокатського досьє у кримінальному провадженні </vt:lpstr>
      <vt:lpstr>Окремі стандарти надання безоплатної вторинної правової допомоги на стадії досудового розслідування</vt:lpstr>
      <vt:lpstr>PowerPoint Presentation</vt:lpstr>
      <vt:lpstr>PowerPoint Presentation</vt:lpstr>
      <vt:lpstr>PowerPoint Presentation</vt:lpstr>
      <vt:lpstr>PowerPoint Presentation</vt:lpstr>
      <vt:lpstr>Окремі стандарти надання безоплатної вторинної правової допомоги під час судового провадження</vt:lpstr>
      <vt:lpstr>PowerPoint Presentation</vt:lpstr>
      <vt:lpstr>4. Окремі стандарти надання безоплатної вторинної правової допомоги при проведенні окремої процесуальної дії</vt:lpstr>
      <vt:lpstr>Окремі стандарти надання безоплатної вторинної правової допомоги  у спеціальному досудовому розслідуванні (in absentia)</vt:lpstr>
      <vt:lpstr>PowerPoint Presentation</vt:lpstr>
      <vt:lpstr>РІШЕННЯ РАУ № ХІІ-011/2023 28.12. 2023 року УЗАГАЛЬНЕННЯ дисциплінарної практики кваліфікаційно-дисциплінарних комісій адвокатури з питань надання адвокатами безоплатної правничої допомоги </vt:lpstr>
      <vt:lpstr>Адвокат вправі відмовитися від виконання доручення у випадках, передбачених ПАЕ. Разом із тим, відмова не повинна порушувати порядок судового засідання</vt:lpstr>
      <vt:lpstr>Адвокат має інформувати клієнта про звернення до регіонального центру з надання БВПД із заявою про припинення дії доручення</vt:lpstr>
      <vt:lpstr>Невиконання доручення клієнта через відсутність правових підстав щодо його виконання не є порушенням ПАЕ</vt:lpstr>
      <vt:lpstr>Відсутність підстав для виконання доручення, засвідчена правовим висновком адвоката та актом надання вторинної правничої допомоги, виключає наявність ознак дисциплінарного порушення. </vt:lpstr>
      <vt:lpstr>Наявність у особи адвоката за договором не виключає можливості участі адвоката за призначенням, у разі наявності діючого доручення центру з надання безоплатної правничої допомоги. </vt:lpstr>
      <vt:lpstr>Відмова виконувати вимоги суду, які протирічать законодавству, не може бути дисциплінарним проступком</vt:lpstr>
      <vt:lpstr>Оцінюючи виконання адвокатом обов’язків, дисциплінарна палата може брати до уваги висновок Комісії з оцінювання якості, повноти та своєчасності надання адвокатами БПД (у разі його наявності). </vt:lpstr>
      <vt:lpstr>Відсутність висновку Комісії з оцінювання якості, повноти та своєчасності надання адвокатами безоплатної правової допомоги не свідчить про відсутність дисциплінарного проступку. </vt:lpstr>
      <vt:lpstr>Наявність доручень на надання безоплатної вторинної правничої допомоги не є беззаперечною підставою для зупинення дії рішення КДКА, яким зупинено право адвоката на заняття адвокатською діяльністю на певний строк.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Валентина Буглак</dc:creator>
  <cp:lastModifiedBy>Valentyna Buhlak</cp:lastModifiedBy>
  <cp:revision>103</cp:revision>
  <dcterms:created xsi:type="dcterms:W3CDTF">2024-07-09T10:40:20Z</dcterms:created>
  <dcterms:modified xsi:type="dcterms:W3CDTF">2025-10-31T11:40:51Z</dcterms:modified>
</cp:coreProperties>
</file>