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5" r:id="rId1"/>
  </p:sldMasterIdLst>
  <p:notesMasterIdLst>
    <p:notesMasterId r:id="rId37"/>
  </p:notesMasterIdLst>
  <p:sldIdLst>
    <p:sldId id="256" r:id="rId2"/>
    <p:sldId id="261" r:id="rId3"/>
    <p:sldId id="264" r:id="rId4"/>
    <p:sldId id="265" r:id="rId5"/>
    <p:sldId id="307" r:id="rId6"/>
    <p:sldId id="266" r:id="rId7"/>
    <p:sldId id="267" r:id="rId8"/>
    <p:sldId id="268" r:id="rId9"/>
    <p:sldId id="262" r:id="rId10"/>
    <p:sldId id="285" r:id="rId11"/>
    <p:sldId id="286" r:id="rId12"/>
    <p:sldId id="287" r:id="rId13"/>
    <p:sldId id="288" r:id="rId14"/>
    <p:sldId id="289" r:id="rId15"/>
    <p:sldId id="290" r:id="rId16"/>
    <p:sldId id="302" r:id="rId17"/>
    <p:sldId id="303" r:id="rId18"/>
    <p:sldId id="291" r:id="rId19"/>
    <p:sldId id="305" r:id="rId20"/>
    <p:sldId id="304" r:id="rId21"/>
    <p:sldId id="292" r:id="rId22"/>
    <p:sldId id="293" r:id="rId23"/>
    <p:sldId id="294" r:id="rId24"/>
    <p:sldId id="295" r:id="rId25"/>
    <p:sldId id="296" r:id="rId26"/>
    <p:sldId id="297" r:id="rId27"/>
    <p:sldId id="298" r:id="rId28"/>
    <p:sldId id="299" r:id="rId29"/>
    <p:sldId id="300" r:id="rId30"/>
    <p:sldId id="301" r:id="rId31"/>
    <p:sldId id="306" r:id="rId32"/>
    <p:sldId id="308" r:id="rId33"/>
    <p:sldId id="309" r:id="rId34"/>
    <p:sldId id="310" r:id="rId35"/>
    <p:sldId id="284"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07"/>
    <p:restoredTop sz="94650"/>
  </p:normalViewPr>
  <p:slideViewPr>
    <p:cSldViewPr>
      <p:cViewPr varScale="1">
        <p:scale>
          <a:sx n="120" d="100"/>
          <a:sy n="120" d="100"/>
        </p:scale>
        <p:origin x="1416" y="12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BEB867-87B9-3F4C-986B-63937B1ECE84}" type="datetimeFigureOut">
              <a:rPr lang="ru-UA" smtClean="0"/>
              <a:t>5/29/25</a:t>
            </a:fld>
            <a:endParaRPr lang="ru-UA"/>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FFE22-B388-1848-8017-1CEACA7B7C4B}" type="slidenum">
              <a:rPr lang="ru-UA" smtClean="0"/>
              <a:t>‹#›</a:t>
            </a:fld>
            <a:endParaRPr lang="ru-UA"/>
          </a:p>
        </p:txBody>
      </p:sp>
    </p:spTree>
    <p:extLst>
      <p:ext uri="{BB962C8B-B14F-4D97-AF65-F5344CB8AC3E}">
        <p14:creationId xmlns:p14="http://schemas.microsoft.com/office/powerpoint/2010/main" val="1261591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UA"/>
          </a:p>
        </p:txBody>
      </p:sp>
      <p:sp>
        <p:nvSpPr>
          <p:cNvPr id="4" name="Номер слайда 3"/>
          <p:cNvSpPr>
            <a:spLocks noGrp="1"/>
          </p:cNvSpPr>
          <p:nvPr>
            <p:ph type="sldNum" sz="quarter" idx="5"/>
          </p:nvPr>
        </p:nvSpPr>
        <p:spPr/>
        <p:txBody>
          <a:bodyPr/>
          <a:lstStyle/>
          <a:p>
            <a:fld id="{8B7567CC-44F6-D04A-8CBF-49F88E28DE92}" type="slidenum">
              <a:rPr lang="ru-UA" smtClean="0"/>
              <a:t>3</a:t>
            </a:fld>
            <a:endParaRPr lang="ru-UA"/>
          </a:p>
        </p:txBody>
      </p:sp>
    </p:spTree>
    <p:extLst>
      <p:ext uri="{BB962C8B-B14F-4D97-AF65-F5344CB8AC3E}">
        <p14:creationId xmlns:p14="http://schemas.microsoft.com/office/powerpoint/2010/main" val="2193644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a:effectLst>
                  <a:outerShdw blurRad="38100" dist="38100" dir="2700000" algn="tl">
                    <a:srgbClr val="000000">
                      <a:alpha val="43137"/>
                    </a:srgbClr>
                  </a:outerShdw>
                </a:effectLst>
                <a:latin typeface="+mn-lt"/>
              </a:rPr>
              <a:t>{</a:t>
            </a: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ru-RU"/>
              <a:t>Образец заголовка</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15" name="Date Placeholder 14"/>
          <p:cNvSpPr>
            <a:spLocks noGrp="1"/>
          </p:cNvSpPr>
          <p:nvPr>
            <p:ph type="dt" sz="half" idx="10"/>
          </p:nvPr>
        </p:nvSpPr>
        <p:spPr/>
        <p:txBody>
          <a:bodyPr/>
          <a:lstStyle/>
          <a:p>
            <a:fld id="{B4C71EC6-210F-42DE-9C53-41977AD35B3D}" type="datetimeFigureOut">
              <a:rPr lang="ru-RU" smtClean="0"/>
              <a:t>29.05.2025</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29.05.2025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29.05.2025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3" name="Title 12"/>
          <p:cNvSpPr>
            <a:spLocks noGrp="1"/>
          </p:cNvSpPr>
          <p:nvPr>
            <p:ph type="title"/>
          </p:nvPr>
        </p:nvSpPr>
        <p:spPr/>
        <p:txBody>
          <a:bodyPr/>
          <a:lstStyle/>
          <a:p>
            <a:r>
              <a:rPr lang="ru-RU"/>
              <a:t>Образец заголовка</a:t>
            </a:r>
            <a:endParaRPr lang="en-US"/>
          </a:p>
        </p:txBody>
      </p:sp>
      <p:sp>
        <p:nvSpPr>
          <p:cNvPr id="14" name="Date Placeholder 13"/>
          <p:cNvSpPr>
            <a:spLocks noGrp="1"/>
          </p:cNvSpPr>
          <p:nvPr>
            <p:ph type="dt" sz="half" idx="10"/>
          </p:nvPr>
        </p:nvSpPr>
        <p:spPr/>
        <p:txBody>
          <a:bodyPr/>
          <a:lstStyle/>
          <a:p>
            <a:fld id="{B4C71EC6-210F-42DE-9C53-41977AD35B3D}" type="datetimeFigureOut">
              <a:rPr lang="ru-RU" smtClean="0"/>
              <a:t>29.05.2025</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a:effectLst>
                  <a:outerShdw blurRad="38100" dist="38100" dir="2700000" algn="tl">
                    <a:srgbClr val="000000">
                      <a:alpha val="43137"/>
                    </a:srgbClr>
                  </a:outerShdw>
                </a:effectLst>
                <a:latin typeface="+mn-lt"/>
              </a:rPr>
              <a:t>{</a:t>
            </a: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12" name="Date Placeholder 11"/>
          <p:cNvSpPr>
            <a:spLocks noGrp="1"/>
          </p:cNvSpPr>
          <p:nvPr>
            <p:ph type="dt" sz="half" idx="10"/>
          </p:nvPr>
        </p:nvSpPr>
        <p:spPr/>
        <p:txBody>
          <a:bodyPr/>
          <a:lstStyle/>
          <a:p>
            <a:fld id="{B4C71EC6-210F-42DE-9C53-41977AD35B3D}" type="datetimeFigureOut">
              <a:rPr lang="ru-RU" smtClean="0"/>
              <a:t>29.05.2025</a:t>
            </a:fld>
            <a:endParaRPr lang="ru-RU"/>
          </a:p>
        </p:txBody>
      </p:sp>
      <p:sp>
        <p:nvSpPr>
          <p:cNvPr id="13" name="Slide Number Placeholder 12"/>
          <p:cNvSpPr>
            <a:spLocks noGrp="1"/>
          </p:cNvSpPr>
          <p:nvPr>
            <p:ph type="sldNum" sz="quarter" idx="11"/>
          </p:nvPr>
        </p:nvSpPr>
        <p:spPr/>
        <p:txBody>
          <a:bodyPr/>
          <a:lstStyle/>
          <a:p>
            <a:fld id="{B19B0651-EE4F-4900-A07F-96A6BFA9D0F0}" type="slidenum">
              <a:rPr lang="ru-RU" smtClean="0"/>
              <a:t>‹#›</a:t>
            </a:fld>
            <a:endParaRPr lang="ru-RU"/>
          </a:p>
        </p:txBody>
      </p:sp>
      <p:sp>
        <p:nvSpPr>
          <p:cNvPr id="14" name="Footer Placeholder 13"/>
          <p:cNvSpPr>
            <a:spLocks noGrp="1"/>
          </p:cNvSpPr>
          <p:nvPr>
            <p:ph type="ftr" sz="quarter" idx="12"/>
          </p:nvPr>
        </p:nvSpPr>
        <p:spPr/>
        <p:txBody>
          <a:bodyPr/>
          <a:lstStyle/>
          <a:p>
            <a:endParaRPr lang="ru-RU"/>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ru-RU"/>
              <a:t>Образец заголовка</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B4C71EC6-210F-42DE-9C53-41977AD35B3D}" type="datetimeFigureOut">
              <a:rPr lang="ru-RU" smtClean="0"/>
              <a:t>29.05.2025</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t>‹#›</a:t>
            </a:fld>
            <a:endParaRPr lang="ru-RU"/>
          </a:p>
        </p:txBody>
      </p:sp>
      <p:sp>
        <p:nvSpPr>
          <p:cNvPr id="10" name="Footer Placeholder 9"/>
          <p:cNvSpPr>
            <a:spLocks noGrp="1"/>
          </p:cNvSpPr>
          <p:nvPr>
            <p:ph type="ftr" sz="quarter" idx="12"/>
          </p:nvPr>
        </p:nvSpPr>
        <p:spPr/>
        <p:txBody>
          <a:bodyPr/>
          <a:lstStyle/>
          <a:p>
            <a:endParaRPr lang="ru-RU"/>
          </a:p>
        </p:txBody>
      </p:sp>
      <p:sp>
        <p:nvSpPr>
          <p:cNvPr id="11" name="Title 10"/>
          <p:cNvSpPr>
            <a:spLocks noGrp="1"/>
          </p:cNvSpPr>
          <p:nvPr>
            <p:ph type="title"/>
          </p:nvPr>
        </p:nvSpPr>
        <p:spPr/>
        <p:txBody>
          <a:bodyPr/>
          <a:lstStyle/>
          <a:p>
            <a:r>
              <a:rPr lang="ru-RU"/>
              <a:t>Образец заголовка</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a:effectLst>
                  <a:outerShdw blurRad="38100" dist="38100" dir="2700000" algn="tl">
                    <a:srgbClr val="000000">
                      <a:alpha val="43137"/>
                    </a:srgbClr>
                  </a:outerShdw>
                </a:effectLst>
                <a:latin typeface="+mn-lt"/>
              </a:rPr>
              <a:t>{</a:t>
            </a: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a:effectLst>
                  <a:outerShdw blurRad="38100" dist="38100" dir="2700000" algn="tl">
                    <a:srgbClr val="000000">
                      <a:alpha val="43137"/>
                    </a:srgbClr>
                  </a:outerShdw>
                </a:effectLst>
                <a:latin typeface="+mn-lt"/>
              </a:rPr>
              <a:t>{</a:t>
            </a:r>
          </a:p>
        </p:txBody>
      </p:sp>
      <p:sp>
        <p:nvSpPr>
          <p:cNvPr id="12" name="Title 11"/>
          <p:cNvSpPr>
            <a:spLocks noGrp="1"/>
          </p:cNvSpPr>
          <p:nvPr>
            <p:ph type="title"/>
          </p:nvPr>
        </p:nvSpPr>
        <p:spPr/>
        <p:txBody>
          <a:bodyPr/>
          <a:lstStyle/>
          <a:p>
            <a:r>
              <a:rPr lang="ru-RU"/>
              <a:t>Образец заголовка</a:t>
            </a:r>
            <a:endParaRPr lang="en-US" dirty="0"/>
          </a:p>
        </p:txBody>
      </p:sp>
      <p:sp>
        <p:nvSpPr>
          <p:cNvPr id="14" name="Date Placeholder 13"/>
          <p:cNvSpPr>
            <a:spLocks noGrp="1"/>
          </p:cNvSpPr>
          <p:nvPr>
            <p:ph type="dt" sz="half" idx="10"/>
          </p:nvPr>
        </p:nvSpPr>
        <p:spPr/>
        <p:txBody>
          <a:bodyPr/>
          <a:lstStyle/>
          <a:p>
            <a:fld id="{B4C71EC6-210F-42DE-9C53-41977AD35B3D}" type="datetimeFigureOut">
              <a:rPr lang="ru-RU" smtClean="0"/>
              <a:t>29.05.2025</a:t>
            </a:fld>
            <a:endParaRPr lang="ru-RU"/>
          </a:p>
        </p:txBody>
      </p:sp>
      <p:sp>
        <p:nvSpPr>
          <p:cNvPr id="15" name="Slide Number Placeholder 14"/>
          <p:cNvSpPr>
            <a:spLocks noGrp="1"/>
          </p:cNvSpPr>
          <p:nvPr>
            <p:ph type="sldNum" sz="quarter" idx="11"/>
          </p:nvPr>
        </p:nvSpPr>
        <p:spPr/>
        <p:txBody>
          <a:bodyPr/>
          <a:lstStyle/>
          <a:p>
            <a:fld id="{B19B0651-EE4F-4900-A07F-96A6BFA9D0F0}" type="slidenum">
              <a:rPr lang="ru-RU" smtClean="0"/>
              <a:t>‹#›</a:t>
            </a:fld>
            <a:endParaRPr lang="ru-RU"/>
          </a:p>
        </p:txBody>
      </p:sp>
      <p:sp>
        <p:nvSpPr>
          <p:cNvPr id="16" name="Footer Placeholder 15"/>
          <p:cNvSpPr>
            <a:spLocks noGrp="1"/>
          </p:cNvSpPr>
          <p:nvPr>
            <p:ph type="ftr" sz="quarter" idx="12"/>
          </p:nvPr>
        </p:nvSpPr>
        <p:spPr/>
        <p:txBody>
          <a:bodyPr/>
          <a:lstStyle/>
          <a:p>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ru-RU"/>
              <a:t>Образец заголовка</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t>29.05.2025</a:t>
            </a:fld>
            <a:endParaRPr lang="ru-RU"/>
          </a:p>
        </p:txBody>
      </p:sp>
      <p:sp>
        <p:nvSpPr>
          <p:cNvPr id="8" name="Slide Number Placeholder 7"/>
          <p:cNvSpPr>
            <a:spLocks noGrp="1"/>
          </p:cNvSpPr>
          <p:nvPr>
            <p:ph type="sldNum" sz="quarter" idx="11"/>
          </p:nvPr>
        </p:nvSpPr>
        <p:spPr/>
        <p:txBody>
          <a:bodyPr/>
          <a:lstStyle/>
          <a:p>
            <a:fld id="{B19B0651-EE4F-4900-A07F-96A6BFA9D0F0}" type="slidenum">
              <a:rPr lang="ru-RU" smtClean="0"/>
              <a:t>‹#›</a:t>
            </a:fld>
            <a:endParaRPr lang="ru-RU"/>
          </a:p>
        </p:txBody>
      </p:sp>
      <p:sp>
        <p:nvSpPr>
          <p:cNvPr id="9" name="Footer Placeholder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29.05.2025</a:t>
            </a:fld>
            <a:endParaRPr lang="ru-RU"/>
          </a:p>
        </p:txBody>
      </p:sp>
      <p:sp>
        <p:nvSpPr>
          <p:cNvPr id="6" name="Slide Number Placeholder 5"/>
          <p:cNvSpPr>
            <a:spLocks noGrp="1"/>
          </p:cNvSpPr>
          <p:nvPr>
            <p:ph type="sldNum" sz="quarter" idx="11"/>
          </p:nvPr>
        </p:nvSpPr>
        <p:spPr/>
        <p:txBody>
          <a:bodyPr/>
          <a:lstStyle/>
          <a:p>
            <a:fld id="{B19B0651-EE4F-4900-A07F-96A6BFA9D0F0}" type="slidenum">
              <a:rPr lang="ru-RU" smtClean="0"/>
              <a:t>‹#›</a:t>
            </a:fld>
            <a:endParaRPr lang="ru-RU"/>
          </a:p>
        </p:txBody>
      </p:sp>
      <p:sp>
        <p:nvSpPr>
          <p:cNvPr id="7" name="Footer Placeholder 6"/>
          <p:cNvSpPr>
            <a:spLocks noGrp="1"/>
          </p:cNvSpPr>
          <p:nvPr>
            <p:ph type="ftr" sz="quarter" idx="12"/>
          </p:nvPr>
        </p:nvSpPr>
        <p:spPr/>
        <p:txBody>
          <a:bodyPr/>
          <a:lstStyle/>
          <a:p>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a:effectLst>
                  <a:outerShdw blurRad="38100" dist="38100" dir="2700000" algn="tl">
                    <a:srgbClr val="000000">
                      <a:alpha val="43137"/>
                    </a:srgbClr>
                  </a:outerShdw>
                </a:effectLst>
                <a:latin typeface="+mn-lt"/>
              </a:rPr>
              <a:t>{</a:t>
            </a: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5" name="Date Placeholder 14"/>
          <p:cNvSpPr>
            <a:spLocks noGrp="1"/>
          </p:cNvSpPr>
          <p:nvPr>
            <p:ph type="dt" sz="half" idx="10"/>
          </p:nvPr>
        </p:nvSpPr>
        <p:spPr/>
        <p:txBody>
          <a:bodyPr/>
          <a:lstStyle/>
          <a:p>
            <a:fld id="{B4C71EC6-210F-42DE-9C53-41977AD35B3D}" type="datetimeFigureOut">
              <a:rPr lang="ru-RU" smtClean="0"/>
              <a:t>29.05.2025</a:t>
            </a:fld>
            <a:endParaRPr lang="ru-RU"/>
          </a:p>
        </p:txBody>
      </p:sp>
      <p:sp>
        <p:nvSpPr>
          <p:cNvPr id="16" name="Slide Number Placeholder 15"/>
          <p:cNvSpPr>
            <a:spLocks noGrp="1"/>
          </p:cNvSpPr>
          <p:nvPr>
            <p:ph type="sldNum" sz="quarter" idx="11"/>
          </p:nvPr>
        </p:nvSpPr>
        <p:spPr/>
        <p:txBody>
          <a:bodyPr/>
          <a:lstStyle/>
          <a:p>
            <a:fld id="{B19B0651-EE4F-4900-A07F-96A6BFA9D0F0}" type="slidenum">
              <a:rPr lang="ru-RU" smtClean="0"/>
              <a:t>‹#›</a:t>
            </a:fld>
            <a:endParaRPr lang="ru-RU"/>
          </a:p>
        </p:txBody>
      </p:sp>
      <p:sp>
        <p:nvSpPr>
          <p:cNvPr id="17" name="Footer Placeholder 16"/>
          <p:cNvSpPr>
            <a:spLocks noGrp="1"/>
          </p:cNvSpPr>
          <p:nvPr>
            <p:ph type="ftr" sz="quarter" idx="12"/>
          </p:nvPr>
        </p:nvSpPr>
        <p:spPr/>
        <p:txBody>
          <a:bodyPr/>
          <a:lstStyle/>
          <a:p>
            <a:endParaRPr lang="ru-RU"/>
          </a:p>
        </p:txBody>
      </p:sp>
      <p:sp>
        <p:nvSpPr>
          <p:cNvPr id="18" name="Title 17"/>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a:effectLst>
                  <a:outerShdw blurRad="38100" dist="38100" dir="2700000" algn="tl">
                    <a:srgbClr val="000000">
                      <a:alpha val="43137"/>
                    </a:srgbClr>
                  </a:outerShdw>
                </a:effectLst>
                <a:latin typeface="+mn-lt"/>
              </a:rPr>
              <a:t>{</a:t>
            </a:r>
          </a:p>
        </p:txBody>
      </p:sp>
      <p:sp>
        <p:nvSpPr>
          <p:cNvPr id="11" name="Title 10"/>
          <p:cNvSpPr>
            <a:spLocks noGrp="1"/>
          </p:cNvSpPr>
          <p:nvPr>
            <p:ph type="title"/>
          </p:nvPr>
        </p:nvSpPr>
        <p:spPr/>
        <p:txBody>
          <a:bodyPr/>
          <a:lstStyle/>
          <a:p>
            <a:r>
              <a:rPr lang="ru-RU"/>
              <a:t>Образец заголовка</a:t>
            </a:r>
            <a:endParaRPr lang="en-US"/>
          </a:p>
        </p:txBody>
      </p:sp>
      <p:sp>
        <p:nvSpPr>
          <p:cNvPr id="13" name="Date Placeholder 12"/>
          <p:cNvSpPr>
            <a:spLocks noGrp="1"/>
          </p:cNvSpPr>
          <p:nvPr>
            <p:ph type="dt" sz="half" idx="10"/>
          </p:nvPr>
        </p:nvSpPr>
        <p:spPr/>
        <p:txBody>
          <a:bodyPr/>
          <a:lstStyle/>
          <a:p>
            <a:fld id="{B4C71EC6-210F-42DE-9C53-41977AD35B3D}" type="datetimeFigureOut">
              <a:rPr lang="ru-RU" smtClean="0"/>
              <a:t>29.05.2025</a:t>
            </a:fld>
            <a:endParaRPr lang="ru-RU"/>
          </a:p>
        </p:txBody>
      </p:sp>
      <p:sp>
        <p:nvSpPr>
          <p:cNvPr id="14" name="Slide Number Placeholder 13"/>
          <p:cNvSpPr>
            <a:spLocks noGrp="1"/>
          </p:cNvSpPr>
          <p:nvPr>
            <p:ph type="sldNum" sz="quarter" idx="11"/>
          </p:nvPr>
        </p:nvSpPr>
        <p:spPr/>
        <p:txBody>
          <a:bodyPr/>
          <a:lstStyle/>
          <a:p>
            <a:fld id="{B19B0651-EE4F-4900-A07F-96A6BFA9D0F0}" type="slidenum">
              <a:rPr lang="ru-RU" smtClean="0"/>
              <a:t>‹#›</a:t>
            </a:fld>
            <a:endParaRPr lang="ru-RU"/>
          </a:p>
        </p:txBody>
      </p:sp>
      <p:sp>
        <p:nvSpPr>
          <p:cNvPr id="15" name="Footer Placeholder 14"/>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ru-RU"/>
              <a:t>Образец заголовка</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B4C71EC6-210F-42DE-9C53-41977AD35B3D}" type="datetimeFigureOut">
              <a:rPr lang="ru-RU" smtClean="0"/>
              <a:t>29.05.2025</a:t>
            </a:fld>
            <a:endParaRPr lang="ru-RU"/>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ru-RU"/>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19B0651-EE4F-4900-A07F-96A6BFA9D0F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Объект 5"/>
          <p:cNvSpPr>
            <a:spLocks noGrp="1"/>
          </p:cNvSpPr>
          <p:nvPr>
            <p:ph idx="1"/>
          </p:nvPr>
        </p:nvSpPr>
        <p:spPr>
          <a:xfrm>
            <a:off x="323528" y="332656"/>
            <a:ext cx="8496944" cy="2736303"/>
          </a:xfrm>
        </p:spPr>
        <p:txBody>
          <a:bodyPr>
            <a:normAutofit fontScale="85000" lnSpcReduction="20000"/>
          </a:bodyPr>
          <a:lstStyle/>
          <a:p>
            <a:pPr marL="18288" indent="0">
              <a:buNone/>
            </a:pPr>
            <a:endParaRPr lang="ru-RU" sz="2200" dirty="0">
              <a:latin typeface="Times New Roman" panose="02020603050405020304" pitchFamily="18" charset="0"/>
              <a:cs typeface="Times New Roman" panose="02020603050405020304" pitchFamily="18" charset="0"/>
            </a:endParaRPr>
          </a:p>
          <a:p>
            <a:pPr marL="18288" lvl="0" indent="0" algn="l" rtl="0">
              <a:spcBef>
                <a:spcPts val="0"/>
              </a:spcBef>
              <a:spcAft>
                <a:spcPts val="0"/>
              </a:spcAft>
              <a:buClr>
                <a:schemeClr val="lt1"/>
              </a:buClr>
              <a:buSzPct val="59999"/>
              <a:buNone/>
            </a:pPr>
            <a:r>
              <a:rPr lang="ru-RU" sz="2200" dirty="0">
                <a:latin typeface="Times New Roman"/>
                <a:ea typeface="Times New Roman"/>
                <a:cs typeface="Times New Roman"/>
                <a:sym typeface="Times New Roman"/>
              </a:rPr>
              <a:t>Валентина Буглак, </a:t>
            </a:r>
          </a:p>
          <a:p>
            <a:pPr marL="18288" lvl="0" indent="0" algn="l" rtl="0">
              <a:spcBef>
                <a:spcPts val="407"/>
              </a:spcBef>
              <a:spcAft>
                <a:spcPts val="0"/>
              </a:spcAft>
              <a:buClr>
                <a:schemeClr val="lt1"/>
              </a:buClr>
              <a:buSzPct val="59999"/>
              <a:buNone/>
            </a:pPr>
            <a:r>
              <a:rPr lang="ru-RU" sz="2200" dirty="0">
                <a:latin typeface="Times New Roman"/>
                <a:ea typeface="Times New Roman"/>
                <a:cs typeface="Times New Roman"/>
                <a:sym typeface="Times New Roman"/>
              </a:rPr>
              <a:t>- адвокат, </a:t>
            </a:r>
            <a:endParaRPr lang="ru-RU" sz="2400" dirty="0"/>
          </a:p>
          <a:p>
            <a:pPr marL="18288" lvl="0" indent="0" algn="l" rtl="0">
              <a:spcBef>
                <a:spcPts val="407"/>
              </a:spcBef>
              <a:spcAft>
                <a:spcPts val="0"/>
              </a:spcAft>
              <a:buClr>
                <a:schemeClr val="lt1"/>
              </a:buClr>
              <a:buSzPct val="59999"/>
              <a:buNone/>
            </a:pPr>
            <a:r>
              <a:rPr lang="ru-RU" sz="2200" dirty="0">
                <a:latin typeface="Times New Roman"/>
                <a:ea typeface="Times New Roman"/>
                <a:cs typeface="Times New Roman"/>
                <a:sym typeface="Times New Roman"/>
              </a:rPr>
              <a:t>- </a:t>
            </a:r>
            <a:r>
              <a:rPr lang="ru-RU" sz="2200" dirty="0" err="1">
                <a:latin typeface="Times New Roman"/>
                <a:ea typeface="Times New Roman"/>
                <a:cs typeface="Times New Roman"/>
                <a:sym typeface="Times New Roman"/>
              </a:rPr>
              <a:t>випускник</a:t>
            </a:r>
            <a:r>
              <a:rPr lang="ru-RU" sz="2200">
                <a:latin typeface="Times New Roman"/>
                <a:ea typeface="Times New Roman"/>
                <a:cs typeface="Times New Roman"/>
                <a:sym typeface="Times New Roman"/>
              </a:rPr>
              <a:t> </a:t>
            </a:r>
            <a:r>
              <a:rPr lang="ru-RU" sz="2200" err="1">
                <a:latin typeface="Times New Roman"/>
                <a:ea typeface="Times New Roman"/>
                <a:cs typeface="Times New Roman"/>
                <a:sym typeface="Times New Roman"/>
              </a:rPr>
              <a:t>програми</a:t>
            </a:r>
            <a:r>
              <a:rPr lang="ru-RU" sz="2200">
                <a:latin typeface="Times New Roman"/>
                <a:ea typeface="Times New Roman"/>
                <a:cs typeface="Times New Roman"/>
                <a:sym typeface="Times New Roman"/>
              </a:rPr>
              <a:t> «Адвокат </a:t>
            </a:r>
            <a:r>
              <a:rPr lang="ru-RU" sz="2200" err="1">
                <a:latin typeface="Times New Roman"/>
                <a:ea typeface="Times New Roman"/>
                <a:cs typeface="Times New Roman"/>
                <a:sym typeface="Times New Roman"/>
              </a:rPr>
              <a:t>майбутнього</a:t>
            </a:r>
            <a:r>
              <a:rPr lang="ru-RU" sz="2200">
                <a:latin typeface="Times New Roman"/>
                <a:ea typeface="Times New Roman"/>
                <a:cs typeface="Times New Roman"/>
                <a:sym typeface="Times New Roman"/>
              </a:rPr>
              <a:t>»;</a:t>
            </a:r>
            <a:endParaRPr lang="ru-RU" sz="2400"/>
          </a:p>
          <a:p>
            <a:pPr marL="18288" lvl="0" indent="0" algn="l" rtl="0">
              <a:spcBef>
                <a:spcPts val="407"/>
              </a:spcBef>
              <a:spcAft>
                <a:spcPts val="0"/>
              </a:spcAft>
              <a:buClr>
                <a:schemeClr val="lt1"/>
              </a:buClr>
              <a:buSzPct val="59999"/>
              <a:buNone/>
            </a:pPr>
            <a:r>
              <a:rPr lang="ru-RU" sz="2200">
                <a:latin typeface="Times New Roman"/>
                <a:ea typeface="Times New Roman"/>
                <a:cs typeface="Times New Roman"/>
                <a:sym typeface="Times New Roman"/>
              </a:rPr>
              <a:t>- </a:t>
            </a:r>
            <a:r>
              <a:rPr lang="ru-RU" sz="2200" err="1">
                <a:latin typeface="Times New Roman"/>
                <a:ea typeface="Times New Roman"/>
                <a:cs typeface="Times New Roman"/>
                <a:sym typeface="Times New Roman"/>
              </a:rPr>
              <a:t>сертифікований</a:t>
            </a:r>
            <a:r>
              <a:rPr lang="ru-RU" sz="2200">
                <a:latin typeface="Times New Roman"/>
                <a:ea typeface="Times New Roman"/>
                <a:cs typeface="Times New Roman"/>
                <a:sym typeface="Times New Roman"/>
              </a:rPr>
              <a:t> тренер Ради </a:t>
            </a:r>
            <a:r>
              <a:rPr lang="ru-RU" sz="2200" err="1">
                <a:latin typeface="Times New Roman"/>
                <a:ea typeface="Times New Roman"/>
                <a:cs typeface="Times New Roman"/>
                <a:sym typeface="Times New Roman"/>
              </a:rPr>
              <a:t>Європи</a:t>
            </a:r>
            <a:endParaRPr lang="ru-RU" sz="2200">
              <a:latin typeface="Times New Roman"/>
              <a:ea typeface="Times New Roman"/>
              <a:cs typeface="Times New Roman"/>
              <a:sym typeface="Times New Roman"/>
            </a:endParaRPr>
          </a:p>
          <a:p>
            <a:pPr marL="18288" lvl="0" indent="0" algn="l" rtl="0">
              <a:spcBef>
                <a:spcPts val="407"/>
              </a:spcBef>
              <a:spcAft>
                <a:spcPts val="0"/>
              </a:spcAft>
              <a:buClr>
                <a:schemeClr val="lt1"/>
              </a:buClr>
              <a:buSzPct val="59999"/>
              <a:buNone/>
            </a:pPr>
            <a:r>
              <a:rPr lang="ru-RU" sz="2200">
                <a:latin typeface="Times New Roman"/>
                <a:ea typeface="Times New Roman"/>
                <a:cs typeface="Times New Roman"/>
                <a:sym typeface="Times New Roman"/>
              </a:rPr>
              <a:t>- член ДП КДКА </a:t>
            </a:r>
            <a:r>
              <a:rPr lang="ru-RU" sz="2200" err="1">
                <a:latin typeface="Times New Roman"/>
                <a:ea typeface="Times New Roman"/>
                <a:cs typeface="Times New Roman"/>
                <a:sym typeface="Times New Roman"/>
              </a:rPr>
              <a:t>Полтавської</a:t>
            </a:r>
            <a:r>
              <a:rPr lang="ru-RU" sz="2200">
                <a:latin typeface="Times New Roman"/>
                <a:ea typeface="Times New Roman"/>
                <a:cs typeface="Times New Roman"/>
                <a:sym typeface="Times New Roman"/>
              </a:rPr>
              <a:t> </a:t>
            </a:r>
            <a:r>
              <a:rPr lang="ru-RU" sz="2200" err="1">
                <a:latin typeface="Times New Roman"/>
                <a:ea typeface="Times New Roman"/>
                <a:cs typeface="Times New Roman"/>
                <a:sym typeface="Times New Roman"/>
              </a:rPr>
              <a:t>області</a:t>
            </a:r>
            <a:endParaRPr lang="ru-RU" sz="2200">
              <a:latin typeface="Times New Roman"/>
              <a:ea typeface="Times New Roman"/>
              <a:cs typeface="Times New Roman"/>
              <a:sym typeface="Times New Roman"/>
            </a:endParaRPr>
          </a:p>
          <a:p>
            <a:pPr marL="18288" lvl="0" indent="0" algn="l" rtl="0">
              <a:spcBef>
                <a:spcPts val="407"/>
              </a:spcBef>
              <a:spcAft>
                <a:spcPts val="0"/>
              </a:spcAft>
              <a:buClr>
                <a:schemeClr val="lt1"/>
              </a:buClr>
              <a:buSzPct val="59999"/>
              <a:buNone/>
            </a:pPr>
            <a:endParaRPr lang="uk-UA" sz="2200">
              <a:latin typeface="Times New Roman"/>
              <a:ea typeface="Times New Roman"/>
              <a:cs typeface="Times New Roman"/>
              <a:sym typeface="Times New Roman"/>
            </a:endParaRPr>
          </a:p>
          <a:p>
            <a:pPr marL="18288" lvl="0" indent="0" algn="l" rtl="0">
              <a:spcBef>
                <a:spcPts val="407"/>
              </a:spcBef>
              <a:spcAft>
                <a:spcPts val="0"/>
              </a:spcAft>
              <a:buClr>
                <a:schemeClr val="lt1"/>
              </a:buClr>
              <a:buSzPct val="59999"/>
              <a:buNone/>
            </a:pPr>
            <a:r>
              <a:rPr lang="en" sz="2200" err="1">
                <a:latin typeface="Times New Roman"/>
                <a:ea typeface="Times New Roman"/>
                <a:cs typeface="Times New Roman"/>
                <a:sym typeface="Times New Roman"/>
              </a:rPr>
              <a:t>valentyna.buglak@gmail.com</a:t>
            </a:r>
            <a:endParaRPr lang="en" sz="2200">
              <a:latin typeface="Times New Roman"/>
              <a:ea typeface="Times New Roman"/>
              <a:cs typeface="Times New Roman"/>
              <a:sym typeface="Times New Roman"/>
            </a:endParaRPr>
          </a:p>
          <a:p>
            <a:pPr marL="18288" lvl="0" indent="0" algn="l" rtl="0">
              <a:spcBef>
                <a:spcPts val="407"/>
              </a:spcBef>
              <a:spcAft>
                <a:spcPts val="0"/>
              </a:spcAft>
              <a:buClr>
                <a:schemeClr val="lt1"/>
              </a:buClr>
              <a:buSzPct val="59999"/>
              <a:buNone/>
            </a:pPr>
            <a:r>
              <a:rPr lang="en" sz="2200">
                <a:latin typeface="Times New Roman"/>
                <a:ea typeface="Times New Roman"/>
                <a:cs typeface="Times New Roman"/>
                <a:sym typeface="Times New Roman"/>
              </a:rPr>
              <a:t>+380503043605</a:t>
            </a:r>
          </a:p>
          <a:p>
            <a:pPr marL="18288" indent="0">
              <a:buNone/>
            </a:pPr>
            <a:endParaRPr lang="ru-RU"/>
          </a:p>
        </p:txBody>
      </p:sp>
      <p:sp>
        <p:nvSpPr>
          <p:cNvPr id="2" name="Заголовок 1"/>
          <p:cNvSpPr>
            <a:spLocks noGrp="1"/>
          </p:cNvSpPr>
          <p:nvPr>
            <p:ph type="title"/>
          </p:nvPr>
        </p:nvSpPr>
        <p:spPr>
          <a:xfrm>
            <a:off x="3347864" y="3068960"/>
            <a:ext cx="5287177" cy="3168352"/>
          </a:xfrm>
        </p:spPr>
        <p:txBody>
          <a:bodyPr>
            <a:normAutofit/>
          </a:bodyPr>
          <a:lstStyle/>
          <a:p>
            <a:r>
              <a:rPr lang="uk-UA" sz="2700"/>
              <a:t>Тема: «К</a:t>
            </a:r>
            <a:r>
              <a:rPr lang="ru-RU" sz="2700" err="1"/>
              <a:t>онфлікт</a:t>
            </a:r>
            <a:r>
              <a:rPr lang="ru-RU" sz="2700"/>
              <a:t> </a:t>
            </a:r>
            <a:r>
              <a:rPr lang="ru-RU" sz="2700" err="1"/>
              <a:t>інтересів</a:t>
            </a:r>
            <a:r>
              <a:rPr lang="ru-RU" sz="2700"/>
              <a:t> </a:t>
            </a:r>
            <a:r>
              <a:rPr lang="ru-RU" sz="2700" err="1"/>
              <a:t>під</a:t>
            </a:r>
            <a:r>
              <a:rPr lang="ru-RU" sz="2700"/>
              <a:t> час </a:t>
            </a:r>
            <a:r>
              <a:rPr lang="ru-RU" sz="2700" err="1"/>
              <a:t>надання</a:t>
            </a:r>
            <a:r>
              <a:rPr lang="ru-RU" sz="2700"/>
              <a:t> </a:t>
            </a:r>
            <a:r>
              <a:rPr lang="ru-RU" sz="2700" err="1"/>
              <a:t>правової</a:t>
            </a:r>
            <a:r>
              <a:rPr lang="ru-RU" sz="2700"/>
              <a:t> </a:t>
            </a:r>
            <a:r>
              <a:rPr lang="ru-RU" sz="2700" err="1"/>
              <a:t>допомоги</a:t>
            </a:r>
            <a:r>
              <a:rPr lang="ru-RU" sz="2700"/>
              <a:t> адвокатом</a:t>
            </a:r>
            <a:r>
              <a:rPr lang="en-US" sz="2700"/>
              <a:t>.</a:t>
            </a:r>
            <a:br>
              <a:rPr lang="uk-UA" sz="2700"/>
            </a:br>
            <a:r>
              <a:rPr lang="uk-UA" sz="2700"/>
              <a:t>Правила адвокатської етики та реальність »</a:t>
            </a:r>
            <a:endParaRPr lang="ru-RU" sz="270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3356992"/>
            <a:ext cx="2852932" cy="3240360"/>
          </a:xfrm>
          <a:prstGeom prst="rect">
            <a:avLst/>
          </a:prstGeom>
        </p:spPr>
      </p:pic>
    </p:spTree>
    <p:extLst>
      <p:ext uri="{BB962C8B-B14F-4D97-AF65-F5344CB8AC3E}">
        <p14:creationId xmlns:p14="http://schemas.microsoft.com/office/powerpoint/2010/main" val="15631211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139952" y="332656"/>
            <a:ext cx="4608512" cy="6048672"/>
          </a:xfrm>
        </p:spPr>
        <p:txBody>
          <a:bodyPr>
            <a:normAutofit fontScale="90000"/>
          </a:bodyPr>
          <a:lstStyle/>
          <a:p>
            <a:pPr algn="just"/>
            <a:r>
              <a:rPr lang="ru-RU" sz="1600">
                <a:solidFill>
                  <a:srgbClr val="000000"/>
                </a:solidFill>
                <a:effectLst/>
                <a:latin typeface="Verdana"/>
              </a:rPr>
              <a:t>	</a:t>
            </a:r>
            <a:br>
              <a:rPr lang="ru-RU" sz="1600">
                <a:solidFill>
                  <a:srgbClr val="000000"/>
                </a:solidFill>
                <a:effectLst/>
                <a:latin typeface="Verdana"/>
              </a:rPr>
            </a:br>
            <a:br>
              <a:rPr lang="ru-RU" sz="1600">
                <a:solidFill>
                  <a:srgbClr val="000000"/>
                </a:solidFill>
                <a:effectLst/>
                <a:latin typeface="Verdana"/>
              </a:rPr>
            </a:br>
            <a:br>
              <a:rPr lang="ru-RU" sz="1600">
                <a:solidFill>
                  <a:srgbClr val="000000"/>
                </a:solidFill>
                <a:effectLst/>
                <a:latin typeface="Verdana"/>
              </a:rPr>
            </a:br>
            <a:br>
              <a:rPr lang="ru-RU" sz="1600">
                <a:solidFill>
                  <a:srgbClr val="000000"/>
                </a:solidFill>
                <a:effectLst/>
                <a:latin typeface="Verdana"/>
              </a:rPr>
            </a:br>
            <a:r>
              <a:rPr lang="ru-RU" sz="1600" b="1" err="1">
                <a:effectLst/>
                <a:latin typeface="Times New Roman" panose="02020603050405020304" pitchFamily="18" charset="0"/>
                <a:cs typeface="Times New Roman" panose="02020603050405020304" pitchFamily="18" charset="0"/>
              </a:rPr>
              <a:t>Письмове</a:t>
            </a:r>
            <a:r>
              <a:rPr lang="ru-RU" sz="1600" b="1">
                <a:effectLst/>
                <a:latin typeface="Times New Roman" panose="02020603050405020304" pitchFamily="18" charset="0"/>
                <a:cs typeface="Times New Roman" panose="02020603050405020304" pitchFamily="18" charset="0"/>
              </a:rPr>
              <a:t> </a:t>
            </a:r>
            <a:r>
              <a:rPr lang="ru-RU" sz="1600" b="1" err="1">
                <a:effectLst/>
                <a:latin typeface="Times New Roman" panose="02020603050405020304" pitchFamily="18" charset="0"/>
                <a:cs typeface="Times New Roman" panose="02020603050405020304" pitchFamily="18" charset="0"/>
              </a:rPr>
              <a:t>погодження</a:t>
            </a:r>
            <a:r>
              <a:rPr lang="ru-RU" sz="1600" b="1">
                <a:effectLst/>
                <a:latin typeface="Times New Roman" panose="02020603050405020304" pitchFamily="18" charset="0"/>
                <a:cs typeface="Times New Roman" panose="02020603050405020304" pitchFamily="18" charset="0"/>
              </a:rPr>
              <a:t> </a:t>
            </a:r>
            <a:r>
              <a:rPr lang="ru-RU" sz="1600" b="1" err="1">
                <a:effectLst/>
                <a:latin typeface="Times New Roman" panose="02020603050405020304" pitchFamily="18" charset="0"/>
                <a:cs typeface="Times New Roman" panose="02020603050405020304" pitchFamily="18" charset="0"/>
              </a:rPr>
              <a:t>клієнта</a:t>
            </a:r>
            <a:r>
              <a:rPr lang="ru-RU" sz="1600" b="1">
                <a:effectLst/>
                <a:latin typeface="Times New Roman" panose="02020603050405020304" pitchFamily="18" charset="0"/>
                <a:cs typeface="Times New Roman" panose="02020603050405020304" pitchFamily="18" charset="0"/>
              </a:rPr>
              <a:t> </a:t>
            </a:r>
            <a:r>
              <a:rPr lang="ru-RU" sz="1600">
                <a:effectLst/>
                <a:latin typeface="Times New Roman" panose="02020603050405020304" pitchFamily="18" charset="0"/>
                <a:cs typeface="Times New Roman" panose="02020603050405020304" pitchFamily="18" charset="0"/>
              </a:rPr>
              <a:t>:</a:t>
            </a:r>
            <a:br>
              <a:rPr lang="ru-RU" sz="1600">
                <a:effectLst/>
                <a:latin typeface="Times New Roman" panose="02020603050405020304" pitchFamily="18" charset="0"/>
                <a:cs typeface="Times New Roman" panose="02020603050405020304" pitchFamily="18" charset="0"/>
              </a:rPr>
            </a:br>
            <a:r>
              <a:rPr lang="ru-RU" sz="1600" err="1">
                <a:effectLst/>
                <a:latin typeface="Times New Roman" panose="02020603050405020304" pitchFamily="18" charset="0"/>
                <a:cs typeface="Times New Roman" panose="02020603050405020304" pitchFamily="18" charset="0"/>
              </a:rPr>
              <a:t>Інколи</a:t>
            </a:r>
            <a:r>
              <a:rPr lang="ru-RU" sz="1600">
                <a:effectLst/>
                <a:latin typeface="Times New Roman" panose="02020603050405020304" pitchFamily="18" charset="0"/>
                <a:cs typeface="Times New Roman" panose="02020603050405020304" pitchFamily="18" charset="0"/>
              </a:rPr>
              <a:t> в адвоката </a:t>
            </a:r>
            <a:r>
              <a:rPr lang="ru-RU" sz="1600" err="1">
                <a:effectLst/>
                <a:latin typeface="Times New Roman" panose="02020603050405020304" pitchFamily="18" charset="0"/>
                <a:cs typeface="Times New Roman" panose="02020603050405020304" pitchFamily="18" charset="0"/>
              </a:rPr>
              <a:t>вимагається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отримання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письмового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погодження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від</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a:t>
            </a:r>
            <a:br>
              <a:rPr lang="ru-RU" sz="1600">
                <a:effectLst/>
                <a:latin typeface="Times New Roman" panose="02020603050405020304" pitchFamily="18" charset="0"/>
                <a:cs typeface="Times New Roman" panose="02020603050405020304" pitchFamily="18" charset="0"/>
              </a:rPr>
            </a:br>
            <a:r>
              <a:rPr lang="ru-RU" sz="1600" err="1">
                <a:effectLst/>
                <a:latin typeface="Times New Roman" panose="02020603050405020304" pitchFamily="18" charset="0"/>
                <a:cs typeface="Times New Roman" panose="02020603050405020304" pitchFamily="18" charset="0"/>
              </a:rPr>
              <a:t>Згідно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зі</a:t>
            </a:r>
            <a:r>
              <a:rPr lang="ru-RU" sz="1600">
                <a:effectLst/>
                <a:latin typeface="Times New Roman" panose="02020603050405020304" pitchFamily="18" charset="0"/>
                <a:cs typeface="Times New Roman" panose="02020603050405020304" pitchFamily="18" charset="0"/>
              </a:rPr>
              <a:t> ст. 9 адвокат без </a:t>
            </a:r>
            <a:r>
              <a:rPr lang="ru-RU" sz="1600" err="1">
                <a:effectLst/>
                <a:latin typeface="Times New Roman" panose="02020603050405020304" pitchFamily="18" charset="0"/>
                <a:cs typeface="Times New Roman" panose="02020603050405020304" pitchFamily="18" charset="0"/>
              </a:rPr>
              <a:t>письмового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погодження</a:t>
            </a:r>
            <a:r>
              <a:rPr lang="ru-RU" sz="1600">
                <a:effectLst/>
                <a:latin typeface="Times New Roman" panose="02020603050405020304" pitchFamily="18" charset="0"/>
                <a:cs typeface="Times New Roman" panose="02020603050405020304" pitchFamily="18" charset="0"/>
              </a:rPr>
              <a:t> з </a:t>
            </a:r>
            <a:r>
              <a:rPr lang="ru-RU" sz="1600" err="1">
                <a:effectLst/>
                <a:latin typeface="Times New Roman" panose="02020603050405020304" pitchFamily="18" charset="0"/>
                <a:cs typeface="Times New Roman" panose="02020603050405020304" pitchFamily="18" charset="0"/>
              </a:rPr>
              <a:t>клієнтами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щодо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яких</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виник</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конфлікт</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інтересів</a:t>
            </a:r>
            <a:r>
              <a:rPr lang="ru-RU" sz="1600">
                <a:effectLst/>
                <a:latin typeface="Times New Roman" panose="02020603050405020304" pitchFamily="18" charset="0"/>
                <a:cs typeface="Times New Roman" panose="02020603050405020304" pitchFamily="18" charset="0"/>
              </a:rPr>
              <a:t>, не </a:t>
            </a:r>
            <a:r>
              <a:rPr lang="ru-RU" sz="1600" err="1">
                <a:effectLst/>
                <a:latin typeface="Times New Roman" panose="02020603050405020304" pitchFamily="18" charset="0"/>
                <a:cs typeface="Times New Roman" panose="02020603050405020304" pitchFamily="18" charset="0"/>
              </a:rPr>
              <a:t>може</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представляти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або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захищати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одночасно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двох</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або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більше</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клієнтів</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яких</a:t>
            </a:r>
            <a:r>
              <a:rPr lang="ru-RU" sz="1600">
                <a:effectLst/>
                <a:latin typeface="Times New Roman" panose="02020603050405020304" pitchFamily="18" charset="0"/>
                <a:cs typeface="Times New Roman" panose="02020603050405020304" pitchFamily="18" charset="0"/>
              </a:rPr>
              <a:t> є </a:t>
            </a:r>
            <a:r>
              <a:rPr lang="ru-RU" sz="1600" err="1">
                <a:effectLst/>
                <a:latin typeface="Times New Roman" panose="02020603050405020304" pitchFamily="18" charset="0"/>
                <a:cs typeface="Times New Roman" panose="02020603050405020304" pitchFamily="18" charset="0"/>
              </a:rPr>
              <a:t>взаємно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суперечливими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або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вірогідно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можуть</a:t>
            </a:r>
            <a:r>
              <a:rPr lang="ru-RU" sz="1600">
                <a:effectLst/>
                <a:latin typeface="Times New Roman" panose="02020603050405020304" pitchFamily="18" charset="0"/>
                <a:cs typeface="Times New Roman" panose="02020603050405020304" pitchFamily="18" charset="0"/>
              </a:rPr>
              <a:t> стати </a:t>
            </a:r>
            <a:r>
              <a:rPr lang="ru-RU" sz="1600" err="1">
                <a:effectLst/>
                <a:latin typeface="Times New Roman" panose="02020603050405020304" pitchFamily="18" charset="0"/>
                <a:cs typeface="Times New Roman" panose="02020603050405020304" pitchFamily="18" charset="0"/>
              </a:rPr>
              <a:t>суперечливими</a:t>
            </a:r>
            <a:r>
              <a:rPr lang="ru-RU" sz="1600">
                <a:effectLst/>
                <a:latin typeface="Times New Roman" panose="02020603050405020304" pitchFamily="18" charset="0"/>
                <a:cs typeface="Times New Roman" panose="02020603050405020304" pitchFamily="18" charset="0"/>
              </a:rPr>
              <a:t>, а </a:t>
            </a:r>
            <a:r>
              <a:rPr lang="ru-RU" sz="1600" err="1">
                <a:effectLst/>
                <a:latin typeface="Times New Roman" panose="02020603050405020304" pitchFamily="18" charset="0"/>
                <a:cs typeface="Times New Roman" panose="02020603050405020304" pitchFamily="18" charset="0"/>
              </a:rPr>
              <a:t>також</a:t>
            </a:r>
            <a:r>
              <a:rPr lang="ru-RU" sz="1600">
                <a:effectLst/>
                <a:latin typeface="Times New Roman" panose="02020603050405020304" pitchFamily="18" charset="0"/>
                <a:cs typeface="Times New Roman" panose="02020603050405020304" pitchFamily="18" charset="0"/>
              </a:rPr>
              <a:t> за таких </a:t>
            </a:r>
            <a:r>
              <a:rPr lang="ru-RU" sz="1600" err="1">
                <a:effectLst/>
                <a:latin typeface="Times New Roman" panose="02020603050405020304" pitchFamily="18" charset="0"/>
                <a:cs typeface="Times New Roman" panose="02020603050405020304" pitchFamily="18" charset="0"/>
              </a:rPr>
              <a:t>обставин</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надавати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їм</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професійну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правничу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правову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допомогу</a:t>
            </a:r>
            <a:br>
              <a:rPr lang="ru-RU" sz="1600">
                <a:effectLst/>
                <a:latin typeface="Times New Roman" panose="02020603050405020304" pitchFamily="18" charset="0"/>
                <a:cs typeface="Times New Roman" panose="02020603050405020304" pitchFamily="18" charset="0"/>
              </a:rPr>
            </a:br>
            <a:r>
              <a:rPr lang="ru-RU" sz="1600">
                <a:effectLst/>
                <a:latin typeface="Times New Roman" panose="02020603050405020304" pitchFamily="18" charset="0"/>
                <a:cs typeface="Times New Roman" panose="02020603050405020304" pitchFamily="18" charset="0"/>
              </a:rPr>
              <a:t>	У </a:t>
            </a:r>
            <a:r>
              <a:rPr lang="ru-RU" sz="1600" err="1">
                <a:effectLst/>
                <a:latin typeface="Times New Roman" panose="02020603050405020304" pitchFamily="18" charset="0"/>
                <a:cs typeface="Times New Roman" panose="02020603050405020304" pitchFamily="18" charset="0"/>
              </a:rPr>
              <a:t>разі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отримання</a:t>
            </a:r>
            <a:r>
              <a:rPr lang="ru-RU" sz="1600">
                <a:effectLst/>
                <a:latin typeface="Times New Roman" panose="02020603050405020304" pitchFamily="18" charset="0"/>
                <a:cs typeface="Times New Roman" panose="02020603050405020304" pitchFamily="18" charset="0"/>
              </a:rPr>
              <a:t> адвокатом </a:t>
            </a:r>
            <a:r>
              <a:rPr lang="ru-RU" sz="1600" err="1">
                <a:effectLst/>
                <a:latin typeface="Times New Roman" panose="02020603050405020304" pitchFamily="18" charset="0"/>
                <a:cs typeface="Times New Roman" panose="02020603050405020304" pitchFamily="18" charset="0"/>
              </a:rPr>
              <a:t>конфіденційної</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інформації</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від</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якому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він</a:t>
            </a:r>
            <a:r>
              <a:rPr lang="ru-RU" sz="1600">
                <a:effectLst/>
                <a:latin typeface="Times New Roman" panose="02020603050405020304" pitchFamily="18" charset="0"/>
                <a:cs typeface="Times New Roman" panose="02020603050405020304" pitchFamily="18" charset="0"/>
              </a:rPr>
              <a:t> надавав </a:t>
            </a:r>
            <a:r>
              <a:rPr lang="ru-RU" sz="1600" err="1">
                <a:effectLst/>
                <a:latin typeface="Times New Roman" panose="02020603050405020304" pitchFamily="18" charset="0"/>
                <a:cs typeface="Times New Roman" panose="02020603050405020304" pitchFamily="18" charset="0"/>
              </a:rPr>
              <a:t>професійну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правничу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правову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допомогу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пов’язаної</a:t>
            </a:r>
            <a:r>
              <a:rPr lang="ru-RU" sz="1600">
                <a:effectLst/>
                <a:latin typeface="Times New Roman" panose="02020603050405020304" pitchFamily="18" charset="0"/>
                <a:cs typeface="Times New Roman" panose="02020603050405020304" pitchFamily="18" charset="0"/>
              </a:rPr>
              <a:t> з </a:t>
            </a:r>
            <a:r>
              <a:rPr lang="ru-RU" sz="1600" err="1">
                <a:effectLst/>
                <a:latin typeface="Times New Roman" panose="02020603050405020304" pitchFamily="18" charset="0"/>
                <a:cs typeface="Times New Roman" panose="02020603050405020304" pitchFamily="18" charset="0"/>
              </a:rPr>
              <a:t>інтересами</a:t>
            </a:r>
            <a:r>
              <a:rPr lang="ru-RU" sz="1600">
                <a:effectLst/>
                <a:latin typeface="Times New Roman" panose="02020603050405020304" pitchFamily="18" charset="0"/>
                <a:cs typeface="Times New Roman" panose="02020603050405020304" pitchFamily="18" charset="0"/>
              </a:rPr>
              <a:t> нового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при </a:t>
            </a:r>
            <a:r>
              <a:rPr lang="ru-RU" sz="1600" err="1">
                <a:effectLst/>
                <a:latin typeface="Times New Roman" panose="02020603050405020304" pitchFamily="18" charset="0"/>
                <a:cs typeface="Times New Roman" panose="02020603050405020304" pitchFamily="18" charset="0"/>
              </a:rPr>
              <a:t>наданні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правничої</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допомоги</a:t>
            </a:r>
            <a:r>
              <a:rPr lang="ru-RU" sz="1600">
                <a:effectLst/>
                <a:latin typeface="Times New Roman" panose="02020603050405020304" pitchFamily="18" charset="0"/>
                <a:cs typeface="Times New Roman" panose="02020603050405020304" pitchFamily="18" charset="0"/>
              </a:rPr>
              <a:t>, адвокат </a:t>
            </a:r>
            <a:r>
              <a:rPr lang="ru-RU" sz="1600" err="1">
                <a:effectLst/>
                <a:latin typeface="Times New Roman" panose="02020603050405020304" pitchFamily="18" charset="0"/>
                <a:cs typeface="Times New Roman" panose="02020603050405020304" pitchFamily="18" charset="0"/>
              </a:rPr>
              <a:t>зобов’язаний</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отримати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письмове</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погодження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клієнтів</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між</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якими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виник</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конфлікт</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інтересів</a:t>
            </a:r>
            <a:br>
              <a:rPr lang="ru-RU" sz="1600">
                <a:effectLst/>
                <a:latin typeface="Times New Roman" panose="02020603050405020304" pitchFamily="18" charset="0"/>
                <a:cs typeface="Times New Roman" panose="02020603050405020304" pitchFamily="18" charset="0"/>
              </a:rPr>
            </a:br>
            <a:r>
              <a:rPr lang="ru-RU" sz="1600">
                <a:effectLst/>
                <a:latin typeface="Times New Roman" panose="02020603050405020304" pitchFamily="18" charset="0"/>
                <a:cs typeface="Times New Roman" panose="02020603050405020304" pitchFamily="18" charset="0"/>
              </a:rPr>
              <a:t>	Адвокат без </a:t>
            </a:r>
            <a:r>
              <a:rPr lang="ru-RU" sz="1600" err="1">
                <a:effectLst/>
                <a:latin typeface="Times New Roman" panose="02020603050405020304" pitchFamily="18" charset="0"/>
                <a:cs typeface="Times New Roman" panose="02020603050405020304" pitchFamily="18" charset="0"/>
              </a:rPr>
              <a:t>письмового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погодження</a:t>
            </a:r>
            <a:r>
              <a:rPr lang="ru-RU" sz="1600">
                <a:effectLst/>
                <a:latin typeface="Times New Roman" panose="02020603050405020304" pitchFamily="18" charset="0"/>
                <a:cs typeface="Times New Roman" panose="02020603050405020304" pitchFamily="18" charset="0"/>
              </a:rPr>
              <a:t> з </a:t>
            </a:r>
            <a:r>
              <a:rPr lang="ru-RU" sz="1600" err="1">
                <a:effectLst/>
                <a:latin typeface="Times New Roman" panose="02020603050405020304" pitchFamily="18" charset="0"/>
                <a:cs typeface="Times New Roman" panose="02020603050405020304" pitchFamily="18" charset="0"/>
              </a:rPr>
              <a:t>клієнтом</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щодо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якого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виник</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конфлікт</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інтересів</a:t>
            </a:r>
            <a:r>
              <a:rPr lang="ru-RU" sz="1600">
                <a:effectLst/>
                <a:latin typeface="Times New Roman" panose="02020603050405020304" pitchFamily="18" charset="0"/>
                <a:cs typeface="Times New Roman" panose="02020603050405020304" pitchFamily="18" charset="0"/>
              </a:rPr>
              <a:t>, не </a:t>
            </a:r>
            <a:r>
              <a:rPr lang="ru-RU" sz="1600" err="1">
                <a:effectLst/>
                <a:latin typeface="Times New Roman" panose="02020603050405020304" pitchFamily="18" charset="0"/>
                <a:cs typeface="Times New Roman" panose="02020603050405020304" pitchFamily="18" charset="0"/>
              </a:rPr>
              <a:t>може</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представляти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захищати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чи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надавати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йому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професійну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правничу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правову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допомогу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якщо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інтереси</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суперечать</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власним</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інтересам</a:t>
            </a:r>
            <a:r>
              <a:rPr lang="ru-RU" sz="1600">
                <a:effectLst/>
                <a:latin typeface="Times New Roman" panose="02020603050405020304" pitchFamily="18" charset="0"/>
                <a:cs typeface="Times New Roman" panose="02020603050405020304" pitchFamily="18" charset="0"/>
              </a:rPr>
              <a:t> адвоката.</a:t>
            </a:r>
            <a:br>
              <a:rPr lang="ru-RU" sz="1600">
                <a:effectLst/>
                <a:latin typeface="Times New Roman" panose="02020603050405020304" pitchFamily="18" charset="0"/>
                <a:cs typeface="Times New Roman" panose="02020603050405020304" pitchFamily="18" charset="0"/>
              </a:rPr>
            </a:br>
            <a:br>
              <a:rPr lang="ru-RU" sz="1600">
                <a:effectLst/>
                <a:latin typeface="Times New Roman" panose="02020603050405020304" pitchFamily="18" charset="0"/>
                <a:cs typeface="Times New Roman" panose="02020603050405020304" pitchFamily="18" charset="0"/>
              </a:rPr>
            </a:br>
            <a:r>
              <a:rPr lang="ru-RU" sz="1600">
                <a:effectLst/>
                <a:latin typeface="Times New Roman" panose="02020603050405020304" pitchFamily="18" charset="0"/>
                <a:cs typeface="Times New Roman" panose="02020603050405020304" pitchFamily="18" charset="0"/>
              </a:rPr>
              <a:t>За </a:t>
            </a:r>
            <a:r>
              <a:rPr lang="ru-RU" sz="1600" err="1">
                <a:effectLst/>
                <a:latin typeface="Times New Roman" panose="02020603050405020304" pitchFamily="18" charset="0"/>
                <a:cs typeface="Times New Roman" panose="02020603050405020304" pitchFamily="18" charset="0"/>
              </a:rPr>
              <a:t>відсутності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письмового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погодження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клієнта</a:t>
            </a:r>
            <a:r>
              <a:rPr lang="ru-RU" sz="1600">
                <a:effectLst/>
                <a:latin typeface="Times New Roman" panose="02020603050405020304" pitchFamily="18" charset="0"/>
                <a:cs typeface="Times New Roman" panose="02020603050405020304" pitchFamily="18" charset="0"/>
              </a:rPr>
              <a:t>, в </a:t>
            </a:r>
            <a:r>
              <a:rPr lang="ru-RU" sz="1600" err="1">
                <a:effectLst/>
                <a:latin typeface="Times New Roman" panose="02020603050405020304" pitchFamily="18" charset="0"/>
                <a:cs typeface="Times New Roman" panose="02020603050405020304" pitchFamily="18" charset="0"/>
              </a:rPr>
              <a:t>разі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виникнення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конфлікту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інтересів</a:t>
            </a:r>
            <a:r>
              <a:rPr lang="ru-RU" sz="1600">
                <a:effectLst/>
                <a:latin typeface="Times New Roman" panose="02020603050405020304" pitchFamily="18" charset="0"/>
                <a:cs typeface="Times New Roman" panose="02020603050405020304" pitchFamily="18" charset="0"/>
              </a:rPr>
              <a:t> в </a:t>
            </a:r>
            <a:r>
              <a:rPr lang="ru-RU" sz="1600" err="1">
                <a:effectLst/>
                <a:latin typeface="Times New Roman" panose="02020603050405020304" pitchFamily="18" charset="0"/>
                <a:cs typeface="Times New Roman" panose="02020603050405020304" pitchFamily="18" charset="0"/>
              </a:rPr>
              <a:t>процесі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реалізації</a:t>
            </a:r>
            <a:r>
              <a:rPr lang="ru-RU" sz="1600">
                <a:effectLst/>
                <a:latin typeface="Times New Roman" panose="02020603050405020304" pitchFamily="18" charset="0"/>
                <a:cs typeface="Times New Roman" panose="02020603050405020304" pitchFamily="18" charset="0"/>
              </a:rPr>
              <a:t> адвокатом договору, </a:t>
            </a:r>
            <a:r>
              <a:rPr lang="ru-RU" sz="1600" err="1">
                <a:effectLst/>
                <a:latin typeface="Times New Roman" panose="02020603050405020304" pitchFamily="18" charset="0"/>
                <a:cs typeface="Times New Roman" panose="02020603050405020304" pitchFamily="18" charset="0"/>
              </a:rPr>
              <a:t>такий</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договір</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має</a:t>
            </a:r>
            <a:r>
              <a:rPr lang="ru-RU" sz="1600">
                <a:effectLst/>
                <a:latin typeface="Times New Roman" panose="02020603050405020304" pitchFamily="18" charset="0"/>
                <a:cs typeface="Times New Roman" panose="02020603050405020304" pitchFamily="18" charset="0"/>
              </a:rPr>
              <a:t> бути </a:t>
            </a:r>
            <a:r>
              <a:rPr lang="ru-RU" sz="1600" err="1">
                <a:effectLst/>
                <a:latin typeface="Times New Roman" panose="02020603050405020304" pitchFamily="18" charset="0"/>
                <a:cs typeface="Times New Roman" panose="02020603050405020304" pitchFamily="18" charset="0"/>
              </a:rPr>
              <a:t>розірваний</a:t>
            </a:r>
            <a:r>
              <a:rPr lang="ru-RU" sz="1600">
                <a:effectLst/>
                <a:latin typeface="Times New Roman" panose="02020603050405020304" pitchFamily="18" charset="0"/>
                <a:cs typeface="Times New Roman" panose="02020603050405020304" pitchFamily="18" charset="0"/>
              </a:rPr>
              <a:t> з </a:t>
            </a:r>
            <a:r>
              <a:rPr lang="ru-RU" sz="1600" err="1">
                <a:effectLst/>
                <a:latin typeface="Times New Roman" panose="02020603050405020304" pitchFamily="18" charset="0"/>
                <a:cs typeface="Times New Roman" panose="02020603050405020304" pitchFamily="18" charset="0"/>
              </a:rPr>
              <a:t>дотриманням</a:t>
            </a:r>
            <a:r>
              <a:rPr lang="ru-RU" sz="1600">
                <a:effectLst/>
                <a:latin typeface="Times New Roman" panose="02020603050405020304" pitchFamily="18" charset="0"/>
                <a:cs typeface="Times New Roman" panose="02020603050405020304" pitchFamily="18" charset="0"/>
              </a:rPr>
              <a:t> умов, </a:t>
            </a:r>
            <a:r>
              <a:rPr lang="ru-RU" sz="1600" err="1">
                <a:effectLst/>
                <a:latin typeface="Times New Roman" panose="02020603050405020304" pitchFamily="18" charset="0"/>
                <a:cs typeface="Times New Roman" panose="02020603050405020304" pitchFamily="18" charset="0"/>
              </a:rPr>
              <a:t>визначених</a:t>
            </a:r>
            <a:r>
              <a:rPr lang="ru-RU" sz="1600">
                <a:effectLst/>
                <a:latin typeface="Times New Roman" panose="02020603050405020304" pitchFamily="18" charset="0"/>
                <a:cs typeface="Times New Roman" panose="02020603050405020304" pitchFamily="18" charset="0"/>
              </a:rPr>
              <a:t> ПАЕ.</a:t>
            </a:r>
            <a:br>
              <a:rPr lang="ru-RU" sz="1600">
                <a:effectLst/>
                <a:latin typeface="Times New Roman" panose="02020603050405020304" pitchFamily="18" charset="0"/>
                <a:cs typeface="Times New Roman" panose="02020603050405020304" pitchFamily="18" charset="0"/>
              </a:rPr>
            </a:br>
            <a:endParaRPr lang="ru-RU" sz="160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id="{D079EF04-64F9-A010-055B-0A3A895365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508" y="1412776"/>
            <a:ext cx="3960440" cy="3888432"/>
          </a:xfrm>
          <a:prstGeom prst="rect">
            <a:avLst/>
          </a:prstGeom>
        </p:spPr>
      </p:pic>
    </p:spTree>
    <p:extLst>
      <p:ext uri="{BB962C8B-B14F-4D97-AF65-F5344CB8AC3E}">
        <p14:creationId xmlns:p14="http://schemas.microsoft.com/office/powerpoint/2010/main" val="8584997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620688"/>
            <a:ext cx="8136904" cy="5616624"/>
          </a:xfrm>
        </p:spPr>
        <p:txBody>
          <a:bodyPr/>
          <a:lstStyle/>
          <a:p>
            <a:pPr algn="just"/>
            <a:r>
              <a:rPr lang="ru-RU" sz="2000" b="1" u="sng" err="1">
                <a:solidFill>
                  <a:prstClr val="white"/>
                </a:solidFill>
              </a:rPr>
              <a:t>Дотримання</a:t>
            </a:r>
            <a:r>
              <a:rPr lang="ru-RU" sz="2000" b="1" u="sng">
                <a:solidFill>
                  <a:prstClr val="white"/>
                </a:solidFill>
              </a:rPr>
              <a:t> адвокатом принципу </a:t>
            </a:r>
            <a:r>
              <a:rPr lang="ru-RU" sz="2000" b="1" u="sng" err="1">
                <a:solidFill>
                  <a:prstClr val="white"/>
                </a:solidFill>
              </a:rPr>
              <a:t>неприпустимості</a:t>
            </a:r>
            <a:r>
              <a:rPr lang="ru-RU" sz="2000" b="1" u="sng">
                <a:solidFill>
                  <a:prstClr val="white"/>
                </a:solidFill>
              </a:rPr>
              <a:t> </a:t>
            </a:r>
            <a:r>
              <a:rPr lang="ru-RU" sz="2000" b="1" u="sng" err="1">
                <a:solidFill>
                  <a:prstClr val="white"/>
                </a:solidFill>
              </a:rPr>
              <a:t>конфлікту</a:t>
            </a:r>
            <a:r>
              <a:rPr lang="ru-RU" sz="2000" b="1" u="sng">
                <a:solidFill>
                  <a:prstClr val="white"/>
                </a:solidFill>
              </a:rPr>
              <a:t> </a:t>
            </a:r>
            <a:r>
              <a:rPr lang="ru-RU" sz="2000" b="1" u="sng" err="1">
                <a:solidFill>
                  <a:prstClr val="white"/>
                </a:solidFill>
              </a:rPr>
              <a:t>інтересів</a:t>
            </a:r>
            <a:r>
              <a:rPr lang="ru-RU" sz="2000" b="1" u="sng">
                <a:solidFill>
                  <a:prstClr val="white"/>
                </a:solidFill>
              </a:rPr>
              <a:t> </a:t>
            </a:r>
            <a:r>
              <a:rPr lang="ru-RU" sz="2000" b="1" u="sng" err="1">
                <a:solidFill>
                  <a:prstClr val="white"/>
                </a:solidFill>
              </a:rPr>
              <a:t>забезпечується</a:t>
            </a:r>
            <a:r>
              <a:rPr lang="ru-RU" sz="2000" b="1" u="sng">
                <a:solidFill>
                  <a:prstClr val="white"/>
                </a:solidFill>
              </a:rPr>
              <a:t> на </a:t>
            </a:r>
            <a:r>
              <a:rPr lang="ru-RU" sz="2000" b="1" u="sng" err="1">
                <a:solidFill>
                  <a:prstClr val="white"/>
                </a:solidFill>
              </a:rPr>
              <a:t>всіх</a:t>
            </a:r>
            <a:r>
              <a:rPr lang="ru-RU" sz="2000" b="1" u="sng">
                <a:solidFill>
                  <a:prstClr val="white"/>
                </a:solidFill>
              </a:rPr>
              <a:t> </a:t>
            </a:r>
            <a:r>
              <a:rPr lang="ru-RU" sz="2000" b="1" u="sng" err="1">
                <a:solidFill>
                  <a:prstClr val="white"/>
                </a:solidFill>
              </a:rPr>
              <a:t>етапах</a:t>
            </a:r>
            <a:r>
              <a:rPr lang="ru-RU" sz="2000" b="1" u="sng">
                <a:solidFill>
                  <a:prstClr val="white"/>
                </a:solidFill>
              </a:rPr>
              <a:t> </a:t>
            </a:r>
            <a:r>
              <a:rPr lang="ru-RU" sz="2000" b="1" u="sng" err="1">
                <a:solidFill>
                  <a:prstClr val="white"/>
                </a:solidFill>
              </a:rPr>
              <a:t>діяльності</a:t>
            </a:r>
            <a:r>
              <a:rPr lang="ru-RU" sz="2000" b="1" u="sng">
                <a:solidFill>
                  <a:prstClr val="white"/>
                </a:solidFill>
              </a:rPr>
              <a:t> адвоката:</a:t>
            </a:r>
            <a:br>
              <a:rPr lang="ru-RU" sz="1800">
                <a:solidFill>
                  <a:prstClr val="white"/>
                </a:solidFill>
              </a:rPr>
            </a:br>
            <a:br>
              <a:rPr lang="ru-RU" sz="1800">
                <a:solidFill>
                  <a:prstClr val="white"/>
                </a:solidFill>
              </a:rPr>
            </a:br>
            <a:r>
              <a:rPr lang="ru-RU" sz="1200">
                <a:solidFill>
                  <a:prstClr val="white"/>
                </a:solidFill>
              </a:rPr>
              <a:t>1) на </a:t>
            </a:r>
            <a:r>
              <a:rPr lang="ru-RU" sz="1200" err="1">
                <a:solidFill>
                  <a:prstClr val="white"/>
                </a:solidFill>
              </a:rPr>
              <a:t>стадії</a:t>
            </a:r>
            <a:r>
              <a:rPr lang="ru-RU" sz="1200">
                <a:solidFill>
                  <a:prstClr val="white"/>
                </a:solidFill>
              </a:rPr>
              <a:t> </a:t>
            </a:r>
            <a:r>
              <a:rPr lang="ru-RU" sz="1200" err="1">
                <a:solidFill>
                  <a:prstClr val="white"/>
                </a:solidFill>
              </a:rPr>
              <a:t>прийняття</a:t>
            </a:r>
            <a:r>
              <a:rPr lang="ru-RU" sz="1200">
                <a:solidFill>
                  <a:prstClr val="white"/>
                </a:solidFill>
              </a:rPr>
              <a:t> </a:t>
            </a:r>
            <a:r>
              <a:rPr lang="ru-RU" sz="1200" err="1">
                <a:solidFill>
                  <a:prstClr val="white"/>
                </a:solidFill>
              </a:rPr>
              <a:t>доручення</a:t>
            </a:r>
            <a:r>
              <a:rPr lang="ru-RU" sz="1200">
                <a:solidFill>
                  <a:prstClr val="white"/>
                </a:solidFill>
              </a:rPr>
              <a:t> </a:t>
            </a:r>
            <a:r>
              <a:rPr lang="ru-RU" sz="1200" err="1">
                <a:solidFill>
                  <a:prstClr val="white"/>
                </a:solidFill>
              </a:rPr>
              <a:t>клієнта</a:t>
            </a:r>
            <a:r>
              <a:rPr lang="ru-RU" sz="1200">
                <a:solidFill>
                  <a:prstClr val="white"/>
                </a:solidFill>
              </a:rPr>
              <a:t> (ст. 20 ПАЕ). Адвокат не </a:t>
            </a:r>
            <a:r>
              <a:rPr lang="ru-RU" sz="1200" err="1">
                <a:solidFill>
                  <a:prstClr val="white"/>
                </a:solidFill>
              </a:rPr>
              <a:t>має</a:t>
            </a:r>
            <a:r>
              <a:rPr lang="ru-RU" sz="1200">
                <a:solidFill>
                  <a:prstClr val="white"/>
                </a:solidFill>
              </a:rPr>
              <a:t> права </a:t>
            </a:r>
            <a:r>
              <a:rPr lang="ru-RU" sz="1200" err="1">
                <a:solidFill>
                  <a:prstClr val="white"/>
                </a:solidFill>
              </a:rPr>
              <a:t>прийняти</a:t>
            </a:r>
            <a:r>
              <a:rPr lang="ru-RU" sz="1200">
                <a:solidFill>
                  <a:prstClr val="white"/>
                </a:solidFill>
              </a:rPr>
              <a:t> </a:t>
            </a:r>
            <a:r>
              <a:rPr lang="ru-RU" sz="1200" err="1">
                <a:solidFill>
                  <a:prstClr val="white"/>
                </a:solidFill>
              </a:rPr>
              <a:t>доручення</a:t>
            </a:r>
            <a:r>
              <a:rPr lang="ru-RU" sz="1200">
                <a:solidFill>
                  <a:prstClr val="white"/>
                </a:solidFill>
              </a:rPr>
              <a:t>, </a:t>
            </a:r>
            <a:r>
              <a:rPr lang="ru-RU" sz="1200" err="1">
                <a:solidFill>
                  <a:prstClr val="white"/>
                </a:solidFill>
              </a:rPr>
              <a:t>якщо</a:t>
            </a:r>
            <a:r>
              <a:rPr lang="ru-RU" sz="1200">
                <a:solidFill>
                  <a:prstClr val="white"/>
                </a:solidFill>
              </a:rPr>
              <a:t> </a:t>
            </a:r>
            <a:r>
              <a:rPr lang="ru-RU" sz="1200" err="1">
                <a:solidFill>
                  <a:prstClr val="white"/>
                </a:solidFill>
              </a:rPr>
              <a:t>інтереси</a:t>
            </a:r>
            <a:r>
              <a:rPr lang="ru-RU" sz="1200">
                <a:solidFill>
                  <a:prstClr val="white"/>
                </a:solidFill>
              </a:rPr>
              <a:t> </a:t>
            </a:r>
            <a:r>
              <a:rPr lang="ru-RU" sz="1200" err="1">
                <a:solidFill>
                  <a:prstClr val="white"/>
                </a:solidFill>
              </a:rPr>
              <a:t>клієнта</a:t>
            </a:r>
            <a:r>
              <a:rPr lang="ru-RU" sz="1200">
                <a:solidFill>
                  <a:prstClr val="white"/>
                </a:solidFill>
              </a:rPr>
              <a:t> </a:t>
            </a:r>
            <a:r>
              <a:rPr lang="ru-RU" sz="1200" err="1">
                <a:solidFill>
                  <a:prstClr val="white"/>
                </a:solidFill>
              </a:rPr>
              <a:t>об’єктивно</a:t>
            </a:r>
            <a:r>
              <a:rPr lang="ru-RU" sz="1200">
                <a:solidFill>
                  <a:prstClr val="white"/>
                </a:solidFill>
              </a:rPr>
              <a:t> </a:t>
            </a:r>
            <a:r>
              <a:rPr lang="ru-RU" sz="1200" err="1">
                <a:solidFill>
                  <a:prstClr val="white"/>
                </a:solidFill>
              </a:rPr>
              <a:t>суперечать</a:t>
            </a:r>
            <a:r>
              <a:rPr lang="ru-RU" sz="1200">
                <a:solidFill>
                  <a:prstClr val="white"/>
                </a:solidFill>
              </a:rPr>
              <a:t> </a:t>
            </a:r>
            <a:r>
              <a:rPr lang="ru-RU" sz="1200" err="1">
                <a:solidFill>
                  <a:prstClr val="white"/>
                </a:solidFill>
              </a:rPr>
              <a:t>інтересам</a:t>
            </a:r>
            <a:r>
              <a:rPr lang="ru-RU" sz="1200">
                <a:solidFill>
                  <a:prstClr val="white"/>
                </a:solidFill>
              </a:rPr>
              <a:t> </a:t>
            </a:r>
            <a:r>
              <a:rPr lang="ru-RU" sz="1200" err="1">
                <a:solidFill>
                  <a:prstClr val="white"/>
                </a:solidFill>
              </a:rPr>
              <a:t>іншого</a:t>
            </a:r>
            <a:r>
              <a:rPr lang="ru-RU" sz="1200">
                <a:solidFill>
                  <a:prstClr val="white"/>
                </a:solidFill>
              </a:rPr>
              <a:t> </a:t>
            </a:r>
            <a:r>
              <a:rPr lang="ru-RU" sz="1200" err="1">
                <a:solidFill>
                  <a:prstClr val="white"/>
                </a:solidFill>
              </a:rPr>
              <a:t>клієнта</a:t>
            </a:r>
            <a:r>
              <a:rPr lang="ru-RU" sz="1200">
                <a:solidFill>
                  <a:prstClr val="white"/>
                </a:solidFill>
              </a:rPr>
              <a:t>, з </a:t>
            </a:r>
            <a:r>
              <a:rPr lang="ru-RU" sz="1200" err="1">
                <a:solidFill>
                  <a:prstClr val="white"/>
                </a:solidFill>
              </a:rPr>
              <a:t>яким</a:t>
            </a:r>
            <a:r>
              <a:rPr lang="ru-RU" sz="1200">
                <a:solidFill>
                  <a:prstClr val="white"/>
                </a:solidFill>
              </a:rPr>
              <a:t> адвокат </a:t>
            </a:r>
            <a:r>
              <a:rPr lang="ru-RU" sz="1200" err="1">
                <a:solidFill>
                  <a:prstClr val="white"/>
                </a:solidFill>
              </a:rPr>
              <a:t>пов’язаний</a:t>
            </a:r>
            <a:r>
              <a:rPr lang="ru-RU" sz="1200">
                <a:solidFill>
                  <a:prstClr val="white"/>
                </a:solidFill>
              </a:rPr>
              <a:t> договором про </a:t>
            </a:r>
            <a:r>
              <a:rPr lang="ru-RU" sz="1200" err="1">
                <a:solidFill>
                  <a:prstClr val="white"/>
                </a:solidFill>
              </a:rPr>
              <a:t>надання</a:t>
            </a:r>
            <a:r>
              <a:rPr lang="ru-RU" sz="1200">
                <a:solidFill>
                  <a:prstClr val="white"/>
                </a:solidFill>
              </a:rPr>
              <a:t> </a:t>
            </a:r>
            <a:r>
              <a:rPr lang="ru-RU" sz="1200" err="1">
                <a:solidFill>
                  <a:prstClr val="white"/>
                </a:solidFill>
              </a:rPr>
              <a:t>правової</a:t>
            </a:r>
            <a:r>
              <a:rPr lang="ru-RU" sz="1200">
                <a:solidFill>
                  <a:prstClr val="white"/>
                </a:solidFill>
              </a:rPr>
              <a:t> </a:t>
            </a:r>
            <a:r>
              <a:rPr lang="ru-RU" sz="1200" err="1">
                <a:solidFill>
                  <a:prstClr val="white"/>
                </a:solidFill>
              </a:rPr>
              <a:t>допомоги</a:t>
            </a:r>
            <a:r>
              <a:rPr lang="ru-RU" sz="1200">
                <a:solidFill>
                  <a:prstClr val="white"/>
                </a:solidFill>
              </a:rPr>
              <a:t>. Адвокат не </a:t>
            </a:r>
            <a:r>
              <a:rPr lang="ru-RU" sz="1200" err="1">
                <a:solidFill>
                  <a:prstClr val="white"/>
                </a:solidFill>
              </a:rPr>
              <a:t>має</a:t>
            </a:r>
            <a:r>
              <a:rPr lang="ru-RU" sz="1200">
                <a:solidFill>
                  <a:prstClr val="white"/>
                </a:solidFill>
              </a:rPr>
              <a:t> права </a:t>
            </a:r>
            <a:r>
              <a:rPr lang="ru-RU" sz="1200" err="1">
                <a:solidFill>
                  <a:prstClr val="white"/>
                </a:solidFill>
              </a:rPr>
              <a:t>прийняти</a:t>
            </a:r>
            <a:r>
              <a:rPr lang="ru-RU" sz="1200">
                <a:solidFill>
                  <a:prstClr val="white"/>
                </a:solidFill>
              </a:rPr>
              <a:t> </a:t>
            </a:r>
            <a:r>
              <a:rPr lang="ru-RU" sz="1200" err="1">
                <a:solidFill>
                  <a:prstClr val="white"/>
                </a:solidFill>
              </a:rPr>
              <a:t>доручення</a:t>
            </a:r>
            <a:r>
              <a:rPr lang="ru-RU" sz="1200">
                <a:solidFill>
                  <a:prstClr val="white"/>
                </a:solidFill>
              </a:rPr>
              <a:t> </a:t>
            </a:r>
            <a:r>
              <a:rPr lang="ru-RU" sz="1200" err="1">
                <a:solidFill>
                  <a:prstClr val="white"/>
                </a:solidFill>
              </a:rPr>
              <a:t>також</a:t>
            </a:r>
            <a:r>
              <a:rPr lang="ru-RU" sz="1200">
                <a:solidFill>
                  <a:prstClr val="white"/>
                </a:solidFill>
              </a:rPr>
              <a:t> </a:t>
            </a:r>
            <a:r>
              <a:rPr lang="ru-RU" sz="1200" err="1">
                <a:solidFill>
                  <a:prstClr val="white"/>
                </a:solidFill>
              </a:rPr>
              <a:t>якщо</a:t>
            </a:r>
            <a:r>
              <a:rPr lang="ru-RU" sz="1200">
                <a:solidFill>
                  <a:prstClr val="white"/>
                </a:solidFill>
              </a:rPr>
              <a:t> </a:t>
            </a:r>
            <a:r>
              <a:rPr lang="ru-RU" sz="1200" err="1">
                <a:solidFill>
                  <a:prstClr val="white"/>
                </a:solidFill>
              </a:rPr>
              <a:t>конфлікт</a:t>
            </a:r>
            <a:r>
              <a:rPr lang="ru-RU" sz="1200">
                <a:solidFill>
                  <a:prstClr val="white"/>
                </a:solidFill>
              </a:rPr>
              <a:t> </a:t>
            </a:r>
            <a:r>
              <a:rPr lang="ru-RU" sz="1200" err="1">
                <a:solidFill>
                  <a:prstClr val="white"/>
                </a:solidFill>
              </a:rPr>
              <a:t>інтересів</a:t>
            </a:r>
            <a:r>
              <a:rPr lang="ru-RU" sz="1200">
                <a:solidFill>
                  <a:prstClr val="white"/>
                </a:solidFill>
              </a:rPr>
              <a:t> </a:t>
            </a:r>
            <a:r>
              <a:rPr lang="ru-RU" sz="1200" err="1">
                <a:solidFill>
                  <a:prstClr val="white"/>
                </a:solidFill>
              </a:rPr>
              <a:t>пов’язаний</a:t>
            </a:r>
            <a:r>
              <a:rPr lang="ru-RU" sz="1200">
                <a:solidFill>
                  <a:prstClr val="white"/>
                </a:solidFill>
              </a:rPr>
              <a:t> з </a:t>
            </a:r>
            <a:r>
              <a:rPr lang="ru-RU" sz="1200" err="1">
                <a:solidFill>
                  <a:prstClr val="white"/>
                </a:solidFill>
              </a:rPr>
              <a:t>тим</a:t>
            </a:r>
            <a:r>
              <a:rPr lang="ru-RU" sz="1200">
                <a:solidFill>
                  <a:prstClr val="white"/>
                </a:solidFill>
              </a:rPr>
              <a:t>, </a:t>
            </a:r>
            <a:r>
              <a:rPr lang="ru-RU" sz="1200" err="1">
                <a:solidFill>
                  <a:prstClr val="white"/>
                </a:solidFill>
              </a:rPr>
              <a:t>що</a:t>
            </a:r>
            <a:r>
              <a:rPr lang="ru-RU" sz="1200">
                <a:solidFill>
                  <a:prstClr val="white"/>
                </a:solidFill>
              </a:rPr>
              <a:t> адвокат </a:t>
            </a:r>
            <a:r>
              <a:rPr lang="ru-RU" sz="1200" err="1">
                <a:solidFill>
                  <a:prstClr val="white"/>
                </a:solidFill>
              </a:rPr>
              <a:t>отримав</a:t>
            </a:r>
            <a:r>
              <a:rPr lang="ru-RU" sz="1200">
                <a:solidFill>
                  <a:prstClr val="white"/>
                </a:solidFill>
              </a:rPr>
              <a:t> </a:t>
            </a:r>
            <a:r>
              <a:rPr lang="ru-RU" sz="1200" err="1">
                <a:solidFill>
                  <a:prstClr val="white"/>
                </a:solidFill>
              </a:rPr>
              <a:t>від</a:t>
            </a:r>
            <a:r>
              <a:rPr lang="ru-RU" sz="1200">
                <a:solidFill>
                  <a:prstClr val="white"/>
                </a:solidFill>
              </a:rPr>
              <a:t> </a:t>
            </a:r>
            <a:r>
              <a:rPr lang="ru-RU" sz="1200" err="1">
                <a:solidFill>
                  <a:prstClr val="white"/>
                </a:solidFill>
              </a:rPr>
              <a:t>іншого</a:t>
            </a:r>
            <a:r>
              <a:rPr lang="ru-RU" sz="1200">
                <a:solidFill>
                  <a:prstClr val="white"/>
                </a:solidFill>
              </a:rPr>
              <a:t> </a:t>
            </a:r>
            <a:r>
              <a:rPr lang="ru-RU" sz="1200" err="1">
                <a:solidFill>
                  <a:prstClr val="white"/>
                </a:solidFill>
              </a:rPr>
              <a:t>клієнта</a:t>
            </a:r>
            <a:r>
              <a:rPr lang="ru-RU" sz="1200">
                <a:solidFill>
                  <a:prstClr val="white"/>
                </a:solidFill>
              </a:rPr>
              <a:t> </a:t>
            </a:r>
            <a:r>
              <a:rPr lang="ru-RU" sz="1200" err="1">
                <a:solidFill>
                  <a:prstClr val="white"/>
                </a:solidFill>
              </a:rPr>
              <a:t>конфіденційну</a:t>
            </a:r>
            <a:r>
              <a:rPr lang="ru-RU" sz="1200">
                <a:solidFill>
                  <a:prstClr val="white"/>
                </a:solidFill>
              </a:rPr>
              <a:t> </a:t>
            </a:r>
            <a:r>
              <a:rPr lang="ru-RU" sz="1200" err="1">
                <a:solidFill>
                  <a:prstClr val="white"/>
                </a:solidFill>
              </a:rPr>
              <a:t>інформацію</a:t>
            </a:r>
            <a:r>
              <a:rPr lang="ru-RU" sz="1200">
                <a:solidFill>
                  <a:prstClr val="white"/>
                </a:solidFill>
              </a:rPr>
              <a:t>, </a:t>
            </a:r>
            <a:r>
              <a:rPr lang="ru-RU" sz="1200" err="1">
                <a:solidFill>
                  <a:prstClr val="white"/>
                </a:solidFill>
              </a:rPr>
              <a:t>що</a:t>
            </a:r>
            <a:r>
              <a:rPr lang="ru-RU" sz="1200">
                <a:solidFill>
                  <a:prstClr val="white"/>
                </a:solidFill>
              </a:rPr>
              <a:t> </a:t>
            </a:r>
            <a:r>
              <a:rPr lang="ru-RU" sz="1200" err="1">
                <a:solidFill>
                  <a:prstClr val="white"/>
                </a:solidFill>
              </a:rPr>
              <a:t>охоплюється</a:t>
            </a:r>
            <a:r>
              <a:rPr lang="ru-RU" sz="1200">
                <a:solidFill>
                  <a:prstClr val="white"/>
                </a:solidFill>
              </a:rPr>
              <a:t> предметом </a:t>
            </a:r>
            <a:r>
              <a:rPr lang="ru-RU" sz="1200" err="1">
                <a:solidFill>
                  <a:prstClr val="white"/>
                </a:solidFill>
              </a:rPr>
              <a:t>адвокатської</a:t>
            </a:r>
            <a:r>
              <a:rPr lang="ru-RU" sz="1200">
                <a:solidFill>
                  <a:prstClr val="white"/>
                </a:solidFill>
              </a:rPr>
              <a:t> </a:t>
            </a:r>
            <a:r>
              <a:rPr lang="ru-RU" sz="1200" err="1">
                <a:solidFill>
                  <a:prstClr val="white"/>
                </a:solidFill>
              </a:rPr>
              <a:t>таємниці</a:t>
            </a:r>
            <a:r>
              <a:rPr lang="ru-RU" sz="1200">
                <a:solidFill>
                  <a:prstClr val="white"/>
                </a:solidFill>
              </a:rPr>
              <a:t> </a:t>
            </a:r>
            <a:r>
              <a:rPr lang="ru-RU" sz="1200" err="1">
                <a:solidFill>
                  <a:prstClr val="white"/>
                </a:solidFill>
              </a:rPr>
              <a:t>або</a:t>
            </a:r>
            <a:r>
              <a:rPr lang="ru-RU" sz="1200">
                <a:solidFill>
                  <a:prstClr val="white"/>
                </a:solidFill>
              </a:rPr>
              <a:t> </a:t>
            </a:r>
            <a:r>
              <a:rPr lang="ru-RU" sz="1200" err="1">
                <a:solidFill>
                  <a:prstClr val="white"/>
                </a:solidFill>
              </a:rPr>
              <a:t>захищається</a:t>
            </a:r>
            <a:r>
              <a:rPr lang="ru-RU" sz="1200">
                <a:solidFill>
                  <a:prstClr val="white"/>
                </a:solidFill>
              </a:rPr>
              <a:t> </a:t>
            </a:r>
            <a:r>
              <a:rPr lang="ru-RU" sz="1200" err="1">
                <a:solidFill>
                  <a:prstClr val="white"/>
                </a:solidFill>
              </a:rPr>
              <a:t>законодавством</a:t>
            </a:r>
            <a:r>
              <a:rPr lang="ru-RU" sz="1200">
                <a:solidFill>
                  <a:prstClr val="white"/>
                </a:solidFill>
              </a:rPr>
              <a:t> в </a:t>
            </a:r>
            <a:r>
              <a:rPr lang="ru-RU" sz="1200" err="1">
                <a:solidFill>
                  <a:prstClr val="white"/>
                </a:solidFill>
              </a:rPr>
              <a:t>інший</a:t>
            </a:r>
            <a:r>
              <a:rPr lang="ru-RU" sz="1200">
                <a:solidFill>
                  <a:prstClr val="white"/>
                </a:solidFill>
              </a:rPr>
              <a:t> </a:t>
            </a:r>
            <a:r>
              <a:rPr lang="ru-RU" sz="1200" err="1">
                <a:solidFill>
                  <a:prstClr val="white"/>
                </a:solidFill>
              </a:rPr>
              <a:t>спосіб</a:t>
            </a:r>
            <a:r>
              <a:rPr lang="ru-RU" sz="1200">
                <a:solidFill>
                  <a:prstClr val="white"/>
                </a:solidFill>
              </a:rPr>
              <a:t>, яка </a:t>
            </a:r>
            <a:r>
              <a:rPr lang="ru-RU" sz="1200" err="1">
                <a:solidFill>
                  <a:prstClr val="white"/>
                </a:solidFill>
              </a:rPr>
              <a:t>має</a:t>
            </a:r>
            <a:r>
              <a:rPr lang="ru-RU" sz="1200">
                <a:solidFill>
                  <a:prstClr val="white"/>
                </a:solidFill>
              </a:rPr>
              <a:t> перспективу бути </a:t>
            </a:r>
            <a:r>
              <a:rPr lang="ru-RU" sz="1200" err="1">
                <a:solidFill>
                  <a:prstClr val="white"/>
                </a:solidFill>
              </a:rPr>
              <a:t>використаною</a:t>
            </a:r>
            <a:r>
              <a:rPr lang="ru-RU" sz="1200">
                <a:solidFill>
                  <a:prstClr val="white"/>
                </a:solidFill>
              </a:rPr>
              <a:t> при </a:t>
            </a:r>
            <a:r>
              <a:rPr lang="ru-RU" sz="1200" err="1">
                <a:solidFill>
                  <a:prstClr val="white"/>
                </a:solidFill>
              </a:rPr>
              <a:t>наданні</a:t>
            </a:r>
            <a:r>
              <a:rPr lang="ru-RU" sz="1200">
                <a:solidFill>
                  <a:prstClr val="white"/>
                </a:solidFill>
              </a:rPr>
              <a:t> </a:t>
            </a:r>
            <a:r>
              <a:rPr lang="ru-RU" sz="1200" err="1">
                <a:solidFill>
                  <a:prstClr val="white"/>
                </a:solidFill>
              </a:rPr>
              <a:t>правової</a:t>
            </a:r>
            <a:r>
              <a:rPr lang="ru-RU" sz="1200">
                <a:solidFill>
                  <a:prstClr val="white"/>
                </a:solidFill>
              </a:rPr>
              <a:t> </a:t>
            </a:r>
            <a:r>
              <a:rPr lang="ru-RU" sz="1200" err="1">
                <a:solidFill>
                  <a:prstClr val="white"/>
                </a:solidFill>
              </a:rPr>
              <a:t>допомоги</a:t>
            </a:r>
            <a:r>
              <a:rPr lang="ru-RU" sz="1200">
                <a:solidFill>
                  <a:prstClr val="white"/>
                </a:solidFill>
              </a:rPr>
              <a:t> новому </a:t>
            </a:r>
            <a:r>
              <a:rPr lang="ru-RU" sz="1200" err="1">
                <a:solidFill>
                  <a:prstClr val="white"/>
                </a:solidFill>
              </a:rPr>
              <a:t>клієнту</a:t>
            </a:r>
            <a:r>
              <a:rPr lang="ru-RU" sz="1200">
                <a:solidFill>
                  <a:prstClr val="white"/>
                </a:solidFill>
              </a:rPr>
              <a:t>. </a:t>
            </a:r>
            <a:r>
              <a:rPr lang="ru-RU" sz="1200" err="1">
                <a:solidFill>
                  <a:prstClr val="white"/>
                </a:solidFill>
              </a:rPr>
              <a:t>Ці</a:t>
            </a:r>
            <a:r>
              <a:rPr lang="ru-RU" sz="1200">
                <a:solidFill>
                  <a:prstClr val="white"/>
                </a:solidFill>
              </a:rPr>
              <a:t> </a:t>
            </a:r>
            <a:r>
              <a:rPr lang="ru-RU" sz="1200" err="1">
                <a:solidFill>
                  <a:prstClr val="white"/>
                </a:solidFill>
              </a:rPr>
              <a:t>обмеження</a:t>
            </a:r>
            <a:r>
              <a:rPr lang="ru-RU" sz="1200">
                <a:solidFill>
                  <a:prstClr val="white"/>
                </a:solidFill>
              </a:rPr>
              <a:t> не </a:t>
            </a:r>
            <a:r>
              <a:rPr lang="ru-RU" sz="1200" err="1">
                <a:solidFill>
                  <a:prstClr val="white"/>
                </a:solidFill>
              </a:rPr>
              <a:t>застосовуються</a:t>
            </a:r>
            <a:r>
              <a:rPr lang="ru-RU" sz="1200">
                <a:solidFill>
                  <a:prstClr val="white"/>
                </a:solidFill>
              </a:rPr>
              <a:t> в конкретному </a:t>
            </a:r>
            <a:r>
              <a:rPr lang="ru-RU" sz="1200" err="1">
                <a:solidFill>
                  <a:prstClr val="white"/>
                </a:solidFill>
              </a:rPr>
              <a:t>випадку</a:t>
            </a:r>
            <a:r>
              <a:rPr lang="ru-RU" sz="1200">
                <a:solidFill>
                  <a:prstClr val="white"/>
                </a:solidFill>
              </a:rPr>
              <a:t> за </a:t>
            </a:r>
            <a:r>
              <a:rPr lang="ru-RU" sz="1200" err="1">
                <a:solidFill>
                  <a:prstClr val="white"/>
                </a:solidFill>
              </a:rPr>
              <a:t>письмовою</a:t>
            </a:r>
            <a:r>
              <a:rPr lang="ru-RU" sz="1200">
                <a:solidFill>
                  <a:prstClr val="white"/>
                </a:solidFill>
              </a:rPr>
              <a:t> </a:t>
            </a:r>
            <a:r>
              <a:rPr lang="ru-RU" sz="1200" err="1">
                <a:solidFill>
                  <a:prstClr val="white"/>
                </a:solidFill>
              </a:rPr>
              <a:t>згодою</a:t>
            </a:r>
            <a:r>
              <a:rPr lang="ru-RU" sz="1200">
                <a:solidFill>
                  <a:prstClr val="white"/>
                </a:solidFill>
              </a:rPr>
              <a:t> </a:t>
            </a:r>
            <a:r>
              <a:rPr lang="ru-RU" sz="1200" err="1">
                <a:solidFill>
                  <a:prstClr val="white"/>
                </a:solidFill>
              </a:rPr>
              <a:t>клієнта</a:t>
            </a:r>
            <a:r>
              <a:rPr lang="ru-RU" sz="1200">
                <a:solidFill>
                  <a:prstClr val="white"/>
                </a:solidFill>
              </a:rPr>
              <a:t> (</a:t>
            </a:r>
            <a:r>
              <a:rPr lang="ru-RU" sz="1200" err="1">
                <a:solidFill>
                  <a:prstClr val="white"/>
                </a:solidFill>
              </a:rPr>
              <a:t>клієнтів</a:t>
            </a:r>
            <a:r>
              <a:rPr lang="ru-RU" sz="1200">
                <a:solidFill>
                  <a:prstClr val="white"/>
                </a:solidFill>
              </a:rPr>
              <a:t>), </a:t>
            </a:r>
            <a:r>
              <a:rPr lang="ru-RU" sz="1200" err="1">
                <a:solidFill>
                  <a:prstClr val="white"/>
                </a:solidFill>
              </a:rPr>
              <a:t>інтереси</a:t>
            </a:r>
            <a:r>
              <a:rPr lang="ru-RU" sz="1200">
                <a:solidFill>
                  <a:prstClr val="white"/>
                </a:solidFill>
              </a:rPr>
              <a:t> </a:t>
            </a:r>
            <a:r>
              <a:rPr lang="ru-RU" sz="1200" err="1">
                <a:solidFill>
                  <a:prstClr val="white"/>
                </a:solidFill>
              </a:rPr>
              <a:t>якого</a:t>
            </a:r>
            <a:r>
              <a:rPr lang="ru-RU" sz="1200">
                <a:solidFill>
                  <a:prstClr val="white"/>
                </a:solidFill>
              </a:rPr>
              <a:t> (</a:t>
            </a:r>
            <a:r>
              <a:rPr lang="ru-RU" sz="1200" err="1">
                <a:solidFill>
                  <a:prstClr val="white"/>
                </a:solidFill>
              </a:rPr>
              <a:t>яких</a:t>
            </a:r>
            <a:r>
              <a:rPr lang="ru-RU" sz="1200">
                <a:solidFill>
                  <a:prstClr val="white"/>
                </a:solidFill>
              </a:rPr>
              <a:t>) </a:t>
            </a:r>
            <a:r>
              <a:rPr lang="ru-RU" sz="1200" err="1">
                <a:solidFill>
                  <a:prstClr val="white"/>
                </a:solidFill>
              </a:rPr>
              <a:t>представляє</a:t>
            </a:r>
            <a:r>
              <a:rPr lang="ru-RU" sz="1200">
                <a:solidFill>
                  <a:prstClr val="white"/>
                </a:solidFill>
              </a:rPr>
              <a:t> адвокат та є </a:t>
            </a:r>
            <a:r>
              <a:rPr lang="ru-RU" sz="1200" err="1">
                <a:solidFill>
                  <a:prstClr val="white"/>
                </a:solidFill>
              </a:rPr>
              <a:t>суперечливими</a:t>
            </a:r>
            <a:r>
              <a:rPr lang="ru-RU" sz="1200">
                <a:solidFill>
                  <a:prstClr val="white"/>
                </a:solidFill>
              </a:rPr>
              <a:t>.</a:t>
            </a:r>
            <a:br>
              <a:rPr lang="ru-RU" sz="1200">
                <a:solidFill>
                  <a:prstClr val="white"/>
                </a:solidFill>
              </a:rPr>
            </a:br>
            <a:br>
              <a:rPr lang="ru-RU" sz="1200">
                <a:solidFill>
                  <a:prstClr val="white"/>
                </a:solidFill>
              </a:rPr>
            </a:br>
            <a:r>
              <a:rPr lang="ru-RU" sz="1200">
                <a:solidFill>
                  <a:prstClr val="white"/>
                </a:solidFill>
              </a:rPr>
              <a:t>На </a:t>
            </a:r>
            <a:r>
              <a:rPr lang="ru-RU" sz="1200" err="1">
                <a:solidFill>
                  <a:prstClr val="white"/>
                </a:solidFill>
              </a:rPr>
              <a:t>вимогу</a:t>
            </a:r>
            <a:r>
              <a:rPr lang="ru-RU" sz="1200">
                <a:solidFill>
                  <a:prstClr val="white"/>
                </a:solidFill>
              </a:rPr>
              <a:t> </a:t>
            </a:r>
            <a:r>
              <a:rPr lang="ru-RU" sz="1200" err="1">
                <a:solidFill>
                  <a:prstClr val="white"/>
                </a:solidFill>
              </a:rPr>
              <a:t>клієнта</a:t>
            </a:r>
            <a:r>
              <a:rPr lang="ru-RU" sz="1200">
                <a:solidFill>
                  <a:prstClr val="white"/>
                </a:solidFill>
              </a:rPr>
              <a:t> до </a:t>
            </a:r>
            <a:r>
              <a:rPr lang="ru-RU" sz="1200" err="1">
                <a:solidFill>
                  <a:prstClr val="white"/>
                </a:solidFill>
              </a:rPr>
              <a:t>укладення</a:t>
            </a:r>
            <a:r>
              <a:rPr lang="ru-RU" sz="1200">
                <a:solidFill>
                  <a:prstClr val="white"/>
                </a:solidFill>
              </a:rPr>
              <a:t> договору про </a:t>
            </a:r>
            <a:r>
              <a:rPr lang="ru-RU" sz="1200" err="1">
                <a:solidFill>
                  <a:prstClr val="white"/>
                </a:solidFill>
              </a:rPr>
              <a:t>надання</a:t>
            </a:r>
            <a:r>
              <a:rPr lang="ru-RU" sz="1200">
                <a:solidFill>
                  <a:prstClr val="white"/>
                </a:solidFill>
              </a:rPr>
              <a:t> </a:t>
            </a:r>
            <a:r>
              <a:rPr lang="ru-RU" sz="1200" err="1">
                <a:solidFill>
                  <a:prstClr val="white"/>
                </a:solidFill>
              </a:rPr>
              <a:t>правової</a:t>
            </a:r>
            <a:r>
              <a:rPr lang="ru-RU" sz="1200">
                <a:solidFill>
                  <a:prstClr val="white"/>
                </a:solidFill>
              </a:rPr>
              <a:t> </a:t>
            </a:r>
            <a:r>
              <a:rPr lang="ru-RU" sz="1200" err="1">
                <a:solidFill>
                  <a:prstClr val="white"/>
                </a:solidFill>
              </a:rPr>
              <a:t>допомоги</a:t>
            </a:r>
            <a:r>
              <a:rPr lang="ru-RU" sz="1200">
                <a:solidFill>
                  <a:prstClr val="white"/>
                </a:solidFill>
              </a:rPr>
              <a:t> адвокат (</a:t>
            </a:r>
            <a:r>
              <a:rPr lang="ru-RU" sz="1200" err="1">
                <a:solidFill>
                  <a:prstClr val="white"/>
                </a:solidFill>
              </a:rPr>
              <a:t>адвокатське</a:t>
            </a:r>
            <a:r>
              <a:rPr lang="ru-RU" sz="1200">
                <a:solidFill>
                  <a:prstClr val="white"/>
                </a:solidFill>
              </a:rPr>
              <a:t> бюро, </a:t>
            </a:r>
            <a:r>
              <a:rPr lang="ru-RU" sz="1200" err="1">
                <a:solidFill>
                  <a:prstClr val="white"/>
                </a:solidFill>
              </a:rPr>
              <a:t>адвокатське</a:t>
            </a:r>
            <a:r>
              <a:rPr lang="ru-RU" sz="1200">
                <a:solidFill>
                  <a:prstClr val="white"/>
                </a:solidFill>
              </a:rPr>
              <a:t> </a:t>
            </a:r>
            <a:r>
              <a:rPr lang="ru-RU" sz="1200" err="1">
                <a:solidFill>
                  <a:prstClr val="white"/>
                </a:solidFill>
              </a:rPr>
              <a:t>об’єднання</a:t>
            </a:r>
            <a:r>
              <a:rPr lang="ru-RU" sz="1200">
                <a:solidFill>
                  <a:prstClr val="white"/>
                </a:solidFill>
              </a:rPr>
              <a:t>) </a:t>
            </a:r>
            <a:r>
              <a:rPr lang="ru-RU" sz="1200" err="1">
                <a:solidFill>
                  <a:prstClr val="white"/>
                </a:solidFill>
              </a:rPr>
              <a:t>також</a:t>
            </a:r>
            <a:r>
              <a:rPr lang="ru-RU" sz="1200">
                <a:solidFill>
                  <a:prstClr val="white"/>
                </a:solidFill>
              </a:rPr>
              <a:t> </a:t>
            </a:r>
            <a:r>
              <a:rPr lang="ru-RU" sz="1200" err="1">
                <a:solidFill>
                  <a:prstClr val="white"/>
                </a:solidFill>
              </a:rPr>
              <a:t>має</a:t>
            </a:r>
            <a:r>
              <a:rPr lang="ru-RU" sz="1200">
                <a:solidFill>
                  <a:prstClr val="white"/>
                </a:solidFill>
              </a:rPr>
              <a:t> </a:t>
            </a:r>
            <a:r>
              <a:rPr lang="ru-RU" sz="1200" err="1">
                <a:solidFill>
                  <a:prstClr val="white"/>
                </a:solidFill>
              </a:rPr>
              <a:t>повідомити</a:t>
            </a:r>
            <a:r>
              <a:rPr lang="ru-RU" sz="1200">
                <a:solidFill>
                  <a:prstClr val="white"/>
                </a:solidFill>
              </a:rPr>
              <a:t> </a:t>
            </a:r>
            <a:r>
              <a:rPr lang="ru-RU" sz="1200" err="1">
                <a:solidFill>
                  <a:prstClr val="white"/>
                </a:solidFill>
              </a:rPr>
              <a:t>клієнту</a:t>
            </a:r>
            <a:r>
              <a:rPr lang="ru-RU" sz="1200">
                <a:solidFill>
                  <a:prstClr val="white"/>
                </a:solidFill>
              </a:rPr>
              <a:t> </a:t>
            </a:r>
            <a:r>
              <a:rPr lang="ru-RU" sz="1200" err="1">
                <a:solidFill>
                  <a:prstClr val="white"/>
                </a:solidFill>
              </a:rPr>
              <a:t>обставини</a:t>
            </a:r>
            <a:r>
              <a:rPr lang="ru-RU" sz="1200">
                <a:solidFill>
                  <a:prstClr val="white"/>
                </a:solidFill>
              </a:rPr>
              <a:t>, </a:t>
            </a:r>
            <a:r>
              <a:rPr lang="ru-RU" sz="1200" err="1">
                <a:solidFill>
                  <a:prstClr val="white"/>
                </a:solidFill>
              </a:rPr>
              <a:t>що</a:t>
            </a:r>
            <a:r>
              <a:rPr lang="ru-RU" sz="1200">
                <a:solidFill>
                  <a:prstClr val="white"/>
                </a:solidFill>
              </a:rPr>
              <a:t> </a:t>
            </a:r>
            <a:r>
              <a:rPr lang="ru-RU" sz="1200" err="1">
                <a:solidFill>
                  <a:prstClr val="white"/>
                </a:solidFill>
              </a:rPr>
              <a:t>можуть</a:t>
            </a:r>
            <a:r>
              <a:rPr lang="ru-RU" sz="1200">
                <a:solidFill>
                  <a:prstClr val="white"/>
                </a:solidFill>
              </a:rPr>
              <a:t> </a:t>
            </a:r>
            <a:r>
              <a:rPr lang="ru-RU" sz="1200" err="1">
                <a:solidFill>
                  <a:prstClr val="white"/>
                </a:solidFill>
              </a:rPr>
              <a:t>вплинути</a:t>
            </a:r>
            <a:r>
              <a:rPr lang="ru-RU" sz="1200">
                <a:solidFill>
                  <a:prstClr val="white"/>
                </a:solidFill>
              </a:rPr>
              <a:t> на </a:t>
            </a:r>
            <a:r>
              <a:rPr lang="ru-RU" sz="1200" err="1">
                <a:solidFill>
                  <a:prstClr val="white"/>
                </a:solidFill>
              </a:rPr>
              <a:t>можливе</a:t>
            </a:r>
            <a:r>
              <a:rPr lang="ru-RU" sz="1200">
                <a:solidFill>
                  <a:prstClr val="white"/>
                </a:solidFill>
              </a:rPr>
              <a:t> </a:t>
            </a:r>
            <a:r>
              <a:rPr lang="ru-RU" sz="1200" err="1">
                <a:solidFill>
                  <a:prstClr val="white"/>
                </a:solidFill>
              </a:rPr>
              <a:t>виникнення</a:t>
            </a:r>
            <a:r>
              <a:rPr lang="ru-RU" sz="1200">
                <a:solidFill>
                  <a:prstClr val="white"/>
                </a:solidFill>
              </a:rPr>
              <a:t> </a:t>
            </a:r>
            <a:r>
              <a:rPr lang="ru-RU" sz="1200" err="1">
                <a:solidFill>
                  <a:prstClr val="white"/>
                </a:solidFill>
              </a:rPr>
              <a:t>конфлікту</a:t>
            </a:r>
            <a:r>
              <a:rPr lang="ru-RU" sz="1200">
                <a:solidFill>
                  <a:prstClr val="white"/>
                </a:solidFill>
              </a:rPr>
              <a:t> </a:t>
            </a:r>
            <a:r>
              <a:rPr lang="ru-RU" sz="1200" err="1">
                <a:solidFill>
                  <a:prstClr val="white"/>
                </a:solidFill>
              </a:rPr>
              <a:t>інтересів</a:t>
            </a:r>
            <a:r>
              <a:rPr lang="ru-RU" sz="1200">
                <a:solidFill>
                  <a:prstClr val="white"/>
                </a:solidFill>
              </a:rPr>
              <a:t> </a:t>
            </a:r>
            <a:r>
              <a:rPr lang="ru-RU" sz="1200" err="1">
                <a:solidFill>
                  <a:prstClr val="white"/>
                </a:solidFill>
              </a:rPr>
              <a:t>Таке</a:t>
            </a:r>
            <a:r>
              <a:rPr lang="ru-RU" sz="1200">
                <a:solidFill>
                  <a:prstClr val="white"/>
                </a:solidFill>
              </a:rPr>
              <a:t> </a:t>
            </a:r>
            <a:r>
              <a:rPr lang="ru-RU" sz="1200" err="1">
                <a:solidFill>
                  <a:prstClr val="white"/>
                </a:solidFill>
              </a:rPr>
              <a:t>інформування</a:t>
            </a:r>
            <a:r>
              <a:rPr lang="ru-RU" sz="1200">
                <a:solidFill>
                  <a:prstClr val="white"/>
                </a:solidFill>
              </a:rPr>
              <a:t> </a:t>
            </a:r>
            <a:r>
              <a:rPr lang="ru-RU" sz="1200" err="1">
                <a:solidFill>
                  <a:prstClr val="white"/>
                </a:solidFill>
              </a:rPr>
              <a:t>відповідно</a:t>
            </a:r>
            <a:r>
              <a:rPr lang="ru-RU" sz="1200">
                <a:solidFill>
                  <a:prstClr val="white"/>
                </a:solidFill>
              </a:rPr>
              <a:t> до ч. 1 ст. 16 ПАЕ, в тому </a:t>
            </a:r>
            <a:r>
              <a:rPr lang="ru-RU" sz="1200" err="1">
                <a:solidFill>
                  <a:prstClr val="white"/>
                </a:solidFill>
              </a:rPr>
              <a:t>числі</a:t>
            </a:r>
            <a:r>
              <a:rPr lang="ru-RU" sz="1200">
                <a:solidFill>
                  <a:prstClr val="white"/>
                </a:solidFill>
              </a:rPr>
              <a:t>, </a:t>
            </a:r>
            <a:r>
              <a:rPr lang="ru-RU" sz="1200" err="1">
                <a:solidFill>
                  <a:prstClr val="white"/>
                </a:solidFill>
              </a:rPr>
              <a:t>забезпечує</a:t>
            </a:r>
            <a:r>
              <a:rPr lang="ru-RU" sz="1200">
                <a:solidFill>
                  <a:prstClr val="white"/>
                </a:solidFill>
              </a:rPr>
              <a:t> </a:t>
            </a:r>
            <a:r>
              <a:rPr lang="ru-RU" sz="1200" err="1">
                <a:solidFill>
                  <a:prstClr val="white"/>
                </a:solidFill>
              </a:rPr>
              <a:t>вільний</a:t>
            </a:r>
            <a:r>
              <a:rPr lang="ru-RU" sz="1200">
                <a:solidFill>
                  <a:prstClr val="white"/>
                </a:solidFill>
              </a:rPr>
              <a:t> </a:t>
            </a:r>
            <a:r>
              <a:rPr lang="ru-RU" sz="1200" err="1">
                <a:solidFill>
                  <a:prstClr val="white"/>
                </a:solidFill>
              </a:rPr>
              <a:t>вибір</a:t>
            </a:r>
            <a:r>
              <a:rPr lang="ru-RU" sz="1200">
                <a:solidFill>
                  <a:prstClr val="white"/>
                </a:solidFill>
              </a:rPr>
              <a:t> </a:t>
            </a:r>
            <a:r>
              <a:rPr lang="ru-RU" sz="1200" err="1">
                <a:solidFill>
                  <a:prstClr val="white"/>
                </a:solidFill>
              </a:rPr>
              <a:t>клієнтом</a:t>
            </a:r>
            <a:r>
              <a:rPr lang="ru-RU" sz="1200">
                <a:solidFill>
                  <a:prstClr val="white"/>
                </a:solidFill>
              </a:rPr>
              <a:t> адвоката.</a:t>
            </a:r>
            <a:br>
              <a:rPr lang="ru-RU" sz="1200">
                <a:solidFill>
                  <a:prstClr val="white"/>
                </a:solidFill>
              </a:rPr>
            </a:br>
            <a:br>
              <a:rPr lang="ru-RU" sz="1200">
                <a:solidFill>
                  <a:prstClr val="white"/>
                </a:solidFill>
              </a:rPr>
            </a:br>
            <a:r>
              <a:rPr lang="ru-RU" sz="1200">
                <a:solidFill>
                  <a:prstClr val="white"/>
                </a:solidFill>
              </a:rPr>
              <a:t>2) в </a:t>
            </a:r>
            <a:r>
              <a:rPr lang="ru-RU" sz="1200" err="1">
                <a:solidFill>
                  <a:prstClr val="white"/>
                </a:solidFill>
              </a:rPr>
              <a:t>процесі</a:t>
            </a:r>
            <a:r>
              <a:rPr lang="ru-RU" sz="1200">
                <a:solidFill>
                  <a:prstClr val="white"/>
                </a:solidFill>
              </a:rPr>
              <a:t> </a:t>
            </a:r>
            <a:r>
              <a:rPr lang="ru-RU" sz="1200" err="1">
                <a:solidFill>
                  <a:prstClr val="white"/>
                </a:solidFill>
              </a:rPr>
              <a:t>виконання</a:t>
            </a:r>
            <a:r>
              <a:rPr lang="ru-RU" sz="1200">
                <a:solidFill>
                  <a:prstClr val="white"/>
                </a:solidFill>
              </a:rPr>
              <a:t> </a:t>
            </a:r>
            <a:r>
              <a:rPr lang="ru-RU" sz="1200" err="1">
                <a:solidFill>
                  <a:prstClr val="white"/>
                </a:solidFill>
              </a:rPr>
              <a:t>доручення</a:t>
            </a:r>
            <a:r>
              <a:rPr lang="ru-RU" sz="1200">
                <a:solidFill>
                  <a:prstClr val="white"/>
                </a:solidFill>
              </a:rPr>
              <a:t> </a:t>
            </a:r>
            <a:r>
              <a:rPr lang="ru-RU" sz="1200" err="1">
                <a:solidFill>
                  <a:prstClr val="white"/>
                </a:solidFill>
              </a:rPr>
              <a:t>клієнта</a:t>
            </a:r>
            <a:r>
              <a:rPr lang="ru-RU" sz="1200">
                <a:solidFill>
                  <a:prstClr val="white"/>
                </a:solidFill>
              </a:rPr>
              <a:t> (ст. 34 ПАЕ). У </a:t>
            </a:r>
            <a:r>
              <a:rPr lang="ru-RU" sz="1200" err="1">
                <a:solidFill>
                  <a:prstClr val="white"/>
                </a:solidFill>
              </a:rPr>
              <a:t>випадку</a:t>
            </a:r>
            <a:r>
              <a:rPr lang="ru-RU" sz="1200">
                <a:solidFill>
                  <a:prstClr val="white"/>
                </a:solidFill>
              </a:rPr>
              <a:t>, коли адвокат </a:t>
            </a:r>
            <a:r>
              <a:rPr lang="ru-RU" sz="1200" err="1">
                <a:solidFill>
                  <a:prstClr val="white"/>
                </a:solidFill>
              </a:rPr>
              <a:t>дізнався</a:t>
            </a:r>
            <a:r>
              <a:rPr lang="ru-RU" sz="1200">
                <a:solidFill>
                  <a:prstClr val="white"/>
                </a:solidFill>
              </a:rPr>
              <a:t> про </a:t>
            </a:r>
            <a:r>
              <a:rPr lang="ru-RU" sz="1200" err="1">
                <a:solidFill>
                  <a:prstClr val="white"/>
                </a:solidFill>
              </a:rPr>
              <a:t>існування</a:t>
            </a:r>
            <a:r>
              <a:rPr lang="ru-RU" sz="1200">
                <a:solidFill>
                  <a:prstClr val="white"/>
                </a:solidFill>
              </a:rPr>
              <a:t> </a:t>
            </a:r>
            <a:r>
              <a:rPr lang="ru-RU" sz="1200" err="1">
                <a:solidFill>
                  <a:prstClr val="white"/>
                </a:solidFill>
              </a:rPr>
              <a:t>конфлікту</a:t>
            </a:r>
            <a:r>
              <a:rPr lang="ru-RU" sz="1200">
                <a:solidFill>
                  <a:prstClr val="white"/>
                </a:solidFill>
              </a:rPr>
              <a:t> </a:t>
            </a:r>
            <a:r>
              <a:rPr lang="ru-RU" sz="1200" err="1">
                <a:solidFill>
                  <a:prstClr val="white"/>
                </a:solidFill>
              </a:rPr>
              <a:t>інтересів</a:t>
            </a:r>
            <a:r>
              <a:rPr lang="ru-RU" sz="1200">
                <a:solidFill>
                  <a:prstClr val="white"/>
                </a:solidFill>
              </a:rPr>
              <a:t> </a:t>
            </a:r>
            <a:r>
              <a:rPr lang="ru-RU" sz="1200" err="1">
                <a:solidFill>
                  <a:prstClr val="white"/>
                </a:solidFill>
              </a:rPr>
              <a:t>між</a:t>
            </a:r>
            <a:r>
              <a:rPr lang="ru-RU" sz="1200">
                <a:solidFill>
                  <a:prstClr val="white"/>
                </a:solidFill>
              </a:rPr>
              <a:t> </a:t>
            </a:r>
            <a:r>
              <a:rPr lang="ru-RU" sz="1200" err="1">
                <a:solidFill>
                  <a:prstClr val="white"/>
                </a:solidFill>
              </a:rPr>
              <a:t>інтересами</a:t>
            </a:r>
            <a:r>
              <a:rPr lang="ru-RU" sz="1200">
                <a:solidFill>
                  <a:prstClr val="white"/>
                </a:solidFill>
              </a:rPr>
              <a:t> </a:t>
            </a:r>
            <a:r>
              <a:rPr lang="ru-RU" sz="1200" err="1">
                <a:solidFill>
                  <a:prstClr val="white"/>
                </a:solidFill>
              </a:rPr>
              <a:t>цього</a:t>
            </a:r>
            <a:r>
              <a:rPr lang="ru-RU" sz="1200">
                <a:solidFill>
                  <a:prstClr val="white"/>
                </a:solidFill>
              </a:rPr>
              <a:t> та </a:t>
            </a:r>
            <a:r>
              <a:rPr lang="ru-RU" sz="1200" err="1">
                <a:solidFill>
                  <a:prstClr val="white"/>
                </a:solidFill>
              </a:rPr>
              <a:t>інших</a:t>
            </a:r>
            <a:r>
              <a:rPr lang="ru-RU" sz="1200">
                <a:solidFill>
                  <a:prstClr val="white"/>
                </a:solidFill>
              </a:rPr>
              <a:t> </a:t>
            </a:r>
            <a:r>
              <a:rPr lang="ru-RU" sz="1200" err="1">
                <a:solidFill>
                  <a:prstClr val="white"/>
                </a:solidFill>
              </a:rPr>
              <a:t>клієнтів</a:t>
            </a:r>
            <a:r>
              <a:rPr lang="ru-RU" sz="1200">
                <a:solidFill>
                  <a:prstClr val="white"/>
                </a:solidFill>
              </a:rPr>
              <a:t>, а </a:t>
            </a:r>
            <a:r>
              <a:rPr lang="ru-RU" sz="1200" err="1">
                <a:solidFill>
                  <a:prstClr val="white"/>
                </a:solidFill>
              </a:rPr>
              <a:t>також</a:t>
            </a:r>
            <a:r>
              <a:rPr lang="ru-RU" sz="1200">
                <a:solidFill>
                  <a:prstClr val="white"/>
                </a:solidFill>
              </a:rPr>
              <a:t> </a:t>
            </a:r>
            <a:r>
              <a:rPr lang="ru-RU" sz="1200" err="1">
                <a:solidFill>
                  <a:prstClr val="white"/>
                </a:solidFill>
              </a:rPr>
              <a:t>інших</a:t>
            </a:r>
            <a:r>
              <a:rPr lang="ru-RU" sz="1200">
                <a:solidFill>
                  <a:prstClr val="white"/>
                </a:solidFill>
              </a:rPr>
              <a:t> </a:t>
            </a:r>
            <a:r>
              <a:rPr lang="ru-RU" sz="1200" err="1">
                <a:solidFill>
                  <a:prstClr val="white"/>
                </a:solidFill>
              </a:rPr>
              <a:t>осіб</a:t>
            </a:r>
            <a:r>
              <a:rPr lang="ru-RU" sz="1200">
                <a:solidFill>
                  <a:prstClr val="white"/>
                </a:solidFill>
              </a:rPr>
              <a:t> за </a:t>
            </a:r>
            <a:r>
              <a:rPr lang="ru-RU" sz="1200" err="1">
                <a:solidFill>
                  <a:prstClr val="white"/>
                </a:solidFill>
              </a:rPr>
              <a:t>обставин</a:t>
            </a:r>
            <a:r>
              <a:rPr lang="ru-RU" sz="1200">
                <a:solidFill>
                  <a:prstClr val="white"/>
                </a:solidFill>
              </a:rPr>
              <a:t>, </a:t>
            </a:r>
            <a:r>
              <a:rPr lang="ru-RU" sz="1200" err="1">
                <a:solidFill>
                  <a:prstClr val="white"/>
                </a:solidFill>
              </a:rPr>
              <a:t>зазначених</a:t>
            </a:r>
            <a:r>
              <a:rPr lang="ru-RU" sz="1200">
                <a:solidFill>
                  <a:prstClr val="white"/>
                </a:solidFill>
              </a:rPr>
              <a:t> у </a:t>
            </a:r>
            <a:r>
              <a:rPr lang="ru-RU" sz="1200" err="1">
                <a:solidFill>
                  <a:prstClr val="white"/>
                </a:solidFill>
              </a:rPr>
              <a:t>статті</a:t>
            </a:r>
            <a:r>
              <a:rPr lang="ru-RU" sz="1200">
                <a:solidFill>
                  <a:prstClr val="white"/>
                </a:solidFill>
              </a:rPr>
              <a:t> 20 ПАЕ, </a:t>
            </a:r>
            <a:r>
              <a:rPr lang="ru-RU" sz="1200" err="1">
                <a:solidFill>
                  <a:prstClr val="white"/>
                </a:solidFill>
              </a:rPr>
              <a:t>він</a:t>
            </a:r>
            <a:r>
              <a:rPr lang="ru-RU" sz="1200">
                <a:solidFill>
                  <a:prstClr val="white"/>
                </a:solidFill>
              </a:rPr>
              <a:t> повинен </a:t>
            </a:r>
            <a:r>
              <a:rPr lang="ru-RU" sz="1200" err="1">
                <a:solidFill>
                  <a:prstClr val="white"/>
                </a:solidFill>
              </a:rPr>
              <a:t>розірвати</a:t>
            </a:r>
            <a:r>
              <a:rPr lang="ru-RU" sz="1200">
                <a:solidFill>
                  <a:prstClr val="white"/>
                </a:solidFill>
              </a:rPr>
              <a:t> </a:t>
            </a:r>
            <a:r>
              <a:rPr lang="ru-RU" sz="1200" err="1">
                <a:solidFill>
                  <a:prstClr val="white"/>
                </a:solidFill>
              </a:rPr>
              <a:t>договір</a:t>
            </a:r>
            <a:r>
              <a:rPr lang="ru-RU" sz="1200">
                <a:solidFill>
                  <a:prstClr val="white"/>
                </a:solidFill>
              </a:rPr>
              <a:t> з </a:t>
            </a:r>
            <a:r>
              <a:rPr lang="ru-RU" sz="1200" err="1">
                <a:solidFill>
                  <a:prstClr val="white"/>
                </a:solidFill>
              </a:rPr>
              <a:t>клієнтом</a:t>
            </a:r>
            <a:r>
              <a:rPr lang="ru-RU" sz="1200">
                <a:solidFill>
                  <a:prstClr val="white"/>
                </a:solidFill>
              </a:rPr>
              <a:t> (</a:t>
            </a:r>
            <a:r>
              <a:rPr lang="ru-RU" sz="1200" err="1">
                <a:solidFill>
                  <a:prstClr val="white"/>
                </a:solidFill>
              </a:rPr>
              <a:t>чи</a:t>
            </a:r>
            <a:r>
              <a:rPr lang="ru-RU" sz="1200">
                <a:solidFill>
                  <a:prstClr val="white"/>
                </a:solidFill>
              </a:rPr>
              <a:t> </a:t>
            </a:r>
            <a:r>
              <a:rPr lang="ru-RU" sz="1200" err="1">
                <a:solidFill>
                  <a:prstClr val="white"/>
                </a:solidFill>
              </a:rPr>
              <a:t>кількома</a:t>
            </a:r>
            <a:r>
              <a:rPr lang="ru-RU" sz="1200">
                <a:solidFill>
                  <a:prstClr val="white"/>
                </a:solidFill>
              </a:rPr>
              <a:t> з </a:t>
            </a:r>
            <a:r>
              <a:rPr lang="ru-RU" sz="1200" err="1">
                <a:solidFill>
                  <a:prstClr val="white"/>
                </a:solidFill>
              </a:rPr>
              <a:t>клієнтів</a:t>
            </a:r>
            <a:r>
              <a:rPr lang="ru-RU" sz="1200">
                <a:solidFill>
                  <a:prstClr val="white"/>
                </a:solidFill>
              </a:rPr>
              <a:t>) та/</a:t>
            </a:r>
            <a:r>
              <a:rPr lang="ru-RU" sz="1200" err="1">
                <a:solidFill>
                  <a:prstClr val="white"/>
                </a:solidFill>
              </a:rPr>
              <a:t>або</a:t>
            </a:r>
            <a:r>
              <a:rPr lang="ru-RU" sz="1200">
                <a:solidFill>
                  <a:prstClr val="white"/>
                </a:solidFill>
              </a:rPr>
              <a:t> особою, яка </a:t>
            </a:r>
            <a:r>
              <a:rPr lang="ru-RU" sz="1200" err="1">
                <a:solidFill>
                  <a:prstClr val="white"/>
                </a:solidFill>
              </a:rPr>
              <a:t>уклала</a:t>
            </a:r>
            <a:r>
              <a:rPr lang="ru-RU" sz="1200">
                <a:solidFill>
                  <a:prstClr val="white"/>
                </a:solidFill>
              </a:rPr>
              <a:t> </a:t>
            </a:r>
            <a:r>
              <a:rPr lang="ru-RU" sz="1200" err="1">
                <a:solidFill>
                  <a:prstClr val="white"/>
                </a:solidFill>
              </a:rPr>
              <a:t>договір</a:t>
            </a:r>
            <a:r>
              <a:rPr lang="ru-RU" sz="1200">
                <a:solidFill>
                  <a:prstClr val="white"/>
                </a:solidFill>
              </a:rPr>
              <a:t> в </a:t>
            </a:r>
            <a:r>
              <a:rPr lang="ru-RU" sz="1200" err="1">
                <a:solidFill>
                  <a:prstClr val="white"/>
                </a:solidFill>
              </a:rPr>
              <a:t>інтересах</a:t>
            </a:r>
            <a:r>
              <a:rPr lang="ru-RU" sz="1200">
                <a:solidFill>
                  <a:prstClr val="white"/>
                </a:solidFill>
              </a:rPr>
              <a:t> </a:t>
            </a:r>
            <a:r>
              <a:rPr lang="ru-RU" sz="1200" err="1">
                <a:solidFill>
                  <a:prstClr val="white"/>
                </a:solidFill>
              </a:rPr>
              <a:t>клієнта</a:t>
            </a:r>
            <a:r>
              <a:rPr lang="ru-RU" sz="1200">
                <a:solidFill>
                  <a:prstClr val="white"/>
                </a:solidFill>
              </a:rPr>
              <a:t>, </a:t>
            </a:r>
            <a:r>
              <a:rPr lang="ru-RU" sz="1200" err="1">
                <a:solidFill>
                  <a:prstClr val="white"/>
                </a:solidFill>
              </a:rPr>
              <a:t>якщо</a:t>
            </a:r>
            <a:r>
              <a:rPr lang="ru-RU" sz="1200">
                <a:solidFill>
                  <a:prstClr val="white"/>
                </a:solidFill>
              </a:rPr>
              <a:t> не буде </a:t>
            </a:r>
            <a:r>
              <a:rPr lang="ru-RU" sz="1200" err="1">
                <a:solidFill>
                  <a:prstClr val="white"/>
                </a:solidFill>
              </a:rPr>
              <a:t>отримано</a:t>
            </a:r>
            <a:r>
              <a:rPr lang="ru-RU" sz="1200">
                <a:solidFill>
                  <a:prstClr val="white"/>
                </a:solidFill>
              </a:rPr>
              <a:t> </a:t>
            </a:r>
            <a:r>
              <a:rPr lang="ru-RU" sz="1200" err="1">
                <a:solidFill>
                  <a:prstClr val="white"/>
                </a:solidFill>
              </a:rPr>
              <a:t>відповідної</a:t>
            </a:r>
            <a:r>
              <a:rPr lang="ru-RU" sz="1200">
                <a:solidFill>
                  <a:prstClr val="white"/>
                </a:solidFill>
              </a:rPr>
              <a:t> </a:t>
            </a:r>
            <a:r>
              <a:rPr lang="ru-RU" sz="1200" err="1">
                <a:solidFill>
                  <a:prstClr val="white"/>
                </a:solidFill>
              </a:rPr>
              <a:t>письмової</a:t>
            </a:r>
            <a:r>
              <a:rPr lang="ru-RU" sz="1200">
                <a:solidFill>
                  <a:prstClr val="white"/>
                </a:solidFill>
              </a:rPr>
              <a:t> </a:t>
            </a:r>
            <a:r>
              <a:rPr lang="ru-RU" sz="1200" err="1">
                <a:solidFill>
                  <a:prstClr val="white"/>
                </a:solidFill>
              </a:rPr>
              <a:t>згоди</a:t>
            </a:r>
            <a:r>
              <a:rPr lang="ru-RU" sz="1200">
                <a:solidFill>
                  <a:prstClr val="white"/>
                </a:solidFill>
              </a:rPr>
              <a:t> </a:t>
            </a:r>
            <a:r>
              <a:rPr lang="ru-RU" sz="1200" err="1">
                <a:solidFill>
                  <a:prstClr val="white"/>
                </a:solidFill>
              </a:rPr>
              <a:t>клієнта</a:t>
            </a:r>
            <a:r>
              <a:rPr lang="ru-RU" sz="1200">
                <a:solidFill>
                  <a:prstClr val="white"/>
                </a:solidFill>
              </a:rPr>
              <a:t> (</a:t>
            </a:r>
            <a:r>
              <a:rPr lang="ru-RU" sz="1200" err="1">
                <a:solidFill>
                  <a:prstClr val="white"/>
                </a:solidFill>
              </a:rPr>
              <a:t>клієнтів</a:t>
            </a:r>
            <a:r>
              <a:rPr lang="ru-RU" sz="1200">
                <a:solidFill>
                  <a:prstClr val="white"/>
                </a:solidFill>
              </a:rPr>
              <a:t>) на подальше </a:t>
            </a:r>
            <a:r>
              <a:rPr lang="ru-RU" sz="1200" err="1">
                <a:solidFill>
                  <a:prstClr val="white"/>
                </a:solidFill>
              </a:rPr>
              <a:t>представництво</a:t>
            </a:r>
            <a:r>
              <a:rPr lang="ru-RU" sz="1200">
                <a:solidFill>
                  <a:prstClr val="white"/>
                </a:solidFill>
              </a:rPr>
              <a:t> </a:t>
            </a:r>
            <a:r>
              <a:rPr lang="ru-RU" sz="1200" err="1">
                <a:solidFill>
                  <a:prstClr val="white"/>
                </a:solidFill>
              </a:rPr>
              <a:t>його</a:t>
            </a:r>
            <a:r>
              <a:rPr lang="ru-RU" sz="1200">
                <a:solidFill>
                  <a:prstClr val="white"/>
                </a:solidFill>
              </a:rPr>
              <a:t> (</a:t>
            </a:r>
            <a:r>
              <a:rPr lang="ru-RU" sz="1200" err="1">
                <a:solidFill>
                  <a:prstClr val="white"/>
                </a:solidFill>
              </a:rPr>
              <a:t>їх</a:t>
            </a:r>
            <a:r>
              <a:rPr lang="ru-RU" sz="1200">
                <a:solidFill>
                  <a:prstClr val="white"/>
                </a:solidFill>
              </a:rPr>
              <a:t>) </a:t>
            </a:r>
            <a:r>
              <a:rPr lang="ru-RU" sz="1200" err="1">
                <a:solidFill>
                  <a:prstClr val="white"/>
                </a:solidFill>
              </a:rPr>
              <a:t>інтересів</a:t>
            </a:r>
            <a:r>
              <a:rPr lang="ru-RU" sz="1200">
                <a:solidFill>
                  <a:prstClr val="white"/>
                </a:solidFill>
              </a:rPr>
              <a:t> </a:t>
            </a:r>
            <a:r>
              <a:rPr lang="ru-RU" sz="1200" err="1">
                <a:solidFill>
                  <a:prstClr val="white"/>
                </a:solidFill>
              </a:rPr>
              <a:t>цим</a:t>
            </a:r>
            <a:r>
              <a:rPr lang="ru-RU" sz="1200">
                <a:solidFill>
                  <a:prstClr val="white"/>
                </a:solidFill>
              </a:rPr>
              <a:t> адвокатом.</a:t>
            </a:r>
            <a:br>
              <a:rPr lang="ru-RU" sz="1200">
                <a:solidFill>
                  <a:prstClr val="white"/>
                </a:solidFill>
              </a:rPr>
            </a:br>
            <a:br>
              <a:rPr lang="ru-RU" sz="1200">
                <a:solidFill>
                  <a:prstClr val="white"/>
                </a:solidFill>
              </a:rPr>
            </a:br>
            <a:r>
              <a:rPr lang="ru-RU" sz="1200">
                <a:solidFill>
                  <a:prstClr val="white"/>
                </a:solidFill>
              </a:rPr>
              <a:t>3) </a:t>
            </a:r>
            <a:r>
              <a:rPr lang="ru-RU" sz="1200" err="1">
                <a:solidFill>
                  <a:prstClr val="white"/>
                </a:solidFill>
              </a:rPr>
              <a:t>після</a:t>
            </a:r>
            <a:r>
              <a:rPr lang="ru-RU" sz="1200">
                <a:solidFill>
                  <a:prstClr val="white"/>
                </a:solidFill>
              </a:rPr>
              <a:t> </a:t>
            </a:r>
            <a:r>
              <a:rPr lang="ru-RU" sz="1200" err="1">
                <a:solidFill>
                  <a:prstClr val="white"/>
                </a:solidFill>
              </a:rPr>
              <a:t>виконання</a:t>
            </a:r>
            <a:r>
              <a:rPr lang="ru-RU" sz="1200">
                <a:solidFill>
                  <a:prstClr val="white"/>
                </a:solidFill>
              </a:rPr>
              <a:t> </a:t>
            </a:r>
            <a:r>
              <a:rPr lang="ru-RU" sz="1200" err="1">
                <a:solidFill>
                  <a:prstClr val="white"/>
                </a:solidFill>
              </a:rPr>
              <a:t>доручення</a:t>
            </a:r>
            <a:r>
              <a:rPr lang="ru-RU" sz="1200">
                <a:solidFill>
                  <a:prstClr val="white"/>
                </a:solidFill>
              </a:rPr>
              <a:t> </a:t>
            </a:r>
            <a:r>
              <a:rPr lang="ru-RU" sz="1200" err="1">
                <a:solidFill>
                  <a:prstClr val="white"/>
                </a:solidFill>
              </a:rPr>
              <a:t>клієнта</a:t>
            </a:r>
            <a:r>
              <a:rPr lang="ru-RU" sz="1200">
                <a:solidFill>
                  <a:prstClr val="white"/>
                </a:solidFill>
              </a:rPr>
              <a:t> (ч. 2 ст. 35 ПАЕ). </a:t>
            </a:r>
            <a:r>
              <a:rPr lang="ru-RU" sz="1200" err="1">
                <a:solidFill>
                  <a:prstClr val="white"/>
                </a:solidFill>
              </a:rPr>
              <a:t>Обов’язки</a:t>
            </a:r>
            <a:r>
              <a:rPr lang="ru-RU" sz="1200">
                <a:solidFill>
                  <a:prstClr val="white"/>
                </a:solidFill>
              </a:rPr>
              <a:t> адвоката, </a:t>
            </a:r>
            <a:r>
              <a:rPr lang="ru-RU" sz="1200" err="1">
                <a:solidFill>
                  <a:prstClr val="white"/>
                </a:solidFill>
              </a:rPr>
              <a:t>що</a:t>
            </a:r>
            <a:r>
              <a:rPr lang="ru-RU" sz="1200">
                <a:solidFill>
                  <a:prstClr val="white"/>
                </a:solidFill>
              </a:rPr>
              <a:t> </a:t>
            </a:r>
            <a:r>
              <a:rPr lang="ru-RU" sz="1200" err="1">
                <a:solidFill>
                  <a:prstClr val="white"/>
                </a:solidFill>
              </a:rPr>
              <a:t>випливають</a:t>
            </a:r>
            <a:r>
              <a:rPr lang="ru-RU" sz="1200">
                <a:solidFill>
                  <a:prstClr val="white"/>
                </a:solidFill>
              </a:rPr>
              <a:t> з принципу </a:t>
            </a:r>
            <a:r>
              <a:rPr lang="ru-RU" sz="1200" err="1">
                <a:solidFill>
                  <a:prstClr val="white"/>
                </a:solidFill>
              </a:rPr>
              <a:t>уникнення</a:t>
            </a:r>
            <a:r>
              <a:rPr lang="ru-RU" sz="1200">
                <a:solidFill>
                  <a:prstClr val="white"/>
                </a:solidFill>
              </a:rPr>
              <a:t> </a:t>
            </a:r>
            <a:r>
              <a:rPr lang="ru-RU" sz="1200" err="1">
                <a:solidFill>
                  <a:prstClr val="white"/>
                </a:solidFill>
              </a:rPr>
              <a:t>конфлікту</a:t>
            </a:r>
            <a:r>
              <a:rPr lang="ru-RU" sz="1200">
                <a:solidFill>
                  <a:prstClr val="white"/>
                </a:solidFill>
              </a:rPr>
              <a:t> </a:t>
            </a:r>
            <a:r>
              <a:rPr lang="ru-RU" sz="1200" err="1">
                <a:solidFill>
                  <a:prstClr val="white"/>
                </a:solidFill>
              </a:rPr>
              <a:t>інтересів</a:t>
            </a:r>
            <a:r>
              <a:rPr lang="ru-RU" sz="1200">
                <a:solidFill>
                  <a:prstClr val="white"/>
                </a:solidFill>
              </a:rPr>
              <a:t>, </a:t>
            </a:r>
            <a:r>
              <a:rPr lang="ru-RU" sz="1200" err="1">
                <a:solidFill>
                  <a:prstClr val="white"/>
                </a:solidFill>
              </a:rPr>
              <a:t>продовжують</a:t>
            </a:r>
            <a:r>
              <a:rPr lang="ru-RU" sz="1200">
                <a:solidFill>
                  <a:prstClr val="white"/>
                </a:solidFill>
              </a:rPr>
              <a:t> </a:t>
            </a:r>
            <a:r>
              <a:rPr lang="ru-RU" sz="1200" err="1">
                <a:solidFill>
                  <a:prstClr val="white"/>
                </a:solidFill>
              </a:rPr>
              <a:t>діяти</a:t>
            </a:r>
            <a:r>
              <a:rPr lang="ru-RU" sz="1200">
                <a:solidFill>
                  <a:prstClr val="white"/>
                </a:solidFill>
              </a:rPr>
              <a:t> і </a:t>
            </a:r>
            <a:r>
              <a:rPr lang="ru-RU" sz="1200" err="1">
                <a:solidFill>
                  <a:prstClr val="white"/>
                </a:solidFill>
              </a:rPr>
              <a:t>після</a:t>
            </a:r>
            <a:r>
              <a:rPr lang="ru-RU" sz="1200">
                <a:solidFill>
                  <a:prstClr val="white"/>
                </a:solidFill>
              </a:rPr>
              <a:t> </a:t>
            </a:r>
            <a:r>
              <a:rPr lang="ru-RU" sz="1200" err="1">
                <a:solidFill>
                  <a:prstClr val="white"/>
                </a:solidFill>
              </a:rPr>
              <a:t>завершення</a:t>
            </a:r>
            <a:r>
              <a:rPr lang="ru-RU" sz="1200">
                <a:solidFill>
                  <a:prstClr val="white"/>
                </a:solidFill>
              </a:rPr>
              <a:t> </a:t>
            </a:r>
            <a:r>
              <a:rPr lang="ru-RU" sz="1200" err="1">
                <a:solidFill>
                  <a:prstClr val="white"/>
                </a:solidFill>
              </a:rPr>
              <a:t>виконання</a:t>
            </a:r>
            <a:r>
              <a:rPr lang="ru-RU" sz="1200">
                <a:solidFill>
                  <a:prstClr val="white"/>
                </a:solidFill>
              </a:rPr>
              <a:t> адвокатом договору.</a:t>
            </a:r>
            <a:endParaRPr lang="ru-RU"/>
          </a:p>
        </p:txBody>
      </p:sp>
    </p:spTree>
    <p:extLst>
      <p:ext uri="{BB962C8B-B14F-4D97-AF65-F5344CB8AC3E}">
        <p14:creationId xmlns:p14="http://schemas.microsoft.com/office/powerpoint/2010/main" val="2872413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260648"/>
            <a:ext cx="8496944" cy="5976664"/>
          </a:xfrm>
        </p:spPr>
        <p:txBody>
          <a:bodyPr/>
          <a:lstStyle/>
          <a:p>
            <a:pPr algn="just"/>
            <a:br>
              <a:rPr lang="ru-RU" sz="1400">
                <a:solidFill>
                  <a:srgbClr val="000000"/>
                </a:solidFill>
                <a:effectLst/>
                <a:latin typeface="Verdana"/>
              </a:rPr>
            </a:br>
            <a:br>
              <a:rPr lang="ru-RU" sz="1400">
                <a:solidFill>
                  <a:srgbClr val="000000"/>
                </a:solidFill>
                <a:effectLst/>
                <a:latin typeface="Verdana"/>
              </a:rPr>
            </a:br>
            <a:r>
              <a:rPr lang="ru-RU" sz="1600">
                <a:effectLst/>
                <a:latin typeface="Times New Roman" panose="02020603050405020304" pitchFamily="18" charset="0"/>
                <a:cs typeface="Times New Roman" panose="02020603050405020304" pitchFamily="18" charset="0"/>
              </a:rPr>
              <a:t>У </a:t>
            </a:r>
            <a:r>
              <a:rPr lang="ru-RU" sz="1600" err="1">
                <a:effectLst/>
                <a:latin typeface="Times New Roman" panose="02020603050405020304" pitchFamily="18" charset="0"/>
                <a:cs typeface="Times New Roman" panose="02020603050405020304" pitchFamily="18" charset="0"/>
              </a:rPr>
              <a:t>відносинах</a:t>
            </a:r>
            <a:r>
              <a:rPr lang="ru-RU" sz="1600">
                <a:effectLst/>
                <a:latin typeface="Times New Roman" panose="02020603050405020304" pitchFamily="18" charset="0"/>
                <a:cs typeface="Times New Roman" panose="02020603050405020304" pitchFamily="18" charset="0"/>
              </a:rPr>
              <a:t> з </a:t>
            </a:r>
            <a:r>
              <a:rPr lang="ru-RU" sz="1600" err="1">
                <a:effectLst/>
                <a:latin typeface="Times New Roman" panose="02020603050405020304" pitchFamily="18" charset="0"/>
                <a:cs typeface="Times New Roman" panose="02020603050405020304" pitchFamily="18" charset="0"/>
              </a:rPr>
              <a:t>клієнтом</a:t>
            </a:r>
            <a:r>
              <a:rPr lang="ru-RU" sz="1600">
                <a:effectLst/>
                <a:latin typeface="Times New Roman" panose="02020603050405020304" pitchFamily="18" charset="0"/>
                <a:cs typeface="Times New Roman" panose="02020603050405020304" pitchFamily="18" charset="0"/>
              </a:rPr>
              <a:t> – </a:t>
            </a:r>
            <a:r>
              <a:rPr lang="ru-RU" sz="1600" err="1">
                <a:effectLst/>
                <a:latin typeface="Times New Roman" panose="02020603050405020304" pitchFamily="18" charset="0"/>
                <a:cs typeface="Times New Roman" panose="02020603050405020304" pitchFamily="18" charset="0"/>
              </a:rPr>
              <a:t>юридичною</a:t>
            </a:r>
            <a:r>
              <a:rPr lang="ru-RU" sz="1600">
                <a:effectLst/>
                <a:latin typeface="Times New Roman" panose="02020603050405020304" pitchFamily="18" charset="0"/>
                <a:cs typeface="Times New Roman" panose="02020603050405020304" pitchFamily="18" charset="0"/>
              </a:rPr>
              <a:t> особою правила </a:t>
            </a:r>
            <a:r>
              <a:rPr lang="ru-RU" sz="1600" err="1">
                <a:effectLst/>
                <a:latin typeface="Times New Roman" panose="02020603050405020304" pitchFamily="18" charset="0"/>
                <a:cs typeface="Times New Roman" panose="02020603050405020304" pitchFamily="18" charset="0"/>
              </a:rPr>
              <a:t>щодо</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конфлікту</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інтересів</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мають</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певні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особливості</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застосування</a:t>
            </a:r>
            <a:r>
              <a:rPr lang="ru-RU" sz="1600">
                <a:effectLst/>
                <a:latin typeface="Times New Roman" panose="02020603050405020304" pitchFamily="18" charset="0"/>
                <a:cs typeface="Times New Roman" panose="02020603050405020304" pitchFamily="18" charset="0"/>
              </a:rPr>
              <a:t>, </a:t>
            </a:r>
            <a:r>
              <a:rPr lang="ru-RU" sz="1600" err="1">
                <a:effectLst/>
                <a:latin typeface="Times New Roman" panose="02020603050405020304" pitchFamily="18" charset="0"/>
                <a:cs typeface="Times New Roman" panose="02020603050405020304" pitchFamily="18" charset="0"/>
              </a:rPr>
              <a:t>встановлені</a:t>
            </a:r>
            <a:r>
              <a:rPr lang="ru-RU" sz="1600">
                <a:effectLst/>
                <a:latin typeface="Times New Roman" panose="02020603050405020304" pitchFamily="18" charset="0"/>
                <a:cs typeface="Times New Roman" panose="02020603050405020304" pitchFamily="18" charset="0"/>
              </a:rPr>
              <a:t> ст. 39 ПАЕ:</a:t>
            </a:r>
            <a:br>
              <a:rPr lang="ru-RU" sz="1600">
                <a:effectLst/>
                <a:latin typeface="Times New Roman" panose="02020603050405020304" pitchFamily="18" charset="0"/>
                <a:cs typeface="Times New Roman" panose="02020603050405020304" pitchFamily="18" charset="0"/>
              </a:rPr>
            </a:br>
            <a:br>
              <a:rPr lang="ru-RU" sz="1600">
                <a:effectLst/>
                <a:latin typeface="Times New Roman" panose="02020603050405020304" pitchFamily="18" charset="0"/>
                <a:cs typeface="Times New Roman" panose="02020603050405020304" pitchFamily="18" charset="0"/>
              </a:rPr>
            </a:br>
            <a:br>
              <a:rPr lang="ru-RU" sz="1600">
                <a:effectLst/>
                <a:latin typeface="Verdana"/>
              </a:rPr>
            </a:br>
            <a:r>
              <a:rPr lang="ru-RU" sz="1600">
                <a:effectLst/>
                <a:latin typeface="Verdana"/>
              </a:rPr>
              <a:t>	</a:t>
            </a:r>
            <a:r>
              <a:rPr lang="ru-RU" sz="1400">
                <a:effectLst/>
                <a:latin typeface="Verdana"/>
              </a:rPr>
              <a:t>На </a:t>
            </a:r>
            <a:r>
              <a:rPr lang="ru-RU" sz="1400" err="1">
                <a:effectLst/>
                <a:latin typeface="Verdana"/>
              </a:rPr>
              <a:t>відносини</a:t>
            </a:r>
            <a:r>
              <a:rPr lang="ru-RU" sz="1400">
                <a:effectLst/>
                <a:latin typeface="Verdana"/>
              </a:rPr>
              <a:t> </a:t>
            </a:r>
            <a:r>
              <a:rPr lang="ru-RU" sz="1400" err="1">
                <a:effectLst/>
                <a:latin typeface="Verdana"/>
              </a:rPr>
              <a:t>щодо</a:t>
            </a:r>
            <a:r>
              <a:rPr lang="ru-RU" sz="1400">
                <a:effectLst/>
                <a:latin typeface="Verdana"/>
              </a:rPr>
              <a:t> </a:t>
            </a:r>
            <a:r>
              <a:rPr lang="ru-RU" sz="1400" err="1">
                <a:effectLst/>
                <a:latin typeface="Verdana"/>
              </a:rPr>
              <a:t>надання</a:t>
            </a:r>
            <a:r>
              <a:rPr lang="ru-RU" sz="1400">
                <a:effectLst/>
                <a:latin typeface="Verdana"/>
              </a:rPr>
              <a:t> </a:t>
            </a:r>
            <a:r>
              <a:rPr lang="ru-RU" sz="1400" err="1">
                <a:effectLst/>
                <a:latin typeface="Verdana"/>
              </a:rPr>
              <a:t>професійної</a:t>
            </a:r>
            <a:r>
              <a:rPr lang="ru-RU" sz="1400">
                <a:effectLst/>
                <a:latin typeface="Verdana"/>
              </a:rPr>
              <a:t> </a:t>
            </a:r>
            <a:r>
              <a:rPr lang="ru-RU" sz="1400" err="1">
                <a:effectLst/>
                <a:latin typeface="Verdana"/>
              </a:rPr>
              <a:t>правничої</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a:t>
            </a:r>
            <a:r>
              <a:rPr lang="ru-RU" sz="1400" err="1">
                <a:effectLst/>
                <a:latin typeface="Verdana"/>
              </a:rPr>
              <a:t>клієнту</a:t>
            </a:r>
            <a:r>
              <a:rPr lang="ru-RU" sz="1400">
                <a:effectLst/>
                <a:latin typeface="Verdana"/>
              </a:rPr>
              <a:t> – </a:t>
            </a:r>
            <a:r>
              <a:rPr lang="ru-RU" sz="1400" err="1">
                <a:effectLst/>
                <a:latin typeface="Verdana"/>
              </a:rPr>
              <a:t>юридичній</a:t>
            </a:r>
            <a:r>
              <a:rPr lang="ru-RU" sz="1400">
                <a:effectLst/>
                <a:latin typeface="Verdana"/>
              </a:rPr>
              <a:t> </a:t>
            </a:r>
            <a:r>
              <a:rPr lang="ru-RU" sz="1400" err="1">
                <a:effectLst/>
                <a:latin typeface="Verdana"/>
              </a:rPr>
              <a:t>особі</a:t>
            </a:r>
            <a:r>
              <a:rPr lang="ru-RU" sz="1400">
                <a:effectLst/>
                <a:latin typeface="Verdana"/>
              </a:rPr>
              <a:t> в </a:t>
            </a:r>
            <a:r>
              <a:rPr lang="ru-RU" sz="1400" err="1">
                <a:effectLst/>
                <a:latin typeface="Verdana"/>
              </a:rPr>
              <a:t>повному</a:t>
            </a:r>
            <a:r>
              <a:rPr lang="ru-RU" sz="1400">
                <a:effectLst/>
                <a:latin typeface="Verdana"/>
              </a:rPr>
              <a:t> </a:t>
            </a:r>
            <a:r>
              <a:rPr lang="ru-RU" sz="1400" err="1">
                <a:effectLst/>
                <a:latin typeface="Verdana"/>
              </a:rPr>
              <a:t>обсязі</a:t>
            </a:r>
            <a:r>
              <a:rPr lang="ru-RU" sz="1400">
                <a:effectLst/>
                <a:latin typeface="Verdana"/>
              </a:rPr>
              <a:t> </a:t>
            </a:r>
            <a:r>
              <a:rPr lang="ru-RU" sz="1400" err="1">
                <a:effectLst/>
                <a:latin typeface="Verdana"/>
              </a:rPr>
              <a:t>поширюються</a:t>
            </a:r>
            <a:r>
              <a:rPr lang="ru-RU" sz="1400">
                <a:effectLst/>
                <a:latin typeface="Verdana"/>
              </a:rPr>
              <a:t> </a:t>
            </a:r>
            <a:r>
              <a:rPr lang="ru-RU" sz="1400" err="1">
                <a:effectLst/>
                <a:latin typeface="Verdana"/>
              </a:rPr>
              <a:t>норми</a:t>
            </a:r>
            <a:r>
              <a:rPr lang="ru-RU" sz="1400">
                <a:effectLst/>
                <a:latin typeface="Verdana"/>
              </a:rPr>
              <a:t> Правил, </a:t>
            </a:r>
            <a:r>
              <a:rPr lang="ru-RU" sz="1400" err="1">
                <a:effectLst/>
                <a:latin typeface="Verdana"/>
              </a:rPr>
              <a:t>що</a:t>
            </a:r>
            <a:r>
              <a:rPr lang="ru-RU" sz="1400">
                <a:effectLst/>
                <a:latin typeface="Verdana"/>
              </a:rPr>
              <a:t> </a:t>
            </a:r>
            <a:r>
              <a:rPr lang="ru-RU" sz="1400" err="1">
                <a:effectLst/>
                <a:latin typeface="Verdana"/>
              </a:rPr>
              <a:t>регламентують</a:t>
            </a:r>
            <a:r>
              <a:rPr lang="ru-RU" sz="1400">
                <a:effectLst/>
                <a:latin typeface="Verdana"/>
              </a:rPr>
              <a:t> </a:t>
            </a:r>
            <a:r>
              <a:rPr lang="ru-RU" sz="1400" err="1">
                <a:effectLst/>
                <a:latin typeface="Verdana"/>
              </a:rPr>
              <a:t>поведінку</a:t>
            </a:r>
            <a:r>
              <a:rPr lang="ru-RU" sz="1400">
                <a:effectLst/>
                <a:latin typeface="Verdana"/>
              </a:rPr>
              <a:t> адвоката в </a:t>
            </a:r>
            <a:r>
              <a:rPr lang="ru-RU" sz="1400" err="1">
                <a:effectLst/>
                <a:latin typeface="Verdana"/>
              </a:rPr>
              <a:t>ситуаціях</a:t>
            </a:r>
            <a:r>
              <a:rPr lang="ru-RU" sz="1400">
                <a:effectLst/>
                <a:latin typeface="Verdana"/>
              </a:rPr>
              <a:t> </a:t>
            </a:r>
            <a:r>
              <a:rPr lang="ru-RU" sz="1400" err="1">
                <a:effectLst/>
                <a:latin typeface="Verdana"/>
              </a:rPr>
              <a:t>наявності</a:t>
            </a:r>
            <a:r>
              <a:rPr lang="ru-RU" sz="1400">
                <a:effectLst/>
                <a:latin typeface="Verdana"/>
              </a:rPr>
              <a:t> </a:t>
            </a:r>
            <a:r>
              <a:rPr lang="ru-RU" sz="1400" err="1">
                <a:effectLst/>
                <a:latin typeface="Verdana"/>
              </a:rPr>
              <a:t>або</a:t>
            </a:r>
            <a:r>
              <a:rPr lang="ru-RU" sz="1400">
                <a:effectLst/>
                <a:latin typeface="Verdana"/>
              </a:rPr>
              <a:t> </a:t>
            </a:r>
            <a:r>
              <a:rPr lang="ru-RU" sz="1400" err="1">
                <a:effectLst/>
                <a:latin typeface="Verdana"/>
              </a:rPr>
              <a:t>наступного</a:t>
            </a:r>
            <a:r>
              <a:rPr lang="ru-RU" sz="1400">
                <a:effectLst/>
                <a:latin typeface="Verdana"/>
              </a:rPr>
              <a:t> </a:t>
            </a:r>
            <a:r>
              <a:rPr lang="ru-RU" sz="1400" err="1">
                <a:effectLst/>
                <a:latin typeface="Verdana"/>
              </a:rPr>
              <a:t>виникнення</a:t>
            </a:r>
            <a:r>
              <a:rPr lang="ru-RU" sz="1400">
                <a:effectLst/>
                <a:latin typeface="Verdana"/>
              </a:rPr>
              <a:t> </a:t>
            </a:r>
            <a:r>
              <a:rPr lang="ru-RU" sz="1400" err="1">
                <a:effectLst/>
                <a:latin typeface="Verdana"/>
              </a:rPr>
              <a:t>конфлікту</a:t>
            </a:r>
            <a:r>
              <a:rPr lang="ru-RU" sz="1400">
                <a:effectLst/>
                <a:latin typeface="Verdana"/>
              </a:rPr>
              <a:t> </a:t>
            </a:r>
            <a:r>
              <a:rPr lang="ru-RU" sz="1400" err="1">
                <a:effectLst/>
                <a:latin typeface="Verdana"/>
              </a:rPr>
              <a:t>інтересів</a:t>
            </a:r>
            <a:r>
              <a:rPr lang="ru-RU" sz="1600">
                <a:effectLst/>
                <a:latin typeface="Verdana"/>
              </a:rPr>
              <a:t>.</a:t>
            </a:r>
            <a:br>
              <a:rPr lang="ru-RU" sz="1600">
                <a:effectLst/>
                <a:latin typeface="Verdana"/>
              </a:rPr>
            </a:br>
            <a:r>
              <a:rPr lang="ru-RU" sz="1600">
                <a:effectLst/>
                <a:latin typeface="Verdana"/>
              </a:rPr>
              <a:t>	</a:t>
            </a:r>
            <a:r>
              <a:rPr lang="ru-RU" sz="1400" err="1">
                <a:effectLst/>
                <a:latin typeface="Verdana"/>
              </a:rPr>
              <a:t>Якщо</a:t>
            </a:r>
            <a:r>
              <a:rPr lang="ru-RU" sz="1400">
                <a:effectLst/>
                <a:latin typeface="Verdana"/>
              </a:rPr>
              <a:t> у </a:t>
            </a:r>
            <a:r>
              <a:rPr lang="ru-RU" sz="1400" err="1">
                <a:effectLst/>
                <a:latin typeface="Verdana"/>
              </a:rPr>
              <a:t>спілкуванні</a:t>
            </a:r>
            <a:r>
              <a:rPr lang="ru-RU" sz="1400">
                <a:effectLst/>
                <a:latin typeface="Verdana"/>
              </a:rPr>
              <a:t> з </a:t>
            </a:r>
            <a:r>
              <a:rPr lang="ru-RU" sz="1400" err="1">
                <a:effectLst/>
                <a:latin typeface="Verdana"/>
              </a:rPr>
              <a:t>посадовими</a:t>
            </a:r>
            <a:r>
              <a:rPr lang="ru-RU" sz="1400">
                <a:effectLst/>
                <a:latin typeface="Verdana"/>
              </a:rPr>
              <a:t> особами, </a:t>
            </a:r>
            <a:r>
              <a:rPr lang="ru-RU" sz="1400" err="1">
                <a:effectLst/>
                <a:latin typeface="Verdana"/>
              </a:rPr>
              <a:t>службовцями</a:t>
            </a:r>
            <a:r>
              <a:rPr lang="ru-RU" sz="1400">
                <a:effectLst/>
                <a:latin typeface="Verdana"/>
              </a:rPr>
              <a:t> та </a:t>
            </a:r>
            <a:r>
              <a:rPr lang="ru-RU" sz="1400" err="1">
                <a:effectLst/>
                <a:latin typeface="Verdana"/>
              </a:rPr>
              <a:t>іншими</a:t>
            </a:r>
            <a:r>
              <a:rPr lang="ru-RU" sz="1400">
                <a:effectLst/>
                <a:latin typeface="Verdana"/>
              </a:rPr>
              <a:t> </a:t>
            </a:r>
            <a:r>
              <a:rPr lang="ru-RU" sz="1400" err="1">
                <a:effectLst/>
                <a:latin typeface="Verdana"/>
              </a:rPr>
              <a:t>працівниками</a:t>
            </a:r>
            <a:r>
              <a:rPr lang="ru-RU" sz="1400">
                <a:effectLst/>
                <a:latin typeface="Verdana"/>
              </a:rPr>
              <a:t> </a:t>
            </a:r>
            <a:r>
              <a:rPr lang="ru-RU" sz="1400" err="1">
                <a:effectLst/>
                <a:latin typeface="Verdana"/>
              </a:rPr>
              <a:t>клієнта</a:t>
            </a:r>
            <a:r>
              <a:rPr lang="ru-RU" sz="1400">
                <a:effectLst/>
                <a:latin typeface="Verdana"/>
              </a:rPr>
              <a:t> – </a:t>
            </a:r>
            <a:r>
              <a:rPr lang="ru-RU" sz="1400" err="1">
                <a:effectLst/>
                <a:latin typeface="Verdana"/>
              </a:rPr>
              <a:t>юридичної</a:t>
            </a:r>
            <a:r>
              <a:rPr lang="ru-RU" sz="1400">
                <a:effectLst/>
                <a:latin typeface="Verdana"/>
              </a:rPr>
              <a:t> особи, </a:t>
            </a:r>
            <a:r>
              <a:rPr lang="ru-RU" sz="1400" err="1">
                <a:effectLst/>
                <a:latin typeface="Verdana"/>
              </a:rPr>
              <a:t>пов’язаному</a:t>
            </a:r>
            <a:r>
              <a:rPr lang="ru-RU" sz="1400">
                <a:effectLst/>
                <a:latin typeface="Verdana"/>
              </a:rPr>
              <a:t> з </a:t>
            </a:r>
            <a:r>
              <a:rPr lang="ru-RU" sz="1400" err="1">
                <a:effectLst/>
                <a:latin typeface="Verdana"/>
              </a:rPr>
              <a:t>наданням</a:t>
            </a:r>
            <a:r>
              <a:rPr lang="ru-RU" sz="1400">
                <a:effectLst/>
                <a:latin typeface="Verdana"/>
              </a:rPr>
              <a:t> </a:t>
            </a:r>
            <a:r>
              <a:rPr lang="ru-RU" sz="1400" err="1">
                <a:effectLst/>
                <a:latin typeface="Verdana"/>
              </a:rPr>
              <a:t>професійної</a:t>
            </a:r>
            <a:r>
              <a:rPr lang="ru-RU" sz="1400">
                <a:effectLst/>
                <a:latin typeface="Verdana"/>
              </a:rPr>
              <a:t> </a:t>
            </a:r>
            <a:r>
              <a:rPr lang="ru-RU" sz="1400" err="1">
                <a:effectLst/>
                <a:latin typeface="Verdana"/>
              </a:rPr>
              <a:t>правничої</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a:t>
            </a:r>
            <a:r>
              <a:rPr lang="ru-RU" sz="1400" err="1">
                <a:effectLst/>
                <a:latin typeface="Verdana"/>
              </a:rPr>
              <a:t>цьому</a:t>
            </a:r>
            <a:r>
              <a:rPr lang="ru-RU" sz="1400">
                <a:effectLst/>
                <a:latin typeface="Verdana"/>
              </a:rPr>
              <a:t> </a:t>
            </a:r>
            <a:r>
              <a:rPr lang="ru-RU" sz="1400" err="1">
                <a:effectLst/>
                <a:latin typeface="Verdana"/>
              </a:rPr>
              <a:t>клієнту</a:t>
            </a:r>
            <a:r>
              <a:rPr lang="ru-RU" sz="1400">
                <a:effectLst/>
                <a:latin typeface="Verdana"/>
              </a:rPr>
              <a:t>, </a:t>
            </a:r>
            <a:r>
              <a:rPr lang="ru-RU" sz="1400" err="1">
                <a:effectLst/>
                <a:latin typeface="Verdana"/>
              </a:rPr>
              <a:t>стає</a:t>
            </a:r>
            <a:r>
              <a:rPr lang="ru-RU" sz="1400">
                <a:effectLst/>
                <a:latin typeface="Verdana"/>
              </a:rPr>
              <a:t> </a:t>
            </a:r>
            <a:r>
              <a:rPr lang="ru-RU" sz="1400" err="1">
                <a:effectLst/>
                <a:latin typeface="Verdana"/>
              </a:rPr>
              <a:t>очевидним</a:t>
            </a:r>
            <a:r>
              <a:rPr lang="ru-RU" sz="1400">
                <a:effectLst/>
                <a:latin typeface="Verdana"/>
              </a:rPr>
              <a:t>, </a:t>
            </a:r>
            <a:r>
              <a:rPr lang="ru-RU" sz="1400" err="1">
                <a:effectLst/>
                <a:latin typeface="Verdana"/>
              </a:rPr>
              <a:t>що</a:t>
            </a:r>
            <a:r>
              <a:rPr lang="ru-RU" sz="1400">
                <a:effectLst/>
                <a:latin typeface="Verdana"/>
              </a:rPr>
              <a:t> </a:t>
            </a:r>
            <a:r>
              <a:rPr lang="ru-RU" sz="1400" err="1">
                <a:effectLst/>
                <a:latin typeface="Verdana"/>
              </a:rPr>
              <a:t>виникає</a:t>
            </a:r>
            <a:r>
              <a:rPr lang="ru-RU" sz="1400">
                <a:effectLst/>
                <a:latin typeface="Verdana"/>
              </a:rPr>
              <a:t> </a:t>
            </a:r>
            <a:r>
              <a:rPr lang="ru-RU" sz="1400" err="1">
                <a:effectLst/>
                <a:latin typeface="Verdana"/>
              </a:rPr>
              <a:t>ситуація</a:t>
            </a:r>
            <a:r>
              <a:rPr lang="ru-RU" sz="1400">
                <a:effectLst/>
                <a:latin typeface="Verdana"/>
              </a:rPr>
              <a:t> </a:t>
            </a:r>
            <a:r>
              <a:rPr lang="ru-RU" sz="1400" err="1">
                <a:effectLst/>
                <a:latin typeface="Verdana"/>
              </a:rPr>
              <a:t>конфлікту</a:t>
            </a:r>
            <a:r>
              <a:rPr lang="ru-RU" sz="1400">
                <a:effectLst/>
                <a:latin typeface="Verdana"/>
              </a:rPr>
              <a:t> </a:t>
            </a:r>
            <a:r>
              <a:rPr lang="ru-RU" sz="1400" err="1">
                <a:effectLst/>
                <a:latin typeface="Verdana"/>
              </a:rPr>
              <a:t>інтересів</a:t>
            </a:r>
            <a:r>
              <a:rPr lang="ru-RU" sz="1400">
                <a:effectLst/>
                <a:latin typeface="Verdana"/>
              </a:rPr>
              <a:t>, адвокат повинен </a:t>
            </a:r>
            <a:r>
              <a:rPr lang="ru-RU" sz="1400" err="1">
                <a:effectLst/>
                <a:latin typeface="Verdana"/>
              </a:rPr>
              <a:t>повідомити</a:t>
            </a:r>
            <a:r>
              <a:rPr lang="ru-RU" sz="1400">
                <a:effectLst/>
                <a:latin typeface="Verdana"/>
              </a:rPr>
              <a:t>, </a:t>
            </a:r>
            <a:r>
              <a:rPr lang="ru-RU" sz="1400" err="1">
                <a:effectLst/>
                <a:latin typeface="Verdana"/>
              </a:rPr>
              <a:t>що</a:t>
            </a:r>
            <a:r>
              <a:rPr lang="ru-RU" sz="1400">
                <a:effectLst/>
                <a:latin typeface="Verdana"/>
              </a:rPr>
              <a:t> </a:t>
            </a:r>
            <a:r>
              <a:rPr lang="ru-RU" sz="1400" err="1">
                <a:effectLst/>
                <a:latin typeface="Verdana"/>
              </a:rPr>
              <a:t>він</a:t>
            </a:r>
            <a:r>
              <a:rPr lang="ru-RU" sz="1400">
                <a:effectLst/>
                <a:latin typeface="Verdana"/>
              </a:rPr>
              <a:t> </a:t>
            </a:r>
            <a:r>
              <a:rPr lang="ru-RU" sz="1400" err="1">
                <a:effectLst/>
                <a:latin typeface="Verdana"/>
              </a:rPr>
              <a:t>представляє</a:t>
            </a:r>
            <a:r>
              <a:rPr lang="ru-RU" sz="1400">
                <a:effectLst/>
                <a:latin typeface="Verdana"/>
              </a:rPr>
              <a:t> </a:t>
            </a:r>
            <a:r>
              <a:rPr lang="ru-RU" sz="1400" err="1">
                <a:effectLst/>
                <a:latin typeface="Verdana"/>
              </a:rPr>
              <a:t>клієнта</a:t>
            </a:r>
            <a:r>
              <a:rPr lang="ru-RU" sz="1400">
                <a:effectLst/>
                <a:latin typeface="Verdana"/>
              </a:rPr>
              <a:t> – </a:t>
            </a:r>
            <a:r>
              <a:rPr lang="ru-RU" sz="1400" err="1">
                <a:effectLst/>
                <a:latin typeface="Verdana"/>
              </a:rPr>
              <a:t>юридичну</a:t>
            </a:r>
            <a:r>
              <a:rPr lang="ru-RU" sz="1400">
                <a:effectLst/>
                <a:latin typeface="Verdana"/>
              </a:rPr>
              <a:t> особу і </a:t>
            </a:r>
            <a:r>
              <a:rPr lang="ru-RU" sz="1400" err="1">
                <a:effectLst/>
                <a:latin typeface="Verdana"/>
              </a:rPr>
              <a:t>пояснити</a:t>
            </a:r>
            <a:r>
              <a:rPr lang="ru-RU" sz="1400">
                <a:effectLst/>
                <a:latin typeface="Verdana"/>
              </a:rPr>
              <a:t> </a:t>
            </a:r>
            <a:r>
              <a:rPr lang="ru-RU" sz="1400" err="1">
                <a:effectLst/>
                <a:latin typeface="Verdana"/>
              </a:rPr>
              <a:t>свої</a:t>
            </a:r>
            <a:r>
              <a:rPr lang="ru-RU" sz="1400">
                <a:effectLst/>
                <a:latin typeface="Verdana"/>
              </a:rPr>
              <a:t> </a:t>
            </a:r>
            <a:r>
              <a:rPr lang="ru-RU" sz="1400" err="1">
                <a:effectLst/>
                <a:latin typeface="Verdana"/>
              </a:rPr>
              <a:t>обов’язки</a:t>
            </a:r>
            <a:r>
              <a:rPr lang="ru-RU" sz="1400">
                <a:effectLst/>
                <a:latin typeface="Verdana"/>
              </a:rPr>
              <a:t>, </a:t>
            </a:r>
            <a:r>
              <a:rPr lang="ru-RU" sz="1400" err="1">
                <a:effectLst/>
                <a:latin typeface="Verdana"/>
              </a:rPr>
              <a:t>пов’язані</a:t>
            </a:r>
            <a:r>
              <a:rPr lang="ru-RU" sz="1400">
                <a:effectLst/>
                <a:latin typeface="Verdana"/>
              </a:rPr>
              <a:t> з </a:t>
            </a:r>
            <a:r>
              <a:rPr lang="ru-RU" sz="1400" err="1">
                <a:effectLst/>
                <a:latin typeface="Verdana"/>
              </a:rPr>
              <a:t>конфліктом</a:t>
            </a:r>
            <a:r>
              <a:rPr lang="ru-RU" sz="1400">
                <a:effectLst/>
                <a:latin typeface="Verdana"/>
              </a:rPr>
              <a:t> </a:t>
            </a:r>
            <a:r>
              <a:rPr lang="ru-RU" sz="1400" err="1">
                <a:effectLst/>
                <a:latin typeface="Verdana"/>
              </a:rPr>
              <a:t>інтересів</a:t>
            </a:r>
            <a:r>
              <a:rPr lang="ru-RU" sz="1400">
                <a:effectLst/>
                <a:latin typeface="Verdana"/>
              </a:rPr>
              <a:t>.</a:t>
            </a:r>
            <a:br>
              <a:rPr lang="ru-RU" sz="1400">
                <a:effectLst/>
                <a:latin typeface="Verdana"/>
              </a:rPr>
            </a:br>
            <a:r>
              <a:rPr lang="ru-RU" sz="1400">
                <a:effectLst/>
                <a:latin typeface="Verdana"/>
              </a:rPr>
              <a:t>	У </a:t>
            </a:r>
            <a:r>
              <a:rPr lang="ru-RU" sz="1400" err="1">
                <a:effectLst/>
                <a:latin typeface="Verdana"/>
              </a:rPr>
              <a:t>період</a:t>
            </a:r>
            <a:r>
              <a:rPr lang="ru-RU" sz="1400">
                <a:effectLst/>
                <a:latin typeface="Verdana"/>
              </a:rPr>
              <a:t> </a:t>
            </a:r>
            <a:r>
              <a:rPr lang="ru-RU" sz="1400" err="1">
                <a:effectLst/>
                <a:latin typeface="Verdana"/>
              </a:rPr>
              <a:t>дії</a:t>
            </a:r>
            <a:r>
              <a:rPr lang="ru-RU" sz="1400">
                <a:effectLst/>
                <a:latin typeface="Verdana"/>
              </a:rPr>
              <a:t> договору про </a:t>
            </a:r>
            <a:r>
              <a:rPr lang="ru-RU" sz="1400" err="1">
                <a:effectLst/>
                <a:latin typeface="Verdana"/>
              </a:rPr>
              <a:t>надання</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a:t>
            </a:r>
            <a:r>
              <a:rPr lang="ru-RU" sz="1400" err="1">
                <a:effectLst/>
                <a:latin typeface="Verdana"/>
              </a:rPr>
              <a:t>клієнту</a:t>
            </a:r>
            <a:r>
              <a:rPr lang="ru-RU" sz="1400">
                <a:effectLst/>
                <a:latin typeface="Verdana"/>
              </a:rPr>
              <a:t> – </a:t>
            </a:r>
            <a:r>
              <a:rPr lang="ru-RU" sz="1400" err="1">
                <a:effectLst/>
                <a:latin typeface="Verdana"/>
              </a:rPr>
              <a:t>юридичній</a:t>
            </a:r>
            <a:r>
              <a:rPr lang="ru-RU" sz="1400">
                <a:effectLst/>
                <a:latin typeface="Verdana"/>
              </a:rPr>
              <a:t> </a:t>
            </a:r>
            <a:r>
              <a:rPr lang="ru-RU" sz="1400" err="1">
                <a:effectLst/>
                <a:latin typeface="Verdana"/>
              </a:rPr>
              <a:t>особі</a:t>
            </a:r>
            <a:r>
              <a:rPr lang="ru-RU" sz="1400">
                <a:effectLst/>
                <a:latin typeface="Verdana"/>
              </a:rPr>
              <a:t> адвокат не повинен </a:t>
            </a:r>
            <a:r>
              <a:rPr lang="ru-RU" sz="1400" err="1">
                <a:effectLst/>
                <a:latin typeface="Verdana"/>
              </a:rPr>
              <a:t>укладати</a:t>
            </a:r>
            <a:r>
              <a:rPr lang="ru-RU" sz="1400">
                <a:effectLst/>
                <a:latin typeface="Verdana"/>
              </a:rPr>
              <a:t> </a:t>
            </a:r>
            <a:r>
              <a:rPr lang="ru-RU" sz="1400" err="1">
                <a:effectLst/>
                <a:latin typeface="Verdana"/>
              </a:rPr>
              <a:t>договорів</a:t>
            </a:r>
            <a:r>
              <a:rPr lang="ru-RU" sz="1400">
                <a:effectLst/>
                <a:latin typeface="Verdana"/>
              </a:rPr>
              <a:t> про </a:t>
            </a:r>
            <a:r>
              <a:rPr lang="ru-RU" sz="1400" err="1">
                <a:effectLst/>
                <a:latin typeface="Verdana"/>
              </a:rPr>
              <a:t>надання</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з особами, </a:t>
            </a:r>
            <a:r>
              <a:rPr lang="ru-RU" sz="1400" err="1">
                <a:effectLst/>
                <a:latin typeface="Verdana"/>
              </a:rPr>
              <a:t>які</a:t>
            </a:r>
            <a:r>
              <a:rPr lang="ru-RU" sz="1400">
                <a:effectLst/>
                <a:latin typeface="Verdana"/>
              </a:rPr>
              <a:t> </a:t>
            </a:r>
            <a:r>
              <a:rPr lang="ru-RU" sz="1400" err="1">
                <a:effectLst/>
                <a:latin typeface="Verdana"/>
              </a:rPr>
              <a:t>перебувають</a:t>
            </a:r>
            <a:r>
              <a:rPr lang="ru-RU" sz="1400">
                <a:effectLst/>
                <a:latin typeface="Verdana"/>
              </a:rPr>
              <a:t> у </a:t>
            </a:r>
            <a:r>
              <a:rPr lang="ru-RU" sz="1400" err="1">
                <a:effectLst/>
                <a:latin typeface="Verdana"/>
              </a:rPr>
              <a:t>трудових</a:t>
            </a:r>
            <a:r>
              <a:rPr lang="ru-RU" sz="1400">
                <a:effectLst/>
                <a:latin typeface="Verdana"/>
              </a:rPr>
              <a:t>, </a:t>
            </a:r>
            <a:r>
              <a:rPr lang="ru-RU" sz="1400" err="1">
                <a:effectLst/>
                <a:latin typeface="Verdana"/>
              </a:rPr>
              <a:t>цивільно-правових</a:t>
            </a:r>
            <a:r>
              <a:rPr lang="ru-RU" sz="1400">
                <a:effectLst/>
                <a:latin typeface="Verdana"/>
              </a:rPr>
              <a:t> та </a:t>
            </a:r>
            <a:r>
              <a:rPr lang="ru-RU" sz="1400" err="1">
                <a:effectLst/>
                <a:latin typeface="Verdana"/>
              </a:rPr>
              <a:t>інших</a:t>
            </a:r>
            <a:r>
              <a:rPr lang="ru-RU" sz="1400">
                <a:effectLst/>
                <a:latin typeface="Verdana"/>
              </a:rPr>
              <a:t> </a:t>
            </a:r>
            <a:r>
              <a:rPr lang="ru-RU" sz="1400" err="1">
                <a:effectLst/>
                <a:latin typeface="Verdana"/>
              </a:rPr>
              <a:t>правовідносинах</a:t>
            </a:r>
            <a:r>
              <a:rPr lang="ru-RU" sz="1400">
                <a:effectLst/>
                <a:latin typeface="Verdana"/>
              </a:rPr>
              <a:t> з </a:t>
            </a:r>
            <a:r>
              <a:rPr lang="ru-RU" sz="1400" err="1">
                <a:effectLst/>
                <a:latin typeface="Verdana"/>
              </a:rPr>
              <a:t>клієнтом</a:t>
            </a:r>
            <a:r>
              <a:rPr lang="ru-RU" sz="1400">
                <a:effectLst/>
                <a:latin typeface="Verdana"/>
              </a:rPr>
              <a:t>, </a:t>
            </a:r>
            <a:r>
              <a:rPr lang="ru-RU" sz="1400" err="1">
                <a:effectLst/>
                <a:latin typeface="Verdana"/>
              </a:rPr>
              <a:t>якщо</a:t>
            </a:r>
            <a:r>
              <a:rPr lang="ru-RU" sz="1400">
                <a:effectLst/>
                <a:latin typeface="Verdana"/>
              </a:rPr>
              <a:t> </a:t>
            </a:r>
            <a:r>
              <a:rPr lang="ru-RU" sz="1400" err="1">
                <a:effectLst/>
                <a:latin typeface="Verdana"/>
              </a:rPr>
              <a:t>це</a:t>
            </a:r>
            <a:r>
              <a:rPr lang="ru-RU" sz="1400">
                <a:effectLst/>
                <a:latin typeface="Verdana"/>
              </a:rPr>
              <a:t> </a:t>
            </a:r>
            <a:r>
              <a:rPr lang="ru-RU" sz="1400" err="1">
                <a:effectLst/>
                <a:latin typeface="Verdana"/>
              </a:rPr>
              <a:t>може</a:t>
            </a:r>
            <a:r>
              <a:rPr lang="ru-RU" sz="1400">
                <a:effectLst/>
                <a:latin typeface="Verdana"/>
              </a:rPr>
              <a:t> </a:t>
            </a:r>
            <a:r>
              <a:rPr lang="ru-RU" sz="1400" err="1">
                <a:effectLst/>
                <a:latin typeface="Verdana"/>
              </a:rPr>
              <a:t>суперечити</a:t>
            </a:r>
            <a:r>
              <a:rPr lang="ru-RU" sz="1400">
                <a:effectLst/>
                <a:latin typeface="Verdana"/>
              </a:rPr>
              <a:t> </a:t>
            </a:r>
            <a:r>
              <a:rPr lang="ru-RU" sz="1400" err="1">
                <a:effectLst/>
                <a:latin typeface="Verdana"/>
              </a:rPr>
              <a:t>інтересам</a:t>
            </a:r>
            <a:r>
              <a:rPr lang="ru-RU" sz="1400">
                <a:effectLst/>
                <a:latin typeface="Verdana"/>
              </a:rPr>
              <a:t> </a:t>
            </a:r>
            <a:r>
              <a:rPr lang="ru-RU" sz="1400" err="1">
                <a:effectLst/>
                <a:latin typeface="Verdana"/>
              </a:rPr>
              <a:t>клієнта</a:t>
            </a:r>
            <a:r>
              <a:rPr lang="ru-RU" sz="1400">
                <a:effectLst/>
                <a:latin typeface="Verdana"/>
              </a:rPr>
              <a:t> – </a:t>
            </a:r>
            <a:r>
              <a:rPr lang="ru-RU" sz="1400" err="1">
                <a:effectLst/>
                <a:latin typeface="Verdana"/>
              </a:rPr>
              <a:t>юридичній</a:t>
            </a:r>
            <a:r>
              <a:rPr lang="ru-RU" sz="1400">
                <a:effectLst/>
                <a:latin typeface="Verdana"/>
              </a:rPr>
              <a:t> </a:t>
            </a:r>
            <a:r>
              <a:rPr lang="ru-RU" sz="1400" err="1">
                <a:effectLst/>
                <a:latin typeface="Verdana"/>
              </a:rPr>
              <a:t>особі</a:t>
            </a:r>
            <a:r>
              <a:rPr lang="ru-RU" sz="1400">
                <a:effectLst/>
                <a:latin typeface="Verdana"/>
              </a:rPr>
              <a:t>. </a:t>
            </a:r>
            <a:r>
              <a:rPr lang="ru-RU" sz="1400" err="1">
                <a:effectLst/>
                <a:latin typeface="Verdana"/>
              </a:rPr>
              <a:t>Також</a:t>
            </a:r>
            <a:r>
              <a:rPr lang="ru-RU" sz="1400">
                <a:effectLst/>
                <a:latin typeface="Verdana"/>
              </a:rPr>
              <a:t> адвокат не повинен </a:t>
            </a:r>
            <a:r>
              <a:rPr lang="ru-RU" sz="1400" err="1">
                <a:effectLst/>
                <a:latin typeface="Verdana"/>
              </a:rPr>
              <a:t>укладати</a:t>
            </a:r>
            <a:r>
              <a:rPr lang="ru-RU" sz="1400">
                <a:effectLst/>
                <a:latin typeface="Verdana"/>
              </a:rPr>
              <a:t> договори про </a:t>
            </a:r>
            <a:r>
              <a:rPr lang="ru-RU" sz="1400" err="1">
                <a:effectLst/>
                <a:latin typeface="Verdana"/>
              </a:rPr>
              <a:t>надання</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a:t>
            </a:r>
            <a:r>
              <a:rPr lang="ru-RU" sz="1400" err="1">
                <a:effectLst/>
                <a:latin typeface="Verdana"/>
              </a:rPr>
              <a:t>із</a:t>
            </a:r>
            <a:r>
              <a:rPr lang="ru-RU" sz="1400">
                <a:effectLst/>
                <a:latin typeface="Verdana"/>
              </a:rPr>
              <a:t> </a:t>
            </a:r>
            <a:r>
              <a:rPr lang="ru-RU" sz="1400" err="1">
                <a:effectLst/>
                <a:latin typeface="Verdana"/>
              </a:rPr>
              <a:t>вищезазначеними</a:t>
            </a:r>
            <a:r>
              <a:rPr lang="ru-RU" sz="1400">
                <a:effectLst/>
                <a:latin typeface="Verdana"/>
              </a:rPr>
              <a:t> особами, </a:t>
            </a:r>
            <a:r>
              <a:rPr lang="ru-RU" sz="1400" err="1">
                <a:effectLst/>
                <a:latin typeface="Verdana"/>
              </a:rPr>
              <a:t>якщо</a:t>
            </a:r>
            <a:r>
              <a:rPr lang="ru-RU" sz="1400">
                <a:effectLst/>
                <a:latin typeface="Verdana"/>
              </a:rPr>
              <a:t> </a:t>
            </a:r>
            <a:r>
              <a:rPr lang="ru-RU" sz="1400" err="1">
                <a:effectLst/>
                <a:latin typeface="Verdana"/>
              </a:rPr>
              <a:t>він</a:t>
            </a:r>
            <a:r>
              <a:rPr lang="ru-RU" sz="1400">
                <a:effectLst/>
                <a:latin typeface="Verdana"/>
              </a:rPr>
              <a:t> є </a:t>
            </a:r>
            <a:r>
              <a:rPr lang="ru-RU" sz="1400" err="1">
                <a:effectLst/>
                <a:latin typeface="Verdana"/>
              </a:rPr>
              <a:t>носієм</a:t>
            </a:r>
            <a:r>
              <a:rPr lang="ru-RU" sz="1400">
                <a:effectLst/>
                <a:latin typeface="Verdana"/>
              </a:rPr>
              <a:t> </a:t>
            </a:r>
            <a:r>
              <a:rPr lang="ru-RU" sz="1400" err="1">
                <a:effectLst/>
                <a:latin typeface="Verdana"/>
              </a:rPr>
              <a:t>конфіденційної</a:t>
            </a:r>
            <a:r>
              <a:rPr lang="ru-RU" sz="1400">
                <a:effectLst/>
                <a:latin typeface="Verdana"/>
              </a:rPr>
              <a:t> </a:t>
            </a:r>
            <a:r>
              <a:rPr lang="ru-RU" sz="1400" err="1">
                <a:effectLst/>
                <a:latin typeface="Verdana"/>
              </a:rPr>
              <a:t>інформації</a:t>
            </a:r>
            <a:r>
              <a:rPr lang="ru-RU" sz="1400">
                <a:effectLst/>
                <a:latin typeface="Verdana"/>
              </a:rPr>
              <a:t>, </a:t>
            </a:r>
            <a:r>
              <a:rPr lang="ru-RU" sz="1400" err="1">
                <a:effectLst/>
                <a:latin typeface="Verdana"/>
              </a:rPr>
              <a:t>отриманої</a:t>
            </a:r>
            <a:r>
              <a:rPr lang="ru-RU" sz="1400">
                <a:effectLst/>
                <a:latin typeface="Verdana"/>
              </a:rPr>
              <a:t> при </a:t>
            </a:r>
            <a:r>
              <a:rPr lang="ru-RU" sz="1400" err="1">
                <a:effectLst/>
                <a:latin typeface="Verdana"/>
              </a:rPr>
              <a:t>наданні</a:t>
            </a:r>
            <a:r>
              <a:rPr lang="ru-RU" sz="1400">
                <a:effectLst/>
                <a:latin typeface="Verdana"/>
              </a:rPr>
              <a:t> </a:t>
            </a:r>
            <a:r>
              <a:rPr lang="ru-RU" sz="1400" err="1">
                <a:effectLst/>
                <a:latin typeface="Verdana"/>
              </a:rPr>
              <a:t>правової</a:t>
            </a:r>
            <a:r>
              <a:rPr lang="ru-RU" sz="1400">
                <a:effectLst/>
                <a:latin typeface="Verdana"/>
              </a:rPr>
              <a:t> </a:t>
            </a:r>
            <a:r>
              <a:rPr lang="ru-RU" sz="1400" err="1">
                <a:effectLst/>
                <a:latin typeface="Verdana"/>
              </a:rPr>
              <a:t>допомоги</a:t>
            </a:r>
            <a:r>
              <a:rPr lang="ru-RU" sz="1400">
                <a:effectLst/>
                <a:latin typeface="Verdana"/>
              </a:rPr>
              <a:t> </a:t>
            </a:r>
            <a:r>
              <a:rPr lang="ru-RU" sz="1400" err="1">
                <a:effectLst/>
                <a:latin typeface="Verdana"/>
              </a:rPr>
              <a:t>юридичній</a:t>
            </a:r>
            <a:r>
              <a:rPr lang="ru-RU" sz="1400">
                <a:effectLst/>
                <a:latin typeface="Verdana"/>
              </a:rPr>
              <a:t> </a:t>
            </a:r>
            <a:r>
              <a:rPr lang="ru-RU" sz="1400" err="1">
                <a:effectLst/>
                <a:latin typeface="Verdana"/>
              </a:rPr>
              <a:t>особі</a:t>
            </a:r>
            <a:r>
              <a:rPr lang="ru-RU" sz="1400">
                <a:effectLst/>
                <a:latin typeface="Verdana"/>
              </a:rPr>
              <a:t>.</a:t>
            </a:r>
            <a:br>
              <a:rPr lang="ru-RU" sz="1400">
                <a:effectLst/>
                <a:latin typeface="Verdana"/>
              </a:rPr>
            </a:br>
            <a:r>
              <a:rPr lang="ru-RU" sz="1400">
                <a:effectLst/>
                <a:latin typeface="Verdana"/>
              </a:rPr>
              <a:t>	Адвокат не </a:t>
            </a:r>
            <a:r>
              <a:rPr lang="ru-RU" sz="1400" err="1">
                <a:effectLst/>
                <a:latin typeface="Verdana"/>
              </a:rPr>
              <a:t>може</a:t>
            </a:r>
            <a:r>
              <a:rPr lang="ru-RU" sz="1400">
                <a:effectLst/>
                <a:latin typeface="Verdana"/>
              </a:rPr>
              <a:t> </a:t>
            </a:r>
            <a:r>
              <a:rPr lang="ru-RU" sz="1400" err="1">
                <a:effectLst/>
                <a:latin typeface="Verdana"/>
              </a:rPr>
              <a:t>приймати</a:t>
            </a:r>
            <a:r>
              <a:rPr lang="ru-RU" sz="1400">
                <a:effectLst/>
                <a:latin typeface="Verdana"/>
              </a:rPr>
              <a:t> </a:t>
            </a:r>
            <a:r>
              <a:rPr lang="ru-RU" sz="1400" err="1">
                <a:effectLst/>
                <a:latin typeface="Verdana"/>
              </a:rPr>
              <a:t>доручення</a:t>
            </a:r>
            <a:r>
              <a:rPr lang="ru-RU" sz="1400">
                <a:effectLst/>
                <a:latin typeface="Verdana"/>
              </a:rPr>
              <a:t> </a:t>
            </a:r>
            <a:r>
              <a:rPr lang="ru-RU" sz="1400" err="1">
                <a:effectLst/>
                <a:latin typeface="Verdana"/>
              </a:rPr>
              <a:t>від</a:t>
            </a:r>
            <a:r>
              <a:rPr lang="ru-RU" sz="1400">
                <a:effectLst/>
                <a:latin typeface="Verdana"/>
              </a:rPr>
              <a:t> </a:t>
            </a:r>
            <a:r>
              <a:rPr lang="ru-RU" sz="1400" err="1">
                <a:effectLst/>
                <a:latin typeface="Verdana"/>
              </a:rPr>
              <a:t>клієнта</a:t>
            </a:r>
            <a:r>
              <a:rPr lang="ru-RU" sz="1400">
                <a:effectLst/>
                <a:latin typeface="Verdana"/>
              </a:rPr>
              <a:t>, </a:t>
            </a:r>
            <a:r>
              <a:rPr lang="ru-RU" sz="1400" err="1">
                <a:effectLst/>
                <a:latin typeface="Verdana"/>
              </a:rPr>
              <a:t>якщо</a:t>
            </a:r>
            <a:r>
              <a:rPr lang="ru-RU" sz="1400">
                <a:effectLst/>
                <a:latin typeface="Verdana"/>
              </a:rPr>
              <a:t> суть </a:t>
            </a:r>
            <a:r>
              <a:rPr lang="ru-RU" sz="1400" err="1">
                <a:effectLst/>
                <a:latin typeface="Verdana"/>
              </a:rPr>
              <a:t>доручення</a:t>
            </a:r>
            <a:r>
              <a:rPr lang="ru-RU" sz="1400">
                <a:effectLst/>
                <a:latin typeface="Verdana"/>
              </a:rPr>
              <a:t> </a:t>
            </a:r>
            <a:r>
              <a:rPr lang="ru-RU" sz="1400" err="1">
                <a:effectLst/>
                <a:latin typeface="Verdana"/>
              </a:rPr>
              <a:t>зводиться</a:t>
            </a:r>
            <a:r>
              <a:rPr lang="ru-RU" sz="1400">
                <a:effectLst/>
                <a:latin typeface="Verdana"/>
              </a:rPr>
              <a:t> до </a:t>
            </a:r>
            <a:r>
              <a:rPr lang="ru-RU" sz="1400" err="1">
                <a:effectLst/>
                <a:latin typeface="Verdana"/>
              </a:rPr>
              <a:t>необхідності</a:t>
            </a:r>
            <a:r>
              <a:rPr lang="ru-RU" sz="1400">
                <a:effectLst/>
                <a:latin typeface="Verdana"/>
              </a:rPr>
              <a:t> </a:t>
            </a:r>
            <a:r>
              <a:rPr lang="ru-RU" sz="1400" err="1">
                <a:effectLst/>
                <a:latin typeface="Verdana"/>
              </a:rPr>
              <a:t>вчинення</a:t>
            </a:r>
            <a:r>
              <a:rPr lang="ru-RU" sz="1400">
                <a:effectLst/>
                <a:latin typeface="Verdana"/>
              </a:rPr>
              <a:t> </a:t>
            </a:r>
            <a:r>
              <a:rPr lang="ru-RU" sz="1400" err="1">
                <a:effectLst/>
                <a:latin typeface="Verdana"/>
              </a:rPr>
              <a:t>дій</a:t>
            </a:r>
            <a:r>
              <a:rPr lang="ru-RU" sz="1400">
                <a:effectLst/>
                <a:latin typeface="Verdana"/>
              </a:rPr>
              <a:t> в </a:t>
            </a:r>
            <a:r>
              <a:rPr lang="ru-RU" sz="1400" err="1">
                <a:effectLst/>
                <a:latin typeface="Verdana"/>
              </a:rPr>
              <a:t>інтересах</a:t>
            </a:r>
            <a:r>
              <a:rPr lang="ru-RU" sz="1400">
                <a:effectLst/>
                <a:latin typeface="Verdana"/>
              </a:rPr>
              <a:t> такого </a:t>
            </a:r>
            <a:r>
              <a:rPr lang="ru-RU" sz="1400" err="1">
                <a:effectLst/>
                <a:latin typeface="Verdana"/>
              </a:rPr>
              <a:t>клієнта</a:t>
            </a:r>
            <a:r>
              <a:rPr lang="ru-RU" sz="1400">
                <a:effectLst/>
                <a:latin typeface="Verdana"/>
              </a:rPr>
              <a:t>, </a:t>
            </a:r>
            <a:r>
              <a:rPr lang="ru-RU" sz="1400" err="1">
                <a:effectLst/>
                <a:latin typeface="Verdana"/>
              </a:rPr>
              <a:t>спрямованих</a:t>
            </a:r>
            <a:r>
              <a:rPr lang="ru-RU" sz="1400">
                <a:effectLst/>
                <a:latin typeface="Verdana"/>
              </a:rPr>
              <a:t> на </a:t>
            </a:r>
            <a:r>
              <a:rPr lang="ru-RU" sz="1400" err="1">
                <a:effectLst/>
                <a:latin typeface="Verdana"/>
              </a:rPr>
              <a:t>захист</a:t>
            </a:r>
            <a:r>
              <a:rPr lang="ru-RU" sz="1400">
                <a:effectLst/>
                <a:latin typeface="Verdana"/>
              </a:rPr>
              <a:t> </a:t>
            </a:r>
            <a:r>
              <a:rPr lang="ru-RU" sz="1400" err="1">
                <a:effectLst/>
                <a:latin typeface="Verdana"/>
              </a:rPr>
              <a:t>його</a:t>
            </a:r>
            <a:r>
              <a:rPr lang="ru-RU" sz="1400">
                <a:effectLst/>
                <a:latin typeface="Verdana"/>
              </a:rPr>
              <a:t> прав, </a:t>
            </a:r>
            <a:r>
              <a:rPr lang="ru-RU" sz="1400" err="1">
                <a:effectLst/>
                <a:latin typeface="Verdana"/>
              </a:rPr>
              <a:t>які</a:t>
            </a:r>
            <a:r>
              <a:rPr lang="ru-RU" sz="1400">
                <a:effectLst/>
                <a:latin typeface="Verdana"/>
              </a:rPr>
              <a:t> </a:t>
            </a:r>
            <a:r>
              <a:rPr lang="ru-RU" sz="1400" err="1">
                <a:effectLst/>
                <a:latin typeface="Verdana"/>
              </a:rPr>
              <a:t>перебувають</a:t>
            </a:r>
            <a:r>
              <a:rPr lang="ru-RU" sz="1400">
                <a:effectLst/>
                <a:latin typeface="Verdana"/>
              </a:rPr>
              <a:t> в </a:t>
            </a:r>
            <a:r>
              <a:rPr lang="ru-RU" sz="1400" err="1">
                <a:effectLst/>
                <a:latin typeface="Verdana"/>
              </a:rPr>
              <a:t>конфлікті</a:t>
            </a:r>
            <a:r>
              <a:rPr lang="ru-RU" sz="1400">
                <a:effectLst/>
                <a:latin typeface="Verdana"/>
              </a:rPr>
              <a:t> </a:t>
            </a:r>
            <a:r>
              <a:rPr lang="ru-RU" sz="1400" err="1">
                <a:effectLst/>
                <a:latin typeface="Verdana"/>
              </a:rPr>
              <a:t>інтересів</a:t>
            </a:r>
            <a:r>
              <a:rPr lang="ru-RU" sz="1400">
                <a:effectLst/>
                <a:latin typeface="Verdana"/>
              </a:rPr>
              <a:t> з </a:t>
            </a:r>
            <a:r>
              <a:rPr lang="ru-RU" sz="1400" err="1">
                <a:effectLst/>
                <a:latin typeface="Verdana"/>
              </a:rPr>
              <a:t>юридичною</a:t>
            </a:r>
            <a:r>
              <a:rPr lang="ru-RU" sz="1400">
                <a:effectLst/>
                <a:latin typeface="Verdana"/>
              </a:rPr>
              <a:t> особою, в </a:t>
            </a:r>
            <a:r>
              <a:rPr lang="ru-RU" sz="1400" err="1">
                <a:effectLst/>
                <a:latin typeface="Verdana"/>
              </a:rPr>
              <a:t>якій</a:t>
            </a:r>
            <a:r>
              <a:rPr lang="ru-RU" sz="1400">
                <a:effectLst/>
                <a:latin typeface="Verdana"/>
              </a:rPr>
              <a:t> адвокат </a:t>
            </a:r>
            <a:r>
              <a:rPr lang="ru-RU" sz="1400" err="1">
                <a:effectLst/>
                <a:latin typeface="Verdana"/>
              </a:rPr>
              <a:t>раніше</a:t>
            </a:r>
            <a:r>
              <a:rPr lang="ru-RU" sz="1400">
                <a:effectLst/>
                <a:latin typeface="Verdana"/>
              </a:rPr>
              <a:t> </a:t>
            </a:r>
            <a:r>
              <a:rPr lang="ru-RU" sz="1400" err="1">
                <a:effectLst/>
                <a:latin typeface="Verdana"/>
              </a:rPr>
              <a:t>працював</a:t>
            </a:r>
            <a:r>
              <a:rPr lang="ru-RU" sz="1400">
                <a:effectLst/>
                <a:latin typeface="Verdana"/>
              </a:rPr>
              <a:t>, </a:t>
            </a:r>
            <a:r>
              <a:rPr lang="ru-RU" sz="1400" err="1">
                <a:effectLst/>
                <a:latin typeface="Verdana"/>
              </a:rPr>
              <a:t>або</a:t>
            </a:r>
            <a:r>
              <a:rPr lang="ru-RU" sz="1400">
                <a:effectLst/>
                <a:latin typeface="Verdana"/>
              </a:rPr>
              <a:t> надавав </a:t>
            </a:r>
            <a:r>
              <a:rPr lang="ru-RU" sz="1400" err="1">
                <a:effectLst/>
                <a:latin typeface="Verdana"/>
              </a:rPr>
              <a:t>професійну</a:t>
            </a:r>
            <a:r>
              <a:rPr lang="ru-RU" sz="1400">
                <a:effectLst/>
                <a:latin typeface="Verdana"/>
              </a:rPr>
              <a:t> </a:t>
            </a:r>
            <a:r>
              <a:rPr lang="ru-RU" sz="1400" err="1">
                <a:effectLst/>
                <a:latin typeface="Verdana"/>
              </a:rPr>
              <a:t>правничу</a:t>
            </a:r>
            <a:r>
              <a:rPr lang="ru-RU" sz="1400">
                <a:effectLst/>
                <a:latin typeface="Verdana"/>
              </a:rPr>
              <a:t> (</a:t>
            </a:r>
            <a:r>
              <a:rPr lang="ru-RU" sz="1400" err="1">
                <a:effectLst/>
                <a:latin typeface="Verdana"/>
              </a:rPr>
              <a:t>правову</a:t>
            </a:r>
            <a:r>
              <a:rPr lang="ru-RU" sz="1400">
                <a:effectLst/>
                <a:latin typeface="Verdana"/>
              </a:rPr>
              <a:t>) </a:t>
            </a:r>
            <a:r>
              <a:rPr lang="ru-RU" sz="1400" err="1">
                <a:effectLst/>
                <a:latin typeface="Verdana"/>
              </a:rPr>
              <a:t>допомогу</a:t>
            </a:r>
            <a:r>
              <a:rPr lang="ru-RU" sz="1400">
                <a:effectLst/>
                <a:latin typeface="Verdana"/>
              </a:rPr>
              <a:t>, </a:t>
            </a:r>
            <a:r>
              <a:rPr lang="ru-RU" sz="1400" err="1">
                <a:effectLst/>
                <a:latin typeface="Verdana"/>
              </a:rPr>
              <a:t>якщо</a:t>
            </a:r>
            <a:r>
              <a:rPr lang="ru-RU" sz="1400">
                <a:effectLst/>
                <a:latin typeface="Verdana"/>
              </a:rPr>
              <a:t> адвокат </a:t>
            </a:r>
            <a:r>
              <a:rPr lang="ru-RU" sz="1400" err="1">
                <a:effectLst/>
                <a:latin typeface="Verdana"/>
              </a:rPr>
              <a:t>володіє</a:t>
            </a:r>
            <a:r>
              <a:rPr lang="ru-RU" sz="1400">
                <a:effectLst/>
                <a:latin typeface="Verdana"/>
              </a:rPr>
              <a:t> </a:t>
            </a:r>
            <a:r>
              <a:rPr lang="ru-RU" sz="1400" err="1">
                <a:effectLst/>
                <a:latin typeface="Verdana"/>
              </a:rPr>
              <a:t>інформацією</a:t>
            </a:r>
            <a:r>
              <a:rPr lang="ru-RU" sz="1400">
                <a:effectLst/>
                <a:latin typeface="Verdana"/>
              </a:rPr>
              <a:t>, </a:t>
            </a:r>
            <a:r>
              <a:rPr lang="ru-RU" sz="1400" err="1">
                <a:effectLst/>
                <a:latin typeface="Verdana"/>
              </a:rPr>
              <a:t>що</a:t>
            </a:r>
            <a:r>
              <a:rPr lang="ru-RU" sz="1400">
                <a:effectLst/>
                <a:latin typeface="Verdana"/>
              </a:rPr>
              <a:t> </a:t>
            </a:r>
            <a:r>
              <a:rPr lang="ru-RU" sz="1400" err="1">
                <a:effectLst/>
                <a:latin typeface="Verdana"/>
              </a:rPr>
              <a:t>може</a:t>
            </a:r>
            <a:r>
              <a:rPr lang="ru-RU" sz="1400">
                <a:effectLst/>
                <a:latin typeface="Verdana"/>
              </a:rPr>
              <a:t> бути </a:t>
            </a:r>
            <a:r>
              <a:rPr lang="ru-RU" sz="1400" err="1">
                <a:effectLst/>
                <a:latin typeface="Verdana"/>
              </a:rPr>
              <a:t>використана</a:t>
            </a:r>
            <a:r>
              <a:rPr lang="ru-RU" sz="1400">
                <a:effectLst/>
                <a:latin typeface="Verdana"/>
              </a:rPr>
              <a:t> </a:t>
            </a:r>
            <a:r>
              <a:rPr lang="ru-RU" sz="1400" err="1">
                <a:effectLst/>
                <a:latin typeface="Verdana"/>
              </a:rPr>
              <a:t>проти</a:t>
            </a:r>
            <a:r>
              <a:rPr lang="ru-RU" sz="1400">
                <a:effectLst/>
                <a:latin typeface="Verdana"/>
              </a:rPr>
              <a:t> </a:t>
            </a:r>
            <a:r>
              <a:rPr lang="ru-RU" sz="1400" err="1">
                <a:effectLst/>
                <a:latin typeface="Verdana"/>
              </a:rPr>
              <a:t>такої</a:t>
            </a:r>
            <a:r>
              <a:rPr lang="ru-RU" sz="1400">
                <a:effectLst/>
                <a:latin typeface="Verdana"/>
              </a:rPr>
              <a:t> </a:t>
            </a:r>
            <a:r>
              <a:rPr lang="ru-RU" sz="1400" err="1">
                <a:effectLst/>
                <a:latin typeface="Verdana"/>
              </a:rPr>
              <a:t>юридичної</a:t>
            </a:r>
            <a:r>
              <a:rPr lang="ru-RU" sz="1400">
                <a:effectLst/>
                <a:latin typeface="Verdana"/>
              </a:rPr>
              <a:t> особи.</a:t>
            </a:r>
            <a:endParaRPr lang="ru-RU" sz="1400"/>
          </a:p>
        </p:txBody>
      </p:sp>
    </p:spTree>
    <p:extLst>
      <p:ext uri="{BB962C8B-B14F-4D97-AF65-F5344CB8AC3E}">
        <p14:creationId xmlns:p14="http://schemas.microsoft.com/office/powerpoint/2010/main" val="4041784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92696"/>
            <a:ext cx="7543800" cy="5098504"/>
          </a:xfrm>
        </p:spPr>
        <p:txBody>
          <a:bodyPr/>
          <a:lstStyle/>
          <a:p>
            <a:pPr algn="just"/>
            <a:br>
              <a:rPr lang="ru-RU" sz="1400"/>
            </a:br>
            <a:r>
              <a:rPr lang="ru-RU" sz="1400" err="1"/>
              <a:t>Посередництво</a:t>
            </a:r>
            <a:r>
              <a:rPr lang="ru-RU" sz="1400"/>
              <a:t>  та </a:t>
            </a:r>
            <a:r>
              <a:rPr lang="ru-RU" sz="1400" err="1"/>
              <a:t>конфлікт</a:t>
            </a:r>
            <a:r>
              <a:rPr lang="ru-RU" sz="1400"/>
              <a:t> </a:t>
            </a:r>
            <a:r>
              <a:rPr lang="ru-RU" sz="1400" err="1"/>
              <a:t>інтересів</a:t>
            </a:r>
            <a:br>
              <a:rPr lang="ru-RU" sz="1400"/>
            </a:br>
            <a:br>
              <a:rPr lang="ru-RU" sz="1400"/>
            </a:br>
            <a:r>
              <a:rPr lang="ru-RU" sz="1400"/>
              <a:t>Ст. 21 ПАЕ </a:t>
            </a:r>
            <a:r>
              <a:rPr lang="ru-RU" sz="1400" err="1"/>
              <a:t>визначає</a:t>
            </a:r>
            <a:r>
              <a:rPr lang="ru-RU" sz="1400"/>
              <a:t>, </a:t>
            </a:r>
            <a:r>
              <a:rPr lang="ru-RU" sz="1400" err="1"/>
              <a:t>що</a:t>
            </a:r>
            <a:r>
              <a:rPr lang="ru-RU" sz="1400"/>
              <a:t> адвокат </a:t>
            </a:r>
            <a:r>
              <a:rPr lang="ru-RU" sz="1400" err="1"/>
              <a:t>може</a:t>
            </a:r>
            <a:r>
              <a:rPr lang="ru-RU" sz="1400"/>
              <a:t> </a:t>
            </a:r>
            <a:r>
              <a:rPr lang="ru-RU" sz="1400" err="1"/>
              <a:t>виступати</a:t>
            </a:r>
            <a:r>
              <a:rPr lang="ru-RU" sz="1400"/>
              <a:t> </a:t>
            </a:r>
            <a:r>
              <a:rPr lang="ru-RU" sz="1400" err="1"/>
              <a:t>посередником</a:t>
            </a:r>
            <a:r>
              <a:rPr lang="ru-RU" sz="1400"/>
              <a:t> </a:t>
            </a:r>
            <a:r>
              <a:rPr lang="ru-RU" sz="1400" err="1"/>
              <a:t>між</a:t>
            </a:r>
            <a:r>
              <a:rPr lang="ru-RU" sz="1400"/>
              <a:t> </a:t>
            </a:r>
            <a:r>
              <a:rPr lang="ru-RU" sz="1400" err="1"/>
              <a:t>клієнтами</a:t>
            </a:r>
            <a:r>
              <a:rPr lang="ru-RU" sz="1400"/>
              <a:t> за умов, </a:t>
            </a:r>
            <a:r>
              <a:rPr lang="ru-RU" sz="1400" err="1"/>
              <a:t>якщо</a:t>
            </a:r>
            <a:r>
              <a:rPr lang="ru-RU" sz="1400"/>
              <a:t>:</a:t>
            </a:r>
            <a:br>
              <a:rPr lang="ru-RU" sz="1400"/>
            </a:br>
            <a:br>
              <a:rPr lang="ru-RU" sz="1400"/>
            </a:br>
            <a:r>
              <a:rPr lang="ru-RU" sz="1400" err="1"/>
              <a:t>між</a:t>
            </a:r>
            <a:r>
              <a:rPr lang="ru-RU" sz="1400"/>
              <a:t> </a:t>
            </a:r>
            <a:r>
              <a:rPr lang="ru-RU" sz="1400" err="1"/>
              <a:t>інтересами</a:t>
            </a:r>
            <a:r>
              <a:rPr lang="ru-RU" sz="1400"/>
              <a:t> </a:t>
            </a:r>
            <a:r>
              <a:rPr lang="ru-RU" sz="1400" err="1"/>
              <a:t>клієнтів</a:t>
            </a:r>
            <a:r>
              <a:rPr lang="ru-RU" sz="1400"/>
              <a:t> </a:t>
            </a:r>
            <a:r>
              <a:rPr lang="ru-RU" sz="1400" err="1"/>
              <a:t>немає</a:t>
            </a:r>
            <a:r>
              <a:rPr lang="ru-RU" sz="1400"/>
              <a:t> </a:t>
            </a:r>
            <a:r>
              <a:rPr lang="ru-RU" sz="1400" err="1"/>
              <a:t>конфлікту</a:t>
            </a:r>
            <a:r>
              <a:rPr lang="ru-RU" sz="1400"/>
              <a:t>, </a:t>
            </a:r>
            <a:r>
              <a:rPr lang="ru-RU" sz="1400" err="1"/>
              <a:t>або</a:t>
            </a:r>
            <a:r>
              <a:rPr lang="ru-RU" sz="1400"/>
              <a:t> за </a:t>
            </a:r>
            <a:r>
              <a:rPr lang="ru-RU" sz="1400" err="1"/>
              <a:t>наявності</a:t>
            </a:r>
            <a:r>
              <a:rPr lang="ru-RU" sz="1400"/>
              <a:t> </a:t>
            </a:r>
            <a:r>
              <a:rPr lang="ru-RU" sz="1400" err="1"/>
              <a:t>письмової</a:t>
            </a:r>
            <a:r>
              <a:rPr lang="ru-RU" sz="1400"/>
              <a:t> </a:t>
            </a:r>
            <a:r>
              <a:rPr lang="ru-RU" sz="1400" err="1"/>
              <a:t>згоди</a:t>
            </a:r>
            <a:r>
              <a:rPr lang="ru-RU" sz="1400"/>
              <a:t> </a:t>
            </a:r>
            <a:r>
              <a:rPr lang="ru-RU" sz="1400" err="1"/>
              <a:t>обох</a:t>
            </a:r>
            <a:r>
              <a:rPr lang="ru-RU" sz="1400"/>
              <a:t> (</a:t>
            </a:r>
            <a:r>
              <a:rPr lang="ru-RU" sz="1400" err="1"/>
              <a:t>всіх</a:t>
            </a:r>
            <a:r>
              <a:rPr lang="ru-RU" sz="1400"/>
              <a:t>) </a:t>
            </a:r>
            <a:r>
              <a:rPr lang="ru-RU" sz="1400" err="1"/>
              <a:t>клієнтів</a:t>
            </a:r>
            <a:r>
              <a:rPr lang="ru-RU" sz="1400"/>
              <a:t>, </a:t>
            </a:r>
            <a:r>
              <a:rPr lang="ru-RU" sz="1400" err="1"/>
              <a:t>інтереси</a:t>
            </a:r>
            <a:r>
              <a:rPr lang="ru-RU" sz="1400"/>
              <a:t> </a:t>
            </a:r>
            <a:r>
              <a:rPr lang="ru-RU" sz="1400" err="1"/>
              <a:t>яких</a:t>
            </a:r>
            <a:r>
              <a:rPr lang="ru-RU" sz="1400"/>
              <a:t> </a:t>
            </a:r>
            <a:r>
              <a:rPr lang="ru-RU" sz="1400" err="1"/>
              <a:t>представляє</a:t>
            </a:r>
            <a:r>
              <a:rPr lang="ru-RU" sz="1400"/>
              <a:t> адвокат та </a:t>
            </a:r>
            <a:r>
              <a:rPr lang="ru-RU" sz="1400" err="1"/>
              <a:t>які</a:t>
            </a:r>
            <a:r>
              <a:rPr lang="ru-RU" sz="1400"/>
              <a:t> є </a:t>
            </a:r>
            <a:r>
              <a:rPr lang="ru-RU" sz="1400" err="1"/>
              <a:t>суперечливими</a:t>
            </a:r>
            <a:r>
              <a:rPr lang="ru-RU" sz="1400"/>
              <a:t>;</a:t>
            </a:r>
            <a:br>
              <a:rPr lang="ru-RU" sz="1400"/>
            </a:br>
            <a:r>
              <a:rPr lang="ru-RU" sz="1400"/>
              <a:t>адвокат пояснить кожному з </a:t>
            </a:r>
            <a:r>
              <a:rPr lang="ru-RU" sz="1400" err="1"/>
              <a:t>клієнтів</a:t>
            </a:r>
            <a:r>
              <a:rPr lang="ru-RU" sz="1400"/>
              <a:t> </a:t>
            </a:r>
            <a:r>
              <a:rPr lang="ru-RU" sz="1400" err="1"/>
              <a:t>сутність</a:t>
            </a:r>
            <a:r>
              <a:rPr lang="ru-RU" sz="1400"/>
              <a:t> </a:t>
            </a:r>
            <a:r>
              <a:rPr lang="ru-RU" sz="1400" err="1"/>
              <a:t>відносин</a:t>
            </a:r>
            <a:r>
              <a:rPr lang="ru-RU" sz="1400"/>
              <a:t> </a:t>
            </a:r>
            <a:r>
              <a:rPr lang="ru-RU" sz="1400" err="1"/>
              <a:t>посередництва</a:t>
            </a:r>
            <a:r>
              <a:rPr lang="ru-RU" sz="1400"/>
              <a:t> і </a:t>
            </a:r>
            <a:r>
              <a:rPr lang="ru-RU" sz="1400" err="1"/>
              <a:t>отримає</a:t>
            </a:r>
            <a:r>
              <a:rPr lang="ru-RU" sz="1400"/>
              <a:t> </a:t>
            </a:r>
            <a:r>
              <a:rPr lang="ru-RU" sz="1400" err="1"/>
              <a:t>згоду</a:t>
            </a:r>
            <a:r>
              <a:rPr lang="ru-RU" sz="1400"/>
              <a:t> кожного з </a:t>
            </a:r>
            <a:r>
              <a:rPr lang="ru-RU" sz="1400" err="1"/>
              <a:t>клієнтів</a:t>
            </a:r>
            <a:r>
              <a:rPr lang="ru-RU" sz="1400"/>
              <a:t> на </a:t>
            </a:r>
            <a:r>
              <a:rPr lang="ru-RU" sz="1400" err="1"/>
              <a:t>їх</a:t>
            </a:r>
            <a:r>
              <a:rPr lang="ru-RU" sz="1400"/>
              <a:t> </a:t>
            </a:r>
            <a:r>
              <a:rPr lang="ru-RU" sz="1400" err="1"/>
              <a:t>одночасне</a:t>
            </a:r>
            <a:r>
              <a:rPr lang="ru-RU" sz="1400"/>
              <a:t> </a:t>
            </a:r>
            <a:r>
              <a:rPr lang="ru-RU" sz="1400" err="1"/>
              <a:t>представництво</a:t>
            </a:r>
            <a:r>
              <a:rPr lang="ru-RU" sz="1400"/>
              <a:t>;</a:t>
            </a:r>
            <a:br>
              <a:rPr lang="ru-RU" sz="1400"/>
            </a:br>
            <a:r>
              <a:rPr lang="ru-RU" sz="1400"/>
              <a:t>адвокат </a:t>
            </a:r>
            <a:r>
              <a:rPr lang="ru-RU" sz="1400" err="1"/>
              <a:t>має</a:t>
            </a:r>
            <a:r>
              <a:rPr lang="ru-RU" sz="1400"/>
              <a:t> </a:t>
            </a:r>
            <a:r>
              <a:rPr lang="ru-RU" sz="1400" err="1"/>
              <a:t>достатні</a:t>
            </a:r>
            <a:r>
              <a:rPr lang="ru-RU" sz="1400"/>
              <a:t> </a:t>
            </a:r>
            <a:r>
              <a:rPr lang="ru-RU" sz="1400" err="1"/>
              <a:t>підстави</a:t>
            </a:r>
            <a:r>
              <a:rPr lang="ru-RU" sz="1400"/>
              <a:t> </a:t>
            </a:r>
            <a:r>
              <a:rPr lang="ru-RU" sz="1400" err="1"/>
              <a:t>вважати</a:t>
            </a:r>
            <a:r>
              <a:rPr lang="ru-RU" sz="1400"/>
              <a:t>, </a:t>
            </a:r>
            <a:r>
              <a:rPr lang="ru-RU" sz="1400" err="1"/>
              <a:t>що</a:t>
            </a:r>
            <a:r>
              <a:rPr lang="ru-RU" sz="1400"/>
              <a:t> </a:t>
            </a:r>
            <a:r>
              <a:rPr lang="ru-RU" sz="1400" err="1"/>
              <a:t>він</a:t>
            </a:r>
            <a:r>
              <a:rPr lang="ru-RU" sz="1400"/>
              <a:t> </a:t>
            </a:r>
            <a:r>
              <a:rPr lang="ru-RU" sz="1400" err="1"/>
              <a:t>зможе</a:t>
            </a:r>
            <a:r>
              <a:rPr lang="ru-RU" sz="1400"/>
              <a:t> </a:t>
            </a:r>
            <a:r>
              <a:rPr lang="ru-RU" sz="1400" err="1"/>
              <a:t>зберегти</a:t>
            </a:r>
            <a:r>
              <a:rPr lang="ru-RU" sz="1400"/>
              <a:t> </a:t>
            </a:r>
            <a:r>
              <a:rPr lang="ru-RU" sz="1400" err="1"/>
              <a:t>об’єктивність</a:t>
            </a:r>
            <a:r>
              <a:rPr lang="ru-RU" sz="1400"/>
              <a:t> при </a:t>
            </a:r>
            <a:r>
              <a:rPr lang="ru-RU" sz="1400" err="1"/>
              <a:t>одночасному</a:t>
            </a:r>
            <a:r>
              <a:rPr lang="ru-RU" sz="1400"/>
              <a:t> </a:t>
            </a:r>
            <a:r>
              <a:rPr lang="ru-RU" sz="1400" err="1"/>
              <a:t>представництві</a:t>
            </a:r>
            <a:r>
              <a:rPr lang="ru-RU" sz="1400"/>
              <a:t> </a:t>
            </a:r>
            <a:r>
              <a:rPr lang="ru-RU" sz="1400" err="1"/>
              <a:t>інтересів</a:t>
            </a:r>
            <a:r>
              <a:rPr lang="ru-RU" sz="1400"/>
              <a:t> </a:t>
            </a:r>
            <a:r>
              <a:rPr lang="ru-RU" sz="1400" err="1"/>
              <a:t>клієнтів</a:t>
            </a:r>
            <a:r>
              <a:rPr lang="ru-RU" sz="1400"/>
              <a:t> і по </a:t>
            </a:r>
            <a:r>
              <a:rPr lang="ru-RU" sz="1400" err="1"/>
              <a:t>відношенню</a:t>
            </a:r>
            <a:r>
              <a:rPr lang="ru-RU" sz="1400"/>
              <a:t> до кожного з них </a:t>
            </a:r>
            <a:r>
              <a:rPr lang="ru-RU" sz="1400" err="1"/>
              <a:t>виконати</a:t>
            </a:r>
            <a:r>
              <a:rPr lang="ru-RU" sz="1400"/>
              <a:t> </a:t>
            </a:r>
            <a:r>
              <a:rPr lang="ru-RU" sz="1400" err="1"/>
              <a:t>свої</a:t>
            </a:r>
            <a:r>
              <a:rPr lang="ru-RU" sz="1400"/>
              <a:t> </a:t>
            </a:r>
            <a:r>
              <a:rPr lang="ru-RU" sz="1400" err="1"/>
              <a:t>професійні</a:t>
            </a:r>
            <a:r>
              <a:rPr lang="ru-RU" sz="1400"/>
              <a:t> </a:t>
            </a:r>
            <a:r>
              <a:rPr lang="ru-RU" sz="1400" err="1"/>
              <a:t>обов’язки</a:t>
            </a:r>
            <a:r>
              <a:rPr lang="ru-RU" sz="1400"/>
              <a:t> </a:t>
            </a:r>
            <a:r>
              <a:rPr lang="ru-RU" sz="1400" err="1"/>
              <a:t>відповідно</a:t>
            </a:r>
            <a:r>
              <a:rPr lang="ru-RU" sz="1400"/>
              <a:t> до закону і </a:t>
            </a:r>
            <a:r>
              <a:rPr lang="ru-RU" sz="1400" err="1"/>
              <a:t>вимог</a:t>
            </a:r>
            <a:r>
              <a:rPr lang="ru-RU" sz="1400"/>
              <a:t> Правил.</a:t>
            </a:r>
            <a:br>
              <a:rPr lang="ru-RU" sz="1400"/>
            </a:br>
            <a:r>
              <a:rPr lang="ru-RU" sz="1400"/>
              <a:t>З </a:t>
            </a:r>
            <a:r>
              <a:rPr lang="ru-RU" sz="1400" err="1"/>
              <a:t>кожним</a:t>
            </a:r>
            <a:r>
              <a:rPr lang="ru-RU" sz="1400"/>
              <a:t> </a:t>
            </a:r>
            <a:r>
              <a:rPr lang="ru-RU" sz="1400" err="1"/>
              <a:t>із</a:t>
            </a:r>
            <a:r>
              <a:rPr lang="ru-RU" sz="1400"/>
              <a:t> </a:t>
            </a:r>
            <a:r>
              <a:rPr lang="ru-RU" sz="1400" err="1"/>
              <a:t>клієнтів</a:t>
            </a:r>
            <a:r>
              <a:rPr lang="ru-RU" sz="1400"/>
              <a:t> адвокат </a:t>
            </a:r>
            <a:r>
              <a:rPr lang="ru-RU" sz="1400" err="1"/>
              <a:t>має</a:t>
            </a:r>
            <a:r>
              <a:rPr lang="ru-RU" sz="1400"/>
              <a:t> </a:t>
            </a:r>
            <a:r>
              <a:rPr lang="ru-RU" sz="1400" err="1"/>
              <a:t>узгоджувати</a:t>
            </a:r>
            <a:r>
              <a:rPr lang="ru-RU" sz="1400"/>
              <a:t> </a:t>
            </a:r>
            <a:r>
              <a:rPr lang="ru-RU" sz="1400" err="1"/>
              <a:t>рішення</a:t>
            </a:r>
            <a:r>
              <a:rPr lang="ru-RU" sz="1400"/>
              <a:t>, </a:t>
            </a:r>
            <a:r>
              <a:rPr lang="ru-RU" sz="1400" err="1"/>
              <a:t>що</a:t>
            </a:r>
            <a:r>
              <a:rPr lang="ru-RU" sz="1400"/>
              <a:t> </a:t>
            </a:r>
            <a:r>
              <a:rPr lang="ru-RU" sz="1400" err="1"/>
              <a:t>приймаються</a:t>
            </a:r>
            <a:r>
              <a:rPr lang="ru-RU" sz="1400"/>
              <a:t>, і </a:t>
            </a:r>
            <a:r>
              <a:rPr lang="ru-RU" sz="1400" err="1"/>
              <a:t>забезпечувати</a:t>
            </a:r>
            <a:r>
              <a:rPr lang="ru-RU" sz="1400"/>
              <a:t> </a:t>
            </a:r>
            <a:r>
              <a:rPr lang="ru-RU" sz="1400" err="1"/>
              <a:t>належну</a:t>
            </a:r>
            <a:r>
              <a:rPr lang="ru-RU" sz="1400"/>
              <a:t> </a:t>
            </a:r>
            <a:r>
              <a:rPr lang="ru-RU" sz="1400" err="1"/>
              <a:t>інформованість</a:t>
            </a:r>
            <a:r>
              <a:rPr lang="ru-RU" sz="1400"/>
              <a:t> кожного з них про </a:t>
            </a:r>
            <a:r>
              <a:rPr lang="ru-RU" sz="1400" err="1"/>
              <a:t>всі</a:t>
            </a:r>
            <a:r>
              <a:rPr lang="ru-RU" sz="1400"/>
              <a:t> </a:t>
            </a:r>
            <a:r>
              <a:rPr lang="ru-RU" sz="1400" err="1"/>
              <a:t>обставини</a:t>
            </a:r>
            <a:r>
              <a:rPr lang="ru-RU" sz="1400"/>
              <a:t> і </a:t>
            </a:r>
            <a:r>
              <a:rPr lang="ru-RU" sz="1400" err="1"/>
              <a:t>міркування</a:t>
            </a:r>
            <a:r>
              <a:rPr lang="ru-RU" sz="1400"/>
              <a:t>, </a:t>
            </a:r>
            <a:r>
              <a:rPr lang="ru-RU" sz="1400" err="1"/>
              <a:t>що</a:t>
            </a:r>
            <a:r>
              <a:rPr lang="ru-RU" sz="1400"/>
              <a:t> є </a:t>
            </a:r>
            <a:r>
              <a:rPr lang="ru-RU" sz="1400" err="1"/>
              <a:t>необхідними</a:t>
            </a:r>
            <a:r>
              <a:rPr lang="ru-RU" sz="1400"/>
              <a:t> для </a:t>
            </a:r>
            <a:r>
              <a:rPr lang="ru-RU" sz="1400" err="1"/>
              <a:t>прийняття</a:t>
            </a:r>
            <a:r>
              <a:rPr lang="ru-RU" sz="1400"/>
              <a:t> </a:t>
            </a:r>
            <a:r>
              <a:rPr lang="ru-RU" sz="1400" err="1"/>
              <a:t>виважених</a:t>
            </a:r>
            <a:r>
              <a:rPr lang="ru-RU" sz="1400"/>
              <a:t> </a:t>
            </a:r>
            <a:r>
              <a:rPr lang="ru-RU" sz="1400" err="1"/>
              <a:t>рішень</a:t>
            </a:r>
            <a:r>
              <a:rPr lang="ru-RU" sz="1400"/>
              <a:t> по </a:t>
            </a:r>
            <a:r>
              <a:rPr lang="ru-RU" sz="1400" err="1"/>
              <a:t>суті</a:t>
            </a:r>
            <a:r>
              <a:rPr lang="ru-RU" sz="1400"/>
              <a:t> </a:t>
            </a:r>
            <a:r>
              <a:rPr lang="ru-RU" sz="1400" err="1"/>
              <a:t>доручення</a:t>
            </a:r>
            <a:br>
              <a:rPr lang="ru-RU" sz="1400"/>
            </a:br>
            <a:br>
              <a:rPr lang="ru-RU" sz="1400"/>
            </a:br>
            <a:r>
              <a:rPr lang="ru-RU" sz="1400"/>
              <a:t>Адвокат повинен </a:t>
            </a:r>
            <a:r>
              <a:rPr lang="ru-RU" sz="1400" err="1"/>
              <a:t>припинити</a:t>
            </a:r>
            <a:r>
              <a:rPr lang="ru-RU" sz="1400"/>
              <a:t> </a:t>
            </a:r>
            <a:r>
              <a:rPr lang="ru-RU" sz="1400" err="1"/>
              <a:t>свої</a:t>
            </a:r>
            <a:r>
              <a:rPr lang="ru-RU" sz="1400"/>
              <a:t> </a:t>
            </a:r>
            <a:r>
              <a:rPr lang="ru-RU" sz="1400" err="1"/>
              <a:t>дії</a:t>
            </a:r>
            <a:r>
              <a:rPr lang="ru-RU" sz="1400"/>
              <a:t> як </a:t>
            </a:r>
            <a:r>
              <a:rPr lang="ru-RU" sz="1400" err="1"/>
              <a:t>посередника</a:t>
            </a:r>
            <a:r>
              <a:rPr lang="ru-RU" sz="1400"/>
              <a:t> та </a:t>
            </a:r>
            <a:r>
              <a:rPr lang="ru-RU" sz="1400" err="1"/>
              <a:t>розірвати</a:t>
            </a:r>
            <a:r>
              <a:rPr lang="ru-RU" sz="1400"/>
              <a:t> </a:t>
            </a:r>
            <a:r>
              <a:rPr lang="ru-RU" sz="1400" err="1"/>
              <a:t>відповідні</a:t>
            </a:r>
            <a:r>
              <a:rPr lang="ru-RU" sz="1400"/>
              <a:t> договори з </a:t>
            </a:r>
            <a:r>
              <a:rPr lang="ru-RU" sz="1400" err="1"/>
              <a:t>кожним</a:t>
            </a:r>
            <a:r>
              <a:rPr lang="ru-RU" sz="1400"/>
              <a:t> </a:t>
            </a:r>
            <a:r>
              <a:rPr lang="ru-RU" sz="1400" err="1"/>
              <a:t>із</a:t>
            </a:r>
            <a:r>
              <a:rPr lang="ru-RU" sz="1400"/>
              <a:t> </a:t>
            </a:r>
            <a:r>
              <a:rPr lang="ru-RU" sz="1400" err="1"/>
              <a:t>клієнтів</a:t>
            </a:r>
            <a:r>
              <a:rPr lang="ru-RU" sz="1400"/>
              <a:t>, </a:t>
            </a:r>
            <a:r>
              <a:rPr lang="ru-RU" sz="1400" err="1"/>
              <a:t>якщо</a:t>
            </a:r>
            <a:r>
              <a:rPr lang="ru-RU" sz="1400"/>
              <a:t> </a:t>
            </a:r>
            <a:r>
              <a:rPr lang="ru-RU" sz="1400" err="1"/>
              <a:t>цього</a:t>
            </a:r>
            <a:r>
              <a:rPr lang="ru-RU" sz="1400"/>
              <a:t> </a:t>
            </a:r>
            <a:r>
              <a:rPr lang="ru-RU" sz="1400" err="1"/>
              <a:t>вимагає</a:t>
            </a:r>
            <a:r>
              <a:rPr lang="ru-RU" sz="1400"/>
              <a:t> </a:t>
            </a:r>
            <a:r>
              <a:rPr lang="ru-RU" sz="1400" err="1"/>
              <a:t>хоча</a:t>
            </a:r>
            <a:r>
              <a:rPr lang="ru-RU" sz="1400"/>
              <a:t> б один з </a:t>
            </a:r>
            <a:r>
              <a:rPr lang="ru-RU" sz="1400" err="1"/>
              <a:t>клієнтів</a:t>
            </a:r>
            <a:r>
              <a:rPr lang="ru-RU" sz="1400"/>
              <a:t>, </a:t>
            </a:r>
            <a:r>
              <a:rPr lang="ru-RU" sz="1400" err="1"/>
              <a:t>яких</a:t>
            </a:r>
            <a:r>
              <a:rPr lang="ru-RU" sz="1400"/>
              <a:t> </a:t>
            </a:r>
            <a:r>
              <a:rPr lang="ru-RU" sz="1400" err="1"/>
              <a:t>він</a:t>
            </a:r>
            <a:r>
              <a:rPr lang="ru-RU" sz="1400"/>
              <a:t> </a:t>
            </a:r>
            <a:r>
              <a:rPr lang="ru-RU" sz="1400" err="1"/>
              <a:t>одночасно</a:t>
            </a:r>
            <a:r>
              <a:rPr lang="ru-RU" sz="1400"/>
              <a:t> </a:t>
            </a:r>
            <a:r>
              <a:rPr lang="ru-RU" sz="1400" err="1"/>
              <a:t>представляє</a:t>
            </a:r>
            <a:r>
              <a:rPr lang="ru-RU" sz="1400"/>
              <a:t>, </a:t>
            </a:r>
            <a:r>
              <a:rPr lang="ru-RU" sz="1400" err="1"/>
              <a:t>або</a:t>
            </a:r>
            <a:r>
              <a:rPr lang="ru-RU" sz="1400"/>
              <a:t> </a:t>
            </a:r>
            <a:r>
              <a:rPr lang="ru-RU" sz="1400" err="1"/>
              <a:t>якщо</a:t>
            </a:r>
            <a:r>
              <a:rPr lang="ru-RU" sz="1400"/>
              <a:t> </a:t>
            </a:r>
            <a:r>
              <a:rPr lang="ru-RU" sz="1400" err="1"/>
              <a:t>виникають</a:t>
            </a:r>
            <a:r>
              <a:rPr lang="ru-RU" sz="1400"/>
              <a:t> </a:t>
            </a:r>
            <a:r>
              <a:rPr lang="ru-RU" sz="1400" err="1"/>
              <a:t>обставини</a:t>
            </a:r>
            <a:r>
              <a:rPr lang="ru-RU" sz="1400"/>
              <a:t>, за </a:t>
            </a:r>
            <a:r>
              <a:rPr lang="ru-RU" sz="1400" err="1"/>
              <a:t>яких</a:t>
            </a:r>
            <a:r>
              <a:rPr lang="ru-RU" sz="1400"/>
              <a:t> </a:t>
            </a:r>
            <a:r>
              <a:rPr lang="ru-RU" sz="1400" err="1"/>
              <a:t>дотримання</a:t>
            </a:r>
            <a:r>
              <a:rPr lang="ru-RU" sz="1400"/>
              <a:t> </a:t>
            </a:r>
            <a:r>
              <a:rPr lang="ru-RU" sz="1400" err="1"/>
              <a:t>викладених</a:t>
            </a:r>
            <a:r>
              <a:rPr lang="ru-RU" sz="1400"/>
              <a:t> </a:t>
            </a:r>
            <a:r>
              <a:rPr lang="ru-RU" sz="1400" err="1"/>
              <a:t>вище</a:t>
            </a:r>
            <a:r>
              <a:rPr lang="ru-RU" sz="1400"/>
              <a:t> умов </a:t>
            </a:r>
            <a:r>
              <a:rPr lang="ru-RU" sz="1400" err="1"/>
              <a:t>стає</a:t>
            </a:r>
            <a:r>
              <a:rPr lang="ru-RU" sz="1400"/>
              <a:t> </a:t>
            </a:r>
            <a:r>
              <a:rPr lang="ru-RU" sz="1400" err="1"/>
              <a:t>неможливим</a:t>
            </a:r>
            <a:r>
              <a:rPr lang="ru-RU" sz="1400"/>
              <a:t>.</a:t>
            </a:r>
            <a:br>
              <a:rPr lang="ru-RU" sz="1400"/>
            </a:br>
            <a:br>
              <a:rPr lang="ru-RU" sz="1400"/>
            </a:br>
            <a:r>
              <a:rPr lang="ru-RU" sz="1400" err="1"/>
              <a:t>Якщо</a:t>
            </a:r>
            <a:r>
              <a:rPr lang="ru-RU" sz="1400"/>
              <a:t> </a:t>
            </a:r>
            <a:r>
              <a:rPr lang="ru-RU" sz="1400" err="1"/>
              <a:t>дії</a:t>
            </a:r>
            <a:r>
              <a:rPr lang="ru-RU" sz="1400"/>
              <a:t> адвоката , як </a:t>
            </a:r>
            <a:r>
              <a:rPr lang="ru-RU" sz="1400" err="1"/>
              <a:t>посередника</a:t>
            </a:r>
            <a:r>
              <a:rPr lang="ru-RU" sz="1400"/>
              <a:t> </a:t>
            </a:r>
            <a:r>
              <a:rPr lang="ru-RU" sz="1400" err="1"/>
              <a:t>між</a:t>
            </a:r>
            <a:r>
              <a:rPr lang="ru-RU" sz="1400"/>
              <a:t> </a:t>
            </a:r>
            <a:r>
              <a:rPr lang="ru-RU" sz="1400" err="1"/>
              <a:t>клієнтами</a:t>
            </a:r>
            <a:r>
              <a:rPr lang="ru-RU" sz="1400"/>
              <a:t> не </a:t>
            </a:r>
            <a:r>
              <a:rPr lang="ru-RU" sz="1400" err="1"/>
              <a:t>досягли</a:t>
            </a:r>
            <a:r>
              <a:rPr lang="ru-RU" sz="1400"/>
              <a:t> </a:t>
            </a:r>
            <a:r>
              <a:rPr lang="ru-RU" sz="1400" err="1"/>
              <a:t>бажаного</a:t>
            </a:r>
            <a:r>
              <a:rPr lang="ru-RU" sz="1400"/>
              <a:t> </a:t>
            </a:r>
            <a:r>
              <a:rPr lang="ru-RU" sz="1400" err="1"/>
              <a:t>клієнтами</a:t>
            </a:r>
            <a:r>
              <a:rPr lang="ru-RU" sz="1400"/>
              <a:t> результату, </a:t>
            </a:r>
            <a:r>
              <a:rPr lang="ru-RU" sz="1400" err="1"/>
              <a:t>він</a:t>
            </a:r>
            <a:r>
              <a:rPr lang="ru-RU" sz="1400"/>
              <a:t> не </a:t>
            </a:r>
            <a:r>
              <a:rPr lang="ru-RU" sz="1400" err="1"/>
              <a:t>може</a:t>
            </a:r>
            <a:r>
              <a:rPr lang="ru-RU" sz="1400"/>
              <a:t> </a:t>
            </a:r>
            <a:r>
              <a:rPr lang="ru-RU" sz="1400" err="1"/>
              <a:t>надалі</a:t>
            </a:r>
            <a:r>
              <a:rPr lang="ru-RU" sz="1400"/>
              <a:t> </a:t>
            </a:r>
            <a:r>
              <a:rPr lang="ru-RU" sz="1400" err="1"/>
              <a:t>представляти</a:t>
            </a:r>
            <a:r>
              <a:rPr lang="ru-RU" sz="1400"/>
              <a:t> </a:t>
            </a:r>
            <a:r>
              <a:rPr lang="ru-RU" sz="1400" err="1"/>
              <a:t>інтереси</a:t>
            </a:r>
            <a:r>
              <a:rPr lang="ru-RU" sz="1400"/>
              <a:t> </a:t>
            </a:r>
            <a:r>
              <a:rPr lang="ru-RU" sz="1400" err="1"/>
              <a:t>жодного</a:t>
            </a:r>
            <a:r>
              <a:rPr lang="ru-RU" sz="1400"/>
              <a:t> </a:t>
            </a:r>
            <a:r>
              <a:rPr lang="ru-RU" sz="1400" err="1"/>
              <a:t>із</a:t>
            </a:r>
            <a:r>
              <a:rPr lang="ru-RU" sz="1400"/>
              <a:t> </a:t>
            </a:r>
            <a:r>
              <a:rPr lang="ru-RU" sz="1400" err="1"/>
              <a:t>клієнтів</a:t>
            </a:r>
            <a:r>
              <a:rPr lang="ru-RU" sz="1400"/>
              <a:t> з </a:t>
            </a:r>
            <a:r>
              <a:rPr lang="ru-RU" sz="1400" err="1"/>
              <a:t>питань</a:t>
            </a:r>
            <a:r>
              <a:rPr lang="ru-RU" sz="1400"/>
              <a:t>, </a:t>
            </a:r>
            <a:r>
              <a:rPr lang="ru-RU" sz="1400" err="1"/>
              <a:t>пов’язаних</a:t>
            </a:r>
            <a:r>
              <a:rPr lang="ru-RU" sz="1400"/>
              <a:t> </a:t>
            </a:r>
            <a:r>
              <a:rPr lang="ru-RU" sz="1400" err="1"/>
              <a:t>із</a:t>
            </a:r>
            <a:r>
              <a:rPr lang="ru-RU" sz="1400"/>
              <a:t> предметом </a:t>
            </a:r>
            <a:r>
              <a:rPr lang="ru-RU" sz="1400" err="1"/>
              <a:t>посередництва</a:t>
            </a:r>
            <a:r>
              <a:rPr lang="ru-RU" sz="1400"/>
              <a:t> (ст. 40 ПАЕ).</a:t>
            </a:r>
          </a:p>
        </p:txBody>
      </p:sp>
    </p:spTree>
    <p:extLst>
      <p:ext uri="{BB962C8B-B14F-4D97-AF65-F5344CB8AC3E}">
        <p14:creationId xmlns:p14="http://schemas.microsoft.com/office/powerpoint/2010/main" val="3430613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32040" y="980728"/>
            <a:ext cx="3511352" cy="5472608"/>
          </a:xfrm>
        </p:spPr>
        <p:txBody>
          <a:bodyPr/>
          <a:lstStyle/>
          <a:p>
            <a:pPr algn="just"/>
            <a:r>
              <a:rPr lang="ru-RU" sz="2800" err="1">
                <a:latin typeface="Times New Roman" panose="02020603050405020304" pitchFamily="18" charset="0"/>
                <a:cs typeface="Times New Roman" panose="02020603050405020304" pitchFamily="18" charset="0"/>
              </a:rPr>
              <a:t>Загальні</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етичні</a:t>
            </a:r>
            <a:r>
              <a:rPr lang="ru-RU" sz="2800">
                <a:latin typeface="Times New Roman" panose="02020603050405020304" pitchFamily="18" charset="0"/>
                <a:cs typeface="Times New Roman" panose="02020603050405020304" pitchFamily="18" charset="0"/>
              </a:rPr>
              <a:t> засади </a:t>
            </a:r>
            <a:r>
              <a:rPr lang="ru-RU" sz="2800" err="1">
                <a:latin typeface="Times New Roman" panose="02020603050405020304" pitchFamily="18" charset="0"/>
                <a:cs typeface="Times New Roman" panose="02020603050405020304" pitchFamily="18" charset="0"/>
              </a:rPr>
              <a:t>взаємин</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між</a:t>
            </a:r>
            <a:r>
              <a:rPr lang="ru-RU" sz="2800">
                <a:latin typeface="Times New Roman" panose="02020603050405020304" pitchFamily="18" charset="0"/>
                <a:cs typeface="Times New Roman" panose="02020603050405020304" pitchFamily="18" charset="0"/>
              </a:rPr>
              <a:t> адвокатами </a:t>
            </a:r>
            <a:r>
              <a:rPr lang="ru-RU" sz="2800" err="1">
                <a:latin typeface="Times New Roman" panose="02020603050405020304" pitchFamily="18" charset="0"/>
                <a:cs typeface="Times New Roman" panose="02020603050405020304" pitchFamily="18" charset="0"/>
              </a:rPr>
              <a:t>передбачають</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дотримання</a:t>
            </a:r>
            <a:r>
              <a:rPr lang="ru-RU" sz="2800">
                <a:latin typeface="Times New Roman" panose="02020603050405020304" pitchFamily="18" charset="0"/>
                <a:cs typeface="Times New Roman" panose="02020603050405020304" pitchFamily="18" charset="0"/>
              </a:rPr>
              <a:t> принципу </a:t>
            </a:r>
            <a:r>
              <a:rPr lang="ru-RU" sz="2800" err="1">
                <a:latin typeface="Times New Roman" panose="02020603050405020304" pitchFamily="18" charset="0"/>
                <a:cs typeface="Times New Roman" panose="02020603050405020304" pitchFamily="18" charset="0"/>
              </a:rPr>
              <a:t>уникнення</a:t>
            </a:r>
            <a:r>
              <a:rPr lang="ru-RU" sz="2800">
                <a:latin typeface="Times New Roman" panose="02020603050405020304" pitchFamily="18" charset="0"/>
                <a:cs typeface="Times New Roman" panose="02020603050405020304" pitchFamily="18" charset="0"/>
              </a:rPr>
              <a:t> штучного </a:t>
            </a:r>
            <a:r>
              <a:rPr lang="ru-RU" sz="2800" err="1">
                <a:latin typeface="Times New Roman" panose="02020603050405020304" pitchFamily="18" charset="0"/>
                <a:cs typeface="Times New Roman" panose="02020603050405020304" pitchFamily="18" charset="0"/>
              </a:rPr>
              <a:t>породження</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чи</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поглиблення</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конфліктів</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між</a:t>
            </a:r>
            <a:r>
              <a:rPr lang="ru-RU" sz="2800">
                <a:latin typeface="Times New Roman" panose="02020603050405020304" pitchFamily="18" charset="0"/>
                <a:cs typeface="Times New Roman" panose="02020603050405020304" pitchFamily="18" charset="0"/>
              </a:rPr>
              <a:t> </a:t>
            </a:r>
            <a:r>
              <a:rPr lang="ru-RU" sz="2800" err="1">
                <a:latin typeface="Times New Roman" panose="02020603050405020304" pitchFamily="18" charset="0"/>
                <a:cs typeface="Times New Roman" panose="02020603050405020304" pitchFamily="18" charset="0"/>
              </a:rPr>
              <a:t>клієнтами</a:t>
            </a:r>
            <a:r>
              <a:rPr lang="ru-RU" sz="2800">
                <a:latin typeface="Times New Roman" panose="02020603050405020304" pitchFamily="18" charset="0"/>
                <a:cs typeface="Times New Roman" panose="02020603050405020304" pitchFamily="18" charset="0"/>
              </a:rPr>
              <a:t> (ч. 2 ст. 50 ПАЕ).</a:t>
            </a:r>
          </a:p>
        </p:txBody>
      </p:sp>
      <p:pic>
        <p:nvPicPr>
          <p:cNvPr id="7" name="Рисунок 6">
            <a:extLst>
              <a:ext uri="{FF2B5EF4-FFF2-40B4-BE49-F238E27FC236}">
                <a16:creationId xmlns:a16="http://schemas.microsoft.com/office/drawing/2014/main" id="{A80CAB0B-949C-A75E-E21D-2694A0D2A2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404664"/>
            <a:ext cx="4608512" cy="5259536"/>
          </a:xfrm>
          <a:prstGeom prst="rect">
            <a:avLst/>
          </a:prstGeom>
        </p:spPr>
      </p:pic>
    </p:spTree>
    <p:extLst>
      <p:ext uri="{BB962C8B-B14F-4D97-AF65-F5344CB8AC3E}">
        <p14:creationId xmlns:p14="http://schemas.microsoft.com/office/powerpoint/2010/main" val="22330248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8064896" cy="6120680"/>
          </a:xfrm>
        </p:spPr>
        <p:txBody>
          <a:bodyPr/>
          <a:lstStyle/>
          <a:p>
            <a:pPr algn="just"/>
            <a:r>
              <a:rPr lang="ru-RU" sz="1800" err="1">
                <a:latin typeface="Times New Roman" panose="02020603050405020304" pitchFamily="18" charset="0"/>
                <a:cs typeface="Times New Roman" panose="02020603050405020304" pitchFamily="18" charset="0"/>
              </a:rPr>
              <a:t>Змістовне</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наповнення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поняття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конфлікт</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інтересів</a:t>
            </a:r>
            <a:r>
              <a:rPr lang="ru-RU" sz="1800">
                <a:latin typeface="Times New Roman" panose="02020603050405020304" pitchFamily="18" charset="0"/>
                <a:cs typeface="Times New Roman" panose="02020603050405020304" pitchFamily="18" charset="0"/>
              </a:rPr>
              <a:t>» в </a:t>
            </a:r>
            <a:r>
              <a:rPr lang="ru-RU" sz="1800" err="1">
                <a:latin typeface="Times New Roman" panose="02020603050405020304" pitchFamily="18" charset="0"/>
                <a:cs typeface="Times New Roman" panose="02020603050405020304" pitchFamily="18" charset="0"/>
              </a:rPr>
              <a:t>рішеннях</a:t>
            </a:r>
            <a:r>
              <a:rPr lang="ru-RU" sz="1800">
                <a:latin typeface="Times New Roman" panose="02020603050405020304" pitchFamily="18" charset="0"/>
                <a:cs typeface="Times New Roman" panose="02020603050405020304" pitchFamily="18" charset="0"/>
              </a:rPr>
              <a:t> РАУ:</a:t>
            </a:r>
            <a:br>
              <a:rPr lang="ru-RU" sz="1800">
                <a:latin typeface="Times New Roman" panose="02020603050405020304" pitchFamily="18" charset="0"/>
                <a:cs typeface="Times New Roman" panose="02020603050405020304" pitchFamily="18" charset="0"/>
              </a:rPr>
            </a:br>
            <a:br>
              <a:rPr lang="ru-RU" sz="1800">
                <a:latin typeface="Times New Roman" panose="02020603050405020304" pitchFamily="18" charset="0"/>
                <a:cs typeface="Times New Roman" panose="02020603050405020304" pitchFamily="18" charset="0"/>
              </a:rPr>
            </a:br>
            <a:r>
              <a:rPr lang="ru-RU" sz="1800" err="1">
                <a:latin typeface="Times New Roman" panose="02020603050405020304" pitchFamily="18" charset="0"/>
                <a:cs typeface="Times New Roman" panose="02020603050405020304" pitchFamily="18" charset="0"/>
              </a:rPr>
              <a:t>Адвокати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які</a:t>
            </a:r>
            <a:r>
              <a:rPr lang="ru-RU" sz="1800">
                <a:latin typeface="Times New Roman" panose="02020603050405020304" pitchFamily="18" charset="0"/>
                <a:cs typeface="Times New Roman" panose="02020603050405020304" pitchFamily="18" charset="0"/>
              </a:rPr>
              <a:t> є </a:t>
            </a:r>
            <a:r>
              <a:rPr lang="ru-RU" sz="1800" err="1">
                <a:latin typeface="Times New Roman" panose="02020603050405020304" pitchFamily="18" charset="0"/>
                <a:cs typeface="Times New Roman" panose="02020603050405020304" pitchFamily="18" charset="0"/>
              </a:rPr>
              <a:t>учасниками</a:t>
            </a:r>
            <a:r>
              <a:rPr lang="ru-RU" sz="1800">
                <a:latin typeface="Times New Roman" panose="02020603050405020304" pitchFamily="18" charset="0"/>
                <a:cs typeface="Times New Roman" panose="02020603050405020304" pitchFamily="18" charset="0"/>
              </a:rPr>
              <a:t> одного </a:t>
            </a:r>
            <a:r>
              <a:rPr lang="ru-RU" sz="1800" err="1">
                <a:latin typeface="Times New Roman" panose="02020603050405020304" pitchFamily="18" charset="0"/>
                <a:cs typeface="Times New Roman" panose="02020603050405020304" pitchFamily="18" charset="0"/>
              </a:rPr>
              <a:t>адвокатського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об’єднання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мають</a:t>
            </a:r>
            <a:r>
              <a:rPr lang="ru-RU" sz="1800">
                <a:latin typeface="Times New Roman" panose="02020603050405020304" pitchFamily="18" charset="0"/>
                <a:cs typeface="Times New Roman" panose="02020603050405020304" pitchFamily="18" charset="0"/>
              </a:rPr>
              <a:t> право в одному </a:t>
            </a:r>
            <a:r>
              <a:rPr lang="ru-RU" sz="1800" err="1">
                <a:latin typeface="Times New Roman" panose="02020603050405020304" pitchFamily="18" charset="0"/>
                <a:cs typeface="Times New Roman" panose="02020603050405020304" pitchFamily="18" charset="0"/>
              </a:rPr>
              <a:t>кримінальному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провадженні</a:t>
            </a:r>
            <a:r>
              <a:rPr lang="ru-RU" sz="1800">
                <a:latin typeface="Times New Roman" panose="02020603050405020304" pitchFamily="18" charset="0"/>
                <a:cs typeface="Times New Roman" panose="02020603050405020304" pitchFamily="18" charset="0"/>
              </a:rPr>
              <a:t> на </a:t>
            </a:r>
            <a:r>
              <a:rPr lang="ru-RU" sz="1800" err="1">
                <a:latin typeface="Times New Roman" panose="02020603050405020304" pitchFamily="18" charset="0"/>
                <a:cs typeface="Times New Roman" panose="02020603050405020304" pitchFamily="18" charset="0"/>
              </a:rPr>
              <a:t>стадії</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досудового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розслідування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представляти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інтереси</a:t>
            </a:r>
            <a:r>
              <a:rPr lang="ru-RU" sz="1800">
                <a:latin typeface="Times New Roman" panose="02020603050405020304" pitchFamily="18" charset="0"/>
                <a:cs typeface="Times New Roman" panose="02020603050405020304" pitchFamily="18" charset="0"/>
              </a:rPr>
              <a:t> (бути </a:t>
            </a:r>
            <a:r>
              <a:rPr lang="ru-RU" sz="1800" err="1">
                <a:latin typeface="Times New Roman" panose="02020603050405020304" pitchFamily="18" charset="0"/>
                <a:cs typeface="Times New Roman" panose="02020603050405020304" pitchFamily="18" charset="0"/>
              </a:rPr>
              <a:t>захисниками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потерпілого</a:t>
            </a:r>
            <a:r>
              <a:rPr lang="ru-RU" sz="1800">
                <a:latin typeface="Times New Roman" panose="02020603050405020304" pitchFamily="18" charset="0"/>
                <a:cs typeface="Times New Roman" panose="02020603050405020304" pitchFamily="18" charset="0"/>
              </a:rPr>
              <a:t> та </a:t>
            </a:r>
            <a:r>
              <a:rPr lang="ru-RU" sz="1800" err="1">
                <a:latin typeface="Times New Roman" panose="02020603050405020304" pitchFamily="18" charset="0"/>
                <a:cs typeface="Times New Roman" panose="02020603050405020304" pitchFamily="18" charset="0"/>
              </a:rPr>
              <a:t>підозрюваного</a:t>
            </a:r>
            <a:r>
              <a:rPr lang="ru-RU" sz="1800">
                <a:latin typeface="Times New Roman" panose="02020603050405020304" pitchFamily="18" charset="0"/>
                <a:cs typeface="Times New Roman" panose="02020603050405020304" pitchFamily="18" charset="0"/>
              </a:rPr>
              <a:t> за </a:t>
            </a:r>
            <a:r>
              <a:rPr lang="ru-RU" sz="1800" err="1">
                <a:latin typeface="Times New Roman" panose="02020603050405020304" pitchFamily="18" charset="0"/>
                <a:cs typeface="Times New Roman" panose="02020603050405020304" pitchFamily="18" charset="0"/>
              </a:rPr>
              <a:t>умови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відсутності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конфлікту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обставин</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визначених</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статтею</a:t>
            </a:r>
            <a:r>
              <a:rPr lang="ru-RU" sz="1800">
                <a:latin typeface="Times New Roman" panose="02020603050405020304" pitchFamily="18" charset="0"/>
                <a:cs typeface="Times New Roman" panose="02020603050405020304" pitchFamily="18" charset="0"/>
              </a:rPr>
              <a:t> 46 КПК </a:t>
            </a:r>
            <a:r>
              <a:rPr lang="ru-RU" sz="1800" err="1">
                <a:latin typeface="Times New Roman" panose="02020603050405020304" pitchFamily="18" charset="0"/>
                <a:cs typeface="Times New Roman" panose="02020603050405020304" pitchFamily="18" charset="0"/>
              </a:rPr>
              <a:t>України</a:t>
            </a:r>
            <a:r>
              <a:rPr lang="ru-RU" sz="1800">
                <a:latin typeface="Times New Roman" panose="02020603050405020304" pitchFamily="18" charset="0"/>
                <a:cs typeface="Times New Roman" panose="02020603050405020304" pitchFamily="18" charset="0"/>
              </a:rPr>
              <a:t>, та </a:t>
            </a:r>
            <a:r>
              <a:rPr lang="ru-RU" sz="1800" err="1">
                <a:latin typeface="Times New Roman" panose="02020603050405020304" pitchFamily="18" charset="0"/>
                <a:cs typeface="Times New Roman" panose="02020603050405020304" pitchFamily="18" charset="0"/>
              </a:rPr>
              <a:t>від</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сутності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підстав</a:t>
            </a:r>
            <a:r>
              <a:rPr lang="ru-RU" sz="1800">
                <a:latin typeface="Times New Roman" panose="02020603050405020304" pitchFamily="18" charset="0"/>
                <a:cs typeface="Times New Roman" panose="02020603050405020304" pitchFamily="18" charset="0"/>
              </a:rPr>
              <a:t> для </a:t>
            </a:r>
            <a:r>
              <a:rPr lang="ru-RU" sz="1800" err="1">
                <a:latin typeface="Times New Roman" panose="02020603050405020304" pitchFamily="18" charset="0"/>
                <a:cs typeface="Times New Roman" panose="02020603050405020304" pitchFamily="18" charset="0"/>
              </a:rPr>
              <a:t>відводу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захисника</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представника</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встановлених</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статтею</a:t>
            </a:r>
            <a:r>
              <a:rPr lang="ru-RU" sz="1800">
                <a:latin typeface="Times New Roman" panose="02020603050405020304" pitchFamily="18" charset="0"/>
                <a:cs typeface="Times New Roman" panose="02020603050405020304" pitchFamily="18" charset="0"/>
              </a:rPr>
              <a:t> 78 КПК </a:t>
            </a:r>
            <a:r>
              <a:rPr lang="ru-RU" sz="1800" err="1">
                <a:latin typeface="Times New Roman" panose="02020603050405020304" pitchFamily="18" charset="0"/>
                <a:cs typeface="Times New Roman" panose="02020603050405020304" pitchFamily="18" charset="0"/>
              </a:rPr>
              <a:t>України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рішення</a:t>
            </a:r>
            <a:r>
              <a:rPr lang="ru-RU" sz="1800">
                <a:latin typeface="Times New Roman" panose="02020603050405020304" pitchFamily="18" charset="0"/>
                <a:cs typeface="Times New Roman" panose="02020603050405020304" pitchFamily="18" charset="0"/>
              </a:rPr>
              <a:t> РАУ </a:t>
            </a:r>
            <a:r>
              <a:rPr lang="ru-RU" sz="1800" err="1">
                <a:latin typeface="Times New Roman" panose="02020603050405020304" pitchFamily="18" charset="0"/>
                <a:cs typeface="Times New Roman" panose="02020603050405020304" pitchFamily="18" charset="0"/>
              </a:rPr>
              <a:t>від</a:t>
            </a:r>
            <a:r>
              <a:rPr lang="ru-RU" sz="1800">
                <a:latin typeface="Times New Roman" panose="02020603050405020304" pitchFamily="18" charset="0"/>
                <a:cs typeface="Times New Roman" panose="02020603050405020304" pitchFamily="18" charset="0"/>
              </a:rPr>
              <a:t> 19.11.2013 №246 «Про </a:t>
            </a:r>
            <a:r>
              <a:rPr lang="ru-RU" sz="1800" err="1">
                <a:latin typeface="Times New Roman" panose="02020603050405020304" pitchFamily="18" charset="0"/>
                <a:cs typeface="Times New Roman" panose="02020603050405020304" pitchFamily="18" charset="0"/>
              </a:rPr>
              <a:t>надання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роз’яснень</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щодо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можливості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адвокатів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які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зареєстровані</a:t>
            </a:r>
            <a:r>
              <a:rPr lang="ru-RU" sz="1800">
                <a:latin typeface="Times New Roman" panose="02020603050405020304" pitchFamily="18" charset="0"/>
                <a:cs typeface="Times New Roman" panose="02020603050405020304" pitchFamily="18" charset="0"/>
              </a:rPr>
              <a:t> в одному </a:t>
            </a:r>
            <a:r>
              <a:rPr lang="ru-RU" sz="1800" err="1">
                <a:latin typeface="Times New Roman" panose="02020603050405020304" pitchFamily="18" charset="0"/>
                <a:cs typeface="Times New Roman" panose="02020603050405020304" pitchFamily="18" charset="0"/>
              </a:rPr>
              <a:t>адвокатському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об’єднанні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здійснювати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захист</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різних</a:t>
            </a:r>
            <a:r>
              <a:rPr lang="ru-RU" sz="1800">
                <a:latin typeface="Times New Roman" panose="02020603050405020304" pitchFamily="18" charset="0"/>
                <a:cs typeface="Times New Roman" panose="02020603050405020304" pitchFamily="18" charset="0"/>
              </a:rPr>
              <a:t> за </a:t>
            </a:r>
            <a:r>
              <a:rPr lang="ru-RU" sz="1800" err="1">
                <a:latin typeface="Times New Roman" panose="02020603050405020304" pitchFamily="18" charset="0"/>
                <a:cs typeface="Times New Roman" panose="02020603050405020304" pitchFamily="18" charset="0"/>
              </a:rPr>
              <a:t>процесуальним</a:t>
            </a:r>
            <a:r>
              <a:rPr lang="ru-RU" sz="1800">
                <a:latin typeface="Times New Roman" panose="02020603050405020304" pitchFamily="18" charset="0"/>
                <a:cs typeface="Times New Roman" panose="02020603050405020304" pitchFamily="18" charset="0"/>
              </a:rPr>
              <a:t> статусом </a:t>
            </a:r>
            <a:r>
              <a:rPr lang="ru-RU" sz="1800" err="1">
                <a:latin typeface="Times New Roman" panose="02020603050405020304" pitchFamily="18" charset="0"/>
                <a:cs typeface="Times New Roman" panose="02020603050405020304" pitchFamily="18" charset="0"/>
              </a:rPr>
              <a:t>осіб</a:t>
            </a:r>
            <a:r>
              <a:rPr lang="ru-RU" sz="1800">
                <a:latin typeface="Times New Roman" panose="02020603050405020304" pitchFamily="18" charset="0"/>
                <a:cs typeface="Times New Roman" panose="02020603050405020304" pitchFamily="18" charset="0"/>
              </a:rPr>
              <a:t>»).</a:t>
            </a:r>
            <a:br>
              <a:rPr lang="ru-RU" sz="1800">
                <a:latin typeface="Times New Roman" panose="02020603050405020304" pitchFamily="18" charset="0"/>
                <a:cs typeface="Times New Roman" panose="02020603050405020304" pitchFamily="18" charset="0"/>
              </a:rPr>
            </a:br>
            <a:br>
              <a:rPr lang="ru-RU" sz="1400"/>
            </a:br>
            <a:endParaRPr lang="ru-RU" sz="1400"/>
          </a:p>
        </p:txBody>
      </p:sp>
      <p:pic>
        <p:nvPicPr>
          <p:cNvPr id="4" name="Рисунок 3">
            <a:extLst>
              <a:ext uri="{FF2B5EF4-FFF2-40B4-BE49-F238E27FC236}">
                <a16:creationId xmlns:a16="http://schemas.microsoft.com/office/drawing/2014/main" id="{23315B6E-F8D8-7CE1-C1CE-1121D3E48E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327787"/>
            <a:ext cx="4845918" cy="2232248"/>
          </a:xfrm>
          <a:prstGeom prst="rect">
            <a:avLst/>
          </a:prstGeom>
        </p:spPr>
      </p:pic>
    </p:spTree>
    <p:extLst>
      <p:ext uri="{BB962C8B-B14F-4D97-AF65-F5344CB8AC3E}">
        <p14:creationId xmlns:p14="http://schemas.microsoft.com/office/powerpoint/2010/main" val="36659508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332656"/>
            <a:ext cx="8187248" cy="5472608"/>
          </a:xfrm>
        </p:spPr>
        <p:txBody>
          <a:bodyPr/>
          <a:lstStyle/>
          <a:p>
            <a:pPr algn="just"/>
            <a:br>
              <a:rPr lang="ru-RU" sz="1200"/>
            </a:br>
            <a:br>
              <a:rPr lang="ru-RU" sz="2000">
                <a:latin typeface="Times New Roman" panose="02020603050405020304" pitchFamily="18" charset="0"/>
                <a:cs typeface="Times New Roman" panose="02020603050405020304" pitchFamily="18" charset="0"/>
              </a:rPr>
            </a:b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Відповідно</a:t>
            </a:r>
            <a:r>
              <a:rPr lang="ru-RU" sz="2000">
                <a:latin typeface="Times New Roman" panose="02020603050405020304" pitchFamily="18" charset="0"/>
                <a:cs typeface="Times New Roman" panose="02020603050405020304" pitchFamily="18" charset="0"/>
              </a:rPr>
              <a:t> до </a:t>
            </a:r>
            <a:r>
              <a:rPr lang="ru-RU" sz="2000" err="1">
                <a:latin typeface="Times New Roman" panose="02020603050405020304" pitchFamily="18" charset="0"/>
                <a:cs typeface="Times New Roman" panose="02020603050405020304" pitchFamily="18" charset="0"/>
              </a:rPr>
              <a:t>приписів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статті</a:t>
            </a:r>
            <a:r>
              <a:rPr lang="ru-RU" sz="2000">
                <a:latin typeface="Times New Roman" panose="02020603050405020304" pitchFamily="18" charset="0"/>
                <a:cs typeface="Times New Roman" panose="02020603050405020304" pitchFamily="18" charset="0"/>
              </a:rPr>
              <a:t> 28 Закону «Про адвокатуру та </a:t>
            </a:r>
            <a:r>
              <a:rPr lang="ru-RU" sz="2000" err="1">
                <a:latin typeface="Times New Roman" panose="02020603050405020304" pitchFamily="18" charset="0"/>
                <a:cs typeface="Times New Roman" panose="02020603050405020304" pitchFamily="18" charset="0"/>
              </a:rPr>
              <a:t>адвокатську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діяльність</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одночасне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надання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правової</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допомоги</a:t>
            </a:r>
            <a:r>
              <a:rPr lang="ru-RU" sz="2000">
                <a:latin typeface="Times New Roman" panose="02020603050405020304" pitchFamily="18" charset="0"/>
                <a:cs typeface="Times New Roman" panose="02020603050405020304" pitchFamily="18" charset="0"/>
              </a:rPr>
              <a:t> адвокатами, </a:t>
            </a:r>
            <a:r>
              <a:rPr lang="ru-RU" sz="2000" err="1">
                <a:latin typeface="Times New Roman" panose="02020603050405020304" pitchFamily="18" charset="0"/>
                <a:cs typeface="Times New Roman" panose="02020603050405020304" pitchFamily="18" charset="0"/>
              </a:rPr>
              <a:t>які</a:t>
            </a:r>
            <a:r>
              <a:rPr lang="ru-RU" sz="2000">
                <a:latin typeface="Times New Roman" panose="02020603050405020304" pitchFamily="18" charset="0"/>
                <a:cs typeface="Times New Roman" panose="02020603050405020304" pitchFamily="18" charset="0"/>
              </a:rPr>
              <a:t> є </a:t>
            </a:r>
            <a:r>
              <a:rPr lang="ru-RU" sz="2000" err="1">
                <a:latin typeface="Times New Roman" panose="02020603050405020304" pitchFamily="18" charset="0"/>
                <a:cs typeface="Times New Roman" panose="02020603050405020304" pitchFamily="18" charset="0"/>
              </a:rPr>
              <a:t>подружжям</a:t>
            </a:r>
            <a:r>
              <a:rPr lang="ru-RU" sz="2000">
                <a:latin typeface="Times New Roman" panose="02020603050405020304" pitchFamily="18" charset="0"/>
                <a:cs typeface="Times New Roman" panose="02020603050405020304" pitchFamily="18" charset="0"/>
              </a:rPr>
              <a:t>, в одному і тому ж </a:t>
            </a:r>
            <a:r>
              <a:rPr lang="ru-RU" sz="2000" err="1">
                <a:latin typeface="Times New Roman" panose="02020603050405020304" pitchFamily="18" charset="0"/>
                <a:cs typeface="Times New Roman" panose="02020603050405020304" pitchFamily="18" charset="0"/>
              </a:rPr>
              <a:t>господарському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цивільному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адміністративному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процесі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чи</a:t>
            </a:r>
            <a:r>
              <a:rPr lang="ru-RU" sz="2000">
                <a:latin typeface="Times New Roman" panose="02020603050405020304" pitchFamily="18" charset="0"/>
                <a:cs typeface="Times New Roman" panose="02020603050405020304" pitchFamily="18" charset="0"/>
              </a:rPr>
              <a:t> в </a:t>
            </a:r>
            <a:r>
              <a:rPr lang="ru-RU" sz="2000" err="1">
                <a:latin typeface="Times New Roman" panose="02020603050405020304" pitchFamily="18" charset="0"/>
                <a:cs typeface="Times New Roman" panose="02020603050405020304" pitchFamily="18" charset="0"/>
              </a:rPr>
              <a:t>кримінальному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провадженні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або</a:t>
            </a:r>
            <a:r>
              <a:rPr lang="ru-RU" sz="2000">
                <a:latin typeface="Times New Roman" panose="02020603050405020304" pitchFamily="18" charset="0"/>
                <a:cs typeface="Times New Roman" panose="02020603050405020304" pitchFamily="18" charset="0"/>
              </a:rPr>
              <a:t> в </a:t>
            </a:r>
            <a:r>
              <a:rPr lang="ru-RU" sz="2000" err="1">
                <a:latin typeface="Times New Roman" panose="02020603050405020304" pitchFamily="18" charset="0"/>
                <a:cs typeface="Times New Roman" panose="02020603050405020304" pitchFamily="18" charset="0"/>
              </a:rPr>
              <a:t>ході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розгляду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справи</a:t>
            </a:r>
            <a:r>
              <a:rPr lang="ru-RU" sz="2000">
                <a:latin typeface="Times New Roman" panose="02020603050405020304" pitchFamily="18" charset="0"/>
                <a:cs typeface="Times New Roman" panose="02020603050405020304" pitchFamily="18" charset="0"/>
              </a:rPr>
              <a:t> про </a:t>
            </a:r>
            <a:r>
              <a:rPr lang="ru-RU" sz="2000" err="1">
                <a:latin typeface="Times New Roman" panose="02020603050405020304" pitchFamily="18" charset="0"/>
                <a:cs typeface="Times New Roman" panose="02020603050405020304" pitchFamily="18" charset="0"/>
              </a:rPr>
              <a:t>адміністративне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правопорушення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клієнтам</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процесуальні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інтереси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яких</a:t>
            </a:r>
            <a:r>
              <a:rPr lang="ru-RU" sz="2000">
                <a:latin typeface="Times New Roman" panose="02020603050405020304" pitchFamily="18" charset="0"/>
                <a:cs typeface="Times New Roman" panose="02020603050405020304" pitchFamily="18" charset="0"/>
              </a:rPr>
              <a:t> є </a:t>
            </a:r>
            <a:r>
              <a:rPr lang="ru-RU" sz="2000" err="1">
                <a:latin typeface="Times New Roman" panose="02020603050405020304" pitchFamily="18" charset="0"/>
                <a:cs typeface="Times New Roman" panose="02020603050405020304" pitchFamily="18" charset="0"/>
              </a:rPr>
              <a:t>протилежними</a:t>
            </a:r>
            <a:r>
              <a:rPr lang="ru-RU" sz="2000">
                <a:latin typeface="Times New Roman" panose="02020603050405020304" pitchFamily="18" charset="0"/>
                <a:cs typeface="Times New Roman" panose="02020603050405020304" pitchFamily="18" charset="0"/>
              </a:rPr>
              <a:t> і </a:t>
            </a:r>
            <a:r>
              <a:rPr lang="ru-RU" sz="2000" err="1">
                <a:latin typeface="Times New Roman" panose="02020603050405020304" pitchFamily="18" charset="0"/>
                <a:cs typeface="Times New Roman" panose="02020603050405020304" pitchFamily="18" charset="0"/>
              </a:rPr>
              <a:t>суперечать</a:t>
            </a:r>
            <a:r>
              <a:rPr lang="ru-RU" sz="2000">
                <a:latin typeface="Times New Roman" panose="02020603050405020304" pitchFamily="18" charset="0"/>
                <a:cs typeface="Times New Roman" panose="02020603050405020304" pitchFamily="18" charset="0"/>
              </a:rPr>
              <a:t> один одному, </a:t>
            </a:r>
            <a:r>
              <a:rPr lang="ru-RU" sz="2000" err="1">
                <a:latin typeface="Times New Roman" panose="02020603050405020304" pitchFamily="18" charset="0"/>
                <a:cs typeface="Times New Roman" panose="02020603050405020304" pitchFamily="18" charset="0"/>
              </a:rPr>
              <a:t>вказує</a:t>
            </a:r>
            <a:r>
              <a:rPr lang="ru-RU" sz="2000">
                <a:latin typeface="Times New Roman" panose="02020603050405020304" pitchFamily="18" charset="0"/>
                <a:cs typeface="Times New Roman" panose="02020603050405020304" pitchFamily="18" charset="0"/>
              </a:rPr>
              <a:t> на те, </a:t>
            </a:r>
            <a:r>
              <a:rPr lang="ru-RU" sz="2000" err="1">
                <a:latin typeface="Times New Roman" panose="02020603050405020304" pitchFamily="18" charset="0"/>
                <a:cs typeface="Times New Roman" panose="02020603050405020304" pitchFamily="18" charset="0"/>
              </a:rPr>
              <a:t>що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таке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виконання</a:t>
            </a:r>
            <a:r>
              <a:rPr lang="ru-RU" sz="2000">
                <a:latin typeface="Times New Roman" panose="02020603050405020304" pitchFamily="18" charset="0"/>
                <a:cs typeface="Times New Roman" panose="02020603050405020304" pitchFamily="18" charset="0"/>
              </a:rPr>
              <a:t> договору про </a:t>
            </a:r>
            <a:r>
              <a:rPr lang="ru-RU" sz="2000" err="1">
                <a:latin typeface="Times New Roman" panose="02020603050405020304" pitchFamily="18" charset="0"/>
                <a:cs typeface="Times New Roman" panose="02020603050405020304" pitchFamily="18" charset="0"/>
              </a:rPr>
              <a:t>надання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правової</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допомоги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може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суперечити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інтересам</a:t>
            </a:r>
            <a:r>
              <a:rPr lang="ru-RU" sz="2000">
                <a:latin typeface="Times New Roman" panose="02020603050405020304" pitchFamily="18" charset="0"/>
                <a:cs typeface="Times New Roman" panose="02020603050405020304" pitchFamily="18" charset="0"/>
              </a:rPr>
              <a:t> адвоката, </a:t>
            </a:r>
            <a:r>
              <a:rPr lang="ru-RU" sz="2000" err="1">
                <a:latin typeface="Times New Roman" panose="02020603050405020304" pitchFamily="18" charset="0"/>
                <a:cs typeface="Times New Roman" panose="02020603050405020304" pitchFamily="18" charset="0"/>
              </a:rPr>
              <a:t>членів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його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сім’ї</a:t>
            </a:r>
            <a:r>
              <a:rPr lang="ru-RU" sz="2000">
                <a:latin typeface="Times New Roman" panose="02020603050405020304" pitchFamily="18" charset="0"/>
                <a:cs typeface="Times New Roman" panose="02020603050405020304" pitchFamily="18" charset="0"/>
              </a:rPr>
              <a:t> і за </a:t>
            </a:r>
            <a:r>
              <a:rPr lang="ru-RU" sz="2000" err="1">
                <a:latin typeface="Times New Roman" panose="02020603050405020304" pitchFamily="18" charset="0"/>
                <a:cs typeface="Times New Roman" panose="02020603050405020304" pitchFamily="18" charset="0"/>
              </a:rPr>
              <a:t>загальним</a:t>
            </a:r>
            <a:r>
              <a:rPr lang="ru-RU" sz="2000">
                <a:latin typeface="Times New Roman" panose="02020603050405020304" pitchFamily="18" charset="0"/>
                <a:cs typeface="Times New Roman" panose="02020603050405020304" pitchFamily="18" charset="0"/>
              </a:rPr>
              <a:t> правилом є </a:t>
            </a:r>
            <a:r>
              <a:rPr lang="ru-RU" sz="2000" err="1">
                <a:latin typeface="Times New Roman" panose="02020603050405020304" pitchFamily="18" charset="0"/>
                <a:cs typeface="Times New Roman" panose="02020603050405020304" pitchFamily="18" charset="0"/>
              </a:rPr>
              <a:t>забороненим</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відповідно</a:t>
            </a:r>
            <a:r>
              <a:rPr lang="ru-RU" sz="2000">
                <a:latin typeface="Times New Roman" panose="02020603050405020304" pitchFamily="18" charset="0"/>
                <a:cs typeface="Times New Roman" panose="02020603050405020304" pitchFamily="18" charset="0"/>
              </a:rPr>
              <a:t> до закону (</a:t>
            </a:r>
            <a:r>
              <a:rPr lang="ru-RU" sz="2000" err="1">
                <a:latin typeface="Times New Roman" panose="02020603050405020304" pitchFamily="18" charset="0"/>
                <a:cs typeface="Times New Roman" panose="02020603050405020304" pitchFamily="18" charset="0"/>
              </a:rPr>
              <a:t>рішення</a:t>
            </a:r>
            <a:r>
              <a:rPr lang="ru-RU" sz="2000">
                <a:latin typeface="Times New Roman" panose="02020603050405020304" pitchFamily="18" charset="0"/>
                <a:cs typeface="Times New Roman" panose="02020603050405020304" pitchFamily="18" charset="0"/>
              </a:rPr>
              <a:t> РАУ </a:t>
            </a:r>
            <a:r>
              <a:rPr lang="ru-RU" sz="2000" err="1">
                <a:latin typeface="Times New Roman" panose="02020603050405020304" pitchFamily="18" charset="0"/>
                <a:cs typeface="Times New Roman" panose="02020603050405020304" pitchFamily="18" charset="0"/>
              </a:rPr>
              <a:t>від</a:t>
            </a:r>
            <a:r>
              <a:rPr lang="ru-RU" sz="2000">
                <a:latin typeface="Times New Roman" panose="02020603050405020304" pitchFamily="18" charset="0"/>
                <a:cs typeface="Times New Roman" panose="02020603050405020304" pitchFamily="18" charset="0"/>
              </a:rPr>
              <a:t> 13.11.2015 №127 «Про </a:t>
            </a:r>
            <a:r>
              <a:rPr lang="ru-RU" sz="2000" err="1">
                <a:latin typeface="Times New Roman" panose="02020603050405020304" pitchFamily="18" charset="0"/>
                <a:cs typeface="Times New Roman" panose="02020603050405020304" pitchFamily="18" charset="0"/>
              </a:rPr>
              <a:t>затвердження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роз’яснення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щодо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можливості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надання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правової</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допомоги</a:t>
            </a:r>
            <a:r>
              <a:rPr lang="ru-RU" sz="2000">
                <a:latin typeface="Times New Roman" panose="02020603050405020304" pitchFamily="18" charset="0"/>
                <a:cs typeface="Times New Roman" panose="02020603050405020304" pitchFamily="18" charset="0"/>
              </a:rPr>
              <a:t> адвокатами (</a:t>
            </a:r>
            <a:r>
              <a:rPr lang="ru-RU" sz="2000" err="1">
                <a:latin typeface="Times New Roman" panose="02020603050405020304" pitchFamily="18" charset="0"/>
                <a:cs typeface="Times New Roman" panose="02020603050405020304" pitchFamily="18" charset="0"/>
              </a:rPr>
              <a:t>подружжям</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одночасно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різним</a:t>
            </a:r>
            <a:r>
              <a:rPr lang="ru-RU" sz="2000">
                <a:latin typeface="Times New Roman" panose="02020603050405020304" pitchFamily="18" charset="0"/>
                <a:cs typeface="Times New Roman" panose="02020603050405020304" pitchFamily="18" charset="0"/>
              </a:rPr>
              <a:t> сторонам (</a:t>
            </a:r>
            <a:r>
              <a:rPr lang="ru-RU" sz="2000" err="1">
                <a:latin typeface="Times New Roman" panose="02020603050405020304" pitchFamily="18" charset="0"/>
                <a:cs typeface="Times New Roman" panose="02020603050405020304" pitchFamily="18" charset="0"/>
              </a:rPr>
              <a:t>учасникам</a:t>
            </a:r>
            <a:r>
              <a:rPr lang="ru-RU" sz="2000">
                <a:latin typeface="Times New Roman" panose="02020603050405020304" pitchFamily="18" charset="0"/>
                <a:cs typeface="Times New Roman" panose="02020603050405020304" pitchFamily="18" charset="0"/>
              </a:rPr>
              <a:t>) </a:t>
            </a:r>
            <a:r>
              <a:rPr lang="ru-RU" sz="1200" err="1"/>
              <a:t>провадження</a:t>
            </a:r>
            <a:r>
              <a:rPr lang="ru-RU" sz="1200"/>
              <a:t>»).</a:t>
            </a:r>
            <a:br>
              <a:rPr lang="ru-RU" sz="1200"/>
            </a:br>
            <a:br>
              <a:rPr lang="ru-RU" sz="1200"/>
            </a:br>
            <a:endParaRPr lang="ru-RU" sz="1400"/>
          </a:p>
        </p:txBody>
      </p:sp>
    </p:spTree>
    <p:extLst>
      <p:ext uri="{BB962C8B-B14F-4D97-AF65-F5344CB8AC3E}">
        <p14:creationId xmlns:p14="http://schemas.microsoft.com/office/powerpoint/2010/main" val="9715256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rot="21384420">
            <a:off x="570548" y="1948275"/>
            <a:ext cx="8018127" cy="3841256"/>
          </a:xfrm>
        </p:spPr>
        <p:txBody>
          <a:bodyPr/>
          <a:lstStyle/>
          <a:p>
            <a:pPr algn="just"/>
            <a:br>
              <a:rPr lang="ru-RU" sz="1200"/>
            </a:br>
            <a:br>
              <a:rPr lang="ru-RU" sz="1200"/>
            </a:br>
            <a:r>
              <a:rPr lang="ru-RU" sz="1200"/>
              <a:t>- </a:t>
            </a:r>
            <a:r>
              <a:rPr lang="ru-RU" sz="2000">
                <a:latin typeface="Times New Roman" panose="02020603050405020304" pitchFamily="18" charset="0"/>
                <a:cs typeface="Times New Roman" panose="02020603050405020304" pitchFamily="18" charset="0"/>
              </a:rPr>
              <a:t>При </a:t>
            </a:r>
            <a:r>
              <a:rPr lang="ru-RU" sz="2000" err="1">
                <a:latin typeface="Times New Roman" panose="02020603050405020304" pitchFamily="18" charset="0"/>
                <a:cs typeface="Times New Roman" panose="02020603050405020304" pitchFamily="18" charset="0"/>
              </a:rPr>
              <a:t>дотриманні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усіх</a:t>
            </a:r>
            <a:r>
              <a:rPr lang="ru-RU" sz="2000">
                <a:latin typeface="Times New Roman" panose="02020603050405020304" pitchFamily="18" charset="0"/>
                <a:cs typeface="Times New Roman" panose="02020603050405020304" pitchFamily="18" charset="0"/>
              </a:rPr>
              <a:t> умов, </a:t>
            </a:r>
            <a:r>
              <a:rPr lang="ru-RU" sz="2000" err="1">
                <a:latin typeface="Times New Roman" panose="02020603050405020304" pitchFamily="18" charset="0"/>
                <a:cs typeface="Times New Roman" panose="02020603050405020304" pitchFamily="18" charset="0"/>
              </a:rPr>
              <a:t>передбачених</a:t>
            </a:r>
            <a:r>
              <a:rPr lang="ru-RU" sz="2000">
                <a:latin typeface="Times New Roman" panose="02020603050405020304" pitchFamily="18" charset="0"/>
                <a:cs typeface="Times New Roman" panose="02020603050405020304" pitchFamily="18" charset="0"/>
              </a:rPr>
              <a:t> нормами </a:t>
            </a:r>
            <a:r>
              <a:rPr lang="ru-RU" sz="2000" err="1">
                <a:latin typeface="Times New Roman" panose="02020603050405020304" pitchFamily="18" charset="0"/>
                <a:cs typeface="Times New Roman" panose="02020603050405020304" pitchFamily="18" charset="0"/>
              </a:rPr>
              <a:t>законодавства</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України</a:t>
            </a:r>
            <a:r>
              <a:rPr lang="ru-RU" sz="2000">
                <a:latin typeface="Times New Roman" panose="02020603050405020304" pitchFamily="18" charset="0"/>
                <a:cs typeface="Times New Roman" panose="02020603050405020304" pitchFamily="18" charset="0"/>
              </a:rPr>
              <a:t> та Правилами </a:t>
            </a:r>
            <a:r>
              <a:rPr lang="ru-RU" sz="2000" err="1">
                <a:latin typeface="Times New Roman" panose="02020603050405020304" pitchFamily="18" charset="0"/>
                <a:cs typeface="Times New Roman" panose="02020603050405020304" pitchFamily="18" charset="0"/>
              </a:rPr>
              <a:t>адвокатської</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етики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одночасне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представництво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інтересів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двох</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або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більше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позивачів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чи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двох</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або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більше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відповідачів</a:t>
            </a:r>
            <a:r>
              <a:rPr lang="ru-RU" sz="2000">
                <a:latin typeface="Times New Roman" panose="02020603050405020304" pitchFamily="18" charset="0"/>
                <a:cs typeface="Times New Roman" panose="02020603050405020304" pitchFamily="18" charset="0"/>
              </a:rPr>
              <a:t> одним адвокатом в одному </a:t>
            </a:r>
            <a:r>
              <a:rPr lang="ru-RU" sz="2000" err="1">
                <a:latin typeface="Times New Roman" panose="02020603050405020304" pitchFamily="18" charset="0"/>
                <a:cs typeface="Times New Roman" panose="02020603050405020304" pitchFamily="18" charset="0"/>
              </a:rPr>
              <a:t>цивільному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процесі</a:t>
            </a:r>
            <a:r>
              <a:rPr lang="ru-RU" sz="2000">
                <a:latin typeface="Times New Roman" panose="02020603050405020304" pitchFamily="18" charset="0"/>
                <a:cs typeface="Times New Roman" panose="02020603050405020304" pitchFamily="18" charset="0"/>
              </a:rPr>
              <a:t> є </a:t>
            </a:r>
            <a:r>
              <a:rPr lang="ru-RU" sz="2000" err="1">
                <a:latin typeface="Times New Roman" panose="02020603050405020304" pitchFamily="18" charset="0"/>
                <a:cs typeface="Times New Roman" panose="02020603050405020304" pitchFamily="18" charset="0"/>
              </a:rPr>
              <a:t>можливим</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рішення</a:t>
            </a:r>
            <a:r>
              <a:rPr lang="ru-RU" sz="2000">
                <a:latin typeface="Times New Roman" panose="02020603050405020304" pitchFamily="18" charset="0"/>
                <a:cs typeface="Times New Roman" panose="02020603050405020304" pitchFamily="18" charset="0"/>
              </a:rPr>
              <a:t> РАУ </a:t>
            </a:r>
            <a:r>
              <a:rPr lang="ru-RU" sz="2000" err="1">
                <a:latin typeface="Times New Roman" panose="02020603050405020304" pitchFamily="18" charset="0"/>
                <a:cs typeface="Times New Roman" panose="02020603050405020304" pitchFamily="18" charset="0"/>
              </a:rPr>
              <a:t>від</a:t>
            </a:r>
            <a:r>
              <a:rPr lang="ru-RU" sz="2000">
                <a:latin typeface="Times New Roman" panose="02020603050405020304" pitchFamily="18" charset="0"/>
                <a:cs typeface="Times New Roman" panose="02020603050405020304" pitchFamily="18" charset="0"/>
              </a:rPr>
              <a:t> 26.02.2016 №4 «Про </a:t>
            </a:r>
            <a:r>
              <a:rPr lang="ru-RU" sz="2000" err="1">
                <a:latin typeface="Times New Roman" panose="02020603050405020304" pitchFamily="18" charset="0"/>
                <a:cs typeface="Times New Roman" panose="02020603050405020304" pitchFamily="18" charset="0"/>
              </a:rPr>
              <a:t>затвердження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роз’яснення</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щодо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можливості</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одночасного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представництва</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інтересів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двох</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або</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більше</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позивачів</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чи</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відповідачів</a:t>
            </a:r>
            <a:r>
              <a:rPr lang="ru-RU" sz="2000">
                <a:latin typeface="Times New Roman" panose="02020603050405020304" pitchFamily="18" charset="0"/>
                <a:cs typeface="Times New Roman" panose="02020603050405020304" pitchFamily="18" charset="0"/>
              </a:rPr>
              <a:t> адвокатом в одному </a:t>
            </a:r>
            <a:r>
              <a:rPr lang="ru-RU" sz="2000" err="1">
                <a:latin typeface="Times New Roman" panose="02020603050405020304" pitchFamily="18" charset="0"/>
                <a:cs typeface="Times New Roman" panose="02020603050405020304" pitchFamily="18" charset="0"/>
              </a:rPr>
              <a:t>цивільному</a:t>
            </a:r>
            <a:r>
              <a:rPr lang="ru-RU" sz="2000">
                <a:latin typeface="Times New Roman" panose="02020603050405020304" pitchFamily="18" charset="0"/>
                <a:cs typeface="Times New Roman" panose="02020603050405020304" pitchFamily="18" charset="0"/>
              </a:rPr>
              <a:t> </a:t>
            </a:r>
            <a:r>
              <a:rPr lang="ru-RU" sz="2000" err="1">
                <a:latin typeface="Times New Roman" panose="02020603050405020304" pitchFamily="18" charset="0"/>
                <a:cs typeface="Times New Roman" panose="02020603050405020304" pitchFamily="18" charset="0"/>
              </a:rPr>
              <a:t>процесі</a:t>
            </a:r>
            <a:r>
              <a:rPr lang="ru-RU" sz="2000">
                <a:latin typeface="Times New Roman" panose="02020603050405020304" pitchFamily="18" charset="0"/>
                <a:cs typeface="Times New Roman" panose="02020603050405020304" pitchFamily="18" charset="0"/>
              </a:rPr>
              <a:t>»).</a:t>
            </a:r>
            <a:br>
              <a:rPr lang="ru-RU" sz="2000">
                <a:latin typeface="Times New Roman" panose="02020603050405020304" pitchFamily="18" charset="0"/>
                <a:cs typeface="Times New Roman" panose="02020603050405020304" pitchFamily="18" charset="0"/>
              </a:rPr>
            </a:br>
            <a:br>
              <a:rPr lang="ru-RU" sz="2000">
                <a:latin typeface="Times New Roman" panose="02020603050405020304" pitchFamily="18" charset="0"/>
                <a:cs typeface="Times New Roman" panose="02020603050405020304" pitchFamily="18" charset="0"/>
              </a:rPr>
            </a:br>
            <a:endParaRPr lang="ru-RU"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26553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24744"/>
            <a:ext cx="8784976" cy="5184576"/>
          </a:xfrm>
        </p:spPr>
        <p:txBody>
          <a:bodyPr/>
          <a:lstStyle/>
          <a:p>
            <a:pPr algn="just"/>
            <a:r>
              <a:rPr lang="ru-RU" sz="1200"/>
              <a:t>	</a:t>
            </a:r>
            <a:r>
              <a:rPr lang="ru-RU" sz="2000" err="1"/>
              <a:t>Конфлікт</a:t>
            </a:r>
            <a:r>
              <a:rPr lang="ru-RU" sz="2000"/>
              <a:t> </a:t>
            </a:r>
            <a:r>
              <a:rPr lang="ru-RU" sz="2000" err="1"/>
              <a:t>інтересів</a:t>
            </a:r>
            <a:r>
              <a:rPr lang="ru-RU" sz="2000"/>
              <a:t> у </a:t>
            </a:r>
            <a:r>
              <a:rPr lang="ru-RU" sz="2000" err="1"/>
              <a:t>розумінні</a:t>
            </a:r>
            <a:r>
              <a:rPr lang="ru-RU" sz="2000"/>
              <a:t> Закону </a:t>
            </a:r>
            <a:r>
              <a:rPr lang="ru-RU" sz="2000" err="1"/>
              <a:t>має</a:t>
            </a:r>
            <a:r>
              <a:rPr lang="ru-RU" sz="2000"/>
              <a:t> </a:t>
            </a:r>
            <a:r>
              <a:rPr lang="ru-RU" sz="2000" err="1"/>
              <a:t>місце</a:t>
            </a:r>
            <a:r>
              <a:rPr lang="ru-RU" sz="2000"/>
              <a:t> у </a:t>
            </a:r>
            <a:r>
              <a:rPr lang="ru-RU" sz="2000" err="1"/>
              <a:t>випадку</a:t>
            </a:r>
            <a:r>
              <a:rPr lang="ru-RU" sz="2000"/>
              <a:t>, </a:t>
            </a:r>
            <a:r>
              <a:rPr lang="ru-RU" sz="2000" err="1"/>
              <a:t>якщо</a:t>
            </a:r>
            <a:r>
              <a:rPr lang="ru-RU" sz="2000"/>
              <a:t> </a:t>
            </a:r>
            <a:r>
              <a:rPr lang="ru-RU" sz="2000" err="1"/>
              <a:t>виконання</a:t>
            </a:r>
            <a:r>
              <a:rPr lang="ru-RU" sz="2000"/>
              <a:t> договору </a:t>
            </a:r>
            <a:r>
              <a:rPr lang="ru-RU" sz="2000" err="1"/>
              <a:t>суперечить</a:t>
            </a:r>
            <a:r>
              <a:rPr lang="ru-RU" sz="2000"/>
              <a:t> </a:t>
            </a:r>
            <a:r>
              <a:rPr lang="ru-RU" sz="2000" err="1"/>
              <a:t>інтересам</a:t>
            </a:r>
            <a:r>
              <a:rPr lang="ru-RU" sz="2000"/>
              <a:t> члена </a:t>
            </a:r>
            <a:r>
              <a:rPr lang="ru-RU" sz="2000" err="1"/>
              <a:t>сім’ї</a:t>
            </a:r>
            <a:r>
              <a:rPr lang="ru-RU" sz="2000"/>
              <a:t> </a:t>
            </a:r>
            <a:r>
              <a:rPr lang="ru-RU" sz="2000" err="1"/>
              <a:t>або</a:t>
            </a:r>
            <a:r>
              <a:rPr lang="ru-RU" sz="2000"/>
              <a:t> </a:t>
            </a:r>
            <a:r>
              <a:rPr lang="ru-RU" sz="2000" err="1"/>
              <a:t>близького</a:t>
            </a:r>
            <a:r>
              <a:rPr lang="ru-RU" sz="2000"/>
              <a:t> родича адвоката — </a:t>
            </a:r>
            <a:r>
              <a:rPr lang="ru-RU" sz="2000" err="1"/>
              <a:t>посадової</a:t>
            </a:r>
            <a:r>
              <a:rPr lang="ru-RU" sz="2000"/>
              <a:t> особи, яка брала </a:t>
            </a:r>
            <a:r>
              <a:rPr lang="ru-RU" sz="2000" err="1"/>
              <a:t>або</a:t>
            </a:r>
            <a:r>
              <a:rPr lang="ru-RU" sz="2000"/>
              <a:t> </a:t>
            </a:r>
            <a:r>
              <a:rPr lang="ru-RU" sz="2000" err="1"/>
              <a:t>бере</a:t>
            </a:r>
            <a:r>
              <a:rPr lang="ru-RU" sz="2000"/>
              <a:t> участь у </a:t>
            </a:r>
            <a:r>
              <a:rPr lang="ru-RU" sz="2000" err="1"/>
              <a:t>провадженні</a:t>
            </a:r>
            <a:r>
              <a:rPr lang="ru-RU" sz="2000"/>
              <a:t>, в </a:t>
            </a:r>
            <a:r>
              <a:rPr lang="ru-RU" sz="2000" err="1"/>
              <a:t>якому</a:t>
            </a:r>
            <a:r>
              <a:rPr lang="ru-RU" sz="2000"/>
              <a:t> адвокатом </a:t>
            </a:r>
            <a:r>
              <a:rPr lang="ru-RU" sz="2000" err="1"/>
              <a:t>надається</a:t>
            </a:r>
            <a:r>
              <a:rPr lang="ru-RU" sz="2000"/>
              <a:t> (</a:t>
            </a:r>
            <a:r>
              <a:rPr lang="ru-RU" sz="2000" err="1"/>
              <a:t>має</a:t>
            </a:r>
            <a:r>
              <a:rPr lang="ru-RU" sz="2000"/>
              <a:t> </a:t>
            </a:r>
            <a:r>
              <a:rPr lang="ru-RU" sz="2000" err="1"/>
              <a:t>надаватись</a:t>
            </a:r>
            <a:r>
              <a:rPr lang="ru-RU" sz="2000"/>
              <a:t>) </a:t>
            </a:r>
            <a:r>
              <a:rPr lang="ru-RU" sz="2000" err="1"/>
              <a:t>правова</a:t>
            </a:r>
            <a:r>
              <a:rPr lang="ru-RU" sz="2000"/>
              <a:t> </a:t>
            </a:r>
            <a:r>
              <a:rPr lang="ru-RU" sz="2000" err="1"/>
              <a:t>допомога</a:t>
            </a:r>
            <a:r>
              <a:rPr lang="ru-RU" sz="2000"/>
              <a:t>. </a:t>
            </a:r>
            <a:r>
              <a:rPr lang="ru-RU" sz="2000" err="1"/>
              <a:t>Представництво</a:t>
            </a:r>
            <a:r>
              <a:rPr lang="ru-RU" sz="2000"/>
              <a:t> </a:t>
            </a:r>
            <a:r>
              <a:rPr lang="ru-RU" sz="2000" err="1"/>
              <a:t>інтересів</a:t>
            </a:r>
            <a:r>
              <a:rPr lang="ru-RU" sz="2000"/>
              <a:t> </a:t>
            </a:r>
            <a:r>
              <a:rPr lang="ru-RU" sz="2000" err="1"/>
              <a:t>клієнта</a:t>
            </a:r>
            <a:r>
              <a:rPr lang="ru-RU" sz="2000"/>
              <a:t> адвокатом у таких </a:t>
            </a:r>
            <a:r>
              <a:rPr lang="ru-RU" sz="2000" err="1"/>
              <a:t>провадженнях</a:t>
            </a:r>
            <a:r>
              <a:rPr lang="ru-RU" sz="2000"/>
              <a:t> заборонено. </a:t>
            </a:r>
            <a:r>
              <a:rPr lang="ru-RU" sz="2000" err="1"/>
              <a:t>Одночасно</a:t>
            </a:r>
            <a:r>
              <a:rPr lang="ru-RU" sz="2000"/>
              <a:t> сам по </a:t>
            </a:r>
            <a:r>
              <a:rPr lang="ru-RU" sz="2000" err="1"/>
              <a:t>собі</a:t>
            </a:r>
            <a:r>
              <a:rPr lang="ru-RU" sz="2000"/>
              <a:t> факт </a:t>
            </a:r>
            <a:r>
              <a:rPr lang="ru-RU" sz="2000" err="1"/>
              <a:t>перебування</a:t>
            </a:r>
            <a:r>
              <a:rPr lang="ru-RU" sz="2000"/>
              <a:t> члена </a:t>
            </a:r>
            <a:r>
              <a:rPr lang="ru-RU" sz="2000" err="1"/>
              <a:t>сім’ї</a:t>
            </a:r>
            <a:r>
              <a:rPr lang="ru-RU" sz="2000"/>
              <a:t> </a:t>
            </a:r>
            <a:r>
              <a:rPr lang="ru-RU" sz="2000" err="1"/>
              <a:t>або</a:t>
            </a:r>
            <a:r>
              <a:rPr lang="ru-RU" sz="2000"/>
              <a:t> </a:t>
            </a:r>
            <a:r>
              <a:rPr lang="ru-RU" sz="2000" err="1"/>
              <a:t>близького</a:t>
            </a:r>
            <a:r>
              <a:rPr lang="ru-RU" sz="2000"/>
              <a:t> родича адвоката у </a:t>
            </a:r>
            <a:r>
              <a:rPr lang="ru-RU" sz="2000" err="1"/>
              <a:t>трудових</a:t>
            </a:r>
            <a:r>
              <a:rPr lang="ru-RU" sz="2000"/>
              <a:t> </a:t>
            </a:r>
            <a:r>
              <a:rPr lang="ru-RU" sz="2000" err="1"/>
              <a:t>чи</a:t>
            </a:r>
            <a:r>
              <a:rPr lang="ru-RU" sz="2000"/>
              <a:t> </a:t>
            </a:r>
            <a:r>
              <a:rPr lang="ru-RU" sz="2000" err="1"/>
              <a:t>інших</a:t>
            </a:r>
            <a:r>
              <a:rPr lang="ru-RU" sz="2000"/>
              <a:t> </a:t>
            </a:r>
            <a:r>
              <a:rPr lang="ru-RU" sz="2000" err="1"/>
              <a:t>правовідносинах</a:t>
            </a:r>
            <a:r>
              <a:rPr lang="ru-RU" sz="2000"/>
              <a:t> </a:t>
            </a:r>
            <a:r>
              <a:rPr lang="ru-RU" sz="2000" err="1"/>
              <a:t>із</a:t>
            </a:r>
            <a:r>
              <a:rPr lang="ru-RU" sz="2000"/>
              <a:t> органом </a:t>
            </a:r>
            <a:r>
              <a:rPr lang="ru-RU" sz="2000" err="1"/>
              <a:t>державної</a:t>
            </a:r>
            <a:r>
              <a:rPr lang="ru-RU" sz="2000"/>
              <a:t> </a:t>
            </a:r>
            <a:r>
              <a:rPr lang="ru-RU" sz="2000" err="1"/>
              <a:t>влади</a:t>
            </a:r>
            <a:r>
              <a:rPr lang="ru-RU" sz="2000"/>
              <a:t> </a:t>
            </a:r>
            <a:r>
              <a:rPr lang="ru-RU" sz="2000" err="1"/>
              <a:t>або</a:t>
            </a:r>
            <a:r>
              <a:rPr lang="ru-RU" sz="2000"/>
              <a:t> </a:t>
            </a:r>
            <a:r>
              <a:rPr lang="ru-RU" sz="2000" err="1"/>
              <a:t>місцевого</a:t>
            </a:r>
            <a:r>
              <a:rPr lang="ru-RU" sz="2000"/>
              <a:t> </a:t>
            </a:r>
            <a:r>
              <a:rPr lang="ru-RU" sz="2000" err="1"/>
              <a:t>самоврядування</a:t>
            </a:r>
            <a:r>
              <a:rPr lang="ru-RU" sz="2000"/>
              <a:t> не </a:t>
            </a:r>
            <a:r>
              <a:rPr lang="ru-RU" sz="2000" err="1"/>
              <a:t>створює</a:t>
            </a:r>
            <a:r>
              <a:rPr lang="ru-RU" sz="2000"/>
              <a:t> </a:t>
            </a:r>
            <a:r>
              <a:rPr lang="ru-RU" sz="2000" err="1"/>
              <a:t>конфлікту</a:t>
            </a:r>
            <a:r>
              <a:rPr lang="ru-RU" sz="2000"/>
              <a:t> </a:t>
            </a:r>
            <a:r>
              <a:rPr lang="ru-RU" sz="2000" err="1"/>
              <a:t>інтересів</a:t>
            </a:r>
            <a:r>
              <a:rPr lang="ru-RU" sz="2000"/>
              <a:t> </a:t>
            </a:r>
            <a:r>
              <a:rPr lang="ru-RU" sz="2000" err="1"/>
              <a:t>щодо</a:t>
            </a:r>
            <a:r>
              <a:rPr lang="ru-RU" sz="2000"/>
              <a:t> </a:t>
            </a:r>
            <a:r>
              <a:rPr lang="ru-RU" sz="2000" err="1"/>
              <a:t>проваджень</a:t>
            </a:r>
            <a:r>
              <a:rPr lang="ru-RU" sz="2000"/>
              <a:t>, у </a:t>
            </a:r>
            <a:r>
              <a:rPr lang="ru-RU" sz="2000" err="1"/>
              <a:t>яких</a:t>
            </a:r>
            <a:r>
              <a:rPr lang="ru-RU" sz="2000"/>
              <a:t> </a:t>
            </a:r>
            <a:r>
              <a:rPr lang="ru-RU" sz="2000" err="1"/>
              <a:t>такий</a:t>
            </a:r>
            <a:r>
              <a:rPr lang="ru-RU" sz="2000"/>
              <a:t> орган </a:t>
            </a:r>
            <a:r>
              <a:rPr lang="ru-RU" sz="2000" err="1"/>
              <a:t>є</a:t>
            </a:r>
            <a:r>
              <a:rPr lang="ru-RU" sz="2000"/>
              <a:t> стороною»).</a:t>
            </a:r>
            <a:br>
              <a:rPr lang="ru-RU" sz="1600"/>
            </a:br>
            <a:br>
              <a:rPr lang="ru-RU" sz="1600"/>
            </a:br>
            <a:r>
              <a:rPr lang="ru-RU" sz="1200"/>
              <a:t>	</a:t>
            </a:r>
          </a:p>
        </p:txBody>
      </p:sp>
    </p:spTree>
    <p:extLst>
      <p:ext uri="{BB962C8B-B14F-4D97-AF65-F5344CB8AC3E}">
        <p14:creationId xmlns:p14="http://schemas.microsoft.com/office/powerpoint/2010/main" val="804785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332656"/>
            <a:ext cx="8784976" cy="5976664"/>
          </a:xfrm>
        </p:spPr>
        <p:txBody>
          <a:bodyPr/>
          <a:lstStyle/>
          <a:p>
            <a:pPr algn="just"/>
            <a:r>
              <a:rPr lang="ru-RU" sz="2000" err="1"/>
              <a:t>Невід’ємною</a:t>
            </a:r>
            <a:r>
              <a:rPr lang="ru-RU" sz="2000"/>
              <a:t> </a:t>
            </a:r>
            <a:r>
              <a:rPr lang="ru-RU" sz="2000" err="1"/>
              <a:t>ознакою</a:t>
            </a:r>
            <a:r>
              <a:rPr lang="ru-RU" sz="2000"/>
              <a:t> </a:t>
            </a:r>
            <a:r>
              <a:rPr lang="ru-RU" sz="2000" err="1"/>
              <a:t>конфлікту</a:t>
            </a:r>
            <a:r>
              <a:rPr lang="ru-RU" sz="2000"/>
              <a:t> </a:t>
            </a:r>
            <a:r>
              <a:rPr lang="ru-RU" sz="2000" err="1"/>
              <a:t>інтересів</a:t>
            </a:r>
            <a:r>
              <a:rPr lang="ru-RU" sz="2000"/>
              <a:t>, </a:t>
            </a:r>
            <a:r>
              <a:rPr lang="ru-RU" sz="2000" err="1"/>
              <a:t>який</a:t>
            </a:r>
            <a:r>
              <a:rPr lang="ru-RU" sz="2000"/>
              <a:t> </a:t>
            </a:r>
            <a:r>
              <a:rPr lang="ru-RU" sz="2000" err="1"/>
              <a:t>унеможливлює</a:t>
            </a:r>
            <a:r>
              <a:rPr lang="ru-RU" sz="2000"/>
              <a:t> участь адвоката у </a:t>
            </a:r>
            <a:r>
              <a:rPr lang="ru-RU" sz="2000" err="1"/>
              <a:t>вказаних</a:t>
            </a:r>
            <a:r>
              <a:rPr lang="ru-RU" sz="2000"/>
              <a:t> </a:t>
            </a:r>
            <a:r>
              <a:rPr lang="ru-RU" sz="2000" err="1"/>
              <a:t>провадженнях</a:t>
            </a:r>
            <a:r>
              <a:rPr lang="ru-RU" sz="2000"/>
              <a:t>, є </a:t>
            </a:r>
            <a:r>
              <a:rPr lang="ru-RU" sz="2000" err="1"/>
              <a:t>суперечність</a:t>
            </a:r>
            <a:r>
              <a:rPr lang="ru-RU" sz="2000"/>
              <a:t> </a:t>
            </a:r>
            <a:r>
              <a:rPr lang="ru-RU" sz="2000" err="1"/>
              <a:t>між</a:t>
            </a:r>
            <a:r>
              <a:rPr lang="ru-RU" sz="2000"/>
              <a:t> </a:t>
            </a:r>
            <a:r>
              <a:rPr lang="ru-RU" sz="2000" err="1"/>
              <a:t>особистими</a:t>
            </a:r>
            <a:r>
              <a:rPr lang="ru-RU" sz="2000"/>
              <a:t> </a:t>
            </a:r>
            <a:r>
              <a:rPr lang="ru-RU" sz="2000" err="1"/>
              <a:t>інтересами</a:t>
            </a:r>
            <a:r>
              <a:rPr lang="ru-RU" sz="2000"/>
              <a:t> адвоката у </a:t>
            </a:r>
            <a:r>
              <a:rPr lang="ru-RU" sz="2000" err="1"/>
              <a:t>формі</a:t>
            </a:r>
            <a:r>
              <a:rPr lang="ru-RU" sz="2000"/>
              <a:t> </a:t>
            </a:r>
            <a:r>
              <a:rPr lang="ru-RU" sz="2000" err="1"/>
              <a:t>особистих</a:t>
            </a:r>
            <a:r>
              <a:rPr lang="ru-RU" sz="2000"/>
              <a:t>, </a:t>
            </a:r>
            <a:r>
              <a:rPr lang="ru-RU" sz="2000" err="1"/>
              <a:t>трудових</a:t>
            </a:r>
            <a:r>
              <a:rPr lang="ru-RU" sz="2000"/>
              <a:t>, </a:t>
            </a:r>
            <a:r>
              <a:rPr lang="ru-RU" sz="2000" err="1"/>
              <a:t>службових</a:t>
            </a:r>
            <a:r>
              <a:rPr lang="ru-RU" sz="2000"/>
              <a:t>, </a:t>
            </a:r>
            <a:r>
              <a:rPr lang="ru-RU" sz="2000" err="1"/>
              <a:t>посадових</a:t>
            </a:r>
            <a:r>
              <a:rPr lang="ru-RU" sz="2000"/>
              <a:t> </a:t>
            </a:r>
            <a:r>
              <a:rPr lang="ru-RU" sz="2000" err="1"/>
              <a:t>тощо</a:t>
            </a:r>
            <a:r>
              <a:rPr lang="ru-RU" sz="2000"/>
              <a:t> </a:t>
            </a:r>
            <a:r>
              <a:rPr lang="ru-RU" sz="2000" err="1"/>
              <a:t>інтересів</a:t>
            </a:r>
            <a:r>
              <a:rPr lang="ru-RU" sz="2000"/>
              <a:t> члена </a:t>
            </a:r>
            <a:r>
              <a:rPr lang="ru-RU" sz="2000" err="1"/>
              <a:t>його</a:t>
            </a:r>
            <a:r>
              <a:rPr lang="ru-RU" sz="2000"/>
              <a:t> </a:t>
            </a:r>
            <a:r>
              <a:rPr lang="ru-RU" sz="2000" err="1"/>
              <a:t>сім’ї</a:t>
            </a:r>
            <a:r>
              <a:rPr lang="ru-RU" sz="2000"/>
              <a:t> </a:t>
            </a:r>
            <a:r>
              <a:rPr lang="ru-RU" sz="2000" err="1"/>
              <a:t>або</a:t>
            </a:r>
            <a:r>
              <a:rPr lang="ru-RU" sz="2000"/>
              <a:t> </a:t>
            </a:r>
            <a:r>
              <a:rPr lang="ru-RU" sz="2000" err="1"/>
              <a:t>близького</a:t>
            </a:r>
            <a:r>
              <a:rPr lang="ru-RU" sz="2000"/>
              <a:t> родича та </a:t>
            </a:r>
            <a:r>
              <a:rPr lang="ru-RU" sz="2000" err="1"/>
              <a:t>професійними</a:t>
            </a:r>
            <a:r>
              <a:rPr lang="ru-RU" sz="2000"/>
              <a:t> правами і </a:t>
            </a:r>
            <a:r>
              <a:rPr lang="ru-RU" sz="2000" err="1"/>
              <a:t>обов’язками</a:t>
            </a:r>
            <a:r>
              <a:rPr lang="ru-RU" sz="2000"/>
              <a:t> адвоката у </a:t>
            </a:r>
            <a:r>
              <a:rPr lang="ru-RU" sz="2000" err="1"/>
              <a:t>конкретній</a:t>
            </a:r>
            <a:r>
              <a:rPr lang="ru-RU" sz="2000"/>
              <a:t> </a:t>
            </a:r>
            <a:r>
              <a:rPr lang="ru-RU" sz="2000" err="1"/>
              <a:t>справі</a:t>
            </a:r>
            <a:r>
              <a:rPr lang="ru-RU" sz="2000"/>
              <a:t>. </a:t>
            </a:r>
            <a:r>
              <a:rPr lang="ru-RU" sz="2000" err="1"/>
              <a:t>Представництво</a:t>
            </a:r>
            <a:r>
              <a:rPr lang="ru-RU" sz="2000"/>
              <a:t> </a:t>
            </a:r>
            <a:r>
              <a:rPr lang="ru-RU" sz="2000" err="1"/>
              <a:t>інтересів</a:t>
            </a:r>
            <a:r>
              <a:rPr lang="ru-RU" sz="2000"/>
              <a:t> </a:t>
            </a:r>
            <a:r>
              <a:rPr lang="ru-RU" sz="2000" err="1"/>
              <a:t>клієнта</a:t>
            </a:r>
            <a:r>
              <a:rPr lang="ru-RU" sz="2000"/>
              <a:t> адвокатом у </a:t>
            </a:r>
            <a:r>
              <a:rPr lang="ru-RU" sz="2000" err="1"/>
              <a:t>провадженнях</a:t>
            </a:r>
            <a:r>
              <a:rPr lang="ru-RU" sz="2000"/>
              <a:t>, стороною </a:t>
            </a:r>
            <a:r>
              <a:rPr lang="ru-RU" sz="2000" err="1"/>
              <a:t>яких</a:t>
            </a:r>
            <a:r>
              <a:rPr lang="ru-RU" sz="2000"/>
              <a:t> є орган </a:t>
            </a:r>
            <a:r>
              <a:rPr lang="ru-RU" sz="2000" err="1"/>
              <a:t>державної</a:t>
            </a:r>
            <a:r>
              <a:rPr lang="ru-RU" sz="2000"/>
              <a:t> </a:t>
            </a:r>
            <a:r>
              <a:rPr lang="ru-RU" sz="2000" err="1"/>
              <a:t>влади</a:t>
            </a:r>
            <a:r>
              <a:rPr lang="ru-RU" sz="2000"/>
              <a:t> </a:t>
            </a:r>
            <a:r>
              <a:rPr lang="ru-RU" sz="2000" err="1"/>
              <a:t>або</a:t>
            </a:r>
            <a:r>
              <a:rPr lang="ru-RU" sz="2000"/>
              <a:t> </a:t>
            </a:r>
            <a:r>
              <a:rPr lang="ru-RU" sz="2000" err="1"/>
              <a:t>місцевого</a:t>
            </a:r>
            <a:r>
              <a:rPr lang="ru-RU" sz="2000"/>
              <a:t> </a:t>
            </a:r>
            <a:r>
              <a:rPr lang="ru-RU" sz="2000" err="1"/>
              <a:t>самоврядування</a:t>
            </a:r>
            <a:r>
              <a:rPr lang="ru-RU" sz="2000"/>
              <a:t>, у </a:t>
            </a:r>
            <a:r>
              <a:rPr lang="ru-RU" sz="2000" err="1"/>
              <a:t>якому</a:t>
            </a:r>
            <a:r>
              <a:rPr lang="ru-RU" sz="2000"/>
              <a:t> </a:t>
            </a:r>
            <a:r>
              <a:rPr lang="ru-RU" sz="2000" err="1"/>
              <a:t>працює</a:t>
            </a:r>
            <a:r>
              <a:rPr lang="ru-RU" sz="2000"/>
              <a:t> </a:t>
            </a:r>
            <a:r>
              <a:rPr lang="ru-RU" sz="2000" err="1"/>
              <a:t>його</a:t>
            </a:r>
            <a:r>
              <a:rPr lang="ru-RU" sz="2000"/>
              <a:t> </a:t>
            </a:r>
            <a:r>
              <a:rPr lang="ru-RU" sz="2000" err="1"/>
              <a:t>близька</a:t>
            </a:r>
            <a:r>
              <a:rPr lang="ru-RU" sz="2000"/>
              <a:t> особа (родич), </a:t>
            </a:r>
            <a:r>
              <a:rPr lang="ru-RU" sz="2000" err="1"/>
              <a:t>відповідатиме</a:t>
            </a:r>
            <a:r>
              <a:rPr lang="ru-RU" sz="2000"/>
              <a:t> </a:t>
            </a:r>
            <a:r>
              <a:rPr lang="ru-RU" sz="2000" err="1"/>
              <a:t>вимогам</a:t>
            </a:r>
            <a:r>
              <a:rPr lang="ru-RU" sz="2000"/>
              <a:t> Закону та Правил, </a:t>
            </a:r>
            <a:r>
              <a:rPr lang="ru-RU" sz="2000" err="1"/>
              <a:t>якщо</a:t>
            </a:r>
            <a:r>
              <a:rPr lang="ru-RU" sz="2000"/>
              <a:t> до кола </a:t>
            </a:r>
            <a:r>
              <a:rPr lang="ru-RU" sz="2000" err="1"/>
              <a:t>спірних</a:t>
            </a:r>
            <a:r>
              <a:rPr lang="ru-RU" sz="2000"/>
              <a:t> (</a:t>
            </a:r>
            <a:r>
              <a:rPr lang="ru-RU" sz="2000" err="1"/>
              <a:t>проблемних</a:t>
            </a:r>
            <a:r>
              <a:rPr lang="ru-RU" sz="2000"/>
              <a:t>) та </a:t>
            </a:r>
            <a:r>
              <a:rPr lang="ru-RU" sz="2000" err="1"/>
              <a:t>процесуальних</a:t>
            </a:r>
            <a:r>
              <a:rPr lang="ru-RU" sz="2000"/>
              <a:t> </a:t>
            </a:r>
            <a:r>
              <a:rPr lang="ru-RU" sz="2000" err="1"/>
              <a:t>правовідносин</a:t>
            </a:r>
            <a:r>
              <a:rPr lang="ru-RU" sz="2000"/>
              <a:t> конкретного </a:t>
            </a:r>
            <a:r>
              <a:rPr lang="ru-RU" sz="2000" err="1"/>
              <a:t>провадження</a:t>
            </a:r>
            <a:r>
              <a:rPr lang="ru-RU" sz="2000"/>
              <a:t> не </a:t>
            </a:r>
            <a:r>
              <a:rPr lang="ru-RU" sz="2000" err="1"/>
              <a:t>віднесені</a:t>
            </a:r>
            <a:r>
              <a:rPr lang="ru-RU" sz="2000"/>
              <a:t> і не </a:t>
            </a:r>
            <a:r>
              <a:rPr lang="ru-RU" sz="2000" err="1"/>
              <a:t>можуть</a:t>
            </a:r>
            <a:r>
              <a:rPr lang="ru-RU" sz="2000"/>
              <a:t> бути </a:t>
            </a:r>
            <a:r>
              <a:rPr lang="ru-RU" sz="2000" err="1"/>
              <a:t>віднесені</a:t>
            </a:r>
            <a:r>
              <a:rPr lang="ru-RU" sz="2000"/>
              <a:t> </a:t>
            </a:r>
            <a:r>
              <a:rPr lang="ru-RU" sz="2000" err="1"/>
              <a:t>правовідносини</a:t>
            </a:r>
            <a:r>
              <a:rPr lang="ru-RU" sz="2000"/>
              <a:t>, </a:t>
            </a:r>
            <a:r>
              <a:rPr lang="ru-RU" sz="2000" err="1"/>
              <a:t>учасником</a:t>
            </a:r>
            <a:r>
              <a:rPr lang="ru-RU" sz="2000"/>
              <a:t> </a:t>
            </a:r>
            <a:r>
              <a:rPr lang="ru-RU" sz="2000" err="1"/>
              <a:t>яких</a:t>
            </a:r>
            <a:r>
              <a:rPr lang="ru-RU" sz="2000"/>
              <a:t> є (</a:t>
            </a:r>
            <a:r>
              <a:rPr lang="ru-RU" sz="2000" err="1"/>
              <a:t>може</a:t>
            </a:r>
            <a:r>
              <a:rPr lang="ru-RU" sz="2000"/>
              <a:t> бути) </a:t>
            </a:r>
            <a:r>
              <a:rPr lang="ru-RU" sz="2000" err="1"/>
              <a:t>така</a:t>
            </a:r>
            <a:r>
              <a:rPr lang="ru-RU" sz="2000"/>
              <a:t> </a:t>
            </a:r>
            <a:r>
              <a:rPr lang="ru-RU" sz="2000" err="1"/>
              <a:t>близька</a:t>
            </a:r>
            <a:r>
              <a:rPr lang="ru-RU" sz="2000"/>
              <a:t> особа (родич) адвоката (</a:t>
            </a:r>
            <a:r>
              <a:rPr lang="ru-RU" sz="2000" err="1"/>
              <a:t>наприклад</a:t>
            </a:r>
            <a:r>
              <a:rPr lang="ru-RU" sz="2000"/>
              <a:t>, в силу </a:t>
            </a:r>
            <a:r>
              <a:rPr lang="ru-RU" sz="2000" err="1"/>
              <a:t>виконуваної</a:t>
            </a:r>
            <a:r>
              <a:rPr lang="ru-RU" sz="2000"/>
              <a:t> такою </a:t>
            </a:r>
            <a:r>
              <a:rPr lang="ru-RU" sz="2000" err="1"/>
              <a:t>близькою</a:t>
            </a:r>
            <a:r>
              <a:rPr lang="ru-RU" sz="2000"/>
              <a:t> особою (родичем) </a:t>
            </a:r>
            <a:r>
              <a:rPr lang="ru-RU" sz="2000" err="1"/>
              <a:t>функції</a:t>
            </a:r>
            <a:r>
              <a:rPr lang="ru-RU" sz="2000"/>
              <a:t> у конкретному </a:t>
            </a:r>
            <a:r>
              <a:rPr lang="ru-RU" sz="2000" err="1"/>
              <a:t>органі</a:t>
            </a:r>
            <a:r>
              <a:rPr lang="ru-RU" sz="2000"/>
              <a:t> </a:t>
            </a:r>
            <a:r>
              <a:rPr lang="ru-RU" sz="2000" err="1"/>
              <a:t>або</a:t>
            </a:r>
            <a:r>
              <a:rPr lang="ru-RU" sz="2000"/>
              <a:t> в силу </a:t>
            </a:r>
            <a:r>
              <a:rPr lang="ru-RU" sz="2000" err="1"/>
              <a:t>самостійності</a:t>
            </a:r>
            <a:r>
              <a:rPr lang="ru-RU" sz="2000"/>
              <a:t> та </a:t>
            </a:r>
            <a:r>
              <a:rPr lang="ru-RU" sz="2000" err="1"/>
              <a:t>незалежності</a:t>
            </a:r>
            <a:r>
              <a:rPr lang="ru-RU" sz="2000"/>
              <a:t> </a:t>
            </a:r>
            <a:r>
              <a:rPr lang="ru-RU" sz="2000" err="1"/>
              <a:t>такої</a:t>
            </a:r>
            <a:r>
              <a:rPr lang="ru-RU" sz="2000"/>
              <a:t> особи за </a:t>
            </a:r>
            <a:r>
              <a:rPr lang="ru-RU" sz="2000" err="1"/>
              <a:t>відповідним</a:t>
            </a:r>
            <a:r>
              <a:rPr lang="ru-RU" sz="2000"/>
              <a:t> статусом) (</a:t>
            </a:r>
            <a:r>
              <a:rPr lang="ru-RU" sz="2000" err="1"/>
              <a:t>рішення</a:t>
            </a:r>
            <a:r>
              <a:rPr lang="ru-RU" sz="2000"/>
              <a:t> РАУ </a:t>
            </a:r>
            <a:r>
              <a:rPr lang="ru-RU" sz="2000" err="1"/>
              <a:t>від</a:t>
            </a:r>
            <a:r>
              <a:rPr lang="ru-RU" sz="2000"/>
              <a:t> 15.12.2016 № 290 «</a:t>
            </a:r>
            <a:r>
              <a:rPr lang="ru-RU" sz="2000" err="1"/>
              <a:t>Щодо</a:t>
            </a:r>
            <a:r>
              <a:rPr lang="ru-RU" sz="2000"/>
              <a:t> </a:t>
            </a:r>
            <a:r>
              <a:rPr lang="ru-RU" sz="2000" err="1"/>
              <a:t>можливості</a:t>
            </a:r>
            <a:r>
              <a:rPr lang="ru-RU" sz="2000"/>
              <a:t> </a:t>
            </a:r>
            <a:r>
              <a:rPr lang="ru-RU" sz="2000" err="1"/>
              <a:t>представництва</a:t>
            </a:r>
            <a:r>
              <a:rPr lang="ru-RU" sz="2000"/>
              <a:t> адвокатом </a:t>
            </a:r>
            <a:r>
              <a:rPr lang="ru-RU" sz="2000" err="1"/>
              <a:t>клієнта</a:t>
            </a:r>
            <a:r>
              <a:rPr lang="ru-RU" sz="2000"/>
              <a:t> в </a:t>
            </a:r>
            <a:r>
              <a:rPr lang="ru-RU" sz="2000" err="1"/>
              <a:t>суді</a:t>
            </a:r>
            <a:r>
              <a:rPr lang="ru-RU" sz="2000"/>
              <a:t> за </a:t>
            </a:r>
            <a:r>
              <a:rPr lang="ru-RU" sz="2000" err="1"/>
              <a:t>наявності</a:t>
            </a:r>
            <a:r>
              <a:rPr lang="ru-RU" sz="2000"/>
              <a:t> </a:t>
            </a:r>
            <a:r>
              <a:rPr lang="ru-RU" sz="2000" err="1"/>
              <a:t>окремих</a:t>
            </a:r>
            <a:r>
              <a:rPr lang="ru-RU" sz="2000"/>
              <a:t> </a:t>
            </a:r>
            <a:r>
              <a:rPr lang="ru-RU" sz="2000" err="1"/>
              <a:t>обставин</a:t>
            </a:r>
            <a:r>
              <a:rPr lang="ru-RU" sz="2000"/>
              <a:t>»).</a:t>
            </a:r>
            <a:br>
              <a:rPr lang="ru-RU" sz="2000"/>
            </a:br>
            <a:br>
              <a:rPr lang="ru-RU" sz="1600"/>
            </a:br>
            <a:r>
              <a:rPr lang="ru-RU" sz="1200"/>
              <a:t>	</a:t>
            </a:r>
          </a:p>
        </p:txBody>
      </p:sp>
    </p:spTree>
    <p:extLst>
      <p:ext uri="{BB962C8B-B14F-4D97-AF65-F5344CB8AC3E}">
        <p14:creationId xmlns:p14="http://schemas.microsoft.com/office/powerpoint/2010/main" val="321059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188640"/>
            <a:ext cx="8784976" cy="6408712"/>
          </a:xfrm>
        </p:spPr>
        <p:txBody>
          <a:bodyPr>
            <a:normAutofit fontScale="77500" lnSpcReduction="20000"/>
          </a:bodyPr>
          <a:lstStyle/>
          <a:p>
            <a:pPr marL="18288" indent="0" algn="ctr">
              <a:buNone/>
            </a:pPr>
            <a:r>
              <a:rPr lang="ru-RU" err="1">
                <a:effectLst/>
                <a:latin typeface="Roboto" panose="02000000000000000000" pitchFamily="2" charset="0"/>
              </a:rPr>
              <a:t>К</a:t>
            </a:r>
            <a:r>
              <a:rPr lang="ru-RU" b="0" i="0" u="none" strike="noStrike" err="1">
                <a:effectLst/>
                <a:latin typeface="Roboto" panose="02000000000000000000" pitchFamily="2" charset="0"/>
              </a:rPr>
              <a:t>онфлікту</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a:t>
            </a:r>
          </a:p>
          <a:p>
            <a:pPr marL="18288" indent="0" algn="just">
              <a:buNone/>
            </a:pPr>
            <a:endParaRPr lang="ru-RU" b="0" i="0" u="none" strike="noStrike">
              <a:effectLst/>
              <a:latin typeface="Roboto" panose="02000000000000000000" pitchFamily="2" charset="0"/>
            </a:endParaRP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що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виникають</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між</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інтересами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клієнта</a:t>
            </a:r>
            <a:r>
              <a:rPr lang="ru-RU" b="0" i="0" u="none" strike="noStrike">
                <a:effectLst/>
                <a:latin typeface="Roboto" panose="02000000000000000000" pitchFamily="2" charset="0"/>
              </a:rPr>
              <a:t> та </a:t>
            </a:r>
            <a:r>
              <a:rPr lang="ru-RU" b="0" i="0" u="none" strike="noStrike" err="1">
                <a:effectLst/>
                <a:latin typeface="Roboto" panose="02000000000000000000" pitchFamily="2" charset="0"/>
              </a:rPr>
              <a:t>інтересами</a:t>
            </a:r>
            <a:r>
              <a:rPr lang="ru-RU" b="0" i="0" u="none" strike="noStrike">
                <a:effectLst/>
                <a:latin typeface="Roboto" panose="02000000000000000000" pitchFamily="2" charset="0"/>
              </a:rPr>
              <a:t> адвоката;</a:t>
            </a: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між</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інтересами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клієнтів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справи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яких</a:t>
            </a:r>
            <a:r>
              <a:rPr lang="ru-RU" b="0" i="0" u="none" strike="noStrike">
                <a:effectLst/>
                <a:latin typeface="Roboto" panose="02000000000000000000" pitchFamily="2" charset="0"/>
              </a:rPr>
              <a:t> веде адвокат;</a:t>
            </a: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змішані</a:t>
            </a:r>
            <a:r>
              <a:rPr lang="ru-RU" b="0" i="0" u="none" strike="noStrike">
                <a:effectLst/>
                <a:latin typeface="Roboto" panose="02000000000000000000" pitchFamily="2" charset="0"/>
              </a:rPr>
              <a:t>.</a:t>
            </a:r>
          </a:p>
          <a:p>
            <a:pPr marL="18288" indent="0" algn="just">
              <a:buNone/>
            </a:pPr>
            <a:endParaRPr lang="ru-RU" b="0" i="0" u="none" strike="noStrike">
              <a:effectLst/>
              <a:latin typeface="Roboto" panose="02000000000000000000" pitchFamily="2" charset="0"/>
            </a:endParaRPr>
          </a:p>
          <a:p>
            <a:pPr marL="18288" indent="0" algn="just">
              <a:buNone/>
            </a:pPr>
            <a:r>
              <a:rPr lang="ru-RU" b="0" i="0" u="none" strike="noStrike">
                <a:effectLst/>
                <a:latin typeface="Roboto" panose="02000000000000000000" pitchFamily="2" charset="0"/>
              </a:rPr>
              <a:t>Також за </a:t>
            </a:r>
            <a:r>
              <a:rPr lang="ru-RU" b="0" i="0" u="none" strike="noStrike" err="1">
                <a:effectLst/>
                <a:latin typeface="Roboto" panose="02000000000000000000" pitchFamily="2" charset="0"/>
              </a:rPr>
              <a:t>ознакою</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реальності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можна</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виділити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такі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види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конфлікту</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a:t>
            </a:r>
          </a:p>
          <a:p>
            <a:pPr marL="18288" indent="0" algn="just">
              <a:buNone/>
            </a:pPr>
            <a:endParaRPr lang="ru-RU" b="0" i="0" u="none" strike="noStrike">
              <a:effectLst/>
              <a:latin typeface="Roboto" panose="02000000000000000000" pitchFamily="2" charset="0"/>
            </a:endParaRP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реальний</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ідентифіковано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учасників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конфлікту</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галузь</a:t>
            </a:r>
            <a:r>
              <a:rPr lang="ru-RU" b="0" i="0" u="none" strike="noStrike">
                <a:effectLst/>
                <a:latin typeface="Roboto" panose="02000000000000000000" pitchFamily="2" charset="0"/>
              </a:rPr>
              <a:t>, де в кожного з них </a:t>
            </a:r>
            <a:r>
              <a:rPr lang="ru-RU" b="0" i="0" u="none" strike="noStrike" err="1">
                <a:effectLst/>
                <a:latin typeface="Roboto" panose="02000000000000000000" pitchFamily="2" charset="0"/>
              </a:rPr>
              <a:t>є</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свої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власні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 і </a:t>
            </a:r>
            <a:r>
              <a:rPr lang="ru-RU" b="0" i="0" u="none" strike="noStrike" err="1">
                <a:effectLst/>
                <a:latin typeface="Roboto" panose="02000000000000000000" pitchFamily="2" charset="0"/>
              </a:rPr>
              <a:t>визначено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безпосередньо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їх</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взаємосуперечливі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a:t>
            </a: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потенційний</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ідентифіковано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учасників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конфлікту</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галузь</a:t>
            </a:r>
            <a:r>
              <a:rPr lang="ru-RU" b="0" i="0" u="none" strike="noStrike">
                <a:effectLst/>
                <a:latin typeface="Roboto" panose="02000000000000000000" pitchFamily="2" charset="0"/>
              </a:rPr>
              <a:t>, де в кожного з них </a:t>
            </a:r>
            <a:r>
              <a:rPr lang="ru-RU" b="0" i="0" u="none" strike="noStrike" err="1">
                <a:effectLst/>
                <a:latin typeface="Roboto" panose="02000000000000000000" pitchFamily="2" charset="0"/>
              </a:rPr>
              <a:t>є</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свої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власні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 і </a:t>
            </a:r>
            <a:r>
              <a:rPr lang="ru-RU" b="0" i="0" u="none" strike="noStrike" err="1">
                <a:effectLst/>
                <a:latin typeface="Roboto" panose="02000000000000000000" pitchFamily="2" charset="0"/>
              </a:rPr>
              <a:t>визначено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безпосередньо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їх</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які</a:t>
            </a:r>
            <a:r>
              <a:rPr lang="ru-RU" b="0" i="0" u="none" strike="noStrike">
                <a:effectLst/>
                <a:latin typeface="Roboto" panose="02000000000000000000" pitchFamily="2" charset="0"/>
              </a:rPr>
              <a:t> на даний момент не </a:t>
            </a:r>
            <a:r>
              <a:rPr lang="ru-RU" b="0" i="0" u="none" strike="noStrike" err="1">
                <a:effectLst/>
                <a:latin typeface="Roboto" panose="02000000000000000000" pitchFamily="2" charset="0"/>
              </a:rPr>
              <a:t>суперечать</a:t>
            </a:r>
            <a:r>
              <a:rPr lang="ru-RU" b="0" i="0" u="none" strike="noStrike">
                <a:effectLst/>
                <a:latin typeface="Roboto" panose="02000000000000000000" pitchFamily="2" charset="0"/>
              </a:rPr>
              <a:t> один одному, </a:t>
            </a:r>
            <a:r>
              <a:rPr lang="ru-RU" b="0" i="0" u="none" strike="noStrike" err="1">
                <a:effectLst/>
                <a:latin typeface="Roboto" panose="02000000000000000000" pitchFamily="2" charset="0"/>
              </a:rPr>
              <a:t>але</a:t>
            </a:r>
            <a:r>
              <a:rPr lang="ru-RU" b="0" i="0" u="none" strike="noStrike">
                <a:effectLst/>
                <a:latin typeface="Roboto" panose="02000000000000000000" pitchFamily="2" charset="0"/>
              </a:rPr>
              <a:t> за </a:t>
            </a:r>
            <a:r>
              <a:rPr lang="ru-RU" b="0" i="0" u="none" strike="noStrike" err="1">
                <a:effectLst/>
                <a:latin typeface="Roboto" panose="02000000000000000000" pitchFamily="2" charset="0"/>
              </a:rPr>
              <a:t>певних</a:t>
            </a:r>
            <a:r>
              <a:rPr lang="ru-RU" b="0" i="0" u="none" strike="noStrike">
                <a:effectLst/>
                <a:latin typeface="Roboto" panose="02000000000000000000" pitchFamily="2" charset="0"/>
              </a:rPr>
              <a:t> умов </a:t>
            </a:r>
            <a:r>
              <a:rPr lang="ru-RU" b="0" i="0" u="none" strike="noStrike" err="1">
                <a:effectLst/>
                <a:latin typeface="Roboto" panose="02000000000000000000" pitchFamily="2" charset="0"/>
              </a:rPr>
              <a:t>можуть</a:t>
            </a:r>
            <a:r>
              <a:rPr lang="ru-RU" b="0" i="0" u="none" strike="noStrike">
                <a:effectLst/>
                <a:latin typeface="Roboto" panose="02000000000000000000" pitchFamily="2" charset="0"/>
              </a:rPr>
              <a:t> стати </a:t>
            </a:r>
            <a:r>
              <a:rPr lang="ru-RU" b="0" i="0" u="none" strike="noStrike" err="1">
                <a:effectLst/>
                <a:latin typeface="Roboto" panose="02000000000000000000" pitchFamily="2" charset="0"/>
              </a:rPr>
              <a:t>взаємосуперечливими</a:t>
            </a:r>
            <a:r>
              <a:rPr lang="ru-RU" b="0" i="0" u="none" strike="noStrike">
                <a:effectLst/>
                <a:latin typeface="Roboto" panose="02000000000000000000" pitchFamily="2" charset="0"/>
              </a:rPr>
              <a:t>);</a:t>
            </a:r>
          </a:p>
          <a:p>
            <a:pPr marL="18288" indent="0" algn="just">
              <a:buNone/>
            </a:pP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уявний</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ідентифіковано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учасників</a:t>
            </a:r>
            <a:r>
              <a:rPr lang="ru-RU" b="0" i="0" u="none" strike="noStrike">
                <a:effectLst/>
                <a:latin typeface="Roboto" panose="02000000000000000000" pitchFamily="2" charset="0"/>
              </a:rPr>
              <a:t>, у </a:t>
            </a:r>
            <a:r>
              <a:rPr lang="ru-RU" b="0" i="0" u="none" strike="noStrike" err="1">
                <a:effectLst/>
                <a:latin typeface="Roboto" panose="02000000000000000000" pitchFamily="2" charset="0"/>
              </a:rPr>
              <a:t>яких</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можуть</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виникнути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галузь</a:t>
            </a:r>
            <a:r>
              <a:rPr lang="ru-RU" b="0" i="0" u="none" strike="noStrike">
                <a:effectLst/>
                <a:latin typeface="Roboto" panose="02000000000000000000" pitchFamily="2" charset="0"/>
              </a:rPr>
              <a:t>, де в кожного з них </a:t>
            </a:r>
            <a:r>
              <a:rPr lang="ru-RU" b="0" i="0" u="none" strike="noStrike" err="1">
                <a:effectLst/>
                <a:latin typeface="Roboto" panose="02000000000000000000" pitchFamily="2" charset="0"/>
              </a:rPr>
              <a:t>є</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свої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власні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 і </a:t>
            </a:r>
            <a:r>
              <a:rPr lang="ru-RU" b="0" i="0" u="none" strike="noStrike" err="1">
                <a:effectLst/>
                <a:latin typeface="Roboto" panose="02000000000000000000" pitchFamily="2" charset="0"/>
              </a:rPr>
              <a:t>визначено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безпосередньо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їх</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які</a:t>
            </a:r>
            <a:r>
              <a:rPr lang="ru-RU" b="0" i="0" u="none" strike="noStrike">
                <a:effectLst/>
                <a:latin typeface="Roboto" panose="02000000000000000000" pitchFamily="2" charset="0"/>
              </a:rPr>
              <a:t> формально </a:t>
            </a:r>
            <a:r>
              <a:rPr lang="ru-RU" b="0" i="0" u="none" strike="noStrike" err="1">
                <a:effectLst/>
                <a:latin typeface="Roboto" panose="02000000000000000000" pitchFamily="2" charset="0"/>
              </a:rPr>
              <a:t>хоч</a:t>
            </a:r>
            <a:r>
              <a:rPr lang="ru-RU" b="0" i="0" u="none" strike="noStrike">
                <a:effectLst/>
                <a:latin typeface="Roboto" panose="02000000000000000000" pitchFamily="2" charset="0"/>
              </a:rPr>
              <a:t> і не </a:t>
            </a:r>
            <a:r>
              <a:rPr lang="ru-RU" b="0" i="0" u="none" strike="noStrike" err="1">
                <a:effectLst/>
                <a:latin typeface="Roboto" panose="02000000000000000000" pitchFamily="2" charset="0"/>
              </a:rPr>
              <a:t>суперечать</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одне</a:t>
            </a:r>
            <a:r>
              <a:rPr lang="ru-RU" b="0" i="0" u="none" strike="noStrike">
                <a:effectLst/>
                <a:latin typeface="Roboto" panose="02000000000000000000" pitchFamily="2" charset="0"/>
              </a:rPr>
              <a:t> одному, </a:t>
            </a:r>
            <a:r>
              <a:rPr lang="ru-RU" b="0" i="0" u="none" strike="noStrike" err="1">
                <a:effectLst/>
                <a:latin typeface="Roboto" panose="02000000000000000000" pitchFamily="2" charset="0"/>
              </a:rPr>
              <a:t>але</a:t>
            </a:r>
            <a:r>
              <a:rPr lang="ru-RU" b="0" i="0" u="none" strike="noStrike">
                <a:effectLst/>
                <a:latin typeface="Roboto" panose="02000000000000000000" pitchFamily="2" charset="0"/>
              </a:rPr>
              <a:t> у </a:t>
            </a:r>
            <a:r>
              <a:rPr lang="ru-RU" b="0" i="0" u="none" strike="noStrike" err="1">
                <a:effectLst/>
                <a:latin typeface="Roboto" panose="02000000000000000000" pitchFamily="2" charset="0"/>
              </a:rPr>
              <a:t>стороннього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спостерігача</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складається</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враження</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що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існує</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a:t>
            </a:r>
          </a:p>
          <a:p>
            <a:pPr marL="18288" indent="0" algn="just">
              <a:buNone/>
            </a:pPr>
            <a:r>
              <a:rPr lang="ru-RU" b="0" i="0" u="none" strike="noStrike" err="1">
                <a:effectLst/>
                <a:latin typeface="Roboto" panose="02000000000000000000" pitchFamily="2" charset="0"/>
              </a:rPr>
              <a:t>Уявний</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конфлікт</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інтересів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існує</a:t>
            </a:r>
            <a:r>
              <a:rPr lang="ru-RU" b="0" i="0" u="none" strike="noStrike">
                <a:effectLst/>
                <a:latin typeface="Roboto" panose="02000000000000000000" pitchFamily="2" charset="0"/>
              </a:rPr>
              <a:t> в </a:t>
            </a:r>
            <a:r>
              <a:rPr lang="ru-RU" b="0" i="0" u="none" strike="noStrike" err="1">
                <a:effectLst/>
                <a:latin typeface="Roboto" panose="02000000000000000000" pitchFamily="2" charset="0"/>
              </a:rPr>
              <a:t>країнах</a:t>
            </a:r>
            <a:r>
              <a:rPr lang="ru-RU" b="0" i="0" u="none" strike="noStrike">
                <a:effectLst/>
                <a:latin typeface="Roboto" panose="02000000000000000000" pitchFamily="2" charset="0"/>
              </a:rPr>
              <a:t> з </a:t>
            </a:r>
            <a:r>
              <a:rPr lang="ru-RU" b="0" i="0" u="none" strike="noStrike" err="1">
                <a:effectLst/>
                <a:latin typeface="Roboto" panose="02000000000000000000" pitchFamily="2" charset="0"/>
              </a:rPr>
              <a:t>дуже</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високим</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рівнем</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стандартів</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етичної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поведінки</a:t>
            </a:r>
            <a:r>
              <a:rPr lang="ru-RU" b="0" i="0" u="none" strike="noStrike">
                <a:effectLst/>
                <a:latin typeface="Roboto" panose="02000000000000000000" pitchFamily="2" charset="0"/>
              </a:rPr>
              <a:t>, і </a:t>
            </a:r>
            <a:r>
              <a:rPr lang="ru-RU" b="0" i="0" u="none" strike="noStrike" err="1">
                <a:effectLst/>
                <a:latin typeface="Roboto" panose="02000000000000000000" pitchFamily="2" charset="0"/>
              </a:rPr>
              <a:t>його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запровадження</a:t>
            </a:r>
            <a:r>
              <a:rPr lang="ru-RU" b="0" i="0" u="none" strike="noStrike">
                <a:effectLst/>
                <a:latin typeface="Roboto" panose="02000000000000000000" pitchFamily="2" charset="0"/>
              </a:rPr>
              <a:t> там </a:t>
            </a:r>
            <a:r>
              <a:rPr lang="ru-RU" b="0" i="0" u="none" strike="noStrike" err="1">
                <a:effectLst/>
                <a:latin typeface="Roboto" panose="02000000000000000000" pitchFamily="2" charset="0"/>
              </a:rPr>
              <a:t>пов'язано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із</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гіпотезою</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що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сприйняття</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пересічною</a:t>
            </a:r>
            <a:r>
              <a:rPr lang="ru-RU" b="0" i="0" u="none" strike="noStrike">
                <a:effectLst/>
                <a:latin typeface="Roboto" panose="02000000000000000000" pitchFamily="2" charset="0"/>
              </a:rPr>
              <a:t> особою </a:t>
            </a:r>
            <a:r>
              <a:rPr lang="ru-RU" b="0" i="0" u="none" strike="noStrike" err="1">
                <a:effectLst/>
                <a:latin typeface="Roboto" panose="02000000000000000000" pitchFamily="2" charset="0"/>
              </a:rPr>
              <a:t>певної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поведінки</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іншої</a:t>
            </a:r>
            <a:r>
              <a:rPr lang="ru-RU" b="0" i="0" u="none" strike="noStrike">
                <a:effectLst/>
                <a:latin typeface="Roboto" panose="02000000000000000000" pitchFamily="2" charset="0"/>
              </a:rPr>
              <a:t> особи, як </a:t>
            </a:r>
            <a:r>
              <a:rPr lang="ru-RU" b="0" i="0" u="none" strike="noStrike" err="1">
                <a:effectLst/>
                <a:latin typeface="Roboto" panose="02000000000000000000" pitchFamily="2" charset="0"/>
              </a:rPr>
              <a:t>порушення</a:t>
            </a:r>
            <a:r>
              <a:rPr lang="ru-RU" b="0" i="0" u="none" strike="noStrike">
                <a:effectLst/>
                <a:latin typeface="Roboto" panose="02000000000000000000" pitchFamily="2" charset="0"/>
              </a:rPr>
              <a:t>, за яке </a:t>
            </a:r>
            <a:r>
              <a:rPr lang="ru-RU" b="0" i="0" u="none" strike="noStrike" err="1">
                <a:effectLst/>
                <a:latin typeface="Roboto" panose="02000000000000000000" pitchFamily="2" charset="0"/>
              </a:rPr>
              <a:t>відсутня</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відповідальність</a:t>
            </a:r>
            <a:r>
              <a:rPr lang="ru-RU" b="0" i="0" u="none" strike="noStrike">
                <a:effectLst/>
                <a:latin typeface="Roboto" panose="02000000000000000000" pitchFamily="2" charset="0"/>
              </a:rPr>
              <a:t>, шкодить </a:t>
            </a:r>
            <a:r>
              <a:rPr lang="ru-RU" b="0" i="0" u="none" strike="noStrike" err="1">
                <a:effectLst/>
                <a:latin typeface="Roboto" panose="02000000000000000000" pitchFamily="2" charset="0"/>
              </a:rPr>
              <a:t>інтересам</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суспільства</a:t>
            </a:r>
            <a:r>
              <a:rPr lang="ru-RU" b="0" i="0" u="none" strike="noStrike">
                <a:effectLst/>
                <a:latin typeface="Roboto" panose="02000000000000000000" pitchFamily="2" charset="0"/>
              </a:rPr>
              <a:t> не </a:t>
            </a:r>
            <a:r>
              <a:rPr lang="ru-RU" b="0" i="0" u="none" strike="noStrike" err="1">
                <a:effectLst/>
                <a:latin typeface="Roboto" panose="02000000000000000000" pitchFamily="2" charset="0"/>
              </a:rPr>
              <a:t>менше</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ніж</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реальне</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порушення</a:t>
            </a:r>
            <a:r>
              <a:rPr lang="ru-RU" b="0" i="0" u="none" strike="noStrike">
                <a:effectLst/>
                <a:latin typeface="Roboto" panose="02000000000000000000" pitchFamily="2" charset="0"/>
              </a:rPr>
              <a:t>. В </a:t>
            </a:r>
            <a:r>
              <a:rPr lang="ru-RU" b="0" i="0" u="none" strike="noStrike" err="1">
                <a:effectLst/>
                <a:latin typeface="Roboto" panose="02000000000000000000" pitchFamily="2" charset="0"/>
              </a:rPr>
              <a:t>українському</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законодавстві</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що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стосується</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адвокатської</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діяльності</a:t>
            </a:r>
            <a:r>
              <a:rPr lang="ru-RU" b="0" i="0" u="none" strike="noStrike">
                <a:effectLst/>
                <a:latin typeface="Roboto" panose="02000000000000000000" pitchFamily="2" charset="0"/>
              </a:rPr>
              <a:t>, такого виду не </a:t>
            </a:r>
            <a:r>
              <a:rPr lang="ru-RU" b="0" i="0" u="none" strike="noStrike" err="1">
                <a:effectLst/>
                <a:latin typeface="Roboto" panose="02000000000000000000" pitchFamily="2" charset="0"/>
              </a:rPr>
              <a:t>запроваджено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проте</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це</a:t>
            </a:r>
            <a:r>
              <a:rPr lang="ru-RU" b="0" i="0" u="none" strike="noStrike">
                <a:effectLst/>
                <a:latin typeface="Roboto" panose="02000000000000000000" pitchFamily="2" charset="0"/>
              </a:rPr>
              <a:t> не </a:t>
            </a:r>
            <a:r>
              <a:rPr lang="ru-RU" b="0" i="0" u="none" strike="noStrike" err="1">
                <a:effectLst/>
                <a:latin typeface="Roboto" panose="02000000000000000000" pitchFamily="2" charset="0"/>
              </a:rPr>
              <a:t>означає</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що</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він</a:t>
            </a:r>
            <a:r>
              <a:rPr lang="ru-RU" b="0" i="0" u="none" strike="noStrike">
                <a:effectLst/>
                <a:latin typeface="Roboto" panose="02000000000000000000" pitchFamily="2" charset="0"/>
              </a:rPr>
              <a:t> не </a:t>
            </a:r>
            <a:r>
              <a:rPr lang="ru-RU" b="0" i="0" u="none" strike="noStrike" err="1">
                <a:effectLst/>
                <a:latin typeface="Roboto" panose="02000000000000000000" pitchFamily="2" charset="0"/>
              </a:rPr>
              <a:t>може</a:t>
            </a:r>
            <a:r>
              <a:rPr lang="ru-RU" b="0" i="0" u="none" strike="noStrike">
                <a:effectLst/>
                <a:latin typeface="Roboto" panose="02000000000000000000" pitchFamily="2" charset="0"/>
              </a:rPr>
              <a:t> </a:t>
            </a:r>
            <a:r>
              <a:rPr lang="ru-RU" b="0" i="0" u="none" strike="noStrike" err="1">
                <a:effectLst/>
                <a:latin typeface="Roboto" panose="02000000000000000000" pitchFamily="2" charset="0"/>
              </a:rPr>
              <a:t>з'явитися</a:t>
            </a:r>
            <a:r>
              <a:rPr lang="ru-RU" b="0" i="0" u="none" strike="noStrike">
                <a:effectLst/>
                <a:latin typeface="Roboto" panose="02000000000000000000" pitchFamily="2" charset="0"/>
              </a:rPr>
              <a:t>.</a:t>
            </a:r>
          </a:p>
          <a:p>
            <a:pPr marL="18288" indent="0" algn="just">
              <a:buNone/>
            </a:pPr>
            <a:endParaRPr lang="uk-UA"/>
          </a:p>
        </p:txBody>
      </p:sp>
    </p:spTree>
    <p:extLst>
      <p:ext uri="{BB962C8B-B14F-4D97-AF65-F5344CB8AC3E}">
        <p14:creationId xmlns:p14="http://schemas.microsoft.com/office/powerpoint/2010/main" val="2030703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836712"/>
            <a:ext cx="8043232" cy="5472608"/>
          </a:xfrm>
        </p:spPr>
        <p:txBody>
          <a:bodyPr/>
          <a:lstStyle/>
          <a:p>
            <a:pPr algn="just"/>
            <a:r>
              <a:rPr lang="ru-RU" sz="1800"/>
              <a:t>Адвокат не </a:t>
            </a:r>
            <a:r>
              <a:rPr lang="ru-RU" sz="1800" err="1"/>
              <a:t>може</a:t>
            </a:r>
            <a:r>
              <a:rPr lang="ru-RU" sz="1800"/>
              <a:t> </a:t>
            </a:r>
            <a:r>
              <a:rPr lang="ru-RU" sz="1800" err="1"/>
              <a:t>приймати</a:t>
            </a:r>
            <a:r>
              <a:rPr lang="ru-RU" sz="1800"/>
              <a:t> </a:t>
            </a:r>
            <a:r>
              <a:rPr lang="ru-RU" sz="1800" err="1"/>
              <a:t>доручення</a:t>
            </a:r>
            <a:r>
              <a:rPr lang="ru-RU" sz="1800"/>
              <a:t> </a:t>
            </a:r>
            <a:r>
              <a:rPr lang="ru-RU" sz="1800" err="1"/>
              <a:t>від</a:t>
            </a:r>
            <a:r>
              <a:rPr lang="ru-RU" sz="1800"/>
              <a:t> </a:t>
            </a:r>
            <a:r>
              <a:rPr lang="ru-RU" sz="1800" err="1"/>
              <a:t>клієнта</a:t>
            </a:r>
            <a:r>
              <a:rPr lang="ru-RU" sz="1800"/>
              <a:t>, </a:t>
            </a:r>
            <a:r>
              <a:rPr lang="ru-RU" sz="1800" err="1"/>
              <a:t>якщо</a:t>
            </a:r>
            <a:r>
              <a:rPr lang="ru-RU" sz="1800"/>
              <a:t> суть </a:t>
            </a:r>
            <a:r>
              <a:rPr lang="ru-RU" sz="1800" err="1"/>
              <a:t>доручення</a:t>
            </a:r>
            <a:r>
              <a:rPr lang="ru-RU" sz="1800"/>
              <a:t> </a:t>
            </a:r>
            <a:r>
              <a:rPr lang="ru-RU" sz="1800" err="1"/>
              <a:t>зводиться</a:t>
            </a:r>
            <a:r>
              <a:rPr lang="ru-RU" sz="1800"/>
              <a:t> до </a:t>
            </a:r>
            <a:r>
              <a:rPr lang="ru-RU" sz="1800" err="1"/>
              <a:t>необхідності</a:t>
            </a:r>
            <a:r>
              <a:rPr lang="ru-RU" sz="1800"/>
              <a:t> </a:t>
            </a:r>
            <a:r>
              <a:rPr lang="ru-RU" sz="1800" err="1"/>
              <a:t>вчинення</a:t>
            </a:r>
            <a:r>
              <a:rPr lang="ru-RU" sz="1800"/>
              <a:t> </a:t>
            </a:r>
            <a:r>
              <a:rPr lang="ru-RU" sz="1800" err="1"/>
              <a:t>дій</a:t>
            </a:r>
            <a:r>
              <a:rPr lang="ru-RU" sz="1800"/>
              <a:t> в </a:t>
            </a:r>
            <a:r>
              <a:rPr lang="ru-RU" sz="1800" err="1"/>
              <a:t>інтересах</a:t>
            </a:r>
            <a:r>
              <a:rPr lang="ru-RU" sz="1800"/>
              <a:t> такого </a:t>
            </a:r>
            <a:r>
              <a:rPr lang="ru-RU" sz="1800" err="1"/>
              <a:t>клієнта</a:t>
            </a:r>
            <a:r>
              <a:rPr lang="ru-RU" sz="1800"/>
              <a:t>, </a:t>
            </a:r>
            <a:r>
              <a:rPr lang="ru-RU" sz="1800" err="1"/>
              <a:t>спрямованих</a:t>
            </a:r>
            <a:r>
              <a:rPr lang="ru-RU" sz="1800"/>
              <a:t> на </a:t>
            </a:r>
            <a:r>
              <a:rPr lang="ru-RU" sz="1800" err="1"/>
              <a:t>захист</a:t>
            </a:r>
            <a:r>
              <a:rPr lang="ru-RU" sz="1800"/>
              <a:t> </a:t>
            </a:r>
            <a:r>
              <a:rPr lang="ru-RU" sz="1800" err="1"/>
              <a:t>його</a:t>
            </a:r>
            <a:r>
              <a:rPr lang="ru-RU" sz="1800"/>
              <a:t> прав, </a:t>
            </a:r>
            <a:r>
              <a:rPr lang="ru-RU" sz="1800" err="1"/>
              <a:t>які</a:t>
            </a:r>
            <a:r>
              <a:rPr lang="ru-RU" sz="1800"/>
              <a:t> </a:t>
            </a:r>
            <a:r>
              <a:rPr lang="ru-RU" sz="1800" err="1"/>
              <a:t>перебувають</a:t>
            </a:r>
            <a:r>
              <a:rPr lang="ru-RU" sz="1800"/>
              <a:t> в </a:t>
            </a:r>
            <a:r>
              <a:rPr lang="ru-RU" sz="1800" err="1"/>
              <a:t>конфлікті</a:t>
            </a:r>
            <a:r>
              <a:rPr lang="ru-RU" sz="1800"/>
              <a:t> </a:t>
            </a:r>
            <a:r>
              <a:rPr lang="ru-RU" sz="1800" err="1"/>
              <a:t>інтересів</a:t>
            </a:r>
            <a:r>
              <a:rPr lang="ru-RU" sz="1800"/>
              <a:t> з </a:t>
            </a:r>
            <a:r>
              <a:rPr lang="ru-RU" sz="1800" err="1"/>
              <a:t>юридичною</a:t>
            </a:r>
            <a:r>
              <a:rPr lang="ru-RU" sz="1800"/>
              <a:t> особою, в </a:t>
            </a:r>
            <a:r>
              <a:rPr lang="ru-RU" sz="1800" err="1"/>
              <a:t>якій</a:t>
            </a:r>
            <a:r>
              <a:rPr lang="ru-RU" sz="1800"/>
              <a:t> адвокат </a:t>
            </a:r>
            <a:r>
              <a:rPr lang="ru-RU" sz="1800" err="1"/>
              <a:t>раніше</a:t>
            </a:r>
            <a:r>
              <a:rPr lang="ru-RU" sz="1800"/>
              <a:t> </a:t>
            </a:r>
            <a:r>
              <a:rPr lang="ru-RU" sz="1800" err="1"/>
              <a:t>працював</a:t>
            </a:r>
            <a:r>
              <a:rPr lang="ru-RU" sz="1800"/>
              <a:t>, </a:t>
            </a:r>
            <a:r>
              <a:rPr lang="ru-RU" sz="1800" err="1"/>
              <a:t>або</a:t>
            </a:r>
            <a:r>
              <a:rPr lang="ru-RU" sz="1800"/>
              <a:t> надавав </a:t>
            </a:r>
            <a:r>
              <a:rPr lang="ru-RU" sz="1800" err="1"/>
              <a:t>правову</a:t>
            </a:r>
            <a:r>
              <a:rPr lang="ru-RU" sz="1800"/>
              <a:t> </a:t>
            </a:r>
            <a:r>
              <a:rPr lang="ru-RU" sz="1800" err="1"/>
              <a:t>допомогу</a:t>
            </a:r>
            <a:r>
              <a:rPr lang="ru-RU" sz="1800"/>
              <a:t> в </a:t>
            </a:r>
            <a:r>
              <a:rPr lang="ru-RU" sz="1800" err="1"/>
              <a:t>результаті</a:t>
            </a:r>
            <a:r>
              <a:rPr lang="ru-RU" sz="1800"/>
              <a:t> </a:t>
            </a:r>
            <a:r>
              <a:rPr lang="ru-RU" sz="1800" err="1"/>
              <a:t>чого</a:t>
            </a:r>
            <a:r>
              <a:rPr lang="ru-RU" sz="1800"/>
              <a:t> </a:t>
            </a:r>
            <a:r>
              <a:rPr lang="ru-RU" sz="1800" err="1"/>
              <a:t>володіє</a:t>
            </a:r>
            <a:r>
              <a:rPr lang="ru-RU" sz="1800"/>
              <a:t> </a:t>
            </a:r>
            <a:r>
              <a:rPr lang="ru-RU" sz="1800" err="1"/>
              <a:t>інформацією</a:t>
            </a:r>
            <a:r>
              <a:rPr lang="ru-RU" sz="1800"/>
              <a:t>, яка </a:t>
            </a:r>
            <a:r>
              <a:rPr lang="ru-RU" sz="1800" err="1"/>
              <a:t>може</a:t>
            </a:r>
            <a:r>
              <a:rPr lang="ru-RU" sz="1800"/>
              <a:t> бути </a:t>
            </a:r>
            <a:r>
              <a:rPr lang="ru-RU" sz="1800" err="1"/>
              <a:t>використана</a:t>
            </a:r>
            <a:r>
              <a:rPr lang="ru-RU" sz="1800"/>
              <a:t> </a:t>
            </a:r>
            <a:r>
              <a:rPr lang="ru-RU" sz="1800" err="1"/>
              <a:t>проти</a:t>
            </a:r>
            <a:r>
              <a:rPr lang="ru-RU" sz="1800"/>
              <a:t> </a:t>
            </a:r>
            <a:r>
              <a:rPr lang="ru-RU" sz="1800" err="1"/>
              <a:t>такої</a:t>
            </a:r>
            <a:r>
              <a:rPr lang="ru-RU" sz="1800"/>
              <a:t> особи. </a:t>
            </a:r>
            <a:r>
              <a:rPr lang="ru-RU" sz="1800" err="1"/>
              <a:t>Однак</a:t>
            </a:r>
            <a:r>
              <a:rPr lang="ru-RU" sz="1800"/>
              <a:t>, сам факт </a:t>
            </a:r>
            <a:r>
              <a:rPr lang="ru-RU" sz="1800" err="1"/>
              <a:t>надання</a:t>
            </a:r>
            <a:r>
              <a:rPr lang="ru-RU" sz="1800"/>
              <a:t> адвокатом </a:t>
            </a:r>
            <a:r>
              <a:rPr lang="ru-RU" sz="1800" err="1"/>
              <a:t>правової</a:t>
            </a:r>
            <a:r>
              <a:rPr lang="ru-RU" sz="1800"/>
              <a:t> </a:t>
            </a:r>
            <a:r>
              <a:rPr lang="ru-RU" sz="1800" err="1"/>
              <a:t>допомоги</a:t>
            </a:r>
            <a:r>
              <a:rPr lang="ru-RU" sz="1800"/>
              <a:t> </a:t>
            </a:r>
            <a:r>
              <a:rPr lang="ru-RU" sz="1800" err="1"/>
              <a:t>юридичній</a:t>
            </a:r>
            <a:r>
              <a:rPr lang="ru-RU" sz="1800"/>
              <a:t> </a:t>
            </a:r>
            <a:r>
              <a:rPr lang="ru-RU" sz="1800" err="1"/>
              <a:t>особі</a:t>
            </a:r>
            <a:r>
              <a:rPr lang="ru-RU" sz="1800"/>
              <a:t> не </a:t>
            </a:r>
            <a:r>
              <a:rPr lang="ru-RU" sz="1800" err="1"/>
              <a:t>зумовлює</a:t>
            </a:r>
            <a:r>
              <a:rPr lang="ru-RU" sz="1800"/>
              <a:t> </a:t>
            </a:r>
            <a:r>
              <a:rPr lang="ru-RU" sz="1800" err="1"/>
              <a:t>конфлікту</a:t>
            </a:r>
            <a:r>
              <a:rPr lang="ru-RU" sz="1800"/>
              <a:t> </a:t>
            </a:r>
            <a:r>
              <a:rPr lang="ru-RU" sz="1800" err="1"/>
              <a:t>інтересів</a:t>
            </a:r>
            <a:r>
              <a:rPr lang="ru-RU" sz="1800"/>
              <a:t> з </a:t>
            </a:r>
            <a:r>
              <a:rPr lang="ru-RU" sz="1800" err="1"/>
              <a:t>інтересами</a:t>
            </a:r>
            <a:r>
              <a:rPr lang="ru-RU" sz="1800"/>
              <a:t> </a:t>
            </a:r>
            <a:r>
              <a:rPr lang="ru-RU" sz="1800" err="1"/>
              <a:t>клієнта</a:t>
            </a:r>
            <a:r>
              <a:rPr lang="ru-RU" sz="1800"/>
              <a:t>, </a:t>
            </a:r>
            <a:r>
              <a:rPr lang="ru-RU" sz="1800" err="1"/>
              <a:t>оскільки</a:t>
            </a:r>
            <a:r>
              <a:rPr lang="ru-RU" sz="1800"/>
              <a:t> </a:t>
            </a:r>
            <a:r>
              <a:rPr lang="ru-RU" sz="1800" err="1"/>
              <a:t>конфлікт</a:t>
            </a:r>
            <a:r>
              <a:rPr lang="ru-RU" sz="1800"/>
              <a:t> </a:t>
            </a:r>
            <a:r>
              <a:rPr lang="ru-RU" sz="1800" err="1"/>
              <a:t>виникає</a:t>
            </a:r>
            <a:r>
              <a:rPr lang="ru-RU" sz="1800"/>
              <a:t> </a:t>
            </a:r>
            <a:r>
              <a:rPr lang="ru-RU" sz="1800" err="1"/>
              <a:t>лише</a:t>
            </a:r>
            <a:r>
              <a:rPr lang="ru-RU" sz="1800"/>
              <a:t> за </a:t>
            </a:r>
            <a:r>
              <a:rPr lang="ru-RU" sz="1800" err="1"/>
              <a:t>умови</a:t>
            </a:r>
            <a:r>
              <a:rPr lang="ru-RU" sz="1800"/>
              <a:t>, </a:t>
            </a:r>
            <a:r>
              <a:rPr lang="ru-RU" sz="1800" err="1"/>
              <a:t>якщо</a:t>
            </a:r>
            <a:r>
              <a:rPr lang="ru-RU" sz="1800"/>
              <a:t> адвокат надавав </a:t>
            </a:r>
            <a:r>
              <a:rPr lang="ru-RU" sz="1800" err="1"/>
              <a:t>правову</a:t>
            </a:r>
            <a:r>
              <a:rPr lang="ru-RU" sz="1800"/>
              <a:t> </a:t>
            </a:r>
            <a:r>
              <a:rPr lang="ru-RU" sz="1800" err="1"/>
              <a:t>допомогу</a:t>
            </a:r>
            <a:r>
              <a:rPr lang="ru-RU" sz="1800"/>
              <a:t> </a:t>
            </a:r>
            <a:r>
              <a:rPr lang="ru-RU" sz="1800" err="1"/>
              <a:t>юридичній</a:t>
            </a:r>
            <a:r>
              <a:rPr lang="ru-RU" sz="1800"/>
              <a:t> </a:t>
            </a:r>
            <a:r>
              <a:rPr lang="ru-RU" sz="1800" err="1"/>
              <a:t>особі</a:t>
            </a:r>
            <a:r>
              <a:rPr lang="ru-RU" sz="1800"/>
              <a:t> та </a:t>
            </a:r>
            <a:r>
              <a:rPr lang="ru-RU" sz="1800" err="1"/>
              <a:t>мав</a:t>
            </a:r>
            <a:r>
              <a:rPr lang="ru-RU" sz="1800"/>
              <a:t> доступ та/</a:t>
            </a:r>
            <a:r>
              <a:rPr lang="ru-RU" sz="1800" err="1"/>
              <a:t>або</a:t>
            </a:r>
            <a:r>
              <a:rPr lang="ru-RU" sz="1800"/>
              <a:t> </a:t>
            </a:r>
            <a:r>
              <a:rPr lang="ru-RU" sz="1800" err="1"/>
              <a:t>отримав</a:t>
            </a:r>
            <a:r>
              <a:rPr lang="ru-RU" sz="1800"/>
              <a:t> </a:t>
            </a:r>
            <a:r>
              <a:rPr lang="ru-RU" sz="1800" err="1"/>
              <a:t>інформацію</a:t>
            </a:r>
            <a:r>
              <a:rPr lang="ru-RU" sz="1800"/>
              <a:t>, яка </a:t>
            </a:r>
            <a:r>
              <a:rPr lang="ru-RU" sz="1800" err="1"/>
              <a:t>може</a:t>
            </a:r>
            <a:r>
              <a:rPr lang="ru-RU" sz="1800"/>
              <a:t> бути </a:t>
            </a:r>
            <a:r>
              <a:rPr lang="ru-RU" sz="1800" err="1"/>
              <a:t>використана</a:t>
            </a:r>
            <a:r>
              <a:rPr lang="ru-RU" sz="1800"/>
              <a:t> </a:t>
            </a:r>
            <a:r>
              <a:rPr lang="ru-RU" sz="1800" err="1"/>
              <a:t>проти</a:t>
            </a:r>
            <a:r>
              <a:rPr lang="ru-RU" sz="1800"/>
              <a:t> </a:t>
            </a:r>
            <a:r>
              <a:rPr lang="ru-RU" sz="1800" err="1"/>
              <a:t>такої</a:t>
            </a:r>
            <a:r>
              <a:rPr lang="ru-RU" sz="1800"/>
              <a:t> особи. Таким чином, </a:t>
            </a:r>
            <a:r>
              <a:rPr lang="ru-RU" sz="1800" err="1"/>
              <a:t>обов’язок</a:t>
            </a:r>
            <a:r>
              <a:rPr lang="ru-RU" sz="1800"/>
              <a:t> адвоката </a:t>
            </a:r>
            <a:r>
              <a:rPr lang="ru-RU" sz="1800" err="1"/>
              <a:t>відмовитись</a:t>
            </a:r>
            <a:r>
              <a:rPr lang="ru-RU" sz="1800"/>
              <a:t> </a:t>
            </a:r>
            <a:r>
              <a:rPr lang="ru-RU" sz="1800" err="1"/>
              <a:t>від</a:t>
            </a:r>
            <a:r>
              <a:rPr lang="ru-RU" sz="1800"/>
              <a:t> </a:t>
            </a:r>
            <a:r>
              <a:rPr lang="ru-RU" sz="1800" err="1"/>
              <a:t>доручення</a:t>
            </a:r>
            <a:r>
              <a:rPr lang="ru-RU" sz="1800"/>
              <a:t> </a:t>
            </a:r>
            <a:r>
              <a:rPr lang="ru-RU" sz="1800" err="1"/>
              <a:t>клієнта</a:t>
            </a:r>
            <a:r>
              <a:rPr lang="ru-RU" sz="1800"/>
              <a:t> за </a:t>
            </a:r>
            <a:r>
              <a:rPr lang="ru-RU" sz="1800" err="1"/>
              <a:t>описаних</a:t>
            </a:r>
            <a:r>
              <a:rPr lang="ru-RU" sz="1800"/>
              <a:t> </a:t>
            </a:r>
            <a:r>
              <a:rPr lang="ru-RU" sz="1800" err="1"/>
              <a:t>обставин</a:t>
            </a:r>
            <a:r>
              <a:rPr lang="ru-RU" sz="1800"/>
              <a:t> не є </a:t>
            </a:r>
            <a:r>
              <a:rPr lang="ru-RU" sz="1800" err="1"/>
              <a:t>безумовним</a:t>
            </a:r>
            <a:r>
              <a:rPr lang="ru-RU" sz="1800"/>
              <a:t> </a:t>
            </a:r>
            <a:r>
              <a:rPr lang="ru-RU" sz="1800" err="1"/>
              <a:t>обов’язком</a:t>
            </a:r>
            <a:r>
              <a:rPr lang="ru-RU" sz="1800"/>
              <a:t>, а </a:t>
            </a:r>
            <a:r>
              <a:rPr lang="ru-RU" sz="1800" err="1"/>
              <a:t>виникає</a:t>
            </a:r>
            <a:r>
              <a:rPr lang="ru-RU" sz="1800"/>
              <a:t> </a:t>
            </a:r>
            <a:r>
              <a:rPr lang="ru-RU" sz="1800" err="1"/>
              <a:t>лише</a:t>
            </a:r>
            <a:r>
              <a:rPr lang="ru-RU" sz="1800"/>
              <a:t> за </a:t>
            </a:r>
            <a:r>
              <a:rPr lang="ru-RU" sz="1800" err="1"/>
              <a:t>умови</a:t>
            </a:r>
            <a:r>
              <a:rPr lang="ru-RU" sz="1800"/>
              <a:t> </a:t>
            </a:r>
            <a:r>
              <a:rPr lang="ru-RU" sz="1800" err="1"/>
              <a:t>володіння</a:t>
            </a:r>
            <a:r>
              <a:rPr lang="ru-RU" sz="1800"/>
              <a:t> адвокатом </a:t>
            </a:r>
            <a:r>
              <a:rPr lang="ru-RU" sz="1800" err="1"/>
              <a:t>інформацією</a:t>
            </a:r>
            <a:r>
              <a:rPr lang="ru-RU" sz="1800"/>
              <a:t>, яка </a:t>
            </a:r>
            <a:r>
              <a:rPr lang="ru-RU" sz="1800" err="1"/>
              <a:t>отримана</a:t>
            </a:r>
            <a:r>
              <a:rPr lang="ru-RU" sz="1800"/>
              <a:t> ним в </a:t>
            </a:r>
            <a:r>
              <a:rPr lang="ru-RU" sz="1800" err="1"/>
              <a:t>результаті</a:t>
            </a:r>
            <a:r>
              <a:rPr lang="ru-RU" sz="1800"/>
              <a:t> </a:t>
            </a:r>
            <a:r>
              <a:rPr lang="ru-RU" sz="1800" err="1"/>
              <a:t>надання</a:t>
            </a:r>
            <a:r>
              <a:rPr lang="ru-RU" sz="1800"/>
              <a:t> </a:t>
            </a:r>
            <a:r>
              <a:rPr lang="ru-RU" sz="1800" err="1"/>
              <a:t>правової</a:t>
            </a:r>
            <a:r>
              <a:rPr lang="ru-RU" sz="1800"/>
              <a:t> </a:t>
            </a:r>
            <a:r>
              <a:rPr lang="ru-RU" sz="1800" err="1"/>
              <a:t>допомоги</a:t>
            </a:r>
            <a:r>
              <a:rPr lang="ru-RU" sz="1800"/>
              <a:t> </a:t>
            </a:r>
            <a:r>
              <a:rPr lang="ru-RU" sz="1800" err="1"/>
              <a:t>юридичній</a:t>
            </a:r>
            <a:r>
              <a:rPr lang="ru-RU" sz="1800"/>
              <a:t> </a:t>
            </a:r>
            <a:r>
              <a:rPr lang="ru-RU" sz="1800" err="1"/>
              <a:t>особі</a:t>
            </a:r>
            <a:r>
              <a:rPr lang="ru-RU" sz="1800"/>
              <a:t> та </a:t>
            </a:r>
            <a:r>
              <a:rPr lang="ru-RU" sz="1800" err="1"/>
              <a:t>може</a:t>
            </a:r>
            <a:r>
              <a:rPr lang="ru-RU" sz="1800"/>
              <a:t> бути </a:t>
            </a:r>
            <a:r>
              <a:rPr lang="ru-RU" sz="1800" err="1"/>
              <a:t>використана</a:t>
            </a:r>
            <a:r>
              <a:rPr lang="ru-RU" sz="1800"/>
              <a:t> </a:t>
            </a:r>
            <a:r>
              <a:rPr lang="ru-RU" sz="1800" err="1"/>
              <a:t>проти</a:t>
            </a:r>
            <a:r>
              <a:rPr lang="ru-RU" sz="1800"/>
              <a:t> </a:t>
            </a:r>
            <a:r>
              <a:rPr lang="ru-RU" sz="1800" err="1"/>
              <a:t>такої</a:t>
            </a:r>
            <a:r>
              <a:rPr lang="ru-RU" sz="1800"/>
              <a:t> особи (</a:t>
            </a:r>
            <a:r>
              <a:rPr lang="ru-RU" sz="1800" err="1"/>
              <a:t>рішення</a:t>
            </a:r>
            <a:r>
              <a:rPr lang="ru-RU" sz="1800"/>
              <a:t> РАУ </a:t>
            </a:r>
            <a:r>
              <a:rPr lang="ru-RU" sz="1800" err="1"/>
              <a:t>від</a:t>
            </a:r>
            <a:r>
              <a:rPr lang="ru-RU" sz="1800"/>
              <a:t> 04.07.2015 №7 «Про </a:t>
            </a:r>
            <a:r>
              <a:rPr lang="ru-RU" sz="1800" err="1"/>
              <a:t>затвердження</a:t>
            </a:r>
            <a:r>
              <a:rPr lang="ru-RU" sz="1800"/>
              <a:t> </a:t>
            </a:r>
            <a:r>
              <a:rPr lang="ru-RU" sz="1800" err="1"/>
              <a:t>роз’яснення</a:t>
            </a:r>
            <a:r>
              <a:rPr lang="ru-RU" sz="1800"/>
              <a:t> </a:t>
            </a:r>
            <a:r>
              <a:rPr lang="ru-RU" sz="1800" err="1"/>
              <a:t>щодо</a:t>
            </a:r>
            <a:r>
              <a:rPr lang="ru-RU" sz="1800"/>
              <a:t> </a:t>
            </a:r>
            <a:r>
              <a:rPr lang="ru-RU" sz="1800" err="1"/>
              <a:t>наявності</a:t>
            </a:r>
            <a:r>
              <a:rPr lang="ru-RU" sz="1800"/>
              <a:t> </a:t>
            </a:r>
            <a:r>
              <a:rPr lang="ru-RU" sz="1800" err="1"/>
              <a:t>або</a:t>
            </a:r>
            <a:r>
              <a:rPr lang="ru-RU" sz="1800"/>
              <a:t> </a:t>
            </a:r>
            <a:r>
              <a:rPr lang="ru-RU" sz="1800" err="1"/>
              <a:t>відсутності</a:t>
            </a:r>
            <a:r>
              <a:rPr lang="ru-RU" sz="1800"/>
              <a:t> </a:t>
            </a:r>
            <a:r>
              <a:rPr lang="ru-RU" sz="1800" err="1"/>
              <a:t>конфлікту</a:t>
            </a:r>
            <a:r>
              <a:rPr lang="ru-RU" sz="1800"/>
              <a:t> </a:t>
            </a:r>
            <a:r>
              <a:rPr lang="ru-RU" sz="1800" err="1"/>
              <a:t>інтересів</a:t>
            </a:r>
            <a:r>
              <a:rPr lang="ru-RU" sz="1800"/>
              <a:t> </a:t>
            </a:r>
            <a:r>
              <a:rPr lang="ru-RU" sz="1800" err="1"/>
              <a:t>під</a:t>
            </a:r>
            <a:r>
              <a:rPr lang="ru-RU" sz="1800"/>
              <a:t> час </a:t>
            </a:r>
            <a:r>
              <a:rPr lang="ru-RU" sz="1800" err="1"/>
              <a:t>здійснення</a:t>
            </a:r>
            <a:r>
              <a:rPr lang="ru-RU" sz="1800"/>
              <a:t> адвокатом </a:t>
            </a:r>
            <a:r>
              <a:rPr lang="ru-RU" sz="1800" err="1"/>
              <a:t>захисту</a:t>
            </a:r>
            <a:r>
              <a:rPr lang="ru-RU" sz="1800"/>
              <a:t> </a:t>
            </a:r>
            <a:r>
              <a:rPr lang="ru-RU" sz="1800" err="1"/>
              <a:t>клієнта</a:t>
            </a:r>
            <a:r>
              <a:rPr lang="ru-RU" sz="1800"/>
              <a:t>»).</a:t>
            </a:r>
          </a:p>
        </p:txBody>
      </p:sp>
    </p:spTree>
    <p:extLst>
      <p:ext uri="{BB962C8B-B14F-4D97-AF65-F5344CB8AC3E}">
        <p14:creationId xmlns:p14="http://schemas.microsoft.com/office/powerpoint/2010/main" val="1726150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188640"/>
            <a:ext cx="7543800" cy="5602560"/>
          </a:xfrm>
        </p:spPr>
        <p:txBody>
          <a:bodyPr/>
          <a:lstStyle/>
          <a:p>
            <a:pPr algn="just"/>
            <a:r>
              <a:rPr lang="ru-RU" sz="1400"/>
              <a:t>	Адвокат не </a:t>
            </a:r>
            <a:r>
              <a:rPr lang="ru-RU" sz="1400" err="1"/>
              <a:t>може</a:t>
            </a:r>
            <a:r>
              <a:rPr lang="ru-RU" sz="1400"/>
              <a:t> </a:t>
            </a:r>
            <a:r>
              <a:rPr lang="ru-RU" sz="1400" err="1"/>
              <a:t>приймати</a:t>
            </a:r>
            <a:r>
              <a:rPr lang="ru-RU" sz="1400"/>
              <a:t> </a:t>
            </a:r>
            <a:r>
              <a:rPr lang="ru-RU" sz="1400" err="1"/>
              <a:t>доручення</a:t>
            </a:r>
            <a:r>
              <a:rPr lang="ru-RU" sz="1400"/>
              <a:t> у </a:t>
            </a:r>
            <a:r>
              <a:rPr lang="ru-RU" sz="1400" err="1"/>
              <a:t>разі</a:t>
            </a:r>
            <a:r>
              <a:rPr lang="ru-RU" sz="1400"/>
              <a:t> </a:t>
            </a:r>
            <a:r>
              <a:rPr lang="ru-RU" sz="1400" err="1"/>
              <a:t>наявності</a:t>
            </a:r>
            <a:r>
              <a:rPr lang="ru-RU" sz="1400"/>
              <a:t> </a:t>
            </a:r>
            <a:r>
              <a:rPr lang="ru-RU" sz="1400" err="1"/>
              <a:t>конфлікту</a:t>
            </a:r>
            <a:r>
              <a:rPr lang="ru-RU" sz="1400"/>
              <a:t> </a:t>
            </a:r>
            <a:r>
              <a:rPr lang="ru-RU" sz="1400" err="1"/>
              <a:t>інтересів</a:t>
            </a:r>
            <a:r>
              <a:rPr lang="ru-RU" sz="1400"/>
              <a:t> </a:t>
            </a:r>
            <a:r>
              <a:rPr lang="ru-RU" sz="1400" err="1"/>
              <a:t>клієнта</a:t>
            </a:r>
            <a:r>
              <a:rPr lang="ru-RU" sz="1400"/>
              <a:t> та </a:t>
            </a:r>
            <a:r>
              <a:rPr lang="ru-RU" sz="1400" err="1"/>
              <a:t>юридичної</a:t>
            </a:r>
            <a:r>
              <a:rPr lang="ru-RU" sz="1400"/>
              <a:t> особи, в </a:t>
            </a:r>
            <a:r>
              <a:rPr lang="ru-RU" sz="1400" err="1"/>
              <a:t>якій</a:t>
            </a:r>
            <a:r>
              <a:rPr lang="ru-RU" sz="1400"/>
              <a:t> адвокат </a:t>
            </a:r>
            <a:r>
              <a:rPr lang="ru-RU" sz="1400" err="1"/>
              <a:t>працював</a:t>
            </a:r>
            <a:r>
              <a:rPr lang="ru-RU" sz="1400"/>
              <a:t> </a:t>
            </a:r>
            <a:r>
              <a:rPr lang="ru-RU" sz="1400" err="1"/>
              <a:t>раніше</a:t>
            </a:r>
            <a:r>
              <a:rPr lang="ru-RU" sz="1400"/>
              <a:t> та у </a:t>
            </a:r>
            <a:r>
              <a:rPr lang="ru-RU" sz="1400" err="1"/>
              <a:t>зв’язку</a:t>
            </a:r>
            <a:r>
              <a:rPr lang="ru-RU" sz="1400"/>
              <a:t> з </a:t>
            </a:r>
            <a:r>
              <a:rPr lang="ru-RU" sz="1400" err="1"/>
              <a:t>цим</a:t>
            </a:r>
            <a:r>
              <a:rPr lang="ru-RU" sz="1400"/>
              <a:t> </a:t>
            </a:r>
            <a:r>
              <a:rPr lang="ru-RU" sz="1400" err="1"/>
              <a:t>володіє</a:t>
            </a:r>
            <a:r>
              <a:rPr lang="ru-RU" sz="1400"/>
              <a:t> </a:t>
            </a:r>
            <a:r>
              <a:rPr lang="ru-RU" sz="1400" err="1"/>
              <a:t>інформацією</a:t>
            </a:r>
            <a:r>
              <a:rPr lang="ru-RU" sz="1400"/>
              <a:t>, </a:t>
            </a:r>
            <a:r>
              <a:rPr lang="ru-RU" sz="1400" err="1"/>
              <a:t>що</a:t>
            </a:r>
            <a:r>
              <a:rPr lang="ru-RU" sz="1400"/>
              <a:t> </a:t>
            </a:r>
            <a:r>
              <a:rPr lang="ru-RU" sz="1400" err="1"/>
              <a:t>може</a:t>
            </a:r>
            <a:r>
              <a:rPr lang="ru-RU" sz="1400"/>
              <a:t> бути </a:t>
            </a:r>
            <a:r>
              <a:rPr lang="ru-RU" sz="1400" err="1"/>
              <a:t>використана</a:t>
            </a:r>
            <a:r>
              <a:rPr lang="ru-RU" sz="1400"/>
              <a:t> </a:t>
            </a:r>
            <a:r>
              <a:rPr lang="ru-RU" sz="1400" err="1"/>
              <a:t>проти</a:t>
            </a:r>
            <a:r>
              <a:rPr lang="ru-RU" sz="1400"/>
              <a:t> </a:t>
            </a:r>
            <a:r>
              <a:rPr lang="ru-RU" sz="1400" err="1"/>
              <a:t>такої</a:t>
            </a:r>
            <a:r>
              <a:rPr lang="ru-RU" sz="1400"/>
              <a:t> </a:t>
            </a:r>
            <a:r>
              <a:rPr lang="ru-RU" sz="1400" err="1"/>
              <a:t>юридичної</a:t>
            </a:r>
            <a:r>
              <a:rPr lang="ru-RU" sz="1400"/>
              <a:t> особи.</a:t>
            </a:r>
            <a:br>
              <a:rPr lang="ru-RU" sz="1400"/>
            </a:br>
            <a:br>
              <a:rPr lang="ru-RU" sz="1400"/>
            </a:br>
            <a:r>
              <a:rPr lang="ru-RU" sz="1400"/>
              <a:t>	На державному </a:t>
            </a:r>
            <a:r>
              <a:rPr lang="ru-RU" sz="1400" err="1"/>
              <a:t>підприємстві</a:t>
            </a:r>
            <a:r>
              <a:rPr lang="ru-RU" sz="1400"/>
              <a:t> </a:t>
            </a:r>
            <a:r>
              <a:rPr lang="ru-RU" sz="1400" err="1"/>
              <a:t>працював</a:t>
            </a:r>
            <a:r>
              <a:rPr lang="ru-RU" sz="1400"/>
              <a:t> юрист, до </a:t>
            </a:r>
            <a:r>
              <a:rPr lang="ru-RU" sz="1400" err="1"/>
              <a:t>посадових</a:t>
            </a:r>
            <a:r>
              <a:rPr lang="ru-RU" sz="1400"/>
              <a:t> </a:t>
            </a:r>
            <a:r>
              <a:rPr lang="ru-RU" sz="1400" err="1"/>
              <a:t>обов’язків</a:t>
            </a:r>
            <a:r>
              <a:rPr lang="ru-RU" sz="1400"/>
              <a:t> </a:t>
            </a:r>
            <a:r>
              <a:rPr lang="ru-RU" sz="1400" err="1"/>
              <a:t>якого</a:t>
            </a:r>
            <a:r>
              <a:rPr lang="ru-RU" sz="1400"/>
              <a:t> входило </a:t>
            </a:r>
            <a:r>
              <a:rPr lang="ru-RU" sz="1400" err="1"/>
              <a:t>складання</a:t>
            </a:r>
            <a:r>
              <a:rPr lang="ru-RU" sz="1400"/>
              <a:t> та </a:t>
            </a:r>
            <a:r>
              <a:rPr lang="ru-RU" sz="1400" err="1"/>
              <a:t>перевірка</a:t>
            </a:r>
            <a:r>
              <a:rPr lang="ru-RU" sz="1400"/>
              <a:t> </a:t>
            </a:r>
            <a:r>
              <a:rPr lang="ru-RU" sz="1400" err="1"/>
              <a:t>проектів</a:t>
            </a:r>
            <a:r>
              <a:rPr lang="ru-RU" sz="1400"/>
              <a:t> </a:t>
            </a:r>
            <a:r>
              <a:rPr lang="ru-RU" sz="1400" err="1"/>
              <a:t>договорів</a:t>
            </a:r>
            <a:r>
              <a:rPr lang="ru-RU" sz="1400"/>
              <a:t>. Одним </a:t>
            </a:r>
            <a:r>
              <a:rPr lang="ru-RU" sz="1400" err="1"/>
              <a:t>із</a:t>
            </a:r>
            <a:r>
              <a:rPr lang="ru-RU" sz="1400"/>
              <a:t> таких </a:t>
            </a:r>
            <a:r>
              <a:rPr lang="ru-RU" sz="1400" err="1"/>
              <a:t>договорів</a:t>
            </a:r>
            <a:r>
              <a:rPr lang="ru-RU" sz="1400"/>
              <a:t> </a:t>
            </a:r>
            <a:r>
              <a:rPr lang="ru-RU" sz="1400" err="1"/>
              <a:t>була</a:t>
            </a:r>
            <a:r>
              <a:rPr lang="ru-RU" sz="1400"/>
              <a:t> угода про </a:t>
            </a:r>
            <a:r>
              <a:rPr lang="ru-RU" sz="1400" err="1"/>
              <a:t>зарахування</a:t>
            </a:r>
            <a:r>
              <a:rPr lang="ru-RU" sz="1400"/>
              <a:t> </a:t>
            </a:r>
            <a:r>
              <a:rPr lang="ru-RU" sz="1400" err="1"/>
              <a:t>зустрічних</a:t>
            </a:r>
            <a:r>
              <a:rPr lang="ru-RU" sz="1400"/>
              <a:t> </a:t>
            </a:r>
            <a:r>
              <a:rPr lang="ru-RU" sz="1400" err="1"/>
              <a:t>однорідних</a:t>
            </a:r>
            <a:r>
              <a:rPr lang="ru-RU" sz="1400"/>
              <a:t> </a:t>
            </a:r>
            <a:r>
              <a:rPr lang="ru-RU" sz="1400" err="1"/>
              <a:t>вимог</a:t>
            </a:r>
            <a:r>
              <a:rPr lang="ru-RU" sz="1400"/>
              <a:t>, </a:t>
            </a:r>
            <a:r>
              <a:rPr lang="ru-RU" sz="1400" err="1"/>
              <a:t>укладена</a:t>
            </a:r>
            <a:r>
              <a:rPr lang="ru-RU" sz="1400"/>
              <a:t> </a:t>
            </a:r>
            <a:r>
              <a:rPr lang="ru-RU" sz="1400" err="1"/>
              <a:t>між</a:t>
            </a:r>
            <a:r>
              <a:rPr lang="ru-RU" sz="1400"/>
              <a:t> ДП та ТОВ, проект </a:t>
            </a:r>
            <a:r>
              <a:rPr lang="ru-RU" sz="1400" err="1"/>
              <a:t>якої</a:t>
            </a:r>
            <a:r>
              <a:rPr lang="ru-RU" sz="1400"/>
              <a:t> </a:t>
            </a:r>
            <a:r>
              <a:rPr lang="ru-RU" sz="1400" err="1"/>
              <a:t>був</a:t>
            </a:r>
            <a:r>
              <a:rPr lang="ru-RU" sz="1400"/>
              <a:t> </a:t>
            </a:r>
            <a:r>
              <a:rPr lang="ru-RU" sz="1400" err="1"/>
              <a:t>завізований</a:t>
            </a:r>
            <a:r>
              <a:rPr lang="ru-RU" sz="1400"/>
              <a:t> юристом, </a:t>
            </a:r>
            <a:r>
              <a:rPr lang="ru-RU" sz="1400" err="1"/>
              <a:t>який</a:t>
            </a:r>
            <a:r>
              <a:rPr lang="ru-RU" sz="1400"/>
              <a:t> на той час </a:t>
            </a:r>
            <a:r>
              <a:rPr lang="ru-RU" sz="1400" err="1"/>
              <a:t>набув</a:t>
            </a:r>
            <a:r>
              <a:rPr lang="ru-RU" sz="1400"/>
              <a:t> статус адвоката.</a:t>
            </a:r>
            <a:br>
              <a:rPr lang="ru-RU" sz="1400"/>
            </a:br>
            <a:br>
              <a:rPr lang="ru-RU" sz="1400"/>
            </a:br>
            <a:r>
              <a:rPr lang="ru-RU" sz="1400"/>
              <a:t>	</a:t>
            </a:r>
            <a:r>
              <a:rPr lang="ru-RU" sz="1400" err="1"/>
              <a:t>Пізніше</a:t>
            </a:r>
            <a:r>
              <a:rPr lang="ru-RU" sz="1400"/>
              <a:t> в рамках </a:t>
            </a:r>
            <a:r>
              <a:rPr lang="ru-RU" sz="1400" err="1"/>
              <a:t>кримінального</a:t>
            </a:r>
            <a:r>
              <a:rPr lang="ru-RU" sz="1400"/>
              <a:t> </a:t>
            </a:r>
            <a:r>
              <a:rPr lang="ru-RU" sz="1400" err="1"/>
              <a:t>провадження</a:t>
            </a:r>
            <a:r>
              <a:rPr lang="ru-RU" sz="1400"/>
              <a:t> на державному </a:t>
            </a:r>
            <a:r>
              <a:rPr lang="ru-RU" sz="1400" err="1"/>
              <a:t>підприємстві</a:t>
            </a:r>
            <a:r>
              <a:rPr lang="ru-RU" sz="1400"/>
              <a:t> </a:t>
            </a:r>
            <a:r>
              <a:rPr lang="ru-RU" sz="1400" err="1"/>
              <a:t>проводилися</a:t>
            </a:r>
            <a:r>
              <a:rPr lang="ru-RU" sz="1400"/>
              <a:t> </a:t>
            </a:r>
            <a:r>
              <a:rPr lang="ru-RU" sz="1400" err="1"/>
              <a:t>слідчі</a:t>
            </a:r>
            <a:r>
              <a:rPr lang="ru-RU" sz="1400"/>
              <a:t> </a:t>
            </a:r>
            <a:r>
              <a:rPr lang="ru-RU" sz="1400" err="1"/>
              <a:t>дії</a:t>
            </a:r>
            <a:r>
              <a:rPr lang="ru-RU" sz="1400"/>
              <a:t>. З </a:t>
            </a:r>
            <a:r>
              <a:rPr lang="ru-RU" sz="1400" err="1"/>
              <a:t>ухвали</a:t>
            </a:r>
            <a:r>
              <a:rPr lang="ru-RU" sz="1400"/>
              <a:t> </a:t>
            </a:r>
            <a:r>
              <a:rPr lang="ru-RU" sz="1400" err="1"/>
              <a:t>судді</a:t>
            </a:r>
            <a:r>
              <a:rPr lang="ru-RU" sz="1400"/>
              <a:t> про </a:t>
            </a:r>
            <a:r>
              <a:rPr lang="ru-RU" sz="1400" err="1"/>
              <a:t>надання</a:t>
            </a:r>
            <a:r>
              <a:rPr lang="ru-RU" sz="1400"/>
              <a:t> </a:t>
            </a:r>
            <a:r>
              <a:rPr lang="ru-RU" sz="1400" err="1"/>
              <a:t>дозволу</a:t>
            </a:r>
            <a:r>
              <a:rPr lang="ru-RU" sz="1400"/>
              <a:t> на </a:t>
            </a:r>
            <a:r>
              <a:rPr lang="ru-RU" sz="1400" err="1"/>
              <a:t>проведення</a:t>
            </a:r>
            <a:r>
              <a:rPr lang="ru-RU" sz="1400"/>
              <a:t> </a:t>
            </a:r>
            <a:r>
              <a:rPr lang="ru-RU" sz="1400" err="1"/>
              <a:t>обшуку</a:t>
            </a:r>
            <a:r>
              <a:rPr lang="ru-RU" sz="1400"/>
              <a:t> стало </a:t>
            </a:r>
            <a:r>
              <a:rPr lang="ru-RU" sz="1400" err="1"/>
              <a:t>відомо</a:t>
            </a:r>
            <a:r>
              <a:rPr lang="ru-RU" sz="1400"/>
              <a:t>, </a:t>
            </a:r>
            <a:r>
              <a:rPr lang="ru-RU" sz="1400" err="1"/>
              <a:t>що</a:t>
            </a:r>
            <a:r>
              <a:rPr lang="ru-RU" sz="1400"/>
              <a:t> </a:t>
            </a:r>
            <a:r>
              <a:rPr lang="ru-RU" sz="1400" err="1"/>
              <a:t>потерпілим</a:t>
            </a:r>
            <a:r>
              <a:rPr lang="ru-RU" sz="1400"/>
              <a:t> у </a:t>
            </a:r>
            <a:r>
              <a:rPr lang="ru-RU" sz="1400" err="1"/>
              <a:t>справі</a:t>
            </a:r>
            <a:r>
              <a:rPr lang="ru-RU" sz="1400"/>
              <a:t> є ТОВ, а </a:t>
            </a:r>
            <a:r>
              <a:rPr lang="ru-RU" sz="1400" err="1"/>
              <a:t>його</a:t>
            </a:r>
            <a:r>
              <a:rPr lang="ru-RU" sz="1400"/>
              <a:t> </a:t>
            </a:r>
            <a:r>
              <a:rPr lang="ru-RU" sz="1400" err="1"/>
              <a:t>інтереси</a:t>
            </a:r>
            <a:r>
              <a:rPr lang="ru-RU" sz="1400"/>
              <a:t> </a:t>
            </a:r>
            <a:r>
              <a:rPr lang="ru-RU" sz="1400" err="1"/>
              <a:t>представляє</a:t>
            </a:r>
            <a:r>
              <a:rPr lang="ru-RU" sz="1400"/>
              <a:t> адвокат, </a:t>
            </a:r>
            <a:r>
              <a:rPr lang="ru-RU" sz="1400" err="1"/>
              <a:t>який</a:t>
            </a:r>
            <a:r>
              <a:rPr lang="ru-RU" sz="1400"/>
              <a:t> </a:t>
            </a:r>
            <a:r>
              <a:rPr lang="ru-RU" sz="1400" err="1"/>
              <a:t>раніше</a:t>
            </a:r>
            <a:r>
              <a:rPr lang="ru-RU" sz="1400"/>
              <a:t> </a:t>
            </a:r>
            <a:r>
              <a:rPr lang="ru-RU" sz="1400" err="1"/>
              <a:t>працював</a:t>
            </a:r>
            <a:r>
              <a:rPr lang="ru-RU" sz="1400"/>
              <a:t> на ДП юристом.</a:t>
            </a:r>
            <a:br>
              <a:rPr lang="ru-RU" sz="1400"/>
            </a:br>
            <a:br>
              <a:rPr lang="ru-RU" sz="1400"/>
            </a:br>
            <a:r>
              <a:rPr lang="ru-RU" sz="1400"/>
              <a:t>	У </a:t>
            </a:r>
            <a:r>
              <a:rPr lang="ru-RU" sz="1400" err="1"/>
              <a:t>зв’язку</a:t>
            </a:r>
            <a:r>
              <a:rPr lang="ru-RU" sz="1400"/>
              <a:t> </a:t>
            </a:r>
            <a:r>
              <a:rPr lang="ru-RU" sz="1400" err="1"/>
              <a:t>із</a:t>
            </a:r>
            <a:r>
              <a:rPr lang="ru-RU" sz="1400"/>
              <a:t> </a:t>
            </a:r>
            <a:r>
              <a:rPr lang="ru-RU" sz="1400" err="1"/>
              <a:t>цим</a:t>
            </a:r>
            <a:r>
              <a:rPr lang="ru-RU" sz="1400"/>
              <a:t> до КДКА </a:t>
            </a:r>
            <a:r>
              <a:rPr lang="ru-RU" sz="1400" err="1"/>
              <a:t>надійшла</a:t>
            </a:r>
            <a:r>
              <a:rPr lang="ru-RU" sz="1400"/>
              <a:t> </a:t>
            </a:r>
            <a:r>
              <a:rPr lang="ru-RU" sz="1400" err="1"/>
              <a:t>скарга</a:t>
            </a:r>
            <a:r>
              <a:rPr lang="ru-RU" sz="1400"/>
              <a:t> на адвоката. </a:t>
            </a:r>
            <a:r>
              <a:rPr lang="ru-RU" sz="1400" err="1"/>
              <a:t>Представники</a:t>
            </a:r>
            <a:r>
              <a:rPr lang="ru-RU" sz="1400"/>
              <a:t> ДП </a:t>
            </a:r>
            <a:r>
              <a:rPr lang="ru-RU" sz="1400" err="1"/>
              <a:t>стверджували</a:t>
            </a:r>
            <a:r>
              <a:rPr lang="ru-RU" sz="1400"/>
              <a:t>, </a:t>
            </a:r>
            <a:r>
              <a:rPr lang="ru-RU" sz="1400" err="1"/>
              <a:t>що</a:t>
            </a:r>
            <a:r>
              <a:rPr lang="ru-RU" sz="1400"/>
              <a:t> адвокат </a:t>
            </a:r>
            <a:r>
              <a:rPr lang="ru-RU" sz="1400" err="1"/>
              <a:t>був</a:t>
            </a:r>
            <a:r>
              <a:rPr lang="ru-RU" sz="1400"/>
              <a:t> </a:t>
            </a:r>
            <a:r>
              <a:rPr lang="ru-RU" sz="1400" err="1"/>
              <a:t>обізнаний</a:t>
            </a:r>
            <a:r>
              <a:rPr lang="ru-RU" sz="1400"/>
              <a:t> про </a:t>
            </a:r>
            <a:r>
              <a:rPr lang="ru-RU" sz="1400" err="1"/>
              <a:t>конфлікт</a:t>
            </a:r>
            <a:r>
              <a:rPr lang="ru-RU" sz="1400"/>
              <a:t> </a:t>
            </a:r>
            <a:r>
              <a:rPr lang="ru-RU" sz="1400" err="1"/>
              <a:t>інтересів</a:t>
            </a:r>
            <a:r>
              <a:rPr lang="ru-RU" sz="1400"/>
              <a:t>, </a:t>
            </a:r>
            <a:r>
              <a:rPr lang="ru-RU" sz="1400" err="1"/>
              <a:t>який</a:t>
            </a:r>
            <a:r>
              <a:rPr lang="ru-RU" sz="1400"/>
              <a:t> </a:t>
            </a:r>
            <a:r>
              <a:rPr lang="ru-RU" sz="1400" err="1"/>
              <a:t>існує</a:t>
            </a:r>
            <a:r>
              <a:rPr lang="ru-RU" sz="1400"/>
              <a:t> </a:t>
            </a:r>
            <a:r>
              <a:rPr lang="ru-RU" sz="1400" err="1"/>
              <a:t>між</a:t>
            </a:r>
            <a:r>
              <a:rPr lang="ru-RU" sz="1400"/>
              <a:t> ДП, де </a:t>
            </a:r>
            <a:r>
              <a:rPr lang="ru-RU" sz="1400" err="1"/>
              <a:t>він</a:t>
            </a:r>
            <a:r>
              <a:rPr lang="ru-RU" sz="1400"/>
              <a:t> </a:t>
            </a:r>
            <a:r>
              <a:rPr lang="ru-RU" sz="1400" err="1"/>
              <a:t>працював</a:t>
            </a:r>
            <a:r>
              <a:rPr lang="ru-RU" sz="1400"/>
              <a:t>, та ТОВ, </a:t>
            </a:r>
            <a:r>
              <a:rPr lang="ru-RU" sz="1400" err="1"/>
              <a:t>інтереси</a:t>
            </a:r>
            <a:r>
              <a:rPr lang="ru-RU" sz="1400"/>
              <a:t> </a:t>
            </a:r>
            <a:r>
              <a:rPr lang="ru-RU" sz="1400" err="1"/>
              <a:t>якого</a:t>
            </a:r>
            <a:r>
              <a:rPr lang="ru-RU" sz="1400"/>
              <a:t> </a:t>
            </a:r>
            <a:r>
              <a:rPr lang="ru-RU" sz="1400" err="1"/>
              <a:t>він</a:t>
            </a:r>
            <a:r>
              <a:rPr lang="ru-RU" sz="1400"/>
              <a:t> </a:t>
            </a:r>
            <a:r>
              <a:rPr lang="ru-RU" sz="1400" err="1"/>
              <a:t>представляє</a:t>
            </a:r>
            <a:r>
              <a:rPr lang="ru-RU" sz="1400"/>
              <a:t> в </a:t>
            </a:r>
            <a:r>
              <a:rPr lang="ru-RU" sz="1400" err="1"/>
              <a:t>кримінальному</a:t>
            </a:r>
            <a:r>
              <a:rPr lang="ru-RU" sz="1400"/>
              <a:t> </a:t>
            </a:r>
            <a:r>
              <a:rPr lang="ru-RU" sz="1400" err="1"/>
              <a:t>провадженні</a:t>
            </a:r>
            <a:r>
              <a:rPr lang="ru-RU" sz="1400"/>
              <a:t>. </a:t>
            </a:r>
            <a:r>
              <a:rPr lang="ru-RU" sz="1400" err="1"/>
              <a:t>Крім</a:t>
            </a:r>
            <a:r>
              <a:rPr lang="ru-RU" sz="1400"/>
              <a:t> того, адвокат брав участь як </a:t>
            </a:r>
            <a:r>
              <a:rPr lang="ru-RU" sz="1400" err="1"/>
              <a:t>представник</a:t>
            </a:r>
            <a:r>
              <a:rPr lang="ru-RU" sz="1400"/>
              <a:t> ТОВ в </a:t>
            </a:r>
            <a:r>
              <a:rPr lang="ru-RU" sz="1400" err="1"/>
              <a:t>судових</a:t>
            </a:r>
            <a:r>
              <a:rPr lang="ru-RU" sz="1400"/>
              <a:t> </a:t>
            </a:r>
            <a:r>
              <a:rPr lang="ru-RU" sz="1400" err="1"/>
              <a:t>засіданнях</a:t>
            </a:r>
            <a:r>
              <a:rPr lang="ru-RU" sz="1400"/>
              <a:t>, де </a:t>
            </a:r>
            <a:r>
              <a:rPr lang="ru-RU" sz="1400" err="1"/>
              <a:t>опонував</a:t>
            </a:r>
            <a:r>
              <a:rPr lang="ru-RU" sz="1400"/>
              <a:t> </a:t>
            </a:r>
            <a:r>
              <a:rPr lang="ru-RU" sz="1400" err="1"/>
              <a:t>представникам</a:t>
            </a:r>
            <a:r>
              <a:rPr lang="ru-RU" sz="1400"/>
              <a:t> </a:t>
            </a:r>
            <a:r>
              <a:rPr lang="ru-RU" sz="1400" err="1"/>
              <a:t>підприємства</a:t>
            </a:r>
            <a:r>
              <a:rPr lang="ru-RU" sz="1400"/>
              <a:t> ДП.</a:t>
            </a:r>
            <a:br>
              <a:rPr lang="ru-RU" sz="1400"/>
            </a:br>
            <a:br>
              <a:rPr lang="ru-RU" sz="1400"/>
            </a:br>
            <a:r>
              <a:rPr lang="ru-RU" sz="1400"/>
              <a:t>	</a:t>
            </a:r>
            <a:r>
              <a:rPr lang="ru-RU" sz="1400" err="1"/>
              <a:t>Оскільки</a:t>
            </a:r>
            <a:r>
              <a:rPr lang="ru-RU" sz="1400"/>
              <a:t> адвокат не </a:t>
            </a:r>
            <a:r>
              <a:rPr lang="ru-RU" sz="1400" err="1"/>
              <a:t>може</a:t>
            </a:r>
            <a:r>
              <a:rPr lang="ru-RU" sz="1400"/>
              <a:t> </a:t>
            </a:r>
            <a:r>
              <a:rPr lang="ru-RU" sz="1400" err="1"/>
              <a:t>приймати</a:t>
            </a:r>
            <a:r>
              <a:rPr lang="ru-RU" sz="1400"/>
              <a:t> </a:t>
            </a:r>
            <a:r>
              <a:rPr lang="ru-RU" sz="1400" err="1"/>
              <a:t>доручення</a:t>
            </a:r>
            <a:r>
              <a:rPr lang="ru-RU" sz="1400"/>
              <a:t> </a:t>
            </a:r>
            <a:r>
              <a:rPr lang="ru-RU" sz="1400" err="1"/>
              <a:t>від</a:t>
            </a:r>
            <a:r>
              <a:rPr lang="ru-RU" sz="1400"/>
              <a:t> </a:t>
            </a:r>
            <a:r>
              <a:rPr lang="ru-RU" sz="1400" err="1"/>
              <a:t>клієнта</a:t>
            </a:r>
            <a:r>
              <a:rPr lang="ru-RU" sz="1400"/>
              <a:t>, </a:t>
            </a:r>
            <a:r>
              <a:rPr lang="ru-RU" sz="1400" err="1"/>
              <a:t>якщо</a:t>
            </a:r>
            <a:r>
              <a:rPr lang="ru-RU" sz="1400"/>
              <a:t> суть </a:t>
            </a:r>
            <a:r>
              <a:rPr lang="ru-RU" sz="1400" err="1"/>
              <a:t>доручення</a:t>
            </a:r>
            <a:r>
              <a:rPr lang="ru-RU" sz="1400"/>
              <a:t> </a:t>
            </a:r>
            <a:r>
              <a:rPr lang="ru-RU" sz="1400" err="1"/>
              <a:t>зводиться</a:t>
            </a:r>
            <a:r>
              <a:rPr lang="ru-RU" sz="1400"/>
              <a:t> до </a:t>
            </a:r>
            <a:r>
              <a:rPr lang="ru-RU" sz="1400" err="1"/>
              <a:t>необхідності</a:t>
            </a:r>
            <a:r>
              <a:rPr lang="ru-RU" sz="1400"/>
              <a:t> </a:t>
            </a:r>
            <a:r>
              <a:rPr lang="ru-RU" sz="1400" err="1"/>
              <a:t>вчинення</a:t>
            </a:r>
            <a:r>
              <a:rPr lang="ru-RU" sz="1400"/>
              <a:t> </a:t>
            </a:r>
            <a:r>
              <a:rPr lang="ru-RU" sz="1400" err="1"/>
              <a:t>дій</a:t>
            </a:r>
            <a:r>
              <a:rPr lang="ru-RU" sz="1400"/>
              <a:t> в </a:t>
            </a:r>
            <a:r>
              <a:rPr lang="ru-RU" sz="1400" err="1"/>
              <a:t>інтересах</a:t>
            </a:r>
            <a:r>
              <a:rPr lang="ru-RU" sz="1400"/>
              <a:t> такого </a:t>
            </a:r>
            <a:r>
              <a:rPr lang="ru-RU" sz="1400" err="1"/>
              <a:t>клієнта</a:t>
            </a:r>
            <a:r>
              <a:rPr lang="ru-RU" sz="1400"/>
              <a:t>, </a:t>
            </a:r>
            <a:r>
              <a:rPr lang="ru-RU" sz="1400" err="1"/>
              <a:t>спрямованих</a:t>
            </a:r>
            <a:r>
              <a:rPr lang="ru-RU" sz="1400"/>
              <a:t> на </a:t>
            </a:r>
            <a:r>
              <a:rPr lang="ru-RU" sz="1400" err="1"/>
              <a:t>захист</a:t>
            </a:r>
            <a:r>
              <a:rPr lang="ru-RU" sz="1400"/>
              <a:t> </a:t>
            </a:r>
            <a:r>
              <a:rPr lang="ru-RU" sz="1400" err="1"/>
              <a:t>його</a:t>
            </a:r>
            <a:r>
              <a:rPr lang="ru-RU" sz="1400"/>
              <a:t> прав, </a:t>
            </a:r>
            <a:r>
              <a:rPr lang="ru-RU" sz="1400" err="1"/>
              <a:t>які</a:t>
            </a:r>
            <a:r>
              <a:rPr lang="ru-RU" sz="1400"/>
              <a:t> </a:t>
            </a:r>
            <a:r>
              <a:rPr lang="ru-RU" sz="1400" err="1"/>
              <a:t>перебувають</a:t>
            </a:r>
            <a:r>
              <a:rPr lang="ru-RU" sz="1400"/>
              <a:t> в </a:t>
            </a:r>
            <a:r>
              <a:rPr lang="ru-RU" sz="1400" err="1"/>
              <a:t>конфлікті</a:t>
            </a:r>
            <a:r>
              <a:rPr lang="ru-RU" sz="1400"/>
              <a:t> </a:t>
            </a:r>
            <a:r>
              <a:rPr lang="ru-RU" sz="1400" err="1"/>
              <a:t>інтересів</a:t>
            </a:r>
            <a:r>
              <a:rPr lang="ru-RU" sz="1400"/>
              <a:t> з </a:t>
            </a:r>
            <a:r>
              <a:rPr lang="ru-RU" sz="1400" err="1"/>
              <a:t>юридичною</a:t>
            </a:r>
            <a:r>
              <a:rPr lang="ru-RU" sz="1400"/>
              <a:t> особою, в </a:t>
            </a:r>
            <a:r>
              <a:rPr lang="ru-RU" sz="1400" err="1"/>
              <a:t>якій</a:t>
            </a:r>
            <a:r>
              <a:rPr lang="ru-RU" sz="1400"/>
              <a:t> адвокат </a:t>
            </a:r>
            <a:r>
              <a:rPr lang="ru-RU" sz="1400" err="1"/>
              <a:t>раніше</a:t>
            </a:r>
            <a:r>
              <a:rPr lang="ru-RU" sz="1400"/>
              <a:t> </a:t>
            </a:r>
            <a:r>
              <a:rPr lang="ru-RU" sz="1400" err="1"/>
              <a:t>працював</a:t>
            </a:r>
            <a:r>
              <a:rPr lang="ru-RU" sz="1400"/>
              <a:t>, </a:t>
            </a:r>
            <a:r>
              <a:rPr lang="ru-RU" sz="1400" err="1"/>
              <a:t>якщо</a:t>
            </a:r>
            <a:r>
              <a:rPr lang="ru-RU" sz="1400"/>
              <a:t> адвокат </a:t>
            </a:r>
            <a:r>
              <a:rPr lang="ru-RU" sz="1400" err="1"/>
              <a:t>володіє</a:t>
            </a:r>
            <a:r>
              <a:rPr lang="ru-RU" sz="1400"/>
              <a:t> </a:t>
            </a:r>
            <a:r>
              <a:rPr lang="ru-RU" sz="1400" err="1"/>
              <a:t>інформацією</a:t>
            </a:r>
            <a:r>
              <a:rPr lang="ru-RU" sz="1400"/>
              <a:t>, </a:t>
            </a:r>
            <a:r>
              <a:rPr lang="ru-RU" sz="1400" err="1"/>
              <a:t>що</a:t>
            </a:r>
            <a:r>
              <a:rPr lang="ru-RU" sz="1400"/>
              <a:t> </a:t>
            </a:r>
            <a:r>
              <a:rPr lang="ru-RU" sz="1400" err="1"/>
              <a:t>може</a:t>
            </a:r>
            <a:r>
              <a:rPr lang="ru-RU" sz="1400"/>
              <a:t> бути </a:t>
            </a:r>
            <a:r>
              <a:rPr lang="ru-RU" sz="1400" err="1"/>
              <a:t>використана</a:t>
            </a:r>
            <a:r>
              <a:rPr lang="ru-RU" sz="1400"/>
              <a:t> </a:t>
            </a:r>
            <a:r>
              <a:rPr lang="ru-RU" sz="1400" err="1"/>
              <a:t>проти</a:t>
            </a:r>
            <a:r>
              <a:rPr lang="ru-RU" sz="1400"/>
              <a:t> </a:t>
            </a:r>
            <a:r>
              <a:rPr lang="ru-RU" sz="1400" err="1"/>
              <a:t>такої</a:t>
            </a:r>
            <a:r>
              <a:rPr lang="ru-RU" sz="1400"/>
              <a:t> </a:t>
            </a:r>
            <a:r>
              <a:rPr lang="ru-RU" sz="1400" err="1"/>
              <a:t>юридичної</a:t>
            </a:r>
            <a:r>
              <a:rPr lang="ru-RU" sz="1400"/>
              <a:t> особи, у КДКА правильно </a:t>
            </a:r>
            <a:r>
              <a:rPr lang="ru-RU" sz="1400" err="1"/>
              <a:t>встановили</a:t>
            </a:r>
            <a:r>
              <a:rPr lang="ru-RU" sz="1400"/>
              <a:t> в </a:t>
            </a:r>
            <a:r>
              <a:rPr lang="ru-RU" sz="1400" err="1"/>
              <a:t>діях</a:t>
            </a:r>
            <a:r>
              <a:rPr lang="ru-RU" sz="1400"/>
              <a:t> адвоката </a:t>
            </a:r>
            <a:r>
              <a:rPr lang="ru-RU" sz="1400" err="1"/>
              <a:t>дисциплінарний</a:t>
            </a:r>
            <a:r>
              <a:rPr lang="ru-RU" sz="1400"/>
              <a:t> проступок (</a:t>
            </a:r>
            <a:r>
              <a:rPr lang="ru-RU" sz="1400" err="1"/>
              <a:t>рішення</a:t>
            </a:r>
            <a:r>
              <a:rPr lang="ru-RU" sz="1400"/>
              <a:t> ВКДКА </a:t>
            </a:r>
            <a:r>
              <a:rPr lang="ru-RU" sz="1400" err="1"/>
              <a:t>від</a:t>
            </a:r>
            <a:r>
              <a:rPr lang="ru-RU" sz="1400"/>
              <a:t> 30.10.2017 № Х-003/2017).</a:t>
            </a:r>
          </a:p>
        </p:txBody>
      </p:sp>
    </p:spTree>
    <p:extLst>
      <p:ext uri="{BB962C8B-B14F-4D97-AF65-F5344CB8AC3E}">
        <p14:creationId xmlns:p14="http://schemas.microsoft.com/office/powerpoint/2010/main" val="28293388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5530552"/>
          </a:xfrm>
        </p:spPr>
        <p:txBody>
          <a:bodyPr/>
          <a:lstStyle/>
          <a:p>
            <a:pPr algn="just"/>
            <a:r>
              <a:rPr lang="ru-RU" sz="1200"/>
              <a:t>	АДВОКАТ:</a:t>
            </a:r>
            <a:br>
              <a:rPr lang="ru-RU" sz="1200"/>
            </a:br>
            <a:r>
              <a:rPr lang="ru-RU" sz="1200"/>
              <a:t>- не </a:t>
            </a:r>
            <a:r>
              <a:rPr lang="ru-RU" sz="1200" err="1"/>
              <a:t>має</a:t>
            </a:r>
            <a:r>
              <a:rPr lang="ru-RU" sz="1200"/>
              <a:t> права </a:t>
            </a:r>
            <a:r>
              <a:rPr lang="ru-RU" sz="1200" err="1"/>
              <a:t>прийняти</a:t>
            </a:r>
            <a:r>
              <a:rPr lang="ru-RU" sz="1200"/>
              <a:t> </a:t>
            </a:r>
            <a:r>
              <a:rPr lang="ru-RU" sz="1200" err="1"/>
              <a:t>доручення</a:t>
            </a:r>
            <a:r>
              <a:rPr lang="ru-RU" sz="1200"/>
              <a:t>, </a:t>
            </a:r>
            <a:r>
              <a:rPr lang="ru-RU" sz="1200" err="1"/>
              <a:t>якщо</a:t>
            </a:r>
            <a:r>
              <a:rPr lang="ru-RU" sz="1200"/>
              <a:t> </a:t>
            </a:r>
            <a:r>
              <a:rPr lang="ru-RU" sz="1200" err="1"/>
              <a:t>інтереси</a:t>
            </a:r>
            <a:r>
              <a:rPr lang="ru-RU" sz="1200"/>
              <a:t> </a:t>
            </a:r>
            <a:r>
              <a:rPr lang="ru-RU" sz="1200" err="1"/>
              <a:t>клієнта</a:t>
            </a:r>
            <a:r>
              <a:rPr lang="ru-RU" sz="1200"/>
              <a:t> </a:t>
            </a:r>
            <a:r>
              <a:rPr lang="ru-RU" sz="1200" err="1"/>
              <a:t>об’єктивно</a:t>
            </a:r>
            <a:r>
              <a:rPr lang="ru-RU" sz="1200"/>
              <a:t> </a:t>
            </a:r>
            <a:r>
              <a:rPr lang="ru-RU" sz="1200" err="1"/>
              <a:t>суперечать</a:t>
            </a:r>
            <a:r>
              <a:rPr lang="ru-RU" sz="1200"/>
              <a:t> </a:t>
            </a:r>
            <a:r>
              <a:rPr lang="ru-RU" sz="1200" err="1"/>
              <a:t>інтересам</a:t>
            </a:r>
            <a:r>
              <a:rPr lang="ru-RU" sz="1200"/>
              <a:t> </a:t>
            </a:r>
            <a:r>
              <a:rPr lang="ru-RU" sz="1200" err="1"/>
              <a:t>іншого</a:t>
            </a:r>
            <a:r>
              <a:rPr lang="ru-RU" sz="1200"/>
              <a:t> </a:t>
            </a:r>
            <a:r>
              <a:rPr lang="ru-RU" sz="1200" err="1"/>
              <a:t>клієнта</a:t>
            </a:r>
            <a:r>
              <a:rPr lang="ru-RU" sz="1200"/>
              <a:t>, з </a:t>
            </a:r>
            <a:r>
              <a:rPr lang="ru-RU" sz="1200" err="1"/>
              <a:t>яким</a:t>
            </a:r>
            <a:r>
              <a:rPr lang="ru-RU" sz="1200"/>
              <a:t> адвокат </a:t>
            </a:r>
            <a:r>
              <a:rPr lang="ru-RU" sz="1200" err="1"/>
              <a:t>пов’язаний</a:t>
            </a:r>
            <a:r>
              <a:rPr lang="ru-RU" sz="1200"/>
              <a:t> договором про </a:t>
            </a:r>
            <a:r>
              <a:rPr lang="ru-RU" sz="1200" err="1"/>
              <a:t>надання</a:t>
            </a:r>
            <a:r>
              <a:rPr lang="ru-RU" sz="1200"/>
              <a:t> </a:t>
            </a:r>
            <a:r>
              <a:rPr lang="ru-RU" sz="1200" err="1"/>
              <a:t>правової</a:t>
            </a:r>
            <a:r>
              <a:rPr lang="ru-RU" sz="1200"/>
              <a:t> </a:t>
            </a:r>
            <a:r>
              <a:rPr lang="ru-RU" sz="1200" err="1"/>
              <a:t>допомоги</a:t>
            </a:r>
            <a:r>
              <a:rPr lang="ru-RU" sz="1200"/>
              <a:t>.</a:t>
            </a:r>
            <a:br>
              <a:rPr lang="ru-RU" sz="1200"/>
            </a:br>
            <a:br>
              <a:rPr lang="ru-RU" sz="1200"/>
            </a:br>
            <a:r>
              <a:rPr lang="ru-RU" sz="1200"/>
              <a:t>- в один і той же </a:t>
            </a:r>
            <a:r>
              <a:rPr lang="ru-RU" sz="1200" err="1"/>
              <a:t>період</a:t>
            </a:r>
            <a:r>
              <a:rPr lang="ru-RU" sz="1200"/>
              <a:t> часу  брав участь у </a:t>
            </a:r>
            <a:r>
              <a:rPr lang="ru-RU" sz="1200" err="1"/>
              <a:t>декількох</a:t>
            </a:r>
            <a:r>
              <a:rPr lang="ru-RU" sz="1200"/>
              <a:t> </a:t>
            </a:r>
            <a:r>
              <a:rPr lang="ru-RU" sz="1200" err="1"/>
              <a:t>судових</a:t>
            </a:r>
            <a:r>
              <a:rPr lang="ru-RU" sz="1200"/>
              <a:t> </a:t>
            </a:r>
            <a:r>
              <a:rPr lang="ru-RU" sz="1200" err="1"/>
              <a:t>процесах</a:t>
            </a:r>
            <a:r>
              <a:rPr lang="ru-RU" sz="1200"/>
              <a:t> в судах, </a:t>
            </a:r>
            <a:r>
              <a:rPr lang="ru-RU" sz="1200" err="1"/>
              <a:t>виступаючи</a:t>
            </a:r>
            <a:r>
              <a:rPr lang="ru-RU" sz="1200"/>
              <a:t> у </a:t>
            </a:r>
            <a:r>
              <a:rPr lang="ru-RU" sz="1200" err="1"/>
              <a:t>різних</a:t>
            </a:r>
            <a:r>
              <a:rPr lang="ru-RU" sz="1200"/>
              <a:t> справах на </a:t>
            </a:r>
            <a:r>
              <a:rPr lang="ru-RU" sz="1200" err="1"/>
              <a:t>стороні</a:t>
            </a:r>
            <a:r>
              <a:rPr lang="ru-RU" sz="1200"/>
              <a:t> </a:t>
            </a:r>
            <a:r>
              <a:rPr lang="ru-RU" sz="1200" err="1"/>
              <a:t>процесуальних</a:t>
            </a:r>
            <a:r>
              <a:rPr lang="ru-RU" sz="1200"/>
              <a:t> </a:t>
            </a:r>
            <a:r>
              <a:rPr lang="ru-RU" sz="1200" err="1"/>
              <a:t>опонентів</a:t>
            </a:r>
            <a:r>
              <a:rPr lang="ru-RU" sz="1200"/>
              <a:t>. </a:t>
            </a:r>
            <a:r>
              <a:rPr lang="ru-RU" sz="1200" err="1"/>
              <a:t>Це</a:t>
            </a:r>
            <a:r>
              <a:rPr lang="ru-RU" sz="1200"/>
              <a:t> стало </a:t>
            </a:r>
            <a:r>
              <a:rPr lang="ru-RU" sz="1200" err="1"/>
              <a:t>підставою</a:t>
            </a:r>
            <a:r>
              <a:rPr lang="ru-RU" sz="1200"/>
              <a:t> для </a:t>
            </a:r>
            <a:r>
              <a:rPr lang="ru-RU" sz="1200" err="1"/>
              <a:t>звернення</a:t>
            </a:r>
            <a:r>
              <a:rPr lang="ru-RU" sz="1200"/>
              <a:t> </a:t>
            </a:r>
            <a:r>
              <a:rPr lang="ru-RU" sz="1200" err="1"/>
              <a:t>зі</a:t>
            </a:r>
            <a:r>
              <a:rPr lang="ru-RU" sz="1200"/>
              <a:t> </a:t>
            </a:r>
            <a:r>
              <a:rPr lang="ru-RU" sz="1200" err="1"/>
              <a:t>скаргою</a:t>
            </a:r>
            <a:r>
              <a:rPr lang="ru-RU" sz="1200"/>
              <a:t> на </a:t>
            </a:r>
            <a:r>
              <a:rPr lang="ru-RU" sz="1200" err="1"/>
              <a:t>цього</a:t>
            </a:r>
            <a:r>
              <a:rPr lang="ru-RU" sz="1200"/>
              <a:t> адвоката до КДКА.</a:t>
            </a:r>
            <a:br>
              <a:rPr lang="ru-RU" sz="1200"/>
            </a:br>
            <a:br>
              <a:rPr lang="ru-RU" sz="1200"/>
            </a:br>
            <a:r>
              <a:rPr lang="ru-RU" sz="1200" err="1"/>
              <a:t>Дисциплінарна</a:t>
            </a:r>
            <a:r>
              <a:rPr lang="ru-RU" sz="1200"/>
              <a:t> палата  КДКА </a:t>
            </a:r>
            <a:r>
              <a:rPr lang="ru-RU" sz="1200" err="1"/>
              <a:t>регіону</a:t>
            </a:r>
            <a:r>
              <a:rPr lang="ru-RU" sz="1200"/>
              <a:t> </a:t>
            </a:r>
            <a:r>
              <a:rPr lang="ru-RU" sz="1200" err="1"/>
              <a:t>дійшла</a:t>
            </a:r>
            <a:r>
              <a:rPr lang="ru-RU" sz="1200"/>
              <a:t> </a:t>
            </a:r>
            <a:r>
              <a:rPr lang="ru-RU" sz="1200" err="1"/>
              <a:t>висновку</a:t>
            </a:r>
            <a:r>
              <a:rPr lang="ru-RU" sz="1200"/>
              <a:t> про </a:t>
            </a:r>
            <a:r>
              <a:rPr lang="ru-RU" sz="1200" err="1"/>
              <a:t>наявність</a:t>
            </a:r>
            <a:r>
              <a:rPr lang="ru-RU" sz="1200"/>
              <a:t> в </a:t>
            </a:r>
            <a:r>
              <a:rPr lang="ru-RU" sz="1200" err="1"/>
              <a:t>діях</a:t>
            </a:r>
            <a:r>
              <a:rPr lang="ru-RU" sz="1200"/>
              <a:t> адвоката </a:t>
            </a:r>
            <a:r>
              <a:rPr lang="ru-RU" sz="1200" err="1"/>
              <a:t>ознак</a:t>
            </a:r>
            <a:r>
              <a:rPr lang="ru-RU" sz="1200"/>
              <a:t> </a:t>
            </a:r>
            <a:r>
              <a:rPr lang="ru-RU" sz="1200" err="1"/>
              <a:t>дисциплінарного</a:t>
            </a:r>
            <a:r>
              <a:rPr lang="ru-RU" sz="1200"/>
              <a:t> проступку, </a:t>
            </a:r>
            <a:r>
              <a:rPr lang="ru-RU" sz="1200" err="1"/>
              <a:t>оскільки</a:t>
            </a:r>
            <a:r>
              <a:rPr lang="ru-RU" sz="1200"/>
              <a:t> </a:t>
            </a:r>
            <a:r>
              <a:rPr lang="ru-RU" sz="1200" err="1"/>
              <a:t>він</a:t>
            </a:r>
            <a:r>
              <a:rPr lang="ru-RU" sz="1200"/>
              <a:t> </a:t>
            </a:r>
            <a:r>
              <a:rPr lang="ru-RU" sz="1200" err="1"/>
              <a:t>займав</a:t>
            </a:r>
            <a:r>
              <a:rPr lang="ru-RU" sz="1200"/>
              <a:t> у </a:t>
            </a:r>
            <a:r>
              <a:rPr lang="ru-RU" sz="1200" err="1"/>
              <a:t>справі</a:t>
            </a:r>
            <a:r>
              <a:rPr lang="ru-RU" sz="1200"/>
              <a:t> </a:t>
            </a:r>
            <a:r>
              <a:rPr lang="ru-RU" sz="1200" err="1"/>
              <a:t>позицію</a:t>
            </a:r>
            <a:r>
              <a:rPr lang="ru-RU" sz="1200"/>
              <a:t> </a:t>
            </a:r>
            <a:r>
              <a:rPr lang="ru-RU" sz="1200" err="1"/>
              <a:t>всупереч</a:t>
            </a:r>
            <a:r>
              <a:rPr lang="ru-RU" sz="1200"/>
              <a:t> </a:t>
            </a:r>
            <a:r>
              <a:rPr lang="ru-RU" sz="1200" err="1"/>
              <a:t>волі</a:t>
            </a:r>
            <a:r>
              <a:rPr lang="ru-RU" sz="1200"/>
              <a:t> </a:t>
            </a:r>
            <a:r>
              <a:rPr lang="ru-RU" sz="1200" err="1"/>
              <a:t>клієнта</a:t>
            </a:r>
            <a:r>
              <a:rPr lang="ru-RU" sz="1200"/>
              <a:t> та у </a:t>
            </a:r>
            <a:r>
              <a:rPr lang="ru-RU" sz="1200" err="1"/>
              <a:t>порушення</a:t>
            </a:r>
            <a:r>
              <a:rPr lang="ru-RU" sz="1200"/>
              <a:t> заборони </a:t>
            </a:r>
            <a:r>
              <a:rPr lang="ru-RU" sz="1200" err="1"/>
              <a:t>укладати</a:t>
            </a:r>
            <a:r>
              <a:rPr lang="ru-RU" sz="1200"/>
              <a:t> договори про </a:t>
            </a:r>
            <a:r>
              <a:rPr lang="ru-RU" sz="1200" err="1"/>
              <a:t>надання</a:t>
            </a:r>
            <a:r>
              <a:rPr lang="ru-RU" sz="1200"/>
              <a:t> </a:t>
            </a:r>
            <a:r>
              <a:rPr lang="ru-RU" sz="1200" err="1"/>
              <a:t>правової</a:t>
            </a:r>
            <a:r>
              <a:rPr lang="ru-RU" sz="1200"/>
              <a:t> </a:t>
            </a:r>
            <a:r>
              <a:rPr lang="ru-RU" sz="1200" err="1"/>
              <a:t>допомоги</a:t>
            </a:r>
            <a:r>
              <a:rPr lang="ru-RU" sz="1200"/>
              <a:t> у </a:t>
            </a:r>
            <a:r>
              <a:rPr lang="ru-RU" sz="1200" err="1"/>
              <a:t>випадку</a:t>
            </a:r>
            <a:r>
              <a:rPr lang="ru-RU" sz="1200"/>
              <a:t> </a:t>
            </a:r>
            <a:r>
              <a:rPr lang="ru-RU" sz="1200" err="1"/>
              <a:t>надання</a:t>
            </a:r>
            <a:r>
              <a:rPr lang="ru-RU" sz="1200"/>
              <a:t> </a:t>
            </a:r>
            <a:r>
              <a:rPr lang="ru-RU" sz="1200" err="1"/>
              <a:t>правової</a:t>
            </a:r>
            <a:r>
              <a:rPr lang="ru-RU" sz="1200"/>
              <a:t> </a:t>
            </a:r>
            <a:r>
              <a:rPr lang="ru-RU" sz="1200" err="1"/>
              <a:t>допомоги</a:t>
            </a:r>
            <a:r>
              <a:rPr lang="ru-RU" sz="1200"/>
              <a:t> </a:t>
            </a:r>
            <a:r>
              <a:rPr lang="ru-RU" sz="1200" err="1"/>
              <a:t>інший</a:t>
            </a:r>
            <a:r>
              <a:rPr lang="ru-RU" sz="1200"/>
              <a:t> </a:t>
            </a:r>
            <a:r>
              <a:rPr lang="ru-RU" sz="1200" err="1"/>
              <a:t>особі</a:t>
            </a:r>
            <a:r>
              <a:rPr lang="ru-RU" sz="1200"/>
              <a:t>, </a:t>
            </a:r>
            <a:r>
              <a:rPr lang="ru-RU" sz="1200" err="1"/>
              <a:t>інтереси</a:t>
            </a:r>
            <a:r>
              <a:rPr lang="ru-RU" sz="1200"/>
              <a:t> </a:t>
            </a:r>
            <a:r>
              <a:rPr lang="ru-RU" sz="1200" err="1"/>
              <a:t>якої</a:t>
            </a:r>
            <a:r>
              <a:rPr lang="ru-RU" sz="1200"/>
              <a:t> </a:t>
            </a:r>
            <a:r>
              <a:rPr lang="ru-RU" sz="1200" err="1"/>
              <a:t>можуть</a:t>
            </a:r>
            <a:r>
              <a:rPr lang="ru-RU" sz="1200"/>
              <a:t> </a:t>
            </a:r>
            <a:r>
              <a:rPr lang="ru-RU" sz="1200" err="1"/>
              <a:t>суперечити</a:t>
            </a:r>
            <a:r>
              <a:rPr lang="ru-RU" sz="1200"/>
              <a:t> </a:t>
            </a:r>
            <a:r>
              <a:rPr lang="ru-RU" sz="1200" err="1"/>
              <a:t>інтересам</a:t>
            </a:r>
            <a:r>
              <a:rPr lang="ru-RU" sz="1200"/>
              <a:t> особи, яка </a:t>
            </a:r>
            <a:r>
              <a:rPr lang="ru-RU" sz="1200" err="1"/>
              <a:t>звернулася</a:t>
            </a:r>
            <a:r>
              <a:rPr lang="ru-RU" sz="1200"/>
              <a:t> за </a:t>
            </a:r>
            <a:r>
              <a:rPr lang="ru-RU" sz="1200" err="1"/>
              <a:t>наданням</a:t>
            </a:r>
            <a:r>
              <a:rPr lang="ru-RU" sz="1200"/>
              <a:t> </a:t>
            </a:r>
            <a:r>
              <a:rPr lang="ru-RU" sz="1200" err="1"/>
              <a:t>правової</a:t>
            </a:r>
            <a:r>
              <a:rPr lang="ru-RU" sz="1200"/>
              <a:t> </a:t>
            </a:r>
            <a:r>
              <a:rPr lang="ru-RU" sz="1200" err="1"/>
              <a:t>допомоги</a:t>
            </a:r>
            <a:r>
              <a:rPr lang="ru-RU" sz="1200"/>
              <a:t> (</a:t>
            </a:r>
            <a:r>
              <a:rPr lang="ru-RU" sz="1200" err="1"/>
              <a:t>рішення</a:t>
            </a:r>
            <a:r>
              <a:rPr lang="ru-RU" sz="1200"/>
              <a:t> ВКДКА </a:t>
            </a:r>
            <a:r>
              <a:rPr lang="ru-RU" sz="1200" err="1"/>
              <a:t>від</a:t>
            </a:r>
            <a:r>
              <a:rPr lang="ru-RU" sz="1200"/>
              <a:t> 31.01.2019№ І-003/2019).</a:t>
            </a:r>
            <a:br>
              <a:rPr lang="ru-RU" sz="1200"/>
            </a:br>
            <a:br>
              <a:rPr lang="ru-RU" sz="1200"/>
            </a:br>
            <a:r>
              <a:rPr lang="ru-RU" sz="1200"/>
              <a:t>В </a:t>
            </a:r>
            <a:r>
              <a:rPr lang="ru-RU" sz="1200" err="1"/>
              <a:t>іншій</a:t>
            </a:r>
            <a:r>
              <a:rPr lang="ru-RU" sz="1200"/>
              <a:t> </a:t>
            </a:r>
            <a:r>
              <a:rPr lang="ru-RU" sz="1200" err="1"/>
              <a:t>справі</a:t>
            </a:r>
            <a:r>
              <a:rPr lang="ru-RU" sz="1200"/>
              <a:t> адвокат надавав </a:t>
            </a:r>
            <a:r>
              <a:rPr lang="ru-RU" sz="1200" err="1"/>
              <a:t>послуги</a:t>
            </a:r>
            <a:r>
              <a:rPr lang="ru-RU" sz="1200"/>
              <a:t> правового консалтингу </a:t>
            </a:r>
            <a:r>
              <a:rPr lang="ru-RU" sz="1200" err="1"/>
              <a:t>юридичній</a:t>
            </a:r>
            <a:r>
              <a:rPr lang="ru-RU" sz="1200"/>
              <a:t> </a:t>
            </a:r>
            <a:r>
              <a:rPr lang="ru-RU" sz="1200" err="1"/>
              <a:t>особі</a:t>
            </a:r>
            <a:r>
              <a:rPr lang="ru-RU" sz="1200"/>
              <a:t>. </a:t>
            </a:r>
            <a:r>
              <a:rPr lang="ru-RU" sz="1200" err="1"/>
              <a:t>Загальні</a:t>
            </a:r>
            <a:r>
              <a:rPr lang="ru-RU" sz="1200"/>
              <a:t> </a:t>
            </a:r>
            <a:r>
              <a:rPr lang="ru-RU" sz="1200" err="1"/>
              <a:t>збори</a:t>
            </a:r>
            <a:r>
              <a:rPr lang="ru-RU" sz="1200"/>
              <a:t> </a:t>
            </a:r>
            <a:r>
              <a:rPr lang="ru-RU" sz="1200" err="1"/>
              <a:t>учасників</a:t>
            </a:r>
            <a:r>
              <a:rPr lang="ru-RU" sz="1200"/>
              <a:t> </a:t>
            </a:r>
            <a:r>
              <a:rPr lang="ru-RU" sz="1200" err="1"/>
              <a:t>відсторонили</a:t>
            </a:r>
            <a:r>
              <a:rPr lang="ru-RU" sz="1200"/>
              <a:t> директора </a:t>
            </a:r>
            <a:r>
              <a:rPr lang="ru-RU" sz="1200" err="1"/>
              <a:t>цієї</a:t>
            </a:r>
            <a:r>
              <a:rPr lang="ru-RU" sz="1200"/>
              <a:t> </a:t>
            </a:r>
            <a:r>
              <a:rPr lang="ru-RU" sz="1200" err="1"/>
              <a:t>юридичної</a:t>
            </a:r>
            <a:r>
              <a:rPr lang="ru-RU" sz="1200"/>
              <a:t> особи. </a:t>
            </a:r>
            <a:r>
              <a:rPr lang="ru-RU" sz="1200" err="1"/>
              <a:t>Останній</a:t>
            </a:r>
            <a:r>
              <a:rPr lang="ru-RU" sz="1200"/>
              <a:t> </a:t>
            </a:r>
            <a:r>
              <a:rPr lang="ru-RU" sz="1200" err="1"/>
              <a:t>ініціював</a:t>
            </a:r>
            <a:r>
              <a:rPr lang="ru-RU" sz="1200"/>
              <a:t> </a:t>
            </a:r>
            <a:r>
              <a:rPr lang="ru-RU" sz="1200" err="1"/>
              <a:t>судові</a:t>
            </a:r>
            <a:r>
              <a:rPr lang="ru-RU" sz="1200"/>
              <a:t> </a:t>
            </a:r>
            <a:r>
              <a:rPr lang="ru-RU" sz="1200" err="1"/>
              <a:t>провадження</a:t>
            </a:r>
            <a:r>
              <a:rPr lang="ru-RU" sz="1200"/>
              <a:t> про </a:t>
            </a:r>
            <a:r>
              <a:rPr lang="ru-RU" sz="1200" err="1"/>
              <a:t>поновлення</a:t>
            </a:r>
            <a:r>
              <a:rPr lang="ru-RU" sz="1200"/>
              <a:t> на </a:t>
            </a:r>
            <a:r>
              <a:rPr lang="ru-RU" sz="1200" err="1"/>
              <a:t>посаді</a:t>
            </a:r>
            <a:r>
              <a:rPr lang="ru-RU" sz="1200"/>
              <a:t> та </a:t>
            </a:r>
            <a:r>
              <a:rPr lang="ru-RU" sz="1200" err="1"/>
              <a:t>усунення</a:t>
            </a:r>
            <a:r>
              <a:rPr lang="ru-RU" sz="1200"/>
              <a:t> </a:t>
            </a:r>
            <a:r>
              <a:rPr lang="ru-RU" sz="1200" err="1"/>
              <a:t>перешкод</a:t>
            </a:r>
            <a:r>
              <a:rPr lang="ru-RU" sz="1200"/>
              <a:t> у </a:t>
            </a:r>
            <a:r>
              <a:rPr lang="ru-RU" sz="1200" err="1"/>
              <a:t>виконанні</a:t>
            </a:r>
            <a:r>
              <a:rPr lang="ru-RU" sz="1200"/>
              <a:t> </a:t>
            </a:r>
            <a:r>
              <a:rPr lang="ru-RU" sz="1200" err="1"/>
              <a:t>посадових</a:t>
            </a:r>
            <a:r>
              <a:rPr lang="ru-RU" sz="1200"/>
              <a:t> </a:t>
            </a:r>
            <a:r>
              <a:rPr lang="ru-RU" sz="1200" err="1"/>
              <a:t>обов’язків</a:t>
            </a:r>
            <a:r>
              <a:rPr lang="ru-RU" sz="1200"/>
              <a:t>, у рамках </a:t>
            </a:r>
            <a:r>
              <a:rPr lang="ru-RU" sz="1200" err="1"/>
              <a:t>якого</a:t>
            </a:r>
            <a:r>
              <a:rPr lang="ru-RU" sz="1200"/>
              <a:t> залучив до </a:t>
            </a:r>
            <a:r>
              <a:rPr lang="ru-RU" sz="1200" err="1"/>
              <a:t>надання</a:t>
            </a:r>
            <a:r>
              <a:rPr lang="ru-RU" sz="1200"/>
              <a:t> </a:t>
            </a:r>
            <a:r>
              <a:rPr lang="ru-RU" sz="1200" err="1"/>
              <a:t>правової</a:t>
            </a:r>
            <a:r>
              <a:rPr lang="ru-RU" sz="1200"/>
              <a:t> </a:t>
            </a:r>
            <a:r>
              <a:rPr lang="ru-RU" sz="1200" err="1"/>
              <a:t>допомоги</a:t>
            </a:r>
            <a:r>
              <a:rPr lang="ru-RU" sz="1200"/>
              <a:t> </a:t>
            </a:r>
            <a:r>
              <a:rPr lang="ru-RU" sz="1200" err="1"/>
              <a:t>цього</a:t>
            </a:r>
            <a:r>
              <a:rPr lang="ru-RU" sz="1200"/>
              <a:t> ж адвоката.</a:t>
            </a:r>
            <a:br>
              <a:rPr lang="ru-RU" sz="1200"/>
            </a:br>
            <a:br>
              <a:rPr lang="ru-RU" sz="1200"/>
            </a:br>
            <a:r>
              <a:rPr lang="ru-RU" sz="1200"/>
              <a:t>Через </a:t>
            </a:r>
            <a:r>
              <a:rPr lang="ru-RU" sz="1200" err="1"/>
              <a:t>це</a:t>
            </a:r>
            <a:r>
              <a:rPr lang="ru-RU" sz="1200"/>
              <a:t> </a:t>
            </a:r>
            <a:r>
              <a:rPr lang="ru-RU" sz="1200" err="1"/>
              <a:t>представник</a:t>
            </a:r>
            <a:r>
              <a:rPr lang="ru-RU" sz="1200"/>
              <a:t> </a:t>
            </a:r>
            <a:r>
              <a:rPr lang="ru-RU" sz="1200" err="1"/>
              <a:t>юридичної</a:t>
            </a:r>
            <a:r>
              <a:rPr lang="ru-RU" sz="1200"/>
              <a:t> особи </a:t>
            </a:r>
            <a:r>
              <a:rPr lang="ru-RU" sz="1200" err="1"/>
              <a:t>звернувся</a:t>
            </a:r>
            <a:r>
              <a:rPr lang="ru-RU" sz="1200"/>
              <a:t> до КДКА. </a:t>
            </a:r>
            <a:r>
              <a:rPr lang="ru-RU" sz="1200" err="1"/>
              <a:t>Він</a:t>
            </a:r>
            <a:r>
              <a:rPr lang="ru-RU" sz="1200"/>
              <a:t> </a:t>
            </a:r>
            <a:r>
              <a:rPr lang="ru-RU" sz="1200" err="1"/>
              <a:t>також</a:t>
            </a:r>
            <a:r>
              <a:rPr lang="ru-RU" sz="1200"/>
              <a:t> </a:t>
            </a:r>
            <a:r>
              <a:rPr lang="ru-RU" sz="1200" err="1"/>
              <a:t>зауважив</a:t>
            </a:r>
            <a:r>
              <a:rPr lang="ru-RU" sz="1200"/>
              <a:t>, </a:t>
            </a:r>
            <a:r>
              <a:rPr lang="ru-RU" sz="1200" err="1"/>
              <a:t>що</a:t>
            </a:r>
            <a:r>
              <a:rPr lang="ru-RU" sz="1200"/>
              <a:t> адвокат, </a:t>
            </a:r>
            <a:r>
              <a:rPr lang="ru-RU" sz="1200" err="1"/>
              <a:t>перебуваючи</a:t>
            </a:r>
            <a:r>
              <a:rPr lang="ru-RU" sz="1200"/>
              <a:t> з ними у </a:t>
            </a:r>
            <a:r>
              <a:rPr lang="ru-RU" sz="1200" err="1"/>
              <a:t>договірних</a:t>
            </a:r>
            <a:r>
              <a:rPr lang="ru-RU" sz="1200"/>
              <a:t> </a:t>
            </a:r>
            <a:r>
              <a:rPr lang="ru-RU" sz="1200" err="1"/>
              <a:t>відносинах</a:t>
            </a:r>
            <a:r>
              <a:rPr lang="ru-RU" sz="1200"/>
              <a:t>, представляв </a:t>
            </a:r>
            <a:r>
              <a:rPr lang="ru-RU" sz="1200" err="1"/>
              <a:t>інтереси</a:t>
            </a:r>
            <a:r>
              <a:rPr lang="ru-RU" sz="1200"/>
              <a:t> </a:t>
            </a:r>
            <a:r>
              <a:rPr lang="ru-RU" sz="1200" err="1"/>
              <a:t>їхнього</a:t>
            </a:r>
            <a:r>
              <a:rPr lang="ru-RU" sz="1200"/>
              <a:t> </a:t>
            </a:r>
            <a:r>
              <a:rPr lang="ru-RU" sz="1200" err="1"/>
              <a:t>опонента</a:t>
            </a:r>
            <a:r>
              <a:rPr lang="ru-RU" sz="1200"/>
              <a:t> – </a:t>
            </a:r>
            <a:r>
              <a:rPr lang="ru-RU" sz="1200" err="1"/>
              <a:t>іншої</a:t>
            </a:r>
            <a:r>
              <a:rPr lang="ru-RU" sz="1200"/>
              <a:t> </a:t>
            </a:r>
            <a:r>
              <a:rPr lang="ru-RU" sz="1200" err="1"/>
              <a:t>компанії</a:t>
            </a:r>
            <a:r>
              <a:rPr lang="ru-RU" sz="1200"/>
              <a:t> у </a:t>
            </a:r>
            <a:r>
              <a:rPr lang="ru-RU" sz="1200" err="1"/>
              <a:t>спорі</a:t>
            </a:r>
            <a:r>
              <a:rPr lang="ru-RU" sz="1200"/>
              <a:t> про </a:t>
            </a:r>
            <a:r>
              <a:rPr lang="ru-RU" sz="1200" err="1"/>
              <a:t>стягнення</a:t>
            </a:r>
            <a:r>
              <a:rPr lang="ru-RU" sz="1200"/>
              <a:t> </a:t>
            </a:r>
            <a:r>
              <a:rPr lang="ru-RU" sz="1200" err="1"/>
              <a:t>безпідставно</a:t>
            </a:r>
            <a:r>
              <a:rPr lang="ru-RU" sz="1200"/>
              <a:t> </a:t>
            </a:r>
            <a:r>
              <a:rPr lang="ru-RU" sz="1200" err="1"/>
              <a:t>отриманих</a:t>
            </a:r>
            <a:r>
              <a:rPr lang="ru-RU" sz="1200"/>
              <a:t> </a:t>
            </a:r>
            <a:r>
              <a:rPr lang="ru-RU" sz="1200" err="1"/>
              <a:t>коштів</a:t>
            </a:r>
            <a:r>
              <a:rPr lang="ru-RU" sz="1200"/>
              <a:t>. При </a:t>
            </a:r>
            <a:r>
              <a:rPr lang="ru-RU" sz="1200" err="1"/>
              <a:t>цьому</a:t>
            </a:r>
            <a:r>
              <a:rPr lang="ru-RU" sz="1200"/>
              <a:t> адвокат </a:t>
            </a:r>
            <a:r>
              <a:rPr lang="ru-RU" sz="1200" err="1"/>
              <a:t>ще</a:t>
            </a:r>
            <a:r>
              <a:rPr lang="ru-RU" sz="1200"/>
              <a:t> й </a:t>
            </a:r>
            <a:r>
              <a:rPr lang="ru-RU" sz="1200" err="1"/>
              <a:t>перебував</a:t>
            </a:r>
            <a:r>
              <a:rPr lang="ru-RU" sz="1200"/>
              <a:t> у </a:t>
            </a:r>
            <a:r>
              <a:rPr lang="ru-RU" sz="1200" err="1"/>
              <a:t>сімейних</a:t>
            </a:r>
            <a:r>
              <a:rPr lang="ru-RU" sz="1200"/>
              <a:t> </a:t>
            </a:r>
            <a:r>
              <a:rPr lang="ru-RU" sz="1200" err="1"/>
              <a:t>стосунках</a:t>
            </a:r>
            <a:r>
              <a:rPr lang="ru-RU" sz="1200"/>
              <a:t> </a:t>
            </a:r>
            <a:r>
              <a:rPr lang="ru-RU" sz="1200" err="1"/>
              <a:t>із</a:t>
            </a:r>
            <a:r>
              <a:rPr lang="ru-RU" sz="1200"/>
              <a:t> </a:t>
            </a:r>
            <a:r>
              <a:rPr lang="ru-RU" sz="1200" err="1"/>
              <a:t>засновником</a:t>
            </a:r>
            <a:r>
              <a:rPr lang="ru-RU" sz="1200"/>
              <a:t> </a:t>
            </a:r>
            <a:r>
              <a:rPr lang="ru-RU" sz="1200" err="1"/>
              <a:t>цієї</a:t>
            </a:r>
            <a:r>
              <a:rPr lang="ru-RU" sz="1200"/>
              <a:t> </a:t>
            </a:r>
            <a:r>
              <a:rPr lang="ru-RU" sz="1200" err="1"/>
              <a:t>компанії</a:t>
            </a:r>
            <a:r>
              <a:rPr lang="ru-RU" sz="1200"/>
              <a:t>.</a:t>
            </a:r>
            <a:br>
              <a:rPr lang="ru-RU" sz="1200"/>
            </a:br>
            <a:br>
              <a:rPr lang="ru-RU" sz="1200"/>
            </a:br>
            <a:r>
              <a:rPr lang="ru-RU" sz="1200"/>
              <a:t>КДКА </a:t>
            </a:r>
            <a:r>
              <a:rPr lang="ru-RU" sz="1200" err="1"/>
              <a:t>спочатку</a:t>
            </a:r>
            <a:r>
              <a:rPr lang="ru-RU" sz="1200"/>
              <a:t> </a:t>
            </a:r>
            <a:r>
              <a:rPr lang="ru-RU" sz="1200" err="1"/>
              <a:t>відмовила</a:t>
            </a:r>
            <a:r>
              <a:rPr lang="ru-RU" sz="1200"/>
              <a:t> в </a:t>
            </a:r>
            <a:r>
              <a:rPr lang="ru-RU" sz="1200" err="1"/>
              <a:t>порушенні</a:t>
            </a:r>
            <a:r>
              <a:rPr lang="ru-RU" sz="1200"/>
              <a:t> </a:t>
            </a:r>
            <a:r>
              <a:rPr lang="ru-RU" sz="1200" err="1"/>
              <a:t>дисциплінарної</a:t>
            </a:r>
            <a:r>
              <a:rPr lang="ru-RU" sz="1200"/>
              <a:t> </a:t>
            </a:r>
            <a:r>
              <a:rPr lang="ru-RU" sz="1200" err="1"/>
              <a:t>справи</a:t>
            </a:r>
            <a:r>
              <a:rPr lang="ru-RU" sz="1200"/>
              <a:t>, не </a:t>
            </a:r>
            <a:r>
              <a:rPr lang="ru-RU" sz="1200" err="1"/>
              <a:t>вбачаючи</a:t>
            </a:r>
            <a:r>
              <a:rPr lang="ru-RU" sz="1200"/>
              <a:t> у </a:t>
            </a:r>
            <a:r>
              <a:rPr lang="ru-RU" sz="1200" err="1"/>
              <a:t>діях</a:t>
            </a:r>
            <a:r>
              <a:rPr lang="ru-RU" sz="1200"/>
              <a:t> адвоката </a:t>
            </a:r>
            <a:r>
              <a:rPr lang="ru-RU" sz="1200" err="1"/>
              <a:t>ознак</a:t>
            </a:r>
            <a:r>
              <a:rPr lang="ru-RU" sz="1200"/>
              <a:t> </a:t>
            </a:r>
            <a:r>
              <a:rPr lang="ru-RU" sz="1200" err="1"/>
              <a:t>дисциплінарного</a:t>
            </a:r>
            <a:r>
              <a:rPr lang="ru-RU" sz="1200"/>
              <a:t> проступку. </a:t>
            </a:r>
            <a:r>
              <a:rPr lang="ru-RU" sz="1200" err="1"/>
              <a:t>Водночас</a:t>
            </a:r>
            <a:r>
              <a:rPr lang="ru-RU" sz="1200"/>
              <a:t>, ВКДКА </a:t>
            </a:r>
            <a:r>
              <a:rPr lang="ru-RU" sz="1200" err="1"/>
              <a:t>дійшла</a:t>
            </a:r>
            <a:r>
              <a:rPr lang="ru-RU" sz="1200"/>
              <a:t> </a:t>
            </a:r>
            <a:r>
              <a:rPr lang="ru-RU" sz="1200" err="1"/>
              <a:t>висновків</a:t>
            </a:r>
            <a:r>
              <a:rPr lang="ru-RU" sz="1200"/>
              <a:t>, </a:t>
            </a:r>
            <a:r>
              <a:rPr lang="ru-RU" sz="1200" err="1"/>
              <a:t>щодо</a:t>
            </a:r>
            <a:r>
              <a:rPr lang="ru-RU" sz="1200"/>
              <a:t> </a:t>
            </a:r>
            <a:r>
              <a:rPr lang="ru-RU" sz="1200" err="1"/>
              <a:t>помилковості</a:t>
            </a:r>
            <a:r>
              <a:rPr lang="ru-RU" sz="1200"/>
              <a:t> такого </a:t>
            </a:r>
            <a:r>
              <a:rPr lang="ru-RU" sz="1200" err="1"/>
              <a:t>рішення</a:t>
            </a:r>
            <a:r>
              <a:rPr lang="ru-RU" sz="1200"/>
              <a:t> та </a:t>
            </a:r>
            <a:r>
              <a:rPr lang="ru-RU" sz="1200" err="1"/>
              <a:t>ухвалила</a:t>
            </a:r>
            <a:r>
              <a:rPr lang="ru-RU" sz="1200"/>
              <a:t> </a:t>
            </a:r>
            <a:r>
              <a:rPr lang="ru-RU" sz="1200" err="1"/>
              <a:t>інше</a:t>
            </a:r>
            <a:r>
              <a:rPr lang="ru-RU" sz="1200"/>
              <a:t> (</a:t>
            </a:r>
            <a:r>
              <a:rPr lang="ru-RU" sz="1200" err="1"/>
              <a:t>рішення</a:t>
            </a:r>
            <a:r>
              <a:rPr lang="ru-RU" sz="1200"/>
              <a:t> ВКДКА </a:t>
            </a:r>
            <a:r>
              <a:rPr lang="ru-RU" sz="1200" err="1"/>
              <a:t>від</a:t>
            </a:r>
            <a:r>
              <a:rPr lang="ru-RU" sz="1200"/>
              <a:t> 07.11.2014 № </a:t>
            </a:r>
            <a:r>
              <a:rPr lang="en-US" sz="1200"/>
              <a:t>V-029/2014), </a:t>
            </a:r>
            <a:r>
              <a:rPr lang="ru-RU" sz="1200" err="1"/>
              <a:t>яким</a:t>
            </a:r>
            <a:r>
              <a:rPr lang="ru-RU" sz="1200"/>
              <a:t> порушила справу </a:t>
            </a:r>
            <a:r>
              <a:rPr lang="ru-RU" sz="1200" err="1"/>
              <a:t>відносно</a:t>
            </a:r>
            <a:r>
              <a:rPr lang="ru-RU" sz="1200"/>
              <a:t> адвоката і направила </a:t>
            </a:r>
            <a:r>
              <a:rPr lang="ru-RU" sz="1200" err="1"/>
              <a:t>матеріали</a:t>
            </a:r>
            <a:r>
              <a:rPr lang="ru-RU" sz="1200"/>
              <a:t> до КДКА для </a:t>
            </a:r>
            <a:r>
              <a:rPr lang="ru-RU" sz="1200" err="1"/>
              <a:t>розгляду</a:t>
            </a:r>
            <a:r>
              <a:rPr lang="ru-RU" sz="1200"/>
              <a:t> у порядку, </a:t>
            </a:r>
            <a:r>
              <a:rPr lang="ru-RU" sz="1200" err="1"/>
              <a:t>передбаченому</a:t>
            </a:r>
            <a:r>
              <a:rPr lang="ru-RU" sz="1200"/>
              <a:t> Законом.</a:t>
            </a:r>
          </a:p>
        </p:txBody>
      </p:sp>
    </p:spTree>
    <p:extLst>
      <p:ext uri="{BB962C8B-B14F-4D97-AF65-F5344CB8AC3E}">
        <p14:creationId xmlns:p14="http://schemas.microsoft.com/office/powerpoint/2010/main" val="1474160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7584" y="476672"/>
            <a:ext cx="7543800" cy="4680520"/>
          </a:xfrm>
        </p:spPr>
        <p:txBody>
          <a:bodyPr/>
          <a:lstStyle/>
          <a:p>
            <a:pPr algn="just"/>
            <a:r>
              <a:rPr lang="ru-RU" sz="1400"/>
              <a:t>	</a:t>
            </a:r>
            <a:r>
              <a:rPr lang="ru-RU" sz="1400" err="1"/>
              <a:t>Вирішуючи</a:t>
            </a:r>
            <a:r>
              <a:rPr lang="ru-RU" sz="1400"/>
              <a:t> </a:t>
            </a:r>
            <a:r>
              <a:rPr lang="ru-RU" sz="1400" err="1"/>
              <a:t>питання</a:t>
            </a:r>
            <a:r>
              <a:rPr lang="ru-RU" sz="1400"/>
              <a:t> про </a:t>
            </a:r>
            <a:r>
              <a:rPr lang="ru-RU" sz="1400" err="1"/>
              <a:t>наявність</a:t>
            </a:r>
            <a:r>
              <a:rPr lang="ru-RU" sz="1400"/>
              <a:t> </a:t>
            </a:r>
            <a:r>
              <a:rPr lang="ru-RU" sz="1400" err="1"/>
              <a:t>конфлікту</a:t>
            </a:r>
            <a:r>
              <a:rPr lang="ru-RU" sz="1400"/>
              <a:t> </a:t>
            </a:r>
            <a:r>
              <a:rPr lang="ru-RU" sz="1400" err="1"/>
              <a:t>інтересів</a:t>
            </a:r>
            <a:r>
              <a:rPr lang="ru-RU" sz="1400"/>
              <a:t> </a:t>
            </a:r>
            <a:r>
              <a:rPr lang="ru-RU" sz="1400" err="1"/>
              <a:t>між</a:t>
            </a:r>
            <a:r>
              <a:rPr lang="ru-RU" sz="1400"/>
              <a:t> </a:t>
            </a:r>
            <a:r>
              <a:rPr lang="ru-RU" sz="1400" err="1"/>
              <a:t>клієнтами</a:t>
            </a:r>
            <a:r>
              <a:rPr lang="ru-RU" sz="1400"/>
              <a:t>, КДКА </a:t>
            </a:r>
            <a:r>
              <a:rPr lang="ru-RU" sz="1400" err="1"/>
              <a:t>мають</a:t>
            </a:r>
            <a:r>
              <a:rPr lang="ru-RU" sz="1400"/>
              <a:t> </a:t>
            </a:r>
            <a:r>
              <a:rPr lang="ru-RU" sz="1400" err="1"/>
              <a:t>враховувати</a:t>
            </a:r>
            <a:r>
              <a:rPr lang="ru-RU" sz="1400"/>
              <a:t> предмет </a:t>
            </a:r>
            <a:r>
              <a:rPr lang="ru-RU" sz="1400" err="1"/>
              <a:t>надання</a:t>
            </a:r>
            <a:r>
              <a:rPr lang="ru-RU" sz="1400"/>
              <a:t> </a:t>
            </a:r>
            <a:r>
              <a:rPr lang="ru-RU" sz="1400" err="1"/>
              <a:t>правової</a:t>
            </a:r>
            <a:r>
              <a:rPr lang="ru-RU" sz="1400"/>
              <a:t> </a:t>
            </a:r>
            <a:r>
              <a:rPr lang="ru-RU" sz="1400" err="1"/>
              <a:t>допомоги</a:t>
            </a:r>
            <a:r>
              <a:rPr lang="ru-RU" sz="1400"/>
              <a:t> за </a:t>
            </a:r>
            <a:r>
              <a:rPr lang="ru-RU" sz="1400" err="1"/>
              <a:t>відповідними</a:t>
            </a:r>
            <a:r>
              <a:rPr lang="ru-RU" sz="1400"/>
              <a:t> договорами.</a:t>
            </a:r>
            <a:br>
              <a:rPr lang="ru-RU" sz="1400"/>
            </a:br>
            <a:br>
              <a:rPr lang="ru-RU" sz="1400"/>
            </a:br>
            <a:r>
              <a:rPr lang="ru-RU" sz="1400"/>
              <a:t>	Адвокат представляв </a:t>
            </a:r>
            <a:r>
              <a:rPr lang="ru-RU" sz="1400" err="1"/>
              <a:t>інтереси</a:t>
            </a:r>
            <a:r>
              <a:rPr lang="ru-RU" sz="1400"/>
              <a:t> </a:t>
            </a:r>
            <a:r>
              <a:rPr lang="ru-RU" sz="1400" err="1"/>
              <a:t>громадянина</a:t>
            </a:r>
            <a:r>
              <a:rPr lang="ru-RU" sz="1400"/>
              <a:t> в </a:t>
            </a:r>
            <a:r>
              <a:rPr lang="ru-RU" sz="1400" err="1"/>
              <a:t>суді</a:t>
            </a:r>
            <a:r>
              <a:rPr lang="ru-RU" sz="1400"/>
              <a:t> у </a:t>
            </a:r>
            <a:r>
              <a:rPr lang="ru-RU" sz="1400" err="1"/>
              <a:t>справі</a:t>
            </a:r>
            <a:r>
              <a:rPr lang="ru-RU" sz="1400"/>
              <a:t> </a:t>
            </a:r>
            <a:r>
              <a:rPr lang="ru-RU" sz="1400" err="1"/>
              <a:t>щодо</a:t>
            </a:r>
            <a:r>
              <a:rPr lang="ru-RU" sz="1400"/>
              <a:t> </a:t>
            </a:r>
            <a:r>
              <a:rPr lang="ru-RU" sz="1400" err="1"/>
              <a:t>неякісного</a:t>
            </a:r>
            <a:r>
              <a:rPr lang="ru-RU" sz="1400"/>
              <a:t> </a:t>
            </a:r>
            <a:r>
              <a:rPr lang="ru-RU" sz="1400" err="1"/>
              <a:t>виконання</a:t>
            </a:r>
            <a:r>
              <a:rPr lang="ru-RU" sz="1400"/>
              <a:t> </a:t>
            </a:r>
            <a:r>
              <a:rPr lang="ru-RU" sz="1400" err="1"/>
              <a:t>підприємством</a:t>
            </a:r>
            <a:r>
              <a:rPr lang="ru-RU" sz="1400"/>
              <a:t> </a:t>
            </a:r>
            <a:r>
              <a:rPr lang="ru-RU" sz="1400" err="1"/>
              <a:t>робіт</a:t>
            </a:r>
            <a:r>
              <a:rPr lang="ru-RU" sz="1400"/>
              <a:t> з </a:t>
            </a:r>
            <a:r>
              <a:rPr lang="ru-RU" sz="1400" err="1"/>
              <a:t>будівництва</a:t>
            </a:r>
            <a:r>
              <a:rPr lang="ru-RU" sz="1400"/>
              <a:t> </a:t>
            </a:r>
            <a:r>
              <a:rPr lang="ru-RU" sz="1400" err="1"/>
              <a:t>житлового</a:t>
            </a:r>
            <a:r>
              <a:rPr lang="ru-RU" sz="1400"/>
              <a:t> </a:t>
            </a:r>
            <a:r>
              <a:rPr lang="ru-RU" sz="1400" err="1"/>
              <a:t>будинку</a:t>
            </a:r>
            <a:r>
              <a:rPr lang="ru-RU" sz="1400"/>
              <a:t>. </a:t>
            </a:r>
            <a:r>
              <a:rPr lang="ru-RU" sz="1400" err="1"/>
              <a:t>Пізніше</a:t>
            </a:r>
            <a:r>
              <a:rPr lang="ru-RU" sz="1400"/>
              <a:t> </a:t>
            </a:r>
            <a:r>
              <a:rPr lang="ru-RU" sz="1400" err="1"/>
              <a:t>цей</a:t>
            </a:r>
            <a:r>
              <a:rPr lang="ru-RU" sz="1400"/>
              <a:t> же адвокат </a:t>
            </a:r>
            <a:r>
              <a:rPr lang="ru-RU" sz="1400" err="1"/>
              <a:t>був</a:t>
            </a:r>
            <a:r>
              <a:rPr lang="ru-RU" sz="1400"/>
              <a:t> </a:t>
            </a:r>
            <a:r>
              <a:rPr lang="ru-RU" sz="1400" err="1"/>
              <a:t>представником</a:t>
            </a:r>
            <a:r>
              <a:rPr lang="ru-RU" sz="1400"/>
              <a:t> </a:t>
            </a:r>
            <a:r>
              <a:rPr lang="ru-RU" sz="1400" err="1"/>
              <a:t>іншої</a:t>
            </a:r>
            <a:r>
              <a:rPr lang="ru-RU" sz="1400"/>
              <a:t> особи у </a:t>
            </a:r>
            <a:r>
              <a:rPr lang="ru-RU" sz="1400" err="1"/>
              <a:t>спорі</a:t>
            </a:r>
            <a:r>
              <a:rPr lang="ru-RU" sz="1400"/>
              <a:t> </a:t>
            </a:r>
            <a:r>
              <a:rPr lang="ru-RU" sz="1400" err="1"/>
              <a:t>щодо</a:t>
            </a:r>
            <a:r>
              <a:rPr lang="ru-RU" sz="1400"/>
              <a:t> </a:t>
            </a:r>
            <a:r>
              <a:rPr lang="ru-RU" sz="1400" err="1"/>
              <a:t>дійсності</a:t>
            </a:r>
            <a:r>
              <a:rPr lang="ru-RU" sz="1400"/>
              <a:t> </a:t>
            </a:r>
            <a:r>
              <a:rPr lang="ru-RU" sz="1400" err="1"/>
              <a:t>договорів</a:t>
            </a:r>
            <a:r>
              <a:rPr lang="ru-RU" sz="1400"/>
              <a:t> </a:t>
            </a:r>
            <a:r>
              <a:rPr lang="ru-RU" sz="1400" err="1"/>
              <a:t>купівлі</a:t>
            </a:r>
            <a:r>
              <a:rPr lang="ru-RU" sz="1400"/>
              <a:t>-продажу </a:t>
            </a:r>
            <a:r>
              <a:rPr lang="ru-RU" sz="1400" err="1"/>
              <a:t>нерухомого</a:t>
            </a:r>
            <a:r>
              <a:rPr lang="ru-RU" sz="1400"/>
              <a:t> майна. </a:t>
            </a:r>
            <a:r>
              <a:rPr lang="ru-RU" sz="1400" err="1"/>
              <a:t>Опонентом</a:t>
            </a:r>
            <a:r>
              <a:rPr lang="ru-RU" sz="1400"/>
              <a:t> у </a:t>
            </a:r>
            <a:r>
              <a:rPr lang="ru-RU" sz="1400" err="1"/>
              <a:t>справі</a:t>
            </a:r>
            <a:r>
              <a:rPr lang="ru-RU" sz="1400"/>
              <a:t> </a:t>
            </a:r>
            <a:r>
              <a:rPr lang="ru-RU" sz="1400" err="1"/>
              <a:t>виступав</a:t>
            </a:r>
            <a:r>
              <a:rPr lang="ru-RU" sz="1400"/>
              <a:t> </a:t>
            </a:r>
            <a:r>
              <a:rPr lang="ru-RU" sz="1400" err="1"/>
              <a:t>його</a:t>
            </a:r>
            <a:r>
              <a:rPr lang="ru-RU" sz="1400"/>
              <a:t> </a:t>
            </a:r>
            <a:r>
              <a:rPr lang="ru-RU" sz="1400" err="1"/>
              <a:t>клієнт</a:t>
            </a:r>
            <a:r>
              <a:rPr lang="ru-RU" sz="1400"/>
              <a:t> у </a:t>
            </a:r>
            <a:r>
              <a:rPr lang="ru-RU" sz="1400" err="1"/>
              <a:t>першому</a:t>
            </a:r>
            <a:r>
              <a:rPr lang="ru-RU" sz="1400"/>
              <a:t> </a:t>
            </a:r>
            <a:r>
              <a:rPr lang="ru-RU" sz="1400" err="1"/>
              <a:t>спорі</a:t>
            </a:r>
            <a:r>
              <a:rPr lang="ru-RU" sz="1400"/>
              <a:t>. </a:t>
            </a:r>
            <a:r>
              <a:rPr lang="ru-RU" sz="1400" err="1"/>
              <a:t>Ситуацією</a:t>
            </a:r>
            <a:r>
              <a:rPr lang="ru-RU" sz="1400"/>
              <a:t> </a:t>
            </a:r>
            <a:r>
              <a:rPr lang="ru-RU" sz="1400" err="1"/>
              <a:t>вирішило</a:t>
            </a:r>
            <a:r>
              <a:rPr lang="ru-RU" sz="1400"/>
              <a:t> </a:t>
            </a:r>
            <a:r>
              <a:rPr lang="ru-RU" sz="1400" err="1"/>
              <a:t>скористатися</a:t>
            </a:r>
            <a:r>
              <a:rPr lang="ru-RU" sz="1400"/>
              <a:t> </a:t>
            </a:r>
            <a:r>
              <a:rPr lang="ru-RU" sz="1400" err="1"/>
              <a:t>підприємство</a:t>
            </a:r>
            <a:r>
              <a:rPr lang="ru-RU" sz="1400"/>
              <a:t> та </a:t>
            </a:r>
            <a:r>
              <a:rPr lang="ru-RU" sz="1400" err="1"/>
              <a:t>звернулося</a:t>
            </a:r>
            <a:r>
              <a:rPr lang="ru-RU" sz="1400"/>
              <a:t> до КДКА. </a:t>
            </a:r>
            <a:r>
              <a:rPr lang="ru-RU" sz="1400" err="1"/>
              <a:t>Скаржник</a:t>
            </a:r>
            <a:r>
              <a:rPr lang="ru-RU" sz="1400"/>
              <a:t> уважав, </a:t>
            </a:r>
            <a:r>
              <a:rPr lang="ru-RU" sz="1400" err="1"/>
              <a:t>що</a:t>
            </a:r>
            <a:r>
              <a:rPr lang="ru-RU" sz="1400"/>
              <a:t> адвокат </a:t>
            </a:r>
            <a:r>
              <a:rPr lang="ru-RU" sz="1400" err="1"/>
              <a:t>мав</a:t>
            </a:r>
            <a:r>
              <a:rPr lang="ru-RU" sz="1400"/>
              <a:t> </a:t>
            </a:r>
            <a:r>
              <a:rPr lang="ru-RU" sz="1400" err="1"/>
              <a:t>відмовити</a:t>
            </a:r>
            <a:r>
              <a:rPr lang="ru-RU" sz="1400"/>
              <a:t> в </a:t>
            </a:r>
            <a:r>
              <a:rPr lang="ru-RU" sz="1400" err="1"/>
              <a:t>укладенні</a:t>
            </a:r>
            <a:r>
              <a:rPr lang="ru-RU" sz="1400"/>
              <a:t> другого договору про </a:t>
            </a:r>
            <a:r>
              <a:rPr lang="ru-RU" sz="1400" err="1"/>
              <a:t>надання</a:t>
            </a:r>
            <a:r>
              <a:rPr lang="ru-RU" sz="1400"/>
              <a:t> </a:t>
            </a:r>
            <a:r>
              <a:rPr lang="ru-RU" sz="1400" err="1"/>
              <a:t>правової</a:t>
            </a:r>
            <a:r>
              <a:rPr lang="ru-RU" sz="1400"/>
              <a:t> </a:t>
            </a:r>
            <a:r>
              <a:rPr lang="ru-RU" sz="1400" err="1"/>
              <a:t>допомоги</a:t>
            </a:r>
            <a:r>
              <a:rPr lang="ru-RU" sz="1400"/>
              <a:t>.</a:t>
            </a:r>
            <a:br>
              <a:rPr lang="ru-RU" sz="1400"/>
            </a:br>
            <a:br>
              <a:rPr lang="ru-RU" sz="1400"/>
            </a:br>
            <a:r>
              <a:rPr lang="ru-RU" sz="1400"/>
              <a:t>	</a:t>
            </a:r>
            <a:r>
              <a:rPr lang="ru-RU" sz="1400" err="1"/>
              <a:t>Дисциплінарна</a:t>
            </a:r>
            <a:r>
              <a:rPr lang="ru-RU" sz="1400"/>
              <a:t> палата КДКА </a:t>
            </a:r>
            <a:r>
              <a:rPr lang="ru-RU" sz="1400" err="1"/>
              <a:t>встановила</a:t>
            </a:r>
            <a:r>
              <a:rPr lang="ru-RU" sz="1400"/>
              <a:t>, </a:t>
            </a:r>
            <a:r>
              <a:rPr lang="ru-RU" sz="1400" err="1"/>
              <a:t>що</a:t>
            </a:r>
            <a:r>
              <a:rPr lang="ru-RU" sz="1400"/>
              <a:t> </a:t>
            </a:r>
            <a:r>
              <a:rPr lang="ru-RU" sz="1400" err="1"/>
              <a:t>цивільні</a:t>
            </a:r>
            <a:r>
              <a:rPr lang="ru-RU" sz="1400"/>
              <a:t> </a:t>
            </a:r>
            <a:r>
              <a:rPr lang="ru-RU" sz="1400" err="1"/>
              <a:t>справи</a:t>
            </a:r>
            <a:r>
              <a:rPr lang="ru-RU" sz="1400"/>
              <a:t> </a:t>
            </a:r>
            <a:r>
              <a:rPr lang="ru-RU" sz="1400" err="1"/>
              <a:t>були</a:t>
            </a:r>
            <a:r>
              <a:rPr lang="ru-RU" sz="1400"/>
              <a:t> </a:t>
            </a:r>
            <a:r>
              <a:rPr lang="ru-RU" sz="1400" err="1"/>
              <a:t>різні</a:t>
            </a:r>
            <a:r>
              <a:rPr lang="ru-RU" sz="1400"/>
              <a:t> за </a:t>
            </a:r>
            <a:r>
              <a:rPr lang="ru-RU" sz="1400" err="1"/>
              <a:t>своїми</a:t>
            </a:r>
            <a:r>
              <a:rPr lang="ru-RU" sz="1400"/>
              <a:t> </a:t>
            </a:r>
            <a:r>
              <a:rPr lang="ru-RU" sz="1400" err="1"/>
              <a:t>правовідносинами</a:t>
            </a:r>
            <a:r>
              <a:rPr lang="ru-RU" sz="1400"/>
              <a:t> та не </a:t>
            </a:r>
            <a:r>
              <a:rPr lang="ru-RU" sz="1400" err="1"/>
              <a:t>пов’язані</a:t>
            </a:r>
            <a:r>
              <a:rPr lang="ru-RU" sz="1400"/>
              <a:t> одна з одною. </a:t>
            </a:r>
            <a:r>
              <a:rPr lang="ru-RU" sz="1400" err="1"/>
              <a:t>Крім</a:t>
            </a:r>
            <a:r>
              <a:rPr lang="ru-RU" sz="1400"/>
              <a:t> того, </a:t>
            </a:r>
            <a:r>
              <a:rPr lang="ru-RU" sz="1400" err="1"/>
              <a:t>договір</a:t>
            </a:r>
            <a:r>
              <a:rPr lang="ru-RU" sz="1400"/>
              <a:t> про </a:t>
            </a:r>
            <a:r>
              <a:rPr lang="ru-RU" sz="1400" err="1"/>
              <a:t>надання</a:t>
            </a:r>
            <a:r>
              <a:rPr lang="ru-RU" sz="1400"/>
              <a:t> </a:t>
            </a:r>
            <a:r>
              <a:rPr lang="ru-RU" sz="1400" err="1"/>
              <a:t>правової</a:t>
            </a:r>
            <a:r>
              <a:rPr lang="ru-RU" sz="1400"/>
              <a:t> </a:t>
            </a:r>
            <a:r>
              <a:rPr lang="ru-RU" sz="1400" err="1"/>
              <a:t>допомоги</a:t>
            </a:r>
            <a:r>
              <a:rPr lang="ru-RU" sz="1400"/>
              <a:t> у </a:t>
            </a:r>
            <a:r>
              <a:rPr lang="ru-RU" sz="1400" err="1"/>
              <a:t>першій</a:t>
            </a:r>
            <a:r>
              <a:rPr lang="ru-RU" sz="1400"/>
              <a:t> </a:t>
            </a:r>
            <a:r>
              <a:rPr lang="ru-RU" sz="1400" err="1"/>
              <a:t>справі</a:t>
            </a:r>
            <a:r>
              <a:rPr lang="ru-RU" sz="1400"/>
              <a:t> </a:t>
            </a:r>
            <a:r>
              <a:rPr lang="ru-RU" sz="1400" err="1"/>
              <a:t>був</a:t>
            </a:r>
            <a:r>
              <a:rPr lang="ru-RU" sz="1400"/>
              <a:t> </a:t>
            </a:r>
            <a:r>
              <a:rPr lang="ru-RU" sz="1400" err="1"/>
              <a:t>розірваний</a:t>
            </a:r>
            <a:r>
              <a:rPr lang="ru-RU" sz="1400"/>
              <a:t>, а сам </a:t>
            </a:r>
            <a:r>
              <a:rPr lang="ru-RU" sz="1400" err="1"/>
              <a:t>клієнт</a:t>
            </a:r>
            <a:r>
              <a:rPr lang="ru-RU" sz="1400"/>
              <a:t> у </a:t>
            </a:r>
            <a:r>
              <a:rPr lang="ru-RU" sz="1400" err="1"/>
              <a:t>ній</a:t>
            </a:r>
            <a:r>
              <a:rPr lang="ru-RU" sz="1400"/>
              <a:t> не </a:t>
            </a:r>
            <a:r>
              <a:rPr lang="ru-RU" sz="1400" err="1"/>
              <a:t>заперечував</a:t>
            </a:r>
            <a:r>
              <a:rPr lang="ru-RU" sz="1400"/>
              <a:t> </a:t>
            </a:r>
            <a:r>
              <a:rPr lang="ru-RU" sz="1400" err="1"/>
              <a:t>проти</a:t>
            </a:r>
            <a:r>
              <a:rPr lang="ru-RU" sz="1400"/>
              <a:t> </a:t>
            </a:r>
            <a:r>
              <a:rPr lang="ru-RU" sz="1400" err="1"/>
              <a:t>участі</a:t>
            </a:r>
            <a:r>
              <a:rPr lang="ru-RU" sz="1400"/>
              <a:t> адвоката як </a:t>
            </a:r>
            <a:r>
              <a:rPr lang="ru-RU" sz="1400" err="1"/>
              <a:t>опонента</a:t>
            </a:r>
            <a:r>
              <a:rPr lang="ru-RU" sz="1400"/>
              <a:t> в </a:t>
            </a:r>
            <a:r>
              <a:rPr lang="ru-RU" sz="1400" err="1"/>
              <a:t>іншій</a:t>
            </a:r>
            <a:r>
              <a:rPr lang="ru-RU" sz="1400"/>
              <a:t> </a:t>
            </a:r>
            <a:r>
              <a:rPr lang="ru-RU" sz="1400" err="1"/>
              <a:t>справі</a:t>
            </a:r>
            <a:r>
              <a:rPr lang="ru-RU" sz="1400"/>
              <a:t>.</a:t>
            </a:r>
            <a:br>
              <a:rPr lang="ru-RU" sz="1400"/>
            </a:br>
            <a:br>
              <a:rPr lang="ru-RU" sz="1400"/>
            </a:br>
            <a:r>
              <a:rPr lang="ru-RU" sz="1400"/>
              <a:t>	З </a:t>
            </a:r>
            <a:r>
              <a:rPr lang="ru-RU" sz="1400" err="1"/>
              <a:t>урахуванням</a:t>
            </a:r>
            <a:r>
              <a:rPr lang="ru-RU" sz="1400"/>
              <a:t> таких </a:t>
            </a:r>
            <a:r>
              <a:rPr lang="ru-RU" sz="1400" err="1"/>
              <a:t>обставин</a:t>
            </a:r>
            <a:r>
              <a:rPr lang="ru-RU" sz="1400"/>
              <a:t> ДП КДКА </a:t>
            </a:r>
            <a:r>
              <a:rPr lang="ru-RU" sz="1400" err="1"/>
              <a:t>дійшла</a:t>
            </a:r>
            <a:r>
              <a:rPr lang="ru-RU" sz="1400"/>
              <a:t> </a:t>
            </a:r>
            <a:r>
              <a:rPr lang="ru-RU" sz="1400" err="1"/>
              <a:t>висновку</a:t>
            </a:r>
            <a:r>
              <a:rPr lang="ru-RU" sz="1400"/>
              <a:t> про </a:t>
            </a:r>
            <a:r>
              <a:rPr lang="ru-RU" sz="1400" err="1"/>
              <a:t>відсутність</a:t>
            </a:r>
            <a:r>
              <a:rPr lang="ru-RU" sz="1400"/>
              <a:t> в </a:t>
            </a:r>
            <a:r>
              <a:rPr lang="ru-RU" sz="1400" err="1"/>
              <a:t>діях</a:t>
            </a:r>
            <a:r>
              <a:rPr lang="ru-RU" sz="1400"/>
              <a:t> адвоката </a:t>
            </a:r>
            <a:r>
              <a:rPr lang="ru-RU" sz="1400" err="1"/>
              <a:t>дисциплінарного</a:t>
            </a:r>
            <a:r>
              <a:rPr lang="ru-RU" sz="1400"/>
              <a:t> проступку (</a:t>
            </a:r>
            <a:r>
              <a:rPr lang="ru-RU" sz="1400" err="1"/>
              <a:t>рішення</a:t>
            </a:r>
            <a:r>
              <a:rPr lang="ru-RU" sz="1400"/>
              <a:t> ВКДКА </a:t>
            </a:r>
            <a:r>
              <a:rPr lang="ru-RU" sz="1400" err="1"/>
              <a:t>від</a:t>
            </a:r>
            <a:r>
              <a:rPr lang="ru-RU" sz="1400"/>
              <a:t> 30.11.2017 № ХІ-017/2017).</a:t>
            </a:r>
          </a:p>
        </p:txBody>
      </p:sp>
    </p:spTree>
    <p:extLst>
      <p:ext uri="{BB962C8B-B14F-4D97-AF65-F5344CB8AC3E}">
        <p14:creationId xmlns:p14="http://schemas.microsoft.com/office/powerpoint/2010/main" val="40351859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5530552"/>
          </a:xfrm>
        </p:spPr>
        <p:txBody>
          <a:bodyPr/>
          <a:lstStyle/>
          <a:p>
            <a:pPr algn="just"/>
            <a:r>
              <a:rPr lang="ru-RU" sz="1200" err="1"/>
              <a:t>Виконання</a:t>
            </a:r>
            <a:r>
              <a:rPr lang="ru-RU" sz="1200"/>
              <a:t> </a:t>
            </a:r>
            <a:r>
              <a:rPr lang="ru-RU" sz="1200" err="1"/>
              <a:t>правником</a:t>
            </a:r>
            <a:r>
              <a:rPr lang="ru-RU" sz="1200"/>
              <a:t> </a:t>
            </a:r>
            <a:r>
              <a:rPr lang="ru-RU" sz="1200" err="1"/>
              <a:t>певної</a:t>
            </a:r>
            <a:r>
              <a:rPr lang="ru-RU" sz="1200"/>
              <a:t> </a:t>
            </a:r>
            <a:r>
              <a:rPr lang="ru-RU" sz="1200" err="1"/>
              <a:t>роботи</a:t>
            </a:r>
            <a:r>
              <a:rPr lang="ru-RU" sz="1200"/>
              <a:t> </a:t>
            </a:r>
            <a:r>
              <a:rPr lang="ru-RU" sz="1200" err="1"/>
              <a:t>відповідно</a:t>
            </a:r>
            <a:r>
              <a:rPr lang="ru-RU" sz="1200"/>
              <a:t> до трудового договору не </a:t>
            </a:r>
            <a:r>
              <a:rPr lang="ru-RU" sz="1200" err="1"/>
              <a:t>може</a:t>
            </a:r>
            <a:r>
              <a:rPr lang="ru-RU" sz="1200"/>
              <a:t> </a:t>
            </a:r>
            <a:r>
              <a:rPr lang="ru-RU" sz="1200" err="1"/>
              <a:t>свідчити</a:t>
            </a:r>
            <a:r>
              <a:rPr lang="ru-RU" sz="1200"/>
              <a:t> про </a:t>
            </a:r>
            <a:r>
              <a:rPr lang="ru-RU" sz="1200" err="1"/>
              <a:t>наявність</a:t>
            </a:r>
            <a:r>
              <a:rPr lang="ru-RU" sz="1200"/>
              <a:t> </a:t>
            </a:r>
            <a:r>
              <a:rPr lang="ru-RU" sz="1200" err="1"/>
              <a:t>конфлікту</a:t>
            </a:r>
            <a:r>
              <a:rPr lang="ru-RU" sz="1200"/>
              <a:t> </a:t>
            </a:r>
            <a:r>
              <a:rPr lang="ru-RU" sz="1200" err="1"/>
              <a:t>інтересів</a:t>
            </a:r>
            <a:r>
              <a:rPr lang="ru-RU" sz="1200"/>
              <a:t> у </a:t>
            </a:r>
            <a:r>
              <a:rPr lang="ru-RU" sz="1200" err="1"/>
              <a:t>спорі</a:t>
            </a:r>
            <a:r>
              <a:rPr lang="ru-RU" sz="1200"/>
              <a:t> з </a:t>
            </a:r>
            <a:r>
              <a:rPr lang="ru-RU" sz="1200" err="1"/>
              <a:t>колишнім</a:t>
            </a:r>
            <a:r>
              <a:rPr lang="ru-RU" sz="1200"/>
              <a:t> </a:t>
            </a:r>
            <a:r>
              <a:rPr lang="ru-RU" sz="1200" err="1"/>
              <a:t>роботодавцем</a:t>
            </a:r>
            <a:r>
              <a:rPr lang="ru-RU" sz="1200"/>
              <a:t>, </a:t>
            </a:r>
            <a:r>
              <a:rPr lang="ru-RU" sz="1200" err="1"/>
              <a:t>якщо</a:t>
            </a:r>
            <a:r>
              <a:rPr lang="ru-RU" sz="1200"/>
              <a:t> </a:t>
            </a:r>
            <a:r>
              <a:rPr lang="ru-RU" sz="1200" err="1"/>
              <a:t>виконувана</a:t>
            </a:r>
            <a:r>
              <a:rPr lang="ru-RU" sz="1200"/>
              <a:t> робота не </a:t>
            </a:r>
            <a:r>
              <a:rPr lang="ru-RU" sz="1200" err="1"/>
              <a:t>була</a:t>
            </a:r>
            <a:r>
              <a:rPr lang="ru-RU" sz="1200"/>
              <a:t> </a:t>
            </a:r>
            <a:r>
              <a:rPr lang="ru-RU" sz="1200" err="1"/>
              <a:t>пов’язана</a:t>
            </a:r>
            <a:r>
              <a:rPr lang="ru-RU" sz="1200"/>
              <a:t> з </a:t>
            </a:r>
            <a:r>
              <a:rPr lang="ru-RU" sz="1200" err="1"/>
              <a:t>наданням</a:t>
            </a:r>
            <a:r>
              <a:rPr lang="ru-RU" sz="1200"/>
              <a:t> </a:t>
            </a:r>
            <a:r>
              <a:rPr lang="ru-RU" sz="1200" err="1"/>
              <a:t>правової</a:t>
            </a:r>
            <a:r>
              <a:rPr lang="ru-RU" sz="1200"/>
              <a:t> </a:t>
            </a:r>
            <a:r>
              <a:rPr lang="ru-RU" sz="1200" err="1"/>
              <a:t>допомоги</a:t>
            </a:r>
            <a:r>
              <a:rPr lang="ru-RU" sz="1200"/>
              <a:t>.</a:t>
            </a:r>
            <a:br>
              <a:rPr lang="ru-RU" sz="1200"/>
            </a:br>
            <a:br>
              <a:rPr lang="ru-RU" sz="1200"/>
            </a:br>
            <a:r>
              <a:rPr lang="ru-RU" sz="1200"/>
              <a:t>У </a:t>
            </a:r>
            <a:r>
              <a:rPr lang="ru-RU" sz="1200" err="1"/>
              <a:t>спорі</a:t>
            </a:r>
            <a:r>
              <a:rPr lang="ru-RU" sz="1200"/>
              <a:t> </a:t>
            </a:r>
            <a:r>
              <a:rPr lang="ru-RU" sz="1200" err="1"/>
              <a:t>щодо</a:t>
            </a:r>
            <a:r>
              <a:rPr lang="ru-RU" sz="1200"/>
              <a:t> </a:t>
            </a:r>
            <a:r>
              <a:rPr lang="ru-RU" sz="1200" err="1"/>
              <a:t>визнання</a:t>
            </a:r>
            <a:r>
              <a:rPr lang="ru-RU" sz="1200"/>
              <a:t> </a:t>
            </a:r>
            <a:r>
              <a:rPr lang="ru-RU" sz="1200" err="1"/>
              <a:t>нечинними</a:t>
            </a:r>
            <a:r>
              <a:rPr lang="ru-RU" sz="1200"/>
              <a:t> </a:t>
            </a:r>
            <a:r>
              <a:rPr lang="ru-RU" sz="1200" err="1"/>
              <a:t>рішень</a:t>
            </a:r>
            <a:r>
              <a:rPr lang="ru-RU" sz="1200"/>
              <a:t> державного </a:t>
            </a:r>
            <a:r>
              <a:rPr lang="ru-RU" sz="1200" err="1"/>
              <a:t>реєстратора</a:t>
            </a:r>
            <a:r>
              <a:rPr lang="ru-RU" sz="1200"/>
              <a:t> та приватного </a:t>
            </a:r>
            <a:r>
              <a:rPr lang="ru-RU" sz="1200" err="1"/>
              <a:t>нотаріуса</a:t>
            </a:r>
            <a:r>
              <a:rPr lang="ru-RU" sz="1200"/>
              <a:t> суд </a:t>
            </a:r>
            <a:r>
              <a:rPr lang="ru-RU" sz="1200" err="1"/>
              <a:t>перевіряв</a:t>
            </a:r>
            <a:r>
              <a:rPr lang="ru-RU" sz="1200"/>
              <a:t> факт </a:t>
            </a:r>
            <a:r>
              <a:rPr lang="ru-RU" sz="1200" err="1"/>
              <a:t>припинення</a:t>
            </a:r>
            <a:r>
              <a:rPr lang="ru-RU" sz="1200"/>
              <a:t> </a:t>
            </a:r>
            <a:r>
              <a:rPr lang="ru-RU" sz="1200" err="1"/>
              <a:t>дії</a:t>
            </a:r>
            <a:r>
              <a:rPr lang="ru-RU" sz="1200"/>
              <a:t> договору </a:t>
            </a:r>
            <a:r>
              <a:rPr lang="ru-RU" sz="1200" err="1"/>
              <a:t>суборенди</a:t>
            </a:r>
            <a:r>
              <a:rPr lang="ru-RU" sz="1200"/>
              <a:t> </a:t>
            </a:r>
            <a:r>
              <a:rPr lang="ru-RU" sz="1200" err="1"/>
              <a:t>земельної</a:t>
            </a:r>
            <a:r>
              <a:rPr lang="ru-RU" sz="1200"/>
              <a:t> </a:t>
            </a:r>
            <a:r>
              <a:rPr lang="ru-RU" sz="1200" err="1"/>
              <a:t>ділянки</a:t>
            </a:r>
            <a:r>
              <a:rPr lang="ru-RU" sz="1200"/>
              <a:t>, </a:t>
            </a:r>
            <a:r>
              <a:rPr lang="ru-RU" sz="1200" err="1"/>
              <a:t>укладеного</a:t>
            </a:r>
            <a:r>
              <a:rPr lang="ru-RU" sz="1200"/>
              <a:t> </a:t>
            </a:r>
            <a:r>
              <a:rPr lang="ru-RU" sz="1200" err="1"/>
              <a:t>між</a:t>
            </a:r>
            <a:r>
              <a:rPr lang="ru-RU" sz="1200"/>
              <a:t> </a:t>
            </a:r>
            <a:r>
              <a:rPr lang="ru-RU" sz="1200" err="1"/>
              <a:t>житлово-будівельним</a:t>
            </a:r>
            <a:r>
              <a:rPr lang="ru-RU" sz="1200"/>
              <a:t> кооперативом (сторона спору) та ТОВ (</a:t>
            </a:r>
            <a:r>
              <a:rPr lang="ru-RU" sz="1200" err="1"/>
              <a:t>третя</a:t>
            </a:r>
            <a:r>
              <a:rPr lang="ru-RU" sz="1200"/>
              <a:t> особа, </a:t>
            </a:r>
            <a:r>
              <a:rPr lang="ru-RU" sz="1200" err="1"/>
              <a:t>що</a:t>
            </a:r>
            <a:r>
              <a:rPr lang="ru-RU" sz="1200"/>
              <a:t> не </a:t>
            </a:r>
            <a:r>
              <a:rPr lang="ru-RU" sz="1200" err="1"/>
              <a:t>заявляє</a:t>
            </a:r>
            <a:r>
              <a:rPr lang="ru-RU" sz="1200"/>
              <a:t> </a:t>
            </a:r>
            <a:r>
              <a:rPr lang="ru-RU" sz="1200" err="1"/>
              <a:t>самостійних</a:t>
            </a:r>
            <a:r>
              <a:rPr lang="ru-RU" sz="1200"/>
              <a:t> </a:t>
            </a:r>
            <a:r>
              <a:rPr lang="ru-RU" sz="1200" err="1"/>
              <a:t>вимог</a:t>
            </a:r>
            <a:r>
              <a:rPr lang="ru-RU" sz="1200"/>
              <a:t>).</a:t>
            </a:r>
            <a:br>
              <a:rPr lang="ru-RU" sz="1200"/>
            </a:br>
            <a:br>
              <a:rPr lang="ru-RU" sz="1200"/>
            </a:br>
            <a:r>
              <a:rPr lang="ru-RU" sz="1200"/>
              <a:t>В </a:t>
            </a:r>
            <a:r>
              <a:rPr lang="ru-RU" sz="1200" err="1"/>
              <a:t>ході</a:t>
            </a:r>
            <a:r>
              <a:rPr lang="ru-RU" sz="1200"/>
              <a:t> </a:t>
            </a:r>
            <a:r>
              <a:rPr lang="ru-RU" sz="1200" err="1"/>
              <a:t>засідання</a:t>
            </a:r>
            <a:r>
              <a:rPr lang="ru-RU" sz="1200"/>
              <a:t> адвокат, </a:t>
            </a:r>
            <a:r>
              <a:rPr lang="ru-RU" sz="1200" err="1"/>
              <a:t>що</a:t>
            </a:r>
            <a:r>
              <a:rPr lang="ru-RU" sz="1200"/>
              <a:t> представляла ТОВ, заявила, </a:t>
            </a:r>
            <a:r>
              <a:rPr lang="ru-RU" sz="1200" err="1"/>
              <a:t>що</a:t>
            </a:r>
            <a:r>
              <a:rPr lang="ru-RU" sz="1200"/>
              <a:t> </a:t>
            </a:r>
            <a:r>
              <a:rPr lang="ru-RU" sz="1200" err="1"/>
              <a:t>договір</a:t>
            </a:r>
            <a:r>
              <a:rPr lang="ru-RU" sz="1200"/>
              <a:t> </a:t>
            </a:r>
            <a:r>
              <a:rPr lang="ru-RU" sz="1200" err="1"/>
              <a:t>було</a:t>
            </a:r>
            <a:r>
              <a:rPr lang="ru-RU" sz="1200"/>
              <a:t> </a:t>
            </a:r>
            <a:r>
              <a:rPr lang="ru-RU" sz="1200" err="1"/>
              <a:t>припинено</a:t>
            </a:r>
            <a:r>
              <a:rPr lang="ru-RU" sz="1200"/>
              <a:t> в </a:t>
            </a:r>
            <a:r>
              <a:rPr lang="ru-RU" sz="1200" err="1"/>
              <a:t>односторонньому</a:t>
            </a:r>
            <a:r>
              <a:rPr lang="ru-RU" sz="1200"/>
              <a:t> порядку шляхом </a:t>
            </a:r>
            <a:r>
              <a:rPr lang="ru-RU" sz="1200" err="1"/>
              <a:t>надіслання</a:t>
            </a:r>
            <a:r>
              <a:rPr lang="ru-RU" sz="1200"/>
              <a:t> </a:t>
            </a:r>
            <a:r>
              <a:rPr lang="ru-RU" sz="1200" err="1"/>
              <a:t>вимоги</a:t>
            </a:r>
            <a:r>
              <a:rPr lang="ru-RU" sz="1200"/>
              <a:t>, </a:t>
            </a:r>
            <a:r>
              <a:rPr lang="ru-RU" sz="1200" err="1"/>
              <a:t>оскільки</a:t>
            </a:r>
            <a:r>
              <a:rPr lang="ru-RU" sz="1200"/>
              <a:t> </a:t>
            </a:r>
            <a:r>
              <a:rPr lang="ru-RU" sz="1200" err="1"/>
              <a:t>свого</a:t>
            </a:r>
            <a:r>
              <a:rPr lang="ru-RU" sz="1200"/>
              <a:t> часу, </a:t>
            </a:r>
            <a:r>
              <a:rPr lang="ru-RU" sz="1200" err="1"/>
              <a:t>працюючи</a:t>
            </a:r>
            <a:r>
              <a:rPr lang="ru-RU" sz="1200"/>
              <a:t> юрисконсультом у </a:t>
            </a:r>
            <a:r>
              <a:rPr lang="ru-RU" sz="1200" err="1"/>
              <a:t>цьому</a:t>
            </a:r>
            <a:r>
              <a:rPr lang="ru-RU" sz="1200"/>
              <a:t> </a:t>
            </a:r>
            <a:r>
              <a:rPr lang="ru-RU" sz="1200" err="1"/>
              <a:t>кооперативі</a:t>
            </a:r>
            <a:r>
              <a:rPr lang="ru-RU" sz="1200"/>
              <a:t>, вона </a:t>
            </a:r>
            <a:r>
              <a:rPr lang="ru-RU" sz="1200" err="1"/>
              <a:t>отримала</a:t>
            </a:r>
            <a:r>
              <a:rPr lang="ru-RU" sz="1200"/>
              <a:t> </a:t>
            </a:r>
            <a:r>
              <a:rPr lang="ru-RU" sz="1200" err="1"/>
              <a:t>відповідний</a:t>
            </a:r>
            <a:r>
              <a:rPr lang="ru-RU" sz="1200"/>
              <a:t> </a:t>
            </a:r>
            <a:r>
              <a:rPr lang="ru-RU" sz="1200" err="1"/>
              <a:t>рекомендований</a:t>
            </a:r>
            <a:r>
              <a:rPr lang="ru-RU" sz="1200"/>
              <a:t> лист.</a:t>
            </a:r>
            <a:br>
              <a:rPr lang="ru-RU" sz="1200"/>
            </a:br>
            <a:br>
              <a:rPr lang="ru-RU" sz="1200"/>
            </a:br>
            <a:r>
              <a:rPr lang="ru-RU" sz="1200" err="1"/>
              <a:t>Убачаючи</a:t>
            </a:r>
            <a:r>
              <a:rPr lang="ru-RU" sz="1200"/>
              <a:t> у таких </a:t>
            </a:r>
            <a:r>
              <a:rPr lang="ru-RU" sz="1200" err="1"/>
              <a:t>свідченнях</a:t>
            </a:r>
            <a:r>
              <a:rPr lang="ru-RU" sz="1200"/>
              <a:t> </a:t>
            </a:r>
            <a:r>
              <a:rPr lang="ru-RU" sz="1200" err="1"/>
              <a:t>конфлікт</a:t>
            </a:r>
            <a:r>
              <a:rPr lang="ru-RU" sz="1200"/>
              <a:t> </a:t>
            </a:r>
            <a:r>
              <a:rPr lang="ru-RU" sz="1200" err="1"/>
              <a:t>інтересів</a:t>
            </a:r>
            <a:r>
              <a:rPr lang="ru-RU" sz="1200"/>
              <a:t>, кооператив </a:t>
            </a:r>
            <a:r>
              <a:rPr lang="ru-RU" sz="1200" err="1"/>
              <a:t>звернувся</a:t>
            </a:r>
            <a:r>
              <a:rPr lang="ru-RU" sz="1200"/>
              <a:t> до КДКА. </a:t>
            </a:r>
            <a:r>
              <a:rPr lang="ru-RU" sz="1200" err="1"/>
              <a:t>Під</a:t>
            </a:r>
            <a:r>
              <a:rPr lang="ru-RU" sz="1200"/>
              <a:t> час </a:t>
            </a:r>
            <a:r>
              <a:rPr lang="ru-RU" sz="1200" err="1"/>
              <a:t>перевірки</a:t>
            </a:r>
            <a:r>
              <a:rPr lang="ru-RU" sz="1200"/>
              <a:t> </a:t>
            </a:r>
            <a:r>
              <a:rPr lang="ru-RU" sz="1200" err="1"/>
              <a:t>відомостей</a:t>
            </a:r>
            <a:r>
              <a:rPr lang="ru-RU" sz="1200"/>
              <a:t>, </a:t>
            </a:r>
            <a:r>
              <a:rPr lang="ru-RU" sz="1200" err="1"/>
              <a:t>дисциплінарною</a:t>
            </a:r>
            <a:r>
              <a:rPr lang="ru-RU" sz="1200"/>
              <a:t> палатою </a:t>
            </a:r>
            <a:r>
              <a:rPr lang="ru-RU" sz="1200" err="1"/>
              <a:t>було</a:t>
            </a:r>
            <a:r>
              <a:rPr lang="ru-RU" sz="1200"/>
              <a:t> </a:t>
            </a:r>
            <a:r>
              <a:rPr lang="ru-RU" sz="1200" err="1"/>
              <a:t>встановлено</a:t>
            </a:r>
            <a:r>
              <a:rPr lang="ru-RU" sz="1200"/>
              <a:t>, </a:t>
            </a:r>
            <a:r>
              <a:rPr lang="ru-RU" sz="1200" err="1"/>
              <a:t>що</a:t>
            </a:r>
            <a:r>
              <a:rPr lang="ru-RU" sz="1200"/>
              <a:t> адвокат </a:t>
            </a:r>
            <a:r>
              <a:rPr lang="ru-RU" sz="1200" err="1"/>
              <a:t>раніше</a:t>
            </a:r>
            <a:r>
              <a:rPr lang="ru-RU" sz="1200"/>
              <a:t> </a:t>
            </a:r>
            <a:r>
              <a:rPr lang="ru-RU" sz="1200" err="1"/>
              <a:t>дійсно</a:t>
            </a:r>
            <a:r>
              <a:rPr lang="ru-RU" sz="1200"/>
              <a:t> </a:t>
            </a:r>
            <a:r>
              <a:rPr lang="ru-RU" sz="1200" err="1"/>
              <a:t>працювала</a:t>
            </a:r>
            <a:r>
              <a:rPr lang="ru-RU" sz="1200"/>
              <a:t> у ЖБК </a:t>
            </a:r>
            <a:r>
              <a:rPr lang="ru-RU" sz="1200" err="1"/>
              <a:t>штатним</a:t>
            </a:r>
            <a:r>
              <a:rPr lang="ru-RU" sz="1200"/>
              <a:t> юрисконсультом і </a:t>
            </a:r>
            <a:r>
              <a:rPr lang="ru-RU" sz="1200" err="1"/>
              <a:t>їй</a:t>
            </a:r>
            <a:r>
              <a:rPr lang="ru-RU" sz="1200"/>
              <a:t> </a:t>
            </a:r>
            <a:r>
              <a:rPr lang="ru-RU" sz="1200" err="1"/>
              <a:t>було</a:t>
            </a:r>
            <a:r>
              <a:rPr lang="ru-RU" sz="1200"/>
              <a:t> видано </a:t>
            </a:r>
            <a:r>
              <a:rPr lang="ru-RU" sz="1200" err="1"/>
              <a:t>довіреність</a:t>
            </a:r>
            <a:r>
              <a:rPr lang="ru-RU" sz="1200"/>
              <a:t> (як </a:t>
            </a:r>
            <a:r>
              <a:rPr lang="ru-RU" sz="1200" err="1"/>
              <a:t>громадянину</a:t>
            </a:r>
            <a:r>
              <a:rPr lang="ru-RU" sz="1200"/>
              <a:t>, але не адвокату) </a:t>
            </a:r>
            <a:r>
              <a:rPr lang="ru-RU" sz="1200" err="1"/>
              <a:t>представляти</a:t>
            </a:r>
            <a:r>
              <a:rPr lang="ru-RU" sz="1200"/>
              <a:t> </a:t>
            </a:r>
            <a:r>
              <a:rPr lang="ru-RU" sz="1200" err="1"/>
              <a:t>інтереси</a:t>
            </a:r>
            <a:r>
              <a:rPr lang="ru-RU" sz="1200"/>
              <a:t> кооперативу та </a:t>
            </a:r>
            <a:r>
              <a:rPr lang="ru-RU" sz="1200" err="1"/>
              <a:t>отримувати</a:t>
            </a:r>
            <a:r>
              <a:rPr lang="ru-RU" sz="1200"/>
              <a:t> </a:t>
            </a:r>
            <a:r>
              <a:rPr lang="ru-RU" sz="1200" err="1"/>
              <a:t>необхідні</a:t>
            </a:r>
            <a:r>
              <a:rPr lang="ru-RU" sz="1200"/>
              <a:t> </a:t>
            </a:r>
            <a:r>
              <a:rPr lang="ru-RU" sz="1200" err="1"/>
              <a:t>документи</a:t>
            </a:r>
            <a:r>
              <a:rPr lang="ru-RU" sz="1200"/>
              <a:t>. </a:t>
            </a:r>
            <a:r>
              <a:rPr lang="ru-RU" sz="1200" err="1"/>
              <a:t>Водночас</a:t>
            </a:r>
            <a:r>
              <a:rPr lang="ru-RU" sz="1200"/>
              <a:t>, у КДКА </a:t>
            </a:r>
            <a:r>
              <a:rPr lang="ru-RU" sz="1200" err="1"/>
              <a:t>зауважили</a:t>
            </a:r>
            <a:r>
              <a:rPr lang="ru-RU" sz="1200"/>
              <a:t>, </a:t>
            </a:r>
            <a:r>
              <a:rPr lang="ru-RU" sz="1200" err="1"/>
              <a:t>що</a:t>
            </a:r>
            <a:r>
              <a:rPr lang="ru-RU" sz="1200"/>
              <a:t> </a:t>
            </a:r>
            <a:r>
              <a:rPr lang="ru-RU" sz="1200" err="1"/>
              <a:t>отримання</a:t>
            </a:r>
            <a:r>
              <a:rPr lang="ru-RU" sz="1200"/>
              <a:t> </a:t>
            </a:r>
            <a:r>
              <a:rPr lang="ru-RU" sz="1200" err="1"/>
              <a:t>кореспонденції</a:t>
            </a:r>
            <a:r>
              <a:rPr lang="ru-RU" sz="1200"/>
              <a:t> на </a:t>
            </a:r>
            <a:r>
              <a:rPr lang="ru-RU" sz="1200" err="1"/>
              <a:t>пошті</a:t>
            </a:r>
            <a:r>
              <a:rPr lang="ru-RU" sz="1200"/>
              <a:t> </a:t>
            </a:r>
            <a:r>
              <a:rPr lang="ru-RU" sz="1200" err="1"/>
              <a:t>уповноваженою</a:t>
            </a:r>
            <a:r>
              <a:rPr lang="ru-RU" sz="1200"/>
              <a:t> особою не </a:t>
            </a:r>
            <a:r>
              <a:rPr lang="ru-RU" sz="1200" err="1"/>
              <a:t>відноситься</a:t>
            </a:r>
            <a:r>
              <a:rPr lang="ru-RU" sz="1200"/>
              <a:t> до </a:t>
            </a:r>
            <a:r>
              <a:rPr lang="ru-RU" sz="1200" err="1"/>
              <a:t>діяльності</a:t>
            </a:r>
            <a:r>
              <a:rPr lang="ru-RU" sz="1200"/>
              <a:t> з </a:t>
            </a:r>
            <a:r>
              <a:rPr lang="ru-RU" sz="1200" err="1"/>
              <a:t>надання</a:t>
            </a:r>
            <a:r>
              <a:rPr lang="ru-RU" sz="1200"/>
              <a:t> </a:t>
            </a:r>
            <a:r>
              <a:rPr lang="ru-RU" sz="1200" err="1"/>
              <a:t>правової</a:t>
            </a:r>
            <a:r>
              <a:rPr lang="ru-RU" sz="1200"/>
              <a:t> </a:t>
            </a:r>
            <a:r>
              <a:rPr lang="ru-RU" sz="1200" err="1"/>
              <a:t>допомоги</a:t>
            </a:r>
            <a:r>
              <a:rPr lang="ru-RU" sz="1200"/>
              <a:t>, а є </a:t>
            </a:r>
            <a:r>
              <a:rPr lang="ru-RU" sz="1200" err="1"/>
              <a:t>звичайною</a:t>
            </a:r>
            <a:r>
              <a:rPr lang="ru-RU" sz="1200"/>
              <a:t> </a:t>
            </a:r>
            <a:r>
              <a:rPr lang="ru-RU" sz="1200" err="1"/>
              <a:t>технічною</a:t>
            </a:r>
            <a:r>
              <a:rPr lang="ru-RU" sz="1200"/>
              <a:t> </a:t>
            </a:r>
            <a:r>
              <a:rPr lang="ru-RU" sz="1200" err="1"/>
              <a:t>дією</a:t>
            </a:r>
            <a:r>
              <a:rPr lang="ru-RU" sz="1200"/>
              <a:t>, яку </a:t>
            </a:r>
            <a:r>
              <a:rPr lang="ru-RU" sz="1200" err="1"/>
              <a:t>міг</a:t>
            </a:r>
            <a:r>
              <a:rPr lang="ru-RU" sz="1200"/>
              <a:t> </a:t>
            </a:r>
            <a:r>
              <a:rPr lang="ru-RU" sz="1200" err="1"/>
              <a:t>здійснювати</a:t>
            </a:r>
            <a:r>
              <a:rPr lang="ru-RU" sz="1200"/>
              <a:t> будь-</a:t>
            </a:r>
            <a:r>
              <a:rPr lang="ru-RU" sz="1200" err="1"/>
              <a:t>який</a:t>
            </a:r>
            <a:r>
              <a:rPr lang="ru-RU" sz="1200"/>
              <a:t> </a:t>
            </a:r>
            <a:r>
              <a:rPr lang="ru-RU" sz="1200" err="1"/>
              <a:t>працівник</a:t>
            </a:r>
            <a:r>
              <a:rPr lang="ru-RU" sz="1200"/>
              <a:t> кооперативу, на </a:t>
            </a:r>
            <a:r>
              <a:rPr lang="ru-RU" sz="1200" err="1"/>
              <a:t>якого</a:t>
            </a:r>
            <a:r>
              <a:rPr lang="ru-RU" sz="1200"/>
              <a:t> могло бути </a:t>
            </a:r>
            <a:r>
              <a:rPr lang="ru-RU" sz="1200" err="1"/>
              <a:t>покладено</a:t>
            </a:r>
            <a:r>
              <a:rPr lang="ru-RU" sz="1200"/>
              <a:t> </a:t>
            </a:r>
            <a:r>
              <a:rPr lang="ru-RU" sz="1200" err="1"/>
              <a:t>такий</a:t>
            </a:r>
            <a:r>
              <a:rPr lang="ru-RU" sz="1200"/>
              <a:t> </a:t>
            </a:r>
            <a:r>
              <a:rPr lang="ru-RU" sz="1200" err="1"/>
              <a:t>обов’язок</a:t>
            </a:r>
            <a:r>
              <a:rPr lang="ru-RU" sz="1200"/>
              <a:t>. </a:t>
            </a:r>
            <a:r>
              <a:rPr lang="ru-RU" sz="1200" err="1"/>
              <a:t>Крім</a:t>
            </a:r>
            <a:r>
              <a:rPr lang="ru-RU" sz="1200"/>
              <a:t> того, лист ТОВ про </a:t>
            </a:r>
            <a:r>
              <a:rPr lang="ru-RU" sz="1200" err="1"/>
              <a:t>розірвання</a:t>
            </a:r>
            <a:r>
              <a:rPr lang="ru-RU" sz="1200"/>
              <a:t> договору </a:t>
            </a:r>
            <a:r>
              <a:rPr lang="ru-RU" sz="1200" err="1"/>
              <a:t>суборенди</a:t>
            </a:r>
            <a:r>
              <a:rPr lang="ru-RU" sz="1200"/>
              <a:t> </a:t>
            </a:r>
            <a:r>
              <a:rPr lang="ru-RU" sz="1200" err="1"/>
              <a:t>земельної</a:t>
            </a:r>
            <a:r>
              <a:rPr lang="ru-RU" sz="1200"/>
              <a:t> </a:t>
            </a:r>
            <a:r>
              <a:rPr lang="ru-RU" sz="1200" err="1"/>
              <a:t>ділянки</a:t>
            </a:r>
            <a:r>
              <a:rPr lang="ru-RU" sz="1200"/>
              <a:t> не </a:t>
            </a:r>
            <a:r>
              <a:rPr lang="ru-RU" sz="1200" err="1"/>
              <a:t>містив</a:t>
            </a:r>
            <a:r>
              <a:rPr lang="ru-RU" sz="1200"/>
              <a:t> </a:t>
            </a:r>
            <a:r>
              <a:rPr lang="ru-RU" sz="1200" err="1"/>
              <a:t>конфіденційної</a:t>
            </a:r>
            <a:r>
              <a:rPr lang="ru-RU" sz="1200"/>
              <a:t> </a:t>
            </a:r>
            <a:r>
              <a:rPr lang="ru-RU" sz="1200" err="1"/>
              <a:t>інформації</a:t>
            </a:r>
            <a:r>
              <a:rPr lang="ru-RU" sz="1200"/>
              <a:t>. </a:t>
            </a:r>
            <a:r>
              <a:rPr lang="ru-RU" sz="1200" err="1"/>
              <a:t>Ця</a:t>
            </a:r>
            <a:r>
              <a:rPr lang="ru-RU" sz="1200"/>
              <a:t> </a:t>
            </a:r>
            <a:r>
              <a:rPr lang="ru-RU" sz="1200" err="1"/>
              <a:t>інформація</a:t>
            </a:r>
            <a:r>
              <a:rPr lang="ru-RU" sz="1200"/>
              <a:t> </a:t>
            </a:r>
            <a:r>
              <a:rPr lang="ru-RU" sz="1200" err="1"/>
              <a:t>була</a:t>
            </a:r>
            <a:r>
              <a:rPr lang="ru-RU" sz="1200"/>
              <a:t> </a:t>
            </a:r>
            <a:r>
              <a:rPr lang="ru-RU" sz="1200" err="1"/>
              <a:t>відома</a:t>
            </a:r>
            <a:r>
              <a:rPr lang="ru-RU" sz="1200"/>
              <a:t> </a:t>
            </a:r>
            <a:r>
              <a:rPr lang="ru-RU" sz="1200" err="1"/>
              <a:t>всім</a:t>
            </a:r>
            <a:r>
              <a:rPr lang="ru-RU" sz="1200"/>
              <a:t> сторонам спору, </a:t>
            </a:r>
            <a:r>
              <a:rPr lang="ru-RU" sz="1200" err="1"/>
              <a:t>що</a:t>
            </a:r>
            <a:r>
              <a:rPr lang="ru-RU" sz="1200"/>
              <a:t> </a:t>
            </a:r>
            <a:r>
              <a:rPr lang="ru-RU" sz="1200" err="1"/>
              <a:t>вбачається</a:t>
            </a:r>
            <a:r>
              <a:rPr lang="ru-RU" sz="1200"/>
              <a:t> з </a:t>
            </a:r>
            <a:r>
              <a:rPr lang="ru-RU" sz="1200" err="1"/>
              <a:t>рішення</a:t>
            </a:r>
            <a:r>
              <a:rPr lang="ru-RU" sz="1200"/>
              <a:t> </a:t>
            </a:r>
            <a:r>
              <a:rPr lang="ru-RU" sz="1200" err="1"/>
              <a:t>господарського</a:t>
            </a:r>
            <a:r>
              <a:rPr lang="ru-RU" sz="1200"/>
              <a:t> суду (</a:t>
            </a:r>
            <a:r>
              <a:rPr lang="ru-RU" sz="1200" err="1"/>
              <a:t>копію</a:t>
            </a:r>
            <a:r>
              <a:rPr lang="ru-RU" sz="1200"/>
              <a:t> </a:t>
            </a:r>
            <a:r>
              <a:rPr lang="ru-RU" sz="1200" err="1"/>
              <a:t>якого</a:t>
            </a:r>
            <a:r>
              <a:rPr lang="ru-RU" sz="1200"/>
              <a:t> ЖБК-</a:t>
            </a:r>
            <a:r>
              <a:rPr lang="ru-RU" sz="1200" err="1"/>
              <a:t>скаржник</a:t>
            </a:r>
            <a:r>
              <a:rPr lang="ru-RU" sz="1200"/>
              <a:t> </a:t>
            </a:r>
            <a:r>
              <a:rPr lang="ru-RU" sz="1200" err="1"/>
              <a:t>долучив</a:t>
            </a:r>
            <a:r>
              <a:rPr lang="ru-RU" sz="1200"/>
              <a:t> до </a:t>
            </a:r>
            <a:r>
              <a:rPr lang="ru-RU" sz="1200" err="1"/>
              <a:t>своєї</a:t>
            </a:r>
            <a:r>
              <a:rPr lang="ru-RU" sz="1200"/>
              <a:t> </a:t>
            </a:r>
            <a:r>
              <a:rPr lang="ru-RU" sz="1200" err="1"/>
              <a:t>скарги</a:t>
            </a:r>
            <a:r>
              <a:rPr lang="ru-RU" sz="1200"/>
              <a:t>). </a:t>
            </a:r>
            <a:r>
              <a:rPr lang="ru-RU" sz="1200" err="1"/>
              <a:t>Оголошення</a:t>
            </a:r>
            <a:r>
              <a:rPr lang="ru-RU" sz="1200"/>
              <a:t> адвокатом </a:t>
            </a:r>
            <a:r>
              <a:rPr lang="ru-RU" sz="1200" err="1"/>
              <a:t>цієї</a:t>
            </a:r>
            <a:r>
              <a:rPr lang="ru-RU" sz="1200"/>
              <a:t> </a:t>
            </a:r>
            <a:r>
              <a:rPr lang="ru-RU" sz="1200" err="1"/>
              <a:t>інформації</a:t>
            </a:r>
            <a:r>
              <a:rPr lang="ru-RU" sz="1200"/>
              <a:t> у судовому </a:t>
            </a:r>
            <a:r>
              <a:rPr lang="ru-RU" sz="1200" err="1"/>
              <a:t>засіданні</a:t>
            </a:r>
            <a:r>
              <a:rPr lang="ru-RU" sz="1200"/>
              <a:t>, як </a:t>
            </a:r>
            <a:r>
              <a:rPr lang="ru-RU" sz="1200" err="1"/>
              <a:t>представником</a:t>
            </a:r>
            <a:r>
              <a:rPr lang="ru-RU" sz="1200"/>
              <a:t> ТОВ, не </a:t>
            </a:r>
            <a:r>
              <a:rPr lang="ru-RU" sz="1200" err="1"/>
              <a:t>було</a:t>
            </a:r>
            <a:r>
              <a:rPr lang="ru-RU" sz="1200"/>
              <a:t> </a:t>
            </a:r>
            <a:r>
              <a:rPr lang="ru-RU" sz="1200" err="1"/>
              <a:t>порушенням</a:t>
            </a:r>
            <a:r>
              <a:rPr lang="ru-RU" sz="1200"/>
              <a:t> прав ЖБК, </a:t>
            </a:r>
            <a:r>
              <a:rPr lang="ru-RU" sz="1200" err="1"/>
              <a:t>оскільки</a:t>
            </a:r>
            <a:r>
              <a:rPr lang="ru-RU" sz="1200"/>
              <a:t> вона як адвокат, не представляла </a:t>
            </a:r>
            <a:r>
              <a:rPr lang="ru-RU" sz="1200" err="1"/>
              <a:t>інтереси</a:t>
            </a:r>
            <a:r>
              <a:rPr lang="ru-RU" sz="1200"/>
              <a:t> ЖБК  </a:t>
            </a:r>
            <a:r>
              <a:rPr lang="ru-RU" sz="1200" err="1"/>
              <a:t>ні</a:t>
            </a:r>
            <a:r>
              <a:rPr lang="ru-RU" sz="1200"/>
              <a:t> в </a:t>
            </a:r>
            <a:r>
              <a:rPr lang="ru-RU" sz="1200" err="1"/>
              <a:t>минулому</a:t>
            </a:r>
            <a:r>
              <a:rPr lang="ru-RU" sz="1200"/>
              <a:t>, </a:t>
            </a:r>
            <a:r>
              <a:rPr lang="ru-RU" sz="1200" err="1"/>
              <a:t>ні</a:t>
            </a:r>
            <a:r>
              <a:rPr lang="ru-RU" sz="1200"/>
              <a:t> </a:t>
            </a:r>
            <a:r>
              <a:rPr lang="ru-RU" sz="1200" err="1"/>
              <a:t>під</a:t>
            </a:r>
            <a:r>
              <a:rPr lang="ru-RU" sz="1200"/>
              <a:t> час </a:t>
            </a:r>
            <a:r>
              <a:rPr lang="ru-RU" sz="1200" err="1"/>
              <a:t>розгляду</a:t>
            </a:r>
            <a:r>
              <a:rPr lang="ru-RU" sz="1200"/>
              <a:t> </a:t>
            </a:r>
            <a:r>
              <a:rPr lang="ru-RU" sz="1200" err="1"/>
              <a:t>справи</a:t>
            </a:r>
            <a:r>
              <a:rPr lang="ru-RU" sz="1200"/>
              <a:t> у </a:t>
            </a:r>
            <a:r>
              <a:rPr lang="ru-RU" sz="1200" err="1"/>
              <a:t>суді</a:t>
            </a:r>
            <a:r>
              <a:rPr lang="ru-RU" sz="1200"/>
              <a:t>. </a:t>
            </a:r>
            <a:r>
              <a:rPr lang="ru-RU" sz="1200" err="1"/>
              <a:t>Більше</a:t>
            </a:r>
            <a:r>
              <a:rPr lang="ru-RU" sz="1200"/>
              <a:t> того, </a:t>
            </a:r>
            <a:r>
              <a:rPr lang="ru-RU" sz="1200" err="1"/>
              <a:t>оголошення</a:t>
            </a:r>
            <a:r>
              <a:rPr lang="ru-RU" sz="1200"/>
              <a:t> </a:t>
            </a:r>
            <a:r>
              <a:rPr lang="ru-RU" sz="1200" err="1"/>
              <a:t>такої</a:t>
            </a:r>
            <a:r>
              <a:rPr lang="ru-RU" sz="1200"/>
              <a:t> </a:t>
            </a:r>
            <a:r>
              <a:rPr lang="ru-RU" sz="1200" err="1"/>
              <a:t>інформації</a:t>
            </a:r>
            <a:r>
              <a:rPr lang="ru-RU" sz="1200"/>
              <a:t> в судовому </a:t>
            </a:r>
            <a:r>
              <a:rPr lang="ru-RU" sz="1200" err="1"/>
              <a:t>засіданні</a:t>
            </a:r>
            <a:r>
              <a:rPr lang="ru-RU" sz="1200"/>
              <a:t> </a:t>
            </a:r>
            <a:r>
              <a:rPr lang="ru-RU" sz="1200" err="1"/>
              <a:t>було</a:t>
            </a:r>
            <a:r>
              <a:rPr lang="ru-RU" sz="1200"/>
              <a:t> </a:t>
            </a:r>
            <a:r>
              <a:rPr lang="ru-RU" sz="1200" err="1"/>
              <a:t>обов’язком</a:t>
            </a:r>
            <a:r>
              <a:rPr lang="ru-RU" sz="1200"/>
              <a:t> адвоката, </a:t>
            </a:r>
            <a:r>
              <a:rPr lang="ru-RU" sz="1200" err="1"/>
              <a:t>який</a:t>
            </a:r>
            <a:r>
              <a:rPr lang="ru-RU" sz="1200"/>
              <a:t> </a:t>
            </a:r>
            <a:r>
              <a:rPr lang="ru-RU" sz="1200" err="1"/>
              <a:t>захищав</a:t>
            </a:r>
            <a:r>
              <a:rPr lang="ru-RU" sz="1200"/>
              <a:t> </a:t>
            </a:r>
            <a:r>
              <a:rPr lang="ru-RU" sz="1200" err="1"/>
              <a:t>інтереси</a:t>
            </a:r>
            <a:r>
              <a:rPr lang="ru-RU" sz="1200"/>
              <a:t> </a:t>
            </a:r>
            <a:r>
              <a:rPr lang="ru-RU" sz="1200" err="1"/>
              <a:t>свого</a:t>
            </a:r>
            <a:r>
              <a:rPr lang="ru-RU" sz="1200"/>
              <a:t> </a:t>
            </a:r>
            <a:r>
              <a:rPr lang="ru-RU" sz="1200" err="1"/>
              <a:t>клієнта</a:t>
            </a:r>
            <a:r>
              <a:rPr lang="ru-RU" sz="1200"/>
              <a:t>. </a:t>
            </a:r>
            <a:r>
              <a:rPr lang="ru-RU" sz="1200" err="1"/>
              <a:t>Зазначена</a:t>
            </a:r>
            <a:r>
              <a:rPr lang="ru-RU" sz="1200"/>
              <a:t> </a:t>
            </a:r>
            <a:r>
              <a:rPr lang="ru-RU" sz="1200" err="1"/>
              <a:t>інформація</a:t>
            </a:r>
            <a:r>
              <a:rPr lang="ru-RU" sz="1200"/>
              <a:t> </a:t>
            </a:r>
            <a:r>
              <a:rPr lang="ru-RU" sz="1200" err="1"/>
              <a:t>була</a:t>
            </a:r>
            <a:r>
              <a:rPr lang="ru-RU" sz="1200"/>
              <a:t> </a:t>
            </a:r>
            <a:r>
              <a:rPr lang="ru-RU" sz="1200" err="1"/>
              <a:t>необхідна</a:t>
            </a:r>
            <a:r>
              <a:rPr lang="ru-RU" sz="1200"/>
              <a:t> для </a:t>
            </a:r>
            <a:r>
              <a:rPr lang="ru-RU" sz="1200" err="1"/>
              <a:t>розгляду</a:t>
            </a:r>
            <a:r>
              <a:rPr lang="ru-RU" sz="1200"/>
              <a:t> </a:t>
            </a:r>
            <a:r>
              <a:rPr lang="ru-RU" sz="1200" err="1"/>
              <a:t>справи</a:t>
            </a:r>
            <a:r>
              <a:rPr lang="ru-RU" sz="1200"/>
              <a:t>, і </a:t>
            </a:r>
            <a:r>
              <a:rPr lang="ru-RU" sz="1200" err="1"/>
              <a:t>була</a:t>
            </a:r>
            <a:r>
              <a:rPr lang="ru-RU" sz="1200"/>
              <a:t> </a:t>
            </a:r>
            <a:r>
              <a:rPr lang="ru-RU" sz="1200" err="1"/>
              <a:t>відома</a:t>
            </a:r>
            <a:r>
              <a:rPr lang="ru-RU" sz="1200"/>
              <a:t> </a:t>
            </a:r>
            <a:r>
              <a:rPr lang="ru-RU" sz="1200" err="1"/>
              <a:t>всім</a:t>
            </a:r>
            <a:r>
              <a:rPr lang="ru-RU" sz="1200"/>
              <a:t> сторонам.</a:t>
            </a:r>
            <a:br>
              <a:rPr lang="ru-RU" sz="1200"/>
            </a:br>
            <a:br>
              <a:rPr lang="ru-RU" sz="1200"/>
            </a:br>
            <a:r>
              <a:rPr lang="ru-RU" sz="1200" err="1"/>
              <a:t>Дисциплінарна</a:t>
            </a:r>
            <a:r>
              <a:rPr lang="ru-RU" sz="1200"/>
              <a:t> палата КДКА </a:t>
            </a:r>
            <a:r>
              <a:rPr lang="ru-RU" sz="1200" err="1"/>
              <a:t>дійшла</a:t>
            </a:r>
            <a:r>
              <a:rPr lang="ru-RU" sz="1200"/>
              <a:t> правильного </a:t>
            </a:r>
            <a:r>
              <a:rPr lang="ru-RU" sz="1200" err="1"/>
              <a:t>висновку</a:t>
            </a:r>
            <a:r>
              <a:rPr lang="ru-RU" sz="1200"/>
              <a:t> (з </a:t>
            </a:r>
            <a:r>
              <a:rPr lang="ru-RU" sz="1200" err="1"/>
              <a:t>яким</a:t>
            </a:r>
            <a:r>
              <a:rPr lang="ru-RU" sz="1200"/>
              <a:t> </a:t>
            </a:r>
            <a:r>
              <a:rPr lang="ru-RU" sz="1200" err="1"/>
              <a:t>погодилися</a:t>
            </a:r>
            <a:r>
              <a:rPr lang="ru-RU" sz="1200"/>
              <a:t> у ВКДКА; див. </a:t>
            </a:r>
            <a:r>
              <a:rPr lang="ru-RU" sz="1200" err="1"/>
              <a:t>рішення</a:t>
            </a:r>
            <a:r>
              <a:rPr lang="ru-RU" sz="1200"/>
              <a:t> </a:t>
            </a:r>
            <a:r>
              <a:rPr lang="ru-RU" sz="1200" err="1"/>
              <a:t>від</a:t>
            </a:r>
            <a:r>
              <a:rPr lang="ru-RU" sz="1200"/>
              <a:t> 30.10.2017 № Х-007/2017) про </a:t>
            </a:r>
            <a:r>
              <a:rPr lang="ru-RU" sz="1200" err="1"/>
              <a:t>відсутність</a:t>
            </a:r>
            <a:r>
              <a:rPr lang="ru-RU" sz="1200"/>
              <a:t> в </a:t>
            </a:r>
            <a:r>
              <a:rPr lang="ru-RU" sz="1200" err="1"/>
              <a:t>діях</a:t>
            </a:r>
            <a:r>
              <a:rPr lang="ru-RU" sz="1200"/>
              <a:t> адвоката </a:t>
            </a:r>
            <a:r>
              <a:rPr lang="ru-RU" sz="1200" err="1"/>
              <a:t>ознак</a:t>
            </a:r>
            <a:r>
              <a:rPr lang="ru-RU" sz="1200"/>
              <a:t> </a:t>
            </a:r>
            <a:r>
              <a:rPr lang="ru-RU" sz="1200" err="1"/>
              <a:t>дисциплінарного</a:t>
            </a:r>
            <a:r>
              <a:rPr lang="ru-RU" sz="1200"/>
              <a:t> проступку та </a:t>
            </a:r>
            <a:r>
              <a:rPr lang="ru-RU" sz="1200" err="1"/>
              <a:t>відмовила</a:t>
            </a:r>
            <a:r>
              <a:rPr lang="ru-RU" sz="1200"/>
              <a:t> в </a:t>
            </a:r>
            <a:r>
              <a:rPr lang="ru-RU" sz="1200" err="1"/>
              <a:t>порушенні</a:t>
            </a:r>
            <a:r>
              <a:rPr lang="ru-RU" sz="1200"/>
              <a:t> </a:t>
            </a:r>
            <a:r>
              <a:rPr lang="ru-RU" sz="1200" err="1"/>
              <a:t>дисциплінарної</a:t>
            </a:r>
            <a:r>
              <a:rPr lang="ru-RU" sz="1200"/>
              <a:t> </a:t>
            </a:r>
            <a:r>
              <a:rPr lang="ru-RU" sz="1200" err="1"/>
              <a:t>справи</a:t>
            </a:r>
            <a:r>
              <a:rPr lang="ru-RU" sz="1200"/>
              <a:t> </a:t>
            </a:r>
            <a:r>
              <a:rPr lang="ru-RU" sz="1200" err="1"/>
              <a:t>стосовно</a:t>
            </a:r>
            <a:r>
              <a:rPr lang="ru-RU" sz="1200"/>
              <a:t> адвоката.</a:t>
            </a:r>
          </a:p>
        </p:txBody>
      </p:sp>
    </p:spTree>
    <p:extLst>
      <p:ext uri="{BB962C8B-B14F-4D97-AF65-F5344CB8AC3E}">
        <p14:creationId xmlns:p14="http://schemas.microsoft.com/office/powerpoint/2010/main" val="3542334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20688"/>
            <a:ext cx="7543800" cy="5170512"/>
          </a:xfrm>
        </p:spPr>
        <p:txBody>
          <a:bodyPr/>
          <a:lstStyle/>
          <a:p>
            <a:r>
              <a:rPr lang="ru-RU" sz="1400" err="1"/>
              <a:t>Конфлікт</a:t>
            </a:r>
            <a:r>
              <a:rPr lang="ru-RU" sz="1400"/>
              <a:t> </a:t>
            </a:r>
            <a:r>
              <a:rPr lang="ru-RU" sz="1400" err="1"/>
              <a:t>інтересів</a:t>
            </a:r>
            <a:r>
              <a:rPr lang="ru-RU" sz="1400"/>
              <a:t> старого і нового </a:t>
            </a:r>
            <a:r>
              <a:rPr lang="ru-RU" sz="1400" err="1"/>
              <a:t>клієнтів</a:t>
            </a:r>
            <a:r>
              <a:rPr lang="ru-RU" sz="1400"/>
              <a:t> </a:t>
            </a:r>
            <a:r>
              <a:rPr lang="ru-RU" sz="1400" err="1"/>
              <a:t>становитиме</a:t>
            </a:r>
            <a:r>
              <a:rPr lang="ru-RU" sz="1400"/>
              <a:t> </a:t>
            </a:r>
            <a:r>
              <a:rPr lang="ru-RU" sz="1400" err="1"/>
              <a:t>дисциплінарне</a:t>
            </a:r>
            <a:r>
              <a:rPr lang="ru-RU" sz="1400"/>
              <a:t> </a:t>
            </a:r>
            <a:r>
              <a:rPr lang="ru-RU" sz="1400" err="1"/>
              <a:t>порушення</a:t>
            </a:r>
            <a:r>
              <a:rPr lang="ru-RU" sz="1400"/>
              <a:t> </a:t>
            </a:r>
            <a:r>
              <a:rPr lang="ru-RU" sz="1400" err="1"/>
              <a:t>лише</a:t>
            </a:r>
            <a:r>
              <a:rPr lang="ru-RU" sz="1400"/>
              <a:t> у </a:t>
            </a:r>
            <a:r>
              <a:rPr lang="ru-RU" sz="1400" err="1"/>
              <a:t>разі</a:t>
            </a:r>
            <a:r>
              <a:rPr lang="ru-RU" sz="1400"/>
              <a:t>, коли адвокат, </a:t>
            </a:r>
            <a:r>
              <a:rPr lang="ru-RU" sz="1400" err="1"/>
              <a:t>надаючи</a:t>
            </a:r>
            <a:r>
              <a:rPr lang="ru-RU" sz="1400"/>
              <a:t> </a:t>
            </a:r>
            <a:r>
              <a:rPr lang="ru-RU" sz="1400" err="1"/>
              <a:t>попередньому</a:t>
            </a:r>
            <a:r>
              <a:rPr lang="ru-RU" sz="1400"/>
              <a:t> </a:t>
            </a:r>
            <a:r>
              <a:rPr lang="ru-RU" sz="1400" err="1"/>
              <a:t>клієнту</a:t>
            </a:r>
            <a:r>
              <a:rPr lang="ru-RU" sz="1400"/>
              <a:t> </a:t>
            </a:r>
            <a:r>
              <a:rPr lang="ru-RU" sz="1400" err="1"/>
              <a:t>правову</a:t>
            </a:r>
            <a:r>
              <a:rPr lang="ru-RU" sz="1400"/>
              <a:t> </a:t>
            </a:r>
            <a:r>
              <a:rPr lang="ru-RU" sz="1400" err="1"/>
              <a:t>допомогу</a:t>
            </a:r>
            <a:r>
              <a:rPr lang="ru-RU" sz="1400"/>
              <a:t>, </a:t>
            </a:r>
            <a:r>
              <a:rPr lang="ru-RU" sz="1400" err="1"/>
              <a:t>отримував</a:t>
            </a:r>
            <a:r>
              <a:rPr lang="ru-RU" sz="1400"/>
              <a:t> </a:t>
            </a:r>
            <a:r>
              <a:rPr lang="ru-RU" sz="1400" err="1"/>
              <a:t>від</a:t>
            </a:r>
            <a:r>
              <a:rPr lang="ru-RU" sz="1400"/>
              <a:t> </a:t>
            </a:r>
            <a:r>
              <a:rPr lang="ru-RU" sz="1400" err="1"/>
              <a:t>нього</a:t>
            </a:r>
            <a:r>
              <a:rPr lang="ru-RU" sz="1400"/>
              <a:t> </a:t>
            </a:r>
            <a:r>
              <a:rPr lang="ru-RU" sz="1400" err="1"/>
              <a:t>конфіденційну</a:t>
            </a:r>
            <a:r>
              <a:rPr lang="ru-RU" sz="1400"/>
              <a:t> </a:t>
            </a:r>
            <a:r>
              <a:rPr lang="ru-RU" sz="1400" err="1"/>
              <a:t>інформацію</a:t>
            </a:r>
            <a:r>
              <a:rPr lang="ru-RU" sz="1400"/>
              <a:t>.</a:t>
            </a:r>
            <a:br>
              <a:rPr lang="ru-RU" sz="1400"/>
            </a:br>
            <a:br>
              <a:rPr lang="ru-RU" sz="1400"/>
            </a:br>
            <a:r>
              <a:rPr lang="ru-RU" sz="1400" err="1"/>
              <a:t>Керівник</a:t>
            </a:r>
            <a:r>
              <a:rPr lang="ru-RU" sz="1400"/>
              <a:t> </a:t>
            </a:r>
            <a:r>
              <a:rPr lang="ru-RU" sz="1400" err="1"/>
              <a:t>підприємства</a:t>
            </a:r>
            <a:r>
              <a:rPr lang="ru-RU" sz="1400"/>
              <a:t> </a:t>
            </a:r>
            <a:r>
              <a:rPr lang="ru-RU" sz="1400" err="1"/>
              <a:t>звернувся</a:t>
            </a:r>
            <a:r>
              <a:rPr lang="ru-RU" sz="1400"/>
              <a:t> до КДКА </a:t>
            </a:r>
            <a:r>
              <a:rPr lang="ru-RU" sz="1400" err="1"/>
              <a:t>із</a:t>
            </a:r>
            <a:r>
              <a:rPr lang="ru-RU" sz="1400"/>
              <a:t> </a:t>
            </a:r>
            <a:r>
              <a:rPr lang="ru-RU" sz="1400" err="1"/>
              <a:t>скаргою</a:t>
            </a:r>
            <a:r>
              <a:rPr lang="ru-RU" sz="1400"/>
              <a:t> на адвоката, яка </a:t>
            </a:r>
            <a:r>
              <a:rPr lang="ru-RU" sz="1400" err="1"/>
              <a:t>тривалий</a:t>
            </a:r>
            <a:r>
              <a:rPr lang="ru-RU" sz="1400"/>
              <a:t> час надавала </a:t>
            </a:r>
            <a:r>
              <a:rPr lang="ru-RU" sz="1400" err="1"/>
              <a:t>правову</a:t>
            </a:r>
            <a:r>
              <a:rPr lang="ru-RU" sz="1400"/>
              <a:t> </a:t>
            </a:r>
            <a:r>
              <a:rPr lang="ru-RU" sz="1400" err="1"/>
              <a:t>допомогу</a:t>
            </a:r>
            <a:r>
              <a:rPr lang="ru-RU" sz="1400"/>
              <a:t> </a:t>
            </a:r>
            <a:r>
              <a:rPr lang="ru-RU" sz="1400" err="1"/>
              <a:t>підприємству</a:t>
            </a:r>
            <a:r>
              <a:rPr lang="ru-RU" sz="1400"/>
              <a:t>. Будучи </a:t>
            </a:r>
            <a:r>
              <a:rPr lang="ru-RU" sz="1400" err="1"/>
              <a:t>обізнаною</a:t>
            </a:r>
            <a:r>
              <a:rPr lang="ru-RU" sz="1400"/>
              <a:t> </a:t>
            </a:r>
            <a:r>
              <a:rPr lang="ru-RU" sz="1400" err="1"/>
              <a:t>із</a:t>
            </a:r>
            <a:r>
              <a:rPr lang="ru-RU" sz="1400"/>
              <a:t> </a:t>
            </a:r>
            <a:r>
              <a:rPr lang="ru-RU" sz="1400" err="1"/>
              <a:t>господарською</a:t>
            </a:r>
            <a:r>
              <a:rPr lang="ru-RU" sz="1400"/>
              <a:t> </a:t>
            </a:r>
            <a:r>
              <a:rPr lang="ru-RU" sz="1400" err="1"/>
              <a:t>діяльністю</a:t>
            </a:r>
            <a:r>
              <a:rPr lang="ru-RU" sz="1400"/>
              <a:t>, контрагентами та </a:t>
            </a:r>
            <a:r>
              <a:rPr lang="ru-RU" sz="1400" err="1"/>
              <a:t>боржниками</a:t>
            </a:r>
            <a:r>
              <a:rPr lang="ru-RU" sz="1400"/>
              <a:t>, адвокат </a:t>
            </a:r>
            <a:r>
              <a:rPr lang="ru-RU" sz="1400" err="1"/>
              <a:t>також</a:t>
            </a:r>
            <a:r>
              <a:rPr lang="ru-RU" sz="1400"/>
              <a:t> надавала </a:t>
            </a:r>
            <a:r>
              <a:rPr lang="ru-RU" sz="1400" err="1"/>
              <a:t>правову</a:t>
            </a:r>
            <a:r>
              <a:rPr lang="ru-RU" sz="1400"/>
              <a:t> </a:t>
            </a:r>
            <a:r>
              <a:rPr lang="ru-RU" sz="1400" err="1"/>
              <a:t>допомогу</a:t>
            </a:r>
            <a:r>
              <a:rPr lang="ru-RU" sz="1400"/>
              <a:t> </a:t>
            </a:r>
            <a:r>
              <a:rPr lang="ru-RU" sz="1400" err="1"/>
              <a:t>процесуальному</a:t>
            </a:r>
            <a:r>
              <a:rPr lang="ru-RU" sz="1400"/>
              <a:t> </a:t>
            </a:r>
            <a:r>
              <a:rPr lang="ru-RU" sz="1400" err="1"/>
              <a:t>опоненту</a:t>
            </a:r>
            <a:r>
              <a:rPr lang="ru-RU" sz="1400"/>
              <a:t>.</a:t>
            </a:r>
            <a:br>
              <a:rPr lang="ru-RU" sz="1400"/>
            </a:br>
            <a:br>
              <a:rPr lang="ru-RU" sz="1400"/>
            </a:br>
            <a:r>
              <a:rPr lang="ru-RU" sz="1400" err="1"/>
              <a:t>Перевіривши</a:t>
            </a:r>
            <a:r>
              <a:rPr lang="ru-RU" sz="1400"/>
              <a:t> </a:t>
            </a:r>
            <a:r>
              <a:rPr lang="ru-RU" sz="1400" err="1"/>
              <a:t>матеріали</a:t>
            </a:r>
            <a:r>
              <a:rPr lang="ru-RU" sz="1400"/>
              <a:t>, у КДКА </a:t>
            </a:r>
            <a:r>
              <a:rPr lang="ru-RU" sz="1400" err="1"/>
              <a:t>встановили</a:t>
            </a:r>
            <a:r>
              <a:rPr lang="ru-RU" sz="1400"/>
              <a:t>, </a:t>
            </a:r>
            <a:r>
              <a:rPr lang="ru-RU" sz="1400" err="1"/>
              <a:t>що</a:t>
            </a:r>
            <a:r>
              <a:rPr lang="ru-RU" sz="1400"/>
              <a:t> </a:t>
            </a:r>
            <a:r>
              <a:rPr lang="ru-RU" sz="1400" err="1"/>
              <a:t>скаржник</a:t>
            </a:r>
            <a:r>
              <a:rPr lang="ru-RU" sz="1400"/>
              <a:t> </a:t>
            </a:r>
            <a:r>
              <a:rPr lang="ru-RU" sz="1400" err="1"/>
              <a:t>розірвав</a:t>
            </a:r>
            <a:r>
              <a:rPr lang="ru-RU" sz="1400"/>
              <a:t> </a:t>
            </a:r>
            <a:r>
              <a:rPr lang="ru-RU" sz="1400" err="1"/>
              <a:t>договір</a:t>
            </a:r>
            <a:r>
              <a:rPr lang="ru-RU" sz="1400"/>
              <a:t> з адвокатом до </a:t>
            </a:r>
            <a:r>
              <a:rPr lang="ru-RU" sz="1400" err="1"/>
              <a:t>подання</a:t>
            </a:r>
            <a:r>
              <a:rPr lang="ru-RU" sz="1400"/>
              <a:t> позову у </a:t>
            </a:r>
            <a:r>
              <a:rPr lang="ru-RU" sz="1400" err="1"/>
              <a:t>справі</a:t>
            </a:r>
            <a:r>
              <a:rPr lang="ru-RU" sz="1400"/>
              <a:t>, де адвокат представляла </a:t>
            </a:r>
            <a:r>
              <a:rPr lang="ru-RU" sz="1400" err="1"/>
              <a:t>іншу</a:t>
            </a:r>
            <a:r>
              <a:rPr lang="ru-RU" sz="1400"/>
              <a:t> сторону. </a:t>
            </a:r>
            <a:r>
              <a:rPr lang="ru-RU" sz="1400" err="1"/>
              <a:t>Водночас</a:t>
            </a:r>
            <a:r>
              <a:rPr lang="ru-RU" sz="1400"/>
              <a:t>, </a:t>
            </a:r>
            <a:r>
              <a:rPr lang="ru-RU" sz="1400" err="1"/>
              <a:t>скаржник</a:t>
            </a:r>
            <a:r>
              <a:rPr lang="ru-RU" sz="1400"/>
              <a:t> не </a:t>
            </a:r>
            <a:r>
              <a:rPr lang="ru-RU" sz="1400" err="1"/>
              <a:t>надав</a:t>
            </a:r>
            <a:r>
              <a:rPr lang="ru-RU" sz="1400"/>
              <a:t> </a:t>
            </a:r>
            <a:r>
              <a:rPr lang="ru-RU" sz="1400" err="1"/>
              <a:t>жодних</a:t>
            </a:r>
            <a:r>
              <a:rPr lang="ru-RU" sz="1400"/>
              <a:t> </a:t>
            </a:r>
            <a:r>
              <a:rPr lang="ru-RU" sz="1400" err="1"/>
              <a:t>відомостей</a:t>
            </a:r>
            <a:r>
              <a:rPr lang="ru-RU" sz="1400"/>
              <a:t> про те, </a:t>
            </a:r>
            <a:r>
              <a:rPr lang="ru-RU" sz="1400" err="1"/>
              <a:t>що</a:t>
            </a:r>
            <a:r>
              <a:rPr lang="ru-RU" sz="1400"/>
              <a:t> адвокату надавалась </a:t>
            </a:r>
            <a:r>
              <a:rPr lang="ru-RU" sz="1400" err="1"/>
              <a:t>чи</a:t>
            </a:r>
            <a:r>
              <a:rPr lang="ru-RU" sz="1400"/>
              <a:t> стала </a:t>
            </a:r>
            <a:r>
              <a:rPr lang="ru-RU" sz="1400" err="1"/>
              <a:t>відома</a:t>
            </a:r>
            <a:r>
              <a:rPr lang="ru-RU" sz="1400"/>
              <a:t> будь-яка </a:t>
            </a:r>
            <a:r>
              <a:rPr lang="ru-RU" sz="1400" err="1"/>
              <a:t>конфіденційна</a:t>
            </a:r>
            <a:r>
              <a:rPr lang="ru-RU" sz="1400"/>
              <a:t> </a:t>
            </a:r>
            <a:r>
              <a:rPr lang="ru-RU" sz="1400" err="1"/>
              <a:t>інформація</a:t>
            </a:r>
            <a:r>
              <a:rPr lang="ru-RU" sz="1400"/>
              <a:t> у </a:t>
            </a:r>
            <a:r>
              <a:rPr lang="ru-RU" sz="1400" err="1"/>
              <a:t>зв’язку</a:t>
            </a:r>
            <a:r>
              <a:rPr lang="ru-RU" sz="1400"/>
              <a:t> з </a:t>
            </a:r>
            <a:r>
              <a:rPr lang="ru-RU" sz="1400" err="1"/>
              <a:t>укладанням</a:t>
            </a:r>
            <a:r>
              <a:rPr lang="ru-RU" sz="1400"/>
              <a:t> та </a:t>
            </a:r>
            <a:r>
              <a:rPr lang="ru-RU" sz="1400" err="1"/>
              <a:t>виконанням</a:t>
            </a:r>
            <a:r>
              <a:rPr lang="ru-RU" sz="1400"/>
              <a:t> договору.</a:t>
            </a:r>
            <a:br>
              <a:rPr lang="ru-RU" sz="1400"/>
            </a:br>
            <a:br>
              <a:rPr lang="ru-RU" sz="1400"/>
            </a:br>
            <a:r>
              <a:rPr lang="ru-RU" sz="1400"/>
              <a:t>З </a:t>
            </a:r>
            <a:r>
              <a:rPr lang="ru-RU" sz="1400" err="1"/>
              <a:t>урахуванням</a:t>
            </a:r>
            <a:r>
              <a:rPr lang="ru-RU" sz="1400"/>
              <a:t> </a:t>
            </a:r>
            <a:r>
              <a:rPr lang="ru-RU" sz="1400" err="1"/>
              <a:t>цього</a:t>
            </a:r>
            <a:r>
              <a:rPr lang="ru-RU" sz="1400"/>
              <a:t> </a:t>
            </a:r>
            <a:r>
              <a:rPr lang="ru-RU" sz="1400" err="1"/>
              <a:t>дисциплінарною</a:t>
            </a:r>
            <a:r>
              <a:rPr lang="ru-RU" sz="1400"/>
              <a:t> палатою </a:t>
            </a:r>
            <a:r>
              <a:rPr lang="ru-RU" sz="1400" err="1"/>
              <a:t>було</a:t>
            </a:r>
            <a:r>
              <a:rPr lang="ru-RU" sz="1400"/>
              <a:t> </a:t>
            </a:r>
            <a:r>
              <a:rPr lang="ru-RU" sz="1400" err="1"/>
              <a:t>прийнято</a:t>
            </a:r>
            <a:r>
              <a:rPr lang="ru-RU" sz="1400"/>
              <a:t> </a:t>
            </a:r>
            <a:r>
              <a:rPr lang="ru-RU" sz="1400" err="1"/>
              <a:t>правильне</a:t>
            </a:r>
            <a:r>
              <a:rPr lang="ru-RU" sz="1400"/>
              <a:t> </a:t>
            </a:r>
            <a:r>
              <a:rPr lang="ru-RU" sz="1400" err="1"/>
              <a:t>рішення</a:t>
            </a:r>
            <a:r>
              <a:rPr lang="ru-RU" sz="1400"/>
              <a:t>  про  </a:t>
            </a:r>
            <a:r>
              <a:rPr lang="ru-RU" sz="1400" err="1"/>
              <a:t>відсутність</a:t>
            </a:r>
            <a:r>
              <a:rPr lang="ru-RU" sz="1400"/>
              <a:t> в </a:t>
            </a:r>
            <a:r>
              <a:rPr lang="ru-RU" sz="1400" err="1"/>
              <a:t>діях</a:t>
            </a:r>
            <a:r>
              <a:rPr lang="ru-RU" sz="1400"/>
              <a:t> адвоката </a:t>
            </a:r>
            <a:r>
              <a:rPr lang="ru-RU" sz="1400" err="1"/>
              <a:t>дисциплінарного</a:t>
            </a:r>
            <a:r>
              <a:rPr lang="ru-RU" sz="1400"/>
              <a:t> проступку та справа </a:t>
            </a:r>
            <a:r>
              <a:rPr lang="ru-RU" sz="1400" err="1"/>
              <a:t>стосовно</a:t>
            </a:r>
            <a:r>
              <a:rPr lang="ru-RU" sz="1400"/>
              <a:t> адвоката </a:t>
            </a:r>
            <a:r>
              <a:rPr lang="ru-RU" sz="1400" err="1"/>
              <a:t>була</a:t>
            </a:r>
            <a:r>
              <a:rPr lang="ru-RU" sz="1400"/>
              <a:t> </a:t>
            </a:r>
            <a:r>
              <a:rPr lang="ru-RU" sz="1400" err="1"/>
              <a:t>закрита</a:t>
            </a:r>
            <a:r>
              <a:rPr lang="ru-RU" sz="1400"/>
              <a:t>. </a:t>
            </a:r>
            <a:r>
              <a:rPr lang="ru-RU" sz="1400" err="1"/>
              <a:t>Рішенням</a:t>
            </a:r>
            <a:r>
              <a:rPr lang="ru-RU" sz="1400"/>
              <a:t> ВКДКА </a:t>
            </a:r>
            <a:r>
              <a:rPr lang="ru-RU" sz="1400" err="1"/>
              <a:t>від</a:t>
            </a:r>
            <a:r>
              <a:rPr lang="ru-RU" sz="1400"/>
              <a:t> 26.01.2017 № </a:t>
            </a:r>
            <a:r>
              <a:rPr lang="en-US" sz="1400"/>
              <a:t>I-001/2017 </a:t>
            </a:r>
            <a:r>
              <a:rPr lang="ru-RU" sz="1400" err="1"/>
              <a:t>таке</a:t>
            </a:r>
            <a:r>
              <a:rPr lang="ru-RU" sz="1400"/>
              <a:t> </a:t>
            </a:r>
            <a:r>
              <a:rPr lang="ru-RU" sz="1400" err="1"/>
              <a:t>рішення</a:t>
            </a:r>
            <a:r>
              <a:rPr lang="ru-RU" sz="1400"/>
              <a:t> </a:t>
            </a:r>
            <a:r>
              <a:rPr lang="ru-RU" sz="1400" err="1"/>
              <a:t>було</a:t>
            </a:r>
            <a:r>
              <a:rPr lang="ru-RU" sz="1400"/>
              <a:t> </a:t>
            </a:r>
            <a:r>
              <a:rPr lang="ru-RU" sz="1400" err="1"/>
              <a:t>залишене</a:t>
            </a:r>
            <a:r>
              <a:rPr lang="ru-RU" sz="1400"/>
              <a:t> без </a:t>
            </a:r>
            <a:r>
              <a:rPr lang="ru-RU" sz="1400" err="1"/>
              <a:t>змін</a:t>
            </a:r>
            <a:r>
              <a:rPr lang="ru-RU" sz="1400"/>
              <a:t>.</a:t>
            </a:r>
          </a:p>
        </p:txBody>
      </p:sp>
    </p:spTree>
    <p:extLst>
      <p:ext uri="{BB962C8B-B14F-4D97-AF65-F5344CB8AC3E}">
        <p14:creationId xmlns:p14="http://schemas.microsoft.com/office/powerpoint/2010/main" val="42193821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5530552"/>
          </a:xfrm>
        </p:spPr>
        <p:txBody>
          <a:bodyPr/>
          <a:lstStyle/>
          <a:p>
            <a:pPr algn="just"/>
            <a:r>
              <a:rPr lang="ru-RU" sz="1200"/>
              <a:t>	</a:t>
            </a:r>
            <a:r>
              <a:rPr lang="ru-RU" sz="1200" err="1"/>
              <a:t>Надання</a:t>
            </a:r>
            <a:r>
              <a:rPr lang="ru-RU" sz="1200"/>
              <a:t> адвокатом </a:t>
            </a:r>
            <a:r>
              <a:rPr lang="ru-RU" sz="1200" err="1"/>
              <a:t>правової</a:t>
            </a:r>
            <a:r>
              <a:rPr lang="ru-RU" sz="1200"/>
              <a:t> </a:t>
            </a:r>
            <a:r>
              <a:rPr lang="ru-RU" sz="1200" err="1"/>
              <a:t>допомоги</a:t>
            </a:r>
            <a:r>
              <a:rPr lang="ru-RU" sz="1200"/>
              <a:t> </a:t>
            </a:r>
            <a:r>
              <a:rPr lang="ru-RU" sz="1200" err="1"/>
              <a:t>одночасно</a:t>
            </a:r>
            <a:r>
              <a:rPr lang="ru-RU" sz="1200"/>
              <a:t> </a:t>
            </a:r>
            <a:r>
              <a:rPr lang="ru-RU" sz="1200" err="1"/>
              <a:t>працівнику</a:t>
            </a:r>
            <a:r>
              <a:rPr lang="ru-RU" sz="1200"/>
              <a:t> і </a:t>
            </a:r>
            <a:r>
              <a:rPr lang="ru-RU" sz="1200" err="1"/>
              <a:t>його</a:t>
            </a:r>
            <a:r>
              <a:rPr lang="ru-RU" sz="1200"/>
              <a:t> </a:t>
            </a:r>
            <a:r>
              <a:rPr lang="ru-RU" sz="1200" err="1"/>
              <a:t>роботодавцю</a:t>
            </a:r>
            <a:r>
              <a:rPr lang="ru-RU" sz="1200"/>
              <a:t> не </a:t>
            </a:r>
            <a:r>
              <a:rPr lang="ru-RU" sz="1200" err="1"/>
              <a:t>зумовлює</a:t>
            </a:r>
            <a:r>
              <a:rPr lang="ru-RU" sz="1200"/>
              <a:t> </a:t>
            </a:r>
            <a:r>
              <a:rPr lang="ru-RU" sz="1200" err="1"/>
              <a:t>конфлікту</a:t>
            </a:r>
            <a:r>
              <a:rPr lang="ru-RU" sz="1200"/>
              <a:t> </a:t>
            </a:r>
            <a:r>
              <a:rPr lang="ru-RU" sz="1200" err="1"/>
              <a:t>інтересів</a:t>
            </a:r>
            <a:r>
              <a:rPr lang="ru-RU" sz="1200"/>
              <a:t>, </a:t>
            </a:r>
            <a:r>
              <a:rPr lang="ru-RU" sz="1200" err="1"/>
              <a:t>якщо</a:t>
            </a:r>
            <a:r>
              <a:rPr lang="ru-RU" sz="1200"/>
              <a:t> </a:t>
            </a:r>
            <a:r>
              <a:rPr lang="ru-RU" sz="1200" err="1"/>
              <a:t>відсутня</a:t>
            </a:r>
            <a:r>
              <a:rPr lang="ru-RU" sz="1200"/>
              <a:t> </a:t>
            </a:r>
            <a:r>
              <a:rPr lang="ru-RU" sz="1200" err="1"/>
              <a:t>ймовірність</a:t>
            </a:r>
            <a:r>
              <a:rPr lang="ru-RU" sz="1200"/>
              <a:t> </a:t>
            </a:r>
            <a:r>
              <a:rPr lang="ru-RU" sz="1200" err="1"/>
              <a:t>використання</a:t>
            </a:r>
            <a:r>
              <a:rPr lang="ru-RU" sz="1200"/>
              <a:t> </a:t>
            </a:r>
            <a:r>
              <a:rPr lang="ru-RU" sz="1200" err="1"/>
              <a:t>отриманої</a:t>
            </a:r>
            <a:r>
              <a:rPr lang="ru-RU" sz="1200"/>
              <a:t> </a:t>
            </a:r>
            <a:r>
              <a:rPr lang="ru-RU" sz="1200" err="1"/>
              <a:t>інформації</a:t>
            </a:r>
            <a:r>
              <a:rPr lang="ru-RU" sz="1200"/>
              <a:t> на шкоду </a:t>
            </a:r>
            <a:r>
              <a:rPr lang="ru-RU" sz="1200" err="1"/>
              <a:t>клієнтам</a:t>
            </a:r>
            <a:r>
              <a:rPr lang="ru-RU" sz="1200"/>
              <a:t>.</a:t>
            </a:r>
            <a:br>
              <a:rPr lang="ru-RU" sz="1200"/>
            </a:br>
            <a:r>
              <a:rPr lang="ru-RU" sz="1200"/>
              <a:t>	Адвокат представляв </a:t>
            </a:r>
            <a:r>
              <a:rPr lang="ru-RU" sz="1200" err="1"/>
              <a:t>інтереси</a:t>
            </a:r>
            <a:r>
              <a:rPr lang="ru-RU" sz="1200"/>
              <a:t> </a:t>
            </a:r>
            <a:r>
              <a:rPr lang="ru-RU" sz="1200" err="1"/>
              <a:t>акціонерного</a:t>
            </a:r>
            <a:r>
              <a:rPr lang="ru-RU" sz="1200"/>
              <a:t> </a:t>
            </a:r>
            <a:r>
              <a:rPr lang="ru-RU" sz="1200" err="1"/>
              <a:t>товариства</a:t>
            </a:r>
            <a:r>
              <a:rPr lang="ru-RU" sz="1200"/>
              <a:t> у </a:t>
            </a:r>
            <a:r>
              <a:rPr lang="ru-RU" sz="1200" err="1"/>
              <a:t>справі</a:t>
            </a:r>
            <a:r>
              <a:rPr lang="ru-RU" sz="1200"/>
              <a:t> </a:t>
            </a:r>
            <a:r>
              <a:rPr lang="ru-RU" sz="1200" err="1"/>
              <a:t>щодо</a:t>
            </a:r>
            <a:r>
              <a:rPr lang="ru-RU" sz="1200"/>
              <a:t> </a:t>
            </a:r>
            <a:r>
              <a:rPr lang="ru-RU" sz="1200" err="1"/>
              <a:t>поновлення</a:t>
            </a:r>
            <a:r>
              <a:rPr lang="ru-RU" sz="1200"/>
              <a:t> на </a:t>
            </a:r>
            <a:r>
              <a:rPr lang="ru-RU" sz="1200" err="1"/>
              <a:t>роботі</a:t>
            </a:r>
            <a:r>
              <a:rPr lang="ru-RU" sz="1200"/>
              <a:t> </a:t>
            </a:r>
            <a:r>
              <a:rPr lang="ru-RU" sz="1200" err="1"/>
              <a:t>раніше</a:t>
            </a:r>
            <a:r>
              <a:rPr lang="ru-RU" sz="1200"/>
              <a:t> </a:t>
            </a:r>
            <a:r>
              <a:rPr lang="ru-RU" sz="1200" err="1"/>
              <a:t>звільненого</a:t>
            </a:r>
            <a:r>
              <a:rPr lang="ru-RU" sz="1200"/>
              <a:t> </a:t>
            </a:r>
            <a:r>
              <a:rPr lang="ru-RU" sz="1200" err="1"/>
              <a:t>працівника</a:t>
            </a:r>
            <a:r>
              <a:rPr lang="ru-RU" sz="1200"/>
              <a:t>. В </a:t>
            </a:r>
            <a:r>
              <a:rPr lang="ru-RU" sz="1200" err="1"/>
              <a:t>цей</a:t>
            </a:r>
            <a:r>
              <a:rPr lang="ru-RU" sz="1200"/>
              <a:t> же час суд </a:t>
            </a:r>
            <a:r>
              <a:rPr lang="ru-RU" sz="1200" err="1"/>
              <a:t>розглядав</a:t>
            </a:r>
            <a:r>
              <a:rPr lang="ru-RU" sz="1200"/>
              <a:t> </a:t>
            </a:r>
            <a:r>
              <a:rPr lang="ru-RU" sz="1200" err="1"/>
              <a:t>кримінальну</a:t>
            </a:r>
            <a:r>
              <a:rPr lang="ru-RU" sz="1200"/>
              <a:t> справу </a:t>
            </a:r>
            <a:r>
              <a:rPr lang="ru-RU" sz="1200" err="1"/>
              <a:t>проти</a:t>
            </a:r>
            <a:r>
              <a:rPr lang="ru-RU" sz="1200"/>
              <a:t> </a:t>
            </a:r>
            <a:r>
              <a:rPr lang="ru-RU" sz="1200" err="1"/>
              <a:t>звільненого</a:t>
            </a:r>
            <a:r>
              <a:rPr lang="ru-RU" sz="1200"/>
              <a:t> </a:t>
            </a:r>
            <a:r>
              <a:rPr lang="ru-RU" sz="1200" err="1"/>
              <a:t>працівника</a:t>
            </a:r>
            <a:r>
              <a:rPr lang="ru-RU" sz="1200"/>
              <a:t>, де </a:t>
            </a:r>
            <a:r>
              <a:rPr lang="ru-RU" sz="1200" err="1"/>
              <a:t>інший</a:t>
            </a:r>
            <a:r>
              <a:rPr lang="ru-RU" sz="1200"/>
              <a:t> </a:t>
            </a:r>
            <a:r>
              <a:rPr lang="ru-RU" sz="1200" err="1"/>
              <a:t>працівник</a:t>
            </a:r>
            <a:r>
              <a:rPr lang="ru-RU" sz="1200"/>
              <a:t> АТ, </a:t>
            </a:r>
            <a:r>
              <a:rPr lang="ru-RU" sz="1200" err="1"/>
              <a:t>який</a:t>
            </a:r>
            <a:r>
              <a:rPr lang="ru-RU" sz="1200"/>
              <a:t> </a:t>
            </a:r>
            <a:r>
              <a:rPr lang="ru-RU" sz="1200" err="1"/>
              <a:t>мав</a:t>
            </a:r>
            <a:r>
              <a:rPr lang="ru-RU" sz="1200"/>
              <a:t> статус </a:t>
            </a:r>
            <a:r>
              <a:rPr lang="ru-RU" sz="1200" err="1"/>
              <a:t>потерпілого</a:t>
            </a:r>
            <a:r>
              <a:rPr lang="ru-RU" sz="1200"/>
              <a:t>, </a:t>
            </a:r>
            <a:r>
              <a:rPr lang="ru-RU" sz="1200" err="1"/>
              <a:t>надав</a:t>
            </a:r>
            <a:r>
              <a:rPr lang="ru-RU" sz="1200"/>
              <a:t> </a:t>
            </a:r>
            <a:r>
              <a:rPr lang="ru-RU" sz="1200" err="1"/>
              <a:t>згоду</a:t>
            </a:r>
            <a:r>
              <a:rPr lang="ru-RU" sz="1200"/>
              <a:t> на </a:t>
            </a:r>
            <a:r>
              <a:rPr lang="ru-RU" sz="1200" err="1"/>
              <a:t>представлення</a:t>
            </a:r>
            <a:r>
              <a:rPr lang="ru-RU" sz="1200"/>
              <a:t> </a:t>
            </a:r>
            <a:r>
              <a:rPr lang="ru-RU" sz="1200" err="1"/>
              <a:t>цим</a:t>
            </a:r>
            <a:r>
              <a:rPr lang="ru-RU" sz="1200"/>
              <a:t> же адвокатом </a:t>
            </a:r>
            <a:r>
              <a:rPr lang="ru-RU" sz="1200" err="1"/>
              <a:t>власних</a:t>
            </a:r>
            <a:r>
              <a:rPr lang="ru-RU" sz="1200"/>
              <a:t> </a:t>
            </a:r>
            <a:r>
              <a:rPr lang="ru-RU" sz="1200" err="1"/>
              <a:t>інтересів</a:t>
            </a:r>
            <a:r>
              <a:rPr lang="ru-RU" sz="1200"/>
              <a:t>.</a:t>
            </a:r>
            <a:br>
              <a:rPr lang="ru-RU" sz="1200"/>
            </a:br>
            <a:r>
              <a:rPr lang="ru-RU" sz="1200"/>
              <a:t>	</a:t>
            </a:r>
            <a:r>
              <a:rPr lang="ru-RU" sz="1200" err="1"/>
              <a:t>Це</a:t>
            </a:r>
            <a:r>
              <a:rPr lang="ru-RU" sz="1200"/>
              <a:t> і стало приводом для </a:t>
            </a:r>
            <a:r>
              <a:rPr lang="ru-RU" sz="1200" err="1"/>
              <a:t>звернення</a:t>
            </a:r>
            <a:r>
              <a:rPr lang="ru-RU" sz="1200"/>
              <a:t> </a:t>
            </a:r>
            <a:r>
              <a:rPr lang="ru-RU" sz="1200" err="1"/>
              <a:t>із</a:t>
            </a:r>
            <a:r>
              <a:rPr lang="ru-RU" sz="1200"/>
              <a:t> </a:t>
            </a:r>
            <a:r>
              <a:rPr lang="ru-RU" sz="1200" err="1"/>
              <a:t>скаргою</a:t>
            </a:r>
            <a:r>
              <a:rPr lang="ru-RU" sz="1200"/>
              <a:t> на адвоката до КДКА. </a:t>
            </a:r>
            <a:r>
              <a:rPr lang="ru-RU" sz="1200" err="1"/>
              <a:t>Перевіряючи</a:t>
            </a:r>
            <a:r>
              <a:rPr lang="ru-RU" sz="1200"/>
              <a:t> </a:t>
            </a:r>
            <a:r>
              <a:rPr lang="ru-RU" sz="1200" err="1"/>
              <a:t>обставини</a:t>
            </a:r>
            <a:r>
              <a:rPr lang="ru-RU" sz="1200"/>
              <a:t> </a:t>
            </a:r>
            <a:r>
              <a:rPr lang="ru-RU" sz="1200" err="1"/>
              <a:t>справи</a:t>
            </a:r>
            <a:r>
              <a:rPr lang="ru-RU" sz="1200"/>
              <a:t>, у КДКА </a:t>
            </a:r>
            <a:r>
              <a:rPr lang="ru-RU" sz="1200" err="1"/>
              <a:t>зауважили</a:t>
            </a:r>
            <a:r>
              <a:rPr lang="ru-RU" sz="1200"/>
              <a:t>, </a:t>
            </a:r>
            <a:r>
              <a:rPr lang="ru-RU" sz="1200" err="1"/>
              <a:t>що</a:t>
            </a:r>
            <a:r>
              <a:rPr lang="ru-RU" sz="1200"/>
              <a:t> сам факт </a:t>
            </a:r>
            <a:r>
              <a:rPr lang="ru-RU" sz="1200" err="1"/>
              <a:t>надання</a:t>
            </a:r>
            <a:r>
              <a:rPr lang="ru-RU" sz="1200"/>
              <a:t> адвокатом </a:t>
            </a:r>
            <a:r>
              <a:rPr lang="ru-RU" sz="1200" err="1"/>
              <a:t>правової</a:t>
            </a:r>
            <a:r>
              <a:rPr lang="ru-RU" sz="1200"/>
              <a:t> </a:t>
            </a:r>
            <a:r>
              <a:rPr lang="ru-RU" sz="1200" err="1"/>
              <a:t>допомоги</a:t>
            </a:r>
            <a:r>
              <a:rPr lang="ru-RU" sz="1200"/>
              <a:t> </a:t>
            </a:r>
            <a:r>
              <a:rPr lang="ru-RU" sz="1200" err="1"/>
              <a:t>юридичній</a:t>
            </a:r>
            <a:r>
              <a:rPr lang="ru-RU" sz="1200"/>
              <a:t> </a:t>
            </a:r>
            <a:r>
              <a:rPr lang="ru-RU" sz="1200" err="1"/>
              <a:t>особі</a:t>
            </a:r>
            <a:r>
              <a:rPr lang="ru-RU" sz="1200"/>
              <a:t> не </a:t>
            </a:r>
            <a:r>
              <a:rPr lang="ru-RU" sz="1200" err="1"/>
              <a:t>зумовлює</a:t>
            </a:r>
            <a:r>
              <a:rPr lang="ru-RU" sz="1200"/>
              <a:t> </a:t>
            </a:r>
            <a:r>
              <a:rPr lang="ru-RU" sz="1200" err="1"/>
              <a:t>конфлікту</a:t>
            </a:r>
            <a:r>
              <a:rPr lang="ru-RU" sz="1200"/>
              <a:t> </a:t>
            </a:r>
            <a:r>
              <a:rPr lang="ru-RU" sz="1200" err="1"/>
              <a:t>інтересів</a:t>
            </a:r>
            <a:r>
              <a:rPr lang="ru-RU" sz="1200"/>
              <a:t> з </a:t>
            </a:r>
            <a:r>
              <a:rPr lang="ru-RU" sz="1200" err="1"/>
              <a:t>інтересами</a:t>
            </a:r>
            <a:r>
              <a:rPr lang="ru-RU" sz="1200"/>
              <a:t> </a:t>
            </a:r>
            <a:r>
              <a:rPr lang="ru-RU" sz="1200" err="1"/>
              <a:t>клієнта</a:t>
            </a:r>
            <a:r>
              <a:rPr lang="ru-RU" sz="1200"/>
              <a:t>, </a:t>
            </a:r>
            <a:r>
              <a:rPr lang="ru-RU" sz="1200" err="1"/>
              <a:t>оскільки</a:t>
            </a:r>
            <a:r>
              <a:rPr lang="ru-RU" sz="1200"/>
              <a:t>, </a:t>
            </a:r>
            <a:r>
              <a:rPr lang="ru-RU" sz="1200" err="1"/>
              <a:t>такий</a:t>
            </a:r>
            <a:r>
              <a:rPr lang="ru-RU" sz="1200"/>
              <a:t> </a:t>
            </a:r>
            <a:r>
              <a:rPr lang="ru-RU" sz="1200" err="1"/>
              <a:t>конфлікт</a:t>
            </a:r>
            <a:r>
              <a:rPr lang="ru-RU" sz="1200"/>
              <a:t> </a:t>
            </a:r>
            <a:r>
              <a:rPr lang="ru-RU" sz="1200" err="1"/>
              <a:t>інтересів</a:t>
            </a:r>
            <a:r>
              <a:rPr lang="ru-RU" sz="1200"/>
              <a:t> </a:t>
            </a:r>
            <a:r>
              <a:rPr lang="ru-RU" sz="1200" err="1"/>
              <a:t>виникає</a:t>
            </a:r>
            <a:r>
              <a:rPr lang="ru-RU" sz="1200"/>
              <a:t> </a:t>
            </a:r>
            <a:r>
              <a:rPr lang="ru-RU" sz="1200" err="1"/>
              <a:t>лише</a:t>
            </a:r>
            <a:r>
              <a:rPr lang="ru-RU" sz="1200"/>
              <a:t> за </a:t>
            </a:r>
            <a:r>
              <a:rPr lang="ru-RU" sz="1200" err="1"/>
              <a:t>умови</a:t>
            </a:r>
            <a:r>
              <a:rPr lang="ru-RU" sz="1200"/>
              <a:t>, </a:t>
            </a:r>
            <a:r>
              <a:rPr lang="ru-RU" sz="1200" err="1"/>
              <a:t>якщо</a:t>
            </a:r>
            <a:r>
              <a:rPr lang="ru-RU" sz="1200"/>
              <a:t> адвокат надавав </a:t>
            </a:r>
            <a:r>
              <a:rPr lang="ru-RU" sz="1200" err="1"/>
              <a:t>правову</a:t>
            </a:r>
            <a:r>
              <a:rPr lang="ru-RU" sz="1200"/>
              <a:t> </a:t>
            </a:r>
            <a:r>
              <a:rPr lang="ru-RU" sz="1200" err="1"/>
              <a:t>допомогу</a:t>
            </a:r>
            <a:r>
              <a:rPr lang="ru-RU" sz="1200"/>
              <a:t> </a:t>
            </a:r>
            <a:r>
              <a:rPr lang="ru-RU" sz="1200" err="1"/>
              <a:t>певній</a:t>
            </a:r>
            <a:r>
              <a:rPr lang="ru-RU" sz="1200"/>
              <a:t> </a:t>
            </a:r>
            <a:r>
              <a:rPr lang="ru-RU" sz="1200" err="1"/>
              <a:t>юридичній</a:t>
            </a:r>
            <a:r>
              <a:rPr lang="ru-RU" sz="1200"/>
              <a:t> </a:t>
            </a:r>
            <a:r>
              <a:rPr lang="ru-RU" sz="1200" err="1"/>
              <a:t>особі</a:t>
            </a:r>
            <a:r>
              <a:rPr lang="ru-RU" sz="1200"/>
              <a:t> та </a:t>
            </a:r>
            <a:r>
              <a:rPr lang="ru-RU" sz="1200" err="1"/>
              <a:t>мав</a:t>
            </a:r>
            <a:r>
              <a:rPr lang="ru-RU" sz="1200"/>
              <a:t> доступ та/</a:t>
            </a:r>
            <a:r>
              <a:rPr lang="ru-RU" sz="1200" err="1"/>
              <a:t>або</a:t>
            </a:r>
            <a:r>
              <a:rPr lang="ru-RU" sz="1200"/>
              <a:t> </a:t>
            </a:r>
            <a:r>
              <a:rPr lang="ru-RU" sz="1200" err="1"/>
              <a:t>отримав</a:t>
            </a:r>
            <a:r>
              <a:rPr lang="ru-RU" sz="1200"/>
              <a:t> </a:t>
            </a:r>
            <a:r>
              <a:rPr lang="ru-RU" sz="1200" err="1"/>
              <a:t>інформацію</a:t>
            </a:r>
            <a:r>
              <a:rPr lang="ru-RU" sz="1200"/>
              <a:t>, яка </a:t>
            </a:r>
            <a:r>
              <a:rPr lang="ru-RU" sz="1200" err="1"/>
              <a:t>може</a:t>
            </a:r>
            <a:r>
              <a:rPr lang="ru-RU" sz="1200"/>
              <a:t> бути </a:t>
            </a:r>
            <a:r>
              <a:rPr lang="ru-RU" sz="1200" err="1"/>
              <a:t>використана</a:t>
            </a:r>
            <a:r>
              <a:rPr lang="ru-RU" sz="1200"/>
              <a:t> </a:t>
            </a:r>
            <a:r>
              <a:rPr lang="ru-RU" sz="1200" err="1"/>
              <a:t>проти</a:t>
            </a:r>
            <a:r>
              <a:rPr lang="ru-RU" sz="1200"/>
              <a:t> </a:t>
            </a:r>
            <a:r>
              <a:rPr lang="ru-RU" sz="1200" err="1"/>
              <a:t>такої</a:t>
            </a:r>
            <a:r>
              <a:rPr lang="ru-RU" sz="1200"/>
              <a:t> особи.</a:t>
            </a:r>
            <a:br>
              <a:rPr lang="ru-RU" sz="1200"/>
            </a:br>
            <a:r>
              <a:rPr lang="ru-RU" sz="1200"/>
              <a:t>	За таких </a:t>
            </a:r>
            <a:r>
              <a:rPr lang="ru-RU" sz="1200" err="1"/>
              <a:t>обставин</a:t>
            </a:r>
            <a:r>
              <a:rPr lang="ru-RU" sz="1200"/>
              <a:t>, ДП КДКА </a:t>
            </a:r>
            <a:r>
              <a:rPr lang="ru-RU" sz="1200" err="1"/>
              <a:t>відмовила</a:t>
            </a:r>
            <a:r>
              <a:rPr lang="ru-RU" sz="1200"/>
              <a:t> у </a:t>
            </a:r>
            <a:r>
              <a:rPr lang="ru-RU" sz="1200" err="1"/>
              <a:t>порушенні</a:t>
            </a:r>
            <a:r>
              <a:rPr lang="ru-RU" sz="1200"/>
              <a:t> </a:t>
            </a:r>
            <a:r>
              <a:rPr lang="ru-RU" sz="1200" err="1"/>
              <a:t>дисциплінарної</a:t>
            </a:r>
            <a:r>
              <a:rPr lang="ru-RU" sz="1200"/>
              <a:t> </a:t>
            </a:r>
            <a:r>
              <a:rPr lang="ru-RU" sz="1200" err="1"/>
              <a:t>справи</a:t>
            </a:r>
            <a:r>
              <a:rPr lang="ru-RU" sz="1200"/>
              <a:t>. </a:t>
            </a:r>
            <a:r>
              <a:rPr lang="ru-RU" sz="1200" err="1"/>
              <a:t>Таке</a:t>
            </a:r>
            <a:r>
              <a:rPr lang="ru-RU" sz="1200"/>
              <a:t> </a:t>
            </a:r>
            <a:r>
              <a:rPr lang="ru-RU" sz="1200" err="1"/>
              <a:t>рішення</a:t>
            </a:r>
            <a:r>
              <a:rPr lang="ru-RU" sz="1200"/>
              <a:t> ВКДКА </a:t>
            </a:r>
            <a:r>
              <a:rPr lang="ru-RU" sz="1200" err="1"/>
              <a:t>залишила</a:t>
            </a:r>
            <a:r>
              <a:rPr lang="ru-RU" sz="1200"/>
              <a:t> в </a:t>
            </a:r>
            <a:r>
              <a:rPr lang="ru-RU" sz="1200" err="1"/>
              <a:t>силі</a:t>
            </a:r>
            <a:r>
              <a:rPr lang="ru-RU" sz="1200"/>
              <a:t> (</a:t>
            </a:r>
            <a:r>
              <a:rPr lang="ru-RU" sz="1200" err="1"/>
              <a:t>рішення</a:t>
            </a:r>
            <a:r>
              <a:rPr lang="ru-RU" sz="1200"/>
              <a:t> ВКДКА </a:t>
            </a:r>
            <a:r>
              <a:rPr lang="ru-RU" sz="1200" err="1"/>
              <a:t>від</a:t>
            </a:r>
            <a:r>
              <a:rPr lang="ru-RU" sz="1200"/>
              <a:t> 30.01.2018 № І-011/2018).</a:t>
            </a:r>
            <a:br>
              <a:rPr lang="ru-RU" sz="1200"/>
            </a:br>
            <a:r>
              <a:rPr lang="ru-RU" sz="1200"/>
              <a:t>	В </a:t>
            </a:r>
            <a:r>
              <a:rPr lang="ru-RU" sz="1200" err="1"/>
              <a:t>іншому</a:t>
            </a:r>
            <a:r>
              <a:rPr lang="ru-RU" sz="1200"/>
              <a:t> </a:t>
            </a:r>
            <a:r>
              <a:rPr lang="ru-RU" sz="1200" err="1"/>
              <a:t>випадку</a:t>
            </a:r>
            <a:r>
              <a:rPr lang="ru-RU" sz="1200"/>
              <a:t> адвокат </a:t>
            </a:r>
            <a:r>
              <a:rPr lang="ru-RU" sz="1200" err="1"/>
              <a:t>одночасно</a:t>
            </a:r>
            <a:r>
              <a:rPr lang="ru-RU" sz="1200"/>
              <a:t> представляв </a:t>
            </a:r>
            <a:r>
              <a:rPr lang="ru-RU" sz="1200" err="1"/>
              <a:t>інтереси</a:t>
            </a:r>
            <a:r>
              <a:rPr lang="ru-RU" sz="1200"/>
              <a:t> закладу </a:t>
            </a:r>
            <a:r>
              <a:rPr lang="ru-RU" sz="1200" err="1"/>
              <a:t>освіти</a:t>
            </a:r>
            <a:r>
              <a:rPr lang="ru-RU" sz="1200"/>
              <a:t> та </a:t>
            </a:r>
            <a:r>
              <a:rPr lang="ru-RU" sz="1200" err="1"/>
              <a:t>його</a:t>
            </a:r>
            <a:r>
              <a:rPr lang="ru-RU" sz="1200"/>
              <a:t> </a:t>
            </a:r>
            <a:r>
              <a:rPr lang="ru-RU" sz="1200" err="1"/>
              <a:t>працівників</a:t>
            </a:r>
            <a:r>
              <a:rPr lang="ru-RU" sz="1200"/>
              <a:t> – </a:t>
            </a:r>
            <a:r>
              <a:rPr lang="ru-RU" sz="1200" err="1"/>
              <a:t>відповідачів</a:t>
            </a:r>
            <a:r>
              <a:rPr lang="ru-RU" sz="1200"/>
              <a:t> у </a:t>
            </a:r>
            <a:r>
              <a:rPr lang="ru-RU" sz="1200" err="1"/>
              <a:t>судових</a:t>
            </a:r>
            <a:r>
              <a:rPr lang="ru-RU" sz="1200"/>
              <a:t> спорах </a:t>
            </a:r>
            <a:r>
              <a:rPr lang="ru-RU" sz="1200" err="1"/>
              <a:t>щодо</a:t>
            </a:r>
            <a:r>
              <a:rPr lang="ru-RU" sz="1200"/>
              <a:t> </a:t>
            </a:r>
            <a:r>
              <a:rPr lang="ru-RU" sz="1200" err="1"/>
              <a:t>визнання</a:t>
            </a:r>
            <a:r>
              <a:rPr lang="ru-RU" sz="1200"/>
              <a:t> </a:t>
            </a:r>
            <a:r>
              <a:rPr lang="ru-RU" sz="1200" err="1"/>
              <a:t>недійсними</a:t>
            </a:r>
            <a:r>
              <a:rPr lang="ru-RU" sz="1200"/>
              <a:t> </a:t>
            </a:r>
            <a:r>
              <a:rPr lang="ru-RU" sz="1200" err="1"/>
              <a:t>свідоцтв</a:t>
            </a:r>
            <a:r>
              <a:rPr lang="ru-RU" sz="1200"/>
              <a:t> про право </a:t>
            </a:r>
            <a:r>
              <a:rPr lang="ru-RU" sz="1200" err="1"/>
              <a:t>власності</a:t>
            </a:r>
            <a:r>
              <a:rPr lang="ru-RU" sz="1200"/>
              <a:t> на </a:t>
            </a:r>
            <a:r>
              <a:rPr lang="ru-RU" sz="1200" err="1"/>
              <a:t>квартири</a:t>
            </a:r>
            <a:r>
              <a:rPr lang="ru-RU" sz="1200"/>
              <a:t> та </a:t>
            </a:r>
            <a:r>
              <a:rPr lang="ru-RU" sz="1200" err="1"/>
              <a:t>рішень</a:t>
            </a:r>
            <a:r>
              <a:rPr lang="ru-RU" sz="1200"/>
              <a:t> про </a:t>
            </a:r>
            <a:r>
              <a:rPr lang="ru-RU" sz="1200" err="1"/>
              <a:t>реєстрацію</a:t>
            </a:r>
            <a:r>
              <a:rPr lang="ru-RU" sz="1200"/>
              <a:t> прав </a:t>
            </a:r>
            <a:r>
              <a:rPr lang="ru-RU" sz="1200" err="1"/>
              <a:t>власності</a:t>
            </a:r>
            <a:r>
              <a:rPr lang="ru-RU" sz="1200"/>
              <a:t>.</a:t>
            </a:r>
            <a:br>
              <a:rPr lang="ru-RU" sz="1200"/>
            </a:br>
            <a:br>
              <a:rPr lang="ru-RU" sz="1200"/>
            </a:br>
            <a:r>
              <a:rPr lang="ru-RU" sz="1200"/>
              <a:t>	На адвоката до КДКА </a:t>
            </a:r>
            <a:r>
              <a:rPr lang="ru-RU" sz="1200" err="1"/>
              <a:t>поскаржилися</a:t>
            </a:r>
            <a:r>
              <a:rPr lang="ru-RU" sz="1200"/>
              <a:t> </a:t>
            </a:r>
            <a:r>
              <a:rPr lang="ru-RU" sz="1200" err="1"/>
              <a:t>позивачі</a:t>
            </a:r>
            <a:r>
              <a:rPr lang="ru-RU" sz="1200"/>
              <a:t>, </a:t>
            </a:r>
            <a:r>
              <a:rPr lang="ru-RU" sz="1200" err="1"/>
              <a:t>стверджуючи</a:t>
            </a:r>
            <a:r>
              <a:rPr lang="ru-RU" sz="1200"/>
              <a:t>, </a:t>
            </a:r>
            <a:r>
              <a:rPr lang="ru-RU" sz="1200" err="1"/>
              <a:t>що</a:t>
            </a:r>
            <a:r>
              <a:rPr lang="ru-RU" sz="1200"/>
              <a:t> той допустив </a:t>
            </a:r>
            <a:r>
              <a:rPr lang="ru-RU" sz="1200" err="1"/>
              <a:t>конфлікт</a:t>
            </a:r>
            <a:r>
              <a:rPr lang="ru-RU" sz="1200"/>
              <a:t> </a:t>
            </a:r>
            <a:r>
              <a:rPr lang="ru-RU" sz="1200" err="1"/>
              <a:t>інтересів</a:t>
            </a:r>
            <a:r>
              <a:rPr lang="ru-RU" sz="1200"/>
              <a:t>. Але </a:t>
            </a:r>
            <a:r>
              <a:rPr lang="ru-RU" sz="1200" err="1"/>
              <a:t>між</a:t>
            </a:r>
            <a:r>
              <a:rPr lang="ru-RU" sz="1200"/>
              <a:t> </a:t>
            </a:r>
            <a:r>
              <a:rPr lang="ru-RU" sz="1200" err="1"/>
              <a:t>відповідачами</a:t>
            </a:r>
            <a:r>
              <a:rPr lang="ru-RU" sz="1200"/>
              <a:t>, </a:t>
            </a:r>
            <a:r>
              <a:rPr lang="ru-RU" sz="1200" err="1"/>
              <a:t>яких</a:t>
            </a:r>
            <a:r>
              <a:rPr lang="ru-RU" sz="1200"/>
              <a:t> представляв адвокат не </a:t>
            </a:r>
            <a:r>
              <a:rPr lang="ru-RU" sz="1200" err="1"/>
              <a:t>було</a:t>
            </a:r>
            <a:r>
              <a:rPr lang="ru-RU" sz="1200"/>
              <a:t> </a:t>
            </a:r>
            <a:r>
              <a:rPr lang="ru-RU" sz="1200" err="1"/>
              <a:t>розбіжностей</a:t>
            </a:r>
            <a:r>
              <a:rPr lang="ru-RU" sz="1200"/>
              <a:t> в </a:t>
            </a:r>
            <a:r>
              <a:rPr lang="ru-RU" sz="1200" err="1"/>
              <a:t>позиції</a:t>
            </a:r>
            <a:r>
              <a:rPr lang="ru-RU" sz="1200"/>
              <a:t> по </a:t>
            </a:r>
            <a:r>
              <a:rPr lang="ru-RU" sz="1200" err="1"/>
              <a:t>справі</a:t>
            </a:r>
            <a:r>
              <a:rPr lang="ru-RU" sz="1200"/>
              <a:t> та вони </a:t>
            </a:r>
            <a:r>
              <a:rPr lang="ru-RU" sz="1200" err="1"/>
              <a:t>виявили</a:t>
            </a:r>
            <a:r>
              <a:rPr lang="ru-RU" sz="1200"/>
              <a:t> </a:t>
            </a:r>
            <a:r>
              <a:rPr lang="ru-RU" sz="1200" err="1"/>
              <a:t>спільне</a:t>
            </a:r>
            <a:r>
              <a:rPr lang="ru-RU" sz="1200"/>
              <a:t> </a:t>
            </a:r>
            <a:r>
              <a:rPr lang="ru-RU" sz="1200" err="1"/>
              <a:t>бажання</a:t>
            </a:r>
            <a:r>
              <a:rPr lang="ru-RU" sz="1200"/>
              <a:t> на </a:t>
            </a:r>
            <a:r>
              <a:rPr lang="ru-RU" sz="1200" err="1"/>
              <a:t>представництво</a:t>
            </a:r>
            <a:r>
              <a:rPr lang="ru-RU" sz="1200"/>
              <a:t> </a:t>
            </a:r>
            <a:r>
              <a:rPr lang="ru-RU" sz="1200" err="1"/>
              <a:t>їх</a:t>
            </a:r>
            <a:r>
              <a:rPr lang="ru-RU" sz="1200"/>
              <a:t> </a:t>
            </a:r>
            <a:r>
              <a:rPr lang="ru-RU" sz="1200" err="1"/>
              <a:t>інтересів</a:t>
            </a:r>
            <a:r>
              <a:rPr lang="ru-RU" sz="1200"/>
              <a:t> одною особою.</a:t>
            </a:r>
            <a:br>
              <a:rPr lang="ru-RU" sz="1200"/>
            </a:br>
            <a:br>
              <a:rPr lang="ru-RU" sz="1200"/>
            </a:br>
            <a:r>
              <a:rPr lang="ru-RU" sz="1200"/>
              <a:t>	Директор закладу </a:t>
            </a:r>
            <a:r>
              <a:rPr lang="ru-RU" sz="1200" err="1"/>
              <a:t>освіти</a:t>
            </a:r>
            <a:r>
              <a:rPr lang="ru-RU" sz="1200"/>
              <a:t> в </a:t>
            </a:r>
            <a:r>
              <a:rPr lang="ru-RU" sz="1200" err="1"/>
              <a:t>своїх</a:t>
            </a:r>
            <a:r>
              <a:rPr lang="ru-RU" sz="1200"/>
              <a:t> </a:t>
            </a:r>
            <a:r>
              <a:rPr lang="ru-RU" sz="1200" err="1"/>
              <a:t>поясненнях</a:t>
            </a:r>
            <a:r>
              <a:rPr lang="ru-RU" sz="1200"/>
              <a:t> </a:t>
            </a:r>
            <a:r>
              <a:rPr lang="ru-RU" sz="1200" err="1"/>
              <a:t>звернув</a:t>
            </a:r>
            <a:r>
              <a:rPr lang="ru-RU" sz="1200"/>
              <a:t> </a:t>
            </a:r>
            <a:r>
              <a:rPr lang="ru-RU" sz="1200" err="1"/>
              <a:t>увагу</a:t>
            </a:r>
            <a:r>
              <a:rPr lang="ru-RU" sz="1200"/>
              <a:t>, </a:t>
            </a:r>
            <a:r>
              <a:rPr lang="ru-RU" sz="1200" err="1"/>
              <a:t>що</a:t>
            </a:r>
            <a:r>
              <a:rPr lang="ru-RU" sz="1200"/>
              <a:t> на </a:t>
            </a:r>
            <a:r>
              <a:rPr lang="ru-RU" sz="1200" err="1"/>
              <a:t>стадії</a:t>
            </a:r>
            <a:r>
              <a:rPr lang="ru-RU" sz="1200"/>
              <a:t> </a:t>
            </a:r>
            <a:r>
              <a:rPr lang="ru-RU" sz="1200" err="1"/>
              <a:t>прийняття</a:t>
            </a:r>
            <a:r>
              <a:rPr lang="ru-RU" sz="1200"/>
              <a:t> </a:t>
            </a:r>
            <a:r>
              <a:rPr lang="ru-RU" sz="1200" err="1"/>
              <a:t>доручення</a:t>
            </a:r>
            <a:r>
              <a:rPr lang="ru-RU" sz="1200"/>
              <a:t> адвокатом </a:t>
            </a:r>
            <a:r>
              <a:rPr lang="ru-RU" sz="1200" err="1"/>
              <a:t>було</a:t>
            </a:r>
            <a:r>
              <a:rPr lang="ru-RU" sz="1200"/>
              <a:t> </a:t>
            </a:r>
            <a:r>
              <a:rPr lang="ru-RU" sz="1200" err="1"/>
              <a:t>інформовано</a:t>
            </a:r>
            <a:r>
              <a:rPr lang="ru-RU" sz="1200"/>
              <a:t> директора про </a:t>
            </a:r>
            <a:r>
              <a:rPr lang="ru-RU" sz="1200" err="1"/>
              <a:t>представництво</a:t>
            </a:r>
            <a:r>
              <a:rPr lang="ru-RU" sz="1200"/>
              <a:t> </a:t>
            </a:r>
            <a:r>
              <a:rPr lang="ru-RU" sz="1200" err="1"/>
              <a:t>інтересів</a:t>
            </a:r>
            <a:r>
              <a:rPr lang="ru-RU" sz="1200"/>
              <a:t> </a:t>
            </a:r>
            <a:r>
              <a:rPr lang="ru-RU" sz="1200" err="1"/>
              <a:t>працівників</a:t>
            </a:r>
            <a:r>
              <a:rPr lang="ru-RU" sz="1200"/>
              <a:t>, </a:t>
            </a:r>
            <a:r>
              <a:rPr lang="ru-RU" sz="1200" err="1"/>
              <a:t>проте</a:t>
            </a:r>
            <a:r>
              <a:rPr lang="ru-RU" sz="1200"/>
              <a:t> заклад разом з </a:t>
            </a:r>
            <a:r>
              <a:rPr lang="ru-RU" sz="1200" err="1"/>
              <a:t>цими</a:t>
            </a:r>
            <a:r>
              <a:rPr lang="ru-RU" sz="1200"/>
              <a:t> </a:t>
            </a:r>
            <a:r>
              <a:rPr lang="ru-RU" sz="1200" err="1"/>
              <a:t>працівниками</a:t>
            </a:r>
            <a:r>
              <a:rPr lang="ru-RU" sz="1200"/>
              <a:t> </a:t>
            </a:r>
            <a:r>
              <a:rPr lang="ru-RU" sz="1200" err="1"/>
              <a:t>діяли</a:t>
            </a:r>
            <a:r>
              <a:rPr lang="ru-RU" sz="1200"/>
              <a:t> </a:t>
            </a:r>
            <a:r>
              <a:rPr lang="ru-RU" sz="1200" err="1"/>
              <a:t>спільно</a:t>
            </a:r>
            <a:r>
              <a:rPr lang="ru-RU" sz="1200"/>
              <a:t>.</a:t>
            </a:r>
            <a:br>
              <a:rPr lang="ru-RU" sz="1200"/>
            </a:br>
            <a:br>
              <a:rPr lang="ru-RU" sz="1200"/>
            </a:br>
            <a:r>
              <a:rPr lang="ru-RU" sz="1200"/>
              <a:t>	КДКА все ж порушила справу, а от у ВКДКА </a:t>
            </a:r>
            <a:r>
              <a:rPr lang="ru-RU" sz="1200" err="1"/>
              <a:t>дійшли</a:t>
            </a:r>
            <a:r>
              <a:rPr lang="ru-RU" sz="1200"/>
              <a:t> </a:t>
            </a:r>
            <a:r>
              <a:rPr lang="ru-RU" sz="1200" err="1"/>
              <a:t>висновку</a:t>
            </a:r>
            <a:r>
              <a:rPr lang="ru-RU" sz="1200"/>
              <a:t> про те, </a:t>
            </a:r>
            <a:r>
              <a:rPr lang="ru-RU" sz="1200" err="1"/>
              <a:t>що</a:t>
            </a:r>
            <a:r>
              <a:rPr lang="ru-RU" sz="1200"/>
              <a:t> </a:t>
            </a:r>
            <a:r>
              <a:rPr lang="ru-RU" sz="1200" err="1"/>
              <a:t>наявні</a:t>
            </a:r>
            <a:r>
              <a:rPr lang="ru-RU" sz="1200"/>
              <a:t> </a:t>
            </a:r>
            <a:r>
              <a:rPr lang="ru-RU" sz="1200" err="1"/>
              <a:t>матеріали</a:t>
            </a:r>
            <a:r>
              <a:rPr lang="ru-RU" sz="1200"/>
              <a:t> не </a:t>
            </a:r>
            <a:r>
              <a:rPr lang="ru-RU" sz="1200" err="1"/>
              <a:t>підтверджують</a:t>
            </a:r>
            <a:r>
              <a:rPr lang="ru-RU" sz="1200"/>
              <a:t> </a:t>
            </a:r>
            <a:r>
              <a:rPr lang="ru-RU" sz="1200" err="1"/>
              <a:t>наявність</a:t>
            </a:r>
            <a:r>
              <a:rPr lang="ru-RU" sz="1200"/>
              <a:t> </a:t>
            </a:r>
            <a:r>
              <a:rPr lang="ru-RU" sz="1200" err="1"/>
              <a:t>ознак</a:t>
            </a:r>
            <a:r>
              <a:rPr lang="ru-RU" sz="1200"/>
              <a:t> </a:t>
            </a:r>
            <a:r>
              <a:rPr lang="ru-RU" sz="1200" err="1"/>
              <a:t>конфлікту</a:t>
            </a:r>
            <a:r>
              <a:rPr lang="ru-RU" sz="1200"/>
              <a:t> </a:t>
            </a:r>
            <a:r>
              <a:rPr lang="ru-RU" sz="1200" err="1"/>
              <a:t>інтересів</a:t>
            </a:r>
            <a:r>
              <a:rPr lang="ru-RU" sz="1200"/>
              <a:t>, </a:t>
            </a:r>
            <a:r>
              <a:rPr lang="ru-RU" sz="1200" err="1"/>
              <a:t>відтак</a:t>
            </a:r>
            <a:r>
              <a:rPr lang="ru-RU" sz="1200"/>
              <a:t> </a:t>
            </a:r>
            <a:r>
              <a:rPr lang="ru-RU" sz="1200" err="1"/>
              <a:t>скасувала</a:t>
            </a:r>
            <a:r>
              <a:rPr lang="ru-RU" sz="1200"/>
              <a:t> </a:t>
            </a:r>
            <a:r>
              <a:rPr lang="ru-RU" sz="1200" err="1"/>
              <a:t>рішення</a:t>
            </a:r>
            <a:r>
              <a:rPr lang="ru-RU" sz="1200"/>
              <a:t> КДКА та </a:t>
            </a:r>
            <a:r>
              <a:rPr lang="ru-RU" sz="1200" err="1"/>
              <a:t>відмовила</a:t>
            </a:r>
            <a:r>
              <a:rPr lang="ru-RU" sz="1200"/>
              <a:t> в </a:t>
            </a:r>
            <a:r>
              <a:rPr lang="ru-RU" sz="1200" err="1"/>
              <a:t>порушенні</a:t>
            </a:r>
            <a:r>
              <a:rPr lang="ru-RU" sz="1200"/>
              <a:t> </a:t>
            </a:r>
            <a:r>
              <a:rPr lang="ru-RU" sz="1200" err="1"/>
              <a:t>дисциплінарної</a:t>
            </a:r>
            <a:r>
              <a:rPr lang="ru-RU" sz="1200"/>
              <a:t> </a:t>
            </a:r>
            <a:r>
              <a:rPr lang="ru-RU" sz="1200" err="1"/>
              <a:t>справи</a:t>
            </a:r>
            <a:r>
              <a:rPr lang="ru-RU" sz="1200"/>
              <a:t> </a:t>
            </a:r>
            <a:r>
              <a:rPr lang="ru-RU" sz="1200" err="1"/>
              <a:t>відносно</a:t>
            </a:r>
            <a:r>
              <a:rPr lang="ru-RU" sz="1200"/>
              <a:t> адвоката (</a:t>
            </a:r>
            <a:r>
              <a:rPr lang="ru-RU" sz="1200" err="1"/>
              <a:t>рішення</a:t>
            </a:r>
            <a:r>
              <a:rPr lang="ru-RU" sz="1200"/>
              <a:t> ВКДКА </a:t>
            </a:r>
            <a:r>
              <a:rPr lang="ru-RU" sz="1200" err="1"/>
              <a:t>від</a:t>
            </a:r>
            <a:r>
              <a:rPr lang="ru-RU" sz="1200"/>
              <a:t> 21.07.2016 № </a:t>
            </a:r>
            <a:r>
              <a:rPr lang="en-US" sz="1200"/>
              <a:t>VII-001/2016).</a:t>
            </a:r>
            <a:endParaRPr lang="ru-RU" sz="1200"/>
          </a:p>
        </p:txBody>
      </p:sp>
    </p:spTree>
    <p:extLst>
      <p:ext uri="{BB962C8B-B14F-4D97-AF65-F5344CB8AC3E}">
        <p14:creationId xmlns:p14="http://schemas.microsoft.com/office/powerpoint/2010/main" val="14199715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332656"/>
            <a:ext cx="7543800" cy="5458544"/>
          </a:xfrm>
        </p:spPr>
        <p:txBody>
          <a:bodyPr/>
          <a:lstStyle/>
          <a:p>
            <a:pPr algn="just"/>
            <a:r>
              <a:rPr lang="ru-RU" sz="1200" err="1"/>
              <a:t>Перевага</a:t>
            </a:r>
            <a:r>
              <a:rPr lang="ru-RU" sz="1200"/>
              <a:t> </a:t>
            </a:r>
            <a:r>
              <a:rPr lang="ru-RU" sz="1200" err="1"/>
              <a:t>інтересів</a:t>
            </a:r>
            <a:r>
              <a:rPr lang="ru-RU" sz="1200"/>
              <a:t> </a:t>
            </a:r>
            <a:r>
              <a:rPr lang="ru-RU" sz="1200" err="1"/>
              <a:t>клієнтів</a:t>
            </a:r>
            <a:r>
              <a:rPr lang="ru-RU" sz="1200"/>
              <a:t> перед </a:t>
            </a:r>
            <a:r>
              <a:rPr lang="ru-RU" sz="1200" err="1"/>
              <a:t>власними</a:t>
            </a:r>
            <a:r>
              <a:rPr lang="ru-RU" sz="1200"/>
              <a:t> </a:t>
            </a:r>
            <a:r>
              <a:rPr lang="ru-RU" sz="1200" err="1"/>
              <a:t>інтересами</a:t>
            </a:r>
            <a:r>
              <a:rPr lang="ru-RU" sz="1200"/>
              <a:t> адвоката, а </a:t>
            </a:r>
            <a:r>
              <a:rPr lang="ru-RU" sz="1200" err="1"/>
              <a:t>також</a:t>
            </a:r>
            <a:r>
              <a:rPr lang="ru-RU" sz="1200"/>
              <a:t> будь-</a:t>
            </a:r>
            <a:r>
              <a:rPr lang="ru-RU" sz="1200" err="1"/>
              <a:t>якими</a:t>
            </a:r>
            <a:r>
              <a:rPr lang="ru-RU" sz="1200"/>
              <a:t> </a:t>
            </a:r>
            <a:r>
              <a:rPr lang="ru-RU" sz="1200" err="1"/>
              <a:t>іншими</a:t>
            </a:r>
            <a:r>
              <a:rPr lang="ru-RU" sz="1200"/>
              <a:t> </a:t>
            </a:r>
            <a:r>
              <a:rPr lang="ru-RU" sz="1200" err="1"/>
              <a:t>міркуваннями</a:t>
            </a:r>
            <a:r>
              <a:rPr lang="ru-RU" sz="1200"/>
              <a:t> </a:t>
            </a:r>
            <a:r>
              <a:rPr lang="ru-RU" sz="1200" err="1"/>
              <a:t>стосується</a:t>
            </a:r>
            <a:r>
              <a:rPr lang="ru-RU" sz="1200"/>
              <a:t>, у тому </a:t>
            </a:r>
            <a:r>
              <a:rPr lang="ru-RU" sz="1200" err="1"/>
              <a:t>числі</a:t>
            </a:r>
            <a:r>
              <a:rPr lang="ru-RU" sz="1200"/>
              <a:t>, </a:t>
            </a:r>
            <a:r>
              <a:rPr lang="ru-RU" sz="1200" err="1"/>
              <a:t>грошових</a:t>
            </a:r>
            <a:r>
              <a:rPr lang="ru-RU" sz="1200"/>
              <a:t> </a:t>
            </a:r>
            <a:r>
              <a:rPr lang="ru-RU" sz="1200" err="1"/>
              <a:t>питань</a:t>
            </a:r>
            <a:r>
              <a:rPr lang="ru-RU" sz="1200"/>
              <a:t>.</a:t>
            </a:r>
            <a:br>
              <a:rPr lang="ru-RU" sz="1200"/>
            </a:br>
            <a:br>
              <a:rPr lang="ru-RU" sz="1200"/>
            </a:br>
            <a:r>
              <a:rPr lang="ru-RU" sz="1200"/>
              <a:t>Адвокат, </a:t>
            </a:r>
            <a:r>
              <a:rPr lang="ru-RU" sz="1200" err="1"/>
              <a:t>який</a:t>
            </a:r>
            <a:r>
              <a:rPr lang="ru-RU" sz="1200"/>
              <a:t> </a:t>
            </a:r>
            <a:r>
              <a:rPr lang="ru-RU" sz="1200" err="1"/>
              <a:t>був</a:t>
            </a:r>
            <a:r>
              <a:rPr lang="ru-RU" sz="1200"/>
              <a:t> </a:t>
            </a:r>
            <a:r>
              <a:rPr lang="ru-RU" sz="1200" err="1"/>
              <a:t>захисником</a:t>
            </a:r>
            <a:r>
              <a:rPr lang="ru-RU" sz="1200"/>
              <a:t> </a:t>
            </a:r>
            <a:r>
              <a:rPr lang="ru-RU" sz="1200" err="1"/>
              <a:t>підозрюваного</a:t>
            </a:r>
            <a:r>
              <a:rPr lang="ru-RU" sz="1200"/>
              <a:t> у </a:t>
            </a:r>
            <a:r>
              <a:rPr lang="ru-RU" sz="1200" err="1"/>
              <a:t>кримінальному</a:t>
            </a:r>
            <a:r>
              <a:rPr lang="ru-RU" sz="1200"/>
              <a:t> </a:t>
            </a:r>
            <a:r>
              <a:rPr lang="ru-RU" sz="1200" err="1"/>
              <a:t>провадженні</a:t>
            </a:r>
            <a:r>
              <a:rPr lang="ru-RU" sz="1200"/>
              <a:t>, </a:t>
            </a:r>
            <a:r>
              <a:rPr lang="ru-RU" sz="1200" err="1"/>
              <a:t>отримав</a:t>
            </a:r>
            <a:r>
              <a:rPr lang="ru-RU" sz="1200"/>
              <a:t> </a:t>
            </a:r>
            <a:r>
              <a:rPr lang="ru-RU" sz="1200" err="1"/>
              <a:t>від</a:t>
            </a:r>
            <a:r>
              <a:rPr lang="ru-RU" sz="1200"/>
              <a:t> </a:t>
            </a:r>
            <a:r>
              <a:rPr lang="ru-RU" sz="1200" err="1"/>
              <a:t>його</a:t>
            </a:r>
            <a:r>
              <a:rPr lang="ru-RU" sz="1200"/>
              <a:t> </a:t>
            </a:r>
            <a:r>
              <a:rPr lang="ru-RU" sz="1200" err="1"/>
              <a:t>родичів</a:t>
            </a:r>
            <a:r>
              <a:rPr lang="ru-RU" sz="1200"/>
              <a:t> </a:t>
            </a:r>
            <a:r>
              <a:rPr lang="ru-RU" sz="1200" err="1"/>
              <a:t>кошти</a:t>
            </a:r>
            <a:r>
              <a:rPr lang="ru-RU" sz="1200"/>
              <a:t> для </a:t>
            </a:r>
            <a:r>
              <a:rPr lang="ru-RU" sz="1200" err="1"/>
              <a:t>внесення</a:t>
            </a:r>
            <a:r>
              <a:rPr lang="ru-RU" sz="1200"/>
              <a:t> </a:t>
            </a:r>
            <a:r>
              <a:rPr lang="ru-RU" sz="1200" err="1"/>
              <a:t>застави</a:t>
            </a:r>
            <a:r>
              <a:rPr lang="ru-RU" sz="1200"/>
              <a:t>, </a:t>
            </a:r>
            <a:r>
              <a:rPr lang="ru-RU" sz="1200" err="1"/>
              <a:t>обраної</a:t>
            </a:r>
            <a:r>
              <a:rPr lang="ru-RU" sz="1200"/>
              <a:t> судом як </a:t>
            </a:r>
            <a:r>
              <a:rPr lang="ru-RU" sz="1200" err="1"/>
              <a:t>міри</a:t>
            </a:r>
            <a:r>
              <a:rPr lang="ru-RU" sz="1200"/>
              <a:t> </a:t>
            </a:r>
            <a:r>
              <a:rPr lang="ru-RU" sz="1200" err="1"/>
              <a:t>запобіжного</a:t>
            </a:r>
            <a:r>
              <a:rPr lang="ru-RU" sz="1200"/>
              <a:t> заходу, оплати гонорару та </a:t>
            </a:r>
            <a:r>
              <a:rPr lang="ru-RU" sz="1200" err="1"/>
              <a:t>покриття</a:t>
            </a:r>
            <a:r>
              <a:rPr lang="ru-RU" sz="1200"/>
              <a:t> </a:t>
            </a:r>
            <a:r>
              <a:rPr lang="ru-RU" sz="1200" err="1"/>
              <a:t>інших</a:t>
            </a:r>
            <a:r>
              <a:rPr lang="ru-RU" sz="1200"/>
              <a:t> </a:t>
            </a:r>
            <a:r>
              <a:rPr lang="ru-RU" sz="1200" err="1"/>
              <a:t>витрат</a:t>
            </a:r>
            <a:r>
              <a:rPr lang="ru-RU" sz="1200"/>
              <a:t>, </a:t>
            </a:r>
            <a:r>
              <a:rPr lang="ru-RU" sz="1200" err="1"/>
              <a:t>пов’язаних</a:t>
            </a:r>
            <a:r>
              <a:rPr lang="ru-RU" sz="1200"/>
              <a:t> з </a:t>
            </a:r>
            <a:r>
              <a:rPr lang="ru-RU" sz="1200" err="1"/>
              <a:t>виконанням</a:t>
            </a:r>
            <a:r>
              <a:rPr lang="ru-RU" sz="1200"/>
              <a:t> договору про </a:t>
            </a:r>
            <a:r>
              <a:rPr lang="ru-RU" sz="1200" err="1"/>
              <a:t>надання</a:t>
            </a:r>
            <a:r>
              <a:rPr lang="ru-RU" sz="1200"/>
              <a:t> </a:t>
            </a:r>
            <a:r>
              <a:rPr lang="ru-RU" sz="1200" err="1"/>
              <a:t>правової</a:t>
            </a:r>
            <a:r>
              <a:rPr lang="ru-RU" sz="1200"/>
              <a:t> </a:t>
            </a:r>
            <a:r>
              <a:rPr lang="ru-RU" sz="1200" err="1"/>
              <a:t>допомоги</a:t>
            </a:r>
            <a:r>
              <a:rPr lang="ru-RU" sz="1200"/>
              <a:t>. У установлений </a:t>
            </a:r>
            <a:r>
              <a:rPr lang="ru-RU" sz="1200" err="1"/>
              <a:t>ухвалою</a:t>
            </a:r>
            <a:r>
              <a:rPr lang="ru-RU" sz="1200"/>
              <a:t> суду строк </a:t>
            </a:r>
            <a:r>
              <a:rPr lang="ru-RU" sz="1200" err="1"/>
              <a:t>захисник</a:t>
            </a:r>
            <a:r>
              <a:rPr lang="ru-RU" sz="1200"/>
              <a:t> </a:t>
            </a:r>
            <a:r>
              <a:rPr lang="ru-RU" sz="1200" err="1"/>
              <a:t>кошти</a:t>
            </a:r>
            <a:r>
              <a:rPr lang="ru-RU" sz="1200"/>
              <a:t> не </a:t>
            </a:r>
            <a:r>
              <a:rPr lang="ru-RU" sz="1200" err="1"/>
              <a:t>вніс</a:t>
            </a:r>
            <a:r>
              <a:rPr lang="ru-RU" sz="1200"/>
              <a:t>, </a:t>
            </a:r>
            <a:r>
              <a:rPr lang="ru-RU" sz="1200" err="1"/>
              <a:t>що</a:t>
            </a:r>
            <a:r>
              <a:rPr lang="ru-RU" sz="1200"/>
              <a:t> </a:t>
            </a:r>
            <a:r>
              <a:rPr lang="ru-RU" sz="1200" err="1"/>
              <a:t>спричинило</a:t>
            </a:r>
            <a:r>
              <a:rPr lang="ru-RU" sz="1200"/>
              <a:t> </a:t>
            </a:r>
            <a:r>
              <a:rPr lang="ru-RU" sz="1200" err="1"/>
              <a:t>негативні</a:t>
            </a:r>
            <a:r>
              <a:rPr lang="ru-RU" sz="1200"/>
              <a:t> </a:t>
            </a:r>
            <a:r>
              <a:rPr lang="ru-RU" sz="1200" err="1"/>
              <a:t>наслідки</a:t>
            </a:r>
            <a:r>
              <a:rPr lang="ru-RU" sz="1200"/>
              <a:t> для </a:t>
            </a:r>
            <a:r>
              <a:rPr lang="ru-RU" sz="1200" err="1"/>
              <a:t>клієнта</a:t>
            </a:r>
            <a:r>
              <a:rPr lang="ru-RU" sz="1200"/>
              <a:t>. Суд </a:t>
            </a:r>
            <a:r>
              <a:rPr lang="ru-RU" sz="1200" err="1"/>
              <a:t>встановив</a:t>
            </a:r>
            <a:r>
              <a:rPr lang="ru-RU" sz="1200"/>
              <a:t> </a:t>
            </a:r>
            <a:r>
              <a:rPr lang="ru-RU" sz="1200" err="1"/>
              <a:t>наявність</a:t>
            </a:r>
            <a:r>
              <a:rPr lang="ru-RU" sz="1200"/>
              <a:t> </a:t>
            </a:r>
            <a:r>
              <a:rPr lang="ru-RU" sz="1200" err="1"/>
              <a:t>конфлікту</a:t>
            </a:r>
            <a:r>
              <a:rPr lang="ru-RU" sz="1200"/>
              <a:t> </a:t>
            </a:r>
            <a:r>
              <a:rPr lang="ru-RU" sz="1200" err="1"/>
              <a:t>інтересів</a:t>
            </a:r>
            <a:r>
              <a:rPr lang="ru-RU" sz="1200"/>
              <a:t> </a:t>
            </a:r>
            <a:r>
              <a:rPr lang="ru-RU" sz="1200" err="1"/>
              <a:t>між</a:t>
            </a:r>
            <a:r>
              <a:rPr lang="ru-RU" sz="1200"/>
              <a:t> </a:t>
            </a:r>
            <a:r>
              <a:rPr lang="ru-RU" sz="1200" err="1"/>
              <a:t>захисником</a:t>
            </a:r>
            <a:r>
              <a:rPr lang="ru-RU" sz="1200"/>
              <a:t> та </a:t>
            </a:r>
            <a:r>
              <a:rPr lang="ru-RU" sz="1200" err="1"/>
              <a:t>його</a:t>
            </a:r>
            <a:r>
              <a:rPr lang="ru-RU" sz="1200"/>
              <a:t> </a:t>
            </a:r>
            <a:r>
              <a:rPr lang="ru-RU" sz="1200" err="1"/>
              <a:t>клієнтом</a:t>
            </a:r>
            <a:r>
              <a:rPr lang="ru-RU" sz="1200"/>
              <a:t>, а </a:t>
            </a:r>
            <a:r>
              <a:rPr lang="ru-RU" sz="1200" err="1"/>
              <a:t>саме</a:t>
            </a:r>
            <a:r>
              <a:rPr lang="ru-RU" sz="1200"/>
              <a:t> – </a:t>
            </a:r>
            <a:r>
              <a:rPr lang="ru-RU" sz="1200" err="1"/>
              <a:t>суперечність</a:t>
            </a:r>
            <a:r>
              <a:rPr lang="ru-RU" sz="1200"/>
              <a:t> </a:t>
            </a:r>
            <a:r>
              <a:rPr lang="ru-RU" sz="1200" err="1"/>
              <a:t>між</a:t>
            </a:r>
            <a:r>
              <a:rPr lang="ru-RU" sz="1200"/>
              <a:t> </a:t>
            </a:r>
            <a:r>
              <a:rPr lang="ru-RU" sz="1200" err="1"/>
              <a:t>особистими</a:t>
            </a:r>
            <a:r>
              <a:rPr lang="ru-RU" sz="1200"/>
              <a:t> </a:t>
            </a:r>
            <a:r>
              <a:rPr lang="ru-RU" sz="1200" err="1"/>
              <a:t>інтересами</a:t>
            </a:r>
            <a:r>
              <a:rPr lang="ru-RU" sz="1200"/>
              <a:t> адвоката та </a:t>
            </a:r>
            <a:r>
              <a:rPr lang="ru-RU" sz="1200" err="1"/>
              <a:t>його</a:t>
            </a:r>
            <a:r>
              <a:rPr lang="ru-RU" sz="1200"/>
              <a:t> </a:t>
            </a:r>
            <a:r>
              <a:rPr lang="ru-RU" sz="1200" err="1"/>
              <a:t>професійними</a:t>
            </a:r>
            <a:r>
              <a:rPr lang="ru-RU" sz="1200"/>
              <a:t> правами і </a:t>
            </a:r>
            <a:r>
              <a:rPr lang="ru-RU" sz="1200" err="1"/>
              <a:t>обов’язками</a:t>
            </a:r>
            <a:r>
              <a:rPr lang="ru-RU" sz="1200"/>
              <a:t>, </a:t>
            </a:r>
            <a:r>
              <a:rPr lang="ru-RU" sz="1200" err="1"/>
              <a:t>наявність</a:t>
            </a:r>
            <a:r>
              <a:rPr lang="ru-RU" sz="1200"/>
              <a:t> </a:t>
            </a:r>
            <a:r>
              <a:rPr lang="ru-RU" sz="1200" err="1"/>
              <a:t>яких</a:t>
            </a:r>
            <a:r>
              <a:rPr lang="ru-RU" sz="1200"/>
              <a:t> </a:t>
            </a:r>
            <a:r>
              <a:rPr lang="ru-RU" sz="1200" err="1"/>
              <a:t>може</a:t>
            </a:r>
            <a:r>
              <a:rPr lang="ru-RU" sz="1200"/>
              <a:t> </a:t>
            </a:r>
            <a:r>
              <a:rPr lang="ru-RU" sz="1200" err="1"/>
              <a:t>вплинути</a:t>
            </a:r>
            <a:r>
              <a:rPr lang="ru-RU" sz="1200"/>
              <a:t> на </a:t>
            </a:r>
            <a:r>
              <a:rPr lang="ru-RU" sz="1200" err="1"/>
              <a:t>об’єктивність</a:t>
            </a:r>
            <a:r>
              <a:rPr lang="ru-RU" sz="1200"/>
              <a:t> </a:t>
            </a:r>
            <a:r>
              <a:rPr lang="ru-RU" sz="1200" err="1"/>
              <a:t>або</a:t>
            </a:r>
            <a:r>
              <a:rPr lang="ru-RU" sz="1200"/>
              <a:t> </a:t>
            </a:r>
            <a:r>
              <a:rPr lang="ru-RU" sz="1200" err="1"/>
              <a:t>неупередженість</a:t>
            </a:r>
            <a:r>
              <a:rPr lang="ru-RU" sz="1200"/>
              <a:t> </a:t>
            </a:r>
            <a:r>
              <a:rPr lang="ru-RU" sz="1200" err="1"/>
              <a:t>під</a:t>
            </a:r>
            <a:r>
              <a:rPr lang="ru-RU" sz="1200"/>
              <a:t> час </a:t>
            </a:r>
            <a:r>
              <a:rPr lang="ru-RU" sz="1200" err="1"/>
              <a:t>виконання</a:t>
            </a:r>
            <a:r>
              <a:rPr lang="ru-RU" sz="1200"/>
              <a:t> адвокатом </a:t>
            </a:r>
            <a:r>
              <a:rPr lang="ru-RU" sz="1200" err="1"/>
              <a:t>його</a:t>
            </a:r>
            <a:r>
              <a:rPr lang="ru-RU" sz="1200"/>
              <a:t> </a:t>
            </a:r>
            <a:r>
              <a:rPr lang="ru-RU" sz="1200" err="1"/>
              <a:t>професійних</a:t>
            </a:r>
            <a:r>
              <a:rPr lang="ru-RU" sz="1200"/>
              <a:t> </a:t>
            </a:r>
            <a:r>
              <a:rPr lang="ru-RU" sz="1200" err="1"/>
              <a:t>обов’язків</a:t>
            </a:r>
            <a:r>
              <a:rPr lang="ru-RU" sz="1200"/>
              <a:t>.</a:t>
            </a:r>
            <a:br>
              <a:rPr lang="ru-RU" sz="1200"/>
            </a:br>
            <a:br>
              <a:rPr lang="ru-RU" sz="1200"/>
            </a:br>
            <a:r>
              <a:rPr lang="ru-RU" sz="1200"/>
              <a:t>Адвоката </a:t>
            </a:r>
            <a:r>
              <a:rPr lang="ru-RU" sz="1200" err="1"/>
              <a:t>усунули</a:t>
            </a:r>
            <a:r>
              <a:rPr lang="ru-RU" sz="1200"/>
              <a:t> </a:t>
            </a:r>
            <a:r>
              <a:rPr lang="ru-RU" sz="1200" err="1"/>
              <a:t>від</a:t>
            </a:r>
            <a:r>
              <a:rPr lang="ru-RU" sz="1200"/>
              <a:t> </a:t>
            </a:r>
            <a:r>
              <a:rPr lang="ru-RU" sz="1200" err="1"/>
              <a:t>захисту</a:t>
            </a:r>
            <a:r>
              <a:rPr lang="ru-RU" sz="1200"/>
              <a:t> та подали </a:t>
            </a:r>
            <a:r>
              <a:rPr lang="ru-RU" sz="1200" err="1"/>
              <a:t>відповідну</a:t>
            </a:r>
            <a:r>
              <a:rPr lang="ru-RU" sz="1200"/>
              <a:t> </a:t>
            </a:r>
            <a:r>
              <a:rPr lang="ru-RU" sz="1200" err="1"/>
              <a:t>скаргу</a:t>
            </a:r>
            <a:r>
              <a:rPr lang="ru-RU" sz="1200"/>
              <a:t> до КДКА. </a:t>
            </a:r>
            <a:r>
              <a:rPr lang="ru-RU" sz="1200" err="1"/>
              <a:t>Позиція</a:t>
            </a:r>
            <a:r>
              <a:rPr lang="ru-RU" sz="1200"/>
              <a:t> </a:t>
            </a:r>
            <a:r>
              <a:rPr lang="ru-RU" sz="1200" err="1"/>
              <a:t>гуртувалася</a:t>
            </a:r>
            <a:r>
              <a:rPr lang="ru-RU" sz="1200"/>
              <a:t> на тому, </a:t>
            </a:r>
            <a:r>
              <a:rPr lang="ru-RU" sz="1200" err="1"/>
              <a:t>що</a:t>
            </a:r>
            <a:r>
              <a:rPr lang="ru-RU" sz="1200"/>
              <a:t> адвокат не </a:t>
            </a:r>
            <a:r>
              <a:rPr lang="ru-RU" sz="1200" err="1"/>
              <a:t>виконав</a:t>
            </a:r>
            <a:r>
              <a:rPr lang="ru-RU" sz="1200"/>
              <a:t> </a:t>
            </a:r>
            <a:r>
              <a:rPr lang="ru-RU" sz="1200" err="1"/>
              <a:t>зобов’язання</a:t>
            </a:r>
            <a:r>
              <a:rPr lang="ru-RU" sz="1200"/>
              <a:t>, </a:t>
            </a:r>
            <a:r>
              <a:rPr lang="ru-RU" sz="1200" err="1"/>
              <a:t>маючи</a:t>
            </a:r>
            <a:r>
              <a:rPr lang="ru-RU" sz="1200"/>
              <a:t> для того </a:t>
            </a:r>
            <a:r>
              <a:rPr lang="ru-RU" sz="1200" err="1"/>
              <a:t>всі</a:t>
            </a:r>
            <a:r>
              <a:rPr lang="ru-RU" sz="1200"/>
              <a:t> </a:t>
            </a:r>
            <a:r>
              <a:rPr lang="ru-RU" sz="1200" err="1"/>
              <a:t>можливості</a:t>
            </a:r>
            <a:r>
              <a:rPr lang="ru-RU" sz="1200"/>
              <a:t>, </a:t>
            </a:r>
            <a:r>
              <a:rPr lang="ru-RU" sz="1200" err="1"/>
              <a:t>використавши</a:t>
            </a:r>
            <a:r>
              <a:rPr lang="ru-RU" sz="1200"/>
              <a:t> </a:t>
            </a:r>
            <a:r>
              <a:rPr lang="ru-RU" sz="1200" err="1"/>
              <a:t>гроші</a:t>
            </a:r>
            <a:r>
              <a:rPr lang="ru-RU" sz="1200"/>
              <a:t> для </a:t>
            </a:r>
            <a:r>
              <a:rPr lang="ru-RU" sz="1200" err="1"/>
              <a:t>власних</a:t>
            </a:r>
            <a:r>
              <a:rPr lang="ru-RU" sz="1200"/>
              <a:t> </a:t>
            </a:r>
            <a:r>
              <a:rPr lang="ru-RU" sz="1200" err="1"/>
              <a:t>інтересів</a:t>
            </a:r>
            <a:r>
              <a:rPr lang="ru-RU" sz="1200"/>
              <a:t>. </a:t>
            </a:r>
            <a:r>
              <a:rPr lang="ru-RU" sz="1200" err="1"/>
              <a:t>Втім</a:t>
            </a:r>
            <a:r>
              <a:rPr lang="ru-RU" sz="1200"/>
              <a:t>, </a:t>
            </a:r>
            <a:r>
              <a:rPr lang="ru-RU" sz="1200" err="1"/>
              <a:t>дисциплінарна</a:t>
            </a:r>
            <a:r>
              <a:rPr lang="ru-RU" sz="1200"/>
              <a:t> палата КДКА </a:t>
            </a:r>
            <a:r>
              <a:rPr lang="ru-RU" sz="1200" err="1"/>
              <a:t>відмовила</a:t>
            </a:r>
            <a:r>
              <a:rPr lang="ru-RU" sz="1200"/>
              <a:t> у </a:t>
            </a:r>
            <a:r>
              <a:rPr lang="ru-RU" sz="1200" err="1"/>
              <a:t>порушенні</a:t>
            </a:r>
            <a:r>
              <a:rPr lang="ru-RU" sz="1200"/>
              <a:t> </a:t>
            </a:r>
            <a:r>
              <a:rPr lang="ru-RU" sz="1200" err="1"/>
              <a:t>справи</a:t>
            </a:r>
            <a:r>
              <a:rPr lang="ru-RU" sz="1200"/>
              <a:t>, </a:t>
            </a:r>
            <a:r>
              <a:rPr lang="ru-RU" sz="1200" err="1"/>
              <a:t>оскільки</a:t>
            </a:r>
            <a:r>
              <a:rPr lang="ru-RU" sz="1200"/>
              <a:t> </a:t>
            </a:r>
            <a:r>
              <a:rPr lang="ru-RU" sz="1200" err="1"/>
              <a:t>обов’язки</a:t>
            </a:r>
            <a:r>
              <a:rPr lang="ru-RU" sz="1200"/>
              <a:t> </a:t>
            </a:r>
            <a:r>
              <a:rPr lang="ru-RU" sz="1200" err="1"/>
              <a:t>заставодавця</a:t>
            </a:r>
            <a:r>
              <a:rPr lang="ru-RU" sz="1200"/>
              <a:t> не </a:t>
            </a:r>
            <a:r>
              <a:rPr lang="ru-RU" sz="1200" err="1"/>
              <a:t>передбачені</a:t>
            </a:r>
            <a:r>
              <a:rPr lang="ru-RU" sz="1200"/>
              <a:t> КПК, </a:t>
            </a:r>
            <a:r>
              <a:rPr lang="ru-RU" sz="1200" err="1"/>
              <a:t>докази</a:t>
            </a:r>
            <a:r>
              <a:rPr lang="ru-RU" sz="1200"/>
              <a:t> </a:t>
            </a:r>
            <a:r>
              <a:rPr lang="ru-RU" sz="1200" err="1"/>
              <a:t>отримання</a:t>
            </a:r>
            <a:r>
              <a:rPr lang="ru-RU" sz="1200"/>
              <a:t> грошей в </a:t>
            </a:r>
            <a:r>
              <a:rPr lang="ru-RU" sz="1200" err="1"/>
              <a:t>рахунок</a:t>
            </a:r>
            <a:r>
              <a:rPr lang="ru-RU" sz="1200"/>
              <a:t> </a:t>
            </a:r>
            <a:r>
              <a:rPr lang="ru-RU" sz="1200" err="1"/>
              <a:t>сплати</a:t>
            </a:r>
            <a:r>
              <a:rPr lang="ru-RU" sz="1200"/>
              <a:t> </a:t>
            </a:r>
            <a:r>
              <a:rPr lang="ru-RU" sz="1200" err="1"/>
              <a:t>застави</a:t>
            </a:r>
            <a:r>
              <a:rPr lang="ru-RU" sz="1200"/>
              <a:t> </a:t>
            </a:r>
            <a:r>
              <a:rPr lang="ru-RU" sz="1200" err="1"/>
              <a:t>відсутні</a:t>
            </a:r>
            <a:r>
              <a:rPr lang="ru-RU" sz="1200"/>
              <a:t>, а </a:t>
            </a:r>
            <a:r>
              <a:rPr lang="ru-RU" sz="1200" err="1"/>
              <a:t>питання</a:t>
            </a:r>
            <a:r>
              <a:rPr lang="ru-RU" sz="1200"/>
              <a:t> </a:t>
            </a:r>
            <a:r>
              <a:rPr lang="ru-RU" sz="1200" err="1"/>
              <a:t>повернення</a:t>
            </a:r>
            <a:r>
              <a:rPr lang="ru-RU" sz="1200"/>
              <a:t> гонорару </a:t>
            </a:r>
            <a:r>
              <a:rPr lang="ru-RU" sz="1200" err="1"/>
              <a:t>знаходяться</a:t>
            </a:r>
            <a:r>
              <a:rPr lang="ru-RU" sz="1200"/>
              <a:t> у </a:t>
            </a:r>
            <a:r>
              <a:rPr lang="ru-RU" sz="1200" err="1"/>
              <a:t>площині</a:t>
            </a:r>
            <a:r>
              <a:rPr lang="ru-RU" sz="1200"/>
              <a:t> </a:t>
            </a:r>
            <a:r>
              <a:rPr lang="ru-RU" sz="1200" err="1"/>
              <a:t>цивільно-правових</a:t>
            </a:r>
            <a:r>
              <a:rPr lang="ru-RU" sz="1200"/>
              <a:t> </a:t>
            </a:r>
            <a:r>
              <a:rPr lang="ru-RU" sz="1200" err="1"/>
              <a:t>відносин</a:t>
            </a:r>
            <a:r>
              <a:rPr lang="ru-RU" sz="1200"/>
              <a:t> поза </a:t>
            </a:r>
            <a:r>
              <a:rPr lang="ru-RU" sz="1200" err="1"/>
              <a:t>компетенцією</a:t>
            </a:r>
            <a:r>
              <a:rPr lang="ru-RU" sz="1200"/>
              <a:t> КДКА.</a:t>
            </a:r>
            <a:br>
              <a:rPr lang="ru-RU" sz="1200"/>
            </a:br>
            <a:br>
              <a:rPr lang="ru-RU" sz="1200"/>
            </a:br>
            <a:r>
              <a:rPr lang="ru-RU" sz="1200"/>
              <a:t>	</a:t>
            </a:r>
            <a:r>
              <a:rPr lang="ru-RU" sz="1200" err="1"/>
              <a:t>Оцінюючи</a:t>
            </a:r>
            <a:r>
              <a:rPr lang="ru-RU" sz="1200"/>
              <a:t> </a:t>
            </a:r>
            <a:r>
              <a:rPr lang="ru-RU" sz="1200" err="1"/>
              <a:t>ситуацію</a:t>
            </a:r>
            <a:r>
              <a:rPr lang="ru-RU" sz="1200"/>
              <a:t>, у ВКДКА </a:t>
            </a:r>
            <a:r>
              <a:rPr lang="ru-RU" sz="1200" err="1"/>
              <a:t>виходили</a:t>
            </a:r>
            <a:r>
              <a:rPr lang="ru-RU" sz="1200"/>
              <a:t> з того, </a:t>
            </a:r>
            <a:r>
              <a:rPr lang="ru-RU" sz="1200" err="1"/>
              <a:t>що</a:t>
            </a:r>
            <a:r>
              <a:rPr lang="ru-RU" sz="1200"/>
              <a:t> </a:t>
            </a:r>
            <a:r>
              <a:rPr lang="ru-RU" sz="1200" err="1"/>
              <a:t>під</a:t>
            </a:r>
            <a:r>
              <a:rPr lang="ru-RU" sz="1200"/>
              <a:t> час </a:t>
            </a:r>
            <a:r>
              <a:rPr lang="ru-RU" sz="1200" err="1"/>
              <a:t>здійснення</a:t>
            </a:r>
            <a:r>
              <a:rPr lang="ru-RU" sz="1200"/>
              <a:t> </a:t>
            </a:r>
            <a:r>
              <a:rPr lang="ru-RU" sz="1200" err="1"/>
              <a:t>адвокатської</a:t>
            </a:r>
            <a:r>
              <a:rPr lang="ru-RU" sz="1200"/>
              <a:t> </a:t>
            </a:r>
            <a:r>
              <a:rPr lang="ru-RU" sz="1200" err="1"/>
              <a:t>діяльності</a:t>
            </a:r>
            <a:r>
              <a:rPr lang="ru-RU" sz="1200"/>
              <a:t> адвокат </a:t>
            </a:r>
            <a:r>
              <a:rPr lang="ru-RU" sz="1200" err="1"/>
              <a:t>має</a:t>
            </a:r>
            <a:r>
              <a:rPr lang="ru-RU" sz="1200"/>
              <a:t> право </a:t>
            </a:r>
            <a:r>
              <a:rPr lang="ru-RU" sz="1200" err="1"/>
              <a:t>вчиняти</a:t>
            </a:r>
            <a:r>
              <a:rPr lang="ru-RU" sz="1200"/>
              <a:t> будь-</a:t>
            </a:r>
            <a:r>
              <a:rPr lang="ru-RU" sz="1200" err="1"/>
              <a:t>які</a:t>
            </a:r>
            <a:r>
              <a:rPr lang="ru-RU" sz="1200"/>
              <a:t> </a:t>
            </a:r>
            <a:r>
              <a:rPr lang="ru-RU" sz="1200" err="1"/>
              <a:t>дії</a:t>
            </a:r>
            <a:r>
              <a:rPr lang="ru-RU" sz="1200"/>
              <a:t>, не </a:t>
            </a:r>
            <a:r>
              <a:rPr lang="ru-RU" sz="1200" err="1"/>
              <a:t>заборонені</a:t>
            </a:r>
            <a:r>
              <a:rPr lang="ru-RU" sz="1200"/>
              <a:t> законом, Правилами </a:t>
            </a:r>
            <a:r>
              <a:rPr lang="ru-RU" sz="1200" err="1"/>
              <a:t>адвокатської</a:t>
            </a:r>
            <a:r>
              <a:rPr lang="ru-RU" sz="1200"/>
              <a:t> </a:t>
            </a:r>
            <a:r>
              <a:rPr lang="ru-RU" sz="1200" err="1"/>
              <a:t>етики</a:t>
            </a:r>
            <a:r>
              <a:rPr lang="ru-RU" sz="1200"/>
              <a:t> та договором про </a:t>
            </a:r>
            <a:r>
              <a:rPr lang="ru-RU" sz="1200" err="1"/>
              <a:t>надання</a:t>
            </a:r>
            <a:r>
              <a:rPr lang="ru-RU" sz="1200"/>
              <a:t> </a:t>
            </a:r>
            <a:r>
              <a:rPr lang="ru-RU" sz="1200" err="1"/>
              <a:t>правової</a:t>
            </a:r>
            <a:r>
              <a:rPr lang="ru-RU" sz="1200"/>
              <a:t> </a:t>
            </a:r>
            <a:r>
              <a:rPr lang="ru-RU" sz="1200" err="1"/>
              <a:t>допомоги</a:t>
            </a:r>
            <a:r>
              <a:rPr lang="ru-RU" sz="1200"/>
              <a:t>, </a:t>
            </a:r>
            <a:r>
              <a:rPr lang="ru-RU" sz="1200" err="1"/>
              <a:t>необхідні</a:t>
            </a:r>
            <a:r>
              <a:rPr lang="ru-RU" sz="1200"/>
              <a:t> для </a:t>
            </a:r>
            <a:r>
              <a:rPr lang="ru-RU" sz="1200" err="1"/>
              <a:t>належного</a:t>
            </a:r>
            <a:r>
              <a:rPr lang="ru-RU" sz="1200"/>
              <a:t> </a:t>
            </a:r>
            <a:r>
              <a:rPr lang="ru-RU" sz="1200" err="1"/>
              <a:t>виконання</a:t>
            </a:r>
            <a:r>
              <a:rPr lang="ru-RU" sz="1200"/>
              <a:t> договору про </a:t>
            </a:r>
            <a:r>
              <a:rPr lang="ru-RU" sz="1200" err="1"/>
              <a:t>надання</a:t>
            </a:r>
            <a:r>
              <a:rPr lang="ru-RU" sz="1200"/>
              <a:t> </a:t>
            </a:r>
            <a:r>
              <a:rPr lang="ru-RU" sz="1200" err="1"/>
              <a:t>правової</a:t>
            </a:r>
            <a:r>
              <a:rPr lang="ru-RU" sz="1200"/>
              <a:t> </a:t>
            </a:r>
            <a:r>
              <a:rPr lang="ru-RU" sz="1200" err="1"/>
              <a:t>допомоги</a:t>
            </a:r>
            <a:r>
              <a:rPr lang="ru-RU" sz="1200"/>
              <a:t>. Адвокат у </a:t>
            </a:r>
            <a:r>
              <a:rPr lang="ru-RU" sz="1200" err="1"/>
              <a:t>своїй</a:t>
            </a:r>
            <a:r>
              <a:rPr lang="ru-RU" sz="1200"/>
              <a:t> </a:t>
            </a:r>
            <a:r>
              <a:rPr lang="ru-RU" sz="1200" err="1"/>
              <a:t>професійній</a:t>
            </a:r>
            <a:r>
              <a:rPr lang="ru-RU" sz="1200"/>
              <a:t> </a:t>
            </a:r>
            <a:r>
              <a:rPr lang="ru-RU" sz="1200" err="1"/>
              <a:t>діяльності</a:t>
            </a:r>
            <a:r>
              <a:rPr lang="ru-RU" sz="1200"/>
              <a:t> </a:t>
            </a:r>
            <a:r>
              <a:rPr lang="ru-RU" sz="1200" err="1"/>
              <a:t>має</a:t>
            </a:r>
            <a:r>
              <a:rPr lang="ru-RU" sz="1200"/>
              <a:t> </a:t>
            </a:r>
            <a:r>
              <a:rPr lang="ru-RU" sz="1200" err="1"/>
              <a:t>виходити</a:t>
            </a:r>
            <a:r>
              <a:rPr lang="ru-RU" sz="1200"/>
              <a:t> з </a:t>
            </a:r>
            <a:r>
              <a:rPr lang="ru-RU" sz="1200" err="1"/>
              <a:t>переваги</a:t>
            </a:r>
            <a:r>
              <a:rPr lang="ru-RU" sz="1200"/>
              <a:t> </a:t>
            </a:r>
            <a:r>
              <a:rPr lang="ru-RU" sz="1200" err="1"/>
              <a:t>інтересів</a:t>
            </a:r>
            <a:r>
              <a:rPr lang="ru-RU" sz="1200"/>
              <a:t> </a:t>
            </a:r>
            <a:r>
              <a:rPr lang="ru-RU" sz="1200" err="1"/>
              <a:t>клієнтів</a:t>
            </a:r>
            <a:r>
              <a:rPr lang="ru-RU" sz="1200"/>
              <a:t> перед </a:t>
            </a:r>
            <a:r>
              <a:rPr lang="ru-RU" sz="1200" err="1"/>
              <a:t>своїми</a:t>
            </a:r>
            <a:r>
              <a:rPr lang="ru-RU" sz="1200"/>
              <a:t> </a:t>
            </a:r>
            <a:r>
              <a:rPr lang="ru-RU" sz="1200" err="1"/>
              <a:t>власними</a:t>
            </a:r>
            <a:r>
              <a:rPr lang="ru-RU" sz="1200"/>
              <a:t> </a:t>
            </a:r>
            <a:r>
              <a:rPr lang="ru-RU" sz="1200" err="1"/>
              <a:t>інтересами</a:t>
            </a:r>
            <a:r>
              <a:rPr lang="ru-RU" sz="1200"/>
              <a:t>, а </a:t>
            </a:r>
            <a:r>
              <a:rPr lang="ru-RU" sz="1200" err="1"/>
              <a:t>також</a:t>
            </a:r>
            <a:r>
              <a:rPr lang="ru-RU" sz="1200"/>
              <a:t> будь-</a:t>
            </a:r>
            <a:r>
              <a:rPr lang="ru-RU" sz="1200" err="1"/>
              <a:t>якими</a:t>
            </a:r>
            <a:r>
              <a:rPr lang="ru-RU" sz="1200"/>
              <a:t> </a:t>
            </a:r>
            <a:r>
              <a:rPr lang="ru-RU" sz="1200" err="1"/>
              <a:t>іншими</a:t>
            </a:r>
            <a:r>
              <a:rPr lang="ru-RU" sz="1200"/>
              <a:t> </a:t>
            </a:r>
            <a:r>
              <a:rPr lang="ru-RU" sz="1200" err="1"/>
              <a:t>міркуваннями</a:t>
            </a:r>
            <a:r>
              <a:rPr lang="ru-RU" sz="1200"/>
              <a:t>. </a:t>
            </a:r>
            <a:r>
              <a:rPr lang="ru-RU" sz="1200" err="1"/>
              <a:t>Отже</a:t>
            </a:r>
            <a:r>
              <a:rPr lang="ru-RU" sz="1200"/>
              <a:t>, </a:t>
            </a:r>
            <a:r>
              <a:rPr lang="ru-RU" sz="1200" err="1"/>
              <a:t>конфлікт</a:t>
            </a:r>
            <a:r>
              <a:rPr lang="ru-RU" sz="1200"/>
              <a:t> </a:t>
            </a:r>
            <a:r>
              <a:rPr lang="ru-RU" sz="1200" err="1"/>
              <a:t>інтересів</a:t>
            </a:r>
            <a:r>
              <a:rPr lang="ru-RU" sz="1200"/>
              <a:t> </a:t>
            </a:r>
            <a:r>
              <a:rPr lang="ru-RU" sz="1200" err="1"/>
              <a:t>неприпустимий</a:t>
            </a:r>
            <a:r>
              <a:rPr lang="ru-RU" sz="1200"/>
              <a:t>, в </a:t>
            </a:r>
            <a:r>
              <a:rPr lang="ru-RU" sz="1200" err="1"/>
              <a:t>зв’язку</a:t>
            </a:r>
            <a:r>
              <a:rPr lang="ru-RU" sz="1200"/>
              <a:t> з </a:t>
            </a:r>
            <a:r>
              <a:rPr lang="ru-RU" sz="1200" err="1"/>
              <a:t>чим</a:t>
            </a:r>
            <a:r>
              <a:rPr lang="ru-RU" sz="1200"/>
              <a:t> адвокат </a:t>
            </a:r>
            <a:r>
              <a:rPr lang="ru-RU" sz="1200" err="1"/>
              <a:t>зобов’язаний</a:t>
            </a:r>
            <a:r>
              <a:rPr lang="ru-RU" sz="1200"/>
              <a:t> </a:t>
            </a:r>
            <a:r>
              <a:rPr lang="ru-RU" sz="1200" err="1"/>
              <a:t>негайно</a:t>
            </a:r>
            <a:r>
              <a:rPr lang="ru-RU" sz="1200"/>
              <a:t> </a:t>
            </a:r>
            <a:r>
              <a:rPr lang="ru-RU" sz="1200" err="1"/>
              <a:t>повідомити</a:t>
            </a:r>
            <a:r>
              <a:rPr lang="ru-RU" sz="1200"/>
              <a:t> </a:t>
            </a:r>
            <a:r>
              <a:rPr lang="ru-RU" sz="1200" err="1"/>
              <a:t>клієнта</a:t>
            </a:r>
            <a:r>
              <a:rPr lang="ru-RU" sz="1200"/>
              <a:t> про </a:t>
            </a:r>
            <a:r>
              <a:rPr lang="ru-RU" sz="1200" err="1"/>
              <a:t>наявність</a:t>
            </a:r>
            <a:r>
              <a:rPr lang="ru-RU" sz="1200"/>
              <a:t> </a:t>
            </a:r>
            <a:r>
              <a:rPr lang="ru-RU" sz="1200" err="1"/>
              <a:t>конфлікту</a:t>
            </a:r>
            <a:r>
              <a:rPr lang="ru-RU" sz="1200"/>
              <a:t> та </a:t>
            </a:r>
            <a:r>
              <a:rPr lang="ru-RU" sz="1200" err="1"/>
              <a:t>розірвати</a:t>
            </a:r>
            <a:r>
              <a:rPr lang="ru-RU" sz="1200"/>
              <a:t> </a:t>
            </a:r>
            <a:r>
              <a:rPr lang="ru-RU" sz="1200" err="1"/>
              <a:t>договір</a:t>
            </a:r>
            <a:r>
              <a:rPr lang="ru-RU" sz="1200"/>
              <a:t>. </a:t>
            </a:r>
            <a:r>
              <a:rPr lang="ru-RU" sz="1200" err="1"/>
              <a:t>Зважаючи</a:t>
            </a:r>
            <a:r>
              <a:rPr lang="ru-RU" sz="1200"/>
              <a:t> на </a:t>
            </a:r>
            <a:r>
              <a:rPr lang="ru-RU" sz="1200" err="1"/>
              <a:t>це</a:t>
            </a:r>
            <a:r>
              <a:rPr lang="ru-RU" sz="1200"/>
              <a:t>, </a:t>
            </a:r>
            <a:r>
              <a:rPr lang="ru-RU" sz="1200" err="1"/>
              <a:t>рішення</a:t>
            </a:r>
            <a:r>
              <a:rPr lang="ru-RU" sz="1200"/>
              <a:t> ДП КДКА </a:t>
            </a:r>
            <a:r>
              <a:rPr lang="ru-RU" sz="1200" err="1"/>
              <a:t>регіону</a:t>
            </a:r>
            <a:r>
              <a:rPr lang="ru-RU" sz="1200"/>
              <a:t> </a:t>
            </a:r>
            <a:r>
              <a:rPr lang="ru-RU" sz="1200" err="1"/>
              <a:t>було</a:t>
            </a:r>
            <a:r>
              <a:rPr lang="ru-RU" sz="1200"/>
              <a:t> </a:t>
            </a:r>
            <a:r>
              <a:rPr lang="ru-RU" sz="1200" err="1"/>
              <a:t>скасоване</a:t>
            </a:r>
            <a:r>
              <a:rPr lang="ru-RU" sz="1200"/>
              <a:t> та </a:t>
            </a:r>
            <a:r>
              <a:rPr lang="ru-RU" sz="1200" err="1"/>
              <a:t>ухвалено</a:t>
            </a:r>
            <a:r>
              <a:rPr lang="ru-RU" sz="1200"/>
              <a:t> </a:t>
            </a:r>
            <a:r>
              <a:rPr lang="ru-RU" sz="1200" err="1"/>
              <a:t>нове</a:t>
            </a:r>
            <a:r>
              <a:rPr lang="ru-RU" sz="1200"/>
              <a:t> </a:t>
            </a:r>
            <a:r>
              <a:rPr lang="ru-RU" sz="1200" err="1"/>
              <a:t>рішення</a:t>
            </a:r>
            <a:r>
              <a:rPr lang="ru-RU" sz="1200"/>
              <a:t> про </a:t>
            </a:r>
            <a:r>
              <a:rPr lang="ru-RU" sz="1200" err="1"/>
              <a:t>порушення</a:t>
            </a:r>
            <a:r>
              <a:rPr lang="ru-RU" sz="1200"/>
              <a:t> </a:t>
            </a:r>
            <a:r>
              <a:rPr lang="ru-RU" sz="1200" err="1"/>
              <a:t>дисциплінарної</a:t>
            </a:r>
            <a:r>
              <a:rPr lang="ru-RU" sz="1200"/>
              <a:t> </a:t>
            </a:r>
            <a:r>
              <a:rPr lang="ru-RU" sz="1200" err="1"/>
              <a:t>справи</a:t>
            </a:r>
            <a:r>
              <a:rPr lang="ru-RU" sz="1200"/>
              <a:t> </a:t>
            </a:r>
            <a:r>
              <a:rPr lang="ru-RU" sz="1200" err="1"/>
              <a:t>стосовно</a:t>
            </a:r>
            <a:r>
              <a:rPr lang="ru-RU" sz="1200"/>
              <a:t> адвоката (</a:t>
            </a:r>
            <a:r>
              <a:rPr lang="ru-RU" sz="1200" err="1"/>
              <a:t>рішення</a:t>
            </a:r>
            <a:r>
              <a:rPr lang="ru-RU" sz="1200"/>
              <a:t> ВКДКА </a:t>
            </a:r>
            <a:r>
              <a:rPr lang="ru-RU" sz="1200" err="1"/>
              <a:t>від</a:t>
            </a:r>
            <a:r>
              <a:rPr lang="ru-RU" sz="1200"/>
              <a:t> 28.05.2015 №</a:t>
            </a:r>
            <a:r>
              <a:rPr lang="en-US" sz="1200"/>
              <a:t>V-008/2015).</a:t>
            </a:r>
            <a:endParaRPr lang="ru-RU" sz="1200"/>
          </a:p>
        </p:txBody>
      </p:sp>
    </p:spTree>
    <p:extLst>
      <p:ext uri="{BB962C8B-B14F-4D97-AF65-F5344CB8AC3E}">
        <p14:creationId xmlns:p14="http://schemas.microsoft.com/office/powerpoint/2010/main" val="534226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260648"/>
            <a:ext cx="7543800" cy="5530552"/>
          </a:xfrm>
        </p:spPr>
        <p:txBody>
          <a:bodyPr/>
          <a:lstStyle/>
          <a:p>
            <a:pPr algn="just"/>
            <a:r>
              <a:rPr lang="ru-RU" sz="1200" err="1"/>
              <a:t>Письмова</a:t>
            </a:r>
            <a:r>
              <a:rPr lang="ru-RU" sz="1200"/>
              <a:t> </a:t>
            </a:r>
            <a:r>
              <a:rPr lang="ru-RU" sz="1200" err="1"/>
              <a:t>згода</a:t>
            </a:r>
            <a:r>
              <a:rPr lang="ru-RU" sz="1200"/>
              <a:t>, яка в </a:t>
            </a:r>
            <a:r>
              <a:rPr lang="ru-RU" sz="1200" err="1"/>
              <a:t>окремих</a:t>
            </a:r>
            <a:r>
              <a:rPr lang="ru-RU" sz="1200"/>
              <a:t> </a:t>
            </a:r>
            <a:r>
              <a:rPr lang="ru-RU" sz="1200" err="1"/>
              <a:t>випадках</a:t>
            </a:r>
            <a:r>
              <a:rPr lang="ru-RU" sz="1200"/>
              <a:t> повинна бути </a:t>
            </a:r>
            <a:r>
              <a:rPr lang="ru-RU" sz="1200" err="1"/>
              <a:t>отримана</a:t>
            </a:r>
            <a:r>
              <a:rPr lang="ru-RU" sz="1200"/>
              <a:t> </a:t>
            </a:r>
            <a:r>
              <a:rPr lang="ru-RU" sz="1200" err="1"/>
              <a:t>від</a:t>
            </a:r>
            <a:r>
              <a:rPr lang="ru-RU" sz="1200"/>
              <a:t> </a:t>
            </a:r>
            <a:r>
              <a:rPr lang="ru-RU" sz="1200" err="1"/>
              <a:t>клієнтів</a:t>
            </a:r>
            <a:r>
              <a:rPr lang="ru-RU" sz="1200"/>
              <a:t>, </a:t>
            </a:r>
            <a:r>
              <a:rPr lang="ru-RU" sz="1200" err="1"/>
              <a:t>констатує</a:t>
            </a:r>
            <a:r>
              <a:rPr lang="ru-RU" sz="1200"/>
              <a:t> </a:t>
            </a:r>
            <a:r>
              <a:rPr lang="ru-RU" sz="1200" err="1"/>
              <a:t>відсутність</a:t>
            </a:r>
            <a:r>
              <a:rPr lang="ru-RU" sz="1200"/>
              <a:t> </a:t>
            </a:r>
            <a:r>
              <a:rPr lang="ru-RU" sz="1200" err="1"/>
              <a:t>конфлікту</a:t>
            </a:r>
            <a:r>
              <a:rPr lang="ru-RU" sz="1200"/>
              <a:t> </a:t>
            </a:r>
            <a:r>
              <a:rPr lang="ru-RU" sz="1200" err="1"/>
              <a:t>інтересів</a:t>
            </a:r>
            <a:r>
              <a:rPr lang="ru-RU" sz="1200"/>
              <a:t> станом на </a:t>
            </a:r>
            <a:r>
              <a:rPr lang="ru-RU" sz="1200" err="1"/>
              <a:t>певну</a:t>
            </a:r>
            <a:r>
              <a:rPr lang="ru-RU" sz="1200"/>
              <a:t> дату і не </a:t>
            </a:r>
            <a:r>
              <a:rPr lang="ru-RU" sz="1200" err="1"/>
              <a:t>може</a:t>
            </a:r>
            <a:r>
              <a:rPr lang="ru-RU" sz="1200"/>
              <a:t> </a:t>
            </a:r>
            <a:r>
              <a:rPr lang="ru-RU" sz="1200" err="1"/>
              <a:t>гарантувати</a:t>
            </a:r>
            <a:r>
              <a:rPr lang="ru-RU" sz="1200"/>
              <a:t> </a:t>
            </a:r>
            <a:r>
              <a:rPr lang="ru-RU" sz="1200" err="1"/>
              <a:t>відсутність</a:t>
            </a:r>
            <a:r>
              <a:rPr lang="ru-RU" sz="1200"/>
              <a:t> такого </a:t>
            </a:r>
            <a:r>
              <a:rPr lang="ru-RU" sz="1200" err="1"/>
              <a:t>конфлікту</a:t>
            </a:r>
            <a:r>
              <a:rPr lang="ru-RU" sz="1200"/>
              <a:t> у </a:t>
            </a:r>
            <a:r>
              <a:rPr lang="ru-RU" sz="1200" err="1"/>
              <a:t>майбутньому</a:t>
            </a:r>
            <a:r>
              <a:rPr lang="ru-RU" sz="1200"/>
              <a:t>.</a:t>
            </a:r>
            <a:br>
              <a:rPr lang="ru-RU" sz="1200"/>
            </a:br>
            <a:br>
              <a:rPr lang="ru-RU" sz="1200"/>
            </a:br>
            <a:r>
              <a:rPr lang="ru-RU" sz="1200"/>
              <a:t>Адвокат надавав </a:t>
            </a:r>
            <a:r>
              <a:rPr lang="ru-RU" sz="1200" err="1"/>
              <a:t>особі</a:t>
            </a:r>
            <a:r>
              <a:rPr lang="ru-RU" sz="1200"/>
              <a:t> </a:t>
            </a:r>
            <a:r>
              <a:rPr lang="ru-RU" sz="1200" err="1"/>
              <a:t>правову</a:t>
            </a:r>
            <a:r>
              <a:rPr lang="ru-RU" sz="1200"/>
              <a:t> </a:t>
            </a:r>
            <a:r>
              <a:rPr lang="ru-RU" sz="1200" err="1"/>
              <a:t>допомогу</a:t>
            </a:r>
            <a:r>
              <a:rPr lang="ru-RU" sz="1200"/>
              <a:t> з </a:t>
            </a:r>
            <a:r>
              <a:rPr lang="ru-RU" sz="1200" err="1"/>
              <a:t>питань</a:t>
            </a:r>
            <a:r>
              <a:rPr lang="ru-RU" sz="1200"/>
              <a:t>, </a:t>
            </a:r>
            <a:r>
              <a:rPr lang="ru-RU" sz="1200" err="1"/>
              <a:t>що</a:t>
            </a:r>
            <a:r>
              <a:rPr lang="ru-RU" sz="1200"/>
              <a:t> </a:t>
            </a:r>
            <a:r>
              <a:rPr lang="ru-RU" sz="1200" err="1"/>
              <a:t>виникають</a:t>
            </a:r>
            <a:r>
              <a:rPr lang="ru-RU" sz="1200"/>
              <a:t> при </a:t>
            </a:r>
            <a:r>
              <a:rPr lang="ru-RU" sz="1200" err="1"/>
              <a:t>здійсненні</a:t>
            </a:r>
            <a:r>
              <a:rPr lang="ru-RU" sz="1200"/>
              <a:t> </a:t>
            </a:r>
            <a:r>
              <a:rPr lang="ru-RU" sz="1200" err="1"/>
              <a:t>господарської</a:t>
            </a:r>
            <a:r>
              <a:rPr lang="ru-RU" sz="1200"/>
              <a:t> </a:t>
            </a:r>
            <a:r>
              <a:rPr lang="ru-RU" sz="1200" err="1"/>
              <a:t>діяльності</a:t>
            </a:r>
            <a:r>
              <a:rPr lang="ru-RU" sz="1200"/>
              <a:t> в </a:t>
            </a:r>
            <a:r>
              <a:rPr lang="ru-RU" sz="1200" err="1"/>
              <a:t>об’ємі</a:t>
            </a:r>
            <a:r>
              <a:rPr lang="ru-RU" sz="1200"/>
              <a:t> </a:t>
            </a:r>
            <a:r>
              <a:rPr lang="ru-RU" sz="1200" err="1"/>
              <a:t>абонентського</a:t>
            </a:r>
            <a:r>
              <a:rPr lang="ru-RU" sz="1200"/>
              <a:t> </a:t>
            </a:r>
            <a:r>
              <a:rPr lang="ru-RU" sz="1200" err="1"/>
              <a:t>щомісячного</a:t>
            </a:r>
            <a:r>
              <a:rPr lang="ru-RU" sz="1200"/>
              <a:t> </a:t>
            </a:r>
            <a:r>
              <a:rPr lang="ru-RU" sz="1200" err="1"/>
              <a:t>обслуговування</a:t>
            </a:r>
            <a:r>
              <a:rPr lang="ru-RU" sz="1200"/>
              <a:t>.</a:t>
            </a:r>
            <a:br>
              <a:rPr lang="ru-RU" sz="1200"/>
            </a:br>
            <a:br>
              <a:rPr lang="ru-RU" sz="1200"/>
            </a:br>
            <a:r>
              <a:rPr lang="ru-RU" sz="1200"/>
              <a:t>Адвокат </a:t>
            </a:r>
            <a:r>
              <a:rPr lang="ru-RU" sz="1200" err="1"/>
              <a:t>отримав</a:t>
            </a:r>
            <a:r>
              <a:rPr lang="ru-RU" sz="1200"/>
              <a:t> </a:t>
            </a:r>
            <a:r>
              <a:rPr lang="ru-RU" sz="1200" err="1"/>
              <a:t>від</a:t>
            </a:r>
            <a:r>
              <a:rPr lang="ru-RU" sz="1200"/>
              <a:t> </a:t>
            </a:r>
            <a:r>
              <a:rPr lang="ru-RU" sz="1200" err="1"/>
              <a:t>клієнта</a:t>
            </a:r>
            <a:r>
              <a:rPr lang="ru-RU" sz="1200"/>
              <a:t> листа </a:t>
            </a:r>
            <a:r>
              <a:rPr lang="ru-RU" sz="1200" err="1"/>
              <a:t>щодо</a:t>
            </a:r>
            <a:r>
              <a:rPr lang="ru-RU" sz="1200"/>
              <a:t> </a:t>
            </a:r>
            <a:r>
              <a:rPr lang="ru-RU" sz="1200" err="1"/>
              <a:t>надання</a:t>
            </a:r>
            <a:r>
              <a:rPr lang="ru-RU" sz="1200"/>
              <a:t> </a:t>
            </a:r>
            <a:r>
              <a:rPr lang="ru-RU" sz="1200" err="1"/>
              <a:t>свої</a:t>
            </a:r>
            <a:r>
              <a:rPr lang="ru-RU" sz="1200"/>
              <a:t> </a:t>
            </a:r>
            <a:r>
              <a:rPr lang="ru-RU" sz="1200" err="1"/>
              <a:t>згоди</a:t>
            </a:r>
            <a:r>
              <a:rPr lang="ru-RU" sz="1200"/>
              <a:t> на </a:t>
            </a:r>
            <a:r>
              <a:rPr lang="ru-RU" sz="1200" err="1"/>
              <a:t>надання</a:t>
            </a:r>
            <a:r>
              <a:rPr lang="ru-RU" sz="1200"/>
              <a:t> будь-</a:t>
            </a:r>
            <a:r>
              <a:rPr lang="ru-RU" sz="1200" err="1"/>
              <a:t>якої</a:t>
            </a:r>
            <a:r>
              <a:rPr lang="ru-RU" sz="1200"/>
              <a:t> </a:t>
            </a:r>
            <a:r>
              <a:rPr lang="ru-RU" sz="1200" err="1"/>
              <a:t>правової</a:t>
            </a:r>
            <a:r>
              <a:rPr lang="ru-RU" sz="1200"/>
              <a:t> </a:t>
            </a:r>
            <a:r>
              <a:rPr lang="ru-RU" sz="1200" err="1"/>
              <a:t>допомоги</a:t>
            </a:r>
            <a:r>
              <a:rPr lang="ru-RU" sz="1200"/>
              <a:t> </a:t>
            </a:r>
            <a:r>
              <a:rPr lang="ru-RU" sz="1200" err="1"/>
              <a:t>іншій</a:t>
            </a:r>
            <a:r>
              <a:rPr lang="ru-RU" sz="1200"/>
              <a:t> </a:t>
            </a:r>
            <a:r>
              <a:rPr lang="ru-RU" sz="1200" err="1"/>
              <a:t>особі</a:t>
            </a:r>
            <a:r>
              <a:rPr lang="ru-RU" sz="1200"/>
              <a:t>, з </a:t>
            </a:r>
            <a:r>
              <a:rPr lang="ru-RU" sz="1200" err="1"/>
              <a:t>якої</a:t>
            </a:r>
            <a:r>
              <a:rPr lang="ru-RU" sz="1200"/>
              <a:t> перший </a:t>
            </a:r>
            <a:r>
              <a:rPr lang="ru-RU" sz="1200" err="1"/>
              <a:t>клієнт</a:t>
            </a:r>
            <a:r>
              <a:rPr lang="ru-RU" sz="1200"/>
              <a:t> </a:t>
            </a:r>
            <a:r>
              <a:rPr lang="ru-RU" sz="1200" err="1"/>
              <a:t>мав</a:t>
            </a:r>
            <a:r>
              <a:rPr lang="ru-RU" sz="1200"/>
              <a:t> </a:t>
            </a:r>
            <a:r>
              <a:rPr lang="ru-RU" sz="1200" err="1"/>
              <a:t>взаємні</a:t>
            </a:r>
            <a:r>
              <a:rPr lang="ru-RU" sz="1200"/>
              <a:t> </a:t>
            </a:r>
            <a:r>
              <a:rPr lang="ru-RU" sz="1200" err="1"/>
              <a:t>зобов’язання</a:t>
            </a:r>
            <a:r>
              <a:rPr lang="ru-RU" sz="1200"/>
              <a:t>. </a:t>
            </a:r>
            <a:r>
              <a:rPr lang="ru-RU" sz="1200" err="1"/>
              <a:t>Вказаним</a:t>
            </a:r>
            <a:r>
              <a:rPr lang="ru-RU" sz="1200"/>
              <a:t> листом </a:t>
            </a:r>
            <a:r>
              <a:rPr lang="ru-RU" sz="1200" err="1"/>
              <a:t>підтверджувався</a:t>
            </a:r>
            <a:r>
              <a:rPr lang="ru-RU" sz="1200"/>
              <a:t> факт </a:t>
            </a:r>
            <a:r>
              <a:rPr lang="ru-RU" sz="1200" err="1"/>
              <a:t>відсутності</a:t>
            </a:r>
            <a:r>
              <a:rPr lang="ru-RU" sz="1200"/>
              <a:t> </a:t>
            </a:r>
            <a:r>
              <a:rPr lang="ru-RU" sz="1200" err="1"/>
              <a:t>конфлікту</a:t>
            </a:r>
            <a:r>
              <a:rPr lang="ru-RU" sz="1200"/>
              <a:t> </a:t>
            </a:r>
            <a:r>
              <a:rPr lang="ru-RU" sz="1200" err="1"/>
              <a:t>інтересів</a:t>
            </a:r>
            <a:r>
              <a:rPr lang="ru-RU" sz="1200"/>
              <a:t> в </a:t>
            </a:r>
            <a:r>
              <a:rPr lang="ru-RU" sz="1200" err="1"/>
              <a:t>разі</a:t>
            </a:r>
            <a:r>
              <a:rPr lang="ru-RU" sz="1200"/>
              <a:t> </a:t>
            </a:r>
            <a:r>
              <a:rPr lang="ru-RU" sz="1200" err="1"/>
              <a:t>надання</a:t>
            </a:r>
            <a:r>
              <a:rPr lang="ru-RU" sz="1200"/>
              <a:t> </a:t>
            </a:r>
            <a:r>
              <a:rPr lang="ru-RU" sz="1200" err="1"/>
              <a:t>цій</a:t>
            </a:r>
            <a:r>
              <a:rPr lang="ru-RU" sz="1200"/>
              <a:t> </a:t>
            </a:r>
            <a:r>
              <a:rPr lang="ru-RU" sz="1200" err="1"/>
              <a:t>особі</a:t>
            </a:r>
            <a:r>
              <a:rPr lang="ru-RU" sz="1200"/>
              <a:t> будь-</a:t>
            </a:r>
            <a:r>
              <a:rPr lang="ru-RU" sz="1200" err="1"/>
              <a:t>якої</a:t>
            </a:r>
            <a:r>
              <a:rPr lang="ru-RU" sz="1200"/>
              <a:t> </a:t>
            </a:r>
            <a:r>
              <a:rPr lang="ru-RU" sz="1200" err="1"/>
              <a:t>правової</a:t>
            </a:r>
            <a:r>
              <a:rPr lang="ru-RU" sz="1200"/>
              <a:t> </a:t>
            </a:r>
            <a:r>
              <a:rPr lang="ru-RU" sz="1200" err="1"/>
              <a:t>допомоги</a:t>
            </a:r>
            <a:r>
              <a:rPr lang="ru-RU" sz="1200"/>
              <a:t>. </a:t>
            </a:r>
            <a:r>
              <a:rPr lang="ru-RU" sz="1200" err="1"/>
              <a:t>Згодом</a:t>
            </a:r>
            <a:r>
              <a:rPr lang="ru-RU" sz="1200"/>
              <a:t> </a:t>
            </a:r>
            <a:r>
              <a:rPr lang="ru-RU" sz="1200" err="1"/>
              <a:t>договірні</a:t>
            </a:r>
            <a:r>
              <a:rPr lang="ru-RU" sz="1200"/>
              <a:t> </a:t>
            </a:r>
            <a:r>
              <a:rPr lang="ru-RU" sz="1200" err="1"/>
              <a:t>стосунки</a:t>
            </a:r>
            <a:r>
              <a:rPr lang="ru-RU" sz="1200"/>
              <a:t> з першим </a:t>
            </a:r>
            <a:r>
              <a:rPr lang="ru-RU" sz="1200" err="1"/>
              <a:t>клієнтом</a:t>
            </a:r>
            <a:r>
              <a:rPr lang="ru-RU" sz="1200"/>
              <a:t> </a:t>
            </a:r>
            <a:r>
              <a:rPr lang="ru-RU" sz="1200" err="1"/>
              <a:t>були</a:t>
            </a:r>
            <a:r>
              <a:rPr lang="ru-RU" sz="1200"/>
              <a:t> </a:t>
            </a:r>
            <a:r>
              <a:rPr lang="ru-RU" sz="1200" err="1"/>
              <a:t>розірвані</a:t>
            </a:r>
            <a:r>
              <a:rPr lang="ru-RU" sz="1200"/>
              <a:t>.</a:t>
            </a:r>
            <a:br>
              <a:rPr lang="ru-RU" sz="1200"/>
            </a:br>
            <a:br>
              <a:rPr lang="ru-RU" sz="1200"/>
            </a:br>
            <a:r>
              <a:rPr lang="ru-RU" sz="1200"/>
              <a:t>Тим не </a:t>
            </a:r>
            <a:r>
              <a:rPr lang="ru-RU" sz="1200" err="1"/>
              <a:t>менше</a:t>
            </a:r>
            <a:r>
              <a:rPr lang="ru-RU" sz="1200"/>
              <a:t>, адвокат </a:t>
            </a:r>
            <a:r>
              <a:rPr lang="ru-RU" sz="1200" err="1"/>
              <a:t>пізніше</a:t>
            </a:r>
            <a:r>
              <a:rPr lang="ru-RU" sz="1200"/>
              <a:t> </a:t>
            </a:r>
            <a:r>
              <a:rPr lang="ru-RU" sz="1200" err="1"/>
              <a:t>отримав</a:t>
            </a:r>
            <a:r>
              <a:rPr lang="ru-RU" sz="1200"/>
              <a:t> заявку на </a:t>
            </a:r>
            <a:r>
              <a:rPr lang="ru-RU" sz="1200" err="1"/>
              <a:t>представництво</a:t>
            </a:r>
            <a:r>
              <a:rPr lang="ru-RU" sz="1200"/>
              <a:t> </a:t>
            </a:r>
            <a:r>
              <a:rPr lang="ru-RU" sz="1200" err="1"/>
              <a:t>першого</a:t>
            </a:r>
            <a:r>
              <a:rPr lang="ru-RU" sz="1200"/>
              <a:t> </a:t>
            </a:r>
            <a:r>
              <a:rPr lang="ru-RU" sz="1200" err="1"/>
              <a:t>клієнта</a:t>
            </a:r>
            <a:r>
              <a:rPr lang="ru-RU" sz="1200"/>
              <a:t> в </a:t>
            </a:r>
            <a:r>
              <a:rPr lang="ru-RU" sz="1200" err="1"/>
              <a:t>суді</a:t>
            </a:r>
            <a:r>
              <a:rPr lang="ru-RU" sz="1200"/>
              <a:t> за </a:t>
            </a:r>
            <a:r>
              <a:rPr lang="ru-RU" sz="1200" err="1"/>
              <a:t>позовом</a:t>
            </a:r>
            <a:r>
              <a:rPr lang="ru-RU" sz="1200"/>
              <a:t> до другого про </a:t>
            </a:r>
            <a:r>
              <a:rPr lang="ru-RU" sz="1200" err="1"/>
              <a:t>стягнення</a:t>
            </a:r>
            <a:r>
              <a:rPr lang="ru-RU" sz="1200"/>
              <a:t> </a:t>
            </a:r>
            <a:r>
              <a:rPr lang="ru-RU" sz="1200" err="1"/>
              <a:t>дебіторської</a:t>
            </a:r>
            <a:r>
              <a:rPr lang="ru-RU" sz="1200"/>
              <a:t> </a:t>
            </a:r>
            <a:r>
              <a:rPr lang="ru-RU" sz="1200" err="1"/>
              <a:t>заборгованості</a:t>
            </a:r>
            <a:r>
              <a:rPr lang="ru-RU" sz="1200"/>
              <a:t>. </a:t>
            </a:r>
            <a:r>
              <a:rPr lang="ru-RU" sz="1200" err="1"/>
              <a:t>Прийнявши</a:t>
            </a:r>
            <a:r>
              <a:rPr lang="ru-RU" sz="1200"/>
              <a:t> </a:t>
            </a:r>
            <a:r>
              <a:rPr lang="ru-RU" sz="1200" err="1"/>
              <a:t>доручення</a:t>
            </a:r>
            <a:r>
              <a:rPr lang="ru-RU" sz="1200"/>
              <a:t>, адвокат не </a:t>
            </a:r>
            <a:r>
              <a:rPr lang="ru-RU" sz="1200" err="1"/>
              <a:t>отримав</a:t>
            </a:r>
            <a:r>
              <a:rPr lang="ru-RU" sz="1200"/>
              <a:t> </a:t>
            </a:r>
            <a:r>
              <a:rPr lang="ru-RU" sz="1200" err="1"/>
              <a:t>від</a:t>
            </a:r>
            <a:r>
              <a:rPr lang="ru-RU" sz="1200"/>
              <a:t> другого </a:t>
            </a:r>
            <a:r>
              <a:rPr lang="ru-RU" sz="1200" err="1"/>
              <a:t>клієнта</a:t>
            </a:r>
            <a:r>
              <a:rPr lang="ru-RU" sz="1200"/>
              <a:t> </a:t>
            </a:r>
            <a:r>
              <a:rPr lang="ru-RU" sz="1200" err="1"/>
              <a:t>письмового</a:t>
            </a:r>
            <a:r>
              <a:rPr lang="ru-RU" sz="1200"/>
              <a:t> </a:t>
            </a:r>
            <a:r>
              <a:rPr lang="ru-RU" sz="1200" err="1"/>
              <a:t>погодження</a:t>
            </a:r>
            <a:r>
              <a:rPr lang="ru-RU" sz="1200"/>
              <a:t> на </a:t>
            </a:r>
            <a:r>
              <a:rPr lang="ru-RU" sz="1200" err="1"/>
              <a:t>надання</a:t>
            </a:r>
            <a:r>
              <a:rPr lang="ru-RU" sz="1200"/>
              <a:t> </a:t>
            </a:r>
            <a:r>
              <a:rPr lang="ru-RU" sz="1200" err="1"/>
              <a:t>правової</a:t>
            </a:r>
            <a:r>
              <a:rPr lang="ru-RU" sz="1200"/>
              <a:t> </a:t>
            </a:r>
            <a:r>
              <a:rPr lang="ru-RU" sz="1200" err="1"/>
              <a:t>допомоги</a:t>
            </a:r>
            <a:r>
              <a:rPr lang="ru-RU" sz="1200"/>
              <a:t> у </a:t>
            </a:r>
            <a:r>
              <a:rPr lang="ru-RU" sz="1200" err="1"/>
              <a:t>справі</a:t>
            </a:r>
            <a:r>
              <a:rPr lang="ru-RU" sz="1200"/>
              <a:t>, </a:t>
            </a:r>
            <a:r>
              <a:rPr lang="ru-RU" sz="1200" err="1"/>
              <a:t>хоча</a:t>
            </a:r>
            <a:r>
              <a:rPr lang="ru-RU" sz="1200"/>
              <a:t> предмет позову </a:t>
            </a:r>
            <a:r>
              <a:rPr lang="ru-RU" sz="1200" err="1"/>
              <a:t>стосувався</a:t>
            </a:r>
            <a:r>
              <a:rPr lang="ru-RU" sz="1200"/>
              <a:t> </a:t>
            </a:r>
            <a:r>
              <a:rPr lang="ru-RU" sz="1200" err="1"/>
              <a:t>періоду</a:t>
            </a:r>
            <a:r>
              <a:rPr lang="ru-RU" sz="1200"/>
              <a:t>, коли адвокат надавав </a:t>
            </a:r>
            <a:r>
              <a:rPr lang="ru-RU" sz="1200" err="1"/>
              <a:t>правову</a:t>
            </a:r>
            <a:r>
              <a:rPr lang="ru-RU" sz="1200"/>
              <a:t> </a:t>
            </a:r>
            <a:r>
              <a:rPr lang="ru-RU" sz="1200" err="1"/>
              <a:t>допомогу</a:t>
            </a:r>
            <a:r>
              <a:rPr lang="ru-RU" sz="1200"/>
              <a:t> </a:t>
            </a:r>
            <a:r>
              <a:rPr lang="ru-RU" sz="1200" err="1"/>
              <a:t>обом</a:t>
            </a:r>
            <a:r>
              <a:rPr lang="ru-RU" sz="1200"/>
              <a:t> </a:t>
            </a:r>
            <a:r>
              <a:rPr lang="ru-RU" sz="1200" err="1"/>
              <a:t>клієнтам</a:t>
            </a:r>
            <a:r>
              <a:rPr lang="ru-RU" sz="1200"/>
              <a:t>.</a:t>
            </a:r>
            <a:br>
              <a:rPr lang="ru-RU" sz="1200"/>
            </a:br>
            <a:br>
              <a:rPr lang="ru-RU" sz="1200"/>
            </a:br>
            <a:r>
              <a:rPr lang="ru-RU" sz="1200" err="1"/>
              <a:t>Дисциплінарна</a:t>
            </a:r>
            <a:r>
              <a:rPr lang="ru-RU" sz="1200"/>
              <a:t> палата КДКА, не </a:t>
            </a:r>
            <a:r>
              <a:rPr lang="ru-RU" sz="1200" err="1"/>
              <a:t>побачила</a:t>
            </a:r>
            <a:r>
              <a:rPr lang="ru-RU" sz="1200"/>
              <a:t> у </a:t>
            </a:r>
            <a:r>
              <a:rPr lang="ru-RU" sz="1200" err="1"/>
              <a:t>цьому</a:t>
            </a:r>
            <a:r>
              <a:rPr lang="ru-RU" sz="1200"/>
              <a:t> </a:t>
            </a:r>
            <a:r>
              <a:rPr lang="ru-RU" sz="1200" err="1"/>
              <a:t>ознак</a:t>
            </a:r>
            <a:r>
              <a:rPr lang="ru-RU" sz="1200"/>
              <a:t> проступку та </a:t>
            </a:r>
            <a:r>
              <a:rPr lang="ru-RU" sz="1200" err="1"/>
              <a:t>відмовила</a:t>
            </a:r>
            <a:r>
              <a:rPr lang="ru-RU" sz="1200"/>
              <a:t> у </a:t>
            </a:r>
            <a:r>
              <a:rPr lang="ru-RU" sz="1200" err="1"/>
              <a:t>порушенні</a:t>
            </a:r>
            <a:r>
              <a:rPr lang="ru-RU" sz="1200"/>
              <a:t> </a:t>
            </a:r>
            <a:r>
              <a:rPr lang="ru-RU" sz="1200" err="1"/>
              <a:t>справи</a:t>
            </a:r>
            <a:r>
              <a:rPr lang="ru-RU" sz="1200"/>
              <a:t>. </a:t>
            </a:r>
            <a:r>
              <a:rPr lang="ru-RU" sz="1200" err="1"/>
              <a:t>Однак</a:t>
            </a:r>
            <a:r>
              <a:rPr lang="ru-RU" sz="1200"/>
              <a:t> ВКДКА (</a:t>
            </a:r>
            <a:r>
              <a:rPr lang="ru-RU" sz="1200" err="1"/>
              <a:t>рішення</a:t>
            </a:r>
            <a:r>
              <a:rPr lang="ru-RU" sz="1200"/>
              <a:t> </a:t>
            </a:r>
            <a:r>
              <a:rPr lang="ru-RU" sz="1200" err="1"/>
              <a:t>від</a:t>
            </a:r>
            <a:r>
              <a:rPr lang="ru-RU" sz="1200"/>
              <a:t> 25.02.2016 №</a:t>
            </a:r>
            <a:r>
              <a:rPr lang="en-US" sz="1200"/>
              <a:t>II-013/2016) </a:t>
            </a:r>
            <a:r>
              <a:rPr lang="ru-RU" sz="1200" err="1"/>
              <a:t>дійшла</a:t>
            </a:r>
            <a:r>
              <a:rPr lang="ru-RU" sz="1200"/>
              <a:t> </a:t>
            </a:r>
            <a:r>
              <a:rPr lang="ru-RU" sz="1200" err="1"/>
              <a:t>висновку</a:t>
            </a:r>
            <a:r>
              <a:rPr lang="ru-RU" sz="1200"/>
              <a:t>, </a:t>
            </a:r>
            <a:r>
              <a:rPr lang="ru-RU" sz="1200" err="1"/>
              <a:t>що</a:t>
            </a:r>
            <a:r>
              <a:rPr lang="ru-RU" sz="1200"/>
              <a:t> </a:t>
            </a:r>
            <a:r>
              <a:rPr lang="ru-RU" sz="1200" err="1"/>
              <a:t>надана</a:t>
            </a:r>
            <a:r>
              <a:rPr lang="ru-RU" sz="1200"/>
              <a:t> </a:t>
            </a:r>
            <a:r>
              <a:rPr lang="ru-RU" sz="1200" err="1"/>
              <a:t>раніше</a:t>
            </a:r>
            <a:r>
              <a:rPr lang="ru-RU" sz="1200"/>
              <a:t> </a:t>
            </a:r>
            <a:r>
              <a:rPr lang="ru-RU" sz="1200" err="1"/>
              <a:t>заява-згода</a:t>
            </a:r>
            <a:r>
              <a:rPr lang="ru-RU" sz="1200"/>
              <a:t> </a:t>
            </a:r>
            <a:r>
              <a:rPr lang="ru-RU" sz="1200" err="1"/>
              <a:t>першого</a:t>
            </a:r>
            <a:r>
              <a:rPr lang="ru-RU" sz="1200"/>
              <a:t> </a:t>
            </a:r>
            <a:r>
              <a:rPr lang="ru-RU" sz="1200" err="1"/>
              <a:t>клієнта</a:t>
            </a:r>
            <a:r>
              <a:rPr lang="ru-RU" sz="1200"/>
              <a:t> про </a:t>
            </a:r>
            <a:r>
              <a:rPr lang="ru-RU" sz="1200" err="1"/>
              <a:t>відсутність</a:t>
            </a:r>
            <a:r>
              <a:rPr lang="ru-RU" sz="1200"/>
              <a:t> </a:t>
            </a:r>
            <a:r>
              <a:rPr lang="ru-RU" sz="1200" err="1"/>
              <a:t>конфлікту</a:t>
            </a:r>
            <a:r>
              <a:rPr lang="ru-RU" sz="1200"/>
              <a:t> </a:t>
            </a:r>
            <a:r>
              <a:rPr lang="ru-RU" sz="1200" err="1"/>
              <a:t>інтересів</a:t>
            </a:r>
            <a:r>
              <a:rPr lang="ru-RU" sz="1200"/>
              <a:t> </a:t>
            </a:r>
            <a:r>
              <a:rPr lang="ru-RU" sz="1200" err="1"/>
              <a:t>лише</a:t>
            </a:r>
            <a:r>
              <a:rPr lang="ru-RU" sz="1200"/>
              <a:t> </a:t>
            </a:r>
            <a:r>
              <a:rPr lang="ru-RU" sz="1200" err="1"/>
              <a:t>констатувала</a:t>
            </a:r>
            <a:r>
              <a:rPr lang="ru-RU" sz="1200"/>
              <a:t> </a:t>
            </a:r>
            <a:r>
              <a:rPr lang="ru-RU" sz="1200" err="1"/>
              <a:t>відсутність</a:t>
            </a:r>
            <a:r>
              <a:rPr lang="ru-RU" sz="1200"/>
              <a:t> такого </a:t>
            </a:r>
            <a:r>
              <a:rPr lang="ru-RU" sz="1200" err="1"/>
              <a:t>конфлікту</a:t>
            </a:r>
            <a:r>
              <a:rPr lang="ru-RU" sz="1200"/>
              <a:t> станом </a:t>
            </a:r>
            <a:r>
              <a:rPr lang="ru-RU" sz="1200" err="1"/>
              <a:t>певну</a:t>
            </a:r>
            <a:r>
              <a:rPr lang="ru-RU" sz="1200"/>
              <a:t> дату і не могла </a:t>
            </a:r>
            <a:r>
              <a:rPr lang="ru-RU" sz="1200" err="1"/>
              <a:t>встановити</a:t>
            </a:r>
            <a:r>
              <a:rPr lang="ru-RU" sz="1200"/>
              <a:t> </a:t>
            </a:r>
            <a:r>
              <a:rPr lang="ru-RU" sz="1200" err="1"/>
              <a:t>відсутність</a:t>
            </a:r>
            <a:r>
              <a:rPr lang="ru-RU" sz="1200"/>
              <a:t> </a:t>
            </a:r>
            <a:r>
              <a:rPr lang="ru-RU" sz="1200" err="1"/>
              <a:t>конфлікту</a:t>
            </a:r>
            <a:r>
              <a:rPr lang="ru-RU" sz="1200"/>
              <a:t> </a:t>
            </a:r>
            <a:r>
              <a:rPr lang="ru-RU" sz="1200" err="1"/>
              <a:t>інтересів</a:t>
            </a:r>
            <a:r>
              <a:rPr lang="ru-RU" sz="1200"/>
              <a:t> на </a:t>
            </a:r>
            <a:r>
              <a:rPr lang="ru-RU" sz="1200" err="1"/>
              <a:t>майбутнє</a:t>
            </a:r>
            <a:r>
              <a:rPr lang="ru-RU" sz="1200"/>
              <a:t>. Тому </a:t>
            </a:r>
            <a:r>
              <a:rPr lang="ru-RU" sz="1200" err="1"/>
              <a:t>Вища</a:t>
            </a:r>
            <a:r>
              <a:rPr lang="ru-RU" sz="1200"/>
              <a:t> </a:t>
            </a:r>
            <a:r>
              <a:rPr lang="ru-RU" sz="1200" err="1"/>
              <a:t>комісія</a:t>
            </a:r>
            <a:r>
              <a:rPr lang="ru-RU" sz="1200"/>
              <a:t> </a:t>
            </a:r>
            <a:r>
              <a:rPr lang="ru-RU" sz="1200" err="1"/>
              <a:t>скасувала</a:t>
            </a:r>
            <a:r>
              <a:rPr lang="ru-RU" sz="1200"/>
              <a:t> </a:t>
            </a:r>
            <a:r>
              <a:rPr lang="ru-RU" sz="1200" err="1"/>
              <a:t>рішення</a:t>
            </a:r>
            <a:r>
              <a:rPr lang="ru-RU" sz="1200"/>
              <a:t> КДКА та </a:t>
            </a:r>
            <a:r>
              <a:rPr lang="ru-RU" sz="1200" err="1"/>
              <a:t>ухвалила</a:t>
            </a:r>
            <a:r>
              <a:rPr lang="ru-RU" sz="1200"/>
              <a:t> </a:t>
            </a:r>
            <a:r>
              <a:rPr lang="ru-RU" sz="1200" err="1"/>
              <a:t>нове</a:t>
            </a:r>
            <a:r>
              <a:rPr lang="ru-RU" sz="1200"/>
              <a:t>, </a:t>
            </a:r>
            <a:r>
              <a:rPr lang="ru-RU" sz="1200" err="1"/>
              <a:t>яким</a:t>
            </a:r>
            <a:r>
              <a:rPr lang="ru-RU" sz="1200"/>
              <a:t> порушила </a:t>
            </a:r>
            <a:r>
              <a:rPr lang="ru-RU" sz="1200" err="1"/>
              <a:t>дисциплінарну</a:t>
            </a:r>
            <a:r>
              <a:rPr lang="ru-RU" sz="1200"/>
              <a:t> справу </a:t>
            </a:r>
            <a:r>
              <a:rPr lang="ru-RU" sz="1200" err="1"/>
              <a:t>відносно</a:t>
            </a:r>
            <a:r>
              <a:rPr lang="ru-RU" sz="1200"/>
              <a:t> адвоката.</a:t>
            </a:r>
          </a:p>
        </p:txBody>
      </p:sp>
    </p:spTree>
    <p:extLst>
      <p:ext uri="{BB962C8B-B14F-4D97-AF65-F5344CB8AC3E}">
        <p14:creationId xmlns:p14="http://schemas.microsoft.com/office/powerpoint/2010/main" val="2157065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116632"/>
            <a:ext cx="7543800" cy="5674568"/>
          </a:xfrm>
        </p:spPr>
        <p:txBody>
          <a:bodyPr/>
          <a:lstStyle/>
          <a:p>
            <a:pPr algn="just"/>
            <a:r>
              <a:rPr lang="ru-RU" sz="1200"/>
              <a:t>Принцип </a:t>
            </a:r>
            <a:r>
              <a:rPr lang="ru-RU" sz="1200" err="1"/>
              <a:t>уникнення</a:t>
            </a:r>
            <a:r>
              <a:rPr lang="ru-RU" sz="1200"/>
              <a:t> </a:t>
            </a:r>
            <a:r>
              <a:rPr lang="ru-RU" sz="1200" err="1"/>
              <a:t>конфлікту</a:t>
            </a:r>
            <a:r>
              <a:rPr lang="ru-RU" sz="1200"/>
              <a:t> </a:t>
            </a:r>
            <a:r>
              <a:rPr lang="ru-RU" sz="1200" err="1"/>
              <a:t>інтересів</a:t>
            </a:r>
            <a:r>
              <a:rPr lang="ru-RU" sz="1200"/>
              <a:t> </a:t>
            </a:r>
            <a:r>
              <a:rPr lang="ru-RU" sz="1200" err="1"/>
              <a:t>поширюється</a:t>
            </a:r>
            <a:r>
              <a:rPr lang="ru-RU" sz="1200"/>
              <a:t> як на </a:t>
            </a:r>
            <a:r>
              <a:rPr lang="ru-RU" sz="1200" err="1"/>
              <a:t>адвокатську</a:t>
            </a:r>
            <a:r>
              <a:rPr lang="ru-RU" sz="1200"/>
              <a:t>, так і на </a:t>
            </a:r>
            <a:r>
              <a:rPr lang="ru-RU" sz="1200" err="1"/>
              <a:t>іншу</a:t>
            </a:r>
            <a:r>
              <a:rPr lang="ru-RU" sz="1200"/>
              <a:t> </a:t>
            </a:r>
            <a:r>
              <a:rPr lang="ru-RU" sz="1200" err="1"/>
              <a:t>діяльність</a:t>
            </a:r>
            <a:r>
              <a:rPr lang="ru-RU" sz="1200"/>
              <a:t> адвоката, яка </a:t>
            </a:r>
            <a:r>
              <a:rPr lang="ru-RU" sz="1200" err="1"/>
              <a:t>може</a:t>
            </a:r>
            <a:r>
              <a:rPr lang="ru-RU" sz="1200"/>
              <a:t> </a:t>
            </a:r>
            <a:r>
              <a:rPr lang="ru-RU" sz="1200" err="1"/>
              <a:t>вступити</a:t>
            </a:r>
            <a:r>
              <a:rPr lang="ru-RU" sz="1200"/>
              <a:t> в </a:t>
            </a:r>
            <a:r>
              <a:rPr lang="ru-RU" sz="1200" err="1"/>
              <a:t>суперечність</a:t>
            </a:r>
            <a:r>
              <a:rPr lang="ru-RU" sz="1200"/>
              <a:t> з </a:t>
            </a:r>
            <a:r>
              <a:rPr lang="ru-RU" sz="1200" err="1"/>
              <a:t>професійними</a:t>
            </a:r>
            <a:r>
              <a:rPr lang="ru-RU" sz="1200"/>
              <a:t> </a:t>
            </a:r>
            <a:r>
              <a:rPr lang="ru-RU" sz="1200" err="1"/>
              <a:t>обов’язками</a:t>
            </a:r>
            <a:r>
              <a:rPr lang="ru-RU" sz="1200"/>
              <a:t>.</a:t>
            </a:r>
            <a:br>
              <a:rPr lang="ru-RU" sz="1200"/>
            </a:br>
            <a:br>
              <a:rPr lang="ru-RU" sz="1200"/>
            </a:br>
            <a:r>
              <a:rPr lang="ru-RU" sz="1200" err="1"/>
              <a:t>Під</a:t>
            </a:r>
            <a:r>
              <a:rPr lang="ru-RU" sz="1200"/>
              <a:t> час </a:t>
            </a:r>
            <a:r>
              <a:rPr lang="ru-RU" sz="1200" err="1"/>
              <a:t>розгляду</a:t>
            </a:r>
            <a:r>
              <a:rPr lang="ru-RU" sz="1200"/>
              <a:t> </a:t>
            </a:r>
            <a:r>
              <a:rPr lang="ru-RU" sz="1200" err="1"/>
              <a:t>справи</a:t>
            </a:r>
            <a:r>
              <a:rPr lang="ru-RU" sz="1200"/>
              <a:t> в </a:t>
            </a:r>
            <a:r>
              <a:rPr lang="ru-RU" sz="1200" err="1"/>
              <a:t>господарському</a:t>
            </a:r>
            <a:r>
              <a:rPr lang="ru-RU" sz="1200"/>
              <a:t> </a:t>
            </a:r>
            <a:r>
              <a:rPr lang="ru-RU" sz="1200" err="1"/>
              <a:t>суді</a:t>
            </a:r>
            <a:r>
              <a:rPr lang="ru-RU" sz="1200"/>
              <a:t> адвокат в одному і тому ж </a:t>
            </a:r>
            <a:r>
              <a:rPr lang="ru-RU" sz="1200" err="1"/>
              <a:t>провадженні</a:t>
            </a:r>
            <a:r>
              <a:rPr lang="ru-RU" sz="1200"/>
              <a:t> </a:t>
            </a:r>
            <a:r>
              <a:rPr lang="ru-RU" sz="1200" err="1"/>
              <a:t>спочатку</a:t>
            </a:r>
            <a:r>
              <a:rPr lang="ru-RU" sz="1200"/>
              <a:t> представляв </a:t>
            </a:r>
            <a:r>
              <a:rPr lang="ru-RU" sz="1200" err="1"/>
              <a:t>інтереси</a:t>
            </a:r>
            <a:r>
              <a:rPr lang="ru-RU" sz="1200"/>
              <a:t> </a:t>
            </a:r>
            <a:r>
              <a:rPr lang="ru-RU" sz="1200" err="1"/>
              <a:t>боржника</a:t>
            </a:r>
            <a:r>
              <a:rPr lang="ru-RU" sz="1200"/>
              <a:t>, а </a:t>
            </a:r>
            <a:r>
              <a:rPr lang="ru-RU" sz="1200" err="1"/>
              <a:t>потім</a:t>
            </a:r>
            <a:r>
              <a:rPr lang="ru-RU" sz="1200"/>
              <a:t> кредитора, </a:t>
            </a:r>
            <a:r>
              <a:rPr lang="ru-RU" sz="1200" err="1"/>
              <a:t>що</a:t>
            </a:r>
            <a:r>
              <a:rPr lang="ru-RU" sz="1200"/>
              <a:t> стало </a:t>
            </a:r>
            <a:r>
              <a:rPr lang="ru-RU" sz="1200" err="1"/>
              <a:t>підставою</a:t>
            </a:r>
            <a:r>
              <a:rPr lang="ru-RU" sz="1200"/>
              <a:t> для </a:t>
            </a:r>
            <a:r>
              <a:rPr lang="ru-RU" sz="1200" err="1"/>
              <a:t>звернення</a:t>
            </a:r>
            <a:r>
              <a:rPr lang="ru-RU" sz="1200"/>
              <a:t> </a:t>
            </a:r>
            <a:r>
              <a:rPr lang="ru-RU" sz="1200" err="1"/>
              <a:t>зі</a:t>
            </a:r>
            <a:r>
              <a:rPr lang="ru-RU" sz="1200"/>
              <a:t> </a:t>
            </a:r>
            <a:r>
              <a:rPr lang="ru-RU" sz="1200" err="1"/>
              <a:t>скаргою</a:t>
            </a:r>
            <a:r>
              <a:rPr lang="ru-RU" sz="1200"/>
              <a:t> на </a:t>
            </a:r>
            <a:r>
              <a:rPr lang="ru-RU" sz="1200" err="1"/>
              <a:t>нього</a:t>
            </a:r>
            <a:r>
              <a:rPr lang="ru-RU" sz="1200"/>
              <a:t> до КДКА.</a:t>
            </a:r>
            <a:br>
              <a:rPr lang="ru-RU" sz="1200"/>
            </a:br>
            <a:br>
              <a:rPr lang="ru-RU" sz="1200"/>
            </a:br>
            <a:r>
              <a:rPr lang="ru-RU" sz="1200"/>
              <a:t>Адвокат </a:t>
            </a:r>
            <a:r>
              <a:rPr lang="ru-RU" sz="1200" err="1"/>
              <a:t>зазначав</a:t>
            </a:r>
            <a:r>
              <a:rPr lang="ru-RU" sz="1200"/>
              <a:t>, </a:t>
            </a:r>
            <a:r>
              <a:rPr lang="ru-RU" sz="1200" err="1"/>
              <a:t>що</a:t>
            </a:r>
            <a:r>
              <a:rPr lang="ru-RU" sz="1200"/>
              <a:t> представляв </a:t>
            </a:r>
            <a:r>
              <a:rPr lang="ru-RU" sz="1200" err="1"/>
              <a:t>інтереси</a:t>
            </a:r>
            <a:r>
              <a:rPr lang="ru-RU" sz="1200"/>
              <a:t> </a:t>
            </a:r>
            <a:r>
              <a:rPr lang="ru-RU" sz="1200" err="1"/>
              <a:t>юридичних</a:t>
            </a:r>
            <a:r>
              <a:rPr lang="ru-RU" sz="1200"/>
              <a:t> </a:t>
            </a:r>
            <a:r>
              <a:rPr lang="ru-RU" sz="1200" err="1"/>
              <a:t>осіб</a:t>
            </a:r>
            <a:r>
              <a:rPr lang="ru-RU" sz="1200"/>
              <a:t> не в </a:t>
            </a:r>
            <a:r>
              <a:rPr lang="ru-RU" sz="1200" err="1"/>
              <a:t>якості</a:t>
            </a:r>
            <a:r>
              <a:rPr lang="ru-RU" sz="1200"/>
              <a:t> адвоката (</a:t>
            </a:r>
            <a:r>
              <a:rPr lang="ru-RU" sz="1200" err="1"/>
              <a:t>він</a:t>
            </a:r>
            <a:r>
              <a:rPr lang="ru-RU" sz="1200"/>
              <a:t> надавав </a:t>
            </a:r>
            <a:r>
              <a:rPr lang="ru-RU" sz="1200" err="1"/>
              <a:t>правову</a:t>
            </a:r>
            <a:r>
              <a:rPr lang="ru-RU" sz="1200"/>
              <a:t> </a:t>
            </a:r>
            <a:r>
              <a:rPr lang="ru-RU" sz="1200" err="1"/>
              <a:t>допомогу</a:t>
            </a:r>
            <a:r>
              <a:rPr lang="ru-RU" sz="1200"/>
              <a:t> не в рамках угоди про </a:t>
            </a:r>
            <a:r>
              <a:rPr lang="ru-RU" sz="1200" err="1"/>
              <a:t>надання</a:t>
            </a:r>
            <a:r>
              <a:rPr lang="ru-RU" sz="1200"/>
              <a:t> </a:t>
            </a:r>
            <a:r>
              <a:rPr lang="ru-RU" sz="1200" err="1"/>
              <a:t>правової</a:t>
            </a:r>
            <a:r>
              <a:rPr lang="ru-RU" sz="1200"/>
              <a:t> </a:t>
            </a:r>
            <a:r>
              <a:rPr lang="ru-RU" sz="1200" err="1"/>
              <a:t>допомоги</a:t>
            </a:r>
            <a:r>
              <a:rPr lang="ru-RU" sz="1200"/>
              <a:t>), а тому на </a:t>
            </a:r>
            <a:r>
              <a:rPr lang="ru-RU" sz="1200" err="1"/>
              <a:t>його</a:t>
            </a:r>
            <a:r>
              <a:rPr lang="ru-RU" sz="1200"/>
              <a:t> </a:t>
            </a:r>
            <a:r>
              <a:rPr lang="ru-RU" sz="1200" err="1"/>
              <a:t>дії</a:t>
            </a:r>
            <a:r>
              <a:rPr lang="ru-RU" sz="1200"/>
              <a:t> в </a:t>
            </a:r>
            <a:r>
              <a:rPr lang="ru-RU" sz="1200" err="1"/>
              <a:t>даній</a:t>
            </a:r>
            <a:r>
              <a:rPr lang="ru-RU" sz="1200"/>
              <a:t> </a:t>
            </a:r>
            <a:r>
              <a:rPr lang="ru-RU" sz="1200" err="1"/>
              <a:t>господарській</a:t>
            </a:r>
            <a:r>
              <a:rPr lang="ru-RU" sz="1200"/>
              <a:t> </a:t>
            </a:r>
            <a:r>
              <a:rPr lang="ru-RU" sz="1200" err="1"/>
              <a:t>справі</a:t>
            </a:r>
            <a:r>
              <a:rPr lang="ru-RU" sz="1200"/>
              <a:t> не </a:t>
            </a:r>
            <a:r>
              <a:rPr lang="ru-RU" sz="1200" err="1"/>
              <a:t>поширювалися</a:t>
            </a:r>
            <a:r>
              <a:rPr lang="ru-RU" sz="1200"/>
              <a:t> ПАЕ. За результатами </a:t>
            </a:r>
            <a:r>
              <a:rPr lang="ru-RU" sz="1200" err="1"/>
              <a:t>розгляду</a:t>
            </a:r>
            <a:r>
              <a:rPr lang="ru-RU" sz="1200"/>
              <a:t> ДП КДКА </a:t>
            </a:r>
            <a:r>
              <a:rPr lang="ru-RU" sz="1200" err="1"/>
              <a:t>регіону</a:t>
            </a:r>
            <a:r>
              <a:rPr lang="ru-RU" sz="1200"/>
              <a:t> </a:t>
            </a:r>
            <a:r>
              <a:rPr lang="ru-RU" sz="1200" err="1"/>
              <a:t>закрила</a:t>
            </a:r>
            <a:r>
              <a:rPr lang="ru-RU" sz="1200"/>
              <a:t> </a:t>
            </a:r>
            <a:r>
              <a:rPr lang="ru-RU" sz="1200" err="1"/>
              <a:t>дисциплінарну</a:t>
            </a:r>
            <a:r>
              <a:rPr lang="ru-RU" sz="1200"/>
              <a:t> справу.</a:t>
            </a:r>
            <a:br>
              <a:rPr lang="ru-RU" sz="1200"/>
            </a:br>
            <a:br>
              <a:rPr lang="ru-RU" sz="1200"/>
            </a:br>
            <a:r>
              <a:rPr lang="ru-RU" sz="1200"/>
              <a:t>У ВКДКА </a:t>
            </a:r>
            <a:r>
              <a:rPr lang="ru-RU" sz="1200" err="1"/>
              <a:t>зауважили</a:t>
            </a:r>
            <a:r>
              <a:rPr lang="ru-RU" sz="1200"/>
              <a:t>, </a:t>
            </a:r>
            <a:r>
              <a:rPr lang="ru-RU" sz="1200" err="1"/>
              <a:t>що</a:t>
            </a:r>
            <a:r>
              <a:rPr lang="ru-RU" sz="1200"/>
              <a:t> </a:t>
            </a:r>
            <a:r>
              <a:rPr lang="ru-RU" sz="1200" err="1"/>
              <a:t>дія</a:t>
            </a:r>
            <a:r>
              <a:rPr lang="ru-RU" sz="1200"/>
              <a:t> ПАЕ </a:t>
            </a:r>
            <a:r>
              <a:rPr lang="ru-RU" sz="1200" err="1"/>
              <a:t>поширюється</a:t>
            </a:r>
            <a:r>
              <a:rPr lang="ru-RU" sz="1200"/>
              <a:t> </a:t>
            </a:r>
            <a:r>
              <a:rPr lang="ru-RU" sz="1200" err="1"/>
              <a:t>крім</a:t>
            </a:r>
            <a:r>
              <a:rPr lang="ru-RU" sz="1200"/>
              <a:t> </a:t>
            </a:r>
            <a:r>
              <a:rPr lang="ru-RU" sz="1200" err="1"/>
              <a:t>безпосередньо</a:t>
            </a:r>
            <a:r>
              <a:rPr lang="ru-RU" sz="1200"/>
              <a:t> </a:t>
            </a:r>
            <a:r>
              <a:rPr lang="ru-RU" sz="1200" err="1"/>
              <a:t>адвокатської</a:t>
            </a:r>
            <a:r>
              <a:rPr lang="ru-RU" sz="1200"/>
              <a:t> </a:t>
            </a:r>
            <a:r>
              <a:rPr lang="ru-RU" sz="1200" err="1"/>
              <a:t>діяльності</a:t>
            </a:r>
            <a:r>
              <a:rPr lang="ru-RU" sz="1200"/>
              <a:t>, </a:t>
            </a:r>
            <a:r>
              <a:rPr lang="ru-RU" sz="1200" err="1"/>
              <a:t>також</a:t>
            </a:r>
            <a:r>
              <a:rPr lang="ru-RU" sz="1200"/>
              <a:t> на </a:t>
            </a:r>
            <a:r>
              <a:rPr lang="ru-RU" sz="1200" err="1"/>
              <a:t>іншу</a:t>
            </a:r>
            <a:r>
              <a:rPr lang="ru-RU" sz="1200"/>
              <a:t> </a:t>
            </a:r>
            <a:r>
              <a:rPr lang="ru-RU" sz="1200" err="1"/>
              <a:t>діяльність</a:t>
            </a:r>
            <a:r>
              <a:rPr lang="ru-RU" sz="1200"/>
              <a:t> (</a:t>
            </a:r>
            <a:r>
              <a:rPr lang="ru-RU" sz="1200" err="1"/>
              <a:t>дії</a:t>
            </a:r>
            <a:r>
              <a:rPr lang="ru-RU" sz="1200"/>
              <a:t>) адвоката, яка </a:t>
            </a:r>
            <a:r>
              <a:rPr lang="ru-RU" sz="1200" err="1"/>
              <a:t>може</a:t>
            </a:r>
            <a:r>
              <a:rPr lang="ru-RU" sz="1200"/>
              <a:t> </a:t>
            </a:r>
            <a:r>
              <a:rPr lang="ru-RU" sz="1200" err="1"/>
              <a:t>вступити</a:t>
            </a:r>
            <a:r>
              <a:rPr lang="ru-RU" sz="1200"/>
              <a:t> в </a:t>
            </a:r>
            <a:r>
              <a:rPr lang="ru-RU" sz="1200" err="1"/>
              <a:t>суперечність</a:t>
            </a:r>
            <a:r>
              <a:rPr lang="ru-RU" sz="1200"/>
              <a:t> з </a:t>
            </a:r>
            <a:r>
              <a:rPr lang="ru-RU" sz="1200" err="1"/>
              <a:t>його</a:t>
            </a:r>
            <a:r>
              <a:rPr lang="ru-RU" sz="1200"/>
              <a:t> </a:t>
            </a:r>
            <a:r>
              <a:rPr lang="ru-RU" sz="1200" err="1"/>
              <a:t>професійними</a:t>
            </a:r>
            <a:r>
              <a:rPr lang="ru-RU" sz="1200"/>
              <a:t> </a:t>
            </a:r>
            <a:r>
              <a:rPr lang="ru-RU" sz="1200" err="1"/>
              <a:t>обов’язками</a:t>
            </a:r>
            <a:r>
              <a:rPr lang="ru-RU" sz="1200"/>
              <a:t>. В </a:t>
            </a:r>
            <a:r>
              <a:rPr lang="ru-RU" sz="1200" err="1"/>
              <a:t>даному</a:t>
            </a:r>
            <a:r>
              <a:rPr lang="ru-RU" sz="1200"/>
              <a:t> </a:t>
            </a:r>
            <a:r>
              <a:rPr lang="ru-RU" sz="1200" err="1"/>
              <a:t>випадку</a:t>
            </a:r>
            <a:r>
              <a:rPr lang="ru-RU" sz="1200"/>
              <a:t> адвокат грубо порушив </a:t>
            </a:r>
            <a:r>
              <a:rPr lang="ru-RU" sz="1200" err="1"/>
              <a:t>вимоги</a:t>
            </a:r>
            <a:r>
              <a:rPr lang="ru-RU" sz="1200"/>
              <a:t> </a:t>
            </a:r>
            <a:r>
              <a:rPr lang="ru-RU" sz="1200" err="1"/>
              <a:t>щодо</a:t>
            </a:r>
            <a:r>
              <a:rPr lang="ru-RU" sz="1200"/>
              <a:t> </a:t>
            </a:r>
            <a:r>
              <a:rPr lang="ru-RU" sz="1200" err="1"/>
              <a:t>неприпустимості</a:t>
            </a:r>
            <a:r>
              <a:rPr lang="ru-RU" sz="1200"/>
              <a:t> </a:t>
            </a:r>
            <a:r>
              <a:rPr lang="ru-RU" sz="1200" err="1"/>
              <a:t>конфлікту</a:t>
            </a:r>
            <a:r>
              <a:rPr lang="ru-RU" sz="1200"/>
              <a:t> </a:t>
            </a:r>
            <a:r>
              <a:rPr lang="ru-RU" sz="1200" err="1"/>
              <a:t>інтересів</a:t>
            </a:r>
            <a:r>
              <a:rPr lang="ru-RU" sz="1200"/>
              <a:t> (</a:t>
            </a:r>
            <a:r>
              <a:rPr lang="ru-RU" sz="1200" err="1"/>
              <a:t>почергове</a:t>
            </a:r>
            <a:r>
              <a:rPr lang="ru-RU" sz="1200"/>
              <a:t> </a:t>
            </a:r>
            <a:r>
              <a:rPr lang="ru-RU" sz="1200" err="1"/>
              <a:t>представництво</a:t>
            </a:r>
            <a:r>
              <a:rPr lang="ru-RU" sz="1200"/>
              <a:t> </a:t>
            </a:r>
            <a:r>
              <a:rPr lang="ru-RU" sz="1200" err="1"/>
              <a:t>інтересів</a:t>
            </a:r>
            <a:r>
              <a:rPr lang="ru-RU" sz="1200"/>
              <a:t> </a:t>
            </a:r>
            <a:r>
              <a:rPr lang="ru-RU" sz="1200" err="1"/>
              <a:t>сторін</a:t>
            </a:r>
            <a:r>
              <a:rPr lang="ru-RU" sz="1200"/>
              <a:t> </a:t>
            </a:r>
            <a:r>
              <a:rPr lang="ru-RU" sz="1200" err="1"/>
              <a:t>із</a:t>
            </a:r>
            <a:r>
              <a:rPr lang="ru-RU" sz="1200"/>
              <a:t> </a:t>
            </a:r>
            <a:r>
              <a:rPr lang="ru-RU" sz="1200" err="1"/>
              <a:t>протилежними</a:t>
            </a:r>
            <a:r>
              <a:rPr lang="ru-RU" sz="1200"/>
              <a:t> </a:t>
            </a:r>
            <a:r>
              <a:rPr lang="ru-RU" sz="1200" err="1"/>
              <a:t>процесуальними</a:t>
            </a:r>
            <a:r>
              <a:rPr lang="ru-RU" sz="1200"/>
              <a:t> </a:t>
            </a:r>
            <a:r>
              <a:rPr lang="ru-RU" sz="1200" err="1"/>
              <a:t>цілями</a:t>
            </a:r>
            <a:r>
              <a:rPr lang="ru-RU" sz="1200"/>
              <a:t>).</a:t>
            </a:r>
            <a:br>
              <a:rPr lang="ru-RU" sz="1200"/>
            </a:br>
            <a:br>
              <a:rPr lang="ru-RU" sz="1200"/>
            </a:br>
            <a:r>
              <a:rPr lang="ru-RU" sz="1200" err="1"/>
              <a:t>Також</a:t>
            </a:r>
            <a:r>
              <a:rPr lang="ru-RU" sz="1200"/>
              <a:t> у </a:t>
            </a:r>
            <a:r>
              <a:rPr lang="ru-RU" sz="1200" err="1"/>
              <a:t>Вищій</a:t>
            </a:r>
            <a:r>
              <a:rPr lang="ru-RU" sz="1200"/>
              <a:t> </a:t>
            </a:r>
            <a:r>
              <a:rPr lang="ru-RU" sz="1200" err="1"/>
              <a:t>комісії</a:t>
            </a:r>
            <a:r>
              <a:rPr lang="ru-RU" sz="1200"/>
              <a:t> </a:t>
            </a:r>
            <a:r>
              <a:rPr lang="ru-RU" sz="1200" err="1"/>
              <a:t>врахували</a:t>
            </a:r>
            <a:r>
              <a:rPr lang="ru-RU" sz="1200"/>
              <a:t> ту </a:t>
            </a:r>
            <a:r>
              <a:rPr lang="ru-RU" sz="1200" err="1"/>
              <a:t>обставину</a:t>
            </a:r>
            <a:r>
              <a:rPr lang="ru-RU" sz="1200"/>
              <a:t>, </a:t>
            </a:r>
            <a:r>
              <a:rPr lang="ru-RU" sz="1200" err="1"/>
              <a:t>що</a:t>
            </a:r>
            <a:r>
              <a:rPr lang="ru-RU" sz="1200"/>
              <a:t> дружина адвоката представляла в тому ж судовому </a:t>
            </a:r>
            <a:r>
              <a:rPr lang="ru-RU" sz="1200" err="1"/>
              <a:t>процесі</a:t>
            </a:r>
            <a:r>
              <a:rPr lang="ru-RU" sz="1200"/>
              <a:t> </a:t>
            </a:r>
            <a:r>
              <a:rPr lang="ru-RU" sz="1200" err="1"/>
              <a:t>інтереси</a:t>
            </a:r>
            <a:r>
              <a:rPr lang="ru-RU" sz="1200"/>
              <a:t> </a:t>
            </a:r>
            <a:r>
              <a:rPr lang="ru-RU" sz="1200" err="1"/>
              <a:t>однієї</a:t>
            </a:r>
            <a:r>
              <a:rPr lang="ru-RU" sz="1200"/>
              <a:t> </a:t>
            </a:r>
            <a:r>
              <a:rPr lang="ru-RU" sz="1200" err="1"/>
              <a:t>із</a:t>
            </a:r>
            <a:r>
              <a:rPr lang="ru-RU" sz="1200"/>
              <a:t> </a:t>
            </a:r>
            <a:r>
              <a:rPr lang="ru-RU" sz="1200" err="1"/>
              <a:t>сторін</a:t>
            </a:r>
            <a:r>
              <a:rPr lang="ru-RU" sz="1200"/>
              <a:t>. А </a:t>
            </a:r>
            <a:r>
              <a:rPr lang="ru-RU" sz="1200" err="1"/>
              <a:t>одночасне</a:t>
            </a:r>
            <a:r>
              <a:rPr lang="ru-RU" sz="1200"/>
              <a:t> </a:t>
            </a:r>
            <a:r>
              <a:rPr lang="ru-RU" sz="1200" err="1"/>
              <a:t>надання</a:t>
            </a:r>
            <a:r>
              <a:rPr lang="ru-RU" sz="1200"/>
              <a:t> </a:t>
            </a:r>
            <a:r>
              <a:rPr lang="ru-RU" sz="1200" err="1"/>
              <a:t>правової</a:t>
            </a:r>
            <a:r>
              <a:rPr lang="ru-RU" sz="1200"/>
              <a:t> </a:t>
            </a:r>
            <a:r>
              <a:rPr lang="ru-RU" sz="1200" err="1"/>
              <a:t>допомоги</a:t>
            </a:r>
            <a:r>
              <a:rPr lang="ru-RU" sz="1200"/>
              <a:t> адвокатами, </a:t>
            </a:r>
            <a:r>
              <a:rPr lang="ru-RU" sz="1200" err="1"/>
              <a:t>які</a:t>
            </a:r>
            <a:r>
              <a:rPr lang="ru-RU" sz="1200"/>
              <a:t> є </a:t>
            </a:r>
            <a:r>
              <a:rPr lang="ru-RU" sz="1200" err="1"/>
              <a:t>подружжям</a:t>
            </a:r>
            <a:r>
              <a:rPr lang="ru-RU" sz="1200"/>
              <a:t>, в одному і тому ж </a:t>
            </a:r>
            <a:r>
              <a:rPr lang="ru-RU" sz="1200" err="1"/>
              <a:t>процесі</a:t>
            </a:r>
            <a:r>
              <a:rPr lang="ru-RU" sz="1200"/>
              <a:t> </a:t>
            </a:r>
            <a:r>
              <a:rPr lang="ru-RU" sz="1200" err="1"/>
              <a:t>клієнтам</a:t>
            </a:r>
            <a:r>
              <a:rPr lang="ru-RU" sz="1200"/>
              <a:t>, </a:t>
            </a:r>
            <a:r>
              <a:rPr lang="ru-RU" sz="1200" err="1"/>
              <a:t>процесуальні</a:t>
            </a:r>
            <a:r>
              <a:rPr lang="ru-RU" sz="1200"/>
              <a:t> </a:t>
            </a:r>
            <a:r>
              <a:rPr lang="ru-RU" sz="1200" err="1"/>
              <a:t>інтереси</a:t>
            </a:r>
            <a:r>
              <a:rPr lang="ru-RU" sz="1200"/>
              <a:t> </a:t>
            </a:r>
            <a:r>
              <a:rPr lang="ru-RU" sz="1200" err="1"/>
              <a:t>яких</a:t>
            </a:r>
            <a:r>
              <a:rPr lang="ru-RU" sz="1200"/>
              <a:t> є </a:t>
            </a:r>
            <a:r>
              <a:rPr lang="ru-RU" sz="1200" err="1"/>
              <a:t>протилежними</a:t>
            </a:r>
            <a:r>
              <a:rPr lang="ru-RU" sz="1200"/>
              <a:t> і </a:t>
            </a:r>
            <a:r>
              <a:rPr lang="ru-RU" sz="1200" err="1"/>
              <a:t>суперечать</a:t>
            </a:r>
            <a:r>
              <a:rPr lang="ru-RU" sz="1200"/>
              <a:t> один одному, </a:t>
            </a:r>
            <a:r>
              <a:rPr lang="ru-RU" sz="1200" err="1"/>
              <a:t>вказує</a:t>
            </a:r>
            <a:r>
              <a:rPr lang="ru-RU" sz="1200"/>
              <a:t> на те, </a:t>
            </a:r>
            <a:r>
              <a:rPr lang="ru-RU" sz="1200" err="1"/>
              <a:t>що</a:t>
            </a:r>
            <a:r>
              <a:rPr lang="ru-RU" sz="1200"/>
              <a:t> </a:t>
            </a:r>
            <a:r>
              <a:rPr lang="ru-RU" sz="1200" err="1"/>
              <a:t>виконання</a:t>
            </a:r>
            <a:r>
              <a:rPr lang="ru-RU" sz="1200"/>
              <a:t> договору про </a:t>
            </a:r>
            <a:r>
              <a:rPr lang="ru-RU" sz="1200" err="1"/>
              <a:t>надання</a:t>
            </a:r>
            <a:r>
              <a:rPr lang="ru-RU" sz="1200"/>
              <a:t> </a:t>
            </a:r>
            <a:r>
              <a:rPr lang="ru-RU" sz="1200" err="1"/>
              <a:t>правової</a:t>
            </a:r>
            <a:r>
              <a:rPr lang="ru-RU" sz="1200"/>
              <a:t> </a:t>
            </a:r>
            <a:r>
              <a:rPr lang="ru-RU" sz="1200" err="1"/>
              <a:t>допомоги</a:t>
            </a:r>
            <a:r>
              <a:rPr lang="ru-RU" sz="1200"/>
              <a:t> </a:t>
            </a:r>
            <a:r>
              <a:rPr lang="ru-RU" sz="1200" err="1"/>
              <a:t>може</a:t>
            </a:r>
            <a:r>
              <a:rPr lang="ru-RU" sz="1200"/>
              <a:t> </a:t>
            </a:r>
            <a:r>
              <a:rPr lang="ru-RU" sz="1200" err="1"/>
              <a:t>суперечити</a:t>
            </a:r>
            <a:r>
              <a:rPr lang="ru-RU" sz="1200"/>
              <a:t> </a:t>
            </a:r>
            <a:r>
              <a:rPr lang="ru-RU" sz="1200" err="1"/>
              <a:t>інтересам</a:t>
            </a:r>
            <a:r>
              <a:rPr lang="ru-RU" sz="1200"/>
              <a:t> адвоката, </a:t>
            </a:r>
            <a:r>
              <a:rPr lang="ru-RU" sz="1200" err="1"/>
              <a:t>членів</a:t>
            </a:r>
            <a:r>
              <a:rPr lang="ru-RU" sz="1200"/>
              <a:t> </a:t>
            </a:r>
            <a:r>
              <a:rPr lang="ru-RU" sz="1200" err="1"/>
              <a:t>його</a:t>
            </a:r>
            <a:r>
              <a:rPr lang="ru-RU" sz="1200"/>
              <a:t> </a:t>
            </a:r>
            <a:r>
              <a:rPr lang="ru-RU" sz="1200" err="1"/>
              <a:t>сім’ї</a:t>
            </a:r>
            <a:r>
              <a:rPr lang="ru-RU" sz="1200"/>
              <a:t> і за </a:t>
            </a:r>
            <a:r>
              <a:rPr lang="ru-RU" sz="1200" err="1"/>
              <a:t>загальним</a:t>
            </a:r>
            <a:r>
              <a:rPr lang="ru-RU" sz="1200"/>
              <a:t> правилом є </a:t>
            </a:r>
            <a:r>
              <a:rPr lang="ru-RU" sz="1200" err="1"/>
              <a:t>забороненим</a:t>
            </a:r>
            <a:r>
              <a:rPr lang="ru-RU" sz="1200"/>
              <a:t> </a:t>
            </a:r>
            <a:r>
              <a:rPr lang="ru-RU" sz="1200" err="1"/>
              <a:t>відповідно</a:t>
            </a:r>
            <a:r>
              <a:rPr lang="ru-RU" sz="1200"/>
              <a:t> до закону. Тому </a:t>
            </a:r>
            <a:r>
              <a:rPr lang="ru-RU" sz="1200" err="1"/>
              <a:t>рішенням</a:t>
            </a:r>
            <a:r>
              <a:rPr lang="ru-RU" sz="1200"/>
              <a:t> ВКДКА </a:t>
            </a:r>
            <a:r>
              <a:rPr lang="ru-RU" sz="1200" err="1"/>
              <a:t>від</a:t>
            </a:r>
            <a:r>
              <a:rPr lang="ru-RU" sz="1200"/>
              <a:t> 24.03.2016 № ІІІ-034/2016 </a:t>
            </a:r>
            <a:r>
              <a:rPr lang="ru-RU" sz="1200" err="1"/>
              <a:t>було</a:t>
            </a:r>
            <a:r>
              <a:rPr lang="ru-RU" sz="1200"/>
              <a:t> </a:t>
            </a:r>
            <a:r>
              <a:rPr lang="ru-RU" sz="1200" err="1"/>
              <a:t>скасовано</a:t>
            </a:r>
            <a:r>
              <a:rPr lang="ru-RU" sz="1200"/>
              <a:t> </a:t>
            </a:r>
            <a:r>
              <a:rPr lang="ru-RU" sz="1200" err="1"/>
              <a:t>рішення</a:t>
            </a:r>
            <a:r>
              <a:rPr lang="ru-RU" sz="1200"/>
              <a:t> ДП КДКА </a:t>
            </a:r>
            <a:r>
              <a:rPr lang="ru-RU" sz="1200" err="1"/>
              <a:t>регіону</a:t>
            </a:r>
            <a:r>
              <a:rPr lang="ru-RU" sz="1200"/>
              <a:t> та </a:t>
            </a:r>
            <a:r>
              <a:rPr lang="ru-RU" sz="1200" err="1"/>
              <a:t>ухвалене</a:t>
            </a:r>
            <a:r>
              <a:rPr lang="ru-RU" sz="1200"/>
              <a:t> </a:t>
            </a:r>
            <a:r>
              <a:rPr lang="ru-RU" sz="1200" err="1"/>
              <a:t>нове</a:t>
            </a:r>
            <a:r>
              <a:rPr lang="ru-RU" sz="1200"/>
              <a:t>, </a:t>
            </a:r>
            <a:r>
              <a:rPr lang="ru-RU" sz="1200" err="1"/>
              <a:t>яким</a:t>
            </a:r>
            <a:r>
              <a:rPr lang="ru-RU" sz="1200"/>
              <a:t> адвоката </a:t>
            </a:r>
            <a:r>
              <a:rPr lang="ru-RU" sz="1200" err="1"/>
              <a:t>було</a:t>
            </a:r>
            <a:r>
              <a:rPr lang="ru-RU" sz="1200"/>
              <a:t> </a:t>
            </a:r>
            <a:r>
              <a:rPr lang="ru-RU" sz="1200" err="1"/>
              <a:t>притягнуто</a:t>
            </a:r>
            <a:r>
              <a:rPr lang="ru-RU" sz="1200"/>
              <a:t> до </a:t>
            </a:r>
            <a:r>
              <a:rPr lang="ru-RU" sz="1200" err="1"/>
              <a:t>дисциплінарної</a:t>
            </a:r>
            <a:r>
              <a:rPr lang="ru-RU" sz="1200"/>
              <a:t> </a:t>
            </a:r>
            <a:r>
              <a:rPr lang="ru-RU" sz="1200" err="1"/>
              <a:t>відповідальності</a:t>
            </a:r>
            <a:r>
              <a:rPr lang="ru-RU" sz="1200"/>
              <a:t> та </a:t>
            </a:r>
            <a:r>
              <a:rPr lang="ru-RU" sz="1200" err="1"/>
              <a:t>застосовано</a:t>
            </a:r>
            <a:r>
              <a:rPr lang="ru-RU" sz="1200"/>
              <a:t> </a:t>
            </a:r>
            <a:r>
              <a:rPr lang="ru-RU" sz="1200" err="1"/>
              <a:t>дисциплінарне</a:t>
            </a:r>
            <a:r>
              <a:rPr lang="ru-RU" sz="1200"/>
              <a:t> </a:t>
            </a:r>
            <a:r>
              <a:rPr lang="ru-RU" sz="1200" err="1"/>
              <a:t>стягнення</a:t>
            </a:r>
            <a:r>
              <a:rPr lang="ru-RU" sz="1200"/>
              <a:t> у </a:t>
            </a:r>
            <a:r>
              <a:rPr lang="ru-RU" sz="1200" err="1"/>
              <a:t>вигляді</a:t>
            </a:r>
            <a:r>
              <a:rPr lang="ru-RU" sz="1200"/>
              <a:t> </a:t>
            </a:r>
            <a:r>
              <a:rPr lang="ru-RU" sz="1200" err="1"/>
              <a:t>зупинення</a:t>
            </a:r>
            <a:r>
              <a:rPr lang="ru-RU" sz="1200"/>
              <a:t> права на </a:t>
            </a:r>
            <a:r>
              <a:rPr lang="ru-RU" sz="1200" err="1"/>
              <a:t>заняття</a:t>
            </a:r>
            <a:r>
              <a:rPr lang="ru-RU" sz="1200"/>
              <a:t> </a:t>
            </a:r>
            <a:r>
              <a:rPr lang="ru-RU" sz="1200" err="1"/>
              <a:t>адвокатською</a:t>
            </a:r>
            <a:r>
              <a:rPr lang="ru-RU" sz="1200"/>
              <a:t> </a:t>
            </a:r>
            <a:r>
              <a:rPr lang="ru-RU" sz="1200" err="1"/>
              <a:t>діяльністю</a:t>
            </a:r>
            <a:r>
              <a:rPr lang="ru-RU" sz="1200"/>
              <a:t> на </a:t>
            </a:r>
            <a:r>
              <a:rPr lang="ru-RU" sz="1200" err="1"/>
              <a:t>шість</a:t>
            </a:r>
            <a:r>
              <a:rPr lang="ru-RU" sz="1200"/>
              <a:t> </a:t>
            </a:r>
            <a:r>
              <a:rPr lang="ru-RU" sz="1200" err="1"/>
              <a:t>місяців</a:t>
            </a:r>
            <a:r>
              <a:rPr lang="ru-RU" sz="1200"/>
              <a:t>.</a:t>
            </a:r>
          </a:p>
        </p:txBody>
      </p:sp>
    </p:spTree>
    <p:extLst>
      <p:ext uri="{BB962C8B-B14F-4D97-AF65-F5344CB8AC3E}">
        <p14:creationId xmlns:p14="http://schemas.microsoft.com/office/powerpoint/2010/main" val="220755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5445224"/>
            <a:ext cx="7543800" cy="720080"/>
          </a:xfrm>
        </p:spPr>
        <p:txBody>
          <a:bodyPr>
            <a:normAutofit/>
          </a:bodyPr>
          <a:lstStyle/>
          <a:p>
            <a:r>
              <a:rPr lang="uk-UA" sz="2400" dirty="0"/>
              <a:t>Принципи адвокатської етики (розділ </a:t>
            </a:r>
            <a:r>
              <a:rPr lang="en-US" sz="2400" dirty="0"/>
              <a:t>II </a:t>
            </a:r>
            <a:r>
              <a:rPr lang="uk-UA" sz="2400" dirty="0"/>
              <a:t>ПАЕ)</a:t>
            </a:r>
            <a:endParaRPr lang="ru-RU" sz="2400" dirty="0"/>
          </a:p>
        </p:txBody>
      </p:sp>
      <p:sp>
        <p:nvSpPr>
          <p:cNvPr id="3" name="Прямоугольник 2"/>
          <p:cNvSpPr/>
          <p:nvPr/>
        </p:nvSpPr>
        <p:spPr>
          <a:xfrm>
            <a:off x="251520" y="188640"/>
            <a:ext cx="8712968" cy="5256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uk-UA" dirty="0">
                <a:solidFill>
                  <a:schemeClr val="bg1"/>
                </a:solidFill>
              </a:rPr>
              <a:t>Незалежність та свобода адвоката ст. 6</a:t>
            </a:r>
          </a:p>
          <a:p>
            <a:pPr algn="ctr"/>
            <a:endParaRPr lang="uk-UA" sz="1600" dirty="0">
              <a:solidFill>
                <a:schemeClr val="bg1"/>
              </a:solidFill>
            </a:endParaRPr>
          </a:p>
          <a:p>
            <a:pPr algn="just"/>
            <a:r>
              <a:rPr lang="uk-UA" sz="1600" dirty="0">
                <a:solidFill>
                  <a:schemeClr val="bg1"/>
                </a:solidFill>
              </a:rPr>
              <a:t>- свобода від будь-якого зовнішнього впливу, тиску чи втручання в його діяльність з надання професійної правничої (правової) допомоги, здійснення захисту або представництва клієнта, зокрема з боку державних органів, політичних партій, інших адвокатів тощо, а також від впливу своїх особистих інтересів.</a:t>
            </a:r>
          </a:p>
          <a:p>
            <a:pPr algn="just"/>
            <a:endParaRPr lang="uk-UA" sz="1600" dirty="0">
              <a:solidFill>
                <a:schemeClr val="bg1"/>
              </a:solidFill>
            </a:endParaRPr>
          </a:p>
          <a:p>
            <a:pPr algn="just"/>
            <a:r>
              <a:rPr lang="uk-UA" sz="1600" dirty="0">
                <a:solidFill>
                  <a:schemeClr val="bg1"/>
                </a:solidFill>
              </a:rPr>
              <a:t>- адвокат зобов'язаний протистояти будь-яким спробам посягання на його незалежність, бути мужнім і принциповим у виконанні своїх професійних обов'язків, відстоюванні професійних прав, гарантій адвокатської діяльності та їх ефективному використанні в інтересах клієнта.</a:t>
            </a:r>
          </a:p>
          <a:p>
            <a:pPr algn="just"/>
            <a:endParaRPr lang="uk-UA" sz="1600" dirty="0">
              <a:solidFill>
                <a:schemeClr val="bg1"/>
              </a:solidFill>
            </a:endParaRPr>
          </a:p>
          <a:p>
            <a:pPr algn="just"/>
            <a:r>
              <a:rPr lang="uk-UA" sz="1600" dirty="0">
                <a:solidFill>
                  <a:schemeClr val="bg1"/>
                </a:solidFill>
              </a:rPr>
              <a:t>Адвокат може ділити свій гонорар з іншими особами, якщо це не заборонено актами законодавства про адвокатуру та адвокатську діяльність.</a:t>
            </a:r>
          </a:p>
          <a:p>
            <a:pPr algn="just"/>
            <a:endParaRPr lang="uk-UA" sz="1600" dirty="0">
              <a:solidFill>
                <a:schemeClr val="bg1"/>
              </a:solidFill>
            </a:endParaRPr>
          </a:p>
          <a:p>
            <a:pPr algn="just"/>
            <a:r>
              <a:rPr lang="uk-UA" sz="1600" dirty="0">
                <a:solidFill>
                  <a:schemeClr val="bg1"/>
                </a:solidFill>
              </a:rPr>
              <a:t>Адвокат не повинен при виконанні доручення клієнта керуватися вказівками інших осіб.</a:t>
            </a:r>
          </a:p>
          <a:p>
            <a:pPr algn="just"/>
            <a:endParaRPr lang="uk-UA" sz="1600" dirty="0">
              <a:solidFill>
                <a:schemeClr val="bg1"/>
              </a:solidFill>
            </a:endParaRPr>
          </a:p>
          <a:p>
            <a:pPr algn="just"/>
            <a:r>
              <a:rPr lang="uk-UA" sz="1600" dirty="0">
                <a:solidFill>
                  <a:schemeClr val="bg1"/>
                </a:solidFill>
              </a:rPr>
              <a:t>НААУ, органи адвокатського самоврядування в межах своєї компетенції та повноважень захищають його професійні права та законні інтереси, вживають заходів з забезпечення прав адвокатів та гарантій адвокатської діяльності.</a:t>
            </a:r>
          </a:p>
        </p:txBody>
      </p:sp>
    </p:spTree>
    <p:extLst>
      <p:ext uri="{BB962C8B-B14F-4D97-AF65-F5344CB8AC3E}">
        <p14:creationId xmlns:p14="http://schemas.microsoft.com/office/powerpoint/2010/main" val="26005864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8640960" cy="6408712"/>
          </a:xfrm>
        </p:spPr>
        <p:txBody>
          <a:bodyPr/>
          <a:lstStyle/>
          <a:p>
            <a:pPr marL="171450" indent="-171450" algn="just">
              <a:buFont typeface="Arial" panose="020B0604020202020204" pitchFamily="34" charset="0"/>
              <a:buChar char="•"/>
            </a:pP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вирішенні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питання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конфлікт</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інтересів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між</a:t>
            </a:r>
            <a:r>
              <a:rPr lang="ru-RU" sz="1200">
                <a:latin typeface="Times New Roman" panose="02020603050405020304" pitchFamily="18" charset="0"/>
                <a:cs typeface="Times New Roman" panose="02020603050405020304" pitchFamily="18" charset="0"/>
              </a:rPr>
              <a:t> старим і </a:t>
            </a:r>
            <a:r>
              <a:rPr lang="ru-RU" sz="1200" err="1">
                <a:latin typeface="Times New Roman" panose="02020603050405020304" pitchFamily="18" charset="0"/>
                <a:cs typeface="Times New Roman" panose="02020603050405020304" pitchFamily="18" charset="0"/>
              </a:rPr>
              <a:t>новим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клієнтами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наявність</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довіреності</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представництво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може</a:t>
            </a:r>
            <a:r>
              <a:rPr lang="ru-RU" sz="1200">
                <a:latin typeface="Times New Roman" panose="02020603050405020304" pitchFamily="18" charset="0"/>
                <a:cs typeface="Times New Roman" panose="02020603050405020304" pitchFamily="18" charset="0"/>
              </a:rPr>
              <a:t> бути </a:t>
            </a:r>
            <a:r>
              <a:rPr lang="ru-RU" sz="1200" err="1">
                <a:latin typeface="Times New Roman" panose="02020603050405020304" pitchFamily="18" charset="0"/>
                <a:cs typeface="Times New Roman" panose="02020603050405020304" pitchFamily="18" charset="0"/>
              </a:rPr>
              <a:t>розцінена</a:t>
            </a:r>
            <a:r>
              <a:rPr lang="ru-RU" sz="1200">
                <a:latin typeface="Times New Roman" panose="02020603050405020304" pitchFamily="18" charset="0"/>
                <a:cs typeface="Times New Roman" panose="02020603050405020304" pitchFamily="18" charset="0"/>
              </a:rPr>
              <a:t> як факт </a:t>
            </a:r>
            <a:r>
              <a:rPr lang="ru-RU" sz="1200" err="1">
                <a:latin typeface="Times New Roman" panose="02020603050405020304" pitchFamily="18" charset="0"/>
                <a:cs typeface="Times New Roman" panose="02020603050405020304" pitchFamily="18" charset="0"/>
              </a:rPr>
              <a:t>надання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правової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допомоги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незалежно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від</a:t>
            </a:r>
            <a:r>
              <a:rPr lang="ru-RU" sz="1200">
                <a:latin typeface="Times New Roman" panose="02020603050405020304" pitchFamily="18" charset="0"/>
                <a:cs typeface="Times New Roman" panose="02020603050405020304" pitchFamily="18" charset="0"/>
              </a:rPr>
              <a:t> того, </a:t>
            </a:r>
            <a:r>
              <a:rPr lang="ru-RU" sz="1200" err="1">
                <a:latin typeface="Times New Roman" panose="02020603050405020304" pitchFamily="18" charset="0"/>
                <a:cs typeface="Times New Roman" panose="02020603050405020304" pitchFamily="18" charset="0"/>
              </a:rPr>
              <a:t>чи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виконувалися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якісь</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дії</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виконання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доручення</a:t>
            </a:r>
            <a:r>
              <a:rPr lang="ru-RU" sz="1200">
                <a:latin typeface="Times New Roman" panose="02020603050405020304" pitchFamily="18" charset="0"/>
                <a:cs typeface="Times New Roman" panose="02020603050405020304" pitchFamily="18" charset="0"/>
              </a:rPr>
              <a:t>.</a:t>
            </a:r>
            <a:br>
              <a:rPr lang="ru-RU" sz="1200">
                <a:latin typeface="Times New Roman" panose="02020603050405020304" pitchFamily="18" charset="0"/>
                <a:cs typeface="Times New Roman" panose="02020603050405020304" pitchFamily="18" charset="0"/>
              </a:rPr>
            </a:br>
            <a:br>
              <a:rPr lang="ru-RU" sz="1200">
                <a:latin typeface="Times New Roman" panose="02020603050405020304" pitchFamily="18" charset="0"/>
                <a:cs typeface="Times New Roman" panose="02020603050405020304" pitchFamily="18" charset="0"/>
              </a:rPr>
            </a:br>
            <a:r>
              <a:rPr lang="ru-RU" sz="1200">
                <a:latin typeface="Times New Roman" panose="02020603050405020304" pitchFamily="18" charset="0"/>
                <a:cs typeface="Times New Roman" panose="02020603050405020304" pitchFamily="18" charset="0"/>
              </a:rPr>
              <a:t>	Особа </a:t>
            </a:r>
            <a:r>
              <a:rPr lang="ru-RU" sz="1200" err="1">
                <a:latin typeface="Times New Roman" panose="02020603050405020304" pitchFamily="18" charset="0"/>
                <a:cs typeface="Times New Roman" panose="02020603050405020304" pitchFamily="18" charset="0"/>
              </a:rPr>
              <a:t>звернулася</a:t>
            </a:r>
            <a:r>
              <a:rPr lang="ru-RU" sz="1200">
                <a:latin typeface="Times New Roman" panose="02020603050405020304" pitchFamily="18" charset="0"/>
                <a:cs typeface="Times New Roman" panose="02020603050405020304" pitchFamily="18" charset="0"/>
              </a:rPr>
              <a:t> до </a:t>
            </a:r>
            <a:r>
              <a:rPr lang="ru-RU" sz="1200" err="1">
                <a:latin typeface="Times New Roman" panose="02020603050405020304" pitchFamily="18" charset="0"/>
                <a:cs typeface="Times New Roman" panose="02020603050405020304" pitchFamily="18" charset="0"/>
              </a:rPr>
              <a:t>юридичної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фірми</a:t>
            </a:r>
            <a:r>
              <a:rPr lang="ru-RU" sz="1200">
                <a:latin typeface="Times New Roman" panose="02020603050405020304" pitchFamily="18" charset="0"/>
                <a:cs typeface="Times New Roman" panose="02020603050405020304" pitchFamily="18" charset="0"/>
              </a:rPr>
              <a:t> за правовою </a:t>
            </a:r>
            <a:r>
              <a:rPr lang="ru-RU" sz="1200" err="1">
                <a:latin typeface="Times New Roman" panose="02020603050405020304" pitchFamily="18" charset="0"/>
                <a:cs typeface="Times New Roman" panose="02020603050405020304" pitchFamily="18" charset="0"/>
              </a:rPr>
              <a:t>допомогою</a:t>
            </a: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зв’язку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із</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приватизацією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земельної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ділянки</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всіх</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працівників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фірми</a:t>
            </a:r>
            <a:r>
              <a:rPr lang="ru-RU" sz="1200">
                <a:latin typeface="Times New Roman" panose="02020603050405020304" pitchFamily="18" charset="0"/>
                <a:cs typeface="Times New Roman" panose="02020603050405020304" pitchFamily="18" charset="0"/>
              </a:rPr>
              <a:t>, у тому </a:t>
            </a:r>
            <a:r>
              <a:rPr lang="ru-RU" sz="1200" err="1">
                <a:latin typeface="Times New Roman" panose="02020603050405020304" pitchFamily="18" charset="0"/>
                <a:cs typeface="Times New Roman" panose="02020603050405020304" pitchFamily="18" charset="0"/>
              </a:rPr>
              <a:t>числі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її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керівника</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були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видані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довіреності</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представництво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її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інтересів</a:t>
            </a:r>
            <a:r>
              <a:rPr lang="ru-RU" sz="1200">
                <a:latin typeface="Times New Roman" panose="02020603050405020304" pitchFamily="18" charset="0"/>
                <a:cs typeface="Times New Roman" panose="02020603050405020304" pitchFamily="18" charset="0"/>
              </a:rPr>
              <a:t>. Але </a:t>
            </a:r>
            <a:r>
              <a:rPr lang="ru-RU" sz="1200" err="1">
                <a:latin typeface="Times New Roman" panose="02020603050405020304" pitchFamily="18" charset="0"/>
                <a:cs typeface="Times New Roman" panose="02020603050405020304" pitchFamily="18" charset="0"/>
              </a:rPr>
              <a:t>майже</a:t>
            </a:r>
            <a:r>
              <a:rPr lang="ru-RU" sz="1200">
                <a:latin typeface="Times New Roman" panose="02020603050405020304" pitchFamily="18" charset="0"/>
                <a:cs typeface="Times New Roman" panose="02020603050405020304" pitchFamily="18" charset="0"/>
              </a:rPr>
              <a:t> всю роботу у </a:t>
            </a:r>
            <a:r>
              <a:rPr lang="ru-RU" sz="1200" err="1">
                <a:latin typeface="Times New Roman" panose="02020603050405020304" pitchFamily="18" charset="0"/>
                <a:cs typeface="Times New Roman" panose="02020603050405020304" pitchFamily="18" charset="0"/>
              </a:rPr>
              <a:t>справі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здійснював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визначений</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працівник</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фірми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Керівник</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фірми</a:t>
            </a:r>
            <a:r>
              <a:rPr lang="ru-RU" sz="1200">
                <a:latin typeface="Times New Roman" panose="02020603050405020304" pitchFamily="18" charset="0"/>
                <a:cs typeface="Times New Roman" panose="02020603050405020304" pitchFamily="18" charset="0"/>
              </a:rPr>
              <a:t> в рамках </a:t>
            </a:r>
            <a:r>
              <a:rPr lang="ru-RU" sz="1200" err="1">
                <a:latin typeface="Times New Roman" panose="02020603050405020304" pitchFamily="18" charset="0"/>
                <a:cs typeface="Times New Roman" panose="02020603050405020304" pitchFamily="18" charset="0"/>
              </a:rPr>
              <a:t>справи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лише</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витребував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із</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виконкому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міської</a:t>
            </a:r>
            <a:r>
              <a:rPr lang="ru-RU" sz="1200">
                <a:latin typeface="Times New Roman" panose="02020603050405020304" pitchFamily="18" charset="0"/>
                <a:cs typeface="Times New Roman" panose="02020603050405020304" pitchFamily="18" charset="0"/>
              </a:rPr>
              <a:t> ради </a:t>
            </a:r>
            <a:r>
              <a:rPr lang="ru-RU" sz="1200" err="1">
                <a:latin typeface="Times New Roman" panose="02020603050405020304" pitchFamily="18" charset="0"/>
                <a:cs typeface="Times New Roman" panose="02020603050405020304" pitchFamily="18" charset="0"/>
              </a:rPr>
              <a:t>копію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реєстраційної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справи</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земельну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ділянку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Пізніше</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керівник</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юридичної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фірми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набув</a:t>
            </a:r>
            <a:r>
              <a:rPr lang="ru-RU" sz="1200">
                <a:latin typeface="Times New Roman" panose="02020603050405020304" pitchFamily="18" charset="0"/>
                <a:cs typeface="Times New Roman" panose="02020603050405020304" pitchFamily="18" charset="0"/>
              </a:rPr>
              <a:t> статусу адвоката. </a:t>
            </a:r>
            <a:r>
              <a:rPr lang="ru-RU" sz="1200" err="1">
                <a:latin typeface="Times New Roman" panose="02020603050405020304" pitchFamily="18" charset="0"/>
                <a:cs typeface="Times New Roman" panose="02020603050405020304" pitchFamily="18" charset="0"/>
              </a:rPr>
              <a:t>Також</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закінчився</a:t>
            </a:r>
            <a:r>
              <a:rPr lang="ru-RU" sz="1200">
                <a:latin typeface="Times New Roman" panose="02020603050405020304" pitchFamily="18" charset="0"/>
                <a:cs typeface="Times New Roman" panose="02020603050405020304" pitchFamily="18" charset="0"/>
              </a:rPr>
              <a:t> строк </a:t>
            </a:r>
            <a:r>
              <a:rPr lang="ru-RU" sz="1200" err="1">
                <a:latin typeface="Times New Roman" panose="02020603050405020304" pitchFamily="18" charset="0"/>
                <a:cs typeface="Times New Roman" panose="02020603050405020304" pitchFamily="18" charset="0"/>
              </a:rPr>
              <a:t>дії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довіреності</a:t>
            </a:r>
            <a:r>
              <a:rPr lang="ru-RU" sz="1200">
                <a:latin typeface="Times New Roman" panose="02020603050405020304" pitchFamily="18" charset="0"/>
                <a:cs typeface="Times New Roman" panose="02020603050405020304" pitchFamily="18" charset="0"/>
              </a:rPr>
              <a:t>.</a:t>
            </a:r>
            <a:br>
              <a:rPr lang="ru-RU" sz="1200">
                <a:latin typeface="Times New Roman" panose="02020603050405020304" pitchFamily="18" charset="0"/>
                <a:cs typeface="Times New Roman" panose="02020603050405020304" pitchFamily="18" charset="0"/>
              </a:rPr>
            </a:br>
            <a:br>
              <a:rPr lang="ru-RU" sz="1200">
                <a:latin typeface="Times New Roman" panose="02020603050405020304" pitchFamily="18" charset="0"/>
                <a:cs typeface="Times New Roman" panose="02020603050405020304" pitchFamily="18" charset="0"/>
              </a:rPr>
            </a:br>
            <a:r>
              <a:rPr lang="ru-RU" sz="1200">
                <a:latin typeface="Times New Roman" panose="02020603050405020304" pitchFamily="18" charset="0"/>
                <a:cs typeface="Times New Roman" panose="02020603050405020304" pitchFamily="18" charset="0"/>
              </a:rPr>
              <a:t>	Через </a:t>
            </a:r>
            <a:r>
              <a:rPr lang="ru-RU" sz="1200" err="1">
                <a:latin typeface="Times New Roman" panose="02020603050405020304" pitchFamily="18" charset="0"/>
                <a:cs typeface="Times New Roman" panose="02020603050405020304" pitchFamily="18" charset="0"/>
              </a:rPr>
              <a:t>деякий</a:t>
            </a:r>
            <a:r>
              <a:rPr lang="ru-RU" sz="1200">
                <a:latin typeface="Times New Roman" panose="02020603050405020304" pitchFamily="18" charset="0"/>
                <a:cs typeface="Times New Roman" panose="02020603050405020304" pitchFamily="18" charset="0"/>
              </a:rPr>
              <a:t> час адвокат </a:t>
            </a:r>
            <a:r>
              <a:rPr lang="ru-RU" sz="1200" err="1">
                <a:latin typeface="Times New Roman" panose="02020603050405020304" pitchFamily="18" charset="0"/>
                <a:cs typeface="Times New Roman" panose="02020603050405020304" pitchFamily="18" charset="0"/>
              </a:rPr>
              <a:t>прийняв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доручення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іншої</a:t>
            </a:r>
            <a:r>
              <a:rPr lang="ru-RU" sz="1200">
                <a:latin typeface="Times New Roman" panose="02020603050405020304" pitchFamily="18" charset="0"/>
                <a:cs typeface="Times New Roman" panose="02020603050405020304" pitchFamily="18" charset="0"/>
              </a:rPr>
              <a:t> особи з приводу </a:t>
            </a:r>
            <a:r>
              <a:rPr lang="ru-RU" sz="1200" err="1">
                <a:latin typeface="Times New Roman" panose="02020603050405020304" pitchFamily="18" charset="0"/>
                <a:cs typeface="Times New Roman" panose="02020603050405020304" pitchFamily="18" charset="0"/>
              </a:rPr>
              <a:t>визнання</a:t>
            </a:r>
            <a:r>
              <a:rPr lang="ru-RU" sz="1200">
                <a:latin typeface="Times New Roman" panose="02020603050405020304" pitchFamily="18" charset="0"/>
                <a:cs typeface="Times New Roman" panose="02020603050405020304" pitchFamily="18" charset="0"/>
              </a:rPr>
              <a:t> незаконною </a:t>
            </a:r>
            <a:r>
              <a:rPr lang="ru-RU" sz="1200" err="1">
                <a:latin typeface="Times New Roman" panose="02020603050405020304" pitchFamily="18" charset="0"/>
                <a:cs typeface="Times New Roman" panose="02020603050405020304" pitchFamily="18" charset="0"/>
              </a:rPr>
              <a:t>приватизації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земельної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ділянки</a:t>
            </a:r>
            <a:r>
              <a:rPr lang="ru-RU" sz="1200">
                <a:latin typeface="Times New Roman" panose="02020603050405020304" pitchFamily="18" charset="0"/>
                <a:cs typeface="Times New Roman" panose="02020603050405020304" pitchFamily="18" charset="0"/>
              </a:rPr>
              <a:t> першим </a:t>
            </a:r>
            <a:r>
              <a:rPr lang="ru-RU" sz="1200" err="1">
                <a:latin typeface="Times New Roman" panose="02020603050405020304" pitchFamily="18" charset="0"/>
                <a:cs typeface="Times New Roman" panose="02020603050405020304" pitchFamily="18" charset="0"/>
              </a:rPr>
              <a:t>клієнтом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Цей</a:t>
            </a:r>
            <a:r>
              <a:rPr lang="ru-RU" sz="1200">
                <a:latin typeface="Times New Roman" panose="02020603050405020304" pitchFamily="18" charset="0"/>
                <a:cs typeface="Times New Roman" panose="02020603050405020304" pitchFamily="18" charset="0"/>
              </a:rPr>
              <a:t> факт і став </a:t>
            </a:r>
            <a:r>
              <a:rPr lang="ru-RU" sz="1200" err="1">
                <a:latin typeface="Times New Roman" panose="02020603050405020304" pitchFamily="18" charset="0"/>
                <a:cs typeface="Times New Roman" panose="02020603050405020304" pitchFamily="18" charset="0"/>
              </a:rPr>
              <a:t>підставою</a:t>
            </a:r>
            <a:r>
              <a:rPr lang="ru-RU" sz="1200">
                <a:latin typeface="Times New Roman" panose="02020603050405020304" pitchFamily="18" charset="0"/>
                <a:cs typeface="Times New Roman" panose="02020603050405020304" pitchFamily="18" charset="0"/>
              </a:rPr>
              <a:t> для </a:t>
            </a:r>
            <a:r>
              <a:rPr lang="ru-RU" sz="1200" err="1">
                <a:latin typeface="Times New Roman" panose="02020603050405020304" pitchFamily="18" charset="0"/>
                <a:cs typeface="Times New Roman" panose="02020603050405020304" pitchFamily="18" charset="0"/>
              </a:rPr>
              <a:t>звернення</a:t>
            </a:r>
            <a:r>
              <a:rPr lang="ru-RU" sz="1200">
                <a:latin typeface="Times New Roman" panose="02020603050405020304" pitchFamily="18" charset="0"/>
                <a:cs typeface="Times New Roman" panose="02020603050405020304" pitchFamily="18" charset="0"/>
              </a:rPr>
              <a:t> до КДКА. Свою </a:t>
            </a:r>
            <a:r>
              <a:rPr lang="ru-RU" sz="1200" err="1">
                <a:latin typeface="Times New Roman" panose="02020603050405020304" pitchFamily="18" charset="0"/>
                <a:cs typeface="Times New Roman" panose="02020603050405020304" pitchFamily="18" charset="0"/>
              </a:rPr>
              <a:t>позицію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скаржниця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обґрунтовувала</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тим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що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правник</a:t>
            </a:r>
            <a:r>
              <a:rPr lang="ru-RU" sz="1200">
                <a:latin typeface="Times New Roman" panose="02020603050405020304" pitchFamily="18" charset="0"/>
                <a:cs typeface="Times New Roman" panose="02020603050405020304" pitchFamily="18" charset="0"/>
              </a:rPr>
              <a:t>, будучи </a:t>
            </a:r>
            <a:r>
              <a:rPr lang="ru-RU" sz="1200" err="1">
                <a:latin typeface="Times New Roman" panose="02020603050405020304" pitchFamily="18" charset="0"/>
                <a:cs typeface="Times New Roman" panose="02020603050405020304" pitchFamily="18" charset="0"/>
              </a:rPr>
              <a:t>обізнаним</a:t>
            </a:r>
            <a:r>
              <a:rPr lang="ru-RU" sz="1200">
                <a:latin typeface="Times New Roman" panose="02020603050405020304" pitchFamily="18" charset="0"/>
                <a:cs typeface="Times New Roman" panose="02020603050405020304" pitchFamily="18" charset="0"/>
              </a:rPr>
              <a:t> про </a:t>
            </a:r>
            <a:r>
              <a:rPr lang="ru-RU" sz="1200" err="1">
                <a:latin typeface="Times New Roman" panose="02020603050405020304" pitchFamily="18" charset="0"/>
                <a:cs typeface="Times New Roman" panose="02020603050405020304" pitchFamily="18" charset="0"/>
              </a:rPr>
              <a:t>її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конфіденційну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інформацію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обставини</a:t>
            </a:r>
            <a:r>
              <a:rPr lang="ru-RU" sz="1200">
                <a:latin typeface="Times New Roman" panose="02020603050405020304" pitchFamily="18" charset="0"/>
                <a:cs typeface="Times New Roman" panose="02020603050405020304" pitchFamily="18" charset="0"/>
              </a:rPr>
              <a:t> та </a:t>
            </a:r>
            <a:r>
              <a:rPr lang="ru-RU" sz="1200" err="1">
                <a:latin typeface="Times New Roman" panose="02020603050405020304" pitchFamily="18" charset="0"/>
                <a:cs typeface="Times New Roman" panose="02020603050405020304" pitchFamily="18" charset="0"/>
              </a:rPr>
              <a:t>особливості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процесу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приватизації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землі</a:t>
            </a:r>
            <a:r>
              <a:rPr lang="ru-RU" sz="1200">
                <a:latin typeface="Times New Roman" panose="02020603050405020304" pitchFamily="18" charset="0"/>
                <a:cs typeface="Times New Roman" panose="02020603050405020304" pitchFamily="18" charset="0"/>
              </a:rPr>
              <a:t>, а </a:t>
            </a:r>
            <a:r>
              <a:rPr lang="ru-RU" sz="1200" err="1">
                <a:latin typeface="Times New Roman" panose="02020603050405020304" pitchFamily="18" charset="0"/>
                <a:cs typeface="Times New Roman" panose="02020603050405020304" pitchFamily="18" charset="0"/>
              </a:rPr>
              <a:t>також</a:t>
            </a:r>
            <a:r>
              <a:rPr lang="ru-RU" sz="1200">
                <a:latin typeface="Times New Roman" panose="02020603050405020304" pitchFamily="18" charset="0"/>
                <a:cs typeface="Times New Roman" panose="02020603050405020304" pitchFamily="18" charset="0"/>
              </a:rPr>
              <a:t> і про </a:t>
            </a:r>
            <a:r>
              <a:rPr lang="ru-RU" sz="1200" err="1">
                <a:latin typeface="Times New Roman" panose="02020603050405020304" pitchFamily="18" charset="0"/>
                <a:cs typeface="Times New Roman" panose="02020603050405020304" pitchFamily="18" charset="0"/>
              </a:rPr>
              <a:t>можливо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вчинені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помилки</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цей</a:t>
            </a:r>
            <a:r>
              <a:rPr lang="ru-RU" sz="1200">
                <a:latin typeface="Times New Roman" panose="02020603050405020304" pitchFamily="18" charset="0"/>
                <a:cs typeface="Times New Roman" panose="02020603050405020304" pitchFamily="18" charset="0"/>
              </a:rPr>
              <a:t> час </a:t>
            </a:r>
            <a:r>
              <a:rPr lang="ru-RU" sz="1200" err="1">
                <a:latin typeface="Times New Roman" panose="02020603050405020304" pitchFamily="18" charset="0"/>
                <a:cs typeface="Times New Roman" panose="02020603050405020304" pitchFamily="18" charset="0"/>
              </a:rPr>
              <a:t>використовує</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вказану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обізнаність</a:t>
            </a:r>
            <a:r>
              <a:rPr lang="ru-RU" sz="1200">
                <a:latin typeface="Times New Roman" panose="02020603050405020304" pitchFamily="18" charset="0"/>
                <a:cs typeface="Times New Roman" panose="02020603050405020304" pitchFamily="18" charset="0"/>
              </a:rPr>
              <a:t> на шкоду </a:t>
            </a:r>
            <a:r>
              <a:rPr lang="ru-RU" sz="1200" err="1">
                <a:latin typeface="Times New Roman" panose="02020603050405020304" pitchFamily="18" charset="0"/>
                <a:cs typeface="Times New Roman" panose="02020603050405020304" pitchFamily="18" charset="0"/>
              </a:rPr>
              <a:t>її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інтересам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Втім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дисциплінарна</a:t>
            </a:r>
            <a:r>
              <a:rPr lang="ru-RU" sz="1200">
                <a:latin typeface="Times New Roman" panose="02020603050405020304" pitchFamily="18" charset="0"/>
                <a:cs typeface="Times New Roman" panose="02020603050405020304" pitchFamily="18" charset="0"/>
              </a:rPr>
              <a:t> палата </a:t>
            </a:r>
            <a:r>
              <a:rPr lang="ru-RU" sz="1200" err="1">
                <a:latin typeface="Times New Roman" panose="02020603050405020304" pitchFamily="18" charset="0"/>
                <a:cs typeface="Times New Roman" panose="02020603050405020304" pitchFamily="18" charset="0"/>
              </a:rPr>
              <a:t>закрила</a:t>
            </a:r>
            <a:r>
              <a:rPr lang="ru-RU" sz="1200">
                <a:latin typeface="Times New Roman" panose="02020603050405020304" pitchFamily="18" charset="0"/>
                <a:cs typeface="Times New Roman" panose="02020603050405020304" pitchFamily="18" charset="0"/>
              </a:rPr>
              <a:t> справу, </a:t>
            </a:r>
            <a:r>
              <a:rPr lang="ru-RU" sz="1200" err="1">
                <a:latin typeface="Times New Roman" panose="02020603050405020304" pitchFamily="18" charset="0"/>
                <a:cs typeface="Times New Roman" panose="02020603050405020304" pitchFamily="18" charset="0"/>
              </a:rPr>
              <a:t>зваживши</a:t>
            </a:r>
            <a:r>
              <a:rPr lang="ru-RU" sz="1200">
                <a:latin typeface="Times New Roman" panose="02020603050405020304" pitchFamily="18" charset="0"/>
                <a:cs typeface="Times New Roman" panose="02020603050405020304" pitchFamily="18" charset="0"/>
              </a:rPr>
              <a:t> на те, </a:t>
            </a:r>
            <a:r>
              <a:rPr lang="ru-RU" sz="1200" err="1">
                <a:latin typeface="Times New Roman" panose="02020603050405020304" pitchFamily="18" charset="0"/>
                <a:cs typeface="Times New Roman" panose="02020603050405020304" pitchFamily="18" charset="0"/>
              </a:rPr>
              <a:t>що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представником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скаржниці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був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підлеглий</a:t>
            </a:r>
            <a:r>
              <a:rPr lang="ru-RU" sz="1200">
                <a:latin typeface="Times New Roman" panose="02020603050405020304" pitchFamily="18" charset="0"/>
                <a:cs typeface="Times New Roman" panose="02020603050405020304" pitchFamily="18" charset="0"/>
              </a:rPr>
              <a:t> адвоката, </a:t>
            </a:r>
            <a:r>
              <a:rPr lang="ru-RU" sz="1200" err="1">
                <a:latin typeface="Times New Roman" panose="02020603050405020304" pitchFamily="18" charset="0"/>
                <a:cs typeface="Times New Roman" panose="02020603050405020304" pitchFamily="18" charset="0"/>
              </a:rPr>
              <a:t>який</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готував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правову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позицію</a:t>
            </a:r>
            <a:r>
              <a:rPr lang="ru-RU" sz="1200">
                <a:latin typeface="Times New Roman" panose="02020603050405020304" pitchFamily="18" charset="0"/>
                <a:cs typeface="Times New Roman" panose="02020603050405020304" pitchFamily="18" charset="0"/>
              </a:rPr>
              <a:t> і </a:t>
            </a:r>
            <a:r>
              <a:rPr lang="ru-RU" sz="1200" err="1">
                <a:latin typeface="Times New Roman" panose="02020603050405020304" pitchFamily="18" charset="0"/>
                <a:cs typeface="Times New Roman" panose="02020603050405020304" pitchFamily="18" charset="0"/>
              </a:rPr>
              <a:t>позовну</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заяву</a:t>
            </a: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справі</a:t>
            </a:r>
            <a:r>
              <a:rPr lang="ru-RU" sz="1200">
                <a:latin typeface="Times New Roman" panose="02020603050405020304" pitchFamily="18" charset="0"/>
                <a:cs typeface="Times New Roman" panose="02020603050405020304" pitchFamily="18" charset="0"/>
              </a:rPr>
              <a:t>.</a:t>
            </a:r>
            <a:br>
              <a:rPr lang="ru-RU" sz="1200">
                <a:latin typeface="Times New Roman" panose="02020603050405020304" pitchFamily="18" charset="0"/>
                <a:cs typeface="Times New Roman" panose="02020603050405020304" pitchFamily="18" charset="0"/>
              </a:rPr>
            </a:br>
            <a:br>
              <a:rPr lang="ru-RU" sz="1200">
                <a:latin typeface="Times New Roman" panose="02020603050405020304" pitchFamily="18" charset="0"/>
                <a:cs typeface="Times New Roman" panose="02020603050405020304" pitchFamily="18" charset="0"/>
              </a:rPr>
            </a:br>
            <a:r>
              <a:rPr lang="ru-RU" sz="1200">
                <a:latin typeface="Times New Roman" panose="02020603050405020304" pitchFamily="18" charset="0"/>
                <a:cs typeface="Times New Roman" panose="02020603050405020304" pitchFamily="18" charset="0"/>
              </a:rPr>
              <a:t>	У ВКДКА </a:t>
            </a:r>
            <a:r>
              <a:rPr lang="ru-RU" sz="1200" err="1">
                <a:latin typeface="Times New Roman" panose="02020603050405020304" pitchFamily="18" charset="0"/>
                <a:cs typeface="Times New Roman" panose="02020603050405020304" pitchFamily="18" charset="0"/>
              </a:rPr>
              <a:t>виходили</a:t>
            </a:r>
            <a:r>
              <a:rPr lang="ru-RU" sz="1200">
                <a:latin typeface="Times New Roman" panose="02020603050405020304" pitchFamily="18" charset="0"/>
                <a:cs typeface="Times New Roman" panose="02020603050405020304" pitchFamily="18" charset="0"/>
              </a:rPr>
              <a:t> з того, </a:t>
            </a:r>
            <a:r>
              <a:rPr lang="ru-RU" sz="1200" err="1">
                <a:latin typeface="Times New Roman" panose="02020603050405020304" pitchFamily="18" charset="0"/>
                <a:cs typeface="Times New Roman" panose="02020603050405020304" pitchFamily="18" charset="0"/>
              </a:rPr>
              <a:t>що</a:t>
            </a:r>
            <a:r>
              <a:rPr lang="ru-RU" sz="1200">
                <a:latin typeface="Times New Roman" panose="02020603050405020304" pitchFamily="18" charset="0"/>
                <a:cs typeface="Times New Roman" panose="02020603050405020304" pitchFamily="18" charset="0"/>
              </a:rPr>
              <a:t> адвокат </a:t>
            </a:r>
            <a:r>
              <a:rPr lang="ru-RU" sz="1200" err="1">
                <a:latin typeface="Times New Roman" panose="02020603050405020304" pitchFamily="18" charset="0"/>
                <a:cs typeface="Times New Roman" panose="02020603050405020304" pitchFamily="18" charset="0"/>
              </a:rPr>
              <a:t>був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представником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позивача</a:t>
            </a: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справі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проти</a:t>
            </a:r>
            <a:r>
              <a:rPr lang="ru-RU" sz="1200">
                <a:latin typeface="Times New Roman" panose="02020603050405020304" pitchFamily="18" charset="0"/>
                <a:cs typeface="Times New Roman" panose="02020603050405020304" pitchFamily="18" charset="0"/>
              </a:rPr>
              <a:t> особи, яку </a:t>
            </a:r>
            <a:r>
              <a:rPr lang="ru-RU" sz="1200" err="1">
                <a:latin typeface="Times New Roman" panose="02020603050405020304" pitchFamily="18" charset="0"/>
                <a:cs typeface="Times New Roman" panose="02020603050405020304" pitchFamily="18" charset="0"/>
              </a:rPr>
              <a:t>раніше</a:t>
            </a:r>
            <a:r>
              <a:rPr lang="ru-RU" sz="1200">
                <a:latin typeface="Times New Roman" panose="02020603050405020304" pitchFamily="18" charset="0"/>
                <a:cs typeface="Times New Roman" panose="02020603050405020304" pitchFamily="18" charset="0"/>
              </a:rPr>
              <a:t> представляв за </a:t>
            </a:r>
            <a:r>
              <a:rPr lang="ru-RU" sz="1200" err="1">
                <a:latin typeface="Times New Roman" panose="02020603050405020304" pitchFamily="18" charset="0"/>
                <a:cs typeface="Times New Roman" panose="02020603050405020304" pitchFamily="18" charset="0"/>
              </a:rPr>
              <a:t>дорученням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незалежно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від</a:t>
            </a:r>
            <a:r>
              <a:rPr lang="ru-RU" sz="1200">
                <a:latin typeface="Times New Roman" panose="02020603050405020304" pitchFamily="18" charset="0"/>
                <a:cs typeface="Times New Roman" panose="02020603050405020304" pitchFamily="18" charset="0"/>
              </a:rPr>
              <a:t> того, </a:t>
            </a:r>
            <a:r>
              <a:rPr lang="ru-RU" sz="1200" err="1">
                <a:latin typeface="Times New Roman" panose="02020603050405020304" pitchFamily="18" charset="0"/>
                <a:cs typeface="Times New Roman" panose="02020603050405020304" pitchFamily="18" charset="0"/>
              </a:rPr>
              <a:t>чи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виконував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він</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тоді</a:t>
            </a:r>
            <a:r>
              <a:rPr lang="ru-RU" sz="1200">
                <a:latin typeface="Times New Roman" panose="02020603050405020304" pitchFamily="18" charset="0"/>
                <a:cs typeface="Times New Roman" panose="02020603050405020304" pitchFamily="18" charset="0"/>
              </a:rPr>
              <a:t> будь-</a:t>
            </a:r>
            <a:r>
              <a:rPr lang="ru-RU" sz="1200" err="1">
                <a:latin typeface="Times New Roman" panose="02020603050405020304" pitchFamily="18" charset="0"/>
                <a:cs typeface="Times New Roman" panose="02020603050405020304" pitchFamily="18" charset="0"/>
              </a:rPr>
              <a:t>які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дії</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виконання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цього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доручення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Тобто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маючи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доручення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від</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скаржниці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згідно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довіреності</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надання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правової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допомоги</a:t>
            </a:r>
            <a:r>
              <a:rPr lang="ru-RU" sz="1200">
                <a:latin typeface="Times New Roman" panose="02020603050405020304" pitchFamily="18" charset="0"/>
                <a:cs typeface="Times New Roman" panose="02020603050405020304" pitchFamily="18" charset="0"/>
              </a:rPr>
              <a:t> і </a:t>
            </a:r>
            <a:r>
              <a:rPr lang="ru-RU" sz="1200" err="1">
                <a:latin typeface="Times New Roman" panose="02020603050405020304" pitchFamily="18" charset="0"/>
                <a:cs typeface="Times New Roman" panose="02020603050405020304" pitchFamily="18" charset="0"/>
              </a:rPr>
              <a:t>представництво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інтересів</a:t>
            </a:r>
            <a:r>
              <a:rPr lang="ru-RU" sz="1200">
                <a:latin typeface="Times New Roman" panose="02020603050405020304" pitchFamily="18" charset="0"/>
                <a:cs typeface="Times New Roman" panose="02020603050405020304" pitchFamily="18" charset="0"/>
              </a:rPr>
              <a:t> з </a:t>
            </a:r>
            <a:r>
              <a:rPr lang="ru-RU" sz="1200" err="1">
                <a:latin typeface="Times New Roman" panose="02020603050405020304" pitchFamily="18" charset="0"/>
                <a:cs typeface="Times New Roman" panose="02020603050405020304" pitchFamily="18" charset="0"/>
              </a:rPr>
              <a:t>питань</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пов’язаних</a:t>
            </a:r>
            <a:r>
              <a:rPr lang="ru-RU" sz="1200">
                <a:latin typeface="Times New Roman" panose="02020603050405020304" pitchFamily="18" charset="0"/>
                <a:cs typeface="Times New Roman" panose="02020603050405020304" pitchFamily="18" charset="0"/>
              </a:rPr>
              <a:t> з </a:t>
            </a:r>
            <a:r>
              <a:rPr lang="ru-RU" sz="1200" err="1">
                <a:latin typeface="Times New Roman" panose="02020603050405020304" pitchFamily="18" charset="0"/>
                <a:cs typeface="Times New Roman" panose="02020603050405020304" pitchFamily="18" charset="0"/>
              </a:rPr>
              <a:t>реєстрацією</a:t>
            </a:r>
            <a:r>
              <a:rPr lang="ru-RU" sz="1200">
                <a:latin typeface="Times New Roman" panose="02020603050405020304" pitchFamily="18" charset="0"/>
                <a:cs typeface="Times New Roman" panose="02020603050405020304" pitchFamily="18" charset="0"/>
              </a:rPr>
              <a:t> права </a:t>
            </a:r>
            <a:r>
              <a:rPr lang="ru-RU" sz="1200" err="1">
                <a:latin typeface="Times New Roman" panose="02020603050405020304" pitchFamily="18" charset="0"/>
                <a:cs typeface="Times New Roman" panose="02020603050405020304" pitchFamily="18" charset="0"/>
              </a:rPr>
              <a:t>власності</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об’єкти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нерухомого</a:t>
            </a:r>
            <a:r>
              <a:rPr lang="ru-RU" sz="1200">
                <a:latin typeface="Times New Roman" panose="02020603050405020304" pitchFamily="18" charset="0"/>
                <a:cs typeface="Times New Roman" panose="02020603050405020304" pitchFamily="18" charset="0"/>
              </a:rPr>
              <a:t> майна, адвокат </a:t>
            </a:r>
            <a:r>
              <a:rPr lang="ru-RU" sz="1200" err="1">
                <a:latin typeface="Times New Roman" panose="02020603050405020304" pitchFamily="18" charset="0"/>
                <a:cs typeface="Times New Roman" panose="02020603050405020304" pitchFamily="18" charset="0"/>
              </a:rPr>
              <a:t>прийняв</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доручення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від</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іншої</a:t>
            </a:r>
            <a:r>
              <a:rPr lang="ru-RU" sz="1200">
                <a:latin typeface="Times New Roman" panose="02020603050405020304" pitchFamily="18" charset="0"/>
                <a:cs typeface="Times New Roman" panose="02020603050405020304" pitchFamily="18" charset="0"/>
              </a:rPr>
              <a:t> особи на </a:t>
            </a:r>
            <a:r>
              <a:rPr lang="ru-RU" sz="1200" err="1">
                <a:latin typeface="Times New Roman" panose="02020603050405020304" pitchFamily="18" charset="0"/>
                <a:cs typeface="Times New Roman" panose="02020603050405020304" pitchFamily="18" charset="0"/>
              </a:rPr>
              <a:t>представництво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інтересів</a:t>
            </a: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цивільній</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справі</a:t>
            </a:r>
            <a:r>
              <a:rPr lang="ru-RU" sz="1200">
                <a:latin typeface="Times New Roman" panose="02020603050405020304" pitchFamily="18" charset="0"/>
                <a:cs typeface="Times New Roman" panose="02020603050405020304" pitchFamily="18" charset="0"/>
              </a:rPr>
              <a:t>, предметом </a:t>
            </a:r>
            <a:r>
              <a:rPr lang="ru-RU" sz="1200" err="1">
                <a:latin typeface="Times New Roman" panose="02020603050405020304" pitchFamily="18" charset="0"/>
                <a:cs typeface="Times New Roman" panose="02020603050405020304" pitchFamily="18" charset="0"/>
              </a:rPr>
              <a:t>якої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було</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скасування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реєстрації</a:t>
            </a:r>
            <a:r>
              <a:rPr lang="ru-RU" sz="1200">
                <a:latin typeface="Times New Roman" panose="02020603050405020304" pitchFamily="18" charset="0"/>
                <a:cs typeface="Times New Roman" panose="02020603050405020304" pitchFamily="18" charset="0"/>
              </a:rPr>
              <a:t> права </a:t>
            </a:r>
            <a:r>
              <a:rPr lang="ru-RU" sz="1200" err="1">
                <a:latin typeface="Times New Roman" panose="02020603050405020304" pitchFamily="18" charset="0"/>
                <a:cs typeface="Times New Roman" panose="02020603050405020304" pitchFamily="18" charset="0"/>
              </a:rPr>
              <a:t>власності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скаржниці</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ті</a:t>
            </a:r>
            <a:r>
              <a:rPr lang="ru-RU" sz="1200">
                <a:latin typeface="Times New Roman" panose="02020603050405020304" pitchFamily="18" charset="0"/>
                <a:cs typeface="Times New Roman" panose="02020603050405020304" pitchFamily="18" charset="0"/>
              </a:rPr>
              <a:t> ж </a:t>
            </a:r>
            <a:r>
              <a:rPr lang="ru-RU" sz="1200" err="1">
                <a:latin typeface="Times New Roman" panose="02020603050405020304" pitchFamily="18" charset="0"/>
                <a:cs typeface="Times New Roman" panose="02020603050405020304" pitchFamily="18" charset="0"/>
              </a:rPr>
              <a:t>об’єкти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нерухомого</a:t>
            </a:r>
            <a:r>
              <a:rPr lang="ru-RU" sz="1200">
                <a:latin typeface="Times New Roman" panose="02020603050405020304" pitchFamily="18" charset="0"/>
                <a:cs typeface="Times New Roman" panose="02020603050405020304" pitchFamily="18" charset="0"/>
              </a:rPr>
              <a:t> майна.</a:t>
            </a:r>
            <a:br>
              <a:rPr lang="ru-RU" sz="1200">
                <a:latin typeface="Times New Roman" panose="02020603050405020304" pitchFamily="18" charset="0"/>
                <a:cs typeface="Times New Roman" panose="02020603050405020304" pitchFamily="18" charset="0"/>
              </a:rPr>
            </a:br>
            <a:br>
              <a:rPr lang="ru-RU" sz="1200">
                <a:latin typeface="Times New Roman" panose="02020603050405020304" pitchFamily="18" charset="0"/>
                <a:cs typeface="Times New Roman" panose="02020603050405020304" pitchFamily="18" charset="0"/>
              </a:rPr>
            </a:b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Зважаючи</a:t>
            </a:r>
            <a:r>
              <a:rPr lang="ru-RU" sz="1200">
                <a:latin typeface="Times New Roman" panose="02020603050405020304" pitchFamily="18" charset="0"/>
                <a:cs typeface="Times New Roman" panose="02020603050405020304" pitchFamily="18" charset="0"/>
              </a:rPr>
              <a:t> на </a:t>
            </a:r>
            <a:r>
              <a:rPr lang="ru-RU" sz="1200" err="1">
                <a:latin typeface="Times New Roman" panose="02020603050405020304" pitchFamily="18" charset="0"/>
                <a:cs typeface="Times New Roman" panose="02020603050405020304" pitchFamily="18" charset="0"/>
              </a:rPr>
              <a:t>такі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обставини</a:t>
            </a:r>
            <a:r>
              <a:rPr lang="ru-RU" sz="1200">
                <a:latin typeface="Times New Roman" panose="02020603050405020304" pitchFamily="18" charset="0"/>
                <a:cs typeface="Times New Roman" panose="02020603050405020304" pitchFamily="18" charset="0"/>
              </a:rPr>
              <a:t>, ВКДКА </a:t>
            </a:r>
            <a:r>
              <a:rPr lang="ru-RU" sz="1200" err="1">
                <a:latin typeface="Times New Roman" panose="02020603050405020304" pitchFamily="18" charset="0"/>
                <a:cs typeface="Times New Roman" panose="02020603050405020304" pitchFamily="18" charset="0"/>
              </a:rPr>
              <a:t>вирішила</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рішення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дисциплінарної</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палати</a:t>
            </a:r>
            <a:r>
              <a:rPr lang="ru-RU" sz="1200">
                <a:latin typeface="Times New Roman" panose="02020603050405020304" pitchFamily="18" charset="0"/>
                <a:cs typeface="Times New Roman" panose="02020603050405020304" pitchFamily="18" charset="0"/>
              </a:rPr>
              <a:t> КДКА </a:t>
            </a:r>
            <a:r>
              <a:rPr lang="ru-RU" sz="1200" err="1">
                <a:latin typeface="Times New Roman" panose="02020603050405020304" pitchFamily="18" charset="0"/>
                <a:cs typeface="Times New Roman" panose="02020603050405020304" pitchFamily="18" charset="0"/>
              </a:rPr>
              <a:t>скасувати</a:t>
            </a:r>
            <a:r>
              <a:rPr lang="ru-RU" sz="1200">
                <a:latin typeface="Times New Roman" panose="02020603050405020304" pitchFamily="18" charset="0"/>
                <a:cs typeface="Times New Roman" panose="02020603050405020304" pitchFamily="18" charset="0"/>
              </a:rPr>
              <a:t> та </a:t>
            </a:r>
            <a:r>
              <a:rPr lang="ru-RU" sz="1200" err="1">
                <a:latin typeface="Times New Roman" panose="02020603050405020304" pitchFamily="18" charset="0"/>
                <a:cs typeface="Times New Roman" panose="02020603050405020304" pitchFamily="18" charset="0"/>
              </a:rPr>
              <a:t>ухвалити</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нове</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рішення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яким</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застосувати</a:t>
            </a:r>
            <a:r>
              <a:rPr lang="ru-RU" sz="1200">
                <a:latin typeface="Times New Roman" panose="02020603050405020304" pitchFamily="18" charset="0"/>
                <a:cs typeface="Times New Roman" panose="02020603050405020304" pitchFamily="18" charset="0"/>
              </a:rPr>
              <a:t> до адвоката </a:t>
            </a:r>
            <a:r>
              <a:rPr lang="ru-RU" sz="1200" err="1">
                <a:latin typeface="Times New Roman" panose="02020603050405020304" pitchFamily="18" charset="0"/>
                <a:cs typeface="Times New Roman" panose="02020603050405020304" pitchFamily="18" charset="0"/>
              </a:rPr>
              <a:t>дисциплінарне</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стягнення</a:t>
            </a:r>
            <a:r>
              <a:rPr lang="ru-RU" sz="1200">
                <a:latin typeface="Times New Roman" panose="02020603050405020304" pitchFamily="18" charset="0"/>
                <a:cs typeface="Times New Roman" panose="02020603050405020304" pitchFamily="18" charset="0"/>
              </a:rPr>
              <a:t> у </a:t>
            </a:r>
            <a:r>
              <a:rPr lang="ru-RU" sz="1200" err="1">
                <a:latin typeface="Times New Roman" panose="02020603050405020304" pitchFamily="18" charset="0"/>
                <a:cs typeface="Times New Roman" panose="02020603050405020304" pitchFamily="18" charset="0"/>
              </a:rPr>
              <a:t>вигляді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зупинення</a:t>
            </a:r>
            <a:r>
              <a:rPr lang="ru-RU" sz="1200">
                <a:latin typeface="Times New Roman" panose="02020603050405020304" pitchFamily="18" charset="0"/>
                <a:cs typeface="Times New Roman" panose="02020603050405020304" pitchFamily="18" charset="0"/>
              </a:rPr>
              <a:t> права на </a:t>
            </a:r>
            <a:r>
              <a:rPr lang="ru-RU" sz="1200" err="1">
                <a:latin typeface="Times New Roman" panose="02020603050405020304" pitchFamily="18" charset="0"/>
                <a:cs typeface="Times New Roman" panose="02020603050405020304" pitchFamily="18" charset="0"/>
              </a:rPr>
              <a:t>заняття</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адвокатською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діяльністю</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строком</a:t>
            </a:r>
            <a:r>
              <a:rPr lang="ru-RU" sz="1200">
                <a:latin typeface="Times New Roman" panose="02020603050405020304" pitchFamily="18" charset="0"/>
                <a:cs typeface="Times New Roman" panose="02020603050405020304" pitchFamily="18" charset="0"/>
              </a:rPr>
              <a:t> на три </a:t>
            </a:r>
            <a:r>
              <a:rPr lang="ru-RU" sz="1200" err="1">
                <a:latin typeface="Times New Roman" panose="02020603050405020304" pitchFamily="18" charset="0"/>
                <a:cs typeface="Times New Roman" panose="02020603050405020304" pitchFamily="18" charset="0"/>
              </a:rPr>
              <a:t>місяці</a:t>
            </a:r>
            <a:r>
              <a:rPr lang="ru-RU" sz="1200">
                <a:latin typeface="Times New Roman" panose="02020603050405020304" pitchFamily="18" charset="0"/>
                <a:cs typeface="Times New Roman" panose="02020603050405020304" pitchFamily="18" charset="0"/>
              </a:rPr>
              <a:t> (</a:t>
            </a:r>
            <a:r>
              <a:rPr lang="ru-RU" sz="1200" err="1">
                <a:latin typeface="Times New Roman" panose="02020603050405020304" pitchFamily="18" charset="0"/>
                <a:cs typeface="Times New Roman" panose="02020603050405020304" pitchFamily="18" charset="0"/>
              </a:rPr>
              <a:t>рішення</a:t>
            </a:r>
            <a:r>
              <a:rPr lang="ru-RU" sz="1200">
                <a:latin typeface="Times New Roman" panose="02020603050405020304" pitchFamily="18" charset="0"/>
                <a:cs typeface="Times New Roman" panose="02020603050405020304" pitchFamily="18" charset="0"/>
              </a:rPr>
              <a:t> ВКДКА </a:t>
            </a:r>
            <a:r>
              <a:rPr lang="ru-RU" sz="1200" err="1">
                <a:latin typeface="Times New Roman" panose="02020603050405020304" pitchFamily="18" charset="0"/>
                <a:cs typeface="Times New Roman" panose="02020603050405020304" pitchFamily="18" charset="0"/>
              </a:rPr>
              <a:t>від</a:t>
            </a:r>
            <a:r>
              <a:rPr lang="ru-RU" sz="1200">
                <a:latin typeface="Times New Roman" panose="02020603050405020304" pitchFamily="18" charset="0"/>
                <a:cs typeface="Times New Roman" panose="02020603050405020304" pitchFamily="18" charset="0"/>
              </a:rPr>
              <a:t> 30.08.2017 № </a:t>
            </a:r>
            <a:r>
              <a:rPr lang="en-US" sz="1200">
                <a:latin typeface="Times New Roman" panose="02020603050405020304" pitchFamily="18" charset="0"/>
                <a:cs typeface="Times New Roman" panose="02020603050405020304" pitchFamily="18" charset="0"/>
              </a:rPr>
              <a:t>V</a:t>
            </a:r>
            <a:r>
              <a:rPr lang="ru-RU" sz="1200">
                <a:latin typeface="Times New Roman" panose="02020603050405020304" pitchFamily="18" charset="0"/>
                <a:cs typeface="Times New Roman" panose="02020603050405020304" pitchFamily="18" charset="0"/>
              </a:rPr>
              <a:t>ІІІ-008/2017).</a:t>
            </a:r>
          </a:p>
        </p:txBody>
      </p:sp>
    </p:spTree>
    <p:extLst>
      <p:ext uri="{BB962C8B-B14F-4D97-AF65-F5344CB8AC3E}">
        <p14:creationId xmlns:p14="http://schemas.microsoft.com/office/powerpoint/2010/main" val="31351561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5" name="Google Shape;125;p6"/>
          <p:cNvSpPr/>
          <p:nvPr/>
        </p:nvSpPr>
        <p:spPr>
          <a:xfrm>
            <a:off x="251520" y="1700808"/>
            <a:ext cx="8712968" cy="4968552"/>
          </a:xfrm>
          <a:prstGeom prst="rect">
            <a:avLst/>
          </a:prstGeom>
          <a:solidFill>
            <a:schemeClr val="accent1"/>
          </a:solidFill>
          <a:ln w="19050" cap="flat" cmpd="sng">
            <a:solidFill>
              <a:srgbClr val="477298"/>
            </a:solidFill>
            <a:prstDash val="solid"/>
            <a:round/>
            <a:headEnd type="none" w="sm" len="sm"/>
            <a:tailEnd type="none" w="sm" len="sm"/>
          </a:ln>
        </p:spPr>
        <p:txBody>
          <a:bodyPr spcFirstLastPara="1" wrap="square" lIns="91425" tIns="45700" rIns="91425" bIns="45700" anchor="ctr" anchorCtr="0">
            <a:noAutofit/>
          </a:bodyPr>
          <a:lstStyle/>
          <a:p>
            <a:pPr lvl="0" algn="ctr"/>
            <a:endParaRPr lang="uk-UA" sz="1600">
              <a:solidFill>
                <a:schemeClr val="tx1"/>
              </a:solidFill>
            </a:endParaRPr>
          </a:p>
          <a:p>
            <a:pPr lvl="0" algn="ctr"/>
            <a:endParaRPr lang="uk-UA" sz="1600">
              <a:solidFill>
                <a:schemeClr val="tx1"/>
              </a:solidFill>
            </a:endParaRPr>
          </a:p>
          <a:p>
            <a:pPr lvl="0" algn="ctr"/>
            <a:endParaRPr lang="uk-UA" sz="1600">
              <a:solidFill>
                <a:schemeClr val="tx1"/>
              </a:solidFill>
            </a:endParaRPr>
          </a:p>
          <a:p>
            <a:pPr lvl="0" algn="ctr"/>
            <a:endParaRPr lang="uk-UA" sz="1600">
              <a:solidFill>
                <a:schemeClr val="tx1"/>
              </a:solidFill>
            </a:endParaRPr>
          </a:p>
          <a:p>
            <a:pPr lvl="0" algn="ctr"/>
            <a:r>
              <a:rPr lang="uk-UA" sz="1600">
                <a:solidFill>
                  <a:schemeClr val="tx1"/>
                </a:solidFill>
              </a:rPr>
              <a:t>Адвокат, який надає безоплатну правову допомогу, отримує винагороду виключно за рахунок держави у порядку та розмірах, встановлених законодавством</a:t>
            </a:r>
            <a:r>
              <a:rPr lang="uk-UA" sz="1600"/>
              <a:t>.</a:t>
            </a:r>
          </a:p>
          <a:p>
            <a:pPr lvl="0" algn="ctr"/>
            <a:endParaRPr lang="uk-UA"/>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endParaRPr lang="ru-RU">
              <a:solidFill>
                <a:schemeClr val="tx1"/>
              </a:solidFill>
            </a:endParaRPr>
          </a:p>
          <a:p>
            <a:pPr lvl="0" algn="ctr"/>
            <a:r>
              <a:rPr lang="ru-RU">
                <a:solidFill>
                  <a:schemeClr val="tx1"/>
                </a:solidFill>
              </a:rPr>
              <a:t>абзац 4 ст.41 Правил </a:t>
            </a:r>
            <a:r>
              <a:rPr lang="uk-UA">
                <a:solidFill>
                  <a:schemeClr val="tx1"/>
                </a:solidFill>
              </a:rPr>
              <a:t>адвокатської</a:t>
            </a:r>
            <a:r>
              <a:rPr lang="ru-RU">
                <a:solidFill>
                  <a:schemeClr val="tx1"/>
                </a:solidFill>
              </a:rPr>
              <a:t> </a:t>
            </a:r>
            <a:r>
              <a:rPr lang="ru-RU" err="1">
                <a:solidFill>
                  <a:schemeClr val="tx1"/>
                </a:solidFill>
              </a:rPr>
              <a:t>етики</a:t>
            </a:r>
            <a:endParaRPr lang="ru-RU">
              <a:solidFill>
                <a:schemeClr val="tx1"/>
              </a:solidFill>
            </a:endParaRPr>
          </a:p>
          <a:p>
            <a:pPr lvl="0" algn="just"/>
            <a:endParaRPr lang="ru-RU">
              <a:solidFill>
                <a:schemeClr val="tx1"/>
              </a:solidFill>
            </a:endParaRPr>
          </a:p>
          <a:p>
            <a:pPr lvl="0" algn="just"/>
            <a:r>
              <a:rPr lang="ru-RU">
                <a:solidFill>
                  <a:schemeClr val="tx1"/>
                </a:solidFill>
              </a:rPr>
              <a:t>Адвокату, </a:t>
            </a:r>
            <a:r>
              <a:rPr lang="ru-RU" err="1">
                <a:solidFill>
                  <a:schemeClr val="tx1"/>
                </a:solidFill>
              </a:rPr>
              <a:t>який</a:t>
            </a:r>
            <a:r>
              <a:rPr lang="ru-RU">
                <a:solidFill>
                  <a:schemeClr val="tx1"/>
                </a:solidFill>
              </a:rPr>
              <a:t> </a:t>
            </a:r>
            <a:r>
              <a:rPr lang="ru-RU" err="1">
                <a:solidFill>
                  <a:schemeClr val="tx1"/>
                </a:solidFill>
              </a:rPr>
              <a:t>здійснював</a:t>
            </a:r>
            <a:r>
              <a:rPr lang="ru-RU">
                <a:solidFill>
                  <a:schemeClr val="tx1"/>
                </a:solidFill>
              </a:rPr>
              <a:t> (</a:t>
            </a:r>
            <a:r>
              <a:rPr lang="ru-RU" err="1">
                <a:solidFill>
                  <a:schemeClr val="tx1"/>
                </a:solidFill>
              </a:rPr>
              <a:t>здійснює</a:t>
            </a:r>
            <a:r>
              <a:rPr lang="ru-RU">
                <a:solidFill>
                  <a:schemeClr val="tx1"/>
                </a:solidFill>
              </a:rPr>
              <a:t>) </a:t>
            </a:r>
            <a:r>
              <a:rPr lang="ru-RU" err="1">
                <a:solidFill>
                  <a:schemeClr val="tx1"/>
                </a:solidFill>
              </a:rPr>
              <a:t>захист</a:t>
            </a:r>
            <a:r>
              <a:rPr lang="ru-RU">
                <a:solidFill>
                  <a:schemeClr val="tx1"/>
                </a:solidFill>
              </a:rPr>
              <a:t> </a:t>
            </a:r>
            <a:r>
              <a:rPr lang="ru-RU" err="1">
                <a:solidFill>
                  <a:schemeClr val="tx1"/>
                </a:solidFill>
              </a:rPr>
              <a:t>клієнта</a:t>
            </a:r>
            <a:r>
              <a:rPr lang="ru-RU">
                <a:solidFill>
                  <a:schemeClr val="tx1"/>
                </a:solidFill>
              </a:rPr>
              <a:t> за </a:t>
            </a:r>
            <a:r>
              <a:rPr lang="ru-RU" err="1">
                <a:solidFill>
                  <a:schemeClr val="tx1"/>
                </a:solidFill>
              </a:rPr>
              <a:t>дорученням</a:t>
            </a:r>
            <a:r>
              <a:rPr lang="ru-RU">
                <a:solidFill>
                  <a:schemeClr val="tx1"/>
                </a:solidFill>
              </a:rPr>
              <a:t> органу (установи), </a:t>
            </a:r>
            <a:r>
              <a:rPr lang="ru-RU" err="1">
                <a:solidFill>
                  <a:schemeClr val="tx1"/>
                </a:solidFill>
              </a:rPr>
              <a:t>уповноваженого</a:t>
            </a:r>
            <a:r>
              <a:rPr lang="ru-RU">
                <a:solidFill>
                  <a:schemeClr val="tx1"/>
                </a:solidFill>
              </a:rPr>
              <a:t> законом на </a:t>
            </a:r>
            <a:r>
              <a:rPr lang="ru-RU" err="1">
                <a:solidFill>
                  <a:schemeClr val="tx1"/>
                </a:solidFill>
              </a:rPr>
              <a:t>надання</a:t>
            </a:r>
            <a:r>
              <a:rPr lang="ru-RU">
                <a:solidFill>
                  <a:schemeClr val="tx1"/>
                </a:solidFill>
              </a:rPr>
              <a:t> </a:t>
            </a:r>
            <a:r>
              <a:rPr lang="ru-RU" err="1">
                <a:solidFill>
                  <a:schemeClr val="tx1"/>
                </a:solidFill>
              </a:rPr>
              <a:t>безоплатної</a:t>
            </a:r>
            <a:r>
              <a:rPr lang="ru-RU">
                <a:solidFill>
                  <a:schemeClr val="tx1"/>
                </a:solidFill>
              </a:rPr>
              <a:t> </a:t>
            </a:r>
            <a:r>
              <a:rPr lang="ru-RU" err="1">
                <a:solidFill>
                  <a:schemeClr val="tx1"/>
                </a:solidFill>
              </a:rPr>
              <a:t>правової</a:t>
            </a:r>
            <a:r>
              <a:rPr lang="ru-RU">
                <a:solidFill>
                  <a:schemeClr val="tx1"/>
                </a:solidFill>
              </a:rPr>
              <a:t> </a:t>
            </a:r>
            <a:r>
              <a:rPr lang="ru-RU" err="1">
                <a:solidFill>
                  <a:schemeClr val="tx1"/>
                </a:solidFill>
              </a:rPr>
              <a:t>допомоги</a:t>
            </a:r>
            <a:r>
              <a:rPr lang="ru-RU">
                <a:solidFill>
                  <a:schemeClr val="tx1"/>
                </a:solidFill>
              </a:rPr>
              <a:t>, </a:t>
            </a:r>
            <a:r>
              <a:rPr lang="ru-RU" err="1">
                <a:solidFill>
                  <a:schemeClr val="tx1"/>
                </a:solidFill>
              </a:rPr>
              <a:t>забороняється</a:t>
            </a:r>
            <a:r>
              <a:rPr lang="ru-RU">
                <a:solidFill>
                  <a:schemeClr val="tx1"/>
                </a:solidFill>
              </a:rPr>
              <a:t> </a:t>
            </a:r>
            <a:r>
              <a:rPr lang="ru-RU" err="1">
                <a:solidFill>
                  <a:schemeClr val="tx1"/>
                </a:solidFill>
              </a:rPr>
              <a:t>укладати</a:t>
            </a:r>
            <a:r>
              <a:rPr lang="ru-RU">
                <a:solidFill>
                  <a:schemeClr val="tx1"/>
                </a:solidFill>
              </a:rPr>
              <a:t> </a:t>
            </a:r>
            <a:r>
              <a:rPr lang="ru-RU" err="1">
                <a:solidFill>
                  <a:schemeClr val="tx1"/>
                </a:solidFill>
              </a:rPr>
              <a:t>договір</a:t>
            </a:r>
            <a:r>
              <a:rPr lang="ru-RU">
                <a:solidFill>
                  <a:schemeClr val="tx1"/>
                </a:solidFill>
              </a:rPr>
              <a:t> на </a:t>
            </a:r>
            <a:r>
              <a:rPr lang="ru-RU" err="1">
                <a:solidFill>
                  <a:schemeClr val="tx1"/>
                </a:solidFill>
              </a:rPr>
              <a:t>надання</a:t>
            </a:r>
            <a:r>
              <a:rPr lang="ru-RU">
                <a:solidFill>
                  <a:schemeClr val="tx1"/>
                </a:solidFill>
              </a:rPr>
              <a:t> </a:t>
            </a:r>
            <a:r>
              <a:rPr lang="ru-RU" err="1">
                <a:solidFill>
                  <a:schemeClr val="tx1"/>
                </a:solidFill>
              </a:rPr>
              <a:t>професійної</a:t>
            </a:r>
            <a:r>
              <a:rPr lang="ru-RU">
                <a:solidFill>
                  <a:schemeClr val="tx1"/>
                </a:solidFill>
              </a:rPr>
              <a:t> </a:t>
            </a:r>
            <a:r>
              <a:rPr lang="ru-RU" err="1">
                <a:solidFill>
                  <a:schemeClr val="tx1"/>
                </a:solidFill>
              </a:rPr>
              <a:t>правничої</a:t>
            </a:r>
            <a:r>
              <a:rPr lang="ru-RU">
                <a:solidFill>
                  <a:schemeClr val="tx1"/>
                </a:solidFill>
              </a:rPr>
              <a:t> (</a:t>
            </a:r>
            <a:r>
              <a:rPr lang="ru-RU" err="1">
                <a:solidFill>
                  <a:schemeClr val="tx1"/>
                </a:solidFill>
              </a:rPr>
              <a:t>правової</a:t>
            </a:r>
            <a:r>
              <a:rPr lang="ru-RU">
                <a:solidFill>
                  <a:schemeClr val="tx1"/>
                </a:solidFill>
              </a:rPr>
              <a:t>) </a:t>
            </a:r>
            <a:r>
              <a:rPr lang="ru-RU" err="1">
                <a:solidFill>
                  <a:schemeClr val="tx1"/>
                </a:solidFill>
              </a:rPr>
              <a:t>допомоги</a:t>
            </a:r>
            <a:r>
              <a:rPr lang="ru-RU">
                <a:solidFill>
                  <a:schemeClr val="tx1"/>
                </a:solidFill>
              </a:rPr>
              <a:t> </a:t>
            </a:r>
            <a:r>
              <a:rPr lang="ru-RU" err="1">
                <a:solidFill>
                  <a:schemeClr val="tx1"/>
                </a:solidFill>
              </a:rPr>
              <a:t>цьому</a:t>
            </a:r>
            <a:r>
              <a:rPr lang="ru-RU">
                <a:solidFill>
                  <a:schemeClr val="tx1"/>
                </a:solidFill>
              </a:rPr>
              <a:t> ж </a:t>
            </a:r>
            <a:r>
              <a:rPr lang="ru-RU" err="1">
                <a:solidFill>
                  <a:schemeClr val="tx1"/>
                </a:solidFill>
              </a:rPr>
              <a:t>клієнту</a:t>
            </a:r>
            <a:r>
              <a:rPr lang="ru-RU">
                <a:solidFill>
                  <a:schemeClr val="tx1"/>
                </a:solidFill>
              </a:rPr>
              <a:t> у </a:t>
            </a:r>
            <a:r>
              <a:rPr lang="ru-RU" err="1">
                <a:solidFill>
                  <a:schemeClr val="tx1"/>
                </a:solidFill>
              </a:rPr>
              <a:t>цьому</a:t>
            </a:r>
            <a:r>
              <a:rPr lang="ru-RU">
                <a:solidFill>
                  <a:schemeClr val="tx1"/>
                </a:solidFill>
              </a:rPr>
              <a:t> </a:t>
            </a:r>
            <a:r>
              <a:rPr lang="ru-RU" err="1">
                <a:solidFill>
                  <a:schemeClr val="tx1"/>
                </a:solidFill>
              </a:rPr>
              <a:t>провадженні</a:t>
            </a:r>
            <a:r>
              <a:rPr lang="ru-RU">
                <a:solidFill>
                  <a:schemeClr val="tx1"/>
                </a:solidFill>
              </a:rPr>
              <a:t>, а </a:t>
            </a:r>
            <a:r>
              <a:rPr lang="ru-RU" err="1">
                <a:solidFill>
                  <a:schemeClr val="tx1"/>
                </a:solidFill>
              </a:rPr>
              <a:t>також</a:t>
            </a:r>
            <a:r>
              <a:rPr lang="ru-RU">
                <a:solidFill>
                  <a:schemeClr val="tx1"/>
                </a:solidFill>
              </a:rPr>
              <a:t> з </a:t>
            </a:r>
            <a:r>
              <a:rPr lang="ru-RU" err="1">
                <a:solidFill>
                  <a:schemeClr val="tx1"/>
                </a:solidFill>
              </a:rPr>
              <a:t>цих</a:t>
            </a:r>
            <a:r>
              <a:rPr lang="ru-RU">
                <a:solidFill>
                  <a:schemeClr val="tx1"/>
                </a:solidFill>
              </a:rPr>
              <a:t> самих </a:t>
            </a:r>
            <a:r>
              <a:rPr lang="ru-RU" err="1">
                <a:solidFill>
                  <a:schemeClr val="tx1"/>
                </a:solidFill>
              </a:rPr>
              <a:t>чи</a:t>
            </a:r>
            <a:r>
              <a:rPr lang="ru-RU">
                <a:solidFill>
                  <a:schemeClr val="tx1"/>
                </a:solidFill>
              </a:rPr>
              <a:t> </a:t>
            </a:r>
            <a:r>
              <a:rPr lang="ru-RU" err="1">
                <a:solidFill>
                  <a:schemeClr val="tx1"/>
                </a:solidFill>
              </a:rPr>
              <a:t>пов'язаних</a:t>
            </a:r>
            <a:r>
              <a:rPr lang="ru-RU">
                <a:solidFill>
                  <a:schemeClr val="tx1"/>
                </a:solidFill>
              </a:rPr>
              <a:t> з ними </a:t>
            </a:r>
            <a:r>
              <a:rPr lang="ru-RU" err="1">
                <a:solidFill>
                  <a:schemeClr val="tx1"/>
                </a:solidFill>
              </a:rPr>
              <a:t>обставинах</a:t>
            </a:r>
            <a:r>
              <a:rPr lang="ru-RU">
                <a:solidFill>
                  <a:schemeClr val="tx1"/>
                </a:solidFill>
              </a:rPr>
              <a:t>, по </a:t>
            </a:r>
            <a:r>
              <a:rPr lang="ru-RU" err="1">
                <a:solidFill>
                  <a:schemeClr val="tx1"/>
                </a:solidFill>
              </a:rPr>
              <a:t>яких</a:t>
            </a:r>
            <a:r>
              <a:rPr lang="ru-RU">
                <a:solidFill>
                  <a:schemeClr val="tx1"/>
                </a:solidFill>
              </a:rPr>
              <a:t> адвоката </a:t>
            </a:r>
            <a:r>
              <a:rPr lang="ru-RU" err="1">
                <a:solidFill>
                  <a:schemeClr val="tx1"/>
                </a:solidFill>
              </a:rPr>
              <a:t>було</a:t>
            </a:r>
            <a:r>
              <a:rPr lang="ru-RU">
                <a:solidFill>
                  <a:schemeClr val="tx1"/>
                </a:solidFill>
              </a:rPr>
              <a:t> залучено для </a:t>
            </a:r>
            <a:r>
              <a:rPr lang="ru-RU" err="1">
                <a:solidFill>
                  <a:schemeClr val="tx1"/>
                </a:solidFill>
              </a:rPr>
              <a:t>надання</a:t>
            </a:r>
            <a:r>
              <a:rPr lang="ru-RU">
                <a:solidFill>
                  <a:schemeClr val="tx1"/>
                </a:solidFill>
              </a:rPr>
              <a:t> </a:t>
            </a:r>
            <a:r>
              <a:rPr lang="ru-RU" err="1">
                <a:solidFill>
                  <a:schemeClr val="tx1"/>
                </a:solidFill>
              </a:rPr>
              <a:t>безоплатної</a:t>
            </a:r>
            <a:r>
              <a:rPr lang="ru-RU">
                <a:solidFill>
                  <a:schemeClr val="tx1"/>
                </a:solidFill>
              </a:rPr>
              <a:t> </a:t>
            </a:r>
            <a:r>
              <a:rPr lang="ru-RU" err="1">
                <a:solidFill>
                  <a:schemeClr val="tx1"/>
                </a:solidFill>
              </a:rPr>
              <a:t>правової</a:t>
            </a:r>
            <a:r>
              <a:rPr lang="ru-RU">
                <a:solidFill>
                  <a:schemeClr val="tx1"/>
                </a:solidFill>
              </a:rPr>
              <a:t> </a:t>
            </a:r>
            <a:r>
              <a:rPr lang="ru-RU" err="1">
                <a:solidFill>
                  <a:schemeClr val="tx1"/>
                </a:solidFill>
              </a:rPr>
              <a:t>допомоги</a:t>
            </a:r>
            <a:r>
              <a:rPr lang="ru-RU">
                <a:solidFill>
                  <a:schemeClr val="tx1"/>
                </a:solidFill>
              </a:rPr>
              <a:t>.</a:t>
            </a:r>
            <a:endParaRPr lang="uk-UA">
              <a:solidFill>
                <a:schemeClr val="tx1"/>
              </a:solidFill>
            </a:endParaRPr>
          </a:p>
          <a:p>
            <a:pPr lvl="0" algn="ctr"/>
            <a:endParaRPr lang="uk-UA"/>
          </a:p>
          <a:p>
            <a:pPr lvl="0" algn="ctr"/>
            <a:endParaRPr lang="uk-UA"/>
          </a:p>
          <a:p>
            <a:pPr lvl="0" algn="ctr"/>
            <a:endParaRPr lang="uk-UA"/>
          </a:p>
          <a:p>
            <a:pPr lvl="0" algn="ctr"/>
            <a:endParaRPr lang="uk-UA"/>
          </a:p>
          <a:p>
            <a:pPr lvl="0" algn="ctr"/>
            <a:endParaRPr lang="uk-UA"/>
          </a:p>
          <a:p>
            <a:pPr lvl="0" algn="ctr"/>
            <a:endParaRPr lang="uk-UA"/>
          </a:p>
          <a:p>
            <a:pPr lvl="0" algn="ctr"/>
            <a:endParaRPr lang="uk-UA"/>
          </a:p>
          <a:p>
            <a:pPr lvl="0" algn="ctr"/>
            <a:endParaRPr lang="uk-UA"/>
          </a:p>
        </p:txBody>
      </p:sp>
      <p:pic>
        <p:nvPicPr>
          <p:cNvPr id="2" name="Рисунок 1"/>
          <p:cNvPicPr>
            <a:picLocks noChangeAspect="1"/>
          </p:cNvPicPr>
          <p:nvPr/>
        </p:nvPicPr>
        <p:blipFill>
          <a:blip r:embed="rId3"/>
          <a:stretch>
            <a:fillRect/>
          </a:stretch>
        </p:blipFill>
        <p:spPr>
          <a:xfrm>
            <a:off x="2419927" y="1431636"/>
            <a:ext cx="3934691" cy="1671782"/>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E663F6-27A2-9454-5E21-04AD2949012F}"/>
              </a:ext>
            </a:extLst>
          </p:cNvPr>
          <p:cNvSpPr>
            <a:spLocks noGrp="1"/>
          </p:cNvSpPr>
          <p:nvPr>
            <p:ph type="title"/>
          </p:nvPr>
        </p:nvSpPr>
        <p:spPr>
          <a:xfrm>
            <a:off x="251520" y="980728"/>
            <a:ext cx="8496944" cy="4680520"/>
          </a:xfrm>
        </p:spPr>
        <p:txBody>
          <a:bodyPr/>
          <a:lstStyle/>
          <a:p>
            <a:pPr algn="just"/>
            <a:r>
              <a:rPr lang="ru-RU" sz="1800" b="0" i="0" u="none" strike="noStrike">
                <a:effectLst/>
                <a:latin typeface="Times New Roman" panose="02020603050405020304" pitchFamily="18" charset="0"/>
                <a:cs typeface="Times New Roman" panose="02020603050405020304" pitchFamily="18" charset="0"/>
              </a:rPr>
              <a:t>Постанова Верховного Суду 21.11.2019 у </a:t>
            </a:r>
            <a:r>
              <a:rPr lang="ru-RU" sz="1800" b="0" i="0" u="none" strike="noStrike" err="1">
                <a:effectLst/>
                <a:latin typeface="Times New Roman" panose="02020603050405020304" pitchFamily="18" charset="0"/>
                <a:cs typeface="Times New Roman" panose="02020603050405020304" pitchFamily="18" charset="0"/>
              </a:rPr>
              <a:t>справі</a:t>
            </a:r>
            <a:r>
              <a:rPr lang="ru-RU" sz="1800" b="0" i="0" u="none" strike="noStrike">
                <a:effectLst/>
                <a:latin typeface="Times New Roman" panose="02020603050405020304" pitchFamily="18" charset="0"/>
                <a:cs typeface="Times New Roman" panose="02020603050405020304" pitchFamily="18" charset="0"/>
              </a:rPr>
              <a:t> № 822/1479/17 </a:t>
            </a:r>
            <a:r>
              <a:rPr lang="ru-RU" sz="1800" b="0" i="0" u="none" strike="noStrike" err="1">
                <a:effectLst/>
                <a:latin typeface="Times New Roman" panose="02020603050405020304" pitchFamily="18" charset="0"/>
                <a:cs typeface="Times New Roman" panose="02020603050405020304" pitchFamily="18" charset="0"/>
              </a:rPr>
              <a:t>законодавством</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передбачено</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заборону</a:t>
            </a:r>
            <a:r>
              <a:rPr lang="ru-RU" sz="1800" b="0" i="0" u="none" strike="noStrike">
                <a:effectLst/>
                <a:latin typeface="Times New Roman" panose="02020603050405020304" pitchFamily="18" charset="0"/>
                <a:cs typeface="Times New Roman" panose="02020603050405020304" pitchFamily="18" charset="0"/>
              </a:rPr>
              <a:t> для адвоката </a:t>
            </a:r>
            <a:r>
              <a:rPr lang="ru-RU" sz="1800" b="0" i="0" u="none" strike="noStrike" err="1">
                <a:effectLst/>
                <a:latin typeface="Times New Roman" panose="02020603050405020304" pitchFamily="18" charset="0"/>
                <a:cs typeface="Times New Roman" panose="02020603050405020304" pitchFamily="18" charset="0"/>
              </a:rPr>
              <a:t>укладати</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договір</a:t>
            </a:r>
            <a:r>
              <a:rPr lang="ru-RU" sz="1800" b="0" i="0" u="none" strike="noStrike">
                <a:effectLst/>
                <a:latin typeface="Times New Roman" panose="02020603050405020304" pitchFamily="18" charset="0"/>
                <a:cs typeface="Times New Roman" panose="02020603050405020304" pitchFamily="18" charset="0"/>
              </a:rPr>
              <a:t> про </a:t>
            </a:r>
            <a:r>
              <a:rPr lang="ru-RU" sz="1800" b="0" i="0" u="none" strike="noStrike" err="1">
                <a:effectLst/>
                <a:latin typeface="Times New Roman" panose="02020603050405020304" pitchFamily="18" charset="0"/>
                <a:cs typeface="Times New Roman" panose="02020603050405020304" pitchFamily="18" charset="0"/>
              </a:rPr>
              <a:t>надання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правової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допомоги</a:t>
            </a:r>
            <a:r>
              <a:rPr lang="ru-RU" sz="1800" b="0" i="0" u="none" strike="noStrike">
                <a:effectLst/>
                <a:latin typeface="Times New Roman" panose="02020603050405020304" pitchFamily="18" charset="0"/>
                <a:cs typeface="Times New Roman" panose="02020603050405020304" pitchFamily="18" charset="0"/>
              </a:rPr>
              <a:t> у </a:t>
            </a:r>
            <a:r>
              <a:rPr lang="ru-RU" sz="1800" b="0" i="0" u="none" strike="noStrike" err="1">
                <a:effectLst/>
                <a:latin typeface="Times New Roman" panose="02020603050405020304" pitchFamily="18" charset="0"/>
                <a:cs typeface="Times New Roman" panose="02020603050405020304" pitchFamily="18" charset="0"/>
              </a:rPr>
              <a:t>разі</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конфлікту</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інтересів</a:t>
            </a:r>
            <a:r>
              <a:rPr lang="ru-RU" sz="1800" b="0" i="0" u="none" strike="noStrike">
                <a:effectLst/>
                <a:latin typeface="Times New Roman" panose="02020603050405020304" pitchFamily="18" charset="0"/>
                <a:cs typeface="Times New Roman" panose="02020603050405020304" pitchFamily="18" charset="0"/>
              </a:rPr>
              <a:t> та </a:t>
            </a:r>
            <a:r>
              <a:rPr lang="ru-RU" sz="1800" b="0" i="0" u="none" strike="noStrike" err="1">
                <a:effectLst/>
                <a:latin typeface="Times New Roman" panose="02020603050405020304" pitchFamily="18" charset="0"/>
                <a:cs typeface="Times New Roman" panose="02020603050405020304" pitchFamily="18" charset="0"/>
              </a:rPr>
              <a:t>виконувати</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договір</a:t>
            </a:r>
            <a:r>
              <a:rPr lang="ru-RU" sz="1800" b="0" i="0" u="none" strike="noStrike">
                <a:effectLst/>
                <a:latin typeface="Times New Roman" panose="02020603050405020304" pitchFamily="18" charset="0"/>
                <a:cs typeface="Times New Roman" panose="02020603050405020304" pitchFamily="18" charset="0"/>
              </a:rPr>
              <a:t> про </a:t>
            </a:r>
            <a:r>
              <a:rPr lang="ru-RU" sz="1800" b="0" i="0" u="none" strike="noStrike" err="1">
                <a:effectLst/>
                <a:latin typeface="Times New Roman" panose="02020603050405020304" pitchFamily="18" charset="0"/>
                <a:cs typeface="Times New Roman" panose="02020603050405020304" pitchFamily="18" charset="0"/>
              </a:rPr>
              <a:t>надання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правової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допомоги</a:t>
            </a:r>
            <a:r>
              <a:rPr lang="ru-RU" sz="1800" b="0" i="0" u="none" strike="noStrike">
                <a:effectLst/>
                <a:latin typeface="Times New Roman" panose="02020603050405020304" pitchFamily="18" charset="0"/>
                <a:cs typeface="Times New Roman" panose="02020603050405020304" pitchFamily="18" charset="0"/>
              </a:rPr>
              <a:t> в </a:t>
            </a:r>
            <a:r>
              <a:rPr lang="ru-RU" sz="1800" b="0" i="0" u="none" strike="noStrike" err="1">
                <a:effectLst/>
                <a:latin typeface="Times New Roman" panose="02020603050405020304" pitchFamily="18" charset="0"/>
                <a:cs typeface="Times New Roman" panose="02020603050405020304" pitchFamily="18" charset="0"/>
              </a:rPr>
              <a:t>разі</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якщо</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це</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може</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призвести</a:t>
            </a:r>
            <a:r>
              <a:rPr lang="ru-RU" sz="1800" b="0" i="0" u="none" strike="noStrike">
                <a:effectLst/>
                <a:latin typeface="Times New Roman" panose="02020603050405020304" pitchFamily="18" charset="0"/>
                <a:cs typeface="Times New Roman" panose="02020603050405020304" pitchFamily="18" charset="0"/>
              </a:rPr>
              <a:t> до </a:t>
            </a:r>
            <a:r>
              <a:rPr lang="ru-RU" sz="1800" b="0" i="0" u="none" strike="noStrike" err="1">
                <a:effectLst/>
                <a:latin typeface="Times New Roman" panose="02020603050405020304" pitchFamily="18" charset="0"/>
                <a:cs typeface="Times New Roman" panose="02020603050405020304" pitchFamily="18" charset="0"/>
              </a:rPr>
              <a:t>розголошення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адвокатської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таємниці</a:t>
            </a:r>
            <a:r>
              <a:rPr lang="ru-RU" sz="1800" b="0" i="0" u="none" strike="noStrike">
                <a:effectLst/>
                <a:latin typeface="Times New Roman" panose="02020603050405020304" pitchFamily="18" charset="0"/>
                <a:cs typeface="Times New Roman" panose="02020603050405020304" pitchFamily="18" charset="0"/>
              </a:rPr>
              <a:t>; при </a:t>
            </a:r>
            <a:r>
              <a:rPr lang="ru-RU" sz="1800" b="0" i="0" u="none" strike="noStrike" err="1">
                <a:effectLst/>
                <a:latin typeface="Times New Roman" panose="02020603050405020304" pitchFamily="18" charset="0"/>
                <a:cs typeface="Times New Roman" panose="02020603050405020304" pitchFamily="18" charset="0"/>
              </a:rPr>
              <a:t>цьому</a:t>
            </a:r>
            <a:r>
              <a:rPr lang="ru-RU" sz="1800" b="0" i="0" u="none" strike="noStrike">
                <a:effectLst/>
                <a:latin typeface="Times New Roman" panose="02020603050405020304" pitchFamily="18" charset="0"/>
                <a:cs typeface="Times New Roman" panose="02020603050405020304" pitchFamily="18" charset="0"/>
              </a:rPr>
              <a:t> не </a:t>
            </a:r>
            <a:r>
              <a:rPr lang="ru-RU" sz="1800" b="0" i="0" u="none" strike="noStrike" err="1">
                <a:effectLst/>
                <a:latin typeface="Times New Roman" panose="02020603050405020304" pitchFamily="18" charset="0"/>
                <a:cs typeface="Times New Roman" panose="02020603050405020304" pitchFamily="18" charset="0"/>
              </a:rPr>
              <a:t>вимагається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настання</a:t>
            </a:r>
            <a:r>
              <a:rPr lang="ru-RU" sz="1800" b="0" i="0" u="none" strike="noStrike">
                <a:effectLst/>
                <a:latin typeface="Times New Roman" panose="02020603050405020304" pitchFamily="18" charset="0"/>
                <a:cs typeface="Times New Roman" panose="02020603050405020304" pitchFamily="18" charset="0"/>
              </a:rPr>
              <a:t> факту </a:t>
            </a:r>
            <a:r>
              <a:rPr lang="ru-RU" sz="1800" b="0" i="0" u="none" strike="noStrike" err="1">
                <a:effectLst/>
                <a:latin typeface="Times New Roman" panose="02020603050405020304" pitchFamily="18" charset="0"/>
                <a:cs typeface="Times New Roman" panose="02020603050405020304" pitchFamily="18" charset="0"/>
              </a:rPr>
              <a:t>розголошення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адвокатської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таємниці</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достатньою</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перешкодою</a:t>
            </a:r>
            <a:r>
              <a:rPr lang="ru-RU" sz="1800" b="0" i="0" u="none" strike="noStrike">
                <a:effectLst/>
                <a:latin typeface="Times New Roman" panose="02020603050405020304" pitchFamily="18" charset="0"/>
                <a:cs typeface="Times New Roman" panose="02020603050405020304" pitchFamily="18" charset="0"/>
              </a:rPr>
              <a:t> для </a:t>
            </a:r>
            <a:r>
              <a:rPr lang="ru-RU" sz="1800" b="0" i="0" u="none" strike="noStrike" err="1">
                <a:effectLst/>
                <a:latin typeface="Times New Roman" panose="02020603050405020304" pitchFamily="18" charset="0"/>
                <a:cs typeface="Times New Roman" panose="02020603050405020304" pitchFamily="18" charset="0"/>
              </a:rPr>
              <a:t>укладання</a:t>
            </a:r>
            <a:r>
              <a:rPr lang="ru-RU" sz="1800" b="0" i="0" u="none" strike="noStrike">
                <a:effectLst/>
                <a:latin typeface="Times New Roman" panose="02020603050405020304" pitchFamily="18" charset="0"/>
                <a:cs typeface="Times New Roman" panose="02020603050405020304" pitchFamily="18" charset="0"/>
              </a:rPr>
              <a:t> та </a:t>
            </a:r>
            <a:r>
              <a:rPr lang="ru-RU" sz="1800" b="0" i="0" u="none" strike="noStrike" err="1">
                <a:effectLst/>
                <a:latin typeface="Times New Roman" panose="02020603050405020304" pitchFamily="18" charset="0"/>
                <a:cs typeface="Times New Roman" panose="02020603050405020304" pitchFamily="18" charset="0"/>
              </a:rPr>
              <a:t>виконання</a:t>
            </a:r>
            <a:r>
              <a:rPr lang="ru-RU" sz="1800" b="0" i="0" u="none" strike="noStrike">
                <a:effectLst/>
                <a:latin typeface="Times New Roman" panose="02020603050405020304" pitchFamily="18" charset="0"/>
                <a:cs typeface="Times New Roman" panose="02020603050405020304" pitchFamily="18" charset="0"/>
              </a:rPr>
              <a:t> такого договору </a:t>
            </a:r>
            <a:r>
              <a:rPr lang="ru-RU" sz="1800" b="0" i="0" u="none" strike="noStrike" err="1">
                <a:effectLst/>
                <a:latin typeface="Times New Roman" panose="02020603050405020304" pitchFamily="18" charset="0"/>
                <a:cs typeface="Times New Roman" panose="02020603050405020304" pitchFamily="18" charset="0"/>
              </a:rPr>
              <a:t>є</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існування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самої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лише</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ймовірної</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можливості</a:t>
            </a:r>
            <a:r>
              <a:rPr lang="ru-RU" sz="1800" b="0" i="0" u="none" strike="noStrike">
                <a:effectLst/>
                <a:latin typeface="Times New Roman" panose="02020603050405020304" pitchFamily="18" charset="0"/>
                <a:cs typeface="Times New Roman" panose="02020603050405020304" pitchFamily="18" charset="0"/>
              </a:rPr>
              <a:t> такого </a:t>
            </a:r>
            <a:r>
              <a:rPr lang="ru-RU" sz="1800" b="0" i="0" u="none" strike="noStrike" err="1">
                <a:effectLst/>
                <a:latin typeface="Times New Roman" panose="02020603050405020304" pitchFamily="18" charset="0"/>
                <a:cs typeface="Times New Roman" panose="02020603050405020304" pitchFamily="18" charset="0"/>
              </a:rPr>
              <a:t>розголошення</a:t>
            </a:r>
            <a:r>
              <a:rPr lang="ru-RU" sz="1800" b="0" i="0" u="none" strike="noStrike">
                <a:effectLst/>
                <a:latin typeface="Times New Roman" panose="02020603050405020304" pitchFamily="18" charset="0"/>
                <a:cs typeface="Times New Roman" panose="02020603050405020304" pitchFamily="18" charset="0"/>
              </a:rPr>
              <a:t>, а також </a:t>
            </a:r>
            <a:r>
              <a:rPr lang="ru-RU" sz="1800" b="0" i="0" u="none" strike="noStrike" err="1">
                <a:effectLst/>
                <a:latin typeface="Times New Roman" panose="02020603050405020304" pitchFamily="18" charset="0"/>
                <a:cs typeface="Times New Roman" panose="02020603050405020304" pitchFamily="18" charset="0"/>
              </a:rPr>
              <a:t>настання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ситуації</a:t>
            </a:r>
            <a:r>
              <a:rPr lang="ru-RU" sz="1800" b="0" i="0" u="none" strike="noStrike">
                <a:effectLst/>
                <a:latin typeface="Times New Roman" panose="02020603050405020304" pitchFamily="18" charset="0"/>
                <a:cs typeface="Times New Roman" panose="02020603050405020304" pitchFamily="18" charset="0"/>
              </a:rPr>
              <a:t>, яка </a:t>
            </a:r>
            <a:r>
              <a:rPr lang="ru-RU" sz="1800" b="0" i="0" u="none" strike="noStrike" err="1">
                <a:effectLst/>
                <a:latin typeface="Times New Roman" panose="02020603050405020304" pitchFamily="18" charset="0"/>
                <a:cs typeface="Times New Roman" panose="02020603050405020304" pitchFamily="18" charset="0"/>
              </a:rPr>
              <a:t>свідчить</a:t>
            </a:r>
            <a:r>
              <a:rPr lang="ru-RU" sz="1800" b="0" i="0" u="none" strike="noStrike">
                <a:effectLst/>
                <a:latin typeface="Times New Roman" panose="02020603050405020304" pitchFamily="18" charset="0"/>
                <a:cs typeface="Times New Roman" panose="02020603050405020304" pitchFamily="18" charset="0"/>
              </a:rPr>
              <a:t> про </a:t>
            </a:r>
            <a:r>
              <a:rPr lang="ru-RU" sz="1800" b="0" i="0" u="none" strike="noStrike" err="1">
                <a:effectLst/>
                <a:latin typeface="Times New Roman" panose="02020603050405020304" pitchFamily="18" charset="0"/>
                <a:cs typeface="Times New Roman" panose="02020603050405020304" pitchFamily="18" charset="0"/>
              </a:rPr>
              <a:t>виникнення</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конфлікту</a:t>
            </a:r>
            <a:r>
              <a:rPr lang="ru-RU" sz="1800" b="0" i="0" u="none" strike="noStrike">
                <a:effectLst/>
                <a:latin typeface="Times New Roman" panose="02020603050405020304" pitchFamily="18" charset="0"/>
                <a:cs typeface="Times New Roman" panose="02020603050405020304" pitchFamily="18" charset="0"/>
              </a:rPr>
              <a:t> </a:t>
            </a:r>
            <a:r>
              <a:rPr lang="ru-RU" sz="1800" b="0" i="0" u="none" strike="noStrike" err="1">
                <a:effectLst/>
                <a:latin typeface="Times New Roman" panose="02020603050405020304" pitchFamily="18" charset="0"/>
                <a:cs typeface="Times New Roman" panose="02020603050405020304" pitchFamily="18" charset="0"/>
              </a:rPr>
              <a:t>інтересів</a:t>
            </a:r>
            <a:r>
              <a:rPr lang="ru-RU" sz="1800" b="0" i="0" u="none" strike="noStrike">
                <a:effectLst/>
                <a:latin typeface="Times New Roman" panose="02020603050405020304" pitchFamily="18" charset="0"/>
                <a:cs typeface="Times New Roman" panose="02020603050405020304" pitchFamily="18" charset="0"/>
              </a:rPr>
              <a:t>.</a:t>
            </a:r>
            <a:br>
              <a:rPr lang="ru-RU" sz="1800" b="0" i="0" u="none" strike="noStrike">
                <a:effectLst/>
                <a:latin typeface="Times New Roman" panose="02020603050405020304" pitchFamily="18" charset="0"/>
                <a:cs typeface="Times New Roman" panose="02020603050405020304" pitchFamily="18" charset="0"/>
              </a:rPr>
            </a:br>
            <a:br>
              <a:rPr lang="ru-RU" sz="1800" b="0" i="0" u="none" strike="noStrike">
                <a:effectLst/>
                <a:latin typeface="Times New Roman" panose="02020603050405020304" pitchFamily="18" charset="0"/>
                <a:cs typeface="Times New Roman" panose="02020603050405020304" pitchFamily="18" charset="0"/>
              </a:rPr>
            </a:br>
            <a:br>
              <a:rPr lang="ru-RU" sz="1800" b="0" i="0" u="none" strike="noStrike">
                <a:effectLst/>
                <a:latin typeface="Times New Roman" panose="02020603050405020304" pitchFamily="18" charset="0"/>
                <a:cs typeface="Times New Roman" panose="02020603050405020304" pitchFamily="18" charset="0"/>
              </a:rPr>
            </a:br>
            <a:br>
              <a:rPr lang="ru-RU" sz="1800" b="0" i="0" u="none" strike="noStrike">
                <a:effectLst/>
                <a:latin typeface="Times New Roman" panose="02020603050405020304" pitchFamily="18" charset="0"/>
                <a:cs typeface="Times New Roman" panose="02020603050405020304" pitchFamily="18" charset="0"/>
              </a:rPr>
            </a:br>
            <a:br>
              <a:rPr lang="ru-RU" sz="1800" b="0" i="0" u="none" strike="noStrike">
                <a:effectLst/>
                <a:latin typeface="Times New Roman" panose="02020603050405020304" pitchFamily="18" charset="0"/>
                <a:cs typeface="Times New Roman" panose="02020603050405020304" pitchFamily="18" charset="0"/>
              </a:rPr>
            </a:br>
            <a:r>
              <a:rPr lang="ru-RU" sz="1800">
                <a:solidFill>
                  <a:srgbClr val="000000"/>
                </a:solidFill>
                <a:effectLst/>
                <a:highlight>
                  <a:srgbClr val="FFFFFF"/>
                </a:highlight>
                <a:latin typeface="Times New Roman" panose="02020603050405020304" pitchFamily="18" charset="0"/>
                <a:cs typeface="Times New Roman" panose="02020603050405020304" pitchFamily="18" charset="0"/>
              </a:rPr>
              <a:t>П</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останова Верховного Суду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від</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19 лютого 2020 року у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справі</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en"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N 826/10571/16,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відповідно</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до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якої</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обов'язок</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адвоката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відмовитися</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від</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доручення</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клієнта</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не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є</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безумовним</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обов'язком</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а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виникає</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лише</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за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умови</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володіння</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адвокатом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інформацією</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яка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отримана</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ним в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результаті</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надання</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правової</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допомоги</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юридичній</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особі</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та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може</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бути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використана</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проти</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a:t>
            </a:r>
            <a:r>
              <a:rPr lang="ru-RU" sz="1800" b="0" i="0" u="none" strike="noStrike" err="1">
                <a:solidFill>
                  <a:srgbClr val="000000"/>
                </a:solidFill>
                <a:effectLst/>
                <a:highlight>
                  <a:srgbClr val="FFFFFF"/>
                </a:highlight>
                <a:latin typeface="Times New Roman" panose="02020603050405020304" pitchFamily="18" charset="0"/>
                <a:cs typeface="Times New Roman" panose="02020603050405020304" pitchFamily="18" charset="0"/>
              </a:rPr>
              <a:t>такої</a:t>
            </a:r>
            <a:r>
              <a:rPr lang="ru-RU" sz="1800" b="0" i="0" u="none" strike="noStrike">
                <a:solidFill>
                  <a:srgbClr val="000000"/>
                </a:solidFill>
                <a:effectLst/>
                <a:highlight>
                  <a:srgbClr val="FFFFFF"/>
                </a:highlight>
                <a:latin typeface="Times New Roman" panose="02020603050405020304" pitchFamily="18" charset="0"/>
                <a:cs typeface="Times New Roman" panose="02020603050405020304" pitchFamily="18" charset="0"/>
              </a:rPr>
              <a:t> особи.</a:t>
            </a:r>
            <a:endParaRPr lang="ru-UA"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67508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C3F0CF-93F7-647B-309F-894541C506FD}"/>
              </a:ext>
            </a:extLst>
          </p:cNvPr>
          <p:cNvSpPr>
            <a:spLocks noGrp="1"/>
          </p:cNvSpPr>
          <p:nvPr>
            <p:ph type="title"/>
          </p:nvPr>
        </p:nvSpPr>
        <p:spPr>
          <a:xfrm>
            <a:off x="107504" y="188640"/>
            <a:ext cx="8856984" cy="6336704"/>
          </a:xfrm>
        </p:spPr>
        <p:txBody>
          <a:bodyPr/>
          <a:lstStyle/>
          <a:p>
            <a:r>
              <a:rPr lang="uk-UA" sz="2000">
                <a:latin typeface="Times New Roman" panose="02020603050405020304" pitchFamily="18" charset="0"/>
                <a:cs typeface="Times New Roman" panose="02020603050405020304" pitchFamily="18" charset="0"/>
              </a:rPr>
              <a:t>Постанова ВС КАС від 13.04.2023 у справі 380/7577/20</a:t>
            </a:r>
            <a:br>
              <a:rPr lang="uk-UA" sz="2000">
                <a:latin typeface="Times New Roman" panose="02020603050405020304" pitchFamily="18" charset="0"/>
                <a:cs typeface="Times New Roman" panose="02020603050405020304" pitchFamily="18" charset="0"/>
              </a:rPr>
            </a:br>
            <a:br>
              <a:rPr lang="uk-UA" sz="2000">
                <a:latin typeface="Times New Roman" panose="02020603050405020304" pitchFamily="18" charset="0"/>
                <a:cs typeface="Times New Roman" panose="02020603050405020304" pitchFamily="18" charset="0"/>
              </a:rPr>
            </a:br>
            <a:r>
              <a:rPr lang="uk-UA" sz="2000">
                <a:latin typeface="Times New Roman" panose="02020603050405020304" pitchFamily="18" charset="0"/>
                <a:cs typeface="Times New Roman" panose="02020603050405020304" pitchFamily="18" charset="0"/>
              </a:rPr>
              <a:t>с</a:t>
            </a:r>
            <a:r>
              <a:rPr lang="ru-RU" sz="2000" b="0" i="0" u="none" strike="noStrike" err="1">
                <a:effectLst/>
                <a:latin typeface="Times New Roman" panose="02020603050405020304" pitchFamily="18" charset="0"/>
                <a:cs typeface="Times New Roman" panose="02020603050405020304" pitchFamily="18" charset="0"/>
              </a:rPr>
              <a:t>ам</a:t>
            </a:r>
            <a:r>
              <a:rPr lang="ru-RU" sz="2000" b="0" i="0" u="none" strike="noStrike">
                <a:effectLst/>
                <a:latin typeface="Times New Roman" panose="02020603050405020304" pitchFamily="18" charset="0"/>
                <a:cs typeface="Times New Roman" panose="02020603050405020304" pitchFamily="18" charset="0"/>
              </a:rPr>
              <a:t> факт </a:t>
            </a:r>
            <a:r>
              <a:rPr lang="ru-RU" sz="2000" b="0" i="0" u="none" strike="noStrike" err="1">
                <a:effectLst/>
                <a:latin typeface="Times New Roman" panose="02020603050405020304" pitchFamily="18" charset="0"/>
                <a:cs typeface="Times New Roman" panose="02020603050405020304" pitchFamily="18" charset="0"/>
              </a:rPr>
              <a:t>його</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попередньої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роботи</a:t>
            </a:r>
            <a:r>
              <a:rPr lang="ru-RU" sz="2000" b="0" i="0" u="none" strike="noStrike">
                <a:effectLst/>
                <a:latin typeface="Times New Roman" panose="02020603050405020304" pitchFamily="18" charset="0"/>
                <a:cs typeface="Times New Roman" panose="02020603050405020304" pitchFamily="18" charset="0"/>
              </a:rPr>
              <a:t> адвокатом в </a:t>
            </a:r>
            <a:r>
              <a:rPr lang="ru-RU" sz="2000" b="0" i="0" u="none" strike="noStrike" err="1">
                <a:effectLst/>
                <a:latin typeface="Times New Roman" panose="02020603050405020304" pitchFamily="18" charset="0"/>
                <a:cs typeface="Times New Roman" panose="02020603050405020304" pitchFamily="18" charset="0"/>
              </a:rPr>
              <a:t>юридичній</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особі</a:t>
            </a:r>
            <a:r>
              <a:rPr lang="ru-RU" sz="2000" b="0" i="0" u="none" strike="noStrike">
                <a:effectLst/>
                <a:latin typeface="Times New Roman" panose="02020603050405020304" pitchFamily="18" charset="0"/>
                <a:cs typeface="Times New Roman" panose="02020603050405020304" pitchFamily="18" charset="0"/>
              </a:rPr>
              <a:t> не </a:t>
            </a:r>
            <a:r>
              <a:rPr lang="ru-RU" sz="2000" b="0" i="0" u="none" strike="noStrike" err="1">
                <a:effectLst/>
                <a:latin typeface="Times New Roman" panose="02020603050405020304" pitchFamily="18" charset="0"/>
                <a:cs typeface="Times New Roman" panose="02020603050405020304" pitchFamily="18" charset="0"/>
              </a:rPr>
              <a:t>може</a:t>
            </a:r>
            <a:r>
              <a:rPr lang="ru-RU" sz="2000" b="0" i="0" u="none" strike="noStrike">
                <a:effectLst/>
                <a:latin typeface="Times New Roman" panose="02020603050405020304" pitchFamily="18" charset="0"/>
                <a:cs typeface="Times New Roman" panose="02020603050405020304" pitchFamily="18" charset="0"/>
              </a:rPr>
              <a:t> бути </a:t>
            </a:r>
            <a:r>
              <a:rPr lang="ru-RU" sz="2000" b="0" i="0" u="none" strike="noStrike" err="1">
                <a:effectLst/>
                <a:latin typeface="Times New Roman" panose="02020603050405020304" pitchFamily="18" charset="0"/>
                <a:cs typeface="Times New Roman" panose="02020603050405020304" pitchFamily="18" charset="0"/>
              </a:rPr>
              <a:t>оцінено</a:t>
            </a:r>
            <a:r>
              <a:rPr lang="ru-RU" sz="2000" b="0" i="0" u="none" strike="noStrike">
                <a:effectLst/>
                <a:latin typeface="Times New Roman" panose="02020603050405020304" pitchFamily="18" charset="0"/>
                <a:cs typeface="Times New Roman" panose="02020603050405020304" pitchFamily="18" charset="0"/>
              </a:rPr>
              <a:t> як </a:t>
            </a:r>
            <a:r>
              <a:rPr lang="ru-RU" sz="2000" b="0" i="0" u="none" strike="noStrike" err="1">
                <a:effectLst/>
                <a:latin typeface="Times New Roman" panose="02020603050405020304" pitchFamily="18" charset="0"/>
                <a:cs typeface="Times New Roman" panose="02020603050405020304" pitchFamily="18" charset="0"/>
              </a:rPr>
              <a:t>безпосереднє</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свідчення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виникнення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конфлікту</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інтересів</a:t>
            </a:r>
            <a:r>
              <a:rPr lang="ru-RU" sz="2000" b="0" i="0" u="none" strike="noStrike">
                <a:effectLst/>
                <a:latin typeface="Times New Roman" panose="02020603050405020304" pitchFamily="18" charset="0"/>
                <a:cs typeface="Times New Roman" panose="02020603050405020304" pitchFamily="18" charset="0"/>
              </a:rPr>
              <a:t> при </a:t>
            </a:r>
            <a:r>
              <a:rPr lang="ru-RU" sz="2000" b="0" i="0" u="none" strike="noStrike" err="1">
                <a:effectLst/>
                <a:latin typeface="Times New Roman" panose="02020603050405020304" pitchFamily="18" charset="0"/>
                <a:cs typeface="Times New Roman" panose="02020603050405020304" pitchFamily="18" charset="0"/>
              </a:rPr>
              <a:t>наданні</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правової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допомоги</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фізичним</a:t>
            </a:r>
            <a:r>
              <a:rPr lang="ru-RU" sz="2000" b="0" i="0" u="none" strike="noStrike">
                <a:effectLst/>
                <a:latin typeface="Times New Roman" panose="02020603050405020304" pitchFamily="18" charset="0"/>
                <a:cs typeface="Times New Roman" panose="02020603050405020304" pitchFamily="18" charset="0"/>
              </a:rPr>
              <a:t> особам, </a:t>
            </a:r>
            <a:r>
              <a:rPr lang="ru-RU" sz="2000" b="0" i="0" u="none" strike="noStrike" err="1">
                <a:effectLst/>
                <a:latin typeface="Times New Roman" panose="02020603050405020304" pitchFamily="18" charset="0"/>
                <a:cs typeface="Times New Roman" panose="02020603050405020304" pitchFamily="18" charset="0"/>
              </a:rPr>
              <a:t>які</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є</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опонентами</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такої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юридичної</a:t>
            </a:r>
            <a:r>
              <a:rPr lang="ru-RU" sz="2000" b="0" i="0" u="none" strike="noStrike">
                <a:effectLst/>
                <a:latin typeface="Times New Roman" panose="02020603050405020304" pitchFamily="18" charset="0"/>
                <a:cs typeface="Times New Roman" panose="02020603050405020304" pitchFamily="18" charset="0"/>
              </a:rPr>
              <a:t> особи </a:t>
            </a:r>
            <a:br>
              <a:rPr lang="ru-RU" sz="2000" b="0" i="0" u="none" strike="noStrike">
                <a:effectLst/>
                <a:latin typeface="Times New Roman" panose="02020603050405020304" pitchFamily="18" charset="0"/>
                <a:cs typeface="Times New Roman" panose="02020603050405020304" pitchFamily="18" charset="0"/>
              </a:rPr>
            </a:br>
            <a:br>
              <a:rPr lang="ru-RU" sz="2000" b="0" i="0" u="none" strike="noStrike">
                <a:effectLst/>
                <a:latin typeface="Times New Roman" panose="02020603050405020304" pitchFamily="18" charset="0"/>
                <a:cs typeface="Times New Roman" panose="02020603050405020304" pitchFamily="18" charset="0"/>
              </a:rPr>
            </a:br>
            <a:br>
              <a:rPr lang="uk-UA" sz="2000">
                <a:latin typeface="Times New Roman" panose="02020603050405020304" pitchFamily="18" charset="0"/>
                <a:cs typeface="Times New Roman" panose="02020603050405020304" pitchFamily="18" charset="0"/>
              </a:rPr>
            </a:br>
            <a:r>
              <a:rPr lang="ru-RU" sz="2000">
                <a:effectLst/>
                <a:latin typeface="Times New Roman" panose="02020603050405020304" pitchFamily="18" charset="0"/>
                <a:cs typeface="Times New Roman" panose="02020603050405020304" pitchFamily="18" charset="0"/>
              </a:rPr>
              <a:t>Постанова</a:t>
            </a:r>
            <a:r>
              <a:rPr lang="ru-RU" sz="2000" b="0" i="0" u="none" strike="noStrike">
                <a:effectLst/>
                <a:latin typeface="Times New Roman" panose="02020603050405020304" pitchFamily="18" charset="0"/>
                <a:cs typeface="Times New Roman" panose="02020603050405020304" pitchFamily="18" charset="0"/>
              </a:rPr>
              <a:t> Верховного Суду </a:t>
            </a:r>
            <a:r>
              <a:rPr lang="ru-RU" sz="2000" b="0" i="0" u="none" strike="noStrike" err="1">
                <a:effectLst/>
                <a:latin typeface="Times New Roman" panose="02020603050405020304" pitchFamily="18" charset="0"/>
                <a:cs typeface="Times New Roman" panose="02020603050405020304" pitchFamily="18" charset="0"/>
              </a:rPr>
              <a:t>від</a:t>
            </a:r>
            <a:r>
              <a:rPr lang="ru-RU" sz="2000" b="0" i="0" u="none" strike="noStrike">
                <a:effectLst/>
                <a:latin typeface="Times New Roman" panose="02020603050405020304" pitchFamily="18" charset="0"/>
                <a:cs typeface="Times New Roman" panose="02020603050405020304" pitchFamily="18" charset="0"/>
              </a:rPr>
              <a:t> 21.11.2019 у </a:t>
            </a:r>
            <a:r>
              <a:rPr lang="ru-RU" sz="2000" b="0" i="0" u="none" strike="noStrike" err="1">
                <a:effectLst/>
                <a:latin typeface="Times New Roman" panose="02020603050405020304" pitchFamily="18" charset="0"/>
                <a:cs typeface="Times New Roman" panose="02020603050405020304" pitchFamily="18" charset="0"/>
              </a:rPr>
              <a:t>справі</a:t>
            </a:r>
            <a:r>
              <a:rPr lang="ru-RU" sz="2000" b="0" i="0" u="none" strike="noStrike">
                <a:effectLst/>
                <a:latin typeface="Times New Roman" panose="02020603050405020304" pitchFamily="18" charset="0"/>
                <a:cs typeface="Times New Roman" panose="02020603050405020304" pitchFamily="18" charset="0"/>
              </a:rPr>
              <a:t> № 822/1479/17 </a:t>
            </a:r>
            <a:br>
              <a:rPr lang="ru-RU" sz="2000" b="0" i="0" u="none" strike="noStrike">
                <a:effectLst/>
                <a:latin typeface="Times New Roman" panose="02020603050405020304" pitchFamily="18" charset="0"/>
                <a:cs typeface="Times New Roman" panose="02020603050405020304" pitchFamily="18" charset="0"/>
              </a:rPr>
            </a:br>
            <a:r>
              <a:rPr lang="ru-RU" sz="2000" b="0" i="0" u="none" strike="noStrike" err="1">
                <a:effectLst/>
                <a:latin typeface="Times New Roman" panose="02020603050405020304" pitchFamily="18" charset="0"/>
                <a:cs typeface="Times New Roman" panose="02020603050405020304" pitchFamily="18" charset="0"/>
              </a:rPr>
              <a:t>законодавством</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передбачено</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заборону</a:t>
            </a:r>
            <a:r>
              <a:rPr lang="ru-RU" sz="2000" b="0" i="0" u="none" strike="noStrike">
                <a:effectLst/>
                <a:latin typeface="Times New Roman" panose="02020603050405020304" pitchFamily="18" charset="0"/>
                <a:cs typeface="Times New Roman" panose="02020603050405020304" pitchFamily="18" charset="0"/>
              </a:rPr>
              <a:t> для адвоката </a:t>
            </a:r>
            <a:r>
              <a:rPr lang="ru-RU" sz="2000" b="0" i="0" u="none" strike="noStrike" err="1">
                <a:effectLst/>
                <a:latin typeface="Times New Roman" panose="02020603050405020304" pitchFamily="18" charset="0"/>
                <a:cs typeface="Times New Roman" panose="02020603050405020304" pitchFamily="18" charset="0"/>
              </a:rPr>
              <a:t>укладати</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договір</a:t>
            </a:r>
            <a:r>
              <a:rPr lang="ru-RU" sz="2000" b="0" i="0" u="none" strike="noStrike">
                <a:effectLst/>
                <a:latin typeface="Times New Roman" panose="02020603050405020304" pitchFamily="18" charset="0"/>
                <a:cs typeface="Times New Roman" panose="02020603050405020304" pitchFamily="18" charset="0"/>
              </a:rPr>
              <a:t> про </a:t>
            </a:r>
            <a:r>
              <a:rPr lang="ru-RU" sz="2000" b="0" i="0" u="none" strike="noStrike" err="1">
                <a:effectLst/>
                <a:latin typeface="Times New Roman" panose="02020603050405020304" pitchFamily="18" charset="0"/>
                <a:cs typeface="Times New Roman" panose="02020603050405020304" pitchFamily="18" charset="0"/>
              </a:rPr>
              <a:t>надання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правової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допомоги</a:t>
            </a:r>
            <a:r>
              <a:rPr lang="ru-RU" sz="2000" b="0" i="0" u="none" strike="noStrike">
                <a:effectLst/>
                <a:latin typeface="Times New Roman" panose="02020603050405020304" pitchFamily="18" charset="0"/>
                <a:cs typeface="Times New Roman" panose="02020603050405020304" pitchFamily="18" charset="0"/>
              </a:rPr>
              <a:t> у </a:t>
            </a:r>
            <a:r>
              <a:rPr lang="ru-RU" sz="2000" b="0" i="0" u="none" strike="noStrike" err="1">
                <a:effectLst/>
                <a:latin typeface="Times New Roman" panose="02020603050405020304" pitchFamily="18" charset="0"/>
                <a:cs typeface="Times New Roman" panose="02020603050405020304" pitchFamily="18" charset="0"/>
              </a:rPr>
              <a:t>разі</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конфлікту</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інтересів</a:t>
            </a:r>
            <a:r>
              <a:rPr lang="ru-RU" sz="2000" b="0" i="0" u="none" strike="noStrike">
                <a:effectLst/>
                <a:latin typeface="Times New Roman" panose="02020603050405020304" pitchFamily="18" charset="0"/>
                <a:cs typeface="Times New Roman" panose="02020603050405020304" pitchFamily="18" charset="0"/>
              </a:rPr>
              <a:t> та </a:t>
            </a:r>
            <a:r>
              <a:rPr lang="ru-RU" sz="2000" b="0" i="0" u="none" strike="noStrike" err="1">
                <a:effectLst/>
                <a:latin typeface="Times New Roman" panose="02020603050405020304" pitchFamily="18" charset="0"/>
                <a:cs typeface="Times New Roman" panose="02020603050405020304" pitchFamily="18" charset="0"/>
              </a:rPr>
              <a:t>виконувати</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договір</a:t>
            </a:r>
            <a:r>
              <a:rPr lang="ru-RU" sz="2000" b="0" i="0" u="none" strike="noStrike">
                <a:effectLst/>
                <a:latin typeface="Times New Roman" panose="02020603050405020304" pitchFamily="18" charset="0"/>
                <a:cs typeface="Times New Roman" panose="02020603050405020304" pitchFamily="18" charset="0"/>
              </a:rPr>
              <a:t> про </a:t>
            </a:r>
            <a:r>
              <a:rPr lang="ru-RU" sz="2000" b="0" i="0" u="none" strike="noStrike" err="1">
                <a:effectLst/>
                <a:latin typeface="Times New Roman" panose="02020603050405020304" pitchFamily="18" charset="0"/>
                <a:cs typeface="Times New Roman" panose="02020603050405020304" pitchFamily="18" charset="0"/>
              </a:rPr>
              <a:t>надання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правової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допомоги</a:t>
            </a:r>
            <a:r>
              <a:rPr lang="ru-RU" sz="2000" b="0" i="0" u="none" strike="noStrike">
                <a:effectLst/>
                <a:latin typeface="Times New Roman" panose="02020603050405020304" pitchFamily="18" charset="0"/>
                <a:cs typeface="Times New Roman" panose="02020603050405020304" pitchFamily="18" charset="0"/>
              </a:rPr>
              <a:t> в </a:t>
            </a:r>
            <a:r>
              <a:rPr lang="ru-RU" sz="2000" b="0" i="0" u="none" strike="noStrike" err="1">
                <a:effectLst/>
                <a:latin typeface="Times New Roman" panose="02020603050405020304" pitchFamily="18" charset="0"/>
                <a:cs typeface="Times New Roman" panose="02020603050405020304" pitchFamily="18" charset="0"/>
              </a:rPr>
              <a:t>разі</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якщо</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це</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може</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призвести</a:t>
            </a:r>
            <a:r>
              <a:rPr lang="ru-RU" sz="2000" b="0" i="0" u="none" strike="noStrike">
                <a:effectLst/>
                <a:latin typeface="Times New Roman" panose="02020603050405020304" pitchFamily="18" charset="0"/>
                <a:cs typeface="Times New Roman" panose="02020603050405020304" pitchFamily="18" charset="0"/>
              </a:rPr>
              <a:t> до </a:t>
            </a:r>
            <a:r>
              <a:rPr lang="ru-RU" sz="2000" b="0" i="0" u="none" strike="noStrike" err="1">
                <a:effectLst/>
                <a:latin typeface="Times New Roman" panose="02020603050405020304" pitchFamily="18" charset="0"/>
                <a:cs typeface="Times New Roman" panose="02020603050405020304" pitchFamily="18" charset="0"/>
              </a:rPr>
              <a:t>розголошення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адвокатської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таємниці</a:t>
            </a:r>
            <a:r>
              <a:rPr lang="ru-RU" sz="2000" b="0" i="0" u="none" strike="noStrike">
                <a:effectLst/>
                <a:latin typeface="Times New Roman" panose="02020603050405020304" pitchFamily="18" charset="0"/>
                <a:cs typeface="Times New Roman" panose="02020603050405020304" pitchFamily="18" charset="0"/>
              </a:rPr>
              <a:t>; при </a:t>
            </a:r>
            <a:r>
              <a:rPr lang="ru-RU" sz="2000" b="0" i="0" u="none" strike="noStrike" err="1">
                <a:effectLst/>
                <a:latin typeface="Times New Roman" panose="02020603050405020304" pitchFamily="18" charset="0"/>
                <a:cs typeface="Times New Roman" panose="02020603050405020304" pitchFamily="18" charset="0"/>
              </a:rPr>
              <a:t>цьому</a:t>
            </a:r>
            <a:r>
              <a:rPr lang="ru-RU" sz="2000" b="0" i="0" u="none" strike="noStrike">
                <a:effectLst/>
                <a:latin typeface="Times New Roman" panose="02020603050405020304" pitchFamily="18" charset="0"/>
                <a:cs typeface="Times New Roman" panose="02020603050405020304" pitchFamily="18" charset="0"/>
              </a:rPr>
              <a:t> не </a:t>
            </a:r>
            <a:r>
              <a:rPr lang="ru-RU" sz="2000" b="0" i="0" u="none" strike="noStrike" err="1">
                <a:effectLst/>
                <a:latin typeface="Times New Roman" panose="02020603050405020304" pitchFamily="18" charset="0"/>
                <a:cs typeface="Times New Roman" panose="02020603050405020304" pitchFamily="18" charset="0"/>
              </a:rPr>
              <a:t>вимагається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настання</a:t>
            </a:r>
            <a:r>
              <a:rPr lang="ru-RU" sz="2000" b="0" i="0" u="none" strike="noStrike">
                <a:effectLst/>
                <a:latin typeface="Times New Roman" panose="02020603050405020304" pitchFamily="18" charset="0"/>
                <a:cs typeface="Times New Roman" panose="02020603050405020304" pitchFamily="18" charset="0"/>
              </a:rPr>
              <a:t> факту </a:t>
            </a:r>
            <a:r>
              <a:rPr lang="ru-RU" sz="2000" b="0" i="0" u="none" strike="noStrike" err="1">
                <a:effectLst/>
                <a:latin typeface="Times New Roman" panose="02020603050405020304" pitchFamily="18" charset="0"/>
                <a:cs typeface="Times New Roman" panose="02020603050405020304" pitchFamily="18" charset="0"/>
              </a:rPr>
              <a:t>розголошення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адвокатської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таємниці</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достатньою</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перешкодою</a:t>
            </a:r>
            <a:r>
              <a:rPr lang="ru-RU" sz="2000" b="0" i="0" u="none" strike="noStrike">
                <a:effectLst/>
                <a:latin typeface="Times New Roman" panose="02020603050405020304" pitchFamily="18" charset="0"/>
                <a:cs typeface="Times New Roman" panose="02020603050405020304" pitchFamily="18" charset="0"/>
              </a:rPr>
              <a:t> для </a:t>
            </a:r>
            <a:r>
              <a:rPr lang="ru-RU" sz="2000" b="0" i="0" u="none" strike="noStrike" err="1">
                <a:effectLst/>
                <a:latin typeface="Times New Roman" panose="02020603050405020304" pitchFamily="18" charset="0"/>
                <a:cs typeface="Times New Roman" panose="02020603050405020304" pitchFamily="18" charset="0"/>
              </a:rPr>
              <a:t>укладання</a:t>
            </a:r>
            <a:r>
              <a:rPr lang="ru-RU" sz="2000" b="0" i="0" u="none" strike="noStrike">
                <a:effectLst/>
                <a:latin typeface="Times New Roman" panose="02020603050405020304" pitchFamily="18" charset="0"/>
                <a:cs typeface="Times New Roman" panose="02020603050405020304" pitchFamily="18" charset="0"/>
              </a:rPr>
              <a:t> та </a:t>
            </a:r>
            <a:r>
              <a:rPr lang="ru-RU" sz="2000" b="0" i="0" u="none" strike="noStrike" err="1">
                <a:effectLst/>
                <a:latin typeface="Times New Roman" panose="02020603050405020304" pitchFamily="18" charset="0"/>
                <a:cs typeface="Times New Roman" panose="02020603050405020304" pitchFamily="18" charset="0"/>
              </a:rPr>
              <a:t>виконання</a:t>
            </a:r>
            <a:r>
              <a:rPr lang="ru-RU" sz="2000" b="0" i="0" u="none" strike="noStrike">
                <a:effectLst/>
                <a:latin typeface="Times New Roman" panose="02020603050405020304" pitchFamily="18" charset="0"/>
                <a:cs typeface="Times New Roman" panose="02020603050405020304" pitchFamily="18" charset="0"/>
              </a:rPr>
              <a:t> такого договору </a:t>
            </a:r>
            <a:r>
              <a:rPr lang="ru-RU" sz="2000" b="0" i="0" u="none" strike="noStrike" err="1">
                <a:effectLst/>
                <a:latin typeface="Times New Roman" panose="02020603050405020304" pitchFamily="18" charset="0"/>
                <a:cs typeface="Times New Roman" panose="02020603050405020304" pitchFamily="18" charset="0"/>
              </a:rPr>
              <a:t>є</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існування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самої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лише</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ймовірної</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можливості</a:t>
            </a:r>
            <a:r>
              <a:rPr lang="ru-RU" sz="2000" b="0" i="0" u="none" strike="noStrike">
                <a:effectLst/>
                <a:latin typeface="Times New Roman" panose="02020603050405020304" pitchFamily="18" charset="0"/>
                <a:cs typeface="Times New Roman" panose="02020603050405020304" pitchFamily="18" charset="0"/>
              </a:rPr>
              <a:t> такого </a:t>
            </a:r>
            <a:r>
              <a:rPr lang="ru-RU" sz="2000" b="0" i="0" u="none" strike="noStrike" err="1">
                <a:effectLst/>
                <a:latin typeface="Times New Roman" panose="02020603050405020304" pitchFamily="18" charset="0"/>
                <a:cs typeface="Times New Roman" panose="02020603050405020304" pitchFamily="18" charset="0"/>
              </a:rPr>
              <a:t>розголошення</a:t>
            </a:r>
            <a:r>
              <a:rPr lang="ru-RU" sz="2000" b="0" i="0" u="none" strike="noStrike">
                <a:effectLst/>
                <a:latin typeface="Times New Roman" panose="02020603050405020304" pitchFamily="18" charset="0"/>
                <a:cs typeface="Times New Roman" panose="02020603050405020304" pitchFamily="18" charset="0"/>
              </a:rPr>
              <a:t>, а також </a:t>
            </a:r>
            <a:r>
              <a:rPr lang="ru-RU" sz="2000" b="0" i="0" u="none" strike="noStrike" err="1">
                <a:effectLst/>
                <a:latin typeface="Times New Roman" panose="02020603050405020304" pitchFamily="18" charset="0"/>
                <a:cs typeface="Times New Roman" panose="02020603050405020304" pitchFamily="18" charset="0"/>
              </a:rPr>
              <a:t>настання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ситуації</a:t>
            </a:r>
            <a:r>
              <a:rPr lang="ru-RU" sz="2000" b="0" i="0" u="none" strike="noStrike">
                <a:effectLst/>
                <a:latin typeface="Times New Roman" panose="02020603050405020304" pitchFamily="18" charset="0"/>
                <a:cs typeface="Times New Roman" panose="02020603050405020304" pitchFamily="18" charset="0"/>
              </a:rPr>
              <a:t>, яка </a:t>
            </a:r>
            <a:r>
              <a:rPr lang="ru-RU" sz="2000" b="0" i="0" u="none" strike="noStrike" err="1">
                <a:effectLst/>
                <a:latin typeface="Times New Roman" panose="02020603050405020304" pitchFamily="18" charset="0"/>
                <a:cs typeface="Times New Roman" panose="02020603050405020304" pitchFamily="18" charset="0"/>
              </a:rPr>
              <a:t>свідчить</a:t>
            </a:r>
            <a:r>
              <a:rPr lang="ru-RU" sz="2000" b="0" i="0" u="none" strike="noStrike">
                <a:effectLst/>
                <a:latin typeface="Times New Roman" panose="02020603050405020304" pitchFamily="18" charset="0"/>
                <a:cs typeface="Times New Roman" panose="02020603050405020304" pitchFamily="18" charset="0"/>
              </a:rPr>
              <a:t> про </a:t>
            </a:r>
            <a:r>
              <a:rPr lang="ru-RU" sz="2000" b="0" i="0" u="none" strike="noStrike" err="1">
                <a:effectLst/>
                <a:latin typeface="Times New Roman" panose="02020603050405020304" pitchFamily="18" charset="0"/>
                <a:cs typeface="Times New Roman" panose="02020603050405020304" pitchFamily="18" charset="0"/>
              </a:rPr>
              <a:t>виникнення</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конфлікту</a:t>
            </a:r>
            <a:r>
              <a:rPr lang="ru-RU" sz="2000" b="0" i="0" u="none" strike="noStrike">
                <a:effectLst/>
                <a:latin typeface="Times New Roman" panose="02020603050405020304" pitchFamily="18" charset="0"/>
                <a:cs typeface="Times New Roman" panose="02020603050405020304" pitchFamily="18" charset="0"/>
              </a:rPr>
              <a:t> </a:t>
            </a:r>
            <a:r>
              <a:rPr lang="ru-RU" sz="2000" b="0" i="0" u="none" strike="noStrike" err="1">
                <a:effectLst/>
                <a:latin typeface="Times New Roman" panose="02020603050405020304" pitchFamily="18" charset="0"/>
                <a:cs typeface="Times New Roman" panose="02020603050405020304" pitchFamily="18" charset="0"/>
              </a:rPr>
              <a:t>інтересів</a:t>
            </a:r>
            <a:r>
              <a:rPr lang="ru-RU" sz="2000" b="0" i="0" u="none" strike="noStrike">
                <a:effectLst/>
                <a:latin typeface="Times New Roman" panose="02020603050405020304" pitchFamily="18" charset="0"/>
                <a:cs typeface="Times New Roman" panose="02020603050405020304" pitchFamily="18" charset="0"/>
              </a:rPr>
              <a:t>.</a:t>
            </a:r>
            <a:br>
              <a:rPr lang="uk-UA" sz="1800">
                <a:latin typeface="Times New Roman" panose="02020603050405020304" pitchFamily="18" charset="0"/>
                <a:cs typeface="Times New Roman" panose="02020603050405020304" pitchFamily="18" charset="0"/>
              </a:rPr>
            </a:br>
            <a:br>
              <a:rPr lang="uk-UA" sz="1800">
                <a:latin typeface="Times New Roman" panose="02020603050405020304" pitchFamily="18" charset="0"/>
                <a:cs typeface="Times New Roman" panose="02020603050405020304" pitchFamily="18" charset="0"/>
              </a:rPr>
            </a:br>
            <a:br>
              <a:rPr lang="uk-UA" sz="1800">
                <a:latin typeface="Times New Roman" panose="02020603050405020304" pitchFamily="18" charset="0"/>
                <a:cs typeface="Times New Roman" panose="02020603050405020304" pitchFamily="18" charset="0"/>
              </a:rPr>
            </a:br>
            <a:br>
              <a:rPr lang="uk-UA" sz="1800">
                <a:latin typeface="Times New Roman" panose="02020603050405020304" pitchFamily="18" charset="0"/>
                <a:cs typeface="Times New Roman" panose="02020603050405020304" pitchFamily="18" charset="0"/>
              </a:rPr>
            </a:br>
            <a:endParaRPr lang="ru-UA" sz="1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18886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9D8CA8-CD5C-7337-69BB-201CC029621D}"/>
              </a:ext>
            </a:extLst>
          </p:cNvPr>
          <p:cNvSpPr>
            <a:spLocks noGrp="1"/>
          </p:cNvSpPr>
          <p:nvPr>
            <p:ph type="title"/>
          </p:nvPr>
        </p:nvSpPr>
        <p:spPr>
          <a:xfrm>
            <a:off x="107504" y="332656"/>
            <a:ext cx="8928992" cy="6336704"/>
          </a:xfrm>
        </p:spPr>
        <p:txBody>
          <a:bodyPr/>
          <a:lstStyle/>
          <a:p>
            <a:pPr algn="ctr"/>
            <a:r>
              <a:rPr lang="ru-UA" sz="4800"/>
              <a:t>Рішення РАУ № 120 від 15.11.2019 Про затвердження роз»яснення щодо наявності конфлікту інтересів при наданні правової допомоги клієнтам з різним процесуальним статусом в кримінальних провадженнях</a:t>
            </a:r>
          </a:p>
        </p:txBody>
      </p:sp>
    </p:spTree>
    <p:extLst>
      <p:ext uri="{BB962C8B-B14F-4D97-AF65-F5344CB8AC3E}">
        <p14:creationId xmlns:p14="http://schemas.microsoft.com/office/powerpoint/2010/main" val="1486096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827584" y="980728"/>
            <a:ext cx="7344816" cy="738664"/>
          </a:xfrm>
          <a:prstGeom prst="rect">
            <a:avLst/>
          </a:prstGeom>
        </p:spPr>
        <p:txBody>
          <a:bodyPr wrap="square">
            <a:spAutoFit/>
          </a:bodyPr>
          <a:lstStyle/>
          <a:p>
            <a:endParaRPr lang="uk-UA"/>
          </a:p>
          <a:p>
            <a:pPr algn="ctr"/>
            <a:r>
              <a:rPr lang="uk-UA" sz="2400">
                <a:latin typeface="Times New Roman" panose="02020603050405020304" pitchFamily="18" charset="0"/>
                <a:cs typeface="Times New Roman" panose="02020603050405020304" pitchFamily="18" charset="0"/>
              </a:rPr>
              <a:t>Бажаю успіху в кожному судовому засіданні!</a:t>
            </a:r>
            <a:endParaRPr lang="ru-RU"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746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589240"/>
            <a:ext cx="6781800" cy="582960"/>
          </a:xfrm>
        </p:spPr>
        <p:txBody>
          <a:bodyPr/>
          <a:lstStyle/>
          <a:p>
            <a:r>
              <a:rPr lang="uk-UA" sz="2400" dirty="0"/>
              <a:t>Принципи адвокатської етики (розділ </a:t>
            </a:r>
            <a:r>
              <a:rPr lang="en-US" sz="2400" dirty="0"/>
              <a:t>II </a:t>
            </a:r>
            <a:r>
              <a:rPr lang="uk-UA" sz="2400" dirty="0"/>
              <a:t>ПАЕ)</a:t>
            </a:r>
            <a:endParaRPr lang="ru-RU" dirty="0"/>
          </a:p>
        </p:txBody>
      </p:sp>
      <p:sp>
        <p:nvSpPr>
          <p:cNvPr id="3" name="Прямоугольник 2"/>
          <p:cNvSpPr/>
          <p:nvPr/>
        </p:nvSpPr>
        <p:spPr>
          <a:xfrm>
            <a:off x="215516" y="476672"/>
            <a:ext cx="8712968" cy="52565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err="1">
                <a:solidFill>
                  <a:schemeClr val="bg1"/>
                </a:solidFill>
              </a:rPr>
              <a:t>Стаття</a:t>
            </a:r>
            <a:r>
              <a:rPr lang="ru-RU" dirty="0">
                <a:solidFill>
                  <a:schemeClr val="bg1"/>
                </a:solidFill>
              </a:rPr>
              <a:t> 7. </a:t>
            </a:r>
            <a:r>
              <a:rPr lang="ru-RU" dirty="0" err="1">
                <a:solidFill>
                  <a:schemeClr val="bg1"/>
                </a:solidFill>
              </a:rPr>
              <a:t>Дотримання</a:t>
            </a:r>
            <a:r>
              <a:rPr lang="ru-RU" dirty="0">
                <a:solidFill>
                  <a:schemeClr val="bg1"/>
                </a:solidFill>
              </a:rPr>
              <a:t> </a:t>
            </a:r>
            <a:r>
              <a:rPr lang="ru-RU" dirty="0" err="1">
                <a:solidFill>
                  <a:schemeClr val="bg1"/>
                </a:solidFill>
              </a:rPr>
              <a:t>законності</a:t>
            </a:r>
            <a:endParaRPr lang="ru-RU" dirty="0">
              <a:solidFill>
                <a:schemeClr val="bg1"/>
              </a:solidFill>
            </a:endParaRPr>
          </a:p>
          <a:p>
            <a:pPr algn="ctr"/>
            <a:endParaRPr lang="ru-RU" dirty="0">
              <a:solidFill>
                <a:schemeClr val="bg1"/>
              </a:solidFill>
            </a:endParaRPr>
          </a:p>
          <a:p>
            <a:pPr algn="just"/>
            <a:r>
              <a:rPr lang="ru-RU" dirty="0">
                <a:solidFill>
                  <a:schemeClr val="bg1"/>
                </a:solidFill>
                <a:latin typeface="Times New Roman" panose="02020603050405020304" pitchFamily="18" charset="0"/>
                <a:cs typeface="Times New Roman" panose="02020603050405020304" pitchFamily="18" charset="0"/>
              </a:rPr>
              <a:t>У </a:t>
            </a:r>
            <a:r>
              <a:rPr lang="ru-RU" dirty="0" err="1">
                <a:solidFill>
                  <a:schemeClr val="bg1"/>
                </a:solidFill>
                <a:latin typeface="Times New Roman" panose="02020603050405020304" pitchFamily="18" charset="0"/>
                <a:cs typeface="Times New Roman" panose="02020603050405020304" pitchFamily="18" charset="0"/>
              </a:rPr>
              <a:t>своїй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професійній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діяльності</a:t>
            </a:r>
            <a:r>
              <a:rPr lang="ru-RU" dirty="0">
                <a:solidFill>
                  <a:schemeClr val="bg1"/>
                </a:solidFill>
                <a:latin typeface="Times New Roman" panose="02020603050405020304" pitchFamily="18" charset="0"/>
                <a:cs typeface="Times New Roman" panose="02020603050405020304" pitchFamily="18" charset="0"/>
              </a:rPr>
              <a:t> адвокат (</a:t>
            </a:r>
            <a:r>
              <a:rPr lang="ru-RU" dirty="0" err="1">
                <a:solidFill>
                  <a:schemeClr val="bg1"/>
                </a:solidFill>
                <a:latin typeface="Times New Roman" panose="02020603050405020304" pitchFamily="18" charset="0"/>
                <a:cs typeface="Times New Roman" panose="02020603050405020304" pitchFamily="18" charset="0"/>
              </a:rPr>
              <a:t>адвокатське</a:t>
            </a:r>
            <a:r>
              <a:rPr lang="ru-RU" dirty="0">
                <a:solidFill>
                  <a:schemeClr val="bg1"/>
                </a:solidFill>
                <a:latin typeface="Times New Roman" panose="02020603050405020304" pitchFamily="18" charset="0"/>
                <a:cs typeface="Times New Roman" panose="02020603050405020304" pitchFamily="18" charset="0"/>
              </a:rPr>
              <a:t> бюро, </a:t>
            </a:r>
            <a:r>
              <a:rPr lang="ru-RU" dirty="0" err="1">
                <a:solidFill>
                  <a:schemeClr val="bg1"/>
                </a:solidFill>
                <a:latin typeface="Times New Roman" panose="02020603050405020304" pitchFamily="18" charset="0"/>
                <a:cs typeface="Times New Roman" panose="02020603050405020304" pitchFamily="18" charset="0"/>
              </a:rPr>
              <a:t>адвокатське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об'єднання</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зобов'язаний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використовувати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всі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свої</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знання</a:t>
            </a:r>
            <a:r>
              <a:rPr lang="ru-RU" dirty="0">
                <a:solidFill>
                  <a:schemeClr val="bg1"/>
                </a:solidFill>
                <a:latin typeface="Times New Roman" panose="02020603050405020304" pitchFamily="18" charset="0"/>
                <a:cs typeface="Times New Roman" panose="02020603050405020304" pitchFamily="18" charset="0"/>
              </a:rPr>
              <a:t> та </a:t>
            </a:r>
            <a:r>
              <a:rPr lang="ru-RU" dirty="0" err="1">
                <a:solidFill>
                  <a:schemeClr val="bg1"/>
                </a:solidFill>
                <a:latin typeface="Times New Roman" panose="02020603050405020304" pitchFamily="18" charset="0"/>
                <a:cs typeface="Times New Roman" panose="02020603050405020304" pitchFamily="18" charset="0"/>
              </a:rPr>
              <a:t>професійну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майстерність</a:t>
            </a:r>
            <a:r>
              <a:rPr lang="ru-RU" dirty="0">
                <a:solidFill>
                  <a:schemeClr val="bg1"/>
                </a:solidFill>
                <a:latin typeface="Times New Roman" panose="02020603050405020304" pitchFamily="18" charset="0"/>
                <a:cs typeface="Times New Roman" panose="02020603050405020304" pitchFamily="18" charset="0"/>
              </a:rPr>
              <a:t> для </a:t>
            </a:r>
            <a:r>
              <a:rPr lang="ru-RU" dirty="0" err="1">
                <a:solidFill>
                  <a:schemeClr val="bg1"/>
                </a:solidFill>
                <a:latin typeface="Times New Roman" panose="02020603050405020304" pitchFamily="18" charset="0"/>
                <a:cs typeface="Times New Roman" panose="02020603050405020304" pitchFamily="18" charset="0"/>
              </a:rPr>
              <a:t>належного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захисту</a:t>
            </a:r>
            <a:r>
              <a:rPr lang="ru-RU" dirty="0">
                <a:solidFill>
                  <a:schemeClr val="bg1"/>
                </a:solidFill>
                <a:latin typeface="Times New Roman" panose="02020603050405020304" pitchFamily="18" charset="0"/>
                <a:cs typeface="Times New Roman" panose="02020603050405020304" pitchFamily="18" charset="0"/>
              </a:rPr>
              <a:t> й </a:t>
            </a:r>
            <a:r>
              <a:rPr lang="ru-RU" dirty="0" err="1">
                <a:solidFill>
                  <a:schemeClr val="bg1"/>
                </a:solidFill>
                <a:latin typeface="Times New Roman" panose="02020603050405020304" pitchFamily="18" charset="0"/>
                <a:cs typeface="Times New Roman" panose="02020603050405020304" pitchFamily="18" charset="0"/>
              </a:rPr>
              <a:t>представництва</a:t>
            </a:r>
            <a:r>
              <a:rPr lang="ru-RU" dirty="0">
                <a:solidFill>
                  <a:schemeClr val="bg1"/>
                </a:solidFill>
                <a:latin typeface="Times New Roman" panose="02020603050405020304" pitchFamily="18" charset="0"/>
                <a:cs typeface="Times New Roman" panose="02020603050405020304" pitchFamily="18" charset="0"/>
              </a:rPr>
              <a:t> прав та </a:t>
            </a:r>
            <a:r>
              <a:rPr lang="ru-RU" dirty="0" err="1">
                <a:solidFill>
                  <a:schemeClr val="bg1"/>
                </a:solidFill>
                <a:latin typeface="Times New Roman" panose="02020603050405020304" pitchFamily="18" charset="0"/>
                <a:cs typeface="Times New Roman" panose="02020603050405020304" pitchFamily="18" charset="0"/>
              </a:rPr>
              <a:t>законних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інтересів</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клієнта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дотримуючись</a:t>
            </a:r>
            <a:r>
              <a:rPr lang="ru-RU" dirty="0">
                <a:solidFill>
                  <a:schemeClr val="bg1"/>
                </a:solidFill>
                <a:latin typeface="Times New Roman" panose="02020603050405020304" pitchFamily="18" charset="0"/>
                <a:cs typeface="Times New Roman" panose="02020603050405020304" pitchFamily="18" charset="0"/>
              </a:rPr>
              <a:t> чинного </a:t>
            </a:r>
            <a:r>
              <a:rPr lang="ru-RU" dirty="0" err="1">
                <a:solidFill>
                  <a:schemeClr val="bg1"/>
                </a:solidFill>
                <a:latin typeface="Times New Roman" panose="02020603050405020304" pitchFamily="18" charset="0"/>
                <a:cs typeface="Times New Roman" panose="02020603050405020304" pitchFamily="18" charset="0"/>
              </a:rPr>
              <a:t>законодавства</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України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сприяти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утвердженню</a:t>
            </a:r>
            <a:r>
              <a:rPr lang="ru-RU" dirty="0">
                <a:solidFill>
                  <a:schemeClr val="bg1"/>
                </a:solidFill>
                <a:latin typeface="Times New Roman" panose="02020603050405020304" pitchFamily="18" charset="0"/>
                <a:cs typeface="Times New Roman" panose="02020603050405020304" pitchFamily="18" charset="0"/>
              </a:rPr>
              <a:t> та </a:t>
            </a:r>
            <a:r>
              <a:rPr lang="ru-RU" dirty="0" err="1">
                <a:solidFill>
                  <a:schemeClr val="bg1"/>
                </a:solidFill>
                <a:latin typeface="Times New Roman" panose="02020603050405020304" pitchFamily="18" charset="0"/>
                <a:cs typeface="Times New Roman" panose="02020603050405020304" pitchFamily="18" charset="0"/>
              </a:rPr>
              <a:t>практичній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реалізації</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принципів</a:t>
            </a:r>
            <a:r>
              <a:rPr lang="ru-RU" dirty="0">
                <a:solidFill>
                  <a:schemeClr val="bg1"/>
                </a:solidFill>
                <a:latin typeface="Times New Roman" panose="02020603050405020304" pitchFamily="18" charset="0"/>
                <a:cs typeface="Times New Roman" panose="02020603050405020304" pitchFamily="18" charset="0"/>
              </a:rPr>
              <a:t> верховенства права та </a:t>
            </a:r>
            <a:r>
              <a:rPr lang="ru-RU" dirty="0" err="1">
                <a:solidFill>
                  <a:schemeClr val="bg1"/>
                </a:solidFill>
                <a:latin typeface="Times New Roman" panose="02020603050405020304" pitchFamily="18" charset="0"/>
                <a:cs typeface="Times New Roman" panose="02020603050405020304" pitchFamily="18" charset="0"/>
              </a:rPr>
              <a:t>законності</a:t>
            </a:r>
            <a:r>
              <a:rPr lang="ru-RU" dirty="0">
                <a:solidFill>
                  <a:schemeClr val="bg1"/>
                </a:solidFill>
                <a:latin typeface="Times New Roman" panose="02020603050405020304" pitchFamily="18" charset="0"/>
                <a:cs typeface="Times New Roman" panose="02020603050405020304" pitchFamily="18" charset="0"/>
              </a:rPr>
              <a:t>.</a:t>
            </a:r>
          </a:p>
          <a:p>
            <a:pPr algn="just"/>
            <a:endParaRPr lang="ru-RU" dirty="0">
              <a:solidFill>
                <a:schemeClr val="bg1"/>
              </a:solidFill>
              <a:latin typeface="Times New Roman" panose="02020603050405020304" pitchFamily="18" charset="0"/>
              <a:cs typeface="Times New Roman" panose="02020603050405020304" pitchFamily="18" charset="0"/>
            </a:endParaRPr>
          </a:p>
          <a:p>
            <a:pPr algn="just"/>
            <a:r>
              <a:rPr lang="ru-RU" dirty="0">
                <a:solidFill>
                  <a:schemeClr val="bg1"/>
                </a:solidFill>
                <a:latin typeface="Times New Roman" panose="02020603050405020304" pitchFamily="18" charset="0"/>
                <a:cs typeface="Times New Roman" panose="02020603050405020304" pitchFamily="18" charset="0"/>
              </a:rPr>
              <a:t>Адвокат не </a:t>
            </a:r>
            <a:r>
              <a:rPr lang="ru-RU" dirty="0" err="1">
                <a:solidFill>
                  <a:schemeClr val="bg1"/>
                </a:solidFill>
                <a:latin typeface="Times New Roman" panose="02020603050405020304" pitchFamily="18" charset="0"/>
                <a:cs typeface="Times New Roman" panose="02020603050405020304" pitchFamily="18" charset="0"/>
              </a:rPr>
              <a:t>може</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давати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клієнту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поради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свідомо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спрямовані</a:t>
            </a:r>
            <a:r>
              <a:rPr lang="ru-RU" dirty="0">
                <a:solidFill>
                  <a:schemeClr val="bg1"/>
                </a:solidFill>
                <a:latin typeface="Times New Roman" panose="02020603050405020304" pitchFamily="18" charset="0"/>
                <a:cs typeface="Times New Roman" panose="02020603050405020304" pitchFamily="18" charset="0"/>
              </a:rPr>
              <a:t> на </a:t>
            </a:r>
            <a:r>
              <a:rPr lang="ru-RU" dirty="0" err="1">
                <a:solidFill>
                  <a:schemeClr val="bg1"/>
                </a:solidFill>
                <a:latin typeface="Times New Roman" panose="02020603050405020304" pitchFamily="18" charset="0"/>
                <a:cs typeface="Times New Roman" panose="02020603050405020304" pitchFamily="18" charset="0"/>
              </a:rPr>
              <a:t>полегшення</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вчинення</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правопорушень</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або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іншим</a:t>
            </a:r>
            <a:r>
              <a:rPr lang="ru-RU" dirty="0">
                <a:solidFill>
                  <a:schemeClr val="bg1"/>
                </a:solidFill>
                <a:latin typeface="Times New Roman" panose="02020603050405020304" pitchFamily="18" charset="0"/>
                <a:cs typeface="Times New Roman" panose="02020603050405020304" pitchFamily="18" charset="0"/>
              </a:rPr>
              <a:t> чином </a:t>
            </a:r>
            <a:r>
              <a:rPr lang="ru-RU" dirty="0" err="1">
                <a:solidFill>
                  <a:schemeClr val="bg1"/>
                </a:solidFill>
                <a:latin typeface="Times New Roman" panose="02020603050405020304" pitchFamily="18" charset="0"/>
                <a:cs typeface="Times New Roman" panose="02020603050405020304" pitchFamily="18" charset="0"/>
              </a:rPr>
              <a:t>умисно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сприяти</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їх</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вчиненню</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його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клієнтом</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або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іншими</a:t>
            </a:r>
            <a:r>
              <a:rPr lang="ru-RU" dirty="0">
                <a:solidFill>
                  <a:schemeClr val="bg1"/>
                </a:solidFill>
                <a:latin typeface="Times New Roman" panose="02020603050405020304" pitchFamily="18" charset="0"/>
                <a:cs typeface="Times New Roman" panose="02020603050405020304" pitchFamily="18" charset="0"/>
              </a:rPr>
              <a:t> особами.</a:t>
            </a:r>
          </a:p>
          <a:p>
            <a:pPr algn="just"/>
            <a:endParaRPr lang="ru-RU" dirty="0">
              <a:solidFill>
                <a:schemeClr val="bg1"/>
              </a:solidFill>
              <a:latin typeface="Times New Roman" panose="02020603050405020304" pitchFamily="18" charset="0"/>
              <a:cs typeface="Times New Roman" panose="02020603050405020304" pitchFamily="18" charset="0"/>
            </a:endParaRPr>
          </a:p>
          <a:p>
            <a:pPr algn="just"/>
            <a:r>
              <a:rPr lang="ru-RU" dirty="0">
                <a:solidFill>
                  <a:schemeClr val="bg1"/>
                </a:solidFill>
                <a:latin typeface="Times New Roman" panose="02020603050405020304" pitchFamily="18" charset="0"/>
                <a:cs typeface="Times New Roman" panose="02020603050405020304" pitchFamily="18" charset="0"/>
              </a:rPr>
              <a:t>Адвокат не </a:t>
            </a:r>
            <a:r>
              <a:rPr lang="ru-RU" dirty="0" err="1">
                <a:solidFill>
                  <a:schemeClr val="bg1"/>
                </a:solidFill>
                <a:latin typeface="Times New Roman" panose="02020603050405020304" pitchFamily="18" charset="0"/>
                <a:cs typeface="Times New Roman" panose="02020603050405020304" pitchFamily="18" charset="0"/>
              </a:rPr>
              <a:t>має</a:t>
            </a:r>
            <a:r>
              <a:rPr lang="ru-RU" dirty="0">
                <a:solidFill>
                  <a:schemeClr val="bg1"/>
                </a:solidFill>
                <a:latin typeface="Times New Roman" panose="02020603050405020304" pitchFamily="18" charset="0"/>
                <a:cs typeface="Times New Roman" panose="02020603050405020304" pitchFamily="18" charset="0"/>
              </a:rPr>
              <a:t> права в </a:t>
            </a:r>
            <a:r>
              <a:rPr lang="ru-RU" dirty="0" err="1">
                <a:solidFill>
                  <a:schemeClr val="bg1"/>
                </a:solidFill>
                <a:latin typeface="Times New Roman" panose="02020603050405020304" pitchFamily="18" charset="0"/>
                <a:cs typeface="Times New Roman" panose="02020603050405020304" pitchFamily="18" charset="0"/>
              </a:rPr>
              <a:t>своїй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професійній</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діяльності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вдаватися</a:t>
            </a:r>
            <a:r>
              <a:rPr lang="ru-RU" dirty="0">
                <a:solidFill>
                  <a:schemeClr val="bg1"/>
                </a:solidFill>
                <a:latin typeface="Times New Roman" panose="02020603050405020304" pitchFamily="18" charset="0"/>
                <a:cs typeface="Times New Roman" panose="02020603050405020304" pitchFamily="18" charset="0"/>
              </a:rPr>
              <a:t> до </a:t>
            </a:r>
            <a:r>
              <a:rPr lang="ru-RU" dirty="0" err="1">
                <a:solidFill>
                  <a:schemeClr val="bg1"/>
                </a:solidFill>
                <a:latin typeface="Times New Roman" panose="02020603050405020304" pitchFamily="18" charset="0"/>
                <a:cs typeface="Times New Roman" panose="02020603050405020304" pitchFamily="18" charset="0"/>
              </a:rPr>
              <a:t>засобів</a:t>
            </a:r>
            <a:r>
              <a:rPr lang="ru-RU" dirty="0">
                <a:solidFill>
                  <a:schemeClr val="bg1"/>
                </a:solidFill>
                <a:latin typeface="Times New Roman" panose="02020603050405020304" pitchFamily="18" charset="0"/>
                <a:cs typeface="Times New Roman" panose="02020603050405020304" pitchFamily="18" charset="0"/>
              </a:rPr>
              <a:t> та </a:t>
            </a:r>
            <a:r>
              <a:rPr lang="ru-RU" dirty="0" err="1">
                <a:solidFill>
                  <a:schemeClr val="bg1"/>
                </a:solidFill>
                <a:latin typeface="Times New Roman" panose="02020603050405020304" pitchFamily="18" charset="0"/>
                <a:cs typeface="Times New Roman" panose="02020603050405020304" pitchFamily="18" charset="0"/>
              </a:rPr>
              <a:t>методів</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які</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суперечать</a:t>
            </a:r>
            <a:r>
              <a:rPr lang="ru-RU" dirty="0">
                <a:solidFill>
                  <a:schemeClr val="bg1"/>
                </a:solidFill>
                <a:latin typeface="Times New Roman" panose="02020603050405020304" pitchFamily="18" charset="0"/>
                <a:cs typeface="Times New Roman" panose="02020603050405020304" pitchFamily="18" charset="0"/>
              </a:rPr>
              <a:t> чинному </a:t>
            </a:r>
            <a:r>
              <a:rPr lang="ru-RU" dirty="0" err="1">
                <a:solidFill>
                  <a:schemeClr val="bg1"/>
                </a:solidFill>
                <a:latin typeface="Times New Roman" panose="02020603050405020304" pitchFamily="18" charset="0"/>
                <a:cs typeface="Times New Roman" panose="02020603050405020304" pitchFamily="18" charset="0"/>
              </a:rPr>
              <a:t>законодавству</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або</a:t>
            </a:r>
            <a:r>
              <a:rPr lang="ru-RU" dirty="0">
                <a:solidFill>
                  <a:schemeClr val="bg1"/>
                </a:solidFill>
                <a:latin typeface="Times New Roman" panose="02020603050405020304" pitchFamily="18" charset="0"/>
                <a:cs typeface="Times New Roman" panose="02020603050405020304" pitchFamily="18" charset="0"/>
              </a:rPr>
              <a:t> </a:t>
            </a:r>
            <a:r>
              <a:rPr lang="ru-RU" dirty="0" err="1">
                <a:solidFill>
                  <a:schemeClr val="bg1"/>
                </a:solidFill>
                <a:latin typeface="Times New Roman" panose="02020603050405020304" pitchFamily="18" charset="0"/>
                <a:cs typeface="Times New Roman" panose="02020603050405020304" pitchFamily="18" charset="0"/>
              </a:rPr>
              <a:t>цим</a:t>
            </a:r>
            <a:r>
              <a:rPr lang="ru-RU" dirty="0">
                <a:solidFill>
                  <a:schemeClr val="bg1"/>
                </a:solidFill>
                <a:latin typeface="Times New Roman" panose="02020603050405020304" pitchFamily="18" charset="0"/>
                <a:cs typeface="Times New Roman" panose="02020603050405020304" pitchFamily="18" charset="0"/>
              </a:rPr>
              <a:t> Правилам.</a:t>
            </a:r>
          </a:p>
        </p:txBody>
      </p:sp>
    </p:spTree>
    <p:extLst>
      <p:ext uri="{BB962C8B-B14F-4D97-AF65-F5344CB8AC3E}">
        <p14:creationId xmlns:p14="http://schemas.microsoft.com/office/powerpoint/2010/main" val="1927049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5229200"/>
            <a:ext cx="7543800" cy="936104"/>
          </a:xfrm>
        </p:spPr>
        <p:txBody>
          <a:bodyPr/>
          <a:lstStyle/>
          <a:p>
            <a:r>
              <a:rPr lang="ru-RU" sz="2500" b="1" err="1">
                <a:latin typeface="Times New Roman"/>
              </a:rPr>
              <a:t>Принципи</a:t>
            </a:r>
            <a:r>
              <a:rPr lang="ru-RU" sz="2500" b="1">
                <a:latin typeface="Times New Roman"/>
              </a:rPr>
              <a:t> </a:t>
            </a:r>
            <a:r>
              <a:rPr lang="ru-RU" sz="2500" b="1" err="1">
                <a:latin typeface="Times New Roman"/>
              </a:rPr>
              <a:t>адвокатської</a:t>
            </a:r>
            <a:r>
              <a:rPr lang="ru-RU" sz="2500" b="1">
                <a:latin typeface="Times New Roman"/>
              </a:rPr>
              <a:t> </a:t>
            </a:r>
            <a:r>
              <a:rPr lang="ru-RU" sz="2500" b="1" err="1">
                <a:latin typeface="Times New Roman"/>
              </a:rPr>
              <a:t>етики</a:t>
            </a:r>
            <a:r>
              <a:rPr lang="ru-RU" sz="2500" b="1">
                <a:latin typeface="Times New Roman"/>
              </a:rPr>
              <a:t> (</a:t>
            </a:r>
            <a:r>
              <a:rPr lang="ru-RU" sz="2500" b="1" err="1">
                <a:latin typeface="Times New Roman"/>
              </a:rPr>
              <a:t>розділ</a:t>
            </a:r>
            <a:r>
              <a:rPr lang="ru-RU" sz="2500" b="1">
                <a:latin typeface="Times New Roman"/>
              </a:rPr>
              <a:t> II ПАЕ)</a:t>
            </a:r>
            <a:endParaRPr lang="ru-RU"/>
          </a:p>
        </p:txBody>
      </p:sp>
      <p:sp>
        <p:nvSpPr>
          <p:cNvPr id="3" name="Прямоугольник 2"/>
          <p:cNvSpPr/>
          <p:nvPr/>
        </p:nvSpPr>
        <p:spPr>
          <a:xfrm>
            <a:off x="395536" y="332656"/>
            <a:ext cx="8280920" cy="4896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err="1">
                <a:solidFill>
                  <a:schemeClr val="bg1"/>
                </a:solidFill>
                <a:latin typeface="Times New Roman" panose="02020603050405020304" pitchFamily="18" charset="0"/>
                <a:cs typeface="Times New Roman" panose="02020603050405020304" pitchFamily="18" charset="0"/>
              </a:rPr>
              <a:t>Адвокатською</a:t>
            </a:r>
            <a:r>
              <a:rPr lang="ru-RU">
                <a:solidFill>
                  <a:schemeClr val="bg1"/>
                </a:solidFill>
                <a:latin typeface="Times New Roman" panose="02020603050405020304" pitchFamily="18" charset="0"/>
                <a:cs typeface="Times New Roman" panose="02020603050405020304" pitchFamily="18" charset="0"/>
              </a:rPr>
              <a:t> </a:t>
            </a:r>
            <a:r>
              <a:rPr lang="ru-RU" err="1">
                <a:solidFill>
                  <a:schemeClr val="bg1"/>
                </a:solidFill>
                <a:latin typeface="Times New Roman" panose="02020603050405020304" pitchFamily="18" charset="0"/>
                <a:cs typeface="Times New Roman" panose="02020603050405020304" pitchFamily="18" charset="0"/>
              </a:rPr>
              <a:t>таємницею</a:t>
            </a:r>
            <a:r>
              <a:rPr lang="ru-RU">
                <a:solidFill>
                  <a:schemeClr val="bg1"/>
                </a:solidFill>
                <a:latin typeface="Times New Roman" panose="02020603050405020304" pitchFamily="18" charset="0"/>
                <a:cs typeface="Times New Roman" panose="02020603050405020304" pitchFamily="18" charset="0"/>
              </a:rPr>
              <a:t> є:</a:t>
            </a:r>
          </a:p>
          <a:p>
            <a:endParaRPr lang="ru-RU" sz="160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a:solidFill>
                  <a:schemeClr val="bg1"/>
                </a:solidFill>
                <a:latin typeface="Times New Roman" panose="02020603050405020304" pitchFamily="18" charset="0"/>
                <a:cs typeface="Times New Roman" panose="02020603050405020304" pitchFamily="18" charset="0"/>
              </a:rPr>
              <a:t>факт </a:t>
            </a:r>
            <a:r>
              <a:rPr lang="ru-RU" sz="1600" err="1">
                <a:solidFill>
                  <a:schemeClr val="bg1"/>
                </a:solidFill>
                <a:latin typeface="Times New Roman" panose="02020603050405020304" pitchFamily="18" charset="0"/>
                <a:cs typeface="Times New Roman" panose="02020603050405020304" pitchFamily="18" charset="0"/>
              </a:rPr>
              <a:t>звернення</a:t>
            </a:r>
            <a:r>
              <a:rPr lang="ru-RU" sz="1600">
                <a:solidFill>
                  <a:schemeClr val="bg1"/>
                </a:solidFill>
                <a:latin typeface="Times New Roman" panose="02020603050405020304" pitchFamily="18" charset="0"/>
                <a:cs typeface="Times New Roman" panose="02020603050405020304" pitchFamily="18" charset="0"/>
              </a:rPr>
              <a:t> особи за правовою </a:t>
            </a:r>
            <a:r>
              <a:rPr lang="ru-RU" sz="1600" err="1">
                <a:solidFill>
                  <a:schemeClr val="bg1"/>
                </a:solidFill>
                <a:latin typeface="Times New Roman" panose="02020603050405020304" pitchFamily="18" charset="0"/>
                <a:cs typeface="Times New Roman" panose="02020603050405020304" pitchFamily="18" charset="0"/>
              </a:rPr>
              <a:t>допомогою</a:t>
            </a:r>
            <a:r>
              <a:rPr lang="ru-RU" sz="1600">
                <a:solidFill>
                  <a:schemeClr val="bg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endParaRPr lang="ru-RU" sz="160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a:solidFill>
                  <a:schemeClr val="bg1"/>
                </a:solidFill>
                <a:latin typeface="Times New Roman" panose="02020603050405020304" pitchFamily="18" charset="0"/>
                <a:cs typeface="Times New Roman" panose="02020603050405020304" pitchFamily="18" charset="0"/>
              </a:rPr>
              <a:t>будь-яка </a:t>
            </a:r>
            <a:r>
              <a:rPr lang="ru-RU" sz="1600" err="1">
                <a:solidFill>
                  <a:schemeClr val="bg1"/>
                </a:solidFill>
                <a:latin typeface="Times New Roman" panose="02020603050405020304" pitchFamily="18" charset="0"/>
                <a:cs typeface="Times New Roman" panose="02020603050405020304" pitchFamily="18" charset="0"/>
              </a:rPr>
              <a:t>інформація</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що</a:t>
            </a:r>
            <a:r>
              <a:rPr lang="ru-RU" sz="1600">
                <a:solidFill>
                  <a:schemeClr val="bg1"/>
                </a:solidFill>
                <a:latin typeface="Times New Roman" panose="02020603050405020304" pitchFamily="18" charset="0"/>
                <a:cs typeface="Times New Roman" panose="02020603050405020304" pitchFamily="18" charset="0"/>
              </a:rPr>
              <a:t> стала </a:t>
            </a:r>
            <a:r>
              <a:rPr lang="ru-RU" sz="1600" err="1">
                <a:solidFill>
                  <a:schemeClr val="bg1"/>
                </a:solidFill>
                <a:latin typeface="Times New Roman" panose="02020603050405020304" pitchFamily="18" charset="0"/>
                <a:cs typeface="Times New Roman" panose="02020603050405020304" pitchFamily="18" charset="0"/>
              </a:rPr>
              <a:t>відома</a:t>
            </a:r>
            <a:r>
              <a:rPr lang="ru-RU" sz="1600">
                <a:solidFill>
                  <a:schemeClr val="bg1"/>
                </a:solidFill>
                <a:latin typeface="Times New Roman" panose="02020603050405020304" pitchFamily="18" charset="0"/>
                <a:cs typeface="Times New Roman" panose="02020603050405020304" pitchFamily="18" charset="0"/>
              </a:rPr>
              <a:t> адвокату, </a:t>
            </a:r>
            <a:r>
              <a:rPr lang="ru-RU" sz="1600" err="1">
                <a:solidFill>
                  <a:schemeClr val="bg1"/>
                </a:solidFill>
                <a:latin typeface="Times New Roman" panose="02020603050405020304" pitchFamily="18" charset="0"/>
                <a:cs typeface="Times New Roman" panose="02020603050405020304" pitchFamily="18" charset="0"/>
              </a:rPr>
              <a:t>адвокатському</a:t>
            </a:r>
            <a:r>
              <a:rPr lang="ru-RU" sz="1600">
                <a:solidFill>
                  <a:schemeClr val="bg1"/>
                </a:solidFill>
                <a:latin typeface="Times New Roman" panose="02020603050405020304" pitchFamily="18" charset="0"/>
                <a:cs typeface="Times New Roman" panose="02020603050405020304" pitchFamily="18" charset="0"/>
              </a:rPr>
              <a:t> бюро, </a:t>
            </a:r>
            <a:r>
              <a:rPr lang="ru-RU" sz="1600" err="1">
                <a:solidFill>
                  <a:schemeClr val="bg1"/>
                </a:solidFill>
                <a:latin typeface="Times New Roman" panose="02020603050405020304" pitchFamily="18" charset="0"/>
                <a:cs typeface="Times New Roman" panose="02020603050405020304" pitchFamily="18" charset="0"/>
              </a:rPr>
              <a:t>адвокатському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об'єднанню</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помічнику</a:t>
            </a:r>
            <a:r>
              <a:rPr lang="ru-RU" sz="1600">
                <a:solidFill>
                  <a:schemeClr val="bg1"/>
                </a:solidFill>
                <a:latin typeface="Times New Roman" panose="02020603050405020304" pitchFamily="18" charset="0"/>
                <a:cs typeface="Times New Roman" panose="02020603050405020304" pitchFamily="18" charset="0"/>
              </a:rPr>
              <a:t> адвоката, </a:t>
            </a:r>
            <a:r>
              <a:rPr lang="ru-RU" sz="1600" err="1">
                <a:solidFill>
                  <a:schemeClr val="bg1"/>
                </a:solidFill>
                <a:latin typeface="Times New Roman" panose="02020603050405020304" pitchFamily="18" charset="0"/>
                <a:cs typeface="Times New Roman" panose="02020603050405020304" pitchFamily="18" charset="0"/>
              </a:rPr>
              <a:t>стажисту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іншій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особі</a:t>
            </a:r>
            <a:r>
              <a:rPr lang="ru-RU" sz="1600">
                <a:solidFill>
                  <a:schemeClr val="bg1"/>
                </a:solidFill>
                <a:latin typeface="Times New Roman" panose="02020603050405020304" pitchFamily="18" charset="0"/>
                <a:cs typeface="Times New Roman" panose="02020603050405020304" pitchFamily="18" charset="0"/>
              </a:rPr>
              <a:t>, яка </a:t>
            </a:r>
            <a:r>
              <a:rPr lang="ru-RU" sz="1600" err="1">
                <a:solidFill>
                  <a:schemeClr val="bg1"/>
                </a:solidFill>
                <a:latin typeface="Times New Roman" panose="02020603050405020304" pitchFamily="18" charset="0"/>
                <a:cs typeface="Times New Roman" panose="02020603050405020304" pitchFamily="18" charset="0"/>
              </a:rPr>
              <a:t>перебуває</a:t>
            </a:r>
            <a:r>
              <a:rPr lang="ru-RU" sz="1600">
                <a:solidFill>
                  <a:schemeClr val="bg1"/>
                </a:solidFill>
                <a:latin typeface="Times New Roman" panose="02020603050405020304" pitchFamily="18" charset="0"/>
                <a:cs typeface="Times New Roman" panose="02020603050405020304" pitchFamily="18" charset="0"/>
              </a:rPr>
              <a:t> у </a:t>
            </a:r>
            <a:r>
              <a:rPr lang="ru-RU" sz="1600" err="1">
                <a:solidFill>
                  <a:schemeClr val="bg1"/>
                </a:solidFill>
                <a:latin typeface="Times New Roman" panose="02020603050405020304" pitchFamily="18" charset="0"/>
                <a:cs typeface="Times New Roman" panose="02020603050405020304" pitchFamily="18" charset="0"/>
              </a:rPr>
              <a:t>трудових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відносинах</a:t>
            </a:r>
            <a:r>
              <a:rPr lang="ru-RU" sz="1600">
                <a:solidFill>
                  <a:schemeClr val="bg1"/>
                </a:solidFill>
                <a:latin typeface="Times New Roman" panose="02020603050405020304" pitchFamily="18" charset="0"/>
                <a:cs typeface="Times New Roman" panose="02020603050405020304" pitchFamily="18" charset="0"/>
              </a:rPr>
              <a:t> з адвокатом (</a:t>
            </a:r>
            <a:r>
              <a:rPr lang="ru-RU" sz="1600" err="1">
                <a:solidFill>
                  <a:schemeClr val="bg1"/>
                </a:solidFill>
                <a:latin typeface="Times New Roman" panose="02020603050405020304" pitchFamily="18" charset="0"/>
                <a:cs typeface="Times New Roman" panose="02020603050405020304" pitchFamily="18" charset="0"/>
              </a:rPr>
              <a:t>адвокатським</a:t>
            </a:r>
            <a:r>
              <a:rPr lang="ru-RU" sz="1600">
                <a:solidFill>
                  <a:schemeClr val="bg1"/>
                </a:solidFill>
                <a:latin typeface="Times New Roman" panose="02020603050405020304" pitchFamily="18" charset="0"/>
                <a:cs typeface="Times New Roman" panose="02020603050405020304" pitchFamily="18" charset="0"/>
              </a:rPr>
              <a:t> бюро, </a:t>
            </a:r>
            <a:r>
              <a:rPr lang="ru-RU" sz="1600" err="1">
                <a:solidFill>
                  <a:schemeClr val="bg1"/>
                </a:solidFill>
                <a:latin typeface="Times New Roman" panose="02020603050405020304" pitchFamily="18" charset="0"/>
                <a:cs typeface="Times New Roman" panose="02020603050405020304" pitchFamily="18" charset="0"/>
              </a:rPr>
              <a:t>адвокатським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об'єднанням</a:t>
            </a:r>
            <a:r>
              <a:rPr lang="ru-RU" sz="1600">
                <a:solidFill>
                  <a:schemeClr val="bg1"/>
                </a:solidFill>
                <a:latin typeface="Times New Roman" panose="02020603050405020304" pitchFamily="18" charset="0"/>
                <a:cs typeface="Times New Roman" panose="02020603050405020304" pitchFamily="18" charset="0"/>
              </a:rPr>
              <a:t>), у </a:t>
            </a:r>
            <a:r>
              <a:rPr lang="ru-RU" sz="1600" err="1">
                <a:solidFill>
                  <a:schemeClr val="bg1"/>
                </a:solidFill>
                <a:latin typeface="Times New Roman" panose="02020603050405020304" pitchFamily="18" charset="0"/>
                <a:cs typeface="Times New Roman" panose="02020603050405020304" pitchFamily="18" charset="0"/>
              </a:rPr>
              <a:t>зв'язку</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наданням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професійної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правничої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зверненням</a:t>
            </a:r>
            <a:r>
              <a:rPr lang="ru-RU" sz="1600">
                <a:solidFill>
                  <a:schemeClr val="bg1"/>
                </a:solidFill>
                <a:latin typeface="Times New Roman" panose="02020603050405020304" pitchFamily="18" charset="0"/>
                <a:cs typeface="Times New Roman" panose="02020603050405020304" pitchFamily="18" charset="0"/>
              </a:rPr>
              <a:t> особи за правовою </a:t>
            </a:r>
            <a:r>
              <a:rPr lang="ru-RU" sz="1600" err="1">
                <a:solidFill>
                  <a:schemeClr val="bg1"/>
                </a:solidFill>
                <a:latin typeface="Times New Roman" panose="02020603050405020304" pitchFamily="18" charset="0"/>
                <a:cs typeface="Times New Roman" panose="02020603050405020304" pitchFamily="18" charset="0"/>
              </a:rPr>
              <a:t>допомогою</a:t>
            </a:r>
            <a:r>
              <a:rPr lang="ru-RU" sz="1600">
                <a:solidFill>
                  <a:schemeClr val="bg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endParaRPr lang="ru-RU" sz="160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err="1">
                <a:solidFill>
                  <a:schemeClr val="bg1"/>
                </a:solidFill>
                <a:latin typeface="Times New Roman" panose="02020603050405020304" pitchFamily="18" charset="0"/>
                <a:cs typeface="Times New Roman" panose="02020603050405020304" pitchFamily="18" charset="0"/>
              </a:rPr>
              <a:t>зміст</a:t>
            </a:r>
            <a:r>
              <a:rPr lang="ru-RU" sz="1600">
                <a:solidFill>
                  <a:schemeClr val="bg1"/>
                </a:solidFill>
                <a:latin typeface="Times New Roman" panose="02020603050405020304" pitchFamily="18" charset="0"/>
                <a:cs typeface="Times New Roman" panose="02020603050405020304" pitchFamily="18" charset="0"/>
              </a:rPr>
              <a:t> будь-</a:t>
            </a:r>
            <a:r>
              <a:rPr lang="ru-RU" sz="1600" err="1">
                <a:solidFill>
                  <a:schemeClr val="bg1"/>
                </a:solidFill>
                <a:latin typeface="Times New Roman" panose="02020603050405020304" pitchFamily="18" charset="0"/>
                <a:cs typeface="Times New Roman" panose="02020603050405020304" pitchFamily="18" charset="0"/>
              </a:rPr>
              <a:t>якого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спілкування</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листування</a:t>
            </a:r>
            <a:r>
              <a:rPr lang="ru-RU" sz="1600">
                <a:solidFill>
                  <a:schemeClr val="bg1"/>
                </a:solidFill>
                <a:latin typeface="Times New Roman" panose="02020603050405020304" pitchFamily="18" charset="0"/>
                <a:cs typeface="Times New Roman" panose="02020603050405020304" pitchFamily="18" charset="0"/>
              </a:rPr>
              <a:t> та </a:t>
            </a:r>
            <a:r>
              <a:rPr lang="ru-RU" sz="1600" err="1">
                <a:solidFill>
                  <a:schemeClr val="bg1"/>
                </a:solidFill>
                <a:latin typeface="Times New Roman" panose="02020603050405020304" pitchFamily="18" charset="0"/>
                <a:cs typeface="Times New Roman" panose="02020603050405020304" pitchFamily="18" charset="0"/>
              </a:rPr>
              <a:t>інших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комунікацій</a:t>
            </a:r>
            <a:r>
              <a:rPr lang="ru-RU" sz="1600">
                <a:solidFill>
                  <a:schemeClr val="bg1"/>
                </a:solidFill>
                <a:latin typeface="Times New Roman" panose="02020603050405020304" pitchFamily="18" charset="0"/>
                <a:cs typeface="Times New Roman" panose="02020603050405020304" pitchFamily="18" charset="0"/>
              </a:rPr>
              <a:t> (в тому </a:t>
            </a:r>
            <a:r>
              <a:rPr lang="ru-RU" sz="1600" err="1">
                <a:solidFill>
                  <a:schemeClr val="bg1"/>
                </a:solidFill>
                <a:latin typeface="Times New Roman" panose="02020603050405020304" pitchFamily="18" charset="0"/>
                <a:cs typeface="Times New Roman" panose="02020603050405020304" pitchFamily="18" charset="0"/>
              </a:rPr>
              <a:t>числі</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використанням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засобів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зв'язку</a:t>
            </a:r>
            <a:r>
              <a:rPr lang="ru-RU" sz="1600">
                <a:solidFill>
                  <a:schemeClr val="bg1"/>
                </a:solidFill>
                <a:latin typeface="Times New Roman" panose="02020603050405020304" pitchFamily="18" charset="0"/>
                <a:cs typeface="Times New Roman" panose="02020603050405020304" pitchFamily="18" charset="0"/>
              </a:rPr>
              <a:t>) адвоката, </a:t>
            </a:r>
            <a:r>
              <a:rPr lang="ru-RU" sz="1600" err="1">
                <a:solidFill>
                  <a:schemeClr val="bg1"/>
                </a:solidFill>
                <a:latin typeface="Times New Roman" panose="02020603050405020304" pitchFamily="18" charset="0"/>
                <a:cs typeface="Times New Roman" panose="02020603050405020304" pitchFamily="18" charset="0"/>
              </a:rPr>
              <a:t>помічника</a:t>
            </a:r>
            <a:r>
              <a:rPr lang="ru-RU" sz="1600">
                <a:solidFill>
                  <a:schemeClr val="bg1"/>
                </a:solidFill>
                <a:latin typeface="Times New Roman" panose="02020603050405020304" pitchFamily="18" charset="0"/>
                <a:cs typeface="Times New Roman" panose="02020603050405020304" pitchFamily="18" charset="0"/>
              </a:rPr>
              <a:t> адвоката, </a:t>
            </a:r>
            <a:r>
              <a:rPr lang="ru-RU" sz="1600" err="1">
                <a:solidFill>
                  <a:schemeClr val="bg1"/>
                </a:solidFill>
                <a:latin typeface="Times New Roman" panose="02020603050405020304" pitchFamily="18" charset="0"/>
                <a:cs typeface="Times New Roman" panose="02020603050405020304" pitchFamily="18" charset="0"/>
              </a:rPr>
              <a:t>стажиста</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клієнтом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особою, яка </a:t>
            </a:r>
            <a:r>
              <a:rPr lang="ru-RU" sz="1600" err="1">
                <a:solidFill>
                  <a:schemeClr val="bg1"/>
                </a:solidFill>
                <a:latin typeface="Times New Roman" panose="02020603050405020304" pitchFamily="18" charset="0"/>
                <a:cs typeface="Times New Roman" panose="02020603050405020304" pitchFamily="18" charset="0"/>
              </a:rPr>
              <a:t>звернулася</a:t>
            </a:r>
            <a:r>
              <a:rPr lang="ru-RU" sz="1600">
                <a:solidFill>
                  <a:schemeClr val="bg1"/>
                </a:solidFill>
                <a:latin typeface="Times New Roman" panose="02020603050405020304" pitchFamily="18" charset="0"/>
                <a:cs typeface="Times New Roman" panose="02020603050405020304" pitchFamily="18" charset="0"/>
              </a:rPr>
              <a:t> за </a:t>
            </a:r>
            <a:r>
              <a:rPr lang="ru-RU" sz="1600" err="1">
                <a:solidFill>
                  <a:schemeClr val="bg1"/>
                </a:solidFill>
                <a:latin typeface="Times New Roman" panose="02020603050405020304" pitchFamily="18" charset="0"/>
                <a:cs typeface="Times New Roman" panose="02020603050405020304" pitchFamily="18" charset="0"/>
              </a:rPr>
              <a:t>наданням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професійної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правничої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допомоги</a:t>
            </a:r>
            <a:r>
              <a:rPr lang="ru-RU" sz="1600">
                <a:solidFill>
                  <a:schemeClr val="bg1"/>
                </a:solidFill>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endParaRPr lang="ru-RU" sz="1600">
              <a:solidFill>
                <a:schemeClr val="bg1"/>
              </a:solidFill>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ru-RU" sz="1600" err="1">
                <a:solidFill>
                  <a:schemeClr val="bg1"/>
                </a:solidFill>
                <a:latin typeface="Times New Roman" panose="02020603050405020304" pitchFamily="18" charset="0"/>
                <a:cs typeface="Times New Roman" panose="02020603050405020304" pitchFamily="18" charset="0"/>
              </a:rPr>
              <a:t>зміст</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порад</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консультацій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роз'яснень</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документів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відомостей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матеріалів</a:t>
            </a:r>
            <a:r>
              <a:rPr lang="ru-RU" sz="1600">
                <a:solidFill>
                  <a:schemeClr val="bg1"/>
                </a:solidFill>
                <a:latin typeface="Times New Roman" panose="02020603050405020304" pitchFamily="18" charset="0"/>
                <a:cs typeface="Times New Roman" panose="02020603050405020304" pitchFamily="18" charset="0"/>
              </a:rPr>
              <a:t>, речей, </a:t>
            </a:r>
            <a:r>
              <a:rPr lang="ru-RU" sz="1600" err="1">
                <a:solidFill>
                  <a:schemeClr val="bg1"/>
                </a:solidFill>
                <a:latin typeface="Times New Roman" panose="02020603050405020304" pitchFamily="18" charset="0"/>
                <a:cs typeface="Times New Roman" panose="02020603050405020304" pitchFamily="18" charset="0"/>
              </a:rPr>
              <a:t>інформації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підготовлених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зібраних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одержаних</a:t>
            </a:r>
            <a:r>
              <a:rPr lang="ru-RU" sz="1600">
                <a:solidFill>
                  <a:schemeClr val="bg1"/>
                </a:solidFill>
                <a:latin typeface="Times New Roman" panose="02020603050405020304" pitchFamily="18" charset="0"/>
                <a:cs typeface="Times New Roman" panose="02020603050405020304" pitchFamily="18" charset="0"/>
              </a:rPr>
              <a:t> адвокатом, </a:t>
            </a:r>
            <a:r>
              <a:rPr lang="ru-RU" sz="1600" err="1">
                <a:solidFill>
                  <a:schemeClr val="bg1"/>
                </a:solidFill>
                <a:latin typeface="Times New Roman" panose="02020603050405020304" pitchFamily="18" charset="0"/>
                <a:cs typeface="Times New Roman" panose="02020603050405020304" pitchFamily="18" charset="0"/>
              </a:rPr>
              <a:t>помічником</a:t>
            </a:r>
            <a:r>
              <a:rPr lang="ru-RU" sz="1600">
                <a:solidFill>
                  <a:schemeClr val="bg1"/>
                </a:solidFill>
                <a:latin typeface="Times New Roman" panose="02020603050405020304" pitchFamily="18" charset="0"/>
                <a:cs typeface="Times New Roman" panose="02020603050405020304" pitchFamily="18" charset="0"/>
              </a:rPr>
              <a:t> адвоката, </a:t>
            </a:r>
            <a:r>
              <a:rPr lang="ru-RU" sz="1600" err="1">
                <a:solidFill>
                  <a:schemeClr val="bg1"/>
                </a:solidFill>
                <a:latin typeface="Times New Roman" panose="02020603050405020304" pitchFamily="18" charset="0"/>
                <a:cs typeface="Times New Roman" panose="02020603050405020304" pitchFamily="18" charset="0"/>
              </a:rPr>
              <a:t>стажистом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наданих</a:t>
            </a:r>
            <a:r>
              <a:rPr lang="ru-RU" sz="1600">
                <a:solidFill>
                  <a:schemeClr val="bg1"/>
                </a:solidFill>
                <a:latin typeface="Times New Roman" panose="02020603050405020304" pitchFamily="18" charset="0"/>
                <a:cs typeface="Times New Roman" panose="02020603050405020304" pitchFamily="18" charset="0"/>
              </a:rPr>
              <a:t> ним </a:t>
            </a:r>
            <a:r>
              <a:rPr lang="ru-RU" sz="1600" err="1">
                <a:solidFill>
                  <a:schemeClr val="bg1"/>
                </a:solidFill>
                <a:latin typeface="Times New Roman" panose="02020603050405020304" pitchFamily="18" charset="0"/>
                <a:cs typeface="Times New Roman" panose="02020603050405020304" pitchFamily="18" charset="0"/>
              </a:rPr>
              <a:t>клієнту</a:t>
            </a:r>
            <a:r>
              <a:rPr lang="ru-RU" sz="1600">
                <a:solidFill>
                  <a:schemeClr val="bg1"/>
                </a:solidFill>
                <a:latin typeface="Times New Roman" panose="02020603050405020304" pitchFamily="18" charset="0"/>
                <a:cs typeface="Times New Roman" panose="02020603050405020304" pitchFamily="18" charset="0"/>
              </a:rPr>
              <a:t> в рамках </a:t>
            </a:r>
            <a:r>
              <a:rPr lang="ru-RU" sz="1600" err="1">
                <a:solidFill>
                  <a:schemeClr val="bg1"/>
                </a:solidFill>
                <a:latin typeface="Times New Roman" panose="02020603050405020304" pitchFamily="18" charset="0"/>
                <a:cs typeface="Times New Roman" panose="02020603050405020304" pitchFamily="18" charset="0"/>
              </a:rPr>
              <a:t>професійної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правничої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чи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інших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видів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адвокатської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діяльності</a:t>
            </a:r>
            <a:r>
              <a:rPr lang="ru-RU" sz="1600">
                <a:solidFill>
                  <a:schemeClr val="bg1"/>
                </a:solidFill>
              </a:rPr>
              <a:t>.</a:t>
            </a:r>
          </a:p>
        </p:txBody>
      </p:sp>
    </p:spTree>
    <p:extLst>
      <p:ext uri="{BB962C8B-B14F-4D97-AF65-F5344CB8AC3E}">
        <p14:creationId xmlns:p14="http://schemas.microsoft.com/office/powerpoint/2010/main" val="820351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2000" y="5301208"/>
            <a:ext cx="6781800" cy="870992"/>
          </a:xfrm>
        </p:spPr>
        <p:txBody>
          <a:bodyPr>
            <a:normAutofit fontScale="90000"/>
          </a:bodyPr>
          <a:lstStyle/>
          <a:p>
            <a:r>
              <a:rPr lang="ru-RU" sz="2800" b="1" err="1">
                <a:latin typeface="+mn-lt"/>
              </a:rPr>
              <a:t>Принципи</a:t>
            </a:r>
            <a:r>
              <a:rPr lang="ru-RU" sz="2800" b="1">
                <a:latin typeface="+mn-lt"/>
              </a:rPr>
              <a:t> </a:t>
            </a:r>
            <a:r>
              <a:rPr lang="ru-RU" sz="2800" b="1" err="1">
                <a:latin typeface="+mn-lt"/>
              </a:rPr>
              <a:t>адвокатської</a:t>
            </a:r>
            <a:r>
              <a:rPr lang="ru-RU" sz="2800" b="1">
                <a:latin typeface="+mn-lt"/>
              </a:rPr>
              <a:t> </a:t>
            </a:r>
            <a:r>
              <a:rPr lang="ru-RU" sz="2800" b="1" err="1">
                <a:latin typeface="+mn-lt"/>
              </a:rPr>
              <a:t>етики</a:t>
            </a:r>
            <a:r>
              <a:rPr lang="ru-RU" sz="2800" b="1">
                <a:latin typeface="+mn-lt"/>
              </a:rPr>
              <a:t> (</a:t>
            </a:r>
            <a:r>
              <a:rPr lang="ru-RU" sz="2800" b="1" err="1">
                <a:latin typeface="+mn-lt"/>
              </a:rPr>
              <a:t>розділ</a:t>
            </a:r>
            <a:r>
              <a:rPr lang="ru-RU" sz="2800" b="1">
                <a:latin typeface="+mn-lt"/>
              </a:rPr>
              <a:t> II ПАЕ)</a:t>
            </a:r>
          </a:p>
        </p:txBody>
      </p:sp>
      <p:sp>
        <p:nvSpPr>
          <p:cNvPr id="3" name="Прямоугольник 2"/>
          <p:cNvSpPr/>
          <p:nvPr/>
        </p:nvSpPr>
        <p:spPr>
          <a:xfrm>
            <a:off x="251520" y="188640"/>
            <a:ext cx="8712967" cy="504056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err="1">
                <a:solidFill>
                  <a:schemeClr val="bg1"/>
                </a:solidFill>
                <a:latin typeface="Times New Roman" panose="02020603050405020304" pitchFamily="18" charset="0"/>
                <a:cs typeface="Times New Roman" panose="02020603050405020304" pitchFamily="18" charset="0"/>
              </a:rPr>
              <a:t>Стаття</a:t>
            </a:r>
            <a:r>
              <a:rPr lang="ru-RU" sz="1600">
                <a:solidFill>
                  <a:schemeClr val="bg1"/>
                </a:solidFill>
                <a:latin typeface="Times New Roman" panose="02020603050405020304" pitchFamily="18" charset="0"/>
                <a:cs typeface="Times New Roman" panose="02020603050405020304" pitchFamily="18" charset="0"/>
              </a:rPr>
              <a:t> 8. </a:t>
            </a:r>
            <a:r>
              <a:rPr lang="ru-RU" sz="1600" err="1">
                <a:solidFill>
                  <a:schemeClr val="bg1"/>
                </a:solidFill>
                <a:latin typeface="Times New Roman" panose="02020603050405020304" pitchFamily="18" charset="0"/>
                <a:cs typeface="Times New Roman" panose="02020603050405020304" pitchFamily="18" charset="0"/>
              </a:rPr>
              <a:t>Пріоритет</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клієнта</a:t>
            </a:r>
            <a:endParaRPr lang="ru-RU" sz="1600">
              <a:solidFill>
                <a:schemeClr val="bg1"/>
              </a:solidFill>
              <a:latin typeface="Times New Roman" panose="02020603050405020304" pitchFamily="18" charset="0"/>
              <a:cs typeface="Times New Roman" panose="02020603050405020304" pitchFamily="18" charset="0"/>
            </a:endParaRPr>
          </a:p>
          <a:p>
            <a:pPr algn="just"/>
            <a:r>
              <a:rPr lang="uk-UA" sz="1600">
                <a:solidFill>
                  <a:schemeClr val="bg1"/>
                </a:solidFill>
                <a:latin typeface="Times New Roman" panose="02020603050405020304" pitchFamily="18" charset="0"/>
                <a:cs typeface="Times New Roman" panose="02020603050405020304" pitchFamily="18" charset="0"/>
              </a:rPr>
              <a:t>	</a:t>
            </a:r>
            <a:r>
              <a:rPr lang="uk-UA" sz="1600" b="1" u="sng">
                <a:solidFill>
                  <a:schemeClr val="bg1"/>
                </a:solidFill>
                <a:latin typeface="Times New Roman" panose="02020603050405020304" pitchFamily="18" charset="0"/>
                <a:cs typeface="Times New Roman" panose="02020603050405020304" pitchFamily="18" charset="0"/>
              </a:rPr>
              <a:t>Адвокат :</a:t>
            </a:r>
          </a:p>
          <a:p>
            <a:pPr algn="just"/>
            <a:r>
              <a:rPr lang="uk-UA" sz="1600">
                <a:solidFill>
                  <a:schemeClr val="bg1"/>
                </a:solidFill>
                <a:latin typeface="Times New Roman" panose="02020603050405020304" pitchFamily="18" charset="0"/>
                <a:cs typeface="Times New Roman" panose="02020603050405020304" pitchFamily="18" charset="0"/>
              </a:rPr>
              <a:t>- має бути незалежним від свого клієнта</a:t>
            </a:r>
            <a:endParaRPr lang="ru-RU" sz="1600">
              <a:solidFill>
                <a:schemeClr val="bg1"/>
              </a:solidFill>
              <a:latin typeface="Times New Roman" panose="02020603050405020304" pitchFamily="18" charset="0"/>
              <a:cs typeface="Times New Roman" panose="02020603050405020304" pitchFamily="18" charset="0"/>
            </a:endParaRPr>
          </a:p>
          <a:p>
            <a:pPr algn="just"/>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зобов'язаний</a:t>
            </a:r>
            <a:r>
              <a:rPr lang="ru-RU" sz="1600">
                <a:solidFill>
                  <a:schemeClr val="bg1"/>
                </a:solidFill>
                <a:latin typeface="Times New Roman" panose="02020603050405020304" pitchFamily="18" charset="0"/>
                <a:cs typeface="Times New Roman" panose="02020603050405020304" pitchFamily="18" charset="0"/>
              </a:rPr>
              <a:t> у </a:t>
            </a:r>
            <a:r>
              <a:rPr lang="ru-RU" sz="1600" err="1">
                <a:solidFill>
                  <a:schemeClr val="bg1"/>
                </a:solidFill>
                <a:latin typeface="Times New Roman" panose="02020603050405020304" pitchFamily="18" charset="0"/>
                <a:cs typeface="Times New Roman" panose="02020603050405020304" pitchFamily="18" charset="0"/>
              </a:rPr>
              <a:t>своїй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професійній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діяльності</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виходити</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переваги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клієнта</a:t>
            </a:r>
            <a:r>
              <a:rPr lang="ru-RU" sz="1600">
                <a:solidFill>
                  <a:schemeClr val="bg1"/>
                </a:solidFill>
                <a:latin typeface="Times New Roman" panose="02020603050405020304" pitchFamily="18" charset="0"/>
                <a:cs typeface="Times New Roman" panose="02020603050405020304" pitchFamily="18" charset="0"/>
              </a:rPr>
              <a:t>.</a:t>
            </a:r>
          </a:p>
          <a:p>
            <a:pPr algn="just"/>
            <a:r>
              <a:rPr lang="ru-RU" sz="1600">
                <a:solidFill>
                  <a:schemeClr val="bg1"/>
                </a:solidFill>
                <a:latin typeface="Times New Roman" panose="02020603050405020304" pitchFamily="18" charset="0"/>
                <a:cs typeface="Times New Roman" panose="02020603050405020304" pitchFamily="18" charset="0"/>
              </a:rPr>
              <a:t>- за </a:t>
            </a:r>
            <a:r>
              <a:rPr lang="ru-RU" sz="1600" err="1">
                <a:solidFill>
                  <a:schemeClr val="bg1"/>
                </a:solidFill>
                <a:latin typeface="Times New Roman" panose="02020603050405020304" pitchFamily="18" charset="0"/>
                <a:cs typeface="Times New Roman" panose="02020603050405020304" pitchFamily="18" charset="0"/>
              </a:rPr>
              <a:t>можливості</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сприяє</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досудовому</a:t>
            </a:r>
            <a:r>
              <a:rPr lang="ru-RU" sz="1600">
                <a:solidFill>
                  <a:schemeClr val="bg1"/>
                </a:solidFill>
                <a:latin typeface="Times New Roman" panose="02020603050405020304" pitchFamily="18" charset="0"/>
                <a:cs typeface="Times New Roman" panose="02020603050405020304" pitchFamily="18" charset="0"/>
              </a:rPr>
              <a:t> та </a:t>
            </a:r>
            <a:r>
              <a:rPr lang="ru-RU" sz="1600" err="1">
                <a:solidFill>
                  <a:schemeClr val="bg1"/>
                </a:solidFill>
                <a:latin typeface="Times New Roman" panose="02020603050405020304" pitchFamily="18" charset="0"/>
                <a:cs typeface="Times New Roman" panose="02020603050405020304" pitchFamily="18" charset="0"/>
              </a:rPr>
              <a:t>позасудовому</a:t>
            </a:r>
            <a:r>
              <a:rPr lang="ru-RU" sz="1600">
                <a:solidFill>
                  <a:schemeClr val="bg1"/>
                </a:solidFill>
                <a:latin typeface="Times New Roman" panose="02020603050405020304" pitchFamily="18" charset="0"/>
                <a:cs typeface="Times New Roman" panose="02020603050405020304" pitchFamily="18" charset="0"/>
              </a:rPr>
              <a:t> порядках </a:t>
            </a:r>
            <a:r>
              <a:rPr lang="ru-RU" sz="1600" err="1">
                <a:solidFill>
                  <a:schemeClr val="bg1"/>
                </a:solidFill>
                <a:latin typeface="Times New Roman" panose="02020603050405020304" pitchFamily="18" charset="0"/>
                <a:cs typeface="Times New Roman" panose="02020603050405020304" pitchFamily="18" charset="0"/>
              </a:rPr>
              <a:t>урегулювання</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спорів</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між</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клієнтом</a:t>
            </a:r>
            <a:r>
              <a:rPr lang="ru-RU" sz="1600">
                <a:solidFill>
                  <a:schemeClr val="bg1"/>
                </a:solidFill>
                <a:latin typeface="Times New Roman" panose="02020603050405020304" pitchFamily="18" charset="0"/>
                <a:cs typeface="Times New Roman" panose="02020603050405020304" pitchFamily="18" charset="0"/>
              </a:rPr>
              <a:t> та </a:t>
            </a:r>
            <a:r>
              <a:rPr lang="ru-RU" sz="1600" err="1">
                <a:solidFill>
                  <a:schemeClr val="bg1"/>
                </a:solidFill>
                <a:latin typeface="Times New Roman" panose="02020603050405020304" pitchFamily="18" charset="0"/>
                <a:cs typeface="Times New Roman" panose="02020603050405020304" pitchFamily="18" charset="0"/>
              </a:rPr>
              <a:t>іншими</a:t>
            </a:r>
            <a:r>
              <a:rPr lang="ru-RU" sz="1600">
                <a:solidFill>
                  <a:schemeClr val="bg1"/>
                </a:solidFill>
                <a:latin typeface="Times New Roman" panose="02020603050405020304" pitchFamily="18" charset="0"/>
                <a:cs typeface="Times New Roman" panose="02020603050405020304" pitchFamily="18" charset="0"/>
              </a:rPr>
              <a:t> особами.</a:t>
            </a:r>
          </a:p>
          <a:p>
            <a:pPr algn="just"/>
            <a:r>
              <a:rPr lang="ru-RU" sz="1600">
                <a:solidFill>
                  <a:schemeClr val="bg1"/>
                </a:solidFill>
                <a:latin typeface="Times New Roman" panose="02020603050405020304" pitchFamily="18" charset="0"/>
                <a:cs typeface="Times New Roman" panose="02020603050405020304" pitchFamily="18" charset="0"/>
              </a:rPr>
              <a:t>- повинен </a:t>
            </a:r>
            <a:r>
              <a:rPr lang="ru-RU" sz="1600" err="1">
                <a:solidFill>
                  <a:schemeClr val="bg1"/>
                </a:solidFill>
                <a:latin typeface="Times New Roman" panose="02020603050405020304" pitchFamily="18" charset="0"/>
                <a:cs typeface="Times New Roman" panose="02020603050405020304" pitchFamily="18" charset="0"/>
              </a:rPr>
              <a:t>поважати</a:t>
            </a:r>
            <a:r>
              <a:rPr lang="ru-RU" sz="1600">
                <a:solidFill>
                  <a:schemeClr val="bg1"/>
                </a:solidFill>
                <a:latin typeface="Times New Roman" panose="02020603050405020304" pitchFamily="18" charset="0"/>
                <a:cs typeface="Times New Roman" panose="02020603050405020304" pitchFamily="18" charset="0"/>
              </a:rPr>
              <a:t> свободу </a:t>
            </a:r>
            <a:r>
              <a:rPr lang="ru-RU" sz="1600" err="1">
                <a:solidFill>
                  <a:schemeClr val="bg1"/>
                </a:solidFill>
                <a:latin typeface="Times New Roman" panose="02020603050405020304" pitchFamily="18" charset="0"/>
                <a:cs typeface="Times New Roman" panose="02020603050405020304" pitchFamily="18" charset="0"/>
              </a:rPr>
              <a:t>вибору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клієнтом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захисника</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своїх</a:t>
            </a:r>
            <a:r>
              <a:rPr lang="ru-RU" sz="1600">
                <a:solidFill>
                  <a:schemeClr val="bg1"/>
                </a:solidFill>
                <a:latin typeface="Times New Roman" panose="02020603050405020304" pitchFamily="18" charset="0"/>
                <a:cs typeface="Times New Roman" panose="02020603050405020304" pitchFamily="18" charset="0"/>
              </a:rPr>
              <a:t> прав (</a:t>
            </a:r>
            <a:r>
              <a:rPr lang="ru-RU" sz="1600" err="1">
                <a:solidFill>
                  <a:schemeClr val="bg1"/>
                </a:solidFill>
                <a:latin typeface="Times New Roman" panose="02020603050405020304" pitchFamily="18" charset="0"/>
                <a:cs typeface="Times New Roman" panose="02020603050405020304" pitchFamily="18" charset="0"/>
              </a:rPr>
              <a:t>представника</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чи</a:t>
            </a:r>
            <a:r>
              <a:rPr lang="ru-RU" sz="1600">
                <a:solidFill>
                  <a:schemeClr val="bg1"/>
                </a:solidFill>
                <a:latin typeface="Times New Roman" panose="02020603050405020304" pitchFamily="18" charset="0"/>
                <a:cs typeface="Times New Roman" panose="02020603050405020304" pitchFamily="18" charset="0"/>
              </a:rPr>
              <a:t> особи, яка </a:t>
            </a:r>
            <a:r>
              <a:rPr lang="ru-RU" sz="1600" err="1">
                <a:solidFill>
                  <a:schemeClr val="bg1"/>
                </a:solidFill>
                <a:latin typeface="Times New Roman" panose="02020603050405020304" pitchFamily="18" charset="0"/>
                <a:cs typeface="Times New Roman" panose="02020603050405020304" pitchFamily="18" charset="0"/>
              </a:rPr>
              <a:t>надає</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йому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професійну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правничу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допомогу</a:t>
            </a:r>
            <a:r>
              <a:rPr lang="ru-RU" sz="1600">
                <a:solidFill>
                  <a:schemeClr val="bg1"/>
                </a:solidFill>
                <a:latin typeface="Times New Roman" panose="02020603050405020304" pitchFamily="18" charset="0"/>
                <a:cs typeface="Times New Roman" panose="02020603050405020304" pitchFamily="18" charset="0"/>
              </a:rPr>
              <a:t>), і не </a:t>
            </a:r>
            <a:r>
              <a:rPr lang="ru-RU" sz="1600" err="1">
                <a:solidFill>
                  <a:schemeClr val="bg1"/>
                </a:solidFill>
                <a:latin typeface="Times New Roman" panose="02020603050405020304" pitchFamily="18" charset="0"/>
                <a:cs typeface="Times New Roman" panose="02020603050405020304" pitchFamily="18" charset="0"/>
              </a:rPr>
              <a:t>перешкоджати</a:t>
            </a:r>
            <a:r>
              <a:rPr lang="ru-RU" sz="1600">
                <a:solidFill>
                  <a:schemeClr val="bg1"/>
                </a:solidFill>
                <a:latin typeface="Times New Roman" panose="02020603050405020304" pitchFamily="18" charset="0"/>
                <a:cs typeface="Times New Roman" panose="02020603050405020304" pitchFamily="18" charset="0"/>
              </a:rPr>
              <a:t> у </a:t>
            </a:r>
            <a:r>
              <a:rPr lang="ru-RU" sz="1600" err="1">
                <a:solidFill>
                  <a:schemeClr val="bg1"/>
                </a:solidFill>
                <a:latin typeface="Times New Roman" panose="02020603050405020304" pitchFamily="18" charset="0"/>
                <a:cs typeface="Times New Roman" panose="02020603050405020304" pitchFamily="18" charset="0"/>
              </a:rPr>
              <a:t>реалізації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цієї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свободи</a:t>
            </a:r>
            <a:r>
              <a:rPr lang="ru-RU" sz="1600">
                <a:solidFill>
                  <a:schemeClr val="bg1"/>
                </a:solidFill>
                <a:latin typeface="Times New Roman" panose="02020603050405020304" pitchFamily="18" charset="0"/>
                <a:cs typeface="Times New Roman" panose="02020603050405020304" pitchFamily="18" charset="0"/>
              </a:rPr>
              <a:t>.</a:t>
            </a:r>
          </a:p>
          <a:p>
            <a:pPr algn="just"/>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який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надає</a:t>
            </a:r>
            <a:r>
              <a:rPr lang="ru-RU" sz="1600">
                <a:solidFill>
                  <a:schemeClr val="bg1"/>
                </a:solidFill>
                <a:latin typeface="Times New Roman" panose="02020603050405020304" pitchFamily="18" charset="0"/>
                <a:cs typeface="Times New Roman" panose="02020603050405020304" pitchFamily="18" charset="0"/>
              </a:rPr>
              <a:t> БВПД на </a:t>
            </a:r>
            <a:r>
              <a:rPr lang="ru-RU" sz="1600" err="1">
                <a:solidFill>
                  <a:schemeClr val="bg1"/>
                </a:solidFill>
                <a:latin typeface="Times New Roman" panose="02020603050405020304" pitchFamily="18" charset="0"/>
                <a:cs typeface="Times New Roman" panose="02020603050405020304" pitchFamily="18" charset="0"/>
              </a:rPr>
              <a:t>підставі</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доручення</a:t>
            </a:r>
            <a:r>
              <a:rPr lang="ru-RU" sz="1600">
                <a:solidFill>
                  <a:schemeClr val="bg1"/>
                </a:solidFill>
                <a:latin typeface="Times New Roman" panose="02020603050405020304" pitchFamily="18" charset="0"/>
                <a:cs typeface="Times New Roman" panose="02020603050405020304" pitchFamily="18" charset="0"/>
              </a:rPr>
              <a:t> органу (установи) з </a:t>
            </a:r>
            <a:r>
              <a:rPr lang="ru-RU" sz="1600" err="1">
                <a:solidFill>
                  <a:schemeClr val="bg1"/>
                </a:solidFill>
                <a:latin typeface="Times New Roman" panose="02020603050405020304" pitchFamily="18" charset="0"/>
                <a:cs typeface="Times New Roman" panose="02020603050405020304" pitchFamily="18" charset="0"/>
              </a:rPr>
              <a:t>надання</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безоплатної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вторинної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зобов'язаний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виходити</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переваги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інтересів</a:t>
            </a:r>
            <a:r>
              <a:rPr lang="ru-RU" sz="1600">
                <a:solidFill>
                  <a:schemeClr val="bg1"/>
                </a:solidFill>
                <a:latin typeface="Times New Roman" panose="02020603050405020304" pitchFamily="18" charset="0"/>
                <a:cs typeface="Times New Roman" panose="02020603050405020304" pitchFamily="18" charset="0"/>
              </a:rPr>
              <a:t> особи, </a:t>
            </a:r>
            <a:r>
              <a:rPr lang="ru-RU" sz="1600" err="1">
                <a:solidFill>
                  <a:schemeClr val="bg1"/>
                </a:solidFill>
                <a:latin typeface="Times New Roman" panose="02020603050405020304" pitchFamily="18" charset="0"/>
                <a:cs typeface="Times New Roman" panose="02020603050405020304" pitchFamily="18" charset="0"/>
              </a:rPr>
              <a:t>якій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йому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доручено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надавати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безоплатну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допомогу</a:t>
            </a:r>
            <a:r>
              <a:rPr lang="ru-RU" sz="1600">
                <a:solidFill>
                  <a:schemeClr val="bg1"/>
                </a:solidFill>
                <a:latin typeface="Times New Roman" panose="02020603050405020304" pitchFamily="18" charset="0"/>
                <a:cs typeface="Times New Roman" panose="02020603050405020304" pitchFamily="18" charset="0"/>
              </a:rPr>
              <a:t> перед </a:t>
            </a:r>
            <a:r>
              <a:rPr lang="ru-RU" sz="1600" err="1">
                <a:solidFill>
                  <a:schemeClr val="bg1"/>
                </a:solidFill>
                <a:latin typeface="Times New Roman" panose="02020603050405020304" pitchFamily="18" charset="0"/>
                <a:cs typeface="Times New Roman" panose="02020603050405020304" pitchFamily="18" charset="0"/>
              </a:rPr>
              <a:t>своїми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власними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інтересами</a:t>
            </a:r>
            <a:r>
              <a:rPr lang="ru-RU" sz="1600">
                <a:solidFill>
                  <a:schemeClr val="bg1"/>
                </a:solidFill>
                <a:latin typeface="Times New Roman" panose="02020603050405020304" pitchFamily="18" charset="0"/>
                <a:cs typeface="Times New Roman" panose="02020603050405020304" pitchFamily="18" charset="0"/>
              </a:rPr>
              <a:t>, та не </a:t>
            </a:r>
            <a:r>
              <a:rPr lang="ru-RU" sz="1600" err="1">
                <a:solidFill>
                  <a:schemeClr val="bg1"/>
                </a:solidFill>
                <a:latin typeface="Times New Roman" panose="02020603050405020304" pitchFamily="18" charset="0"/>
                <a:cs typeface="Times New Roman" panose="02020603050405020304" pitchFamily="18" charset="0"/>
              </a:rPr>
              <a:t>спонукати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її</a:t>
            </a:r>
            <a:r>
              <a:rPr lang="ru-RU" sz="1600">
                <a:solidFill>
                  <a:schemeClr val="bg1"/>
                </a:solidFill>
                <a:latin typeface="Times New Roman" panose="02020603050405020304" pitchFamily="18" charset="0"/>
                <a:cs typeface="Times New Roman" panose="02020603050405020304" pitchFamily="18" charset="0"/>
              </a:rPr>
              <a:t> до </a:t>
            </a:r>
            <a:r>
              <a:rPr lang="ru-RU" sz="1600" err="1">
                <a:solidFill>
                  <a:schemeClr val="bg1"/>
                </a:solidFill>
                <a:latin typeface="Times New Roman" panose="02020603050405020304" pitchFamily="18" charset="0"/>
                <a:cs typeface="Times New Roman" panose="02020603050405020304" pitchFamily="18" charset="0"/>
              </a:rPr>
              <a:t>укладення</a:t>
            </a:r>
            <a:r>
              <a:rPr lang="ru-RU" sz="1600">
                <a:solidFill>
                  <a:schemeClr val="bg1"/>
                </a:solidFill>
                <a:latin typeface="Times New Roman" panose="02020603050405020304" pitchFamily="18" charset="0"/>
                <a:cs typeface="Times New Roman" panose="02020603050405020304" pitchFamily="18" charset="0"/>
              </a:rPr>
              <a:t> Договору про </a:t>
            </a:r>
            <a:r>
              <a:rPr lang="ru-RU" sz="1600" err="1">
                <a:solidFill>
                  <a:schemeClr val="bg1"/>
                </a:solidFill>
                <a:latin typeface="Times New Roman" panose="02020603050405020304" pitchFamily="18" charset="0"/>
                <a:cs typeface="Times New Roman" panose="02020603050405020304" pitchFamily="18" charset="0"/>
              </a:rPr>
              <a:t>надання</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професійної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правничої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правової</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допомоги</a:t>
            </a:r>
            <a:r>
              <a:rPr lang="ru-RU" sz="1600">
                <a:solidFill>
                  <a:schemeClr val="bg1"/>
                </a:solidFill>
                <a:latin typeface="Times New Roman" panose="02020603050405020304" pitchFamily="18" charset="0"/>
                <a:cs typeface="Times New Roman" panose="02020603050405020304" pitchFamily="18" charset="0"/>
              </a:rPr>
              <a:t> з ним </a:t>
            </a:r>
            <a:r>
              <a:rPr lang="ru-RU" sz="1600" err="1">
                <a:solidFill>
                  <a:schemeClr val="bg1"/>
                </a:solidFill>
                <a:latin typeface="Times New Roman" panose="02020603050405020304" pitchFamily="18" charset="0"/>
                <a:cs typeface="Times New Roman" panose="02020603050405020304" pitchFamily="18" charset="0"/>
              </a:rPr>
              <a:t>особисто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адвокатським</a:t>
            </a:r>
            <a:r>
              <a:rPr lang="ru-RU" sz="1600">
                <a:solidFill>
                  <a:schemeClr val="bg1"/>
                </a:solidFill>
                <a:latin typeface="Times New Roman" panose="02020603050405020304" pitchFamily="18" charset="0"/>
                <a:cs typeface="Times New Roman" panose="02020603050405020304" pitchFamily="18" charset="0"/>
              </a:rPr>
              <a:t> бюро, </a:t>
            </a:r>
            <a:r>
              <a:rPr lang="ru-RU" sz="1600" err="1">
                <a:solidFill>
                  <a:schemeClr val="bg1"/>
                </a:solidFill>
                <a:latin typeface="Times New Roman" panose="02020603050405020304" pitchFamily="18" charset="0"/>
                <a:cs typeface="Times New Roman" panose="02020603050405020304" pitchFamily="18" charset="0"/>
              </a:rPr>
              <a:t>адвокатським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об'єднанням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чи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іншим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суб'єктом</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або</a:t>
            </a:r>
            <a:r>
              <a:rPr lang="ru-RU" sz="1600">
                <a:solidFill>
                  <a:schemeClr val="bg1"/>
                </a:solidFill>
                <a:latin typeface="Times New Roman" panose="02020603050405020304" pitchFamily="18" charset="0"/>
                <a:cs typeface="Times New Roman" panose="02020603050405020304" pitchFamily="18" charset="0"/>
              </a:rPr>
              <a:t> адвокатом.</a:t>
            </a:r>
          </a:p>
          <a:p>
            <a:pPr algn="just"/>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яким</a:t>
            </a:r>
            <a:r>
              <a:rPr lang="ru-RU" sz="1600">
                <a:solidFill>
                  <a:schemeClr val="bg1"/>
                </a:solidFill>
                <a:latin typeface="Times New Roman" panose="02020603050405020304" pitchFamily="18" charset="0"/>
                <a:cs typeface="Times New Roman" panose="02020603050405020304" pitchFamily="18" charset="0"/>
              </a:rPr>
              <a:t> органом (</a:t>
            </a:r>
            <a:r>
              <a:rPr lang="ru-RU" sz="1600" err="1">
                <a:solidFill>
                  <a:schemeClr val="bg1"/>
                </a:solidFill>
                <a:latin typeface="Times New Roman" panose="02020603050405020304" pitchFamily="18" charset="0"/>
                <a:cs typeface="Times New Roman" panose="02020603050405020304" pitchFamily="18" charset="0"/>
              </a:rPr>
              <a:t>установою</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надання</a:t>
            </a:r>
            <a:r>
              <a:rPr lang="ru-RU" sz="1600">
                <a:solidFill>
                  <a:schemeClr val="bg1"/>
                </a:solidFill>
                <a:latin typeface="Times New Roman" panose="02020603050405020304" pitchFamily="18" charset="0"/>
                <a:cs typeface="Times New Roman" panose="02020603050405020304" pitchFamily="18" charset="0"/>
              </a:rPr>
              <a:t> БВПД </a:t>
            </a:r>
            <a:r>
              <a:rPr lang="ru-RU" sz="1600" err="1">
                <a:solidFill>
                  <a:schemeClr val="bg1"/>
                </a:solidFill>
                <a:latin typeface="Times New Roman" panose="02020603050405020304" pitchFamily="18" charset="0"/>
                <a:cs typeface="Times New Roman" panose="02020603050405020304" pitchFamily="18" charset="0"/>
              </a:rPr>
              <a:t>укладено</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договір</a:t>
            </a:r>
            <a:r>
              <a:rPr lang="ru-RU" sz="1600">
                <a:solidFill>
                  <a:schemeClr val="bg1"/>
                </a:solidFill>
                <a:latin typeface="Times New Roman" panose="02020603050405020304" pitchFamily="18" charset="0"/>
                <a:cs typeface="Times New Roman" panose="02020603050405020304" pitchFamily="18" charset="0"/>
              </a:rPr>
              <a:t> (контракт), </a:t>
            </a:r>
            <a:r>
              <a:rPr lang="ru-RU" sz="1600" err="1">
                <a:solidFill>
                  <a:schemeClr val="bg1"/>
                </a:solidFill>
                <a:latin typeface="Times New Roman" panose="02020603050405020304" pitchFamily="18" charset="0"/>
                <a:cs typeface="Times New Roman" panose="02020603050405020304" pitchFamily="18" charset="0"/>
              </a:rPr>
              <a:t>зобов'язаний</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виходити</a:t>
            </a:r>
            <a:r>
              <a:rPr lang="ru-RU" sz="1600">
                <a:solidFill>
                  <a:schemeClr val="bg1"/>
                </a:solidFill>
                <a:latin typeface="Times New Roman" panose="02020603050405020304" pitchFamily="18" charset="0"/>
                <a:cs typeface="Times New Roman" panose="02020603050405020304" pitchFamily="18" charset="0"/>
              </a:rPr>
              <a:t> з </a:t>
            </a:r>
            <a:r>
              <a:rPr lang="ru-RU" sz="1600" err="1">
                <a:solidFill>
                  <a:schemeClr val="bg1"/>
                </a:solidFill>
                <a:latin typeface="Times New Roman" panose="02020603050405020304" pitchFamily="18" charset="0"/>
                <a:cs typeface="Times New Roman" panose="02020603050405020304" pitchFamily="18" charset="0"/>
              </a:rPr>
              <a:t>пріоритету</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інтересів</a:t>
            </a:r>
            <a:r>
              <a:rPr lang="ru-RU" sz="1600">
                <a:solidFill>
                  <a:schemeClr val="bg1"/>
                </a:solidFill>
                <a:latin typeface="Times New Roman" panose="02020603050405020304" pitchFamily="18" charset="0"/>
                <a:cs typeface="Times New Roman" panose="02020603050405020304" pitchFamily="18" charset="0"/>
              </a:rPr>
              <a:t> особи, перед </a:t>
            </a:r>
            <a:r>
              <a:rPr lang="ru-RU" sz="1600" err="1">
                <a:solidFill>
                  <a:schemeClr val="bg1"/>
                </a:solidFill>
                <a:latin typeface="Times New Roman" panose="02020603050405020304" pitchFamily="18" charset="0"/>
                <a:cs typeface="Times New Roman" panose="02020603050405020304" pitchFamily="18" charset="0"/>
              </a:rPr>
              <a:t>своїми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власними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інтересами</a:t>
            </a:r>
            <a:r>
              <a:rPr lang="ru-RU" sz="1600">
                <a:solidFill>
                  <a:schemeClr val="bg1"/>
                </a:solidFill>
                <a:latin typeface="Times New Roman" panose="02020603050405020304" pitchFamily="18" charset="0"/>
                <a:cs typeface="Times New Roman" panose="02020603050405020304" pitchFamily="18" charset="0"/>
              </a:rPr>
              <a:t> та </a:t>
            </a:r>
            <a:r>
              <a:rPr lang="ru-RU" sz="1600" err="1">
                <a:solidFill>
                  <a:schemeClr val="bg1"/>
                </a:solidFill>
                <a:latin typeface="Times New Roman" panose="02020603050405020304" pitchFamily="18" charset="0"/>
                <a:cs typeface="Times New Roman" panose="02020603050405020304" pitchFamily="18" charset="0"/>
              </a:rPr>
              <a:t>інтересами</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інших</a:t>
            </a:r>
            <a:r>
              <a:rPr lang="ru-RU" sz="1600">
                <a:solidFill>
                  <a:schemeClr val="bg1"/>
                </a:solidFill>
                <a:latin typeface="Times New Roman" panose="02020603050405020304" pitchFamily="18" charset="0"/>
                <a:cs typeface="Times New Roman" panose="02020603050405020304" pitchFamily="18" charset="0"/>
              </a:rPr>
              <a:t> </a:t>
            </a:r>
            <a:r>
              <a:rPr lang="ru-RU" sz="1600" err="1">
                <a:solidFill>
                  <a:schemeClr val="bg1"/>
                </a:solidFill>
                <a:latin typeface="Times New Roman" panose="02020603050405020304" pitchFamily="18" charset="0"/>
                <a:cs typeface="Times New Roman" panose="02020603050405020304" pitchFamily="18" charset="0"/>
              </a:rPr>
              <a:t>осіб</a:t>
            </a:r>
            <a:r>
              <a:rPr lang="ru-RU" sz="1600">
                <a:solidFill>
                  <a:schemeClr val="bg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91120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77240" y="6093296"/>
            <a:ext cx="7543800" cy="576064"/>
          </a:xfrm>
        </p:spPr>
        <p:txBody>
          <a:bodyPr/>
          <a:lstStyle/>
          <a:p>
            <a:r>
              <a:rPr lang="ru-RU" sz="2500" b="1" err="1">
                <a:latin typeface="Times New Roman" panose="02020603050405020304" pitchFamily="18" charset="0"/>
                <a:cs typeface="Times New Roman" panose="02020603050405020304" pitchFamily="18" charset="0"/>
              </a:rPr>
              <a:t>Принципи</a:t>
            </a:r>
            <a:r>
              <a:rPr lang="ru-RU" sz="2500" b="1">
                <a:latin typeface="Times New Roman" panose="02020603050405020304" pitchFamily="18" charset="0"/>
                <a:cs typeface="Times New Roman" panose="02020603050405020304" pitchFamily="18" charset="0"/>
              </a:rPr>
              <a:t> </a:t>
            </a:r>
            <a:r>
              <a:rPr lang="ru-RU" sz="2500" b="1" err="1">
                <a:latin typeface="Times New Roman" panose="02020603050405020304" pitchFamily="18" charset="0"/>
                <a:cs typeface="Times New Roman" panose="02020603050405020304" pitchFamily="18" charset="0"/>
              </a:rPr>
              <a:t>адвокатської</a:t>
            </a:r>
            <a:r>
              <a:rPr lang="ru-RU" sz="2500" b="1">
                <a:latin typeface="Times New Roman" panose="02020603050405020304" pitchFamily="18" charset="0"/>
                <a:cs typeface="Times New Roman" panose="02020603050405020304" pitchFamily="18" charset="0"/>
              </a:rPr>
              <a:t> </a:t>
            </a:r>
            <a:r>
              <a:rPr lang="ru-RU" sz="2500" b="1" err="1">
                <a:latin typeface="Times New Roman" panose="02020603050405020304" pitchFamily="18" charset="0"/>
                <a:cs typeface="Times New Roman" panose="02020603050405020304" pitchFamily="18" charset="0"/>
              </a:rPr>
              <a:t>етики</a:t>
            </a:r>
            <a:r>
              <a:rPr lang="ru-RU" sz="2500" b="1">
                <a:latin typeface="Times New Roman" panose="02020603050405020304" pitchFamily="18" charset="0"/>
                <a:cs typeface="Times New Roman" panose="02020603050405020304" pitchFamily="18" charset="0"/>
              </a:rPr>
              <a:t> (</a:t>
            </a:r>
            <a:r>
              <a:rPr lang="ru-RU" sz="2500" b="1" err="1">
                <a:latin typeface="Times New Roman" panose="02020603050405020304" pitchFamily="18" charset="0"/>
                <a:cs typeface="Times New Roman" panose="02020603050405020304" pitchFamily="18" charset="0"/>
              </a:rPr>
              <a:t>розділ</a:t>
            </a:r>
            <a:r>
              <a:rPr lang="ru-RU" sz="2500" b="1">
                <a:latin typeface="Times New Roman" panose="02020603050405020304" pitchFamily="18" charset="0"/>
                <a:cs typeface="Times New Roman" panose="02020603050405020304" pitchFamily="18" charset="0"/>
              </a:rPr>
              <a:t> II ПАЕ)</a:t>
            </a:r>
            <a:endParaRPr lang="ru-RU">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79512" y="213950"/>
            <a:ext cx="8784976" cy="56633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500" err="1">
                <a:solidFill>
                  <a:schemeClr val="bg1"/>
                </a:solidFill>
              </a:rPr>
              <a:t>Стаття</a:t>
            </a:r>
            <a:r>
              <a:rPr lang="ru-RU" sz="1500">
                <a:solidFill>
                  <a:schemeClr val="bg1"/>
                </a:solidFill>
              </a:rPr>
              <a:t> 9. </a:t>
            </a:r>
            <a:r>
              <a:rPr lang="ru-RU" sz="1500" err="1">
                <a:solidFill>
                  <a:schemeClr val="bg1"/>
                </a:solidFill>
              </a:rPr>
              <a:t>Неприпустимість</a:t>
            </a:r>
            <a:r>
              <a:rPr lang="ru-RU" sz="1500">
                <a:solidFill>
                  <a:schemeClr val="bg1"/>
                </a:solidFill>
              </a:rPr>
              <a:t> </a:t>
            </a:r>
            <a:r>
              <a:rPr lang="ru-RU" sz="1500" err="1">
                <a:solidFill>
                  <a:schemeClr val="bg1"/>
                </a:solidFill>
              </a:rPr>
              <a:t>конфлікту</a:t>
            </a:r>
            <a:r>
              <a:rPr lang="ru-RU" sz="1500">
                <a:solidFill>
                  <a:schemeClr val="bg1"/>
                </a:solidFill>
              </a:rPr>
              <a:t> </a:t>
            </a:r>
            <a:r>
              <a:rPr lang="ru-RU" sz="1500" err="1">
                <a:solidFill>
                  <a:schemeClr val="bg1"/>
                </a:solidFill>
              </a:rPr>
              <a:t>інтересів</a:t>
            </a:r>
            <a:endParaRPr lang="ru-RU" sz="1500">
              <a:solidFill>
                <a:schemeClr val="bg1"/>
              </a:solidFill>
            </a:endParaRPr>
          </a:p>
          <a:p>
            <a:pPr algn="ctr"/>
            <a:endParaRPr lang="ru-RU" sz="1500">
              <a:solidFill>
                <a:schemeClr val="bg1"/>
              </a:solidFill>
            </a:endParaRPr>
          </a:p>
          <a:p>
            <a:r>
              <a:rPr lang="ru-RU" sz="1500" err="1">
                <a:solidFill>
                  <a:schemeClr val="bg1"/>
                </a:solidFill>
              </a:rPr>
              <a:t>Під</a:t>
            </a:r>
            <a:r>
              <a:rPr lang="ru-RU" sz="1500">
                <a:solidFill>
                  <a:schemeClr val="bg1"/>
                </a:solidFill>
              </a:rPr>
              <a:t> </a:t>
            </a:r>
            <a:r>
              <a:rPr lang="ru-RU" sz="1500" err="1">
                <a:solidFill>
                  <a:schemeClr val="bg1"/>
                </a:solidFill>
              </a:rPr>
              <a:t>конфліктом</a:t>
            </a:r>
            <a:r>
              <a:rPr lang="ru-RU" sz="1500">
                <a:solidFill>
                  <a:schemeClr val="bg1"/>
                </a:solidFill>
              </a:rPr>
              <a:t> </a:t>
            </a:r>
            <a:r>
              <a:rPr lang="ru-RU" sz="1500" err="1">
                <a:solidFill>
                  <a:schemeClr val="bg1"/>
                </a:solidFill>
              </a:rPr>
              <a:t>інтересів</a:t>
            </a:r>
            <a:r>
              <a:rPr lang="ru-RU" sz="1500">
                <a:solidFill>
                  <a:schemeClr val="bg1"/>
                </a:solidFill>
              </a:rPr>
              <a:t> </a:t>
            </a:r>
            <a:r>
              <a:rPr lang="ru-RU" sz="1500" err="1">
                <a:solidFill>
                  <a:schemeClr val="bg1"/>
                </a:solidFill>
              </a:rPr>
              <a:t>слід</a:t>
            </a:r>
            <a:r>
              <a:rPr lang="ru-RU" sz="1500">
                <a:solidFill>
                  <a:schemeClr val="bg1"/>
                </a:solidFill>
              </a:rPr>
              <a:t> </a:t>
            </a:r>
            <a:r>
              <a:rPr lang="ru-RU" sz="1500" err="1">
                <a:solidFill>
                  <a:schemeClr val="bg1"/>
                </a:solidFill>
              </a:rPr>
              <a:t>розуміти</a:t>
            </a:r>
            <a:r>
              <a:rPr lang="ru-RU" sz="1500">
                <a:solidFill>
                  <a:schemeClr val="bg1"/>
                </a:solidFill>
              </a:rPr>
              <a:t> </a:t>
            </a:r>
            <a:r>
              <a:rPr lang="ru-RU" sz="1500" err="1">
                <a:solidFill>
                  <a:schemeClr val="bg1"/>
                </a:solidFill>
              </a:rPr>
              <a:t>суперечність</a:t>
            </a:r>
            <a:r>
              <a:rPr lang="ru-RU" sz="1500">
                <a:solidFill>
                  <a:schemeClr val="bg1"/>
                </a:solidFill>
              </a:rPr>
              <a:t> </a:t>
            </a:r>
            <a:r>
              <a:rPr lang="ru-RU" sz="1500" err="1">
                <a:solidFill>
                  <a:schemeClr val="bg1"/>
                </a:solidFill>
              </a:rPr>
              <a:t>між</a:t>
            </a:r>
            <a:r>
              <a:rPr lang="ru-RU" sz="1500">
                <a:solidFill>
                  <a:schemeClr val="bg1"/>
                </a:solidFill>
              </a:rPr>
              <a:t> </a:t>
            </a:r>
            <a:r>
              <a:rPr lang="ru-RU" sz="1500" err="1">
                <a:solidFill>
                  <a:schemeClr val="bg1"/>
                </a:solidFill>
              </a:rPr>
              <a:t>особистими</a:t>
            </a:r>
            <a:r>
              <a:rPr lang="ru-RU" sz="1500">
                <a:solidFill>
                  <a:schemeClr val="bg1"/>
                </a:solidFill>
              </a:rPr>
              <a:t> </a:t>
            </a:r>
            <a:r>
              <a:rPr lang="ru-RU" sz="1500" err="1">
                <a:solidFill>
                  <a:schemeClr val="bg1"/>
                </a:solidFill>
              </a:rPr>
              <a:t>інтересами</a:t>
            </a:r>
            <a:r>
              <a:rPr lang="ru-RU" sz="1500">
                <a:solidFill>
                  <a:schemeClr val="bg1"/>
                </a:solidFill>
              </a:rPr>
              <a:t> адвоката та </a:t>
            </a:r>
            <a:r>
              <a:rPr lang="ru-RU" sz="1500" err="1">
                <a:solidFill>
                  <a:schemeClr val="bg1"/>
                </a:solidFill>
              </a:rPr>
              <a:t>його</a:t>
            </a:r>
            <a:r>
              <a:rPr lang="ru-RU" sz="1500">
                <a:solidFill>
                  <a:schemeClr val="bg1"/>
                </a:solidFill>
              </a:rPr>
              <a:t> </a:t>
            </a:r>
            <a:r>
              <a:rPr lang="ru-RU" sz="1500" err="1">
                <a:solidFill>
                  <a:schemeClr val="bg1"/>
                </a:solidFill>
              </a:rPr>
              <a:t>професійними</a:t>
            </a:r>
            <a:r>
              <a:rPr lang="ru-RU" sz="1500">
                <a:solidFill>
                  <a:schemeClr val="bg1"/>
                </a:solidFill>
              </a:rPr>
              <a:t> правами і </a:t>
            </a:r>
            <a:r>
              <a:rPr lang="ru-RU" sz="1500" err="1">
                <a:solidFill>
                  <a:schemeClr val="bg1"/>
                </a:solidFill>
              </a:rPr>
              <a:t>обов'язками</a:t>
            </a:r>
            <a:r>
              <a:rPr lang="ru-RU" sz="1500">
                <a:solidFill>
                  <a:schemeClr val="bg1"/>
                </a:solidFill>
              </a:rPr>
              <a:t> перед </a:t>
            </a:r>
            <a:r>
              <a:rPr lang="ru-RU" sz="1500" err="1">
                <a:solidFill>
                  <a:schemeClr val="bg1"/>
                </a:solidFill>
              </a:rPr>
              <a:t>клієнтом</a:t>
            </a:r>
            <a:r>
              <a:rPr lang="ru-RU" sz="1500">
                <a:solidFill>
                  <a:schemeClr val="bg1"/>
                </a:solidFill>
              </a:rPr>
              <a:t>, </a:t>
            </a:r>
            <a:r>
              <a:rPr lang="ru-RU" sz="1500" err="1">
                <a:solidFill>
                  <a:schemeClr val="bg1"/>
                </a:solidFill>
              </a:rPr>
              <a:t>наявність</a:t>
            </a:r>
            <a:r>
              <a:rPr lang="ru-RU" sz="1500">
                <a:solidFill>
                  <a:schemeClr val="bg1"/>
                </a:solidFill>
              </a:rPr>
              <a:t> </a:t>
            </a:r>
            <a:r>
              <a:rPr lang="ru-RU" sz="1500" err="1">
                <a:solidFill>
                  <a:schemeClr val="bg1"/>
                </a:solidFill>
              </a:rPr>
              <a:t>якої</a:t>
            </a:r>
            <a:r>
              <a:rPr lang="ru-RU" sz="1500">
                <a:solidFill>
                  <a:schemeClr val="bg1"/>
                </a:solidFill>
              </a:rPr>
              <a:t> </a:t>
            </a:r>
            <a:r>
              <a:rPr lang="ru-RU" sz="1500" err="1">
                <a:solidFill>
                  <a:schemeClr val="bg1"/>
                </a:solidFill>
              </a:rPr>
              <a:t>може</a:t>
            </a:r>
            <a:r>
              <a:rPr lang="ru-RU" sz="1500">
                <a:solidFill>
                  <a:schemeClr val="bg1"/>
                </a:solidFill>
              </a:rPr>
              <a:t> </a:t>
            </a:r>
            <a:r>
              <a:rPr lang="ru-RU" sz="1500" err="1">
                <a:solidFill>
                  <a:schemeClr val="bg1"/>
                </a:solidFill>
              </a:rPr>
              <a:t>вплинути</a:t>
            </a:r>
            <a:r>
              <a:rPr lang="ru-RU" sz="1500">
                <a:solidFill>
                  <a:schemeClr val="bg1"/>
                </a:solidFill>
              </a:rPr>
              <a:t> на </a:t>
            </a:r>
            <a:r>
              <a:rPr lang="ru-RU" sz="1500" err="1">
                <a:solidFill>
                  <a:schemeClr val="bg1"/>
                </a:solidFill>
              </a:rPr>
              <a:t>об'єктивність</a:t>
            </a:r>
            <a:r>
              <a:rPr lang="ru-RU" sz="1500">
                <a:solidFill>
                  <a:schemeClr val="bg1"/>
                </a:solidFill>
              </a:rPr>
              <a:t> </a:t>
            </a:r>
            <a:r>
              <a:rPr lang="ru-RU" sz="1500" err="1">
                <a:solidFill>
                  <a:schemeClr val="bg1"/>
                </a:solidFill>
              </a:rPr>
              <a:t>або</a:t>
            </a:r>
            <a:r>
              <a:rPr lang="ru-RU" sz="1500">
                <a:solidFill>
                  <a:schemeClr val="bg1"/>
                </a:solidFill>
              </a:rPr>
              <a:t> </a:t>
            </a:r>
            <a:r>
              <a:rPr lang="ru-RU" sz="1500" err="1">
                <a:solidFill>
                  <a:schemeClr val="bg1"/>
                </a:solidFill>
              </a:rPr>
              <a:t>неупередженість</a:t>
            </a:r>
            <a:r>
              <a:rPr lang="ru-RU" sz="1500">
                <a:solidFill>
                  <a:schemeClr val="bg1"/>
                </a:solidFill>
              </a:rPr>
              <a:t> </a:t>
            </a:r>
            <a:r>
              <a:rPr lang="ru-RU" sz="1500" err="1">
                <a:solidFill>
                  <a:schemeClr val="bg1"/>
                </a:solidFill>
              </a:rPr>
              <a:t>під</a:t>
            </a:r>
            <a:r>
              <a:rPr lang="ru-RU" sz="1500">
                <a:solidFill>
                  <a:schemeClr val="bg1"/>
                </a:solidFill>
              </a:rPr>
              <a:t> час </a:t>
            </a:r>
            <a:r>
              <a:rPr lang="ru-RU" sz="1500" err="1">
                <a:solidFill>
                  <a:schemeClr val="bg1"/>
                </a:solidFill>
              </a:rPr>
              <a:t>виконання</a:t>
            </a:r>
            <a:r>
              <a:rPr lang="ru-RU" sz="1500">
                <a:solidFill>
                  <a:schemeClr val="bg1"/>
                </a:solidFill>
              </a:rPr>
              <a:t> адвокатом </a:t>
            </a:r>
            <a:r>
              <a:rPr lang="ru-RU" sz="1500" err="1">
                <a:solidFill>
                  <a:schemeClr val="bg1"/>
                </a:solidFill>
              </a:rPr>
              <a:t>його</a:t>
            </a:r>
            <a:r>
              <a:rPr lang="ru-RU" sz="1500">
                <a:solidFill>
                  <a:schemeClr val="bg1"/>
                </a:solidFill>
              </a:rPr>
              <a:t> </a:t>
            </a:r>
            <a:r>
              <a:rPr lang="ru-RU" sz="1500" err="1">
                <a:solidFill>
                  <a:schemeClr val="bg1"/>
                </a:solidFill>
              </a:rPr>
              <a:t>професійних</a:t>
            </a:r>
            <a:r>
              <a:rPr lang="ru-RU" sz="1500">
                <a:solidFill>
                  <a:schemeClr val="bg1"/>
                </a:solidFill>
              </a:rPr>
              <a:t> </a:t>
            </a:r>
            <a:r>
              <a:rPr lang="ru-RU" sz="1500" err="1">
                <a:solidFill>
                  <a:schemeClr val="bg1"/>
                </a:solidFill>
              </a:rPr>
              <a:t>обов'язків</a:t>
            </a:r>
            <a:r>
              <a:rPr lang="ru-RU" sz="1500">
                <a:solidFill>
                  <a:schemeClr val="bg1"/>
                </a:solidFill>
              </a:rPr>
              <a:t>, а </a:t>
            </a:r>
            <a:r>
              <a:rPr lang="ru-RU" sz="1500" err="1">
                <a:solidFill>
                  <a:schemeClr val="bg1"/>
                </a:solidFill>
              </a:rPr>
              <a:t>також</a:t>
            </a:r>
            <a:r>
              <a:rPr lang="ru-RU" sz="1500">
                <a:solidFill>
                  <a:schemeClr val="bg1"/>
                </a:solidFill>
              </a:rPr>
              <a:t> на </a:t>
            </a:r>
            <a:r>
              <a:rPr lang="ru-RU" sz="1500" err="1">
                <a:solidFill>
                  <a:schemeClr val="bg1"/>
                </a:solidFill>
              </a:rPr>
              <a:t>вчинення</a:t>
            </a:r>
            <a:r>
              <a:rPr lang="ru-RU" sz="1500">
                <a:solidFill>
                  <a:schemeClr val="bg1"/>
                </a:solidFill>
              </a:rPr>
              <a:t> </a:t>
            </a:r>
            <a:r>
              <a:rPr lang="ru-RU" sz="1500" err="1">
                <a:solidFill>
                  <a:schemeClr val="bg1"/>
                </a:solidFill>
              </a:rPr>
              <a:t>чи</a:t>
            </a:r>
            <a:r>
              <a:rPr lang="ru-RU" sz="1500">
                <a:solidFill>
                  <a:schemeClr val="bg1"/>
                </a:solidFill>
              </a:rPr>
              <a:t> не </a:t>
            </a:r>
            <a:r>
              <a:rPr lang="ru-RU" sz="1500" err="1">
                <a:solidFill>
                  <a:schemeClr val="bg1"/>
                </a:solidFill>
              </a:rPr>
              <a:t>вчинення</a:t>
            </a:r>
            <a:r>
              <a:rPr lang="ru-RU" sz="1500">
                <a:solidFill>
                  <a:schemeClr val="bg1"/>
                </a:solidFill>
              </a:rPr>
              <a:t> ним </a:t>
            </a:r>
            <a:r>
              <a:rPr lang="ru-RU" sz="1500" err="1">
                <a:solidFill>
                  <a:schemeClr val="bg1"/>
                </a:solidFill>
              </a:rPr>
              <a:t>дій</a:t>
            </a:r>
            <a:r>
              <a:rPr lang="ru-RU" sz="1500">
                <a:solidFill>
                  <a:schemeClr val="bg1"/>
                </a:solidFill>
              </a:rPr>
              <a:t> </a:t>
            </a:r>
            <a:r>
              <a:rPr lang="ru-RU" sz="1500" err="1">
                <a:solidFill>
                  <a:schemeClr val="bg1"/>
                </a:solidFill>
              </a:rPr>
              <a:t>під</a:t>
            </a:r>
            <a:r>
              <a:rPr lang="ru-RU" sz="1500">
                <a:solidFill>
                  <a:schemeClr val="bg1"/>
                </a:solidFill>
              </a:rPr>
              <a:t> час </a:t>
            </a:r>
            <a:r>
              <a:rPr lang="ru-RU" sz="1500" err="1">
                <a:solidFill>
                  <a:schemeClr val="bg1"/>
                </a:solidFill>
              </a:rPr>
              <a:t>здійснення</a:t>
            </a:r>
            <a:r>
              <a:rPr lang="ru-RU" sz="1500">
                <a:solidFill>
                  <a:schemeClr val="bg1"/>
                </a:solidFill>
              </a:rPr>
              <a:t> </a:t>
            </a:r>
            <a:r>
              <a:rPr lang="ru-RU" sz="1500" err="1">
                <a:solidFill>
                  <a:schemeClr val="bg1"/>
                </a:solidFill>
              </a:rPr>
              <a:t>адвокатської</a:t>
            </a:r>
            <a:r>
              <a:rPr lang="ru-RU" sz="1500">
                <a:solidFill>
                  <a:schemeClr val="bg1"/>
                </a:solidFill>
              </a:rPr>
              <a:t> </a:t>
            </a:r>
            <a:r>
              <a:rPr lang="ru-RU" sz="1500" err="1">
                <a:solidFill>
                  <a:schemeClr val="bg1"/>
                </a:solidFill>
              </a:rPr>
              <a:t>діяльності</a:t>
            </a:r>
            <a:r>
              <a:rPr lang="ru-RU" sz="1500">
                <a:solidFill>
                  <a:schemeClr val="bg1"/>
                </a:solidFill>
              </a:rPr>
              <a:t>.</a:t>
            </a:r>
          </a:p>
          <a:p>
            <a:endParaRPr lang="ru-RU" sz="1500">
              <a:solidFill>
                <a:schemeClr val="bg1"/>
              </a:solidFill>
            </a:endParaRPr>
          </a:p>
          <a:p>
            <a:r>
              <a:rPr lang="ru-RU" sz="1500">
                <a:solidFill>
                  <a:schemeClr val="bg1"/>
                </a:solidFill>
              </a:rPr>
              <a:t>Адвокат без </a:t>
            </a:r>
            <a:r>
              <a:rPr lang="ru-RU" sz="1500" err="1">
                <a:solidFill>
                  <a:schemeClr val="bg1"/>
                </a:solidFill>
              </a:rPr>
              <a:t>письмового</a:t>
            </a:r>
            <a:r>
              <a:rPr lang="ru-RU" sz="1500">
                <a:solidFill>
                  <a:schemeClr val="bg1"/>
                </a:solidFill>
              </a:rPr>
              <a:t> </a:t>
            </a:r>
            <a:r>
              <a:rPr lang="ru-RU" sz="1500" err="1">
                <a:solidFill>
                  <a:schemeClr val="bg1"/>
                </a:solidFill>
              </a:rPr>
              <a:t>погодження</a:t>
            </a:r>
            <a:r>
              <a:rPr lang="ru-RU" sz="1500">
                <a:solidFill>
                  <a:schemeClr val="bg1"/>
                </a:solidFill>
              </a:rPr>
              <a:t> з </a:t>
            </a:r>
            <a:r>
              <a:rPr lang="ru-RU" sz="1500" err="1">
                <a:solidFill>
                  <a:schemeClr val="bg1"/>
                </a:solidFill>
              </a:rPr>
              <a:t>клієнтами</a:t>
            </a:r>
            <a:r>
              <a:rPr lang="ru-RU" sz="1500">
                <a:solidFill>
                  <a:schemeClr val="bg1"/>
                </a:solidFill>
              </a:rPr>
              <a:t>, </a:t>
            </a:r>
            <a:r>
              <a:rPr lang="ru-RU" sz="1500" err="1">
                <a:solidFill>
                  <a:schemeClr val="bg1"/>
                </a:solidFill>
              </a:rPr>
              <a:t>щодо</a:t>
            </a:r>
            <a:r>
              <a:rPr lang="ru-RU" sz="1500">
                <a:solidFill>
                  <a:schemeClr val="bg1"/>
                </a:solidFill>
              </a:rPr>
              <a:t> </a:t>
            </a:r>
            <a:r>
              <a:rPr lang="ru-RU" sz="1500" err="1">
                <a:solidFill>
                  <a:schemeClr val="bg1"/>
                </a:solidFill>
              </a:rPr>
              <a:t>яких</a:t>
            </a:r>
            <a:r>
              <a:rPr lang="ru-RU" sz="1500">
                <a:solidFill>
                  <a:schemeClr val="bg1"/>
                </a:solidFill>
              </a:rPr>
              <a:t> </a:t>
            </a:r>
            <a:r>
              <a:rPr lang="ru-RU" sz="1500" err="1">
                <a:solidFill>
                  <a:schemeClr val="bg1"/>
                </a:solidFill>
              </a:rPr>
              <a:t>виник</a:t>
            </a:r>
            <a:r>
              <a:rPr lang="ru-RU" sz="1500">
                <a:solidFill>
                  <a:schemeClr val="bg1"/>
                </a:solidFill>
              </a:rPr>
              <a:t> </a:t>
            </a:r>
            <a:r>
              <a:rPr lang="ru-RU" sz="1500" err="1">
                <a:solidFill>
                  <a:schemeClr val="bg1"/>
                </a:solidFill>
              </a:rPr>
              <a:t>конфлікт</a:t>
            </a:r>
            <a:r>
              <a:rPr lang="ru-RU" sz="1500">
                <a:solidFill>
                  <a:schemeClr val="bg1"/>
                </a:solidFill>
              </a:rPr>
              <a:t> </a:t>
            </a:r>
            <a:r>
              <a:rPr lang="ru-RU" sz="1500" err="1">
                <a:solidFill>
                  <a:schemeClr val="bg1"/>
                </a:solidFill>
              </a:rPr>
              <a:t>інтересів</a:t>
            </a:r>
            <a:r>
              <a:rPr lang="ru-RU" sz="1500">
                <a:solidFill>
                  <a:schemeClr val="bg1"/>
                </a:solidFill>
              </a:rPr>
              <a:t>, не </a:t>
            </a:r>
            <a:r>
              <a:rPr lang="ru-RU" sz="1500" err="1">
                <a:solidFill>
                  <a:schemeClr val="bg1"/>
                </a:solidFill>
              </a:rPr>
              <a:t>може</a:t>
            </a:r>
            <a:r>
              <a:rPr lang="ru-RU" sz="1500">
                <a:solidFill>
                  <a:schemeClr val="bg1"/>
                </a:solidFill>
              </a:rPr>
              <a:t> </a:t>
            </a:r>
            <a:r>
              <a:rPr lang="ru-RU" sz="1500" err="1">
                <a:solidFill>
                  <a:schemeClr val="bg1"/>
                </a:solidFill>
              </a:rPr>
              <a:t>представляти</a:t>
            </a:r>
            <a:r>
              <a:rPr lang="ru-RU" sz="1500">
                <a:solidFill>
                  <a:schemeClr val="bg1"/>
                </a:solidFill>
              </a:rPr>
              <a:t> </a:t>
            </a:r>
            <a:r>
              <a:rPr lang="ru-RU" sz="1500" err="1">
                <a:solidFill>
                  <a:schemeClr val="bg1"/>
                </a:solidFill>
              </a:rPr>
              <a:t>або</a:t>
            </a:r>
            <a:r>
              <a:rPr lang="ru-RU" sz="1500">
                <a:solidFill>
                  <a:schemeClr val="bg1"/>
                </a:solidFill>
              </a:rPr>
              <a:t> </a:t>
            </a:r>
            <a:r>
              <a:rPr lang="ru-RU" sz="1500" err="1">
                <a:solidFill>
                  <a:schemeClr val="bg1"/>
                </a:solidFill>
              </a:rPr>
              <a:t>захищати</a:t>
            </a:r>
            <a:r>
              <a:rPr lang="ru-RU" sz="1500">
                <a:solidFill>
                  <a:schemeClr val="bg1"/>
                </a:solidFill>
              </a:rPr>
              <a:t> </a:t>
            </a:r>
            <a:r>
              <a:rPr lang="ru-RU" sz="1500" err="1">
                <a:solidFill>
                  <a:schemeClr val="bg1"/>
                </a:solidFill>
              </a:rPr>
              <a:t>одночасно</a:t>
            </a:r>
            <a:r>
              <a:rPr lang="ru-RU" sz="1500">
                <a:solidFill>
                  <a:schemeClr val="bg1"/>
                </a:solidFill>
              </a:rPr>
              <a:t> </a:t>
            </a:r>
            <a:r>
              <a:rPr lang="ru-RU" sz="1500" err="1">
                <a:solidFill>
                  <a:schemeClr val="bg1"/>
                </a:solidFill>
              </a:rPr>
              <a:t>двох</a:t>
            </a:r>
            <a:r>
              <a:rPr lang="ru-RU" sz="1500">
                <a:solidFill>
                  <a:schemeClr val="bg1"/>
                </a:solidFill>
              </a:rPr>
              <a:t> </a:t>
            </a:r>
            <a:r>
              <a:rPr lang="ru-RU" sz="1500" err="1">
                <a:solidFill>
                  <a:schemeClr val="bg1"/>
                </a:solidFill>
              </a:rPr>
              <a:t>або</a:t>
            </a:r>
            <a:r>
              <a:rPr lang="ru-RU" sz="1500">
                <a:solidFill>
                  <a:schemeClr val="bg1"/>
                </a:solidFill>
              </a:rPr>
              <a:t> </a:t>
            </a:r>
            <a:r>
              <a:rPr lang="ru-RU" sz="1500" err="1">
                <a:solidFill>
                  <a:schemeClr val="bg1"/>
                </a:solidFill>
              </a:rPr>
              <a:t>більше</a:t>
            </a:r>
            <a:r>
              <a:rPr lang="ru-RU" sz="1500">
                <a:solidFill>
                  <a:schemeClr val="bg1"/>
                </a:solidFill>
              </a:rPr>
              <a:t> </a:t>
            </a:r>
            <a:r>
              <a:rPr lang="ru-RU" sz="1500" err="1">
                <a:solidFill>
                  <a:schemeClr val="bg1"/>
                </a:solidFill>
              </a:rPr>
              <a:t>клієнтів</a:t>
            </a:r>
            <a:r>
              <a:rPr lang="ru-RU" sz="1500">
                <a:solidFill>
                  <a:schemeClr val="bg1"/>
                </a:solidFill>
              </a:rPr>
              <a:t>, </a:t>
            </a:r>
            <a:r>
              <a:rPr lang="ru-RU" sz="1500" err="1">
                <a:solidFill>
                  <a:schemeClr val="bg1"/>
                </a:solidFill>
              </a:rPr>
              <a:t>інтереси</a:t>
            </a:r>
            <a:r>
              <a:rPr lang="ru-RU" sz="1500">
                <a:solidFill>
                  <a:schemeClr val="bg1"/>
                </a:solidFill>
              </a:rPr>
              <a:t> </a:t>
            </a:r>
            <a:r>
              <a:rPr lang="ru-RU" sz="1500" err="1">
                <a:solidFill>
                  <a:schemeClr val="bg1"/>
                </a:solidFill>
              </a:rPr>
              <a:t>яких</a:t>
            </a:r>
            <a:r>
              <a:rPr lang="ru-RU" sz="1500">
                <a:solidFill>
                  <a:schemeClr val="bg1"/>
                </a:solidFill>
              </a:rPr>
              <a:t> є </a:t>
            </a:r>
            <a:r>
              <a:rPr lang="ru-RU" sz="1500" err="1">
                <a:solidFill>
                  <a:schemeClr val="bg1"/>
                </a:solidFill>
              </a:rPr>
              <a:t>взаємно</a:t>
            </a:r>
            <a:r>
              <a:rPr lang="ru-RU" sz="1500">
                <a:solidFill>
                  <a:schemeClr val="bg1"/>
                </a:solidFill>
              </a:rPr>
              <a:t> </a:t>
            </a:r>
            <a:r>
              <a:rPr lang="ru-RU" sz="1500" err="1">
                <a:solidFill>
                  <a:schemeClr val="bg1"/>
                </a:solidFill>
              </a:rPr>
              <a:t>суперечливими</a:t>
            </a:r>
            <a:r>
              <a:rPr lang="ru-RU" sz="1500">
                <a:solidFill>
                  <a:schemeClr val="bg1"/>
                </a:solidFill>
              </a:rPr>
              <a:t>, </a:t>
            </a:r>
            <a:r>
              <a:rPr lang="ru-RU" sz="1500" err="1">
                <a:solidFill>
                  <a:schemeClr val="bg1"/>
                </a:solidFill>
              </a:rPr>
              <a:t>або</a:t>
            </a:r>
            <a:r>
              <a:rPr lang="ru-RU" sz="1500">
                <a:solidFill>
                  <a:schemeClr val="bg1"/>
                </a:solidFill>
              </a:rPr>
              <a:t> </a:t>
            </a:r>
            <a:r>
              <a:rPr lang="ru-RU" sz="1500" err="1">
                <a:solidFill>
                  <a:schemeClr val="bg1"/>
                </a:solidFill>
              </a:rPr>
              <a:t>вірогідно</a:t>
            </a:r>
            <a:r>
              <a:rPr lang="ru-RU" sz="1500">
                <a:solidFill>
                  <a:schemeClr val="bg1"/>
                </a:solidFill>
              </a:rPr>
              <a:t> </a:t>
            </a:r>
            <a:r>
              <a:rPr lang="ru-RU" sz="1500" err="1">
                <a:solidFill>
                  <a:schemeClr val="bg1"/>
                </a:solidFill>
              </a:rPr>
              <a:t>можуть</a:t>
            </a:r>
            <a:r>
              <a:rPr lang="ru-RU" sz="1500">
                <a:solidFill>
                  <a:schemeClr val="bg1"/>
                </a:solidFill>
              </a:rPr>
              <a:t> стати </a:t>
            </a:r>
            <a:r>
              <a:rPr lang="ru-RU" sz="1500" err="1">
                <a:solidFill>
                  <a:schemeClr val="bg1"/>
                </a:solidFill>
              </a:rPr>
              <a:t>суперечливими</a:t>
            </a:r>
            <a:r>
              <a:rPr lang="ru-RU" sz="1500">
                <a:solidFill>
                  <a:schemeClr val="bg1"/>
                </a:solidFill>
              </a:rPr>
              <a:t>, а </a:t>
            </a:r>
            <a:r>
              <a:rPr lang="ru-RU" sz="1500" err="1">
                <a:solidFill>
                  <a:schemeClr val="bg1"/>
                </a:solidFill>
              </a:rPr>
              <a:t>також</a:t>
            </a:r>
            <a:r>
              <a:rPr lang="ru-RU" sz="1500">
                <a:solidFill>
                  <a:schemeClr val="bg1"/>
                </a:solidFill>
              </a:rPr>
              <a:t> за таких </a:t>
            </a:r>
            <a:r>
              <a:rPr lang="ru-RU" sz="1500" err="1">
                <a:solidFill>
                  <a:schemeClr val="bg1"/>
                </a:solidFill>
              </a:rPr>
              <a:t>обставин</a:t>
            </a:r>
            <a:r>
              <a:rPr lang="ru-RU" sz="1500">
                <a:solidFill>
                  <a:schemeClr val="bg1"/>
                </a:solidFill>
              </a:rPr>
              <a:t> </a:t>
            </a:r>
            <a:r>
              <a:rPr lang="ru-RU" sz="1500" err="1">
                <a:solidFill>
                  <a:schemeClr val="bg1"/>
                </a:solidFill>
              </a:rPr>
              <a:t>надавати</a:t>
            </a:r>
            <a:r>
              <a:rPr lang="ru-RU" sz="1500">
                <a:solidFill>
                  <a:schemeClr val="bg1"/>
                </a:solidFill>
              </a:rPr>
              <a:t> </a:t>
            </a:r>
            <a:r>
              <a:rPr lang="ru-RU" sz="1500" err="1">
                <a:solidFill>
                  <a:schemeClr val="bg1"/>
                </a:solidFill>
              </a:rPr>
              <a:t>їм</a:t>
            </a:r>
            <a:r>
              <a:rPr lang="ru-RU" sz="1500">
                <a:solidFill>
                  <a:schemeClr val="bg1"/>
                </a:solidFill>
              </a:rPr>
              <a:t> </a:t>
            </a:r>
            <a:r>
              <a:rPr lang="ru-RU" sz="1500" err="1">
                <a:solidFill>
                  <a:schemeClr val="bg1"/>
                </a:solidFill>
              </a:rPr>
              <a:t>професійну</a:t>
            </a:r>
            <a:r>
              <a:rPr lang="ru-RU" sz="1500">
                <a:solidFill>
                  <a:schemeClr val="bg1"/>
                </a:solidFill>
              </a:rPr>
              <a:t> </a:t>
            </a:r>
            <a:r>
              <a:rPr lang="ru-RU" sz="1500" err="1">
                <a:solidFill>
                  <a:schemeClr val="bg1"/>
                </a:solidFill>
              </a:rPr>
              <a:t>правничу</a:t>
            </a:r>
            <a:r>
              <a:rPr lang="ru-RU" sz="1500">
                <a:solidFill>
                  <a:schemeClr val="bg1"/>
                </a:solidFill>
              </a:rPr>
              <a:t> (</a:t>
            </a:r>
            <a:r>
              <a:rPr lang="ru-RU" sz="1500" err="1">
                <a:solidFill>
                  <a:schemeClr val="bg1"/>
                </a:solidFill>
              </a:rPr>
              <a:t>правову</a:t>
            </a:r>
            <a:r>
              <a:rPr lang="ru-RU" sz="1500">
                <a:solidFill>
                  <a:schemeClr val="bg1"/>
                </a:solidFill>
              </a:rPr>
              <a:t>) </a:t>
            </a:r>
            <a:r>
              <a:rPr lang="ru-RU" sz="1500" err="1">
                <a:solidFill>
                  <a:schemeClr val="bg1"/>
                </a:solidFill>
              </a:rPr>
              <a:t>допомогу</a:t>
            </a:r>
            <a:r>
              <a:rPr lang="ru-RU" sz="1500">
                <a:solidFill>
                  <a:schemeClr val="bg1"/>
                </a:solidFill>
              </a:rPr>
              <a:t>.</a:t>
            </a:r>
          </a:p>
          <a:p>
            <a:endParaRPr lang="ru-RU" sz="1500">
              <a:solidFill>
                <a:schemeClr val="bg1"/>
              </a:solidFill>
            </a:endParaRPr>
          </a:p>
          <a:p>
            <a:r>
              <a:rPr lang="ru-RU" sz="1500">
                <a:solidFill>
                  <a:schemeClr val="bg1"/>
                </a:solidFill>
              </a:rPr>
              <a:t>У </a:t>
            </a:r>
            <a:r>
              <a:rPr lang="ru-RU" sz="1500" err="1">
                <a:solidFill>
                  <a:schemeClr val="bg1"/>
                </a:solidFill>
              </a:rPr>
              <a:t>разі</a:t>
            </a:r>
            <a:r>
              <a:rPr lang="ru-RU" sz="1500">
                <a:solidFill>
                  <a:schemeClr val="bg1"/>
                </a:solidFill>
              </a:rPr>
              <a:t> </a:t>
            </a:r>
            <a:r>
              <a:rPr lang="ru-RU" sz="1500" err="1">
                <a:solidFill>
                  <a:schemeClr val="bg1"/>
                </a:solidFill>
              </a:rPr>
              <a:t>отримання</a:t>
            </a:r>
            <a:r>
              <a:rPr lang="ru-RU" sz="1500">
                <a:solidFill>
                  <a:schemeClr val="bg1"/>
                </a:solidFill>
              </a:rPr>
              <a:t> адвокатом </a:t>
            </a:r>
            <a:r>
              <a:rPr lang="ru-RU" sz="1500" err="1">
                <a:solidFill>
                  <a:schemeClr val="bg1"/>
                </a:solidFill>
              </a:rPr>
              <a:t>конфіденційної</a:t>
            </a:r>
            <a:r>
              <a:rPr lang="ru-RU" sz="1500">
                <a:solidFill>
                  <a:schemeClr val="bg1"/>
                </a:solidFill>
              </a:rPr>
              <a:t> </a:t>
            </a:r>
            <a:r>
              <a:rPr lang="ru-RU" sz="1500" err="1">
                <a:solidFill>
                  <a:schemeClr val="bg1"/>
                </a:solidFill>
              </a:rPr>
              <a:t>інформації</a:t>
            </a:r>
            <a:r>
              <a:rPr lang="ru-RU" sz="1500">
                <a:solidFill>
                  <a:schemeClr val="bg1"/>
                </a:solidFill>
              </a:rPr>
              <a:t> </a:t>
            </a:r>
            <a:r>
              <a:rPr lang="ru-RU" sz="1500" err="1">
                <a:solidFill>
                  <a:schemeClr val="bg1"/>
                </a:solidFill>
              </a:rPr>
              <a:t>від</a:t>
            </a:r>
            <a:r>
              <a:rPr lang="ru-RU" sz="1500">
                <a:solidFill>
                  <a:schemeClr val="bg1"/>
                </a:solidFill>
              </a:rPr>
              <a:t> </a:t>
            </a:r>
            <a:r>
              <a:rPr lang="ru-RU" sz="1500" err="1">
                <a:solidFill>
                  <a:schemeClr val="bg1"/>
                </a:solidFill>
              </a:rPr>
              <a:t>клієнта</a:t>
            </a:r>
            <a:r>
              <a:rPr lang="ru-RU" sz="1500">
                <a:solidFill>
                  <a:schemeClr val="bg1"/>
                </a:solidFill>
              </a:rPr>
              <a:t>, </a:t>
            </a:r>
            <a:r>
              <a:rPr lang="ru-RU" sz="1500" err="1">
                <a:solidFill>
                  <a:schemeClr val="bg1"/>
                </a:solidFill>
              </a:rPr>
              <a:t>якому</a:t>
            </a:r>
            <a:r>
              <a:rPr lang="ru-RU" sz="1500">
                <a:solidFill>
                  <a:schemeClr val="bg1"/>
                </a:solidFill>
              </a:rPr>
              <a:t> </a:t>
            </a:r>
            <a:r>
              <a:rPr lang="ru-RU" sz="1500" err="1">
                <a:solidFill>
                  <a:schemeClr val="bg1"/>
                </a:solidFill>
              </a:rPr>
              <a:t>він</a:t>
            </a:r>
            <a:r>
              <a:rPr lang="ru-RU" sz="1500">
                <a:solidFill>
                  <a:schemeClr val="bg1"/>
                </a:solidFill>
              </a:rPr>
              <a:t> надавав </a:t>
            </a:r>
            <a:r>
              <a:rPr lang="ru-RU" sz="1500" err="1">
                <a:solidFill>
                  <a:schemeClr val="bg1"/>
                </a:solidFill>
              </a:rPr>
              <a:t>професійну</a:t>
            </a:r>
            <a:r>
              <a:rPr lang="ru-RU" sz="1500">
                <a:solidFill>
                  <a:schemeClr val="bg1"/>
                </a:solidFill>
              </a:rPr>
              <a:t> </a:t>
            </a:r>
            <a:r>
              <a:rPr lang="ru-RU" sz="1500" err="1">
                <a:solidFill>
                  <a:schemeClr val="bg1"/>
                </a:solidFill>
              </a:rPr>
              <a:t>правничу</a:t>
            </a:r>
            <a:r>
              <a:rPr lang="ru-RU" sz="1500">
                <a:solidFill>
                  <a:schemeClr val="bg1"/>
                </a:solidFill>
              </a:rPr>
              <a:t> (</a:t>
            </a:r>
            <a:r>
              <a:rPr lang="ru-RU" sz="1500" err="1">
                <a:solidFill>
                  <a:schemeClr val="bg1"/>
                </a:solidFill>
              </a:rPr>
              <a:t>правову</a:t>
            </a:r>
            <a:r>
              <a:rPr lang="ru-RU" sz="1500">
                <a:solidFill>
                  <a:schemeClr val="bg1"/>
                </a:solidFill>
              </a:rPr>
              <a:t>) </a:t>
            </a:r>
            <a:r>
              <a:rPr lang="ru-RU" sz="1500" err="1">
                <a:solidFill>
                  <a:schemeClr val="bg1"/>
                </a:solidFill>
              </a:rPr>
              <a:t>допомогу</a:t>
            </a:r>
            <a:r>
              <a:rPr lang="ru-RU" sz="1500">
                <a:solidFill>
                  <a:schemeClr val="bg1"/>
                </a:solidFill>
              </a:rPr>
              <a:t>, </a:t>
            </a:r>
            <a:r>
              <a:rPr lang="ru-RU" sz="1500" err="1">
                <a:solidFill>
                  <a:schemeClr val="bg1"/>
                </a:solidFill>
              </a:rPr>
              <a:t>пов'язаної</a:t>
            </a:r>
            <a:r>
              <a:rPr lang="ru-RU" sz="1500">
                <a:solidFill>
                  <a:schemeClr val="bg1"/>
                </a:solidFill>
              </a:rPr>
              <a:t> з </a:t>
            </a:r>
            <a:r>
              <a:rPr lang="ru-RU" sz="1500" err="1">
                <a:solidFill>
                  <a:schemeClr val="bg1"/>
                </a:solidFill>
              </a:rPr>
              <a:t>інтересами</a:t>
            </a:r>
            <a:r>
              <a:rPr lang="ru-RU" sz="1500">
                <a:solidFill>
                  <a:schemeClr val="bg1"/>
                </a:solidFill>
              </a:rPr>
              <a:t> нового </a:t>
            </a:r>
            <a:r>
              <a:rPr lang="ru-RU" sz="1500" err="1">
                <a:solidFill>
                  <a:schemeClr val="bg1"/>
                </a:solidFill>
              </a:rPr>
              <a:t>клієнта</a:t>
            </a:r>
            <a:r>
              <a:rPr lang="ru-RU" sz="1500">
                <a:solidFill>
                  <a:schemeClr val="bg1"/>
                </a:solidFill>
              </a:rPr>
              <a:t> при </a:t>
            </a:r>
            <a:r>
              <a:rPr lang="ru-RU" sz="1500" err="1">
                <a:solidFill>
                  <a:schemeClr val="bg1"/>
                </a:solidFill>
              </a:rPr>
              <a:t>наданні</a:t>
            </a:r>
            <a:r>
              <a:rPr lang="ru-RU" sz="1500">
                <a:solidFill>
                  <a:schemeClr val="bg1"/>
                </a:solidFill>
              </a:rPr>
              <a:t> </a:t>
            </a:r>
            <a:r>
              <a:rPr lang="ru-RU" sz="1500" err="1">
                <a:solidFill>
                  <a:schemeClr val="bg1"/>
                </a:solidFill>
              </a:rPr>
              <a:t>правничої</a:t>
            </a:r>
            <a:r>
              <a:rPr lang="ru-RU" sz="1500">
                <a:solidFill>
                  <a:schemeClr val="bg1"/>
                </a:solidFill>
              </a:rPr>
              <a:t> </a:t>
            </a:r>
            <a:r>
              <a:rPr lang="ru-RU" sz="1500" err="1">
                <a:solidFill>
                  <a:schemeClr val="bg1"/>
                </a:solidFill>
              </a:rPr>
              <a:t>допомоги</a:t>
            </a:r>
            <a:r>
              <a:rPr lang="ru-RU" sz="1500">
                <a:solidFill>
                  <a:schemeClr val="bg1"/>
                </a:solidFill>
              </a:rPr>
              <a:t>, адвокат </a:t>
            </a:r>
            <a:r>
              <a:rPr lang="ru-RU" sz="1500" err="1">
                <a:solidFill>
                  <a:schemeClr val="bg1"/>
                </a:solidFill>
              </a:rPr>
              <a:t>зобов'язаний</a:t>
            </a:r>
            <a:r>
              <a:rPr lang="ru-RU" sz="1500">
                <a:solidFill>
                  <a:schemeClr val="bg1"/>
                </a:solidFill>
              </a:rPr>
              <a:t> </a:t>
            </a:r>
            <a:r>
              <a:rPr lang="ru-RU" sz="1500" err="1">
                <a:solidFill>
                  <a:schemeClr val="bg1"/>
                </a:solidFill>
              </a:rPr>
              <a:t>отримати</a:t>
            </a:r>
            <a:r>
              <a:rPr lang="ru-RU" sz="1500">
                <a:solidFill>
                  <a:schemeClr val="bg1"/>
                </a:solidFill>
              </a:rPr>
              <a:t> </a:t>
            </a:r>
            <a:r>
              <a:rPr lang="ru-RU" sz="1500" err="1">
                <a:solidFill>
                  <a:schemeClr val="bg1"/>
                </a:solidFill>
              </a:rPr>
              <a:t>письмове</a:t>
            </a:r>
            <a:r>
              <a:rPr lang="ru-RU" sz="1500">
                <a:solidFill>
                  <a:schemeClr val="bg1"/>
                </a:solidFill>
              </a:rPr>
              <a:t> </a:t>
            </a:r>
            <a:r>
              <a:rPr lang="ru-RU" sz="1500" err="1">
                <a:solidFill>
                  <a:schemeClr val="bg1"/>
                </a:solidFill>
              </a:rPr>
              <a:t>погодження</a:t>
            </a:r>
            <a:r>
              <a:rPr lang="ru-RU" sz="1500">
                <a:solidFill>
                  <a:schemeClr val="bg1"/>
                </a:solidFill>
              </a:rPr>
              <a:t> </a:t>
            </a:r>
            <a:r>
              <a:rPr lang="ru-RU" sz="1500" err="1">
                <a:solidFill>
                  <a:schemeClr val="bg1"/>
                </a:solidFill>
              </a:rPr>
              <a:t>клієнтів</a:t>
            </a:r>
            <a:r>
              <a:rPr lang="ru-RU" sz="1500">
                <a:solidFill>
                  <a:schemeClr val="bg1"/>
                </a:solidFill>
              </a:rPr>
              <a:t>, </a:t>
            </a:r>
            <a:r>
              <a:rPr lang="ru-RU" sz="1500" err="1">
                <a:solidFill>
                  <a:schemeClr val="bg1"/>
                </a:solidFill>
              </a:rPr>
              <a:t>між</a:t>
            </a:r>
            <a:r>
              <a:rPr lang="ru-RU" sz="1500">
                <a:solidFill>
                  <a:schemeClr val="bg1"/>
                </a:solidFill>
              </a:rPr>
              <a:t> </a:t>
            </a:r>
            <a:r>
              <a:rPr lang="ru-RU" sz="1500" err="1">
                <a:solidFill>
                  <a:schemeClr val="bg1"/>
                </a:solidFill>
              </a:rPr>
              <a:t>якими</a:t>
            </a:r>
            <a:r>
              <a:rPr lang="ru-RU" sz="1500">
                <a:solidFill>
                  <a:schemeClr val="bg1"/>
                </a:solidFill>
              </a:rPr>
              <a:t> </a:t>
            </a:r>
            <a:r>
              <a:rPr lang="ru-RU" sz="1500" err="1">
                <a:solidFill>
                  <a:schemeClr val="bg1"/>
                </a:solidFill>
              </a:rPr>
              <a:t>виник</a:t>
            </a:r>
            <a:r>
              <a:rPr lang="ru-RU" sz="1500">
                <a:solidFill>
                  <a:schemeClr val="bg1"/>
                </a:solidFill>
              </a:rPr>
              <a:t> </a:t>
            </a:r>
            <a:r>
              <a:rPr lang="ru-RU" sz="1500" err="1">
                <a:solidFill>
                  <a:schemeClr val="bg1"/>
                </a:solidFill>
              </a:rPr>
              <a:t>конфлікт</a:t>
            </a:r>
            <a:r>
              <a:rPr lang="ru-RU" sz="1500">
                <a:solidFill>
                  <a:schemeClr val="bg1"/>
                </a:solidFill>
              </a:rPr>
              <a:t> </a:t>
            </a:r>
            <a:r>
              <a:rPr lang="ru-RU" sz="1500" err="1">
                <a:solidFill>
                  <a:schemeClr val="bg1"/>
                </a:solidFill>
              </a:rPr>
              <a:t>інтересів</a:t>
            </a:r>
            <a:r>
              <a:rPr lang="ru-RU" sz="1500">
                <a:solidFill>
                  <a:schemeClr val="bg1"/>
                </a:solidFill>
              </a:rPr>
              <a:t>.</a:t>
            </a:r>
          </a:p>
          <a:p>
            <a:endParaRPr lang="ru-RU" sz="1500">
              <a:solidFill>
                <a:schemeClr val="bg1"/>
              </a:solidFill>
            </a:endParaRPr>
          </a:p>
          <a:p>
            <a:r>
              <a:rPr lang="ru-RU" sz="1500">
                <a:solidFill>
                  <a:schemeClr val="bg1"/>
                </a:solidFill>
              </a:rPr>
              <a:t>Адвокат без </a:t>
            </a:r>
            <a:r>
              <a:rPr lang="ru-RU" sz="1500" err="1">
                <a:solidFill>
                  <a:schemeClr val="bg1"/>
                </a:solidFill>
              </a:rPr>
              <a:t>письмового</a:t>
            </a:r>
            <a:r>
              <a:rPr lang="ru-RU" sz="1500">
                <a:solidFill>
                  <a:schemeClr val="bg1"/>
                </a:solidFill>
              </a:rPr>
              <a:t> </a:t>
            </a:r>
            <a:r>
              <a:rPr lang="ru-RU" sz="1500" err="1">
                <a:solidFill>
                  <a:schemeClr val="bg1"/>
                </a:solidFill>
              </a:rPr>
              <a:t>погодження</a:t>
            </a:r>
            <a:r>
              <a:rPr lang="ru-RU" sz="1500">
                <a:solidFill>
                  <a:schemeClr val="bg1"/>
                </a:solidFill>
              </a:rPr>
              <a:t> з </a:t>
            </a:r>
            <a:r>
              <a:rPr lang="ru-RU" sz="1500" err="1">
                <a:solidFill>
                  <a:schemeClr val="bg1"/>
                </a:solidFill>
              </a:rPr>
              <a:t>клієнтом</a:t>
            </a:r>
            <a:r>
              <a:rPr lang="ru-RU" sz="1500">
                <a:solidFill>
                  <a:schemeClr val="bg1"/>
                </a:solidFill>
              </a:rPr>
              <a:t>, </a:t>
            </a:r>
            <a:r>
              <a:rPr lang="ru-RU" sz="1500" err="1">
                <a:solidFill>
                  <a:schemeClr val="bg1"/>
                </a:solidFill>
              </a:rPr>
              <a:t>щодо</a:t>
            </a:r>
            <a:r>
              <a:rPr lang="ru-RU" sz="1500">
                <a:solidFill>
                  <a:schemeClr val="bg1"/>
                </a:solidFill>
              </a:rPr>
              <a:t> </a:t>
            </a:r>
            <a:r>
              <a:rPr lang="ru-RU" sz="1500" err="1">
                <a:solidFill>
                  <a:schemeClr val="bg1"/>
                </a:solidFill>
              </a:rPr>
              <a:t>якого</a:t>
            </a:r>
            <a:r>
              <a:rPr lang="ru-RU" sz="1500">
                <a:solidFill>
                  <a:schemeClr val="bg1"/>
                </a:solidFill>
              </a:rPr>
              <a:t> </a:t>
            </a:r>
            <a:r>
              <a:rPr lang="ru-RU" sz="1500" err="1">
                <a:solidFill>
                  <a:schemeClr val="bg1"/>
                </a:solidFill>
              </a:rPr>
              <a:t>виник</a:t>
            </a:r>
            <a:r>
              <a:rPr lang="ru-RU" sz="1500">
                <a:solidFill>
                  <a:schemeClr val="bg1"/>
                </a:solidFill>
              </a:rPr>
              <a:t> </a:t>
            </a:r>
            <a:r>
              <a:rPr lang="ru-RU" sz="1500" err="1">
                <a:solidFill>
                  <a:schemeClr val="bg1"/>
                </a:solidFill>
              </a:rPr>
              <a:t>конфлікт</a:t>
            </a:r>
            <a:r>
              <a:rPr lang="ru-RU" sz="1500">
                <a:solidFill>
                  <a:schemeClr val="bg1"/>
                </a:solidFill>
              </a:rPr>
              <a:t> </a:t>
            </a:r>
            <a:r>
              <a:rPr lang="ru-RU" sz="1500" err="1">
                <a:solidFill>
                  <a:schemeClr val="bg1"/>
                </a:solidFill>
              </a:rPr>
              <a:t>інтересів</a:t>
            </a:r>
            <a:r>
              <a:rPr lang="ru-RU" sz="1500">
                <a:solidFill>
                  <a:schemeClr val="bg1"/>
                </a:solidFill>
              </a:rPr>
              <a:t>, не </a:t>
            </a:r>
            <a:r>
              <a:rPr lang="ru-RU" sz="1500" err="1">
                <a:solidFill>
                  <a:schemeClr val="bg1"/>
                </a:solidFill>
              </a:rPr>
              <a:t>може</a:t>
            </a:r>
            <a:r>
              <a:rPr lang="ru-RU" sz="1500">
                <a:solidFill>
                  <a:schemeClr val="bg1"/>
                </a:solidFill>
              </a:rPr>
              <a:t> </a:t>
            </a:r>
            <a:r>
              <a:rPr lang="ru-RU" sz="1500" err="1">
                <a:solidFill>
                  <a:schemeClr val="bg1"/>
                </a:solidFill>
              </a:rPr>
              <a:t>представляти</a:t>
            </a:r>
            <a:r>
              <a:rPr lang="ru-RU" sz="1500">
                <a:solidFill>
                  <a:schemeClr val="bg1"/>
                </a:solidFill>
              </a:rPr>
              <a:t>, </a:t>
            </a:r>
            <a:r>
              <a:rPr lang="ru-RU" sz="1500" err="1">
                <a:solidFill>
                  <a:schemeClr val="bg1"/>
                </a:solidFill>
              </a:rPr>
              <a:t>захищати</a:t>
            </a:r>
            <a:r>
              <a:rPr lang="ru-RU" sz="1500">
                <a:solidFill>
                  <a:schemeClr val="bg1"/>
                </a:solidFill>
              </a:rPr>
              <a:t> </a:t>
            </a:r>
            <a:r>
              <a:rPr lang="ru-RU" sz="1500" err="1">
                <a:solidFill>
                  <a:schemeClr val="bg1"/>
                </a:solidFill>
              </a:rPr>
              <a:t>клієнта</a:t>
            </a:r>
            <a:r>
              <a:rPr lang="ru-RU" sz="1500">
                <a:solidFill>
                  <a:schemeClr val="bg1"/>
                </a:solidFill>
              </a:rPr>
              <a:t> </a:t>
            </a:r>
            <a:r>
              <a:rPr lang="ru-RU" sz="1500" err="1">
                <a:solidFill>
                  <a:schemeClr val="bg1"/>
                </a:solidFill>
              </a:rPr>
              <a:t>чи</a:t>
            </a:r>
            <a:r>
              <a:rPr lang="ru-RU" sz="1500">
                <a:solidFill>
                  <a:schemeClr val="bg1"/>
                </a:solidFill>
              </a:rPr>
              <a:t> </a:t>
            </a:r>
            <a:r>
              <a:rPr lang="ru-RU" sz="1500" err="1">
                <a:solidFill>
                  <a:schemeClr val="bg1"/>
                </a:solidFill>
              </a:rPr>
              <a:t>надавати</a:t>
            </a:r>
            <a:r>
              <a:rPr lang="ru-RU" sz="1500">
                <a:solidFill>
                  <a:schemeClr val="bg1"/>
                </a:solidFill>
              </a:rPr>
              <a:t> </a:t>
            </a:r>
            <a:r>
              <a:rPr lang="ru-RU" sz="1500" err="1">
                <a:solidFill>
                  <a:schemeClr val="bg1"/>
                </a:solidFill>
              </a:rPr>
              <a:t>йому</a:t>
            </a:r>
            <a:r>
              <a:rPr lang="ru-RU" sz="1500">
                <a:solidFill>
                  <a:schemeClr val="bg1"/>
                </a:solidFill>
              </a:rPr>
              <a:t> </a:t>
            </a:r>
            <a:r>
              <a:rPr lang="ru-RU" sz="1500" err="1">
                <a:solidFill>
                  <a:schemeClr val="bg1"/>
                </a:solidFill>
              </a:rPr>
              <a:t>професійну</a:t>
            </a:r>
            <a:r>
              <a:rPr lang="ru-RU" sz="1500">
                <a:solidFill>
                  <a:schemeClr val="bg1"/>
                </a:solidFill>
              </a:rPr>
              <a:t> </a:t>
            </a:r>
            <a:r>
              <a:rPr lang="ru-RU" sz="1500" err="1">
                <a:solidFill>
                  <a:schemeClr val="bg1"/>
                </a:solidFill>
              </a:rPr>
              <a:t>правничу</a:t>
            </a:r>
            <a:r>
              <a:rPr lang="ru-RU" sz="1500">
                <a:solidFill>
                  <a:schemeClr val="bg1"/>
                </a:solidFill>
              </a:rPr>
              <a:t> (</a:t>
            </a:r>
            <a:r>
              <a:rPr lang="ru-RU" sz="1500" err="1">
                <a:solidFill>
                  <a:schemeClr val="bg1"/>
                </a:solidFill>
              </a:rPr>
              <a:t>правову</a:t>
            </a:r>
            <a:r>
              <a:rPr lang="ru-RU" sz="1500">
                <a:solidFill>
                  <a:schemeClr val="bg1"/>
                </a:solidFill>
              </a:rPr>
              <a:t>) </a:t>
            </a:r>
            <a:r>
              <a:rPr lang="ru-RU" sz="1500" err="1">
                <a:solidFill>
                  <a:schemeClr val="bg1"/>
                </a:solidFill>
              </a:rPr>
              <a:t>допомогу</a:t>
            </a:r>
            <a:r>
              <a:rPr lang="ru-RU" sz="1500">
                <a:solidFill>
                  <a:schemeClr val="bg1"/>
                </a:solidFill>
              </a:rPr>
              <a:t>, </a:t>
            </a:r>
            <a:r>
              <a:rPr lang="ru-RU" sz="1500" err="1">
                <a:solidFill>
                  <a:schemeClr val="bg1"/>
                </a:solidFill>
              </a:rPr>
              <a:t>якщо</a:t>
            </a:r>
            <a:r>
              <a:rPr lang="ru-RU" sz="1500">
                <a:solidFill>
                  <a:schemeClr val="bg1"/>
                </a:solidFill>
              </a:rPr>
              <a:t> </a:t>
            </a:r>
            <a:r>
              <a:rPr lang="ru-RU" sz="1500" err="1">
                <a:solidFill>
                  <a:schemeClr val="bg1"/>
                </a:solidFill>
              </a:rPr>
              <a:t>інтереси</a:t>
            </a:r>
            <a:r>
              <a:rPr lang="ru-RU" sz="1500">
                <a:solidFill>
                  <a:schemeClr val="bg1"/>
                </a:solidFill>
              </a:rPr>
              <a:t> </a:t>
            </a:r>
            <a:r>
              <a:rPr lang="ru-RU" sz="1500" err="1">
                <a:solidFill>
                  <a:schemeClr val="bg1"/>
                </a:solidFill>
              </a:rPr>
              <a:t>клієнта</a:t>
            </a:r>
            <a:r>
              <a:rPr lang="ru-RU" sz="1500">
                <a:solidFill>
                  <a:schemeClr val="bg1"/>
                </a:solidFill>
              </a:rPr>
              <a:t> </a:t>
            </a:r>
            <a:r>
              <a:rPr lang="ru-RU" sz="1500" err="1">
                <a:solidFill>
                  <a:schemeClr val="bg1"/>
                </a:solidFill>
              </a:rPr>
              <a:t>суперечать</a:t>
            </a:r>
            <a:r>
              <a:rPr lang="ru-RU" sz="1500">
                <a:solidFill>
                  <a:schemeClr val="bg1"/>
                </a:solidFill>
              </a:rPr>
              <a:t> </a:t>
            </a:r>
            <a:r>
              <a:rPr lang="ru-RU" sz="1500" err="1">
                <a:solidFill>
                  <a:schemeClr val="bg1"/>
                </a:solidFill>
              </a:rPr>
              <a:t>власним</a:t>
            </a:r>
            <a:r>
              <a:rPr lang="ru-RU" sz="1500">
                <a:solidFill>
                  <a:schemeClr val="bg1"/>
                </a:solidFill>
              </a:rPr>
              <a:t> </a:t>
            </a:r>
            <a:r>
              <a:rPr lang="ru-RU" sz="1500" err="1">
                <a:solidFill>
                  <a:schemeClr val="bg1"/>
                </a:solidFill>
              </a:rPr>
              <a:t>інтересам</a:t>
            </a:r>
            <a:r>
              <a:rPr lang="ru-RU" sz="1500">
                <a:solidFill>
                  <a:schemeClr val="bg1"/>
                </a:solidFill>
              </a:rPr>
              <a:t> адвоката.</a:t>
            </a:r>
          </a:p>
          <a:p>
            <a:endParaRPr lang="ru-RU" sz="1500">
              <a:solidFill>
                <a:schemeClr val="bg1"/>
              </a:solidFill>
            </a:endParaRPr>
          </a:p>
          <a:p>
            <a:r>
              <a:rPr lang="ru-RU" sz="1500">
                <a:solidFill>
                  <a:schemeClr val="bg1"/>
                </a:solidFill>
              </a:rPr>
              <a:t>За </a:t>
            </a:r>
            <a:r>
              <a:rPr lang="ru-RU" sz="1500" err="1">
                <a:solidFill>
                  <a:schemeClr val="bg1"/>
                </a:solidFill>
              </a:rPr>
              <a:t>відсутності</a:t>
            </a:r>
            <a:r>
              <a:rPr lang="ru-RU" sz="1500">
                <a:solidFill>
                  <a:schemeClr val="bg1"/>
                </a:solidFill>
              </a:rPr>
              <a:t> </a:t>
            </a:r>
            <a:r>
              <a:rPr lang="ru-RU" sz="1500" err="1">
                <a:solidFill>
                  <a:schemeClr val="bg1"/>
                </a:solidFill>
              </a:rPr>
              <a:t>письмового</a:t>
            </a:r>
            <a:r>
              <a:rPr lang="ru-RU" sz="1500">
                <a:solidFill>
                  <a:schemeClr val="bg1"/>
                </a:solidFill>
              </a:rPr>
              <a:t> </a:t>
            </a:r>
            <a:r>
              <a:rPr lang="ru-RU" sz="1500" err="1">
                <a:solidFill>
                  <a:schemeClr val="bg1"/>
                </a:solidFill>
              </a:rPr>
              <a:t>погодження</a:t>
            </a:r>
            <a:r>
              <a:rPr lang="ru-RU" sz="1500">
                <a:solidFill>
                  <a:schemeClr val="bg1"/>
                </a:solidFill>
              </a:rPr>
              <a:t> </a:t>
            </a:r>
            <a:r>
              <a:rPr lang="ru-RU" sz="1500" err="1">
                <a:solidFill>
                  <a:schemeClr val="bg1"/>
                </a:solidFill>
              </a:rPr>
              <a:t>клієнта</a:t>
            </a:r>
            <a:r>
              <a:rPr lang="ru-RU" sz="1500">
                <a:solidFill>
                  <a:schemeClr val="bg1"/>
                </a:solidFill>
              </a:rPr>
              <a:t>, в </a:t>
            </a:r>
            <a:r>
              <a:rPr lang="ru-RU" sz="1500" err="1">
                <a:solidFill>
                  <a:schemeClr val="bg1"/>
                </a:solidFill>
              </a:rPr>
              <a:t>разі</a:t>
            </a:r>
            <a:r>
              <a:rPr lang="ru-RU" sz="1500">
                <a:solidFill>
                  <a:schemeClr val="bg1"/>
                </a:solidFill>
              </a:rPr>
              <a:t> </a:t>
            </a:r>
            <a:r>
              <a:rPr lang="ru-RU" sz="1500" err="1">
                <a:solidFill>
                  <a:schemeClr val="bg1"/>
                </a:solidFill>
              </a:rPr>
              <a:t>виникнення</a:t>
            </a:r>
            <a:r>
              <a:rPr lang="ru-RU" sz="1500">
                <a:solidFill>
                  <a:schemeClr val="bg1"/>
                </a:solidFill>
              </a:rPr>
              <a:t> </a:t>
            </a:r>
            <a:r>
              <a:rPr lang="ru-RU" sz="1500" err="1">
                <a:solidFill>
                  <a:schemeClr val="bg1"/>
                </a:solidFill>
              </a:rPr>
              <a:t>конфлікту</a:t>
            </a:r>
            <a:r>
              <a:rPr lang="ru-RU" sz="1500">
                <a:solidFill>
                  <a:schemeClr val="bg1"/>
                </a:solidFill>
              </a:rPr>
              <a:t> </a:t>
            </a:r>
            <a:r>
              <a:rPr lang="ru-RU" sz="1500" err="1">
                <a:solidFill>
                  <a:schemeClr val="bg1"/>
                </a:solidFill>
              </a:rPr>
              <a:t>інтересів</a:t>
            </a:r>
            <a:r>
              <a:rPr lang="ru-RU" sz="1500">
                <a:solidFill>
                  <a:schemeClr val="bg1"/>
                </a:solidFill>
              </a:rPr>
              <a:t> в </a:t>
            </a:r>
            <a:r>
              <a:rPr lang="ru-RU" sz="1500" err="1">
                <a:solidFill>
                  <a:schemeClr val="bg1"/>
                </a:solidFill>
              </a:rPr>
              <a:t>процесі</a:t>
            </a:r>
            <a:r>
              <a:rPr lang="ru-RU" sz="1500">
                <a:solidFill>
                  <a:schemeClr val="bg1"/>
                </a:solidFill>
              </a:rPr>
              <a:t> </a:t>
            </a:r>
            <a:r>
              <a:rPr lang="ru-RU" sz="1500" err="1">
                <a:solidFill>
                  <a:schemeClr val="bg1"/>
                </a:solidFill>
              </a:rPr>
              <a:t>реалізації</a:t>
            </a:r>
            <a:r>
              <a:rPr lang="ru-RU" sz="1500">
                <a:solidFill>
                  <a:schemeClr val="bg1"/>
                </a:solidFill>
              </a:rPr>
              <a:t> адвокатом договору, </a:t>
            </a:r>
            <a:r>
              <a:rPr lang="ru-RU" sz="1500" err="1">
                <a:solidFill>
                  <a:schemeClr val="bg1"/>
                </a:solidFill>
              </a:rPr>
              <a:t>такий</a:t>
            </a:r>
            <a:r>
              <a:rPr lang="ru-RU" sz="1500">
                <a:solidFill>
                  <a:schemeClr val="bg1"/>
                </a:solidFill>
              </a:rPr>
              <a:t> </a:t>
            </a:r>
            <a:r>
              <a:rPr lang="ru-RU" sz="1500" err="1">
                <a:solidFill>
                  <a:schemeClr val="bg1"/>
                </a:solidFill>
              </a:rPr>
              <a:t>договір</a:t>
            </a:r>
            <a:r>
              <a:rPr lang="ru-RU" sz="1500">
                <a:solidFill>
                  <a:schemeClr val="bg1"/>
                </a:solidFill>
              </a:rPr>
              <a:t> </a:t>
            </a:r>
            <a:r>
              <a:rPr lang="ru-RU" sz="1500" err="1">
                <a:solidFill>
                  <a:schemeClr val="bg1"/>
                </a:solidFill>
              </a:rPr>
              <a:t>має</a:t>
            </a:r>
            <a:r>
              <a:rPr lang="ru-RU" sz="1500">
                <a:solidFill>
                  <a:schemeClr val="bg1"/>
                </a:solidFill>
              </a:rPr>
              <a:t> бути </a:t>
            </a:r>
            <a:r>
              <a:rPr lang="ru-RU" sz="1500" err="1">
                <a:solidFill>
                  <a:schemeClr val="bg1"/>
                </a:solidFill>
              </a:rPr>
              <a:t>розірваний</a:t>
            </a:r>
            <a:r>
              <a:rPr lang="ru-RU" sz="1500">
                <a:solidFill>
                  <a:schemeClr val="bg1"/>
                </a:solidFill>
              </a:rPr>
              <a:t> з </a:t>
            </a:r>
            <a:r>
              <a:rPr lang="ru-RU" sz="1500" err="1">
                <a:solidFill>
                  <a:schemeClr val="bg1"/>
                </a:solidFill>
              </a:rPr>
              <a:t>дотриманням</a:t>
            </a:r>
            <a:r>
              <a:rPr lang="ru-RU" sz="1500">
                <a:solidFill>
                  <a:schemeClr val="bg1"/>
                </a:solidFill>
              </a:rPr>
              <a:t> умов, </a:t>
            </a:r>
            <a:r>
              <a:rPr lang="ru-RU" sz="1500" err="1">
                <a:solidFill>
                  <a:schemeClr val="bg1"/>
                </a:solidFill>
              </a:rPr>
              <a:t>визначених</a:t>
            </a:r>
            <a:r>
              <a:rPr lang="ru-RU" sz="1500">
                <a:solidFill>
                  <a:schemeClr val="bg1"/>
                </a:solidFill>
              </a:rPr>
              <a:t> </a:t>
            </a:r>
            <a:r>
              <a:rPr lang="ru-RU" sz="1500" err="1">
                <a:solidFill>
                  <a:schemeClr val="bg1"/>
                </a:solidFill>
              </a:rPr>
              <a:t>цими</a:t>
            </a:r>
            <a:r>
              <a:rPr lang="ru-RU" sz="1500">
                <a:solidFill>
                  <a:schemeClr val="bg1"/>
                </a:solidFill>
              </a:rPr>
              <a:t> Правилами.</a:t>
            </a:r>
          </a:p>
        </p:txBody>
      </p:sp>
    </p:spTree>
    <p:extLst>
      <p:ext uri="{BB962C8B-B14F-4D97-AF65-F5344CB8AC3E}">
        <p14:creationId xmlns:p14="http://schemas.microsoft.com/office/powerpoint/2010/main" val="2102241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uk-UA"/>
              <a:t>Узагальнення від 04.10.19</a:t>
            </a:r>
            <a:endParaRPr lang="ru-RU"/>
          </a:p>
        </p:txBody>
      </p:sp>
      <p:sp>
        <p:nvSpPr>
          <p:cNvPr id="3" name="Прямоугольник 2"/>
          <p:cNvSpPr/>
          <p:nvPr/>
        </p:nvSpPr>
        <p:spPr>
          <a:xfrm>
            <a:off x="251520" y="260648"/>
            <a:ext cx="8784976" cy="48965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ru-RU" err="1">
                <a:solidFill>
                  <a:srgbClr val="000000"/>
                </a:solidFill>
                <a:latin typeface="Times New Roman" panose="02020603050405020304" pitchFamily="18" charset="0"/>
                <a:cs typeface="Times New Roman" panose="02020603050405020304" pitchFamily="18" charset="0"/>
              </a:rPr>
              <a:t>Конфліктом</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інтересів</a:t>
            </a:r>
            <a:r>
              <a:rPr lang="ru-RU">
                <a:solidFill>
                  <a:srgbClr val="000000"/>
                </a:solidFill>
                <a:latin typeface="Times New Roman" panose="02020603050405020304" pitchFamily="18" charset="0"/>
                <a:cs typeface="Times New Roman" panose="02020603050405020304" pitchFamily="18" charset="0"/>
              </a:rPr>
              <a:t> є </a:t>
            </a:r>
            <a:r>
              <a:rPr lang="ru-RU" err="1">
                <a:solidFill>
                  <a:srgbClr val="000000"/>
                </a:solidFill>
                <a:latin typeface="Times New Roman" panose="02020603050405020304" pitchFamily="18" charset="0"/>
                <a:cs typeface="Times New Roman" panose="02020603050405020304" pitchFamily="18" charset="0"/>
              </a:rPr>
              <a:t>суперечність</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між</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особистими</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інтересами</a:t>
            </a:r>
            <a:r>
              <a:rPr lang="ru-RU">
                <a:solidFill>
                  <a:srgbClr val="000000"/>
                </a:solidFill>
                <a:latin typeface="Times New Roman" panose="02020603050405020304" pitchFamily="18" charset="0"/>
                <a:cs typeface="Times New Roman" panose="02020603050405020304" pitchFamily="18" charset="0"/>
              </a:rPr>
              <a:t> адвоката та </a:t>
            </a:r>
            <a:r>
              <a:rPr lang="ru-RU" err="1">
                <a:solidFill>
                  <a:srgbClr val="000000"/>
                </a:solidFill>
                <a:latin typeface="Times New Roman" panose="02020603050405020304" pitchFamily="18" charset="0"/>
                <a:cs typeface="Times New Roman" panose="02020603050405020304" pitchFamily="18" charset="0"/>
              </a:rPr>
              <a:t>його</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професійними</a:t>
            </a:r>
            <a:r>
              <a:rPr lang="ru-RU">
                <a:solidFill>
                  <a:srgbClr val="000000"/>
                </a:solidFill>
                <a:latin typeface="Times New Roman" panose="02020603050405020304" pitchFamily="18" charset="0"/>
                <a:cs typeface="Times New Roman" panose="02020603050405020304" pitchFamily="18" charset="0"/>
              </a:rPr>
              <a:t> правами і </a:t>
            </a:r>
            <a:r>
              <a:rPr lang="ru-RU" err="1">
                <a:solidFill>
                  <a:srgbClr val="000000"/>
                </a:solidFill>
                <a:latin typeface="Times New Roman" panose="02020603050405020304" pitchFamily="18" charset="0"/>
                <a:cs typeface="Times New Roman" panose="02020603050405020304" pitchFamily="18" charset="0"/>
              </a:rPr>
              <a:t>обов’язками</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наявність</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якої</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може</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вплинути</a:t>
            </a:r>
            <a:r>
              <a:rPr lang="ru-RU">
                <a:solidFill>
                  <a:srgbClr val="000000"/>
                </a:solidFill>
                <a:latin typeface="Times New Roman" panose="02020603050405020304" pitchFamily="18" charset="0"/>
                <a:cs typeface="Times New Roman" panose="02020603050405020304" pitchFamily="18" charset="0"/>
              </a:rPr>
              <a:t> на </a:t>
            </a:r>
            <a:r>
              <a:rPr lang="ru-RU" err="1">
                <a:solidFill>
                  <a:srgbClr val="000000"/>
                </a:solidFill>
                <a:latin typeface="Times New Roman" panose="02020603050405020304" pitchFamily="18" charset="0"/>
                <a:cs typeface="Times New Roman" panose="02020603050405020304" pitchFamily="18" charset="0"/>
              </a:rPr>
              <a:t>об’єктивність</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або</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неупередженість</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під</a:t>
            </a:r>
            <a:r>
              <a:rPr lang="ru-RU">
                <a:solidFill>
                  <a:srgbClr val="000000"/>
                </a:solidFill>
                <a:latin typeface="Times New Roman" panose="02020603050405020304" pitchFamily="18" charset="0"/>
                <a:cs typeface="Times New Roman" panose="02020603050405020304" pitchFamily="18" charset="0"/>
              </a:rPr>
              <a:t> час </a:t>
            </a:r>
            <a:r>
              <a:rPr lang="ru-RU" err="1">
                <a:solidFill>
                  <a:srgbClr val="000000"/>
                </a:solidFill>
                <a:latin typeface="Times New Roman" panose="02020603050405020304" pitchFamily="18" charset="0"/>
                <a:cs typeface="Times New Roman" panose="02020603050405020304" pitchFamily="18" charset="0"/>
              </a:rPr>
              <a:t>виконання</a:t>
            </a:r>
            <a:r>
              <a:rPr lang="ru-RU">
                <a:solidFill>
                  <a:srgbClr val="000000"/>
                </a:solidFill>
                <a:latin typeface="Times New Roman" panose="02020603050405020304" pitchFamily="18" charset="0"/>
                <a:cs typeface="Times New Roman" panose="02020603050405020304" pitchFamily="18" charset="0"/>
              </a:rPr>
              <a:t> адвокатом </a:t>
            </a:r>
            <a:r>
              <a:rPr lang="ru-RU" err="1">
                <a:solidFill>
                  <a:srgbClr val="000000"/>
                </a:solidFill>
                <a:latin typeface="Times New Roman" panose="02020603050405020304" pitchFamily="18" charset="0"/>
                <a:cs typeface="Times New Roman" panose="02020603050405020304" pitchFamily="18" charset="0"/>
              </a:rPr>
              <a:t>його</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професійних</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обов’язків</a:t>
            </a:r>
            <a:r>
              <a:rPr lang="ru-RU">
                <a:solidFill>
                  <a:srgbClr val="000000"/>
                </a:solidFill>
                <a:latin typeface="Times New Roman" panose="02020603050405020304" pitchFamily="18" charset="0"/>
                <a:cs typeface="Times New Roman" panose="02020603050405020304" pitchFamily="18" charset="0"/>
              </a:rPr>
              <a:t>, а </a:t>
            </a:r>
            <a:r>
              <a:rPr lang="ru-RU" err="1">
                <a:solidFill>
                  <a:srgbClr val="000000"/>
                </a:solidFill>
                <a:latin typeface="Times New Roman" panose="02020603050405020304" pitchFamily="18" charset="0"/>
                <a:cs typeface="Times New Roman" panose="02020603050405020304" pitchFamily="18" charset="0"/>
              </a:rPr>
              <a:t>також</a:t>
            </a:r>
            <a:r>
              <a:rPr lang="ru-RU">
                <a:solidFill>
                  <a:srgbClr val="000000"/>
                </a:solidFill>
                <a:latin typeface="Times New Roman" panose="02020603050405020304" pitchFamily="18" charset="0"/>
                <a:cs typeface="Times New Roman" panose="02020603050405020304" pitchFamily="18" charset="0"/>
              </a:rPr>
              <a:t> на </a:t>
            </a:r>
            <a:r>
              <a:rPr lang="ru-RU" err="1">
                <a:solidFill>
                  <a:srgbClr val="000000"/>
                </a:solidFill>
                <a:latin typeface="Times New Roman" panose="02020603050405020304" pitchFamily="18" charset="0"/>
                <a:cs typeface="Times New Roman" panose="02020603050405020304" pitchFamily="18" charset="0"/>
              </a:rPr>
              <a:t>вчинення</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чи</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невчинення</a:t>
            </a:r>
            <a:r>
              <a:rPr lang="ru-RU">
                <a:solidFill>
                  <a:srgbClr val="000000"/>
                </a:solidFill>
                <a:latin typeface="Times New Roman" panose="02020603050405020304" pitchFamily="18" charset="0"/>
                <a:cs typeface="Times New Roman" panose="02020603050405020304" pitchFamily="18" charset="0"/>
              </a:rPr>
              <a:t> ним </a:t>
            </a:r>
            <a:r>
              <a:rPr lang="ru-RU" err="1">
                <a:solidFill>
                  <a:srgbClr val="000000"/>
                </a:solidFill>
                <a:latin typeface="Times New Roman" panose="02020603050405020304" pitchFamily="18" charset="0"/>
                <a:cs typeface="Times New Roman" panose="02020603050405020304" pitchFamily="18" charset="0"/>
              </a:rPr>
              <a:t>дій</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під</a:t>
            </a:r>
            <a:r>
              <a:rPr lang="ru-RU">
                <a:solidFill>
                  <a:srgbClr val="000000"/>
                </a:solidFill>
                <a:latin typeface="Times New Roman" panose="02020603050405020304" pitchFamily="18" charset="0"/>
                <a:cs typeface="Times New Roman" panose="02020603050405020304" pitchFamily="18" charset="0"/>
              </a:rPr>
              <a:t> час </a:t>
            </a:r>
            <a:r>
              <a:rPr lang="ru-RU" err="1">
                <a:solidFill>
                  <a:srgbClr val="000000"/>
                </a:solidFill>
                <a:latin typeface="Times New Roman" panose="02020603050405020304" pitchFamily="18" charset="0"/>
                <a:cs typeface="Times New Roman" panose="02020603050405020304" pitchFamily="18" charset="0"/>
              </a:rPr>
              <a:t>здійснення</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адвокатської</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діяльності</a:t>
            </a:r>
            <a:r>
              <a:rPr lang="ru-RU">
                <a:solidFill>
                  <a:srgbClr val="000000"/>
                </a:solidFill>
                <a:latin typeface="Times New Roman" panose="02020603050405020304" pitchFamily="18" charset="0"/>
                <a:cs typeface="Times New Roman" panose="02020603050405020304" pitchFamily="18" charset="0"/>
              </a:rPr>
              <a:t> (п. 8 ст. 1 Закону).</a:t>
            </a:r>
          </a:p>
          <a:p>
            <a:pPr algn="just"/>
            <a:endParaRPr lang="ru-RU">
              <a:solidFill>
                <a:srgbClr val="000000"/>
              </a:solidFill>
              <a:latin typeface="Times New Roman" panose="02020603050405020304" pitchFamily="18" charset="0"/>
              <a:cs typeface="Times New Roman" panose="02020603050405020304" pitchFamily="18" charset="0"/>
            </a:endParaRPr>
          </a:p>
          <a:p>
            <a:pPr algn="just"/>
            <a:r>
              <a:rPr lang="ru-RU">
                <a:solidFill>
                  <a:srgbClr val="000000"/>
                </a:solidFill>
                <a:latin typeface="Times New Roman" panose="02020603050405020304" pitchFamily="18" charset="0"/>
                <a:cs typeface="Times New Roman" panose="02020603050405020304" pitchFamily="18" charset="0"/>
              </a:rPr>
              <a:t>Про </a:t>
            </a:r>
            <a:r>
              <a:rPr lang="ru-RU" err="1">
                <a:solidFill>
                  <a:srgbClr val="000000"/>
                </a:solidFill>
                <a:latin typeface="Times New Roman" panose="02020603050405020304" pitchFamily="18" charset="0"/>
                <a:cs typeface="Times New Roman" panose="02020603050405020304" pitchFamily="18" charset="0"/>
              </a:rPr>
              <a:t>виникнення</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конфлікту</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інтересів</a:t>
            </a:r>
            <a:r>
              <a:rPr lang="ru-RU">
                <a:solidFill>
                  <a:srgbClr val="000000"/>
                </a:solidFill>
                <a:latin typeface="Times New Roman" panose="02020603050405020304" pitchFamily="18" charset="0"/>
                <a:cs typeface="Times New Roman" panose="02020603050405020304" pitchFamily="18" charset="0"/>
              </a:rPr>
              <a:t> адвокат </a:t>
            </a:r>
            <a:r>
              <a:rPr lang="ru-RU" err="1">
                <a:solidFill>
                  <a:srgbClr val="000000"/>
                </a:solidFill>
                <a:latin typeface="Times New Roman" panose="02020603050405020304" pitchFamily="18" charset="0"/>
                <a:cs typeface="Times New Roman" panose="02020603050405020304" pitchFamily="18" charset="0"/>
              </a:rPr>
              <a:t>зобов’язаний</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невідкладно</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повідомляти</a:t>
            </a:r>
            <a:r>
              <a:rPr lang="ru-RU">
                <a:solidFill>
                  <a:srgbClr val="000000"/>
                </a:solidFill>
                <a:latin typeface="Times New Roman" panose="02020603050405020304" pitchFamily="18" charset="0"/>
                <a:cs typeface="Times New Roman" panose="02020603050405020304" pitchFamily="18" charset="0"/>
              </a:rPr>
              <a:t> </a:t>
            </a:r>
            <a:r>
              <a:rPr lang="ru-RU" err="1">
                <a:solidFill>
                  <a:srgbClr val="000000"/>
                </a:solidFill>
                <a:latin typeface="Times New Roman" panose="02020603050405020304" pitchFamily="18" charset="0"/>
                <a:cs typeface="Times New Roman" panose="02020603050405020304" pitchFamily="18" charset="0"/>
              </a:rPr>
              <a:t>клієнта</a:t>
            </a:r>
            <a:r>
              <a:rPr lang="ru-RU">
                <a:solidFill>
                  <a:srgbClr val="000000"/>
                </a:solidFill>
                <a:latin typeface="Times New Roman" panose="02020603050405020304" pitchFamily="18" charset="0"/>
                <a:cs typeface="Times New Roman" panose="02020603050405020304" pitchFamily="18" charset="0"/>
              </a:rPr>
              <a:t> (п. 3 ч. 1 ст. 21 Закону).</a:t>
            </a:r>
            <a:endParaRPr lang="ru-RU">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6320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67544" y="332656"/>
            <a:ext cx="8496944" cy="5976664"/>
          </a:xfrm>
        </p:spPr>
        <p:txBody>
          <a:bodyPr>
            <a:normAutofit/>
          </a:bodyPr>
          <a:lstStyle/>
          <a:p>
            <a:pPr algn="just"/>
            <a:r>
              <a:rPr lang="ru-RU" sz="1800">
                <a:latin typeface="Times New Roman" panose="02020603050405020304" pitchFamily="18" charset="0"/>
                <a:cs typeface="Times New Roman" panose="02020603050405020304" pitchFamily="18" charset="0"/>
              </a:rPr>
              <a:t>Адвокату, </a:t>
            </a:r>
            <a:r>
              <a:rPr lang="ru-RU" sz="1800" err="1">
                <a:latin typeface="Times New Roman" panose="02020603050405020304" pitchFamily="18" charset="0"/>
                <a:cs typeface="Times New Roman" panose="02020603050405020304" pitchFamily="18" charset="0"/>
              </a:rPr>
              <a:t>адвокатському</a:t>
            </a:r>
            <a:r>
              <a:rPr lang="ru-RU" sz="1800">
                <a:latin typeface="Times New Roman" panose="02020603050405020304" pitchFamily="18" charset="0"/>
                <a:cs typeface="Times New Roman" panose="02020603050405020304" pitchFamily="18" charset="0"/>
              </a:rPr>
              <a:t> бюро </a:t>
            </a:r>
            <a:r>
              <a:rPr lang="ru-RU" sz="1800" err="1">
                <a:latin typeface="Times New Roman" panose="02020603050405020304" pitchFamily="18" charset="0"/>
                <a:cs typeface="Times New Roman" panose="02020603050405020304" pitchFamily="18" charset="0"/>
              </a:rPr>
              <a:t>або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адвокатському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об’єднанню</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забороняється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укладати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договір</a:t>
            </a:r>
            <a:r>
              <a:rPr lang="ru-RU" sz="1800">
                <a:latin typeface="Times New Roman" panose="02020603050405020304" pitchFamily="18" charset="0"/>
                <a:cs typeface="Times New Roman" panose="02020603050405020304" pitchFamily="18" charset="0"/>
              </a:rPr>
              <a:t> про </a:t>
            </a:r>
            <a:r>
              <a:rPr lang="ru-RU" sz="1800" err="1">
                <a:latin typeface="Times New Roman" panose="02020603050405020304" pitchFamily="18" charset="0"/>
                <a:cs typeface="Times New Roman" panose="02020603050405020304" pitchFamily="18" charset="0"/>
              </a:rPr>
              <a:t>надання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правової</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допомоги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зобов’язаний</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відмовитися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від</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виконання</a:t>
            </a:r>
            <a:r>
              <a:rPr lang="ru-RU" sz="1800">
                <a:latin typeface="Times New Roman" panose="02020603050405020304" pitchFamily="18" charset="0"/>
                <a:cs typeface="Times New Roman" panose="02020603050405020304" pitchFamily="18" charset="0"/>
              </a:rPr>
              <a:t> договору) у </a:t>
            </a:r>
            <a:r>
              <a:rPr lang="ru-RU" sz="1800" err="1">
                <a:latin typeface="Times New Roman" panose="02020603050405020304" pitchFamily="18" charset="0"/>
                <a:cs typeface="Times New Roman" panose="02020603050405020304" pitchFamily="18" charset="0"/>
              </a:rPr>
              <a:t>разі</a:t>
            </a:r>
            <a:r>
              <a:rPr lang="ru-RU" sz="1800">
                <a:latin typeface="Times New Roman" panose="02020603050405020304" pitchFamily="18" charset="0"/>
                <a:cs typeface="Times New Roman" panose="02020603050405020304" pitchFamily="18" charset="0"/>
              </a:rPr>
              <a:t>:</a:t>
            </a:r>
            <a:br>
              <a:rPr lang="ru-RU" sz="1800">
                <a:latin typeface="Times New Roman" panose="02020603050405020304" pitchFamily="18" charset="0"/>
                <a:cs typeface="Times New Roman" panose="02020603050405020304" pitchFamily="18" charset="0"/>
              </a:rPr>
            </a:br>
            <a:br>
              <a:rPr lang="ru-RU" sz="1800">
                <a:latin typeface="Times New Roman" panose="02020603050405020304" pitchFamily="18" charset="0"/>
                <a:cs typeface="Times New Roman" panose="02020603050405020304" pitchFamily="18" charset="0"/>
              </a:rPr>
            </a:b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наявного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конфлікту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абз</a:t>
            </a:r>
            <a:r>
              <a:rPr lang="ru-RU" sz="1800">
                <a:latin typeface="Times New Roman" panose="02020603050405020304" pitchFamily="18" charset="0"/>
                <a:cs typeface="Times New Roman" panose="02020603050405020304" pitchFamily="18" charset="0"/>
              </a:rPr>
              <a:t>. 1 ч. 1 ст. 28 Закону);</a:t>
            </a:r>
            <a:br>
              <a:rPr lang="ru-RU" sz="1800">
                <a:latin typeface="Times New Roman" panose="02020603050405020304" pitchFamily="18" charset="0"/>
                <a:cs typeface="Times New Roman" panose="02020603050405020304" pitchFamily="18" charset="0"/>
              </a:rPr>
            </a:br>
            <a:r>
              <a:rPr lang="ru-RU" sz="1800">
                <a:latin typeface="Times New Roman" panose="02020603050405020304" pitchFamily="18" charset="0"/>
                <a:cs typeface="Times New Roman" panose="02020603050405020304" pitchFamily="18" charset="0"/>
              </a:rPr>
              <a:t>- за </a:t>
            </a:r>
            <a:r>
              <a:rPr lang="ru-RU" sz="1800" err="1">
                <a:latin typeface="Times New Roman" panose="02020603050405020304" pitchFamily="18" charset="0"/>
                <a:cs typeface="Times New Roman" panose="02020603050405020304" pitchFamily="18" charset="0"/>
              </a:rPr>
              <a:t>наявності</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обставин</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що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можуть</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призвести</a:t>
            </a:r>
            <a:r>
              <a:rPr lang="ru-RU" sz="1800">
                <a:latin typeface="Times New Roman" panose="02020603050405020304" pitchFamily="18" charset="0"/>
                <a:cs typeface="Times New Roman" panose="02020603050405020304" pitchFamily="18" charset="0"/>
              </a:rPr>
              <a:t> до </a:t>
            </a:r>
            <a:r>
              <a:rPr lang="ru-RU" sz="1800" err="1">
                <a:latin typeface="Times New Roman" panose="02020603050405020304" pitchFamily="18" charset="0"/>
                <a:cs typeface="Times New Roman" panose="02020603050405020304" pitchFamily="18" charset="0"/>
              </a:rPr>
              <a:t>конфлікту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зокрема</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виконання</a:t>
            </a:r>
            <a:r>
              <a:rPr lang="ru-RU" sz="1800">
                <a:latin typeface="Times New Roman" panose="02020603050405020304" pitchFamily="18" charset="0"/>
                <a:cs typeface="Times New Roman" panose="02020603050405020304" pitchFamily="18" charset="0"/>
              </a:rPr>
              <a:t> договору </a:t>
            </a:r>
            <a:r>
              <a:rPr lang="ru-RU" sz="1800" err="1">
                <a:latin typeface="Times New Roman" panose="02020603050405020304" pitchFamily="18" charset="0"/>
                <a:cs typeface="Times New Roman" panose="02020603050405020304" pitchFamily="18" charset="0"/>
              </a:rPr>
              <a:t>може</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суперечити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інтересам</a:t>
            </a:r>
            <a:r>
              <a:rPr lang="ru-RU" sz="1800">
                <a:latin typeface="Times New Roman" panose="02020603050405020304" pitchFamily="18" charset="0"/>
                <a:cs typeface="Times New Roman" panose="02020603050405020304" pitchFamily="18" charset="0"/>
              </a:rPr>
              <a:t> адвоката, </a:t>
            </a:r>
            <a:r>
              <a:rPr lang="ru-RU" sz="1800" err="1">
                <a:latin typeface="Times New Roman" panose="02020603050405020304" pitchFamily="18" charset="0"/>
                <a:cs typeface="Times New Roman" panose="02020603050405020304" pitchFamily="18" charset="0"/>
              </a:rPr>
              <a:t>членів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його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сім’ї</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або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близьких</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родичів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адвокатського</a:t>
            </a:r>
            <a:r>
              <a:rPr lang="ru-RU" sz="1800">
                <a:latin typeface="Times New Roman" panose="02020603050405020304" pitchFamily="18" charset="0"/>
                <a:cs typeface="Times New Roman" panose="02020603050405020304" pitchFamily="18" charset="0"/>
              </a:rPr>
              <a:t> бюро </a:t>
            </a:r>
            <a:r>
              <a:rPr lang="ru-RU" sz="1800" err="1">
                <a:latin typeface="Times New Roman" panose="02020603050405020304" pitchFamily="18" charset="0"/>
                <a:cs typeface="Times New Roman" panose="02020603050405020304" pitchFamily="18" charset="0"/>
              </a:rPr>
              <a:t>або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адвокатського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об’єднання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засновником</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учасником</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якого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він</a:t>
            </a:r>
            <a:r>
              <a:rPr lang="ru-RU" sz="1800">
                <a:latin typeface="Times New Roman" panose="02020603050405020304" pitchFamily="18" charset="0"/>
                <a:cs typeface="Times New Roman" panose="02020603050405020304" pitchFamily="18" charset="0"/>
              </a:rPr>
              <a:t> є, </a:t>
            </a:r>
            <a:r>
              <a:rPr lang="ru-RU" sz="1800" err="1">
                <a:latin typeface="Times New Roman" panose="02020603050405020304" pitchFamily="18" charset="0"/>
                <a:cs typeface="Times New Roman" panose="02020603050405020304" pitchFamily="18" charset="0"/>
              </a:rPr>
              <a:t>професійним</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обов’язкам</a:t>
            </a:r>
            <a:r>
              <a:rPr lang="ru-RU" sz="1800">
                <a:latin typeface="Times New Roman" panose="02020603050405020304" pitchFamily="18" charset="0"/>
                <a:cs typeface="Times New Roman" panose="02020603050405020304" pitchFamily="18" charset="0"/>
              </a:rPr>
              <a:t> адвоката (п. 6 </a:t>
            </a:r>
            <a:r>
              <a:rPr lang="ru-RU" sz="1800" err="1">
                <a:latin typeface="Times New Roman" panose="02020603050405020304" pitchFamily="18" charset="0"/>
                <a:cs typeface="Times New Roman" panose="02020603050405020304" pitchFamily="18" charset="0"/>
              </a:rPr>
              <a:t>абз</a:t>
            </a:r>
            <a:r>
              <a:rPr lang="ru-RU" sz="1800">
                <a:latin typeface="Times New Roman" panose="02020603050405020304" pitchFamily="18" charset="0"/>
                <a:cs typeface="Times New Roman" panose="02020603050405020304" pitchFamily="18" charset="0"/>
              </a:rPr>
              <a:t>. 2 ч. 1 ст. 28 Закону).</a:t>
            </a:r>
            <a:br>
              <a:rPr lang="ru-RU" sz="1800">
                <a:latin typeface="Times New Roman" panose="02020603050405020304" pitchFamily="18" charset="0"/>
                <a:cs typeface="Times New Roman" panose="02020603050405020304" pitchFamily="18" charset="0"/>
              </a:rPr>
            </a:b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Деталізацію</a:t>
            </a:r>
            <a:r>
              <a:rPr lang="ru-RU" sz="1800">
                <a:latin typeface="Times New Roman" panose="02020603050405020304" pitchFamily="18" charset="0"/>
                <a:cs typeface="Times New Roman" panose="02020603050405020304" pitchFamily="18" charset="0"/>
              </a:rPr>
              <a:t> норм Закону </a:t>
            </a:r>
            <a:r>
              <a:rPr lang="ru-RU" sz="1800" err="1">
                <a:latin typeface="Times New Roman" panose="02020603050405020304" pitchFamily="18" charset="0"/>
                <a:cs typeface="Times New Roman" panose="02020603050405020304" pitchFamily="18" charset="0"/>
              </a:rPr>
              <a:t>щодо</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окремих</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аспектів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конфлікту</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інтересів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містять</a:t>
            </a:r>
            <a:r>
              <a:rPr lang="ru-RU" sz="1800">
                <a:latin typeface="Times New Roman" panose="02020603050405020304" pitchFamily="18" charset="0"/>
                <a:cs typeface="Times New Roman" panose="02020603050405020304" pitchFamily="18" charset="0"/>
              </a:rPr>
              <a:t> Правила </a:t>
            </a:r>
            <a:r>
              <a:rPr lang="ru-RU" sz="1800" err="1">
                <a:latin typeface="Times New Roman" panose="02020603050405020304" pitchFamily="18" charset="0"/>
                <a:cs typeface="Times New Roman" panose="02020603050405020304" pitchFamily="18" charset="0"/>
              </a:rPr>
              <a:t>адвокатської</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етики</a:t>
            </a:r>
            <a:r>
              <a:rPr lang="ru-RU" sz="1800">
                <a:latin typeface="Times New Roman" panose="02020603050405020304" pitchFamily="18" charset="0"/>
                <a:cs typeface="Times New Roman" panose="02020603050405020304" pitchFamily="18" charset="0"/>
              </a:rPr>
              <a:t> та </a:t>
            </a:r>
            <a:r>
              <a:rPr lang="ru-RU" sz="1800" err="1">
                <a:latin typeface="Times New Roman" panose="02020603050405020304" pitchFamily="18" charset="0"/>
                <a:cs typeface="Times New Roman" panose="02020603050405020304" pitchFamily="18" charset="0"/>
              </a:rPr>
              <a:t>рішення</a:t>
            </a:r>
            <a:r>
              <a:rPr lang="ru-RU" sz="1800">
                <a:latin typeface="Times New Roman" panose="02020603050405020304" pitchFamily="18" charset="0"/>
                <a:cs typeface="Times New Roman" panose="02020603050405020304" pitchFamily="18" charset="0"/>
              </a:rPr>
              <a:t> Ради </a:t>
            </a:r>
            <a:r>
              <a:rPr lang="ru-RU" sz="1800" err="1">
                <a:latin typeface="Times New Roman" panose="02020603050405020304" pitchFamily="18" charset="0"/>
                <a:cs typeface="Times New Roman" panose="02020603050405020304" pitchFamily="18" charset="0"/>
              </a:rPr>
              <a:t>адвокатів</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України</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виконання</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яких</a:t>
            </a:r>
            <a:r>
              <a:rPr lang="ru-RU" sz="1800">
                <a:latin typeface="Times New Roman" panose="02020603050405020304" pitchFamily="18" charset="0"/>
                <a:cs typeface="Times New Roman" panose="02020603050405020304" pitchFamily="18" charset="0"/>
              </a:rPr>
              <a:t> </a:t>
            </a:r>
            <a:r>
              <a:rPr lang="ru-RU" sz="1800" err="1">
                <a:latin typeface="Times New Roman" panose="02020603050405020304" pitchFamily="18" charset="0"/>
                <a:cs typeface="Times New Roman" panose="02020603050405020304" pitchFamily="18" charset="0"/>
              </a:rPr>
              <a:t>відповідно</a:t>
            </a:r>
            <a:r>
              <a:rPr lang="ru-RU" sz="1800">
                <a:latin typeface="Times New Roman" panose="02020603050405020304" pitchFamily="18" charset="0"/>
                <a:cs typeface="Times New Roman" panose="02020603050405020304" pitchFamily="18" charset="0"/>
              </a:rPr>
              <a:t> до п. 5 ч. 1 ст. 21 Закону є </a:t>
            </a:r>
            <a:r>
              <a:rPr lang="ru-RU" sz="1800" err="1">
                <a:latin typeface="Times New Roman" panose="02020603050405020304" pitchFamily="18" charset="0"/>
                <a:cs typeface="Times New Roman" panose="02020603050405020304" pitchFamily="18" charset="0"/>
              </a:rPr>
              <a:t>обов’язковим</a:t>
            </a:r>
            <a:r>
              <a:rPr lang="ru-RU" sz="1800">
                <a:latin typeface="Times New Roman" panose="02020603050405020304" pitchFamily="18" charset="0"/>
                <a:cs typeface="Times New Roman" panose="02020603050405020304" pitchFamily="18" charset="0"/>
              </a:rPr>
              <a:t> для адвоката.</a:t>
            </a:r>
          </a:p>
        </p:txBody>
      </p:sp>
      <p:pic>
        <p:nvPicPr>
          <p:cNvPr id="4" name="Рисунок 3">
            <a:extLst>
              <a:ext uri="{FF2B5EF4-FFF2-40B4-BE49-F238E27FC236}">
                <a16:creationId xmlns:a16="http://schemas.microsoft.com/office/drawing/2014/main" id="{C29044B1-F9DC-9F52-8639-C2C90D207E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116632"/>
            <a:ext cx="4283968" cy="2448272"/>
          </a:xfrm>
          <a:prstGeom prst="rect">
            <a:avLst/>
          </a:prstGeom>
        </p:spPr>
      </p:pic>
    </p:spTree>
    <p:extLst>
      <p:ext uri="{BB962C8B-B14F-4D97-AF65-F5344CB8AC3E}">
        <p14:creationId xmlns:p14="http://schemas.microsoft.com/office/powerpoint/2010/main" val="22012990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Базовая">
  <a:themeElements>
    <a:clrScheme name="Базовая">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азовая">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617</TotalTime>
  <Words>6317</Words>
  <Application>Microsoft Macintosh PowerPoint</Application>
  <PresentationFormat>On-screen Show (4:3)</PresentationFormat>
  <Paragraphs>131</Paragraphs>
  <Slides>35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Arial</vt:lpstr>
      <vt:lpstr>Calibri</vt:lpstr>
      <vt:lpstr>Palatino Linotype</vt:lpstr>
      <vt:lpstr>Roboto</vt:lpstr>
      <vt:lpstr>Times New Roman</vt:lpstr>
      <vt:lpstr>Verdana</vt:lpstr>
      <vt:lpstr>Wingdings</vt:lpstr>
      <vt:lpstr>Базовая</vt:lpstr>
      <vt:lpstr>Тема: «Конфлікт інтересів під час надання правової допомоги адвокатом. Правила адвокатської етики та реальність »</vt:lpstr>
      <vt:lpstr>PowerPoint Presentation</vt:lpstr>
      <vt:lpstr>Принципи адвокатської етики (розділ II ПАЕ)</vt:lpstr>
      <vt:lpstr>Принципи адвокатської етики (розділ II ПАЕ)</vt:lpstr>
      <vt:lpstr>Принципи адвокатської етики (розділ II ПАЕ)</vt:lpstr>
      <vt:lpstr>Принципи адвокатської етики (розділ II ПАЕ)</vt:lpstr>
      <vt:lpstr>Принципи адвокатської етики (розділ II ПАЕ)</vt:lpstr>
      <vt:lpstr>Узагальнення від 04.10.19</vt:lpstr>
      <vt:lpstr>Адвокату, адвокатському бюро або адвокатському об’єднанню забороняється укладати договір про надання правової допомоги (зобов’язаний відмовитися від виконання договору) у разі:  - наявного конфлікту інтересів (абз. 1 ч. 1 ст. 28 Закону); - за наявності обставин, що можуть призвести до конфлікту інтересів, зокрема, виконання договору може суперечити інтересам адвоката, членів його сім’ї або близьких родичів, адвокатського бюро або адвокатського об’єднання, засновником (учасником) якого він є, професійним обов’язкам адвоката (п. 6 абз. 2 ч. 1 ст. 28 Закону). - Деталізацію норм Закону щодо окремих аспектів конфлікту інтересів містять Правила адвокатської етики та рішення Ради адвокатів України, виконання яких відповідно до п. 5 ч. 1 ст. 21 Закону є обов’язковим для адвоката.</vt:lpstr>
      <vt:lpstr>     Письмове погодження клієнта : Інколи в адвоката вимагається отримання письмового погодження від клієнта.  Згідно зі ст. 9 адвокат без письмового погодження з клієнтами, щодо яких виник конфлікт інтересів, не може представляти або захищати одночасно двох або більше клієнтів, інтереси яких є взаємно суперечливими, або вірогідно можуть стати суперечливими, а також за таких обставин надавати їм професійну правничу (правову) допомогу  У разі отримання адвокатом конфіденційної інформації від клієнта, якому він надавав професійну правничу (правову) допомогу, пов’язаної з інтересами нового клієнта при наданні правничої допомоги, адвокат зобов’язаний отримати письмове погодження клієнтів, між якими виник конфлікт інтересів  Адвокат без письмового погодження з клієнтом, щодо якого виник конфлікт інтересів, не може представляти, захищати клієнта чи надавати йому професійну правничу (правову) допомогу, якщо інтереси клієнта суперечать власним інтересам адвоката.  За відсутності письмового погодження клієнта, в разі виникнення конфлікту інтересів в процесі реалізації адвокатом договору, такий договір має бути розірваний з дотриманням умов, визначених ПАЕ. </vt:lpstr>
      <vt:lpstr>Дотримання адвокатом принципу неприпустимості конфлікту інтересів забезпечується на всіх етапах діяльності адвоката:  1) на стадії прийняття доручення клієнта (ст. 20 ПАЕ). Адвокат не має права прийняти доручення, якщо інтереси клієнта об’єктивно суперечать інтересам іншого клієнта, з яким адвокат пов’язаний договором про надання правової допомоги. Адвокат не має права прийняти доручення також якщо конфлікт інтересів пов’язаний з тим, що адвокат отримав від іншого клієнта конфіденційну інформацію, що охоплюється предметом адвокатської таємниці або захищається законодавством в інший спосіб, яка має перспективу бути використаною при наданні правової допомоги новому клієнту. Ці обмеження не застосовуються в конкретному випадку за письмовою згодою клієнта (клієнтів), інтереси якого (яких) представляє адвокат та є суперечливими.  На вимогу клієнта до укладення договору про надання правової допомоги адвокат (адвокатське бюро, адвокатське об’єднання) також має повідомити клієнту обставини, що можуть вплинути на можливе виникнення конфлікту інтересів Таке інформування відповідно до ч. 1 ст. 16 ПАЕ, в тому числі, забезпечує вільний вибір клієнтом адвоката.  2) в процесі виконання доручення клієнта (ст. 34 ПАЕ). У випадку, коли адвокат дізнався про існування конфлікту інтересів між інтересами цього та інших клієнтів, а також інших осіб за обставин, зазначених у статті 20 ПАЕ, він повинен розірвати договір з клієнтом (чи кількома з клієнтів) та/або особою, яка уклала договір в інтересах клієнта, якщо не буде отримано відповідної письмової згоди клієнта (клієнтів) на подальше представництво його (їх) інтересів цим адвокатом.  3) після виконання доручення клієнта (ч. 2 ст. 35 ПАЕ). Обов’язки адвоката, що випливають з принципу уникнення конфлікту інтересів, продовжують діяти і після завершення виконання адвокатом договору.</vt:lpstr>
      <vt:lpstr>  У відносинах з клієнтом – юридичною особою правила щодо конфлікту інтересів мають певні особливості застосування, встановлені ст. 39 ПАЕ:    На відносини щодо надання професійної правничої (правової) допомоги клієнту – юридичній особі в повному обсязі поширюються норми Правил, що регламентують поведінку адвоката в ситуаціях наявності або наступного виникнення конфлікту інтересів.  Якщо у спілкуванні з посадовими особами, службовцями та іншими працівниками клієнта – юридичної особи, пов’язаному з наданням професійної правничої (правової) допомоги цьому клієнту, стає очевидним, що виникає ситуація конфлікту інтересів, адвокат повинен повідомити, що він представляє клієнта – юридичну особу і пояснити свої обов’язки, пов’язані з конфліктом інтересів.  У період дії договору про надання правової допомоги клієнту – юридичній особі адвокат не повинен укладати договорів про надання правової допомоги з особами, які перебувають у трудових, цивільно-правових та інших правовідносинах з клієнтом, якщо це може суперечити інтересам клієнта – юридичній особі. Також адвокат не повинен укладати договори про надання правової допомоги із вищезазначеними особами, якщо він є носієм конфіденційної інформації, отриманої при наданні правової допомоги юридичній особі.  Адвокат не може приймати доручення від клієнта, якщо суть доручення зводиться до необхідності вчинення дій в інтересах такого клієнта, спрямованих на захист його прав, які перебувають в конфлікті інтересів з юридичною особою, в якій адвокат раніше працював, або надавав професійну правничу (правову) допомогу, якщо адвокат володіє інформацією, що може бути використана проти такої юридичної особи.</vt:lpstr>
      <vt:lpstr> Посередництво  та конфлікт інтересів  Ст. 21 ПАЕ визначає, що адвокат може виступати посередником між клієнтами за умов, якщо:  між інтересами клієнтів немає конфлікту, або за наявності письмової згоди обох (всіх) клієнтів, інтереси яких представляє адвокат та які є суперечливими; адвокат пояснить кожному з клієнтів сутність відносин посередництва і отримає згоду кожного з клієнтів на їх одночасне представництво; адвокат має достатні підстави вважати, що він зможе зберегти об’єктивність при одночасному представництві інтересів клієнтів і по відношенню до кожного з них виконати свої професійні обов’язки відповідно до закону і вимог Правил. З кожним із клієнтів адвокат має узгоджувати рішення, що приймаються, і забезпечувати належну інформованість кожного з них про всі обставини і міркування, що є необхідними для прийняття виважених рішень по суті доручення  Адвокат повинен припинити свої дії як посередника та розірвати відповідні договори з кожним із клієнтів, якщо цього вимагає хоча б один з клієнтів, яких він одночасно представляє, або якщо виникають обставини, за яких дотримання викладених вище умов стає неможливим.  Якщо дії адвоката , як посередника між клієнтами не досягли бажаного клієнтами результату, він не може надалі представляти інтереси жодного із клієнтів з питань, пов’язаних із предметом посередництва (ст. 40 ПАЕ).</vt:lpstr>
      <vt:lpstr>Загальні етичні засади взаємин між адвокатами передбачають дотримання принципу уникнення штучного породження чи поглиблення конфліктів між клієнтами (ч. 2 ст. 50 ПАЕ).</vt:lpstr>
      <vt:lpstr>Змістовне наповнення поняття «конфлікт інтересів» в рішеннях РАУ:  Адвокати, які є учасниками одного адвокатського об’єднання, мають право в одному кримінальному провадженні на стадії досудового розслідування представляти інтереси (бути захисниками) потерпілого та підозрюваного за умови відсутності конфлікту інтересів, обставин, визначених статтею 46 КПК України, та від сутності підстав для відводу захисника (представника), встановлених статтею 78 КПК України (рішення РАУ від 19.11.2013 №246 «Про надання роз’яснень щодо можливості адвокатів, які зареєстровані в одному адвокатському об’єднанні, здійснювати захист різних за процесуальним статусом осіб»).  </vt:lpstr>
      <vt:lpstr>  - Відповідно до приписів статті 28 Закону «Про адвокатуру та адвокатську діяльність» одночасне надання правової допомоги адвокатами, які є подружжям, в одному і тому ж господарському, цивільному, адміністративному процесі чи в кримінальному провадженні, або в ході розгляду справи про адміністративне правопорушення клієнтам, процесуальні інтереси яких є протилежними і суперечать один одному, вказує на те, що таке виконання договору про надання правової допомоги може суперечити інтересам адвоката, членів його сім’ї і за загальним правилом є забороненим відповідно до закону (рішення РАУ від 13.11.2015 №127 «Про затвердження роз’яснення щодо можливості надання правової допомоги адвокатами (подружжям) одночасно різним сторонам (учасникам) провадження»).  </vt:lpstr>
      <vt:lpstr>  - При дотриманні усіх умов, передбачених нормами законодавства України та Правилами адвокатської етики, одночасне представництво інтересів двох або більше позивачів чи двох або більше відповідачів одним адвокатом в одному цивільному процесі є можливим (рішення РАУ від 26.02.2016 №4 «Про затвердження роз’яснення щодо можливості одночасного представництва інтересів двох або більше позивачів чи відповідачів адвокатом в одному цивільному процесі»).  </vt:lpstr>
      <vt:lpstr> Конфлікт інтересів у розумінні Закону має місце у випадку, якщо виконання договору суперечить інтересам члена сім’ї або близького родича адвоката — посадової особи, яка брала або бере участь у провадженні, в якому адвокатом надається (має надаватись) правова допомога. Представництво інтересів клієнта адвокатом у таких провадженнях заборонено. Одночасно сам по собі факт перебування члена сім’ї або близького родича адвоката у трудових чи інших правовідносинах із органом державної влади або місцевого самоврядування не створює конфлікту інтересів щодо проваджень, у яких такий орган є стороною»).   </vt:lpstr>
      <vt:lpstr>Невід’ємною ознакою конфлікту інтересів, який унеможливлює участь адвоката у вказаних провадженнях, є суперечність між особистими інтересами адвоката у формі особистих, трудових, службових, посадових тощо інтересів члена його сім’ї або близького родича та професійними правами і обов’язками адвоката у конкретній справі. Представництво інтересів клієнта адвокатом у провадженнях, стороною яких є орган державної влади або місцевого самоврядування, у якому працює його близька особа (родич), відповідатиме вимогам Закону та Правил, якщо до кола спірних (проблемних) та процесуальних правовідносин конкретного провадження не віднесені і не можуть бути віднесені правовідносини, учасником яких є (може бути) така близька особа (родич) адвоката (наприклад, в силу виконуваної такою близькою особою (родичем) функції у конкретному органі або в силу самостійності та незалежності такої особи за відповідним статусом) (рішення РАУ від 15.12.2016 № 290 «Щодо можливості представництва адвокатом клієнта в суді за наявності окремих обставин»).   </vt:lpstr>
      <vt:lpstr>Адвокат не може приймати доручення від клієнта, якщо суть доручення зводиться до необхідності вчинення дій в інтересах такого клієнта, спрямованих на захист його прав, які перебувають в конфлікті інтересів з юридичною особою, в якій адвокат раніше працював, або надавав правову допомогу в результаті чого володіє інформацією, яка може бути використана проти такої особи. Однак, сам факт надання адвокатом правової допомоги юридичній особі не зумовлює конфлікту інтересів з інтересами клієнта, оскільки конфлікт виникає лише за умови, якщо адвокат надавав правову допомогу юридичній особі та мав доступ та/або отримав інформацію, яка може бути використана проти такої особи. Таким чином, обов’язок адвоката відмовитись від доручення клієнта за описаних обставин не є безумовним обов’язком, а виникає лише за умови володіння адвокатом інформацією, яка отримана ним в результаті надання правової допомоги юридичній особі та може бути використана проти такої особи (рішення РАУ від 04.07.2015 №7 «Про затвердження роз’яснення щодо наявності або відсутності конфлікту інтересів під час здійснення адвокатом захисту клієнта»).</vt:lpstr>
      <vt:lpstr> Адвокат не може приймати доручення у разі наявності конфлікту інтересів клієнта та юридичної особи, в якій адвокат працював раніше та у зв’язку з цим володіє інформацією, що може бути використана проти такої юридичної особи.   На державному підприємстві працював юрист, до посадових обов’язків якого входило складання та перевірка проектів договорів. Одним із таких договорів була угода про зарахування зустрічних однорідних вимог, укладена між ДП та ТОВ, проект якої був завізований юристом, який на той час набув статус адвоката.   Пізніше в рамках кримінального провадження на державному підприємстві проводилися слідчі дії. З ухвали судді про надання дозволу на проведення обшуку стало відомо, що потерпілим у справі є ТОВ, а його інтереси представляє адвокат, який раніше працював на ДП юристом.   У зв’язку із цим до КДКА надійшла скарга на адвоката. Представники ДП стверджували, що адвокат був обізнаний про конфлікт інтересів, який існує між ДП, де він працював, та ТОВ, інтереси якого він представляє в кримінальному провадженні. Крім того, адвокат брав участь як представник ТОВ в судових засіданнях, де опонував представникам підприємства ДП.   Оскільки адвокат не може приймати доручення від клієнта, якщо суть доручення зводиться до необхідності вчинення дій в інтересах такого клієнта, спрямованих на захист його прав, які перебувають в конфлікті інтересів з юридичною особою, в якій адвокат раніше працював, якщо адвокат володіє інформацією, що може бути використана проти такої юридичної особи, у КДКА правильно встановили в діях адвоката дисциплінарний проступок (рішення ВКДКА від 30.10.2017 № Х-003/2017).</vt:lpstr>
      <vt:lpstr> АДВОКАТ: - не має права прийняти доручення, якщо інтереси клієнта об’єктивно суперечать інтересам іншого клієнта, з яким адвокат пов’язаний договором про надання правової допомоги.  - в один і той же період часу  брав участь у декількох судових процесах в судах, виступаючи у різних справах на стороні процесуальних опонентів. Це стало підставою для звернення зі скаргою на цього адвоката до КДКА.  Дисциплінарна палата  КДКА регіону дійшла висновку про наявність в діях адвоката ознак дисциплінарного проступку, оскільки він займав у справі позицію всупереч волі клієнта та у порушення заборони укладати договори про надання правової допомоги у випадку надання правової допомоги інший особі, інтереси якої можуть суперечити інтересам особи, яка звернулася за наданням правової допомоги (рішення ВКДКА від 31.01.2019№ І-003/2019).  В іншій справі адвокат надавав послуги правового консалтингу юридичній особі. Загальні збори учасників відсторонили директора цієї юридичної особи. Останній ініціював судові провадження про поновлення на посаді та усунення перешкод у виконанні посадових обов’язків, у рамках якого залучив до надання правової допомоги цього ж адвоката.  Через це представник юридичної особи звернувся до КДКА. Він також зауважив, що адвокат, перебуваючи з ними у договірних відносинах, представляв інтереси їхнього опонента – іншої компанії у спорі про стягнення безпідставно отриманих коштів. При цьому адвокат ще й перебував у сімейних стосунках із засновником цієї компанії.  КДКА спочатку відмовила в порушенні дисциплінарної справи, не вбачаючи у діях адвоката ознак дисциплінарного проступку. Водночас, ВКДКА дійшла висновків, щодо помилковості такого рішення та ухвалила інше (рішення ВКДКА від 07.11.2014 № V-029/2014), яким порушила справу відносно адвоката і направила матеріали до КДКА для розгляду у порядку, передбаченому Законом.</vt:lpstr>
      <vt:lpstr> Вирішуючи питання про наявність конфлікту інтересів між клієнтами, КДКА мають враховувати предмет надання правової допомоги за відповідними договорами.   Адвокат представляв інтереси громадянина в суді у справі щодо неякісного виконання підприємством робіт з будівництва житлового будинку. Пізніше цей же адвокат був представником іншої особи у спорі щодо дійсності договорів купівлі-продажу нерухомого майна. Опонентом у справі виступав його клієнт у першому спорі. Ситуацією вирішило скористатися підприємство та звернулося до КДКА. Скаржник уважав, що адвокат мав відмовити в укладенні другого договору про надання правової допомоги.   Дисциплінарна палата КДКА встановила, що цивільні справи були різні за своїми правовідносинами та не пов’язані одна з одною. Крім того, договір про надання правової допомоги у першій справі був розірваний, а сам клієнт у ній не заперечував проти участі адвоката як опонента в іншій справі.   З урахуванням таких обставин ДП КДКА дійшла висновку про відсутність в діях адвоката дисциплінарного проступку (рішення ВКДКА від 30.11.2017 № ХІ-017/2017).</vt:lpstr>
      <vt:lpstr>Виконання правником певної роботи відповідно до трудового договору не може свідчити про наявність конфлікту інтересів у спорі з колишнім роботодавцем, якщо виконувана робота не була пов’язана з наданням правової допомоги.  У спорі щодо визнання нечинними рішень державного реєстратора та приватного нотаріуса суд перевіряв факт припинення дії договору суборенди земельної ділянки, укладеного між житлово-будівельним кооперативом (сторона спору) та ТОВ (третя особа, що не заявляє самостійних вимог).  В ході засідання адвокат, що представляла ТОВ, заявила, що договір було припинено в односторонньому порядку шляхом надіслання вимоги, оскільки свого часу, працюючи юрисконсультом у цьому кооперативі, вона отримала відповідний рекомендований лист.  Убачаючи у таких свідченнях конфлікт інтересів, кооператив звернувся до КДКА. Під час перевірки відомостей, дисциплінарною палатою було встановлено, що адвокат раніше дійсно працювала у ЖБК штатним юрисконсультом і їй було видано довіреність (як громадянину, але не адвокату) представляти інтереси кооперативу та отримувати необхідні документи. Водночас, у КДКА зауважили, що отримання кореспонденції на пошті уповноваженою особою не відноситься до діяльності з надання правової допомоги, а є звичайною технічною дією, яку міг здійснювати будь-який працівник кооперативу, на якого могло бути покладено такий обов’язок. Крім того, лист ТОВ про розірвання договору суборенди земельної ділянки не містив конфіденційної інформації. Ця інформація була відома всім сторонам спору, що вбачається з рішення господарського суду (копію якого ЖБК-скаржник долучив до своєї скарги). Оголошення адвокатом цієї інформації у судовому засіданні, як представником ТОВ, не було порушенням прав ЖБК, оскільки вона як адвокат, не представляла інтереси ЖБК  ні в минулому, ні під час розгляду справи у суді. Більше того, оголошення такої інформації в судовому засіданні було обов’язком адвоката, який захищав інтереси свого клієнта. Зазначена інформація була необхідна для розгляду справи, і була відома всім сторонам.  Дисциплінарна палата КДКА дійшла правильного висновку (з яким погодилися у ВКДКА; див. рішення від 30.10.2017 № Х-007/2017) про відсутність в діях адвоката ознак дисциплінарного проступку та відмовила в порушенні дисциплінарної справи стосовно адвоката.</vt:lpstr>
      <vt:lpstr>Конфлікт інтересів старого і нового клієнтів становитиме дисциплінарне порушення лише у разі, коли адвокат, надаючи попередньому клієнту правову допомогу, отримував від нього конфіденційну інформацію.  Керівник підприємства звернувся до КДКА із скаргою на адвоката, яка тривалий час надавала правову допомогу підприємству. Будучи обізнаною із господарською діяльністю, контрагентами та боржниками, адвокат також надавала правову допомогу процесуальному опоненту.  Перевіривши матеріали, у КДКА встановили, що скаржник розірвав договір з адвокатом до подання позову у справі, де адвокат представляла іншу сторону. Водночас, скаржник не надав жодних відомостей про те, що адвокату надавалась чи стала відома будь-яка конфіденційна інформація у зв’язку з укладанням та виконанням договору.  З урахуванням цього дисциплінарною палатою було прийнято правильне рішення  про  відсутність в діях адвоката дисциплінарного проступку та справа стосовно адвоката була закрита. Рішенням ВКДКА від 26.01.2017 № I-001/2017 таке рішення було залишене без змін.</vt:lpstr>
      <vt:lpstr> Надання адвокатом правової допомоги одночасно працівнику і його роботодавцю не зумовлює конфлікту інтересів, якщо відсутня ймовірність використання отриманої інформації на шкоду клієнтам.  Адвокат представляв інтереси акціонерного товариства у справі щодо поновлення на роботі раніше звільненого працівника. В цей же час суд розглядав кримінальну справу проти звільненого працівника, де інший працівник АТ, який мав статус потерпілого, надав згоду на представлення цим же адвокатом власних інтересів.  Це і стало приводом для звернення із скаргою на адвоката до КДКА. Перевіряючи обставини справи, у КДКА зауважили, що сам факт надання адвокатом правової допомоги юридичній особі не зумовлює конфлікту інтересів з інтересами клієнта, оскільки, такий конфлікт інтересів виникає лише за умови, якщо адвокат надавав правову допомогу певній юридичній особі та мав доступ та/або отримав інформацію, яка може бути використана проти такої особи.  За таких обставин, ДП КДКА відмовила у порушенні дисциплінарної справи. Таке рішення ВКДКА залишила в силі (рішення ВКДКА від 30.01.2018 № І-011/2018).  В іншому випадку адвокат одночасно представляв інтереси закладу освіти та його працівників – відповідачів у судових спорах щодо визнання недійсними свідоцтв про право власності на квартири та рішень про реєстрацію прав власності.   На адвоката до КДКА поскаржилися позивачі, стверджуючи, що той допустив конфлікт інтересів. Але між відповідачами, яких представляв адвокат не було розбіжностей в позиції по справі та вони виявили спільне бажання на представництво їх інтересів одною особою.   Директор закладу освіти в своїх поясненнях звернув увагу, що на стадії прийняття доручення адвокатом було інформовано директора про представництво інтересів працівників, проте заклад разом з цими працівниками діяли спільно.   КДКА все ж порушила справу, а от у ВКДКА дійшли висновку про те, що наявні матеріали не підтверджують наявність ознак конфлікту інтересів, відтак скасувала рішення КДКА та відмовила в порушенні дисциплінарної справи відносно адвоката (рішення ВКДКА від 21.07.2016 № VII-001/2016).</vt:lpstr>
      <vt:lpstr>Перевага інтересів клієнтів перед власними інтересами адвоката, а також будь-якими іншими міркуваннями стосується, у тому числі, грошових питань.  Адвокат, який був захисником підозрюваного у кримінальному провадженні, отримав від його родичів кошти для внесення застави, обраної судом як міри запобіжного заходу, оплати гонорару та покриття інших витрат, пов’язаних з виконанням договору про надання правової допомоги. У установлений ухвалою суду строк захисник кошти не вніс, що спричинило негативні наслідки для клієнта. Суд встановив наявність конфлікту інтересів між захисником та його клієнтом, а саме – суперечність між особистими інтересами адвоката та його професійними правами і обов’язками, наявність яких може вплинути на об’єктивність або неупередженість під час виконання адвокатом його професійних обов’язків.  Адвоката усунули від захисту та подали відповідну скаргу до КДКА. Позиція гуртувалася на тому, що адвокат не виконав зобов’язання, маючи для того всі можливості, використавши гроші для власних інтересів. Втім, дисциплінарна палата КДКА відмовила у порушенні справи, оскільки обов’язки заставодавця не передбачені КПК, докази отримання грошей в рахунок сплати застави відсутні, а питання повернення гонорару знаходяться у площині цивільно-правових відносин поза компетенцією КДКА.   Оцінюючи ситуацію, у ВКДКА виходили з того, що під час здійснення адвокатської діяльності адвокат має право вчиняти будь-які дії, не заборонені законом, Правилами адвокатської етики та договором про надання правової допомоги, необхідні для належного виконання договору про надання правової допомоги. Адвокат у своїй професійній діяльності має виходити з переваги інтересів клієнтів перед своїми власними інтересами, а також будь-якими іншими міркуваннями. Отже, конфлікт інтересів неприпустимий, в зв’язку з чим адвокат зобов’язаний негайно повідомити клієнта про наявність конфлікту та розірвати договір. Зважаючи на це, рішення ДП КДКА регіону було скасоване та ухвалено нове рішення про порушення дисциплінарної справи стосовно адвоката (рішення ВКДКА від 28.05.2015 №V-008/2015).</vt:lpstr>
      <vt:lpstr>Письмова згода, яка в окремих випадках повинна бути отримана від клієнтів, констатує відсутність конфлікту інтересів станом на певну дату і не може гарантувати відсутність такого конфлікту у майбутньому.  Адвокат надавав особі правову допомогу з питань, що виникають при здійсненні господарської діяльності в об’ємі абонентського щомісячного обслуговування.  Адвокат отримав від клієнта листа щодо надання свої згоди на надання будь-якої правової допомоги іншій особі, з якої перший клієнт мав взаємні зобов’язання. Вказаним листом підтверджувався факт відсутності конфлікту інтересів в разі надання цій особі будь-якої правової допомоги. Згодом договірні стосунки з першим клієнтом були розірвані.  Тим не менше, адвокат пізніше отримав заявку на представництво першого клієнта в суді за позовом до другого про стягнення дебіторської заборгованості. Прийнявши доручення, адвокат не отримав від другого клієнта письмового погодження на надання правової допомоги у справі, хоча предмет позову стосувався періоду, коли адвокат надавав правову допомогу обом клієнтам.  Дисциплінарна палата КДКА, не побачила у цьому ознак проступку та відмовила у порушенні справи. Однак ВКДКА (рішення від 25.02.2016 №II-013/2016) дійшла висновку, що надана раніше заява-згода першого клієнта про відсутність конфлікту інтересів лише констатувала відсутність такого конфлікту станом певну дату і не могла встановити відсутність конфлікту інтересів на майбутнє. Тому Вища комісія скасувала рішення КДКА та ухвалила нове, яким порушила дисциплінарну справу відносно адвоката.</vt:lpstr>
      <vt:lpstr>Принцип уникнення конфлікту інтересів поширюється як на адвокатську, так і на іншу діяльність адвоката, яка може вступити в суперечність з професійними обов’язками.  Під час розгляду справи в господарському суді адвокат в одному і тому ж провадженні спочатку представляв інтереси боржника, а потім кредитора, що стало підставою для звернення зі скаргою на нього до КДКА.  Адвокат зазначав, що представляв інтереси юридичних осіб не в якості адвоката (він надавав правову допомогу не в рамках угоди про надання правової допомоги), а тому на його дії в даній господарській справі не поширювалися ПАЕ. За результатами розгляду ДП КДКА регіону закрила дисциплінарну справу.  У ВКДКА зауважили, що дія ПАЕ поширюється крім безпосередньо адвокатської діяльності, також на іншу діяльність (дії) адвоката, яка може вступити в суперечність з його професійними обов’язками. В даному випадку адвокат грубо порушив вимоги щодо неприпустимості конфлікту інтересів (почергове представництво інтересів сторін із протилежними процесуальними цілями).  Також у Вищій комісії врахували ту обставину, що дружина адвоката представляла в тому ж судовому процесі інтереси однієї із сторін. А одночасне надання правової допомоги адвокатами, які є подружжям, в одному і тому ж процесі клієнтам, процесуальні інтереси яких є протилежними і суперечать один одному, вказує на те, що виконання договору про надання правової допомоги може суперечити інтересам адвоката, членів його сім’ї і за загальним правилом є забороненим відповідно до закону. Тому рішенням ВКДКА від 24.03.2016 № ІІІ-034/2016 було скасовано рішення ДП КДКА регіону та ухвалене нове, яким адвоката було притягнуто до дисциплінарної відповідальності та застосовано дисциплінарне стягнення у вигляді зупинення права на заняття адвокатською діяльністю на шість місяців.</vt:lpstr>
      <vt:lpstr>  У вирішенні питання конфлікт інтересів між старим і новим клієнтами наявність довіреності на представництво може бути розцінена як факт надання правової допомоги незалежно від того, чи виконувалися якісь дії на виконання доручення.   Особа звернулася до юридичної фірми за правовою допомогою у зв’язку із приватизацією земельної ділянки. На всіх працівників фірми, у тому числі її керівника, були видані довіреності на представництво її інтересів. Але майже всю роботу у справі здійснював визначений працівник фірми. Керівник фірми в рамках справи лише витребував із виконкому міської ради копію реєстраційної справи на земельну ділянку. Пізніше керівник юридичної фірми набув статусу адвоката. Також закінчився строк дії довіреності.   Через деякий час адвокат прийняв доручення іншої особи з приводу визнання незаконною приватизації земельної ділянки першим клієнтом. Цей факт і став підставою для звернення до КДКА. Свою позицію скаржниця обґрунтовувала тим, що правник, будучи обізнаним про її інтереси, конфіденційну інформацію, обставини та особливості процесу приватизації землі, а також і про можливо вчинені помилки, на цей час використовує вказану обізнаність на шкоду її інтересам. Втім, дисциплінарна палата закрила справу, зваживши на те, що представником скаржниці був підлеглий адвоката, який готував правову позицію і позовну заяву у справі.   У ВКДКА виходили з того, що адвокат був представником позивача у справі проти особи, яку раніше представляв за дорученням незалежно від того, чи виконував він тоді будь-які дії на виконання цього доручення. Тобто, маючи доручення від скаржниці (згідно довіреності) на надання правової допомоги і представництво інтересів з питань, пов’язаних з реєстрацією права власності на об’єкти нерухомого майна, адвокат прийняв доручення від іншої особи на представництво інтересів у цивільній справі, предметом якої було скасування реєстрації права власності скаржниці на ті ж об’єкти нерухомого майна.   Зважаючи на такі обставини, ВКДКА вирішила рішення дисциплінарної палати КДКА скасувати та ухвалити нове рішення, яким застосувати до адвоката дисциплінарне стягнення у вигляді зупинення права на заняття адвокатською діяльністю строком на три місяці (рішення ВКДКА від 30.08.2017 № VІІІ-008/2017).</vt:lpstr>
      <vt:lpstr>PowerPoint Presentation</vt:lpstr>
      <vt:lpstr>Постанова Верховного Суду 21.11.2019 у справі № 822/1479/17 законодавством передбачено заборону для адвоката укладати договір про надання правової допомоги у разі конфлікту інтересів та виконувати договір про надання правової допомоги в разі, якщо це може призвести до розголошення адвокатської таємниці; при цьому не вимагається настання факту розголошення адвокатської таємниці; достатньою перешкодою для укладання та виконання такого договору є існування самої лише ймовірної можливості такого розголошення, а також настання ситуації, яка свідчить про виникнення конфлікту інтересів.     Постанова Верховного Суду від 19 лютого 2020 року у справі N 826/10571/16, відповідно до якої обов'язок адвоката відмовитися від доручення клієнта не є безумовним обов'язком, а виникає лише за умови володіння адвокатом інформацією, яка отримана ним в результаті надання правової допомоги юридичній особі та може бути використана проти такої особи.</vt:lpstr>
      <vt:lpstr>Постанова ВС КАС від 13.04.2023 у справі 380/7577/20  сам факт його попередньої роботи адвокатом в юридичній особі не може бути оцінено як безпосереднє свідчення виникнення конфлікту інтересів при наданні правової допомоги фізичним особам, які є опонентами такої юридичної особи    Постанова Верховного Суду від 21.11.2019 у справі № 822/1479/17  законодавством передбачено заборону для адвоката укладати договір про надання правової допомоги у разі конфлікту інтересів та виконувати договір про надання правової допомоги в разі, якщо це може призвести до розголошення адвокатської таємниці; при цьому не вимагається настання факту розголошення адвокатської таємниці; достатньою перешкодою для укладання та виконання такого договору є існування самої лише ймовірної можливості такого розголошення, а також настання ситуації, яка свідчить про виникнення конфлікту інтересів.    </vt:lpstr>
      <vt:lpstr>Рішення РАУ № 120 від 15.11.2019 Про затвердження роз»яснення щодо наявності конфлікту інтересів при наданні правової допомоги клієнтам з різним процесуальним статусом в кримінальних провадженнях</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Надання правової допомоги бізнесу адвокатом та правила адвокатської етики</dc:title>
  <dc:subject/>
  <dc:creator>User</dc:creator>
  <cp:keywords/>
  <dc:description/>
  <cp:lastModifiedBy>Валентина Буглак</cp:lastModifiedBy>
  <cp:revision>119</cp:revision>
  <cp:lastPrinted>2022-02-17T14:42:10Z</cp:lastPrinted>
  <dcterms:created xsi:type="dcterms:W3CDTF">2021-03-26T13:58:01Z</dcterms:created>
  <dcterms:modified xsi:type="dcterms:W3CDTF">2025-05-29T09:29:54Z</dcterms:modified>
  <cp:category/>
</cp:coreProperties>
</file>