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391" r:id="rId3"/>
    <p:sldId id="257" r:id="rId4"/>
    <p:sldId id="353" r:id="rId5"/>
    <p:sldId id="358" r:id="rId6"/>
    <p:sldId id="363" r:id="rId7"/>
    <p:sldId id="357" r:id="rId8"/>
    <p:sldId id="383" r:id="rId9"/>
    <p:sldId id="401" r:id="rId10"/>
    <p:sldId id="356" r:id="rId11"/>
    <p:sldId id="380" r:id="rId12"/>
    <p:sldId id="381" r:id="rId13"/>
    <p:sldId id="395" r:id="rId14"/>
    <p:sldId id="382" r:id="rId15"/>
    <p:sldId id="364" r:id="rId16"/>
    <p:sldId id="365" r:id="rId17"/>
    <p:sldId id="371" r:id="rId18"/>
    <p:sldId id="372" r:id="rId19"/>
    <p:sldId id="392" r:id="rId20"/>
    <p:sldId id="393" r:id="rId21"/>
    <p:sldId id="394" r:id="rId22"/>
    <p:sldId id="366" r:id="rId23"/>
    <p:sldId id="367" r:id="rId24"/>
    <p:sldId id="400" r:id="rId25"/>
    <p:sldId id="368" r:id="rId26"/>
    <p:sldId id="369" r:id="rId27"/>
    <p:sldId id="370" r:id="rId28"/>
    <p:sldId id="378" r:id="rId29"/>
    <p:sldId id="379" r:id="rId30"/>
    <p:sldId id="397" r:id="rId31"/>
    <p:sldId id="398" r:id="rId32"/>
    <p:sldId id="426" r:id="rId33"/>
    <p:sldId id="427" r:id="rId34"/>
    <p:sldId id="405" r:id="rId35"/>
    <p:sldId id="406" r:id="rId36"/>
    <p:sldId id="410" r:id="rId37"/>
    <p:sldId id="407" r:id="rId38"/>
    <p:sldId id="408" r:id="rId39"/>
    <p:sldId id="417" r:id="rId40"/>
    <p:sldId id="409" r:id="rId41"/>
    <p:sldId id="414" r:id="rId42"/>
    <p:sldId id="415" r:id="rId43"/>
    <p:sldId id="418" r:id="rId44"/>
    <p:sldId id="416" r:id="rId45"/>
    <p:sldId id="419" r:id="rId46"/>
    <p:sldId id="420" r:id="rId47"/>
    <p:sldId id="399" r:id="rId48"/>
    <p:sldId id="421" r:id="rId49"/>
    <p:sldId id="423" r:id="rId50"/>
    <p:sldId id="422" r:id="rId51"/>
    <p:sldId id="424" r:id="rId52"/>
    <p:sldId id="425" r:id="rId53"/>
    <p:sldId id="428" r:id="rId54"/>
    <p:sldId id="355" r:id="rId55"/>
    <p:sldId id="354" r:id="rId56"/>
    <p:sldId id="373" r:id="rId57"/>
    <p:sldId id="402" r:id="rId58"/>
    <p:sldId id="403" r:id="rId59"/>
    <p:sldId id="404" r:id="rId60"/>
    <p:sldId id="360" r:id="rId61"/>
    <p:sldId id="361" r:id="rId62"/>
    <p:sldId id="384" r:id="rId63"/>
    <p:sldId id="411" r:id="rId64"/>
    <p:sldId id="412" r:id="rId65"/>
    <p:sldId id="389" r:id="rId66"/>
    <p:sldId id="396" r:id="rId67"/>
    <p:sldId id="266" r:id="rId68"/>
    <p:sldId id="413" r:id="rId69"/>
    <p:sldId id="267" r:id="rId70"/>
    <p:sldId id="268" r:id="rId71"/>
    <p:sldId id="303" r:id="rId72"/>
    <p:sldId id="304" r:id="rId73"/>
    <p:sldId id="305" r:id="rId74"/>
    <p:sldId id="306" r:id="rId75"/>
    <p:sldId id="307" r:id="rId76"/>
    <p:sldId id="308" r:id="rId77"/>
    <p:sldId id="326" r:id="rId78"/>
    <p:sldId id="310" r:id="rId79"/>
    <p:sldId id="311" r:id="rId80"/>
    <p:sldId id="312" r:id="rId81"/>
    <p:sldId id="313" r:id="rId82"/>
    <p:sldId id="314" r:id="rId83"/>
    <p:sldId id="315" r:id="rId84"/>
    <p:sldId id="328" r:id="rId85"/>
    <p:sldId id="316" r:id="rId86"/>
    <p:sldId id="317" r:id="rId87"/>
    <p:sldId id="318" r:id="rId88"/>
    <p:sldId id="319" r:id="rId89"/>
    <p:sldId id="320" r:id="rId90"/>
    <p:sldId id="329" r:id="rId91"/>
    <p:sldId id="321" r:id="rId92"/>
    <p:sldId id="322" r:id="rId93"/>
    <p:sldId id="323" r:id="rId94"/>
    <p:sldId id="324" r:id="rId95"/>
    <p:sldId id="325"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CB528-0EE2-4098-83E5-3BF419FEB47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42BA6728-08B8-4EA4-BA99-4387C0AE5D19}">
      <dgm:prSet/>
      <dgm:spPr/>
      <dgm:t>
        <a:bodyPr/>
        <a:lstStyle/>
        <a:p>
          <a:pPr rtl="0"/>
          <a:r>
            <a:rPr lang="ru-RU" dirty="0" err="1" smtClean="0"/>
            <a:t>ДОГОВІР</a:t>
          </a:r>
          <a:endParaRPr lang="ru-RU" dirty="0"/>
        </a:p>
      </dgm:t>
    </dgm:pt>
    <dgm:pt modelId="{C57C3583-4BD0-4D42-9419-4A4820BE4F97}" type="parTrans" cxnId="{D8063B8A-B7BE-4F59-80D3-83D8CDC07816}">
      <dgm:prSet/>
      <dgm:spPr/>
      <dgm:t>
        <a:bodyPr/>
        <a:lstStyle/>
        <a:p>
          <a:endParaRPr lang="ru-RU"/>
        </a:p>
      </dgm:t>
    </dgm:pt>
    <dgm:pt modelId="{A297A62F-581C-488A-86DD-9165BF906488}" type="sibTrans" cxnId="{D8063B8A-B7BE-4F59-80D3-83D8CDC07816}">
      <dgm:prSet/>
      <dgm:spPr/>
      <dgm:t>
        <a:bodyPr/>
        <a:lstStyle/>
        <a:p>
          <a:endParaRPr lang="ru-RU"/>
        </a:p>
      </dgm:t>
    </dgm:pt>
    <dgm:pt modelId="{2DBE03B3-2B74-4F51-9BF6-CC938745C948}">
      <dgm:prSet/>
      <dgm:spPr/>
      <dgm:t>
        <a:bodyPr/>
        <a:lstStyle/>
        <a:p>
          <a:pPr rtl="0"/>
          <a:r>
            <a:rPr lang="uk-UA" dirty="0" smtClean="0"/>
            <a:t>у договорах про надання правничої допомоги слід вказувати умови стосовно розірвання з урахуванням випадків, передбачених ст. 47 </a:t>
          </a:r>
          <a:r>
            <a:rPr lang="uk-UA" dirty="0" err="1" smtClean="0"/>
            <a:t>КПК</a:t>
          </a:r>
          <a:r>
            <a:rPr lang="uk-UA" dirty="0" smtClean="0"/>
            <a:t> України для відмови захисника від виконання своїх обов’язків;</a:t>
          </a:r>
          <a:endParaRPr lang="ru-RU" dirty="0"/>
        </a:p>
      </dgm:t>
    </dgm:pt>
    <dgm:pt modelId="{27B5E5A0-4555-46D7-A173-6A266AD91D4F}" type="parTrans" cxnId="{AAB8C3EA-D7B5-4A87-80BA-0465D9040182}">
      <dgm:prSet/>
      <dgm:spPr/>
      <dgm:t>
        <a:bodyPr/>
        <a:lstStyle/>
        <a:p>
          <a:endParaRPr lang="ru-RU"/>
        </a:p>
      </dgm:t>
    </dgm:pt>
    <dgm:pt modelId="{550DC362-34D1-4BB7-A6D7-0EF8C24F7F98}" type="sibTrans" cxnId="{AAB8C3EA-D7B5-4A87-80BA-0465D9040182}">
      <dgm:prSet/>
      <dgm:spPr/>
      <dgm:t>
        <a:bodyPr/>
        <a:lstStyle/>
        <a:p>
          <a:endParaRPr lang="ru-RU"/>
        </a:p>
      </dgm:t>
    </dgm:pt>
    <dgm:pt modelId="{FEAFDD56-66A3-4FED-A597-DD4CF7F5CA14}">
      <dgm:prSet/>
      <dgm:spPr/>
      <dgm:t>
        <a:bodyPr/>
        <a:lstStyle/>
        <a:p>
          <a:pPr rtl="0"/>
          <a:r>
            <a:rPr lang="uk-UA" smtClean="0"/>
            <a:t>прописувати окремо, коли саме у такому випадку договір вважається розірваним;</a:t>
          </a:r>
          <a:endParaRPr lang="ru-RU"/>
        </a:p>
      </dgm:t>
    </dgm:pt>
    <dgm:pt modelId="{60D61CDC-A5BB-488D-B4F4-BC8658C5A898}" type="parTrans" cxnId="{C837833C-04A7-436D-921B-9C4373A4FEAF}">
      <dgm:prSet/>
      <dgm:spPr/>
      <dgm:t>
        <a:bodyPr/>
        <a:lstStyle/>
        <a:p>
          <a:endParaRPr lang="ru-RU"/>
        </a:p>
      </dgm:t>
    </dgm:pt>
    <dgm:pt modelId="{06BAB74C-0697-4932-AC0C-3E72A47C91D2}" type="sibTrans" cxnId="{C837833C-04A7-436D-921B-9C4373A4FEAF}">
      <dgm:prSet/>
      <dgm:spPr/>
      <dgm:t>
        <a:bodyPr/>
        <a:lstStyle/>
        <a:p>
          <a:endParaRPr lang="ru-RU"/>
        </a:p>
      </dgm:t>
    </dgm:pt>
    <dgm:pt modelId="{95705402-D15F-49D2-81B8-C2C47823AD26}">
      <dgm:prSet/>
      <dgm:spPr/>
      <dgm:t>
        <a:bodyPr/>
        <a:lstStyle/>
        <a:p>
          <a:pPr rtl="0"/>
          <a:r>
            <a:rPr lang="uk-UA" smtClean="0"/>
            <a:t>прописувати спосіб повідомлення сторін та зацікавлених органів та осіб.</a:t>
          </a:r>
          <a:endParaRPr lang="ru-RU"/>
        </a:p>
      </dgm:t>
    </dgm:pt>
    <dgm:pt modelId="{9848834B-E934-450A-B991-80E9A47DB83D}" type="parTrans" cxnId="{A6E02B6F-EA5E-4153-9E2A-11CA30893BBA}">
      <dgm:prSet/>
      <dgm:spPr/>
      <dgm:t>
        <a:bodyPr/>
        <a:lstStyle/>
        <a:p>
          <a:endParaRPr lang="ru-RU"/>
        </a:p>
      </dgm:t>
    </dgm:pt>
    <dgm:pt modelId="{81706093-C6A6-4B7A-B838-6F1A09B2655F}" type="sibTrans" cxnId="{A6E02B6F-EA5E-4153-9E2A-11CA30893BBA}">
      <dgm:prSet/>
      <dgm:spPr/>
      <dgm:t>
        <a:bodyPr/>
        <a:lstStyle/>
        <a:p>
          <a:endParaRPr lang="ru-RU"/>
        </a:p>
      </dgm:t>
    </dgm:pt>
    <dgm:pt modelId="{F923A356-1261-43EA-929D-D63FFDF2E64B}" type="pres">
      <dgm:prSet presAssocID="{3DDCB528-0EE2-4098-83E5-3BF419FEB47F}" presName="Name0" presStyleCnt="0">
        <dgm:presLayoutVars>
          <dgm:dir/>
          <dgm:resizeHandles val="exact"/>
        </dgm:presLayoutVars>
      </dgm:prSet>
      <dgm:spPr/>
      <dgm:t>
        <a:bodyPr/>
        <a:lstStyle/>
        <a:p>
          <a:endParaRPr lang="ru-RU"/>
        </a:p>
      </dgm:t>
    </dgm:pt>
    <dgm:pt modelId="{13F34F2F-C7B3-4617-A87D-FC46A8361627}" type="pres">
      <dgm:prSet presAssocID="{42BA6728-08B8-4EA4-BA99-4387C0AE5D19}" presName="node" presStyleLbl="node1" presStyleIdx="0" presStyleCnt="4">
        <dgm:presLayoutVars>
          <dgm:bulletEnabled val="1"/>
        </dgm:presLayoutVars>
      </dgm:prSet>
      <dgm:spPr/>
      <dgm:t>
        <a:bodyPr/>
        <a:lstStyle/>
        <a:p>
          <a:endParaRPr lang="ru-RU"/>
        </a:p>
      </dgm:t>
    </dgm:pt>
    <dgm:pt modelId="{7FA6FB86-7211-4EF5-B31E-7E1915241E68}" type="pres">
      <dgm:prSet presAssocID="{A297A62F-581C-488A-86DD-9165BF906488}" presName="sibTrans" presStyleLbl="sibTrans2D1" presStyleIdx="0" presStyleCnt="3"/>
      <dgm:spPr/>
      <dgm:t>
        <a:bodyPr/>
        <a:lstStyle/>
        <a:p>
          <a:endParaRPr lang="ru-RU"/>
        </a:p>
      </dgm:t>
    </dgm:pt>
    <dgm:pt modelId="{2F16730F-BA4A-4E2A-AB96-EBB2B3262A4D}" type="pres">
      <dgm:prSet presAssocID="{A297A62F-581C-488A-86DD-9165BF906488}" presName="connectorText" presStyleLbl="sibTrans2D1" presStyleIdx="0" presStyleCnt="3"/>
      <dgm:spPr/>
      <dgm:t>
        <a:bodyPr/>
        <a:lstStyle/>
        <a:p>
          <a:endParaRPr lang="ru-RU"/>
        </a:p>
      </dgm:t>
    </dgm:pt>
    <dgm:pt modelId="{7F8BBBBC-DA62-468D-AEA4-BCED19BF2D1D}" type="pres">
      <dgm:prSet presAssocID="{2DBE03B3-2B74-4F51-9BF6-CC938745C948}" presName="node" presStyleLbl="node1" presStyleIdx="1" presStyleCnt="4">
        <dgm:presLayoutVars>
          <dgm:bulletEnabled val="1"/>
        </dgm:presLayoutVars>
      </dgm:prSet>
      <dgm:spPr/>
      <dgm:t>
        <a:bodyPr/>
        <a:lstStyle/>
        <a:p>
          <a:endParaRPr lang="ru-RU"/>
        </a:p>
      </dgm:t>
    </dgm:pt>
    <dgm:pt modelId="{9E0A4494-FC18-48FE-AF9F-791C26F29C24}" type="pres">
      <dgm:prSet presAssocID="{550DC362-34D1-4BB7-A6D7-0EF8C24F7F98}" presName="sibTrans" presStyleLbl="sibTrans2D1" presStyleIdx="1" presStyleCnt="3"/>
      <dgm:spPr/>
      <dgm:t>
        <a:bodyPr/>
        <a:lstStyle/>
        <a:p>
          <a:endParaRPr lang="ru-RU"/>
        </a:p>
      </dgm:t>
    </dgm:pt>
    <dgm:pt modelId="{4DD6BB94-5310-4AA5-A827-A6B3295F99C1}" type="pres">
      <dgm:prSet presAssocID="{550DC362-34D1-4BB7-A6D7-0EF8C24F7F98}" presName="connectorText" presStyleLbl="sibTrans2D1" presStyleIdx="1" presStyleCnt="3"/>
      <dgm:spPr/>
      <dgm:t>
        <a:bodyPr/>
        <a:lstStyle/>
        <a:p>
          <a:endParaRPr lang="ru-RU"/>
        </a:p>
      </dgm:t>
    </dgm:pt>
    <dgm:pt modelId="{9EBF0DCF-711F-4700-89EB-5048B061DEFC}" type="pres">
      <dgm:prSet presAssocID="{FEAFDD56-66A3-4FED-A597-DD4CF7F5CA14}" presName="node" presStyleLbl="node1" presStyleIdx="2" presStyleCnt="4">
        <dgm:presLayoutVars>
          <dgm:bulletEnabled val="1"/>
        </dgm:presLayoutVars>
      </dgm:prSet>
      <dgm:spPr/>
      <dgm:t>
        <a:bodyPr/>
        <a:lstStyle/>
        <a:p>
          <a:endParaRPr lang="ru-RU"/>
        </a:p>
      </dgm:t>
    </dgm:pt>
    <dgm:pt modelId="{22B43B0A-0F86-40E8-84EC-B21ADCB87559}" type="pres">
      <dgm:prSet presAssocID="{06BAB74C-0697-4932-AC0C-3E72A47C91D2}" presName="sibTrans" presStyleLbl="sibTrans2D1" presStyleIdx="2" presStyleCnt="3"/>
      <dgm:spPr/>
      <dgm:t>
        <a:bodyPr/>
        <a:lstStyle/>
        <a:p>
          <a:endParaRPr lang="ru-RU"/>
        </a:p>
      </dgm:t>
    </dgm:pt>
    <dgm:pt modelId="{96AB8925-5164-4F17-B64F-8BCDC4EF35AA}" type="pres">
      <dgm:prSet presAssocID="{06BAB74C-0697-4932-AC0C-3E72A47C91D2}" presName="connectorText" presStyleLbl="sibTrans2D1" presStyleIdx="2" presStyleCnt="3"/>
      <dgm:spPr/>
      <dgm:t>
        <a:bodyPr/>
        <a:lstStyle/>
        <a:p>
          <a:endParaRPr lang="ru-RU"/>
        </a:p>
      </dgm:t>
    </dgm:pt>
    <dgm:pt modelId="{C85D097C-205A-4557-AE40-5AF92F7EC199}" type="pres">
      <dgm:prSet presAssocID="{95705402-D15F-49D2-81B8-C2C47823AD26}" presName="node" presStyleLbl="node1" presStyleIdx="3" presStyleCnt="4">
        <dgm:presLayoutVars>
          <dgm:bulletEnabled val="1"/>
        </dgm:presLayoutVars>
      </dgm:prSet>
      <dgm:spPr/>
      <dgm:t>
        <a:bodyPr/>
        <a:lstStyle/>
        <a:p>
          <a:endParaRPr lang="ru-RU"/>
        </a:p>
      </dgm:t>
    </dgm:pt>
  </dgm:ptLst>
  <dgm:cxnLst>
    <dgm:cxn modelId="{6D7BFD1C-748A-4B96-8F73-2A6AFD4C4E26}" type="presOf" srcId="{3DDCB528-0EE2-4098-83E5-3BF419FEB47F}" destId="{F923A356-1261-43EA-929D-D63FFDF2E64B}" srcOrd="0" destOrd="0" presId="urn:microsoft.com/office/officeart/2005/8/layout/process1"/>
    <dgm:cxn modelId="{CEAB1290-7394-4C54-A604-8E3E33012624}" type="presOf" srcId="{06BAB74C-0697-4932-AC0C-3E72A47C91D2}" destId="{22B43B0A-0F86-40E8-84EC-B21ADCB87559}" srcOrd="0" destOrd="0" presId="urn:microsoft.com/office/officeart/2005/8/layout/process1"/>
    <dgm:cxn modelId="{4DC5710F-EF6E-4C63-80E4-0D77C212D340}" type="presOf" srcId="{FEAFDD56-66A3-4FED-A597-DD4CF7F5CA14}" destId="{9EBF0DCF-711F-4700-89EB-5048B061DEFC}" srcOrd="0" destOrd="0" presId="urn:microsoft.com/office/officeart/2005/8/layout/process1"/>
    <dgm:cxn modelId="{C837833C-04A7-436D-921B-9C4373A4FEAF}" srcId="{3DDCB528-0EE2-4098-83E5-3BF419FEB47F}" destId="{FEAFDD56-66A3-4FED-A597-DD4CF7F5CA14}" srcOrd="2" destOrd="0" parTransId="{60D61CDC-A5BB-488D-B4F4-BC8658C5A898}" sibTransId="{06BAB74C-0697-4932-AC0C-3E72A47C91D2}"/>
    <dgm:cxn modelId="{3F78FA3C-EB5D-4B2D-B8D5-EF4B0A054E1B}" type="presOf" srcId="{2DBE03B3-2B74-4F51-9BF6-CC938745C948}" destId="{7F8BBBBC-DA62-468D-AEA4-BCED19BF2D1D}" srcOrd="0" destOrd="0" presId="urn:microsoft.com/office/officeart/2005/8/layout/process1"/>
    <dgm:cxn modelId="{6D193FB2-313E-4165-8D5B-8419DDBDEFA5}" type="presOf" srcId="{A297A62F-581C-488A-86DD-9165BF906488}" destId="{7FA6FB86-7211-4EF5-B31E-7E1915241E68}" srcOrd="0" destOrd="0" presId="urn:microsoft.com/office/officeart/2005/8/layout/process1"/>
    <dgm:cxn modelId="{196C2DDB-41A7-4C7B-9AEC-69AB233B1291}" type="presOf" srcId="{550DC362-34D1-4BB7-A6D7-0EF8C24F7F98}" destId="{4DD6BB94-5310-4AA5-A827-A6B3295F99C1}" srcOrd="1" destOrd="0" presId="urn:microsoft.com/office/officeart/2005/8/layout/process1"/>
    <dgm:cxn modelId="{32261AE7-6DE8-41D9-98D6-ED0B4163563E}" type="presOf" srcId="{42BA6728-08B8-4EA4-BA99-4387C0AE5D19}" destId="{13F34F2F-C7B3-4617-A87D-FC46A8361627}" srcOrd="0" destOrd="0" presId="urn:microsoft.com/office/officeart/2005/8/layout/process1"/>
    <dgm:cxn modelId="{63B22E41-B3FE-4D0F-9C14-014C3BD6064F}" type="presOf" srcId="{06BAB74C-0697-4932-AC0C-3E72A47C91D2}" destId="{96AB8925-5164-4F17-B64F-8BCDC4EF35AA}" srcOrd="1" destOrd="0" presId="urn:microsoft.com/office/officeart/2005/8/layout/process1"/>
    <dgm:cxn modelId="{A6E02B6F-EA5E-4153-9E2A-11CA30893BBA}" srcId="{3DDCB528-0EE2-4098-83E5-3BF419FEB47F}" destId="{95705402-D15F-49D2-81B8-C2C47823AD26}" srcOrd="3" destOrd="0" parTransId="{9848834B-E934-450A-B991-80E9A47DB83D}" sibTransId="{81706093-C6A6-4B7A-B838-6F1A09B2655F}"/>
    <dgm:cxn modelId="{82249EFC-0E8F-45D0-AC41-5E332562FA7D}" type="presOf" srcId="{95705402-D15F-49D2-81B8-C2C47823AD26}" destId="{C85D097C-205A-4557-AE40-5AF92F7EC199}" srcOrd="0" destOrd="0" presId="urn:microsoft.com/office/officeart/2005/8/layout/process1"/>
    <dgm:cxn modelId="{1A4117C9-F68F-4E19-88BD-AF39E38D9A88}" type="presOf" srcId="{550DC362-34D1-4BB7-A6D7-0EF8C24F7F98}" destId="{9E0A4494-FC18-48FE-AF9F-791C26F29C24}" srcOrd="0" destOrd="0" presId="urn:microsoft.com/office/officeart/2005/8/layout/process1"/>
    <dgm:cxn modelId="{D8063B8A-B7BE-4F59-80D3-83D8CDC07816}" srcId="{3DDCB528-0EE2-4098-83E5-3BF419FEB47F}" destId="{42BA6728-08B8-4EA4-BA99-4387C0AE5D19}" srcOrd="0" destOrd="0" parTransId="{C57C3583-4BD0-4D42-9419-4A4820BE4F97}" sibTransId="{A297A62F-581C-488A-86DD-9165BF906488}"/>
    <dgm:cxn modelId="{AAB8C3EA-D7B5-4A87-80BA-0465D9040182}" srcId="{3DDCB528-0EE2-4098-83E5-3BF419FEB47F}" destId="{2DBE03B3-2B74-4F51-9BF6-CC938745C948}" srcOrd="1" destOrd="0" parTransId="{27B5E5A0-4555-46D7-A173-6A266AD91D4F}" sibTransId="{550DC362-34D1-4BB7-A6D7-0EF8C24F7F98}"/>
    <dgm:cxn modelId="{45AC047E-01EF-42E9-9432-EEA7CC8B348F}" type="presOf" srcId="{A297A62F-581C-488A-86DD-9165BF906488}" destId="{2F16730F-BA4A-4E2A-AB96-EBB2B3262A4D}" srcOrd="1" destOrd="0" presId="urn:microsoft.com/office/officeart/2005/8/layout/process1"/>
    <dgm:cxn modelId="{786726A2-66FD-4B24-ACD5-BB89E1EB6E95}" type="presParOf" srcId="{F923A356-1261-43EA-929D-D63FFDF2E64B}" destId="{13F34F2F-C7B3-4617-A87D-FC46A8361627}" srcOrd="0" destOrd="0" presId="urn:microsoft.com/office/officeart/2005/8/layout/process1"/>
    <dgm:cxn modelId="{C6F91AF3-DE76-4ADB-82A2-AAF58EC02592}" type="presParOf" srcId="{F923A356-1261-43EA-929D-D63FFDF2E64B}" destId="{7FA6FB86-7211-4EF5-B31E-7E1915241E68}" srcOrd="1" destOrd="0" presId="urn:microsoft.com/office/officeart/2005/8/layout/process1"/>
    <dgm:cxn modelId="{1CB27217-1A2B-47FD-AA8B-BACF2C0BA70C}" type="presParOf" srcId="{7FA6FB86-7211-4EF5-B31E-7E1915241E68}" destId="{2F16730F-BA4A-4E2A-AB96-EBB2B3262A4D}" srcOrd="0" destOrd="0" presId="urn:microsoft.com/office/officeart/2005/8/layout/process1"/>
    <dgm:cxn modelId="{F0E5F7A3-B7AC-47C1-9B05-6370841CCBB1}" type="presParOf" srcId="{F923A356-1261-43EA-929D-D63FFDF2E64B}" destId="{7F8BBBBC-DA62-468D-AEA4-BCED19BF2D1D}" srcOrd="2" destOrd="0" presId="urn:microsoft.com/office/officeart/2005/8/layout/process1"/>
    <dgm:cxn modelId="{A5AC444C-1A61-4F68-80E3-2FF018D7B700}" type="presParOf" srcId="{F923A356-1261-43EA-929D-D63FFDF2E64B}" destId="{9E0A4494-FC18-48FE-AF9F-791C26F29C24}" srcOrd="3" destOrd="0" presId="urn:microsoft.com/office/officeart/2005/8/layout/process1"/>
    <dgm:cxn modelId="{9AF4080F-12C2-48A1-9387-AE1B70D992ED}" type="presParOf" srcId="{9E0A4494-FC18-48FE-AF9F-791C26F29C24}" destId="{4DD6BB94-5310-4AA5-A827-A6B3295F99C1}" srcOrd="0" destOrd="0" presId="urn:microsoft.com/office/officeart/2005/8/layout/process1"/>
    <dgm:cxn modelId="{16935F6A-626C-4678-BA03-7265A1B6C33A}" type="presParOf" srcId="{F923A356-1261-43EA-929D-D63FFDF2E64B}" destId="{9EBF0DCF-711F-4700-89EB-5048B061DEFC}" srcOrd="4" destOrd="0" presId="urn:microsoft.com/office/officeart/2005/8/layout/process1"/>
    <dgm:cxn modelId="{9EC32BDB-4555-4A16-8B0D-7B1DA33DB9D6}" type="presParOf" srcId="{F923A356-1261-43EA-929D-D63FFDF2E64B}" destId="{22B43B0A-0F86-40E8-84EC-B21ADCB87559}" srcOrd="5" destOrd="0" presId="urn:microsoft.com/office/officeart/2005/8/layout/process1"/>
    <dgm:cxn modelId="{F2307546-A172-499A-A133-06487BCBDA8A}" type="presParOf" srcId="{22B43B0A-0F86-40E8-84EC-B21ADCB87559}" destId="{96AB8925-5164-4F17-B64F-8BCDC4EF35AA}" srcOrd="0" destOrd="0" presId="urn:microsoft.com/office/officeart/2005/8/layout/process1"/>
    <dgm:cxn modelId="{DD677B53-05B1-420E-92EF-CBB2EA5AC879}" type="presParOf" srcId="{F923A356-1261-43EA-929D-D63FFDF2E64B}" destId="{C85D097C-205A-4557-AE40-5AF92F7EC19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34F2F-C7B3-4617-A87D-FC46A8361627}">
      <dsp:nvSpPr>
        <dsp:cNvPr id="0" name=""/>
        <dsp:cNvSpPr/>
      </dsp:nvSpPr>
      <dsp:spPr>
        <a:xfrm>
          <a:off x="3917" y="676647"/>
          <a:ext cx="1712993" cy="24249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err="1" smtClean="0"/>
            <a:t>ДОГОВІР</a:t>
          </a:r>
          <a:endParaRPr lang="ru-RU" sz="1200" kern="1200" dirty="0"/>
        </a:p>
      </dsp:txBody>
      <dsp:txXfrm>
        <a:off x="54089" y="726819"/>
        <a:ext cx="1612649" cy="2324611"/>
      </dsp:txXfrm>
    </dsp:sp>
    <dsp:sp modelId="{7FA6FB86-7211-4EF5-B31E-7E1915241E68}">
      <dsp:nvSpPr>
        <dsp:cNvPr id="0" name=""/>
        <dsp:cNvSpPr/>
      </dsp:nvSpPr>
      <dsp:spPr>
        <a:xfrm>
          <a:off x="1888210" y="1676713"/>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1888210" y="1761677"/>
        <a:ext cx="254208" cy="254894"/>
      </dsp:txXfrm>
    </dsp:sp>
    <dsp:sp modelId="{7F8BBBBC-DA62-468D-AEA4-BCED19BF2D1D}">
      <dsp:nvSpPr>
        <dsp:cNvPr id="0" name=""/>
        <dsp:cNvSpPr/>
      </dsp:nvSpPr>
      <dsp:spPr>
        <a:xfrm>
          <a:off x="2402108" y="676647"/>
          <a:ext cx="1712993" cy="24249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uk-UA" sz="1200" kern="1200" dirty="0" smtClean="0"/>
            <a:t>у договорах про надання правничої допомоги слід вказувати умови стосовно розірвання з урахуванням випадків, передбачених ст. 47 </a:t>
          </a:r>
          <a:r>
            <a:rPr lang="uk-UA" sz="1200" kern="1200" dirty="0" err="1" smtClean="0"/>
            <a:t>КПК</a:t>
          </a:r>
          <a:r>
            <a:rPr lang="uk-UA" sz="1200" kern="1200" dirty="0" smtClean="0"/>
            <a:t> України для відмови захисника від виконання своїх обов’язків;</a:t>
          </a:r>
          <a:endParaRPr lang="ru-RU" sz="1200" kern="1200" dirty="0"/>
        </a:p>
      </dsp:txBody>
      <dsp:txXfrm>
        <a:off x="2452280" y="726819"/>
        <a:ext cx="1612649" cy="2324611"/>
      </dsp:txXfrm>
    </dsp:sp>
    <dsp:sp modelId="{9E0A4494-FC18-48FE-AF9F-791C26F29C24}">
      <dsp:nvSpPr>
        <dsp:cNvPr id="0" name=""/>
        <dsp:cNvSpPr/>
      </dsp:nvSpPr>
      <dsp:spPr>
        <a:xfrm>
          <a:off x="4286400" y="1676713"/>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4286400" y="1761677"/>
        <a:ext cx="254208" cy="254894"/>
      </dsp:txXfrm>
    </dsp:sp>
    <dsp:sp modelId="{9EBF0DCF-711F-4700-89EB-5048B061DEFC}">
      <dsp:nvSpPr>
        <dsp:cNvPr id="0" name=""/>
        <dsp:cNvSpPr/>
      </dsp:nvSpPr>
      <dsp:spPr>
        <a:xfrm>
          <a:off x="4800298" y="676647"/>
          <a:ext cx="1712993" cy="24249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uk-UA" sz="1200" kern="1200" smtClean="0"/>
            <a:t>прописувати окремо, коли саме у такому випадку договір вважається розірваним;</a:t>
          </a:r>
          <a:endParaRPr lang="ru-RU" sz="1200" kern="1200"/>
        </a:p>
      </dsp:txBody>
      <dsp:txXfrm>
        <a:off x="4850470" y="726819"/>
        <a:ext cx="1612649" cy="2324611"/>
      </dsp:txXfrm>
    </dsp:sp>
    <dsp:sp modelId="{22B43B0A-0F86-40E8-84EC-B21ADCB87559}">
      <dsp:nvSpPr>
        <dsp:cNvPr id="0" name=""/>
        <dsp:cNvSpPr/>
      </dsp:nvSpPr>
      <dsp:spPr>
        <a:xfrm>
          <a:off x="6684591" y="1676713"/>
          <a:ext cx="363154" cy="4248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6684591" y="1761677"/>
        <a:ext cx="254208" cy="254894"/>
      </dsp:txXfrm>
    </dsp:sp>
    <dsp:sp modelId="{C85D097C-205A-4557-AE40-5AF92F7EC199}">
      <dsp:nvSpPr>
        <dsp:cNvPr id="0" name=""/>
        <dsp:cNvSpPr/>
      </dsp:nvSpPr>
      <dsp:spPr>
        <a:xfrm>
          <a:off x="7198488" y="676647"/>
          <a:ext cx="1712993" cy="242495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uk-UA" sz="1200" kern="1200" smtClean="0"/>
            <a:t>прописувати спосіб повідомлення сторін та зацікавлених органів та осіб.</a:t>
          </a:r>
          <a:endParaRPr lang="ru-RU" sz="1200" kern="1200"/>
        </a:p>
      </dsp:txBody>
      <dsp:txXfrm>
        <a:off x="7248660" y="726819"/>
        <a:ext cx="1612649" cy="23246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43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072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004436-CA73-4D53-89B4-2A5C7347BF2F}"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08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004436-CA73-4D53-89B4-2A5C7347BF2F}"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27469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004436-CA73-4D53-89B4-2A5C7347BF2F}"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27256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004436-CA73-4D53-89B4-2A5C7347BF2F}"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0750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1018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794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824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B9C5D3-0140-4E75-8D7F-C0623D06DFD7}" type="datetimeFigureOut">
              <a:rPr lang="en-US" smtClean="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04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68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72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82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858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AE0757-B101-4811-9189-10EB2F458E2D}"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132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BDC078-589F-40E3-816C-EE21D62B5BBA}" type="datetimeFigureOut">
              <a:rPr lang="en-US" smtClean="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51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004436-CA73-4D53-89B4-2A5C7347BF2F}" type="datetimeFigureOut">
              <a:rPr lang="en-US" smtClean="0"/>
              <a:t>3/16/2026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58915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arch.ligazakon.ua/l_doc2.nsf/link1/an_408/ed_2020_06_16/pravo1/T113460.html?pravo=1#408" TargetMode="External"/><Relationship Id="rId2" Type="http://schemas.openxmlformats.org/officeDocument/2006/relationships/hyperlink" Target="http://search.ligazakon.ua/l_doc2.nsf/link1/an_389/ed_2021_08_08/pravo1/T124651.html?pravo=1#38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arch.ligazakon.ua/l_doc2.nsf/link1/an_404/ed_2024_12_04/pravo1/T124651.html?pravo=1#404" TargetMode="External"/><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 Id="rId4" Type="http://schemas.openxmlformats.org/officeDocument/2006/relationships/hyperlink" Target="http://search.ligazakon.ua/l_doc2.nsf/link1/an_679/ed_2024_12_04/pravo1/T124651.html?pravo=1#679"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arch.ligazakon.ua/l_doc2.nsf/link1/an_180/ed_2021_08_08/pravo1/T012341.html?pravo=1#18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arch.ligazakon.ua/l_doc2.nsf/link1/ed_2021_03_17/pravo1/T124651.html?pravo=1" TargetMode="External"/><Relationship Id="rId2" Type="http://schemas.openxmlformats.org/officeDocument/2006/relationships/hyperlink" Target="http://search.ligazakon.ua/l_doc2.nsf/link1/an_404/ed_2021_03_17/pravo1/T124651.html?pravo=1#404" TargetMode="External"/><Relationship Id="rId1" Type="http://schemas.openxmlformats.org/officeDocument/2006/relationships/slideLayout" Target="../slideLayouts/slideLayout2.xml"/><Relationship Id="rId4" Type="http://schemas.openxmlformats.org/officeDocument/2006/relationships/hyperlink" Target="http://search.ligazakon.ua/l_doc2.nsf/link1/an_319/ed_2021_03_17/pravo1/T124651.html?pravo=1#3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arch.ligazakon.ua/l_doc2.nsf/link1/an_404/ed_2024_12_04/pravo1/T124651.html?pravo=1#40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arch.ligazakon.ua/l_doc2.nsf/link1/an_7747/ed_2024_12_04/pravo1/T124651.html?pravo=1#7747" TargetMode="External"/><Relationship Id="rId2" Type="http://schemas.openxmlformats.org/officeDocument/2006/relationships/hyperlink" Target="http://search.ligazakon.ua/l_doc2.nsf/link1/an_1650/ed_2024_12_04/pravo1/T124651.html?pravo=1#1650" TargetMode="External"/><Relationship Id="rId1" Type="http://schemas.openxmlformats.org/officeDocument/2006/relationships/slideLayout" Target="../slideLayouts/slideLayout2.xml"/><Relationship Id="rId4" Type="http://schemas.openxmlformats.org/officeDocument/2006/relationships/hyperlink" Target="http://search.ligazakon.ua/l_doc2.nsf/link1/an_419/ed_2024_12_04/pravo1/T124651.html?pravo=1#41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eyestr.court.gov.ua/Review/12083847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reyestr.court.gov.ua/Review/12331405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earch.ligazakon.ua/l_doc2.nsf/link1/an_938/ed_2022_11_06/pravo1/T124651.html?pravo=1#938"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arch.ligazakon.ua/l_doc2.nsf/link1/an_2933/ed_2025_02_26/pravo1/T124651.html?pravo=1#2933" TargetMode="External"/><Relationship Id="rId2" Type="http://schemas.openxmlformats.org/officeDocument/2006/relationships/hyperlink" Target="http://search.ligazakon.ua/l_doc2.nsf/link1/an_938/ed_2025_02_26/pravo1/T124651.html?pravo=1#938"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arch.ligazakon.ua/l_doc2.nsf/link1/an_2882/ed_2025_02_26/pravo1/T124651.html?pravo=1#288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earch.ligazakon.ua/l_doc2.nsf/link1/an_2904/ed_2025_02_26/pravo1/T124651.html?pravo=1#29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reyestr.court.gov.ua/Review/127326378"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researchgate.net/publication/384328836"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reyestr.court.gov.ua/Review/55031624"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ligazakon.net/document/view/T124651?ed=2019_01_11&amp;an=377" TargetMode="External"/><Relationship Id="rId2" Type="http://schemas.openxmlformats.org/officeDocument/2006/relationships/hyperlink" Target="https://ligazakon.net/document/view/T124651?ed=2019_01_11&amp;an=4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reyestr.court.gov.ua/Review/77673492" TargetMode="External"/><Relationship Id="rId2" Type="http://schemas.openxmlformats.org/officeDocument/2006/relationships/hyperlink" Target="http://www.reyestr.court.gov.ua/Review/42319032"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reyestr.court.gov.ua/Review/42791339"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earch.ligazakon.ua/l_doc2.nsf/link1/an_377/ed_2017_07_13/pravo1/T124651.html?pravo=1#377"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reyestr.court.gov.ua/Review/77673492" TargetMode="External"/><Relationship Id="rId2" Type="http://schemas.openxmlformats.org/officeDocument/2006/relationships/hyperlink" Target="http://reyestr.court.gov.ua/Review/76249549" TargetMode="External"/><Relationship Id="rId1" Type="http://schemas.openxmlformats.org/officeDocument/2006/relationships/slideLayout" Target="../slideLayouts/slideLayout2.xml"/><Relationship Id="rId5" Type="http://schemas.openxmlformats.org/officeDocument/2006/relationships/hyperlink" Target="http://reyestr.court.gov.ua/Review/72059295" TargetMode="External"/><Relationship Id="rId4" Type="http://schemas.openxmlformats.org/officeDocument/2006/relationships/hyperlink" Target="http://reyestr.court.gov.ua/Review/7361765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reyestr.court.gov.ua/Review/65947430" TargetMode="External"/><Relationship Id="rId2" Type="http://schemas.openxmlformats.org/officeDocument/2006/relationships/hyperlink" Target="http://reyestr.court.gov.ua/Review/71493222" TargetMode="External"/><Relationship Id="rId1" Type="http://schemas.openxmlformats.org/officeDocument/2006/relationships/slideLayout" Target="../slideLayouts/slideLayout2.xml"/><Relationship Id="rId5" Type="http://schemas.openxmlformats.org/officeDocument/2006/relationships/hyperlink" Target="http://reyestr.court.gov.ua/Review/64255054" TargetMode="External"/><Relationship Id="rId4" Type="http://schemas.openxmlformats.org/officeDocument/2006/relationships/hyperlink" Target="http://reyestr.court.gov.ua/Review/77021086"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155470"/>
            <a:ext cx="8915399" cy="3621912"/>
          </a:xfrm>
        </p:spPr>
        <p:txBody>
          <a:bodyPr>
            <a:normAutofit fontScale="90000"/>
          </a:bodyPr>
          <a:lstStyle/>
          <a:p>
            <a:r>
              <a:rPr lang="uk-UA" sz="4000" dirty="0" smtClean="0">
                <a:solidFill>
                  <a:srgbClr val="7030A0"/>
                </a:solidFill>
              </a:rPr>
              <a:t>ПРАКТИКА КАСАЦІЙНОГО КРИМІНАЛЬНОГО СУДУ ЩОДО УЧАСТІ ЗАХИСНИКА У КРИМІНАЛЬНОМУ ПРОВАДЖЕННІ. ЗАСТОСУВАННЯ Ч. 4 СТ. 47 </a:t>
            </a:r>
            <a:r>
              <a:rPr lang="uk-UA" sz="4000" dirty="0" err="1" smtClean="0">
                <a:solidFill>
                  <a:srgbClr val="7030A0"/>
                </a:solidFill>
              </a:rPr>
              <a:t>КПК</a:t>
            </a:r>
            <a:r>
              <a:rPr lang="uk-UA" sz="4000" dirty="0" smtClean="0">
                <a:solidFill>
                  <a:srgbClr val="7030A0"/>
                </a:solidFill>
              </a:rPr>
              <a:t> УКРАЇНИ</a:t>
            </a:r>
            <a:endParaRPr lang="uk-UA" sz="4000" dirty="0">
              <a:solidFill>
                <a:srgbClr val="7030A0"/>
              </a:solidFill>
            </a:endParaRPr>
          </a:p>
        </p:txBody>
      </p:sp>
      <p:sp>
        <p:nvSpPr>
          <p:cNvPr id="3" name="Подзаголовок 2"/>
          <p:cNvSpPr>
            <a:spLocks noGrp="1"/>
          </p:cNvSpPr>
          <p:nvPr>
            <p:ph type="subTitle" idx="1"/>
          </p:nvPr>
        </p:nvSpPr>
        <p:spPr/>
        <p:txBody>
          <a:bodyPr/>
          <a:lstStyle/>
          <a:p>
            <a:r>
              <a:rPr lang="uk-UA" dirty="0" smtClean="0"/>
              <a:t>ІРИНА ГЛОВЮК</a:t>
            </a:r>
            <a:endParaRPr lang="uk-UA" dirty="0"/>
          </a:p>
        </p:txBody>
      </p:sp>
    </p:spTree>
    <p:extLst>
      <p:ext uri="{BB962C8B-B14F-4D97-AF65-F5344CB8AC3E}">
        <p14:creationId xmlns:p14="http://schemas.microsoft.com/office/powerpoint/2010/main" val="70345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70000" lnSpcReduction="20000"/>
          </a:bodyPr>
          <a:lstStyle/>
          <a:p>
            <a:r>
              <a:rPr lang="uk-UA" b="1" dirty="0" smtClean="0">
                <a:solidFill>
                  <a:srgbClr val="0070C0"/>
                </a:solidFill>
              </a:rPr>
              <a:t>Поєднання функції захисника – є порушення</a:t>
            </a:r>
          </a:p>
          <a:p>
            <a:r>
              <a:rPr lang="uk-UA" sz="1900" b="1" dirty="0"/>
              <a:t>адвокат не може брати на себе надання правової допомоги представника потерпілому, цивільному позивачу, цивільному відповідачу, якщо він раніше надавав чи надає правову допомогу підозрюваному, обвинуваченому у цьому ж провадженні</a:t>
            </a:r>
            <a:r>
              <a:rPr lang="uk-UA" sz="1900" dirty="0"/>
              <a:t>, </a:t>
            </a:r>
            <a:r>
              <a:rPr lang="uk-UA" sz="1900" b="1" dirty="0"/>
              <a:t>оскільки за таких обставин ставиться під серйозний сумнів здатність адвоката одночасно здійснювати ефективний захист законних інтересів двох чи більше осіб.</a:t>
            </a:r>
          </a:p>
          <a:p>
            <a:r>
              <a:rPr lang="uk-UA" sz="1900" dirty="0"/>
              <a:t>Разом з цим, під час судового розгляду вказаних вимог закону та норм адвокатської етики захисник </a:t>
            </a:r>
            <a:r>
              <a:rPr lang="uk-UA" sz="1900" dirty="0" smtClean="0"/>
              <a:t>не </a:t>
            </a:r>
            <a:r>
              <a:rPr lang="uk-UA" sz="1900" dirty="0"/>
              <a:t>дотримався.</a:t>
            </a:r>
          </a:p>
          <a:p>
            <a:r>
              <a:rPr lang="uk-UA" sz="1900" dirty="0"/>
              <a:t>Так, адвокат </a:t>
            </a:r>
            <a:r>
              <a:rPr lang="uk-UA" sz="1900" dirty="0" smtClean="0"/>
              <a:t>брав </a:t>
            </a:r>
            <a:r>
              <a:rPr lang="uk-UA" sz="1900" dirty="0"/>
              <a:t>участь у кримінальному провадженні як захисник обвинуваченого </a:t>
            </a:r>
            <a:r>
              <a:rPr lang="uk-UA" sz="1900" dirty="0" err="1"/>
              <a:t>ОСОБА_1</a:t>
            </a:r>
            <a:r>
              <a:rPr lang="uk-UA" sz="1900" dirty="0"/>
              <a:t> Разом з тим, в суді першої інстанції на підставі довіреності від 18 січня 2019 року цей же адвокат був залучений до участі у кримінальному провадженні як представник цивільного відповідача - Сільськогосподарського товариства з обмеженою </a:t>
            </a:r>
            <a:r>
              <a:rPr lang="uk-UA" sz="1900" dirty="0" smtClean="0"/>
              <a:t>відповідальністю. </a:t>
            </a:r>
            <a:r>
              <a:rPr lang="uk-UA" sz="1900" dirty="0"/>
              <a:t>Надалі адвокат </a:t>
            </a:r>
            <a:r>
              <a:rPr lang="uk-UA" sz="1900" dirty="0" smtClean="0"/>
              <a:t>оскаржив </a:t>
            </a:r>
            <a:r>
              <a:rPr lang="uk-UA" sz="1900" dirty="0"/>
              <a:t>вирок одночасно як захисник обвинуваченого та представник цивільного відповідача.</a:t>
            </a:r>
          </a:p>
          <a:p>
            <a:r>
              <a:rPr lang="uk-UA" sz="1900" dirty="0"/>
              <a:t>Такі дії захисника свідчать про неналежне виконання ним своїх обов'язків та символічний характер надаваних послуг </a:t>
            </a:r>
            <a:r>
              <a:rPr lang="uk-UA" sz="1900" dirty="0" err="1"/>
              <a:t>ОСОБА_1</a:t>
            </a:r>
            <a:r>
              <a:rPr lang="uk-UA" sz="1900" dirty="0"/>
              <a:t> , з огляду на що доводи касаційної скарги останнього про порушення його права на захист при розгляді справи в судах першої та апеляційної інстанції є обґрунтованими</a:t>
            </a:r>
            <a:r>
              <a:rPr lang="uk-UA" sz="1900" dirty="0" smtClean="0"/>
              <a:t>.</a:t>
            </a:r>
            <a:endParaRPr lang="uk-UA" sz="1900" dirty="0"/>
          </a:p>
          <a:p>
            <a:r>
              <a:rPr lang="uk-UA" sz="1900" i="1" dirty="0"/>
              <a:t>(Постанова </a:t>
            </a:r>
            <a:r>
              <a:rPr lang="uk-UA" sz="1900" i="1" dirty="0" err="1"/>
              <a:t>ККС</a:t>
            </a:r>
            <a:r>
              <a:rPr lang="uk-UA" sz="1900" i="1" dirty="0"/>
              <a:t> </a:t>
            </a:r>
            <a:r>
              <a:rPr lang="uk-UA" sz="1900" i="1" dirty="0" err="1"/>
              <a:t>ВС</a:t>
            </a:r>
            <a:r>
              <a:rPr lang="uk-UA" sz="1900" i="1" dirty="0"/>
              <a:t> від 28 листопада 2019 </a:t>
            </a:r>
            <a:r>
              <a:rPr lang="uk-UA" sz="1900" i="1" dirty="0" smtClean="0"/>
              <a:t>року, </a:t>
            </a:r>
            <a:r>
              <a:rPr lang="uk-UA" sz="1900" i="1" dirty="0"/>
              <a:t>справа № 291/589/16-к, </a:t>
            </a:r>
            <a:r>
              <a:rPr lang="en-US" sz="1900" i="1" dirty="0"/>
              <a:t>URL: http://</a:t>
            </a:r>
            <a:r>
              <a:rPr lang="en-US" sz="1900" i="1" dirty="0" smtClean="0"/>
              <a:t>www.reyestr.court.gov.ua/Review/86070648</a:t>
            </a:r>
            <a:r>
              <a:rPr lang="uk-UA" sz="1900" i="1" dirty="0"/>
              <a:t>)</a:t>
            </a:r>
            <a:endParaRPr lang="en-US" sz="1900" i="1" dirty="0"/>
          </a:p>
        </p:txBody>
      </p:sp>
    </p:spTree>
    <p:extLst>
      <p:ext uri="{BB962C8B-B14F-4D97-AF65-F5344CB8AC3E}">
        <p14:creationId xmlns:p14="http://schemas.microsoft.com/office/powerpoint/2010/main" val="167631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a:bodyPr>
          <a:lstStyle/>
          <a:p>
            <a:r>
              <a:rPr lang="uk-UA" b="1" dirty="0" smtClean="0">
                <a:solidFill>
                  <a:srgbClr val="0070C0"/>
                </a:solidFill>
              </a:rPr>
              <a:t>Поєднання функції захисника – нема порушення</a:t>
            </a:r>
          </a:p>
          <a:p>
            <a:r>
              <a:rPr lang="uk-UA" dirty="0" smtClean="0"/>
              <a:t>захисник, стверджує про порушення судами права </a:t>
            </a:r>
            <a:r>
              <a:rPr lang="uk-UA" dirty="0" err="1" smtClean="0"/>
              <a:t>ОСОБА_9</a:t>
            </a:r>
            <a:r>
              <a:rPr lang="uk-UA" dirty="0" smtClean="0"/>
              <a:t> на кваліфікований правовий захист, оскільки адвокат </a:t>
            </a:r>
            <a:r>
              <a:rPr lang="uk-UA" dirty="0" err="1" smtClean="0"/>
              <a:t>ОСОБА_14</a:t>
            </a:r>
            <a:r>
              <a:rPr lang="uk-UA" dirty="0" smtClean="0"/>
              <a:t> одночасно здійснював захист останнього та був представником цивільного відповідача. На думку захисника, міг бути конфлікт інтересів у обвинуваченого та цивільного відповідача, оскільки правова позиція </a:t>
            </a:r>
            <a:r>
              <a:rPr lang="uk-UA" dirty="0" err="1" smtClean="0"/>
              <a:t>ОСОБА_9</a:t>
            </a:r>
            <a:r>
              <a:rPr lang="uk-UA" dirty="0" smtClean="0"/>
              <a:t> , який перебував у трудових відносинах із цивільним відповідачем на момент </a:t>
            </a:r>
            <a:r>
              <a:rPr lang="uk-UA" dirty="0" err="1" smtClean="0"/>
              <a:t>ДТП</a:t>
            </a:r>
            <a:r>
              <a:rPr lang="uk-UA" dirty="0" smtClean="0"/>
              <a:t>, щодо визнання чи невизнання винуватості у пред`явленому обвинуваченні впливала на задоволення цивільного позову до ТОВ. А також, як вважає скаржник, зазначений факт вплинув на правову позицію </a:t>
            </a:r>
            <a:r>
              <a:rPr lang="uk-UA" dirty="0" err="1" smtClean="0"/>
              <a:t>ОСОБА_9</a:t>
            </a:r>
            <a:r>
              <a:rPr lang="uk-UA" dirty="0" smtClean="0"/>
              <a:t> щодо </a:t>
            </a:r>
            <a:r>
              <a:rPr lang="ru-RU" dirty="0" smtClean="0"/>
              <a:t>вини.</a:t>
            </a:r>
          </a:p>
          <a:p>
            <a:endParaRPr lang="uk-UA" b="1" dirty="0" smtClean="0"/>
          </a:p>
        </p:txBody>
      </p:sp>
    </p:spTree>
    <p:extLst>
      <p:ext uri="{BB962C8B-B14F-4D97-AF65-F5344CB8AC3E}">
        <p14:creationId xmlns:p14="http://schemas.microsoft.com/office/powerpoint/2010/main" val="64058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77500" lnSpcReduction="20000"/>
          </a:bodyPr>
          <a:lstStyle/>
          <a:p>
            <a:r>
              <a:rPr lang="uk-UA" b="1" dirty="0" smtClean="0"/>
              <a:t>Поєднання функції захисника – нема порушення</a:t>
            </a:r>
          </a:p>
          <a:p>
            <a:r>
              <a:rPr lang="uk-UA" dirty="0"/>
              <a:t>Доводи захисника </a:t>
            </a:r>
            <a:r>
              <a:rPr lang="uk-UA" dirty="0" err="1"/>
              <a:t>ОСОБА_10</a:t>
            </a:r>
            <a:r>
              <a:rPr lang="uk-UA" dirty="0"/>
              <a:t> у касаційній скарзі про порушення, на його думку, права підзахисного на кваліфікований правовий захист, оскільки адвокат  </a:t>
            </a:r>
            <a:r>
              <a:rPr lang="uk-UA" dirty="0" smtClean="0"/>
              <a:t>     </a:t>
            </a:r>
            <a:r>
              <a:rPr lang="uk-UA" dirty="0" err="1"/>
              <a:t>ОСОБА_14</a:t>
            </a:r>
            <a:r>
              <a:rPr lang="uk-UA" dirty="0"/>
              <a:t> одночасно здійснював захист </a:t>
            </a:r>
            <a:r>
              <a:rPr lang="uk-UA" dirty="0" err="1"/>
              <a:t>ОСОБА_9</a:t>
            </a:r>
            <a:r>
              <a:rPr lang="uk-UA" dirty="0"/>
              <a:t> та був представником цивільного відповідача ТОВ «</a:t>
            </a:r>
            <a:r>
              <a:rPr lang="uk-UA" dirty="0" err="1"/>
              <a:t>Євросвіт</a:t>
            </a:r>
            <a:r>
              <a:rPr lang="uk-UA" dirty="0"/>
              <a:t>» є необґрунтованими</a:t>
            </a:r>
            <a:r>
              <a:rPr lang="uk-UA" dirty="0" smtClean="0"/>
              <a:t>.</a:t>
            </a:r>
            <a:endParaRPr lang="uk-UA" dirty="0"/>
          </a:p>
          <a:p>
            <a:r>
              <a:rPr lang="uk-UA" dirty="0" smtClean="0"/>
              <a:t>Вирішення </a:t>
            </a:r>
            <a:r>
              <a:rPr lang="uk-UA" dirty="0"/>
              <a:t>питання про можливу суперечність інтересів обвинуваченого та цивільного відповідача перебуває у площині доктринального підходу до </a:t>
            </a:r>
            <a:r>
              <a:rPr lang="uk-UA" i="1" dirty="0"/>
              <a:t>розподілу кримінальних процесуальних функцій, як обумовлених завданнями кримінального провадження певних самостійних напрямів діяльності суб`єкта (суб`єктів) кримінального провадження, що мають самостійні завдання, визначають права та обов`язки суб`єкта (суб`єктів), їх компетенцію та реалізуються за допомогою кримінальних процесуальних засобів у формі, регламентованій кримінальним процесуальним </a:t>
            </a:r>
            <a:r>
              <a:rPr lang="uk-UA" i="1" dirty="0" smtClean="0"/>
              <a:t>законодавством. Ознаками </a:t>
            </a:r>
            <a:r>
              <a:rPr lang="uk-UA" i="1" dirty="0"/>
              <a:t>кримінальних процесуальних функцій, серед іншого, є характер діяльності суб`єкта залежно від цілей, які перед ним </a:t>
            </a:r>
            <a:r>
              <a:rPr lang="uk-UA" i="1" dirty="0" smtClean="0"/>
              <a:t>стоять. Стаття </a:t>
            </a:r>
            <a:r>
              <a:rPr lang="uk-UA" i="1" dirty="0"/>
              <a:t>22 </a:t>
            </a:r>
            <a:r>
              <a:rPr lang="uk-UA" i="1" dirty="0" err="1"/>
              <a:t>КПК</a:t>
            </a:r>
            <a:r>
              <a:rPr lang="uk-UA" i="1" dirty="0"/>
              <a:t> визначає основні кримінальні процесуальні функції, а саме: державне обвинувачення, захист та судовий розгляд. Проте, аналіз чинного кримінального процесуального законодавства дає можливість виділити й інші похідні (допоміжні) кримінальні процесуальні функції, наприклад, такі як забезпечення відшкодування шкоди, завданої кримінальним правопорушенням, та заперечення проти цивільного позову</a:t>
            </a:r>
            <a:r>
              <a:rPr lang="uk-UA" dirty="0" smtClean="0"/>
              <a:t>.</a:t>
            </a:r>
            <a:endParaRPr lang="uk-UA" dirty="0"/>
          </a:p>
        </p:txBody>
      </p:sp>
    </p:spTree>
    <p:extLst>
      <p:ext uri="{BB962C8B-B14F-4D97-AF65-F5344CB8AC3E}">
        <p14:creationId xmlns:p14="http://schemas.microsoft.com/office/powerpoint/2010/main" val="410611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85000" lnSpcReduction="20000"/>
          </a:bodyPr>
          <a:lstStyle/>
          <a:p>
            <a:r>
              <a:rPr lang="uk-UA" b="1" dirty="0" smtClean="0"/>
              <a:t>Поєднання функції захисника – нема порушення</a:t>
            </a:r>
          </a:p>
          <a:p>
            <a:r>
              <a:rPr lang="uk-UA" dirty="0" err="1" smtClean="0"/>
              <a:t>КПК</a:t>
            </a:r>
            <a:r>
              <a:rPr lang="uk-UA" dirty="0" smtClean="0"/>
              <a:t> </a:t>
            </a:r>
            <a:r>
              <a:rPr lang="uk-UA" dirty="0"/>
              <a:t>не містить прямої заборони поєднання одним суб`єктом здійснення захисту обвинуваченого та представництва цивільного відповідача, крім випадків коли захисник або представник брали участь у цьому ж кримінальному провадженні як цивільний позивач чи цивільний відповідач (ч. 1 ст. 78 </a:t>
            </a:r>
            <a:r>
              <a:rPr lang="uk-UA" dirty="0" err="1"/>
              <a:t>КПК</a:t>
            </a:r>
            <a:r>
              <a:rPr lang="uk-UA" dirty="0" smtClean="0"/>
              <a:t>).</a:t>
            </a:r>
            <a:endParaRPr lang="uk-UA" dirty="0"/>
          </a:p>
          <a:p>
            <a:r>
              <a:rPr lang="uk-UA" dirty="0"/>
              <a:t>Стосовно застосування у цьому провадженні </a:t>
            </a:r>
            <a:r>
              <a:rPr lang="uk-UA" dirty="0" err="1"/>
              <a:t>п.1</a:t>
            </a:r>
            <a:r>
              <a:rPr lang="uk-UA" dirty="0"/>
              <a:t> ч. 2 ст. 78 </a:t>
            </a:r>
            <a:r>
              <a:rPr lang="uk-UA" dirty="0" err="1"/>
              <a:t>КПК</a:t>
            </a:r>
            <a:r>
              <a:rPr lang="uk-UA" dirty="0"/>
              <a:t>, слід зазначити, що інтерес обвинуваченого, на якого не покладається обов`язок відшкодувати шкоду, заподіяну кримінальним правопорушенням, полягає у спростуванні висунутого йому обвинувачення (повністю або частково), приведенні висновків суду у відповідність до фактичних обставин кримінального провадження, встановлення обставин, які пом`якшують, або спростування обставин, які обтяжують покарання</a:t>
            </a:r>
            <a:r>
              <a:rPr lang="uk-UA" dirty="0" smtClean="0"/>
              <a:t>.</a:t>
            </a:r>
            <a:endParaRPr lang="uk-UA" dirty="0"/>
          </a:p>
          <a:p>
            <a:r>
              <a:rPr lang="uk-UA" dirty="0"/>
              <a:t>Цілі, а отже інтерес цивільного відповідача, стосуються цивільного позову, повного чи часткового його визнання, заперечення проти нього, спростування характеру та розміру шкоди, заподіяної кримінальним правопорушенням. Аналіз </a:t>
            </a:r>
            <a:r>
              <a:rPr lang="uk-UA" dirty="0" err="1"/>
              <a:t>п.9</a:t>
            </a:r>
            <a:r>
              <a:rPr lang="uk-UA" dirty="0"/>
              <a:t> ч. 1 ст. 393 та п. 9 ч. 1 ст. 425 </a:t>
            </a:r>
            <a:r>
              <a:rPr lang="uk-UA" dirty="0" err="1"/>
              <a:t>КПК</a:t>
            </a:r>
            <a:r>
              <a:rPr lang="uk-UA" dirty="0"/>
              <a:t> дає підстави для висновку, що мета участі цивільного відповідача у кримінальному провадженні безпосередньо не пов`язана з вирішенням питань кримінально-правового характеру</a:t>
            </a:r>
            <a:r>
              <a:rPr lang="uk-UA" dirty="0" smtClean="0"/>
              <a:t>.</a:t>
            </a:r>
            <a:endParaRPr lang="uk-UA" dirty="0"/>
          </a:p>
        </p:txBody>
      </p:sp>
    </p:spTree>
    <p:extLst>
      <p:ext uri="{BB962C8B-B14F-4D97-AF65-F5344CB8AC3E}">
        <p14:creationId xmlns:p14="http://schemas.microsoft.com/office/powerpoint/2010/main" val="349256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uk-UA" dirty="0" smtClean="0"/>
              <a:t>Разом </a:t>
            </a:r>
            <a:r>
              <a:rPr lang="uk-UA" dirty="0"/>
              <a:t>з тим, як убачається з матеріалів кримінального провадження, адвокат </a:t>
            </a:r>
            <a:r>
              <a:rPr lang="uk-UA" dirty="0" err="1"/>
              <a:t>ОСОБА_14</a:t>
            </a:r>
            <a:r>
              <a:rPr lang="uk-UA" dirty="0"/>
              <a:t> здійснював захист </a:t>
            </a:r>
            <a:r>
              <a:rPr lang="uk-UA" dirty="0" err="1"/>
              <a:t>ОСОБА_9</a:t>
            </a:r>
            <a:r>
              <a:rPr lang="uk-UA" dirty="0"/>
              <a:t> на підставі договору про надання правової допомоги від 04 червня 2020 року (зі стадії досудового розслідування до завершення розгляду справи судом апеляційної інстанції), а також 13 квітня 2021 року у суді першої інстанції був допущений до участі у кримінальному провадженні як представник цивільного відповідача - ТОВ </a:t>
            </a:r>
            <a:r>
              <a:rPr lang="uk-UA" dirty="0" smtClean="0"/>
              <a:t>на </a:t>
            </a:r>
            <a:r>
              <a:rPr lang="uk-UA" dirty="0"/>
              <a:t>підставі договору про надання правової допомоги від 05 червня 2020 року</a:t>
            </a:r>
            <a:r>
              <a:rPr lang="uk-UA" dirty="0" smtClean="0"/>
              <a:t>.</a:t>
            </a:r>
            <a:endParaRPr lang="uk-UA" dirty="0"/>
          </a:p>
          <a:p>
            <a:r>
              <a:rPr lang="uk-UA" dirty="0"/>
              <a:t>З огляду на вказане, колегія суддів вважає за необхідне звернути увагу на той факт, що </a:t>
            </a:r>
            <a:r>
              <a:rPr lang="uk-UA" dirty="0">
                <a:solidFill>
                  <a:srgbClr val="7030A0"/>
                </a:solidFill>
              </a:rPr>
              <a:t>під час судового засідання 13 квітня 2021 року була розглянута заява заступника генерального директора ТОВ </a:t>
            </a:r>
            <a:r>
              <a:rPr lang="uk-UA" dirty="0" smtClean="0">
                <a:solidFill>
                  <a:srgbClr val="7030A0"/>
                </a:solidFill>
              </a:rPr>
              <a:t>про </a:t>
            </a:r>
            <a:r>
              <a:rPr lang="uk-UA" dirty="0">
                <a:solidFill>
                  <a:srgbClr val="7030A0"/>
                </a:solidFill>
              </a:rPr>
              <a:t>допуск до участі у справі представника товариства - адвоката </a:t>
            </a:r>
            <a:r>
              <a:rPr lang="uk-UA" dirty="0" err="1">
                <a:solidFill>
                  <a:srgbClr val="7030A0"/>
                </a:solidFill>
              </a:rPr>
              <a:t>ОСОБА_14</a:t>
            </a:r>
            <a:r>
              <a:rPr lang="uk-UA" dirty="0">
                <a:solidFill>
                  <a:srgbClr val="7030A0"/>
                </a:solidFill>
              </a:rPr>
              <a:t> ,  який повідомив, що він одночасно захищає й інтереси обвинуваченого </a:t>
            </a:r>
            <a:r>
              <a:rPr lang="uk-UA" dirty="0" err="1">
                <a:solidFill>
                  <a:srgbClr val="7030A0"/>
                </a:solidFill>
              </a:rPr>
              <a:t>ОСОБА_9</a:t>
            </a:r>
            <a:r>
              <a:rPr lang="uk-UA" dirty="0">
                <a:solidFill>
                  <a:srgbClr val="7030A0"/>
                </a:solidFill>
              </a:rPr>
              <a:t> , однак заперечень від учасників кримінального провадження проти такого представництва не надходило</a:t>
            </a:r>
            <a:r>
              <a:rPr lang="uk-UA" dirty="0" smtClean="0">
                <a:solidFill>
                  <a:srgbClr val="7030A0"/>
                </a:solidFill>
              </a:rPr>
              <a:t>.</a:t>
            </a:r>
            <a:endParaRPr lang="uk-UA" dirty="0">
              <a:solidFill>
                <a:srgbClr val="7030A0"/>
              </a:solidFill>
            </a:endParaRPr>
          </a:p>
          <a:p>
            <a:r>
              <a:rPr lang="uk-UA" dirty="0">
                <a:solidFill>
                  <a:srgbClr val="7030A0"/>
                </a:solidFill>
              </a:rPr>
              <a:t>Захисник </a:t>
            </a:r>
            <a:r>
              <a:rPr lang="uk-UA" dirty="0" err="1">
                <a:solidFill>
                  <a:srgbClr val="7030A0"/>
                </a:solidFill>
              </a:rPr>
              <a:t>ОСОБА_10</a:t>
            </a:r>
            <a:r>
              <a:rPr lang="uk-UA" dirty="0">
                <a:solidFill>
                  <a:srgbClr val="7030A0"/>
                </a:solidFill>
              </a:rPr>
              <a:t> не вказує, яким чином одночасне надання правничої допомоги адвокатом </a:t>
            </a:r>
            <a:r>
              <a:rPr lang="uk-UA" dirty="0" err="1">
                <a:solidFill>
                  <a:srgbClr val="7030A0"/>
                </a:solidFill>
              </a:rPr>
              <a:t>ОСОБА_14</a:t>
            </a:r>
            <a:r>
              <a:rPr lang="uk-UA" dirty="0">
                <a:solidFill>
                  <a:srgbClr val="7030A0"/>
                </a:solidFill>
              </a:rPr>
              <a:t> безпосередньо </a:t>
            </a:r>
            <a:r>
              <a:rPr lang="uk-UA" dirty="0" err="1">
                <a:solidFill>
                  <a:srgbClr val="7030A0"/>
                </a:solidFill>
              </a:rPr>
              <a:t>ОСОБА_9</a:t>
            </a:r>
            <a:r>
              <a:rPr lang="uk-UA" dirty="0">
                <a:solidFill>
                  <a:srgbClr val="7030A0"/>
                </a:solidFill>
              </a:rPr>
              <a:t> </a:t>
            </a:r>
            <a:r>
              <a:rPr lang="uk-UA" dirty="0" smtClean="0">
                <a:solidFill>
                  <a:srgbClr val="7030A0"/>
                </a:solidFill>
              </a:rPr>
              <a:t>та ТОВ  суперечить </a:t>
            </a:r>
            <a:r>
              <a:rPr lang="uk-UA" dirty="0">
                <a:solidFill>
                  <a:srgbClr val="7030A0"/>
                </a:solidFill>
              </a:rPr>
              <a:t>інтересам його підзахисного, який в суді  першої та апеляційної інстанцій винуватість у вчиненні кримінального правопорушення, передбаченого ч. 2 ст. 286 </a:t>
            </a:r>
            <a:r>
              <a:rPr lang="uk-UA" dirty="0" err="1">
                <a:solidFill>
                  <a:srgbClr val="7030A0"/>
                </a:solidFill>
              </a:rPr>
              <a:t>КК</a:t>
            </a:r>
            <a:r>
              <a:rPr lang="uk-UA" dirty="0">
                <a:solidFill>
                  <a:srgbClr val="7030A0"/>
                </a:solidFill>
              </a:rPr>
              <a:t> не визнавав, а захисник  </a:t>
            </a:r>
            <a:r>
              <a:rPr lang="uk-UA" dirty="0" err="1">
                <a:solidFill>
                  <a:srgbClr val="7030A0"/>
                </a:solidFill>
              </a:rPr>
              <a:t>ОСОБА_14</a:t>
            </a:r>
            <a:r>
              <a:rPr lang="uk-UA" dirty="0">
                <a:solidFill>
                  <a:srgbClr val="7030A0"/>
                </a:solidFill>
              </a:rPr>
              <a:t> , у свою чергу, стверджував про його невинуватість та подавав апеляційну скаргу, наводячи доводи щодо незаконного засудження </a:t>
            </a:r>
            <a:r>
              <a:rPr lang="uk-UA" dirty="0" err="1">
                <a:solidFill>
                  <a:srgbClr val="7030A0"/>
                </a:solidFill>
              </a:rPr>
              <a:t>ОСОБА_9</a:t>
            </a:r>
            <a:r>
              <a:rPr lang="uk-UA" dirty="0">
                <a:solidFill>
                  <a:srgbClr val="7030A0"/>
                </a:solidFill>
              </a:rPr>
              <a:t> </a:t>
            </a:r>
            <a:r>
              <a:rPr lang="uk-UA" dirty="0" smtClean="0">
                <a:solidFill>
                  <a:srgbClr val="7030A0"/>
                </a:solidFill>
              </a:rPr>
              <a:t>.</a:t>
            </a:r>
            <a:endParaRPr lang="uk-UA" dirty="0">
              <a:solidFill>
                <a:srgbClr val="7030A0"/>
              </a:solidFill>
            </a:endParaRPr>
          </a:p>
          <a:p>
            <a:r>
              <a:rPr lang="uk-UA" dirty="0" smtClean="0"/>
              <a:t>адвокат </a:t>
            </a:r>
            <a:r>
              <a:rPr lang="uk-UA" dirty="0" err="1"/>
              <a:t>ОСОБА_10</a:t>
            </a:r>
            <a:r>
              <a:rPr lang="uk-UA" dirty="0"/>
              <a:t> у касаційній скарзі лише у формі припущення зазначив про можливість існування конфлікту інтересів у обвинуваченого та цивільного відповідача, однак на конкретних обставинах та доказах провадження не підтверджено того, що захисник </a:t>
            </a:r>
            <a:r>
              <a:rPr lang="uk-UA" dirty="0" err="1"/>
              <a:t>ОСОБА_14</a:t>
            </a:r>
            <a:r>
              <a:rPr lang="uk-UA" dirty="0"/>
              <a:t> несумлінно виконував свої обов`язки зі здійснення захисту обвинуваченого </a:t>
            </a:r>
            <a:r>
              <a:rPr lang="uk-UA" dirty="0" err="1"/>
              <a:t>ОСОБА_9</a:t>
            </a:r>
            <a:r>
              <a:rPr lang="uk-UA" dirty="0"/>
              <a:t> у цьому кримінальному провадженні, а також наявності суперечностей між особистими інтересами адвоката та його професійними правами і обов`язками перед клієнтом</a:t>
            </a:r>
            <a:r>
              <a:rPr lang="uk-UA" dirty="0" smtClean="0"/>
              <a:t>.</a:t>
            </a:r>
          </a:p>
          <a:p>
            <a:r>
              <a:rPr lang="uk-UA" i="1" dirty="0" smtClean="0"/>
              <a:t>(Постанова </a:t>
            </a:r>
            <a:r>
              <a:rPr lang="uk-UA" i="1" dirty="0" err="1" smtClean="0"/>
              <a:t>ККС</a:t>
            </a:r>
            <a:r>
              <a:rPr lang="uk-UA" i="1" dirty="0" smtClean="0"/>
              <a:t> </a:t>
            </a:r>
            <a:r>
              <a:rPr lang="uk-UA" i="1" dirty="0" err="1" smtClean="0"/>
              <a:t>ВС</a:t>
            </a:r>
            <a:r>
              <a:rPr lang="uk-UA" i="1" dirty="0" smtClean="0"/>
              <a:t> від 15 лютого </a:t>
            </a:r>
            <a:r>
              <a:rPr lang="uk-UA" i="1" dirty="0"/>
              <a:t>2023 року, справа № </a:t>
            </a:r>
            <a:r>
              <a:rPr lang="uk-UA" i="1" dirty="0" smtClean="0"/>
              <a:t>285/2941/20, </a:t>
            </a:r>
            <a:r>
              <a:rPr lang="en-US" i="1" dirty="0"/>
              <a:t>https://reyestr.court.gov.ua/Review/109132515</a:t>
            </a:r>
            <a:r>
              <a:rPr lang="uk-UA" i="1" dirty="0" smtClean="0"/>
              <a:t>)</a:t>
            </a:r>
          </a:p>
        </p:txBody>
      </p:sp>
    </p:spTree>
    <p:extLst>
      <p:ext uri="{BB962C8B-B14F-4D97-AF65-F5344CB8AC3E}">
        <p14:creationId xmlns:p14="http://schemas.microsoft.com/office/powerpoint/2010/main" val="159071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ru-RU" b="1" dirty="0" err="1" smtClean="0">
                <a:solidFill>
                  <a:srgbClr val="0070C0"/>
                </a:solidFill>
              </a:rPr>
              <a:t>Захисник</a:t>
            </a:r>
            <a:r>
              <a:rPr lang="ru-RU" b="1" dirty="0" smtClean="0">
                <a:solidFill>
                  <a:srgbClr val="0070C0"/>
                </a:solidFill>
              </a:rPr>
              <a:t> за договором та </a:t>
            </a:r>
            <a:r>
              <a:rPr lang="ru-RU" b="1" dirty="0" err="1" smtClean="0">
                <a:solidFill>
                  <a:srgbClr val="0070C0"/>
                </a:solidFill>
              </a:rPr>
              <a:t>захисник</a:t>
            </a:r>
            <a:r>
              <a:rPr lang="ru-RU" b="1" dirty="0" smtClean="0">
                <a:solidFill>
                  <a:srgbClr val="0070C0"/>
                </a:solidFill>
              </a:rPr>
              <a:t> з системи </a:t>
            </a:r>
            <a:r>
              <a:rPr lang="ru-RU" b="1" dirty="0" err="1" smtClean="0">
                <a:solidFill>
                  <a:srgbClr val="0070C0"/>
                </a:solidFill>
              </a:rPr>
              <a:t>БПД</a:t>
            </a:r>
            <a:endParaRPr lang="ru-RU" b="1" dirty="0" smtClean="0">
              <a:solidFill>
                <a:srgbClr val="0070C0"/>
              </a:solidFill>
            </a:endParaRPr>
          </a:p>
          <a:p>
            <a:endParaRPr lang="ru-RU" b="1" dirty="0" smtClean="0"/>
          </a:p>
          <a:p>
            <a:r>
              <a:rPr lang="uk-UA" u="sng" dirty="0" smtClean="0"/>
              <a:t>Стаття 46 </a:t>
            </a:r>
            <a:r>
              <a:rPr lang="uk-UA" u="sng" dirty="0" err="1" smtClean="0"/>
              <a:t>КК</a:t>
            </a:r>
            <a:r>
              <a:rPr lang="uk-UA" u="sng" dirty="0" smtClean="0"/>
              <a:t> України</a:t>
            </a:r>
            <a:r>
              <a:rPr lang="uk-UA" dirty="0" smtClean="0"/>
              <a:t> дозволяє обвинуваченому укласти угоду одночасно з декількома захисниками. У той же час, якщо обвинувачений виявив бажання мати захисника, але з об`єктивних причин не може його залучити самостійно, то суд своїм рішенням залучає захисника до участі у кримінальному провадженні для здійснення захисту за призначенням (</a:t>
            </a:r>
            <a:r>
              <a:rPr lang="uk-UA" u="sng" dirty="0" smtClean="0">
                <a:hlinkClick r:id="rId2"/>
              </a:rPr>
              <a:t>ст. 49 </a:t>
            </a:r>
            <a:r>
              <a:rPr lang="uk-UA" u="sng" dirty="0" err="1" smtClean="0">
                <a:hlinkClick r:id="rId2"/>
              </a:rPr>
              <a:t>КПК</a:t>
            </a:r>
            <a:r>
              <a:rPr lang="uk-UA" u="sng" dirty="0" smtClean="0">
                <a:hlinkClick r:id="rId2"/>
              </a:rPr>
              <a:t> України</a:t>
            </a:r>
            <a:r>
              <a:rPr lang="uk-UA" dirty="0" smtClean="0"/>
              <a:t>). Водночас, надання безоплатної вторинної правової допомоги припиняється, зокрема, якщо особа вирішила користуватися захистом іншого захисника, з яким уклала угоду (</a:t>
            </a:r>
            <a:r>
              <a:rPr lang="uk-UA" u="sng" dirty="0" smtClean="0">
                <a:hlinkClick r:id="rId3"/>
              </a:rPr>
              <a:t>ст. 23 Закону України «Про безоплатну правову допомогу»</a:t>
            </a:r>
            <a:r>
              <a:rPr lang="uk-UA" dirty="0" smtClean="0"/>
              <a:t> ). </a:t>
            </a:r>
          </a:p>
          <a:p>
            <a:r>
              <a:rPr lang="uk-UA" dirty="0" smtClean="0"/>
              <a:t>Аналіз діючого законодавства свідчить, що </a:t>
            </a:r>
            <a:r>
              <a:rPr lang="uk-UA" dirty="0" smtClean="0">
                <a:solidFill>
                  <a:srgbClr val="7030A0"/>
                </a:solidFill>
              </a:rPr>
              <a:t>особа одночасно не має права користуватись послугами захисника, з яким уклала договір про надання правової допомоги, та послугами безоплатної правової допомоги, яка надається за рахунок коштів Державного бюджету України, місцевих бюджетів та інших джерел. Тобто, особа має право користуватися або послугами захисника за призначенням або захисника  за договором.  </a:t>
            </a:r>
          </a:p>
          <a:p>
            <a:r>
              <a:rPr lang="uk-UA" dirty="0" smtClean="0"/>
              <a:t>З матеріалів кримінального провадження та </a:t>
            </a:r>
            <a:r>
              <a:rPr lang="uk-UA" dirty="0" err="1" smtClean="0"/>
              <a:t>аудіозапису</a:t>
            </a:r>
            <a:r>
              <a:rPr lang="uk-UA" dirty="0" smtClean="0"/>
              <a:t> судових засідань суду апеляційної інстанції встановлено, що захист інтересів </a:t>
            </a:r>
            <a:r>
              <a:rPr lang="uk-UA" dirty="0" err="1" smtClean="0"/>
              <a:t>ОСОБА_1</a:t>
            </a:r>
            <a:r>
              <a:rPr lang="uk-UA" dirty="0" smtClean="0"/>
              <a:t> здійснював адвокат, який, будучи належним чином повідомлений про час і місце розгляду справи, у судові засідання не з`являвся, про причини своєї неявки суду не повідомляв. Унаслідок цього розгляд кримінального провадження щодо </a:t>
            </a:r>
            <a:r>
              <a:rPr lang="uk-UA" dirty="0" err="1" smtClean="0"/>
              <a:t>ОСОБА_1</a:t>
            </a:r>
            <a:r>
              <a:rPr lang="uk-UA" dirty="0" smtClean="0"/>
              <a:t> кілька разів відкладався.</a:t>
            </a:r>
          </a:p>
          <a:p>
            <a:r>
              <a:rPr lang="uk-UA" dirty="0" smtClean="0"/>
              <a:t>Обвинуваченому </a:t>
            </a:r>
            <a:r>
              <a:rPr lang="uk-UA" dirty="0" err="1" smtClean="0"/>
              <a:t>ОСОБА_1</a:t>
            </a:r>
            <a:r>
              <a:rPr lang="uk-UA" dirty="0" smtClean="0"/>
              <a:t> було роз`яснено його право укласти угоду на захист його інтересів з іншим захисником та надано час для цього. Проте, він цим правом не скористався, угоди із жодним іншим захисником не уклав через відсутність коштів, у той же час адвокат у судове засідання повторно не з`явився.</a:t>
            </a:r>
            <a:endParaRPr lang="uk-UA" dirty="0"/>
          </a:p>
        </p:txBody>
      </p:sp>
    </p:spTree>
    <p:extLst>
      <p:ext uri="{BB962C8B-B14F-4D97-AF65-F5344CB8AC3E}">
        <p14:creationId xmlns:p14="http://schemas.microsoft.com/office/powerpoint/2010/main" val="125652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85000" lnSpcReduction="20000"/>
          </a:bodyPr>
          <a:lstStyle/>
          <a:p>
            <a:endParaRPr lang="ru-RU" u="sng" dirty="0" smtClean="0">
              <a:hlinkClick r:id="rId2"/>
            </a:endParaRPr>
          </a:p>
          <a:p>
            <a:r>
              <a:rPr lang="uk-UA" dirty="0" smtClean="0"/>
              <a:t>Оскільки повторна неявка захисника та відсутність будь-якого іншого обраного засудженим захисника негативно впливала на строки апеляційного розгляду, з метою дотримання розумних строків розгляду апеляційної скарги та недопущення порушення права засудженого на захист, апеляційний суд виніс ухвалу про призначення </a:t>
            </a:r>
            <a:r>
              <a:rPr lang="uk-UA" dirty="0" err="1" smtClean="0"/>
              <a:t>ОСОБА_1</a:t>
            </a:r>
            <a:r>
              <a:rPr lang="uk-UA" dirty="0" smtClean="0"/>
              <a:t> захисника з числа адвокатів Регіонального центру із надання безоплатної вторинної правової допомоги у Чернівецькій області. Одночасно </a:t>
            </a:r>
            <a:r>
              <a:rPr lang="uk-UA" dirty="0" err="1" smtClean="0"/>
              <a:t>ОСОБА_1</a:t>
            </a:r>
            <a:r>
              <a:rPr lang="uk-UA" dirty="0" smtClean="0"/>
              <a:t> було повторно роз`яснено його право укласти угоду з обраним ним захисником, чого засуджений не зробив.</a:t>
            </a:r>
          </a:p>
          <a:p>
            <a:r>
              <a:rPr lang="uk-UA" dirty="0" smtClean="0"/>
              <a:t>В суді апеляційної інстанції інтереси засудженого представляв захисник за призначенням   </a:t>
            </a:r>
            <a:r>
              <a:rPr lang="uk-UA" dirty="0" err="1" smtClean="0"/>
              <a:t>ОСОБА_3</a:t>
            </a:r>
            <a:r>
              <a:rPr lang="uk-UA" dirty="0" smtClean="0"/>
              <a:t> , позиція якого в судовому засіданні не відрізнялася від позиції захисту, що була висловлена в суді першої інстанції. Проти здійснення захисту цим захисником засуджений не заперечував. Тобто, матеріали справи свідчать, що право на захист </a:t>
            </a:r>
            <a:r>
              <a:rPr lang="uk-UA" dirty="0" err="1" smtClean="0"/>
              <a:t>ОСОБА_1</a:t>
            </a:r>
            <a:r>
              <a:rPr lang="uk-UA" dirty="0" smtClean="0"/>
              <a:t> було дотримано, а його доводи щодо ненадання можливості залучити ще одного адвоката суперечать вищенаведеним вимогам закону та матеріалам кримінального провадження</a:t>
            </a:r>
            <a:r>
              <a:rPr lang="ru-RU" dirty="0" smtClean="0"/>
              <a:t>.</a:t>
            </a:r>
            <a:endParaRPr lang="ru-RU" dirty="0"/>
          </a:p>
          <a:p>
            <a:r>
              <a:rPr lang="ru-RU" dirty="0"/>
              <a:t>(Постанова </a:t>
            </a:r>
            <a:r>
              <a:rPr lang="ru-RU" dirty="0" err="1"/>
              <a:t>ККС</a:t>
            </a:r>
            <a:r>
              <a:rPr lang="ru-RU" dirty="0"/>
              <a:t> </a:t>
            </a:r>
            <a:r>
              <a:rPr lang="ru-RU" dirty="0" err="1"/>
              <a:t>ВС</a:t>
            </a:r>
            <a:r>
              <a:rPr lang="ru-RU" dirty="0"/>
              <a:t> </a:t>
            </a:r>
            <a:r>
              <a:rPr lang="ru-RU" dirty="0" err="1"/>
              <a:t>від</a:t>
            </a:r>
            <a:r>
              <a:rPr lang="ru-RU" dirty="0"/>
              <a:t> 09 </a:t>
            </a:r>
            <a:r>
              <a:rPr lang="ru-RU" dirty="0" err="1"/>
              <a:t>вересня</a:t>
            </a:r>
            <a:r>
              <a:rPr lang="ru-RU" dirty="0"/>
              <a:t> 2021 року, </a:t>
            </a:r>
            <a:r>
              <a:rPr lang="ru-RU" i="1" dirty="0"/>
              <a:t>справа № 718/2214/20, https://reyestr.court.gov.ua/Review/99648261)</a:t>
            </a:r>
            <a:endParaRPr lang="ru-RU" dirty="0"/>
          </a:p>
          <a:p>
            <a:pPr marL="0" indent="0">
              <a:buNone/>
            </a:pPr>
            <a:endParaRPr lang="uk-UA" dirty="0"/>
          </a:p>
        </p:txBody>
      </p:sp>
    </p:spTree>
    <p:extLst>
      <p:ext uri="{BB962C8B-B14F-4D97-AF65-F5344CB8AC3E}">
        <p14:creationId xmlns:p14="http://schemas.microsoft.com/office/powerpoint/2010/main" val="201636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Autofit/>
          </a:bodyPr>
          <a:lstStyle/>
          <a:p>
            <a:r>
              <a:rPr lang="uk-UA" sz="1200" b="1" dirty="0" smtClean="0">
                <a:solidFill>
                  <a:srgbClr val="0070C0"/>
                </a:solidFill>
              </a:rPr>
              <a:t>Залучення адвоката з системи </a:t>
            </a:r>
            <a:r>
              <a:rPr lang="uk-UA" sz="1200" b="1" dirty="0" err="1" smtClean="0">
                <a:solidFill>
                  <a:srgbClr val="0070C0"/>
                </a:solidFill>
              </a:rPr>
              <a:t>БПД</a:t>
            </a:r>
            <a:endParaRPr lang="ru-RU" sz="1200" b="1" dirty="0" smtClean="0">
              <a:solidFill>
                <a:srgbClr val="0070C0"/>
              </a:solidFill>
            </a:endParaRPr>
          </a:p>
          <a:p>
            <a:r>
              <a:rPr lang="ru-RU" sz="1200" dirty="0"/>
              <a:t>16.  Через </a:t>
            </a:r>
            <a:r>
              <a:rPr lang="uk-UA" sz="1200" dirty="0" smtClean="0"/>
              <a:t>зайнятість у інших судових процесах адвокат не мав змоги надати своєчасної допомоги в цьому розгляді протягом майже всього періоду, протягом якого клопотання мало бути вирішене слідчим суддею. 20 грудня 2017 року, на момент прийняття ухвали, у слідчого судді була інформація, що така допомога не може бути надана адвокатом до закінчення строку розгляду клопотання.</a:t>
            </a:r>
          </a:p>
          <a:p>
            <a:r>
              <a:rPr lang="uk-UA" sz="1200" dirty="0" smtClean="0"/>
              <a:t>17.  За таких обставин Суд не може ставити під сумнів наявність інтересів правосуддя, що полягали у здійсненні розгляду відповідно до вимог процесуального закону, який, крім обмеженого строку розгляду, передбачає обов'язкову участь захисника підозрюваного.</a:t>
            </a:r>
          </a:p>
          <a:p>
            <a:r>
              <a:rPr lang="uk-UA" sz="1200" dirty="0" smtClean="0"/>
              <a:t>18.  Відповідно до практики Європейського суду з прав людини безоплатна юридична допомога, право на яку гарантує стаття 6 § 3(c) Конвенції про захист прав людини і основоположних свобод, має бути «конкретною і дієвою». Саме по собі призначення захисника не свідчить про ефективність такої допомоги. [3]Хоча поведінка захисника стосується в основному обвинуваченого і його адвоката, держава має втрутитися, коли неспроможність державного захисника стає очевидною. [4]</a:t>
            </a:r>
          </a:p>
          <a:p>
            <a:r>
              <a:rPr lang="uk-UA" sz="1200" dirty="0" smtClean="0"/>
              <a:t>19. Суд вважає, що за обставин, які склалися, слідчий суддя був зобов'язаний забезпечити ефективну правову допомогу підозрюваному. Навіть якби адвокат був обраний підозрюваним за його власним вибором, ці обставини давали право слідчому судді залучити іншого захисника для забезпечення захисту</a:t>
            </a:r>
            <a:r>
              <a:rPr lang="ru-RU" sz="1200" dirty="0" smtClean="0"/>
              <a:t>.</a:t>
            </a:r>
            <a:endParaRPr lang="ru-RU" sz="1200" dirty="0"/>
          </a:p>
          <a:p>
            <a:pPr marL="0" indent="0">
              <a:buNone/>
            </a:pPr>
            <a:endParaRPr lang="uk-UA" sz="1200" i="1" dirty="0"/>
          </a:p>
        </p:txBody>
      </p:sp>
    </p:spTree>
    <p:extLst>
      <p:ext uri="{BB962C8B-B14F-4D97-AF65-F5344CB8AC3E}">
        <p14:creationId xmlns:p14="http://schemas.microsoft.com/office/powerpoint/2010/main" val="359820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Autofit/>
          </a:bodyPr>
          <a:lstStyle/>
          <a:p>
            <a:r>
              <a:rPr lang="ru-RU" sz="1200" dirty="0" smtClean="0"/>
              <a:t>20</a:t>
            </a:r>
            <a:r>
              <a:rPr lang="ru-RU" sz="1200" dirty="0"/>
              <a:t>. Суд не </a:t>
            </a:r>
            <a:r>
              <a:rPr lang="uk-UA" sz="1200" dirty="0" smtClean="0"/>
              <a:t>виключає, що в разі обрання адвоката самим підозрюваним могла виникнути проблема законності його відсторонення внаслідок заміни іншим. Однак у цій справі адвокат був призначений захисником підозрюваного через систему безоплатної правової допомоги. А </a:t>
            </a:r>
            <a:r>
              <a:rPr lang="uk-UA" sz="1200" dirty="0" smtClean="0">
                <a:solidFill>
                  <a:srgbClr val="7030A0"/>
                </a:solidFill>
              </a:rPr>
              <a:t>право на безоплатну правову допомогу, передбачене як відповідними положеннями </a:t>
            </a:r>
            <a:r>
              <a:rPr lang="uk-UA" sz="1200" dirty="0" err="1" smtClean="0">
                <a:solidFill>
                  <a:srgbClr val="7030A0"/>
                </a:solidFill>
              </a:rPr>
              <a:t>КПК</a:t>
            </a:r>
            <a:r>
              <a:rPr lang="uk-UA" sz="1200" dirty="0" smtClean="0">
                <a:solidFill>
                  <a:srgbClr val="7030A0"/>
                </a:solidFill>
              </a:rPr>
              <a:t>, так і Законом України «Про безоплатну правову допомогу», не передбачає права мати кількох захисників, призначених за рахунок державного бюджету</a:t>
            </a:r>
            <a:r>
              <a:rPr lang="uk-UA" sz="1200" dirty="0" smtClean="0"/>
              <a:t>.</a:t>
            </a:r>
          </a:p>
          <a:p>
            <a:r>
              <a:rPr lang="uk-UA" sz="1200" dirty="0" smtClean="0"/>
              <a:t>21. Таким чином, </a:t>
            </a:r>
            <a:r>
              <a:rPr lang="uk-UA" sz="1200" dirty="0" smtClean="0">
                <a:solidFill>
                  <a:srgbClr val="7030A0"/>
                </a:solidFill>
              </a:rPr>
              <a:t>Суд робить висновок, що заміна одного захисника, призначеного за рахунок державного бюджету і, внаслідок поважних причин, неспроможного надати правову допомогу в належний час та в належному обсязі, іншим захисником, призначеним за рахунок державного бюджету, не порушує права підозрюваного на належне юридичне представництво і на вільний вибір захисника</a:t>
            </a:r>
            <a:r>
              <a:rPr lang="uk-UA" sz="1200" dirty="0" smtClean="0"/>
              <a:t>.</a:t>
            </a:r>
          </a:p>
          <a:p>
            <a:r>
              <a:rPr lang="uk-UA" sz="1200" dirty="0" smtClean="0"/>
              <a:t>22. На переконання Суду, слідчий суддя, здійснивши таку заміну в обставинах, що склалися, не вийшов за межі повноважень, наданих будь-якому судді або суду, а саме: здійснити необхідні дії для забезпечення прав і свобод підозрюваної особи, у тому числі й її права на захист</a:t>
            </a:r>
            <a:r>
              <a:rPr lang="ru-RU" sz="1200" dirty="0" smtClean="0"/>
              <a:t>.</a:t>
            </a:r>
            <a:endParaRPr lang="ru-RU" sz="1200" dirty="0"/>
          </a:p>
          <a:p>
            <a:r>
              <a:rPr lang="ru-RU" sz="1200" i="1" dirty="0" smtClean="0"/>
              <a:t>(</a:t>
            </a:r>
            <a:r>
              <a:rPr lang="ru-RU" sz="1200" i="1" dirty="0"/>
              <a:t>Постанова </a:t>
            </a:r>
            <a:r>
              <a:rPr lang="ru-RU" sz="1200" i="1" dirty="0" err="1"/>
              <a:t>ККС</a:t>
            </a:r>
            <a:r>
              <a:rPr lang="ru-RU" sz="1200" i="1" dirty="0"/>
              <a:t> </a:t>
            </a:r>
            <a:r>
              <a:rPr lang="ru-RU" sz="1200" i="1" dirty="0" err="1"/>
              <a:t>ВС</a:t>
            </a:r>
            <a:r>
              <a:rPr lang="ru-RU" sz="1200" i="1" dirty="0"/>
              <a:t> </a:t>
            </a:r>
            <a:r>
              <a:rPr lang="ru-RU" sz="1200" i="1" dirty="0" err="1"/>
              <a:t>від</a:t>
            </a:r>
            <a:r>
              <a:rPr lang="ru-RU" sz="1200" i="1" dirty="0"/>
              <a:t> 30 </a:t>
            </a:r>
            <a:r>
              <a:rPr lang="ru-RU" sz="1200" i="1" dirty="0" err="1"/>
              <a:t>жовтня</a:t>
            </a:r>
            <a:r>
              <a:rPr lang="ru-RU" sz="1200" i="1" dirty="0"/>
              <a:t> 2018 року, справа № 757/56487/17-к, http://reyestr.court.gov.ua/Review/77685005)</a:t>
            </a:r>
          </a:p>
          <a:p>
            <a:endParaRPr lang="ru-RU" sz="1200" dirty="0" smtClean="0"/>
          </a:p>
          <a:p>
            <a:pPr marL="0" indent="0">
              <a:buNone/>
            </a:pPr>
            <a:endParaRPr lang="uk-UA" sz="1200" i="1" dirty="0"/>
          </a:p>
        </p:txBody>
      </p:sp>
    </p:spTree>
    <p:extLst>
      <p:ext uri="{BB962C8B-B14F-4D97-AF65-F5344CB8AC3E}">
        <p14:creationId xmlns:p14="http://schemas.microsoft.com/office/powerpoint/2010/main" val="256797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Autofit/>
          </a:bodyPr>
          <a:lstStyle/>
          <a:p>
            <a:r>
              <a:rPr lang="ru-RU" sz="1200" b="1" dirty="0" err="1" smtClean="0">
                <a:solidFill>
                  <a:srgbClr val="0070C0"/>
                </a:solidFill>
              </a:rPr>
              <a:t>Декілька</a:t>
            </a:r>
            <a:r>
              <a:rPr lang="ru-RU" sz="1200" b="1" dirty="0" smtClean="0">
                <a:solidFill>
                  <a:srgbClr val="0070C0"/>
                </a:solidFill>
              </a:rPr>
              <a:t> </a:t>
            </a:r>
            <a:r>
              <a:rPr lang="ru-RU" sz="1200" b="1" dirty="0" err="1" smtClean="0">
                <a:solidFill>
                  <a:srgbClr val="0070C0"/>
                </a:solidFill>
              </a:rPr>
              <a:t>захисників</a:t>
            </a:r>
            <a:endParaRPr lang="ru-RU" sz="1200" b="1" dirty="0" smtClean="0">
              <a:solidFill>
                <a:srgbClr val="0070C0"/>
              </a:solidFill>
            </a:endParaRPr>
          </a:p>
          <a:p>
            <a:pPr marL="0" indent="0" algn="just">
              <a:buNone/>
            </a:pPr>
            <a:r>
              <a:rPr lang="uk-UA" sz="1400" dirty="0" smtClean="0"/>
              <a:t>Захисник стверджує про порушення права на захист , оскільки апеляційний суд, з урахуванням поданого клопотання захисника про відкладення розгляду провадження, а також заперечення самого обвинуваченого проти слухання справи за відсутності його захисника, дійшов висновку про можливість здійснення судового розгляду без  захисника .</a:t>
            </a:r>
          </a:p>
          <a:p>
            <a:pPr marL="0" indent="0" algn="just">
              <a:buNone/>
            </a:pPr>
            <a:endParaRPr lang="uk-UA" sz="1400" dirty="0" smtClean="0"/>
          </a:p>
          <a:p>
            <a:pPr marL="0" indent="0" algn="just">
              <a:buNone/>
            </a:pPr>
            <a:r>
              <a:rPr lang="uk-UA" sz="1400" dirty="0" smtClean="0"/>
              <a:t>апеляційний суд своє рішення мотивував тим, що:  одночасно брати участь у судовому розгляді можуть не більше п`яти захисників одного обвинуваченого; в судовому засіданні присутній захисник </a:t>
            </a:r>
            <a:r>
              <a:rPr lang="uk-UA" sz="1400" dirty="0" err="1" smtClean="0"/>
              <a:t>ОСОБА_6</a:t>
            </a:r>
            <a:r>
              <a:rPr lang="uk-UA" sz="1400" dirty="0" smtClean="0"/>
              <a:t> , який подав апеляційну скаргу; суд переглядає кримінальне провадження в межах поданої апеляційної скарги, яку в цьому випадку  подав захисник </a:t>
            </a:r>
            <a:r>
              <a:rPr lang="uk-UA" sz="1400" dirty="0" err="1" smtClean="0"/>
              <a:t>ОСОБА_6</a:t>
            </a:r>
            <a:r>
              <a:rPr lang="uk-UA" sz="1400" dirty="0" smtClean="0"/>
              <a:t> ; захисником </a:t>
            </a:r>
            <a:r>
              <a:rPr lang="uk-UA" sz="1400" dirty="0" err="1" smtClean="0"/>
              <a:t>ОСОБА_7</a:t>
            </a:r>
            <a:r>
              <a:rPr lang="uk-UA" sz="1400" dirty="0" smtClean="0"/>
              <a:t> апеляційна скарга подана не була; справа на розгляді перебуває вже тривалий час; захисник </a:t>
            </a:r>
            <a:r>
              <a:rPr lang="uk-UA" sz="1400" dirty="0" err="1" smtClean="0"/>
              <a:t>ОСОБА_7</a:t>
            </a:r>
            <a:r>
              <a:rPr lang="uk-UA" sz="1400" dirty="0" smtClean="0"/>
              <a:t> був належним чином повідомлений про дату, час та місце апеляційного розгляду, з ним була узгоджена дата розгляду в суді апеляційної інстанції</a:t>
            </a:r>
            <a:r>
              <a:rPr lang="ru-RU" sz="1400" dirty="0" smtClean="0"/>
              <a:t>.</a:t>
            </a:r>
          </a:p>
        </p:txBody>
      </p:sp>
    </p:spTree>
    <p:extLst>
      <p:ext uri="{BB962C8B-B14F-4D97-AF65-F5344CB8AC3E}">
        <p14:creationId xmlns:p14="http://schemas.microsoft.com/office/powerpoint/2010/main" val="80499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813505"/>
          </a:xfrm>
        </p:spPr>
        <p:txBody>
          <a:bodyPr/>
          <a:lstStyle/>
          <a:p>
            <a:r>
              <a:rPr lang="uk-UA" dirty="0"/>
              <a:t>Про спікерку</a:t>
            </a:r>
          </a:p>
        </p:txBody>
      </p:sp>
      <p:pic>
        <p:nvPicPr>
          <p:cNvPr id="7" name="Объект 6"/>
          <p:cNvPicPr>
            <a:picLocks noGrp="1" noChangeAspect="1"/>
          </p:cNvPicPr>
          <p:nvPr>
            <p:ph idx="1"/>
          </p:nvPr>
        </p:nvPicPr>
        <p:blipFill>
          <a:blip r:embed="rId2"/>
          <a:stretch>
            <a:fillRect/>
          </a:stretch>
        </p:blipFill>
        <p:spPr>
          <a:xfrm>
            <a:off x="1459007" y="1877862"/>
            <a:ext cx="2518218" cy="3778250"/>
          </a:xfrm>
          <a:prstGeom prst="rect">
            <a:avLst/>
          </a:prstGeom>
        </p:spPr>
      </p:pic>
      <p:sp>
        <p:nvSpPr>
          <p:cNvPr id="3" name="Номер слайда 2"/>
          <p:cNvSpPr>
            <a:spLocks noGrp="1"/>
          </p:cNvSpPr>
          <p:nvPr>
            <p:ph type="sldNum" sz="quarter" idx="12"/>
          </p:nvPr>
        </p:nvSpPr>
        <p:spPr/>
        <p:txBody>
          <a:bodyPr/>
          <a:lstStyle/>
          <a:p>
            <a:fld id="{69E57DC2-970A-4B3E-BB1C-7A09969E49DF}" type="slidenum">
              <a:rPr lang="en-US" smtClean="0"/>
              <a:t>2</a:t>
            </a:fld>
            <a:endParaRPr lang="en-US" dirty="0"/>
          </a:p>
        </p:txBody>
      </p:sp>
      <p:sp>
        <p:nvSpPr>
          <p:cNvPr id="6" name="Прямоугольник 5"/>
          <p:cNvSpPr/>
          <p:nvPr/>
        </p:nvSpPr>
        <p:spPr>
          <a:xfrm>
            <a:off x="4073235" y="2106597"/>
            <a:ext cx="7498081" cy="3320781"/>
          </a:xfrm>
          <a:prstGeom prst="rect">
            <a:avLst/>
          </a:prstGeom>
        </p:spPr>
        <p:txBody>
          <a:bodyPr wrap="square">
            <a:spAutoFit/>
          </a:bodyPr>
          <a:lstStyle/>
          <a:p>
            <a:pPr>
              <a:lnSpc>
                <a:spcPct val="107000"/>
              </a:lnSpc>
              <a:spcAft>
                <a:spcPts val="800"/>
              </a:spcAft>
            </a:pPr>
            <a:r>
              <a:rPr lang="uk-UA" sz="1400" dirty="0" err="1">
                <a:latin typeface="Times New Roman" panose="02020603050405020304" pitchFamily="18" charset="0"/>
                <a:ea typeface="Calibri" panose="020F0502020204030204" pitchFamily="34" charset="0"/>
                <a:cs typeface="Times New Roman" panose="02020603050405020304" pitchFamily="18" charset="0"/>
              </a:rPr>
              <a:t>Докторка</a:t>
            </a:r>
            <a:r>
              <a:rPr lang="uk-UA" sz="1400" dirty="0">
                <a:latin typeface="Times New Roman" panose="02020603050405020304" pitchFamily="18" charset="0"/>
                <a:ea typeface="Calibri" panose="020F0502020204030204" pitchFamily="34" charset="0"/>
                <a:cs typeface="Times New Roman" panose="02020603050405020304" pitchFamily="18" charset="0"/>
              </a:rPr>
              <a:t> юридичних наук, професорка,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Заслужен</a:t>
            </a:r>
            <a:r>
              <a:rPr lang="uk-UA" sz="1400" dirty="0">
                <a:latin typeface="Times New Roman" panose="02020603050405020304" pitchFamily="18" charset="0"/>
                <a:ea typeface="Calibri" panose="020F0502020204030204" pitchFamily="34" charset="0"/>
                <a:cs typeface="Times New Roman" panose="02020603050405020304" pitchFamily="18" charset="0"/>
              </a:rPr>
              <a:t>а</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юристка </a:t>
            </a:r>
            <a:r>
              <a:rPr lang="uk-UA" sz="1400" dirty="0">
                <a:latin typeface="Times New Roman" panose="02020603050405020304" pitchFamily="18" charset="0"/>
                <a:ea typeface="Calibri" panose="020F0502020204030204" pitchFamily="34" charset="0"/>
                <a:cs typeface="Times New Roman" panose="02020603050405020304" pitchFamily="18" charset="0"/>
              </a:rPr>
              <a:t>України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З </a:t>
            </a:r>
            <a:r>
              <a:rPr lang="uk-UA" sz="1400" dirty="0">
                <a:latin typeface="Times New Roman" panose="02020603050405020304" pitchFamily="18" charset="0"/>
                <a:ea typeface="Calibri" panose="020F0502020204030204" pitchFamily="34" charset="0"/>
                <a:cs typeface="Times New Roman" panose="02020603050405020304" pitchFamily="18" charset="0"/>
              </a:rPr>
              <a:t>2005 року - досвід юридичної практики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З 2007 року -  досвід викладання у закладах вищої освіти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З 2017 року - адвокат</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З 2020 року - медіатор</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err="1">
                <a:latin typeface="Times New Roman" panose="02020603050405020304" pitchFamily="18" charset="0"/>
                <a:ea typeface="Calibri" panose="020F0502020204030204" pitchFamily="34" charset="0"/>
                <a:cs typeface="Times New Roman" panose="02020603050405020304" pitchFamily="18" charset="0"/>
              </a:rPr>
              <a:t>Членкиня</a:t>
            </a:r>
            <a:r>
              <a:rPr lang="uk-UA" sz="1400" dirty="0">
                <a:latin typeface="Times New Roman" panose="02020603050405020304" pitchFamily="18" charset="0"/>
                <a:ea typeface="Calibri" panose="020F0502020204030204" pitchFamily="34" charset="0"/>
                <a:cs typeface="Times New Roman" panose="02020603050405020304" pitchFamily="18" charset="0"/>
              </a:rPr>
              <a:t> Науково-консультативної ради при Верховному Суді</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Лекторка Вищої школи адвокатури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i="1" dirty="0">
                <a:latin typeface="Times New Roman" panose="02020603050405020304" pitchFamily="18" charset="0"/>
                <a:ea typeface="Calibri" panose="020F0502020204030204" pitchFamily="34" charset="0"/>
                <a:cs typeface="Times New Roman" panose="02020603050405020304" pitchFamily="18" charset="0"/>
              </a:rPr>
              <a:t>Праці (більше 400):</a:t>
            </a:r>
            <a:endParaRPr lang="ru-RU" sz="14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https://www.researchgate.net/profile/Iryna-Hloviuk</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1400" dirty="0" smtClean="0">
                <a:latin typeface="Times New Roman" panose="02020603050405020304" pitchFamily="18" charset="0"/>
                <a:ea typeface="Calibri" panose="020F0502020204030204" pitchFamily="34" charset="0"/>
                <a:cs typeface="Times New Roman" panose="02020603050405020304" pitchFamily="18" charset="0"/>
              </a:rPr>
              <a:t>https</a:t>
            </a:r>
            <a:r>
              <a:rPr lang="uk-UA" sz="1400" dirty="0">
                <a:latin typeface="Times New Roman" panose="02020603050405020304" pitchFamily="18" charset="0"/>
                <a:ea typeface="Calibri" panose="020F0502020204030204" pitchFamily="34" charset="0"/>
                <a:cs typeface="Times New Roman" panose="02020603050405020304" pitchFamily="18" charset="0"/>
              </a:rPr>
              <a:t>://scholar.google.com.ua/citations?user=cESju24AAAAJ&amp;hl=uk&amp;oi=ao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9567949" y="2658204"/>
            <a:ext cx="2099377" cy="1775957"/>
          </a:xfrm>
          <a:prstGeom prst="rect">
            <a:avLst/>
          </a:prstGeom>
        </p:spPr>
      </p:pic>
    </p:spTree>
    <p:extLst>
      <p:ext uri="{BB962C8B-B14F-4D97-AF65-F5344CB8AC3E}">
        <p14:creationId xmlns:p14="http://schemas.microsoft.com/office/powerpoint/2010/main" val="1370029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Autofit/>
          </a:bodyPr>
          <a:lstStyle/>
          <a:p>
            <a:r>
              <a:rPr lang="ru-RU" sz="1200" b="1" dirty="0" err="1" smtClean="0">
                <a:solidFill>
                  <a:srgbClr val="0070C0"/>
                </a:solidFill>
              </a:rPr>
              <a:t>Декілька</a:t>
            </a:r>
            <a:r>
              <a:rPr lang="ru-RU" sz="1200" b="1" dirty="0" smtClean="0">
                <a:solidFill>
                  <a:srgbClr val="0070C0"/>
                </a:solidFill>
              </a:rPr>
              <a:t> </a:t>
            </a:r>
            <a:r>
              <a:rPr lang="ru-RU" sz="1200" b="1" dirty="0" err="1" smtClean="0">
                <a:solidFill>
                  <a:srgbClr val="0070C0"/>
                </a:solidFill>
              </a:rPr>
              <a:t>захисників</a:t>
            </a:r>
            <a:endParaRPr lang="ru-RU" sz="1200" b="1" dirty="0" smtClean="0">
              <a:solidFill>
                <a:srgbClr val="0070C0"/>
              </a:solidFill>
            </a:endParaRPr>
          </a:p>
          <a:p>
            <a:pPr algn="just"/>
            <a:r>
              <a:rPr lang="uk-UA" sz="1400" b="1" dirty="0" err="1" smtClean="0"/>
              <a:t>ККС</a:t>
            </a:r>
            <a:r>
              <a:rPr lang="uk-UA" sz="1400" b="1" dirty="0" smtClean="0"/>
              <a:t> </a:t>
            </a:r>
            <a:r>
              <a:rPr lang="uk-UA" sz="1400" b="1" dirty="0" err="1" smtClean="0"/>
              <a:t>ВС</a:t>
            </a:r>
            <a:r>
              <a:rPr lang="uk-UA" sz="1400" b="1" dirty="0" smtClean="0"/>
              <a:t>: </a:t>
            </a:r>
            <a:r>
              <a:rPr lang="uk-UA" sz="1400" dirty="0" smtClean="0"/>
              <a:t>Такий висновок апеляційного суду НЕ ґрунтується на положеннях </a:t>
            </a:r>
            <a:r>
              <a:rPr lang="uk-UA" sz="1400" dirty="0" err="1" smtClean="0"/>
              <a:t>КПК</a:t>
            </a:r>
            <a:r>
              <a:rPr lang="uk-UA" sz="1400" dirty="0" smtClean="0"/>
              <a:t> України.</a:t>
            </a:r>
          </a:p>
          <a:p>
            <a:pPr algn="just"/>
            <a:r>
              <a:rPr lang="uk-UA" sz="1400" dirty="0" smtClean="0"/>
              <a:t>Захист інтересів обвинуваченого  в суді апеляційної інстанції здійснюють захисники </a:t>
            </a:r>
            <a:r>
              <a:rPr lang="uk-UA" sz="1400" dirty="0" err="1" smtClean="0"/>
              <a:t>ОСОБА_6</a:t>
            </a:r>
            <a:r>
              <a:rPr lang="uk-UA" sz="1400" dirty="0" smtClean="0"/>
              <a:t> та  </a:t>
            </a:r>
            <a:r>
              <a:rPr lang="uk-UA" sz="1400" dirty="0" err="1" smtClean="0"/>
              <a:t>ОСОБА_7</a:t>
            </a:r>
            <a:r>
              <a:rPr lang="uk-UA" sz="1400" dirty="0" smtClean="0"/>
              <a:t> . Обвинувачений від послуг захисника </a:t>
            </a:r>
            <a:r>
              <a:rPr lang="uk-UA" sz="1400" dirty="0" err="1" smtClean="0"/>
              <a:t>ОСОБА_7</a:t>
            </a:r>
            <a:r>
              <a:rPr lang="uk-UA" sz="1400" dirty="0" smtClean="0"/>
              <a:t> не відмовлявся й заперечував щодо розгляду кримінального провадження в апеляційному суді за відсутності захисника  </a:t>
            </a:r>
            <a:r>
              <a:rPr lang="uk-UA" sz="1400" dirty="0" err="1" smtClean="0"/>
              <a:t>ОСОБА_7</a:t>
            </a:r>
            <a:r>
              <a:rPr lang="uk-UA" sz="1400" dirty="0" smtClean="0"/>
              <a:t> .</a:t>
            </a:r>
          </a:p>
          <a:p>
            <a:pPr algn="just"/>
            <a:r>
              <a:rPr lang="uk-UA" sz="1400" dirty="0" smtClean="0"/>
              <a:t>Таким чином, обвинувачений вбачав, що для ефективного захисту йому необхідно скористатися правовою допомогою обох своїх захисників, що не вказує на безальтернативну обов`язковість їх одночасної присутності у кожному судовому засіданні у справі, але вказує на необхідність створення судом достатніх умов для можливості реалізації своїх функцій кожним із захисників в міру необхідності забезпечення права обвинуваченого на ефективний правовий захист за обставин конкретного провадження</a:t>
            </a:r>
            <a:r>
              <a:rPr lang="ru-RU" sz="1400" dirty="0" smtClean="0"/>
              <a:t>.</a:t>
            </a:r>
            <a:endParaRPr lang="ru-RU" sz="1400" dirty="0"/>
          </a:p>
          <a:p>
            <a:pPr marL="0" indent="0">
              <a:buNone/>
            </a:pPr>
            <a:endParaRPr lang="uk-UA" sz="1400" b="1" dirty="0"/>
          </a:p>
        </p:txBody>
      </p:sp>
    </p:spTree>
    <p:extLst>
      <p:ext uri="{BB962C8B-B14F-4D97-AF65-F5344CB8AC3E}">
        <p14:creationId xmlns:p14="http://schemas.microsoft.com/office/powerpoint/2010/main" val="71274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Autofit/>
          </a:bodyPr>
          <a:lstStyle/>
          <a:p>
            <a:pPr algn="just"/>
            <a:r>
              <a:rPr lang="uk-UA" sz="1200" b="1" dirty="0" smtClean="0">
                <a:solidFill>
                  <a:srgbClr val="0070C0"/>
                </a:solidFill>
              </a:rPr>
              <a:t>Декілька захисників</a:t>
            </a:r>
          </a:p>
          <a:p>
            <a:pPr algn="just"/>
            <a:r>
              <a:rPr lang="uk-UA" dirty="0" smtClean="0"/>
              <a:t>З огляду на це, за указаних вище конкретних обставин цього провадження колегія суддів касаційного суду вбачає, що обвинувачений був позбавлений можливості реалізувати своє право на ефективний правовий захист, зокрема отримати правову допомогу й іншого свого захисника, що відповідно до положень ст. 412 </a:t>
            </a:r>
            <a:r>
              <a:rPr lang="uk-UA" dirty="0" err="1" smtClean="0"/>
              <a:t>КПК</a:t>
            </a:r>
            <a:r>
              <a:rPr lang="uk-UA" dirty="0" smtClean="0"/>
              <a:t> України є істотними порушеннями вимог кримінального процесуального закону.</a:t>
            </a:r>
          </a:p>
          <a:p>
            <a:pPr algn="just"/>
            <a:r>
              <a:rPr lang="uk-UA" dirty="0" smtClean="0"/>
              <a:t>Указане узгоджується із судовою практикою Касаційного кримінального суду у складі Верховного Суду, зокрема у постанові від 19 жовтня 2022 року (справа № 683/1808/20, провадження № 51-1655 км 22)</a:t>
            </a:r>
            <a:r>
              <a:rPr lang="ru-RU" dirty="0" smtClean="0"/>
              <a:t>.</a:t>
            </a:r>
          </a:p>
          <a:p>
            <a:r>
              <a:rPr lang="ru-RU" sz="1400" i="1" dirty="0" smtClean="0"/>
              <a:t>(Постанова </a:t>
            </a:r>
            <a:r>
              <a:rPr lang="ru-RU" sz="1400" i="1" dirty="0" err="1" smtClean="0"/>
              <a:t>ККС</a:t>
            </a:r>
            <a:r>
              <a:rPr lang="ru-RU" sz="1400" i="1" dirty="0" smtClean="0"/>
              <a:t> </a:t>
            </a:r>
            <a:r>
              <a:rPr lang="ru-RU" sz="1400" i="1" dirty="0" err="1" smtClean="0"/>
              <a:t>ВС</a:t>
            </a:r>
            <a:r>
              <a:rPr lang="ru-RU" sz="1400" i="1" dirty="0" smtClean="0"/>
              <a:t> в</a:t>
            </a:r>
            <a:r>
              <a:rPr lang="uk-UA" sz="1400" i="1" dirty="0" smtClean="0"/>
              <a:t>ід </a:t>
            </a:r>
            <a:r>
              <a:rPr lang="ru-RU" sz="1400" i="1" dirty="0"/>
              <a:t>03 </a:t>
            </a:r>
            <a:r>
              <a:rPr lang="ru-RU" sz="1400" i="1" dirty="0" err="1"/>
              <a:t>червня</a:t>
            </a:r>
            <a:r>
              <a:rPr lang="ru-RU" sz="1400" i="1" dirty="0"/>
              <a:t> 2024 </a:t>
            </a:r>
            <a:r>
              <a:rPr lang="ru-RU" sz="1400" i="1" dirty="0" smtClean="0"/>
              <a:t>року, Справа </a:t>
            </a:r>
            <a:r>
              <a:rPr lang="ru-RU" sz="1400" i="1" dirty="0"/>
              <a:t>№ </a:t>
            </a:r>
            <a:r>
              <a:rPr lang="ru-RU" sz="1400" i="1" dirty="0" smtClean="0"/>
              <a:t>317/2508/20, </a:t>
            </a:r>
            <a:r>
              <a:rPr lang="en-US" sz="1400" i="1" dirty="0"/>
              <a:t>https://reyestr.court.gov.ua/Review/119559933</a:t>
            </a:r>
            <a:r>
              <a:rPr lang="ru-RU" sz="1400" i="1" dirty="0" smtClean="0"/>
              <a:t>)</a:t>
            </a:r>
            <a:endParaRPr lang="ru-RU" sz="1400" i="1" dirty="0"/>
          </a:p>
          <a:p>
            <a:pPr marL="0" indent="0">
              <a:buNone/>
            </a:pPr>
            <a:endParaRPr lang="uk-UA" sz="1400" b="1" dirty="0"/>
          </a:p>
        </p:txBody>
      </p:sp>
    </p:spTree>
    <p:extLst>
      <p:ext uri="{BB962C8B-B14F-4D97-AF65-F5344CB8AC3E}">
        <p14:creationId xmlns:p14="http://schemas.microsoft.com/office/powerpoint/2010/main" val="201285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85000" lnSpcReduction="2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 </a:t>
            </a:r>
            <a:r>
              <a:rPr lang="ru-RU" b="1" dirty="0" smtClean="0">
                <a:solidFill>
                  <a:srgbClr val="0070C0"/>
                </a:solidFill>
                <a:hlinkClick r:id="rId2"/>
              </a:rPr>
              <a:t>–</a:t>
            </a:r>
            <a:r>
              <a:rPr lang="ru-RU" b="1" dirty="0" smtClean="0">
                <a:solidFill>
                  <a:srgbClr val="0070C0"/>
                </a:solidFill>
              </a:rPr>
              <a:t> п. 3 ст. 52 КПК</a:t>
            </a:r>
            <a:endParaRPr lang="ru-RU" b="1" dirty="0" smtClean="0">
              <a:solidFill>
                <a:srgbClr val="0070C0"/>
              </a:solidFill>
              <a:hlinkClick r:id="rId2"/>
            </a:endParaRPr>
          </a:p>
          <a:p>
            <a:pPr marL="0" indent="0">
              <a:buNone/>
            </a:pPr>
            <a:r>
              <a:rPr lang="uk-UA" i="1" dirty="0" smtClean="0"/>
              <a:t>Стаття 52 </a:t>
            </a:r>
            <a:r>
              <a:rPr lang="uk-UA" i="1" dirty="0" err="1" smtClean="0"/>
              <a:t>КПК</a:t>
            </a:r>
            <a:r>
              <a:rPr lang="uk-UA" i="1" dirty="0"/>
              <a:t>: обов’язкова участь захисника забезпечується у кримінальному </a:t>
            </a:r>
            <a:r>
              <a:rPr lang="uk-UA" i="1" dirty="0" smtClean="0"/>
              <a:t>провадженні: … 3</a:t>
            </a:r>
            <a:r>
              <a:rPr lang="uk-UA" i="1" dirty="0"/>
              <a:t>) щодо осіб, які внаслідок психічних чи фізичних вад (німі, глухі, сліпі тощо) не здатні повною мірою реалізувати свої права, - з моменту встановлення цих вад;</a:t>
            </a:r>
          </a:p>
          <a:p>
            <a:pPr marL="0" indent="0">
              <a:buNone/>
            </a:pPr>
            <a:r>
              <a:rPr lang="uk-UA" b="1" dirty="0" smtClean="0"/>
              <a:t>Висновок</a:t>
            </a:r>
            <a:r>
              <a:rPr lang="uk-UA" b="1" dirty="0"/>
              <a:t>: у кримінальних провадженнях щодо осіб, які обвинувачуються у вчиненні злочинів проти здоров'я населення, самі собою факти перебування вказаних осіб на спеціальних обліках й на стаціонарному лікуванні з діагнозом «розлади психіки та поведінки внаслідок вживання наркотичних засобів, психотропних речовин, їх аналогів або прекурсорів» не можуть автоматично свідчити про нездатність обвинуваченого (засудженого) через фізичні чи психічні вади повною мірою реалізувати свої права, а отже, і про обов'язковість участі захисника в аспекті п. 3 ч. 2 ст. 52 </a:t>
            </a:r>
            <a:r>
              <a:rPr lang="uk-UA" b="1" dirty="0" err="1"/>
              <a:t>КПК</a:t>
            </a:r>
            <a:r>
              <a:rPr lang="uk-UA" b="1" dirty="0"/>
              <a:t>. При здійсненні судового провадження  питання про залучення захисника необхідно вирішувати виходячи з конкретних обставин справи з урахуванням установлених характеру розладів, психічного або соматичного стану здоров'я особи, особливостей її  поведінки, стилю комунікації з оточуючими тощо.  </a:t>
            </a:r>
          </a:p>
          <a:p>
            <a:pPr marL="0" indent="0">
              <a:buNone/>
            </a:pPr>
            <a:r>
              <a:rPr lang="uk-UA" dirty="0"/>
              <a:t>(Постанова </a:t>
            </a:r>
            <a:r>
              <a:rPr lang="uk-UA" dirty="0" err="1"/>
              <a:t>ОП</a:t>
            </a:r>
            <a:r>
              <a:rPr lang="uk-UA" dirty="0"/>
              <a:t> </a:t>
            </a:r>
            <a:r>
              <a:rPr lang="uk-UA" dirty="0" err="1"/>
              <a:t>ККС</a:t>
            </a:r>
            <a:r>
              <a:rPr lang="uk-UA" dirty="0"/>
              <a:t> </a:t>
            </a:r>
            <a:r>
              <a:rPr lang="uk-UA" dirty="0" err="1"/>
              <a:t>ВС</a:t>
            </a:r>
            <a:r>
              <a:rPr lang="uk-UA" dirty="0"/>
              <a:t> від 22 квітня 2019 року, справа № 213/1425/17, </a:t>
            </a:r>
            <a:r>
              <a:rPr lang="en-US" dirty="0"/>
              <a:t>http://reyestr.court.gov.ua/Review/81426087)</a:t>
            </a:r>
          </a:p>
          <a:p>
            <a:pPr marL="0" indent="0">
              <a:buNone/>
            </a:pPr>
            <a:endParaRPr lang="en-US" dirty="0"/>
          </a:p>
          <a:p>
            <a:pPr marL="0" indent="0">
              <a:buNone/>
            </a:pPr>
            <a:endParaRPr lang="en-US" dirty="0"/>
          </a:p>
          <a:p>
            <a:pPr marL="0" indent="0">
              <a:buNone/>
            </a:pPr>
            <a:endParaRPr lang="uk-UA" dirty="0"/>
          </a:p>
        </p:txBody>
      </p:sp>
    </p:spTree>
    <p:extLst>
      <p:ext uri="{BB962C8B-B14F-4D97-AF65-F5344CB8AC3E}">
        <p14:creationId xmlns:p14="http://schemas.microsoft.com/office/powerpoint/2010/main" val="388843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lnSpcReduction="1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a:t>
            </a:r>
            <a:endParaRPr lang="ru-RU" b="1" dirty="0" smtClean="0">
              <a:solidFill>
                <a:srgbClr val="0070C0"/>
              </a:solidFill>
              <a:hlinkClick r:id="rId2"/>
            </a:endParaRPr>
          </a:p>
          <a:p>
            <a:pPr marL="0" indent="0">
              <a:buNone/>
            </a:pPr>
            <a:r>
              <a:rPr lang="ru-RU" dirty="0">
                <a:solidFill>
                  <a:srgbClr val="7030A0"/>
                </a:solidFill>
              </a:rPr>
              <a:t>КПК не </a:t>
            </a:r>
            <a:r>
              <a:rPr lang="uk-UA" dirty="0" smtClean="0">
                <a:solidFill>
                  <a:srgbClr val="7030A0"/>
                </a:solidFill>
              </a:rPr>
              <a:t>передбачає обов`язкового залучення експерта для визначення здатності/нездатності особи повною мірою реалізувати свої права внаслідок фізичних чи психічних вад</a:t>
            </a:r>
            <a:r>
              <a:rPr lang="uk-UA" dirty="0" smtClean="0"/>
              <a:t>. Лише у разі наявності у слідчого, прокурора, слідчого судді, суду обґрунтованих сумнівів у тому, що особа здатна або не здатна повною мірою реалізувати свої права (у силу характеру захворювання, поведінки під час кримінального провадження, наданих нею показань), та за необхідності використання спеціальних знань має бути залучено експерта.</a:t>
            </a:r>
          </a:p>
          <a:p>
            <a:pPr marL="0" indent="0">
              <a:buNone/>
            </a:pPr>
            <a:r>
              <a:rPr lang="uk-UA" dirty="0" smtClean="0"/>
              <a:t>Наведене узгоджується і з висновком об`єднаної палати, викладеним у постанові від 22 квітня 2019 року (справа №213/1425/17).</a:t>
            </a:r>
          </a:p>
          <a:p>
            <a:pPr marL="0" indent="0">
              <a:buNone/>
            </a:pPr>
            <a:r>
              <a:rPr lang="uk-UA" i="1" dirty="0" smtClean="0"/>
              <a:t>(Постанова </a:t>
            </a:r>
            <a:r>
              <a:rPr lang="uk-UA" i="1" dirty="0" err="1" smtClean="0"/>
              <a:t>ККС</a:t>
            </a:r>
            <a:r>
              <a:rPr lang="uk-UA" i="1" dirty="0" smtClean="0"/>
              <a:t> </a:t>
            </a:r>
            <a:r>
              <a:rPr lang="uk-UA" i="1" dirty="0" err="1" smtClean="0"/>
              <a:t>ВС</a:t>
            </a:r>
            <a:r>
              <a:rPr lang="uk-UA" i="1" dirty="0" smtClean="0"/>
              <a:t> від 08 липня </a:t>
            </a:r>
            <a:r>
              <a:rPr lang="ru-RU" i="1" dirty="0" smtClean="0"/>
              <a:t>2020 </a:t>
            </a:r>
            <a:r>
              <a:rPr lang="ru-RU" i="1" dirty="0"/>
              <a:t>року, справа № 683/1915/17, http://reyestr.court.gov.ua/Review/90329669)</a:t>
            </a:r>
          </a:p>
          <a:p>
            <a:pPr marL="0" indent="0">
              <a:buNone/>
            </a:pPr>
            <a:endParaRPr lang="en-US" dirty="0"/>
          </a:p>
          <a:p>
            <a:pPr marL="0" indent="0">
              <a:buNone/>
            </a:pPr>
            <a:endParaRPr lang="uk-UA" dirty="0"/>
          </a:p>
        </p:txBody>
      </p:sp>
    </p:spTree>
    <p:extLst>
      <p:ext uri="{BB962C8B-B14F-4D97-AF65-F5344CB8AC3E}">
        <p14:creationId xmlns:p14="http://schemas.microsoft.com/office/powerpoint/2010/main" val="361627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a:t>
            </a:r>
            <a:endParaRPr lang="ru-RU" b="1" dirty="0" smtClean="0">
              <a:solidFill>
                <a:srgbClr val="0070C0"/>
              </a:solidFill>
              <a:hlinkClick r:id="rId2"/>
            </a:endParaRPr>
          </a:p>
          <a:p>
            <a:r>
              <a:rPr lang="uk-UA" dirty="0" smtClean="0"/>
              <a:t>36. Захист також стверджує, що висновок судово-психіатричної експертизи від 23 лютого 2021 року, який встановив легку сповільненість нервово-психічних процесів та зниження когнітивних функцій, зумовлює обов`язкову участь захисника згідно зі </a:t>
            </a:r>
            <a:r>
              <a:rPr lang="uk-UA" dirty="0" smtClean="0">
                <a:hlinkClick r:id="rId3" tooltip="Кримінальний процесуальний кодекс України; нормативно-правовий акт № 4651-VI від 13.04.2012, ВР України"/>
              </a:rPr>
              <a:t>статтею 52 </a:t>
            </a:r>
            <a:r>
              <a:rPr lang="uk-UA" dirty="0" err="1" smtClean="0">
                <a:hlinkClick r:id="rId3" tooltip="Кримінальний процесуальний кодекс України; нормативно-правовий акт № 4651-VI від 13.04.2012, ВР України"/>
              </a:rPr>
              <a:t>КПК</a:t>
            </a:r>
            <a:r>
              <a:rPr lang="uk-UA" dirty="0" smtClean="0"/>
              <a:t>.</a:t>
            </a:r>
          </a:p>
          <a:p>
            <a:r>
              <a:rPr lang="uk-UA" dirty="0" smtClean="0"/>
              <a:t>37. Апеляційний суд відхилив цей аргумент, зазначивши, що про психічні вади засудженого не було відомо під час слідчого експерименту, тому </a:t>
            </a:r>
            <a:r>
              <a:rPr lang="uk-UA" dirty="0" smtClean="0">
                <a:hlinkClick r:id="rId3" tooltip="Кримінальний процесуальний кодекс України; нормативно-правовий акт № 4651-VI від 13.04.2012, ВР України"/>
              </a:rPr>
              <a:t>стаття 52 </a:t>
            </a:r>
            <a:r>
              <a:rPr lang="uk-UA" dirty="0" err="1" smtClean="0">
                <a:hlinkClick r:id="rId3" tooltip="Кримінальний процесуальний кодекс України; нормативно-правовий акт № 4651-VI від 13.04.2012, ВР України"/>
              </a:rPr>
              <a:t>КПК</a:t>
            </a:r>
            <a:r>
              <a:rPr lang="uk-UA" dirty="0" smtClean="0"/>
              <a:t> не застосовується, оскільки частина 2 цієї статті передбачає обов`язкову участь захисника лише з моменту встановлення таких вад.</a:t>
            </a:r>
          </a:p>
          <a:p>
            <a:r>
              <a:rPr lang="uk-UA" dirty="0" smtClean="0"/>
              <a:t>38. Суд не погоджується з цим висновком апеляційного суду.</a:t>
            </a:r>
          </a:p>
          <a:p>
            <a:r>
              <a:rPr lang="uk-UA" dirty="0" smtClean="0"/>
              <a:t>39. У цьому випадку питання полягає не в тому, чи правильно діяв орган розслідування, не знаючи про психічні вади засудженого, а в допустимості результатів слідчої дії, проведеної за таких умов.</a:t>
            </a:r>
          </a:p>
          <a:p>
            <a:r>
              <a:rPr lang="uk-UA" dirty="0" smtClean="0"/>
              <a:t>40. Оскільки обвинувачення стверджує, що засуджений добровільно відмовився від адвоката, питання зводиться до того, чи можна вважати відмову добровільною, якщо згодом у нього виявлено психічні вади, які ставлять під сумнів його здатність приймати усвідомлені рішення.</a:t>
            </a:r>
          </a:p>
          <a:p>
            <a:r>
              <a:rPr lang="uk-UA" dirty="0" smtClean="0"/>
              <a:t>41. Встановлені судами обставини свідчать, що на час спірної слідчої дії здатність засудженого усвідомлювати наслідки відмови від захисника викликає сумніви.</a:t>
            </a:r>
          </a:p>
          <a:p>
            <a:r>
              <a:rPr lang="uk-UA" dirty="0" smtClean="0"/>
              <a:t>42. Виходячи з викладеного вище, Суд вважає, що добровільність відмови від допомоги адвоката не доведена безсумнівно внаслідок (1) порушення процедури призначення і відмови від адвоката та (2) виявлених у засудженого психічних вад.</a:t>
            </a:r>
          </a:p>
          <a:p>
            <a:r>
              <a:rPr lang="uk-UA" dirty="0" smtClean="0"/>
              <a:t>43. Відповідно, слідчий експеримент був проведений з порушенням права засудженого на допомогу захисника і його результати є недопустимими відповідно до частини 2 </a:t>
            </a:r>
            <a:r>
              <a:rPr lang="uk-UA" dirty="0" smtClean="0">
                <a:hlinkClick r:id="rId4" tooltip="Кримінальний процесуальний кодекс України; нормативно-правовий акт № 4651-VI від 13.04.2012, ВР України"/>
              </a:rPr>
              <a:t>статті 87 </a:t>
            </a:r>
            <a:r>
              <a:rPr lang="uk-UA" dirty="0" err="1" smtClean="0">
                <a:hlinkClick r:id="rId4" tooltip="Кримінальний процесуальний кодекс України; нормативно-правовий акт № 4651-VI від 13.04.2012, ВР України"/>
              </a:rPr>
              <a:t>КПК</a:t>
            </a:r>
            <a:r>
              <a:rPr lang="ru-RU" dirty="0" smtClean="0"/>
              <a:t>.</a:t>
            </a:r>
            <a:endParaRPr lang="ru-RU" dirty="0"/>
          </a:p>
          <a:p>
            <a:pPr marL="0" indent="0">
              <a:buNone/>
            </a:pPr>
            <a:r>
              <a:rPr lang="uk-UA" dirty="0" smtClean="0"/>
              <a:t>(</a:t>
            </a:r>
            <a:r>
              <a:rPr lang="en-US" dirty="0"/>
              <a:t>https://reyestr.court.gov.ua/Review/125028794</a:t>
            </a:r>
            <a:r>
              <a:rPr lang="uk-UA" dirty="0" smtClean="0"/>
              <a:t>)</a:t>
            </a:r>
            <a:endParaRPr lang="en-US" dirty="0"/>
          </a:p>
          <a:p>
            <a:pPr marL="0" indent="0">
              <a:buNone/>
            </a:pPr>
            <a:endParaRPr lang="uk-UA" dirty="0"/>
          </a:p>
        </p:txBody>
      </p:sp>
    </p:spTree>
    <p:extLst>
      <p:ext uri="{BB962C8B-B14F-4D97-AF65-F5344CB8AC3E}">
        <p14:creationId xmlns:p14="http://schemas.microsoft.com/office/powerpoint/2010/main" val="362716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 </a:t>
            </a:r>
            <a:r>
              <a:rPr lang="ru-RU" b="1" dirty="0" err="1" smtClean="0">
                <a:solidFill>
                  <a:srgbClr val="0070C0"/>
                </a:solidFill>
              </a:rPr>
              <a:t>які</a:t>
            </a:r>
            <a:r>
              <a:rPr lang="ru-RU" b="1" dirty="0" smtClean="0">
                <a:solidFill>
                  <a:srgbClr val="0070C0"/>
                </a:solidFill>
              </a:rPr>
              <a:t> </a:t>
            </a:r>
            <a:r>
              <a:rPr lang="ru-RU" b="1" dirty="0" err="1" smtClean="0">
                <a:solidFill>
                  <a:srgbClr val="0070C0"/>
                </a:solidFill>
              </a:rPr>
              <a:t>стадії</a:t>
            </a:r>
            <a:r>
              <a:rPr lang="ru-RU" b="1" dirty="0" smtClean="0">
                <a:solidFill>
                  <a:srgbClr val="0070C0"/>
                </a:solidFill>
              </a:rPr>
              <a:t>?</a:t>
            </a:r>
            <a:endParaRPr lang="ru-RU" b="1" dirty="0" smtClean="0">
              <a:solidFill>
                <a:srgbClr val="0070C0"/>
              </a:solidFill>
              <a:hlinkClick r:id="rId2"/>
            </a:endParaRPr>
          </a:p>
          <a:p>
            <a:pPr marL="0" indent="0">
              <a:buNone/>
            </a:pPr>
            <a:r>
              <a:rPr lang="ru-RU" dirty="0" err="1"/>
              <a:t>ОСОБА_3</a:t>
            </a:r>
            <a:r>
              <a:rPr lang="ru-RU" dirty="0"/>
              <a:t> </a:t>
            </a:r>
            <a:r>
              <a:rPr lang="uk-UA" dirty="0" smtClean="0"/>
              <a:t>засуджено за вчинення особливо тяжких злочинів, а тому відповідно до положень процесуального закону участь захисника у кримінальному провадженні відносно нього є обов'язковою.</a:t>
            </a:r>
          </a:p>
          <a:p>
            <a:pPr marL="0" indent="0">
              <a:buNone/>
            </a:pPr>
            <a:r>
              <a:rPr lang="uk-UA" dirty="0" smtClean="0"/>
              <a:t>При цьому цими ж положеннями закону забезпечується участь захисника з моменту набуття особою статусу підозрюваного [4.1.2], але законодавцем не встановлено моменту припинення участі захисника з огляду на будь-яку стадію кримінального провадження.</a:t>
            </a:r>
          </a:p>
          <a:p>
            <a:pPr marL="0" indent="0">
              <a:buNone/>
            </a:pPr>
            <a:r>
              <a:rPr lang="uk-UA" dirty="0" smtClean="0"/>
              <a:t>Під кримінальним провадженням розуміється як досудове розслідування, так і судове провадження, процесуальні дії у зв'язку із вчиненням діяння, передбаченого законом України про кримінальну відповідальність.</a:t>
            </a:r>
          </a:p>
          <a:p>
            <a:pPr marL="0" indent="0">
              <a:buNone/>
            </a:pPr>
            <a:r>
              <a:rPr lang="uk-UA" dirty="0" smtClean="0"/>
              <a:t>Ураховуючи, що засуджений наголошує на порушенні його права на захист під час судового провадження, то необхідним є звернення до поняття судового провадження, яке у процесуальному законі визначено як кримінальне провадження у суді першої інстанції, що включає підготовче судове провадження, судовий розгляд і ухвалення та проголошення судового рішення, провадження з перегляду судових рішень в апеляційному, касаційному порядку, а також за нововиявленими або виключними обставинами [4.1.1].</a:t>
            </a:r>
          </a:p>
          <a:p>
            <a:pPr marL="0" indent="0">
              <a:buNone/>
            </a:pPr>
            <a:r>
              <a:rPr lang="uk-UA" dirty="0" smtClean="0"/>
              <a:t>Отже, </a:t>
            </a:r>
            <a:r>
              <a:rPr lang="uk-UA" dirty="0" smtClean="0">
                <a:solidFill>
                  <a:srgbClr val="7030A0"/>
                </a:solidFill>
              </a:rPr>
              <a:t>судове провадження, що є складовою кримінального провадження, передбачає й стадію перегляду судового рішення за нововиявленими обставинами</a:t>
            </a:r>
            <a:r>
              <a:rPr lang="uk-UA" dirty="0" smtClean="0"/>
              <a:t>.</a:t>
            </a:r>
          </a:p>
          <a:p>
            <a:pPr marL="0" indent="0">
              <a:buNone/>
            </a:pPr>
            <a:r>
              <a:rPr lang="uk-UA" dirty="0" smtClean="0"/>
              <a:t>А тому </a:t>
            </a:r>
            <a:r>
              <a:rPr lang="uk-UA" dirty="0" smtClean="0">
                <a:solidFill>
                  <a:srgbClr val="7030A0"/>
                </a:solidFill>
              </a:rPr>
              <a:t>особа має бути представлена захисником на всіх стадіях судового провадження, в тому числі й при перегляді постановлених рішень відносно неї за нововиявленими обставинами</a:t>
            </a:r>
            <a:r>
              <a:rPr lang="ru-RU" dirty="0" smtClean="0"/>
              <a:t>.</a:t>
            </a:r>
            <a:endParaRPr lang="ru-RU" dirty="0"/>
          </a:p>
          <a:p>
            <a:pPr marL="0" indent="0">
              <a:buNone/>
            </a:pPr>
            <a:r>
              <a:rPr lang="ru-RU" i="1" dirty="0" smtClean="0"/>
              <a:t>(</a:t>
            </a:r>
            <a:r>
              <a:rPr lang="ru-RU" i="1" dirty="0"/>
              <a:t>Постанова </a:t>
            </a:r>
            <a:r>
              <a:rPr lang="ru-RU" i="1" dirty="0" err="1"/>
              <a:t>ККС</a:t>
            </a:r>
            <a:r>
              <a:rPr lang="ru-RU" i="1" dirty="0"/>
              <a:t> </a:t>
            </a:r>
            <a:r>
              <a:rPr lang="ru-RU" i="1" dirty="0" err="1"/>
              <a:t>ВС</a:t>
            </a:r>
            <a:r>
              <a:rPr lang="ru-RU" i="1" dirty="0"/>
              <a:t> </a:t>
            </a:r>
            <a:r>
              <a:rPr lang="ru-RU" i="1" dirty="0" err="1"/>
              <a:t>від</a:t>
            </a:r>
            <a:r>
              <a:rPr lang="ru-RU" i="1" dirty="0"/>
              <a:t> 13 </a:t>
            </a:r>
            <a:r>
              <a:rPr lang="ru-RU" i="1" dirty="0" err="1"/>
              <a:t>грудня</a:t>
            </a:r>
            <a:r>
              <a:rPr lang="ru-RU" i="1" dirty="0"/>
              <a:t> 2018 року, справа № 1-34/03, http://reyestr.court.gov.ua/Review/78750763</a:t>
            </a:r>
            <a:r>
              <a:rPr lang="ru-RU" i="1" dirty="0" smtClean="0"/>
              <a:t>)</a:t>
            </a:r>
            <a:endParaRPr lang="en-US" i="1" dirty="0"/>
          </a:p>
          <a:p>
            <a:pPr marL="0" indent="0">
              <a:buNone/>
            </a:pPr>
            <a:endParaRPr lang="uk-UA" i="1" dirty="0"/>
          </a:p>
        </p:txBody>
      </p:sp>
    </p:spTree>
    <p:extLst>
      <p:ext uri="{BB962C8B-B14F-4D97-AF65-F5344CB8AC3E}">
        <p14:creationId xmlns:p14="http://schemas.microsoft.com/office/powerpoint/2010/main" val="280484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 </a:t>
            </a:r>
            <a:r>
              <a:rPr lang="ru-RU" b="1" dirty="0" err="1" smtClean="0">
                <a:solidFill>
                  <a:srgbClr val="0070C0"/>
                </a:solidFill>
              </a:rPr>
              <a:t>неповнолітній</a:t>
            </a:r>
            <a:endParaRPr lang="ru-RU" b="1" dirty="0" smtClean="0">
              <a:solidFill>
                <a:srgbClr val="0070C0"/>
              </a:solidFill>
              <a:hlinkClick r:id="rId2"/>
            </a:endParaRPr>
          </a:p>
          <a:p>
            <a:pPr marL="0" indent="0">
              <a:buNone/>
            </a:pPr>
            <a:r>
              <a:rPr lang="uk-UA" i="1" dirty="0" smtClean="0">
                <a:solidFill>
                  <a:srgbClr val="7030A0"/>
                </a:solidFill>
              </a:rPr>
              <a:t>участь захисника в судовому провадженні під час розгляду кримінального провадження, а також перегляду судових рішень за результатами судового розгляду щодо неповнолітнього має бути забезпечено в судах усіх інстанцій незалежно від стадії судового провадження та суб`єкта оскарження, а також незалежно від моменту досягнення такою особою повноліття.</a:t>
            </a:r>
          </a:p>
          <a:p>
            <a:pPr marL="0" indent="0">
              <a:buNone/>
            </a:pPr>
            <a:r>
              <a:rPr lang="uk-UA" i="1" dirty="0" smtClean="0"/>
              <a:t>З матеріалів кримінального провадження вбачається, що засуджений </a:t>
            </a:r>
            <a:r>
              <a:rPr lang="uk-UA" i="1" dirty="0" err="1" smtClean="0"/>
              <a:t>ОСОБА_1</a:t>
            </a:r>
            <a:r>
              <a:rPr lang="uk-UA" i="1" dirty="0" smtClean="0"/>
              <a:t> вчинив злочин, передбачений ч. 1 ст. 289 </a:t>
            </a:r>
            <a:r>
              <a:rPr lang="uk-UA" i="1" dirty="0" err="1" smtClean="0"/>
              <a:t>КК</a:t>
            </a:r>
            <a:r>
              <a:rPr lang="uk-UA" i="1" dirty="0" smtClean="0"/>
              <a:t> України, у неповнолітньому віці, а тому з огляду на вищевказані положення кримінального процесуального закону участь захисника в указаному кримінальному провадженні є обов`язковою.</a:t>
            </a:r>
          </a:p>
          <a:p>
            <a:pPr marL="0" indent="0">
              <a:buNone/>
            </a:pPr>
            <a:r>
              <a:rPr lang="uk-UA" i="1" dirty="0" smtClean="0"/>
              <a:t>Разом із тим, не погоджуючись із </a:t>
            </a:r>
            <a:r>
              <a:rPr lang="uk-UA" i="1" dirty="0" err="1" smtClean="0"/>
              <a:t>вироком</a:t>
            </a:r>
            <a:r>
              <a:rPr lang="uk-UA" i="1" dirty="0" smtClean="0"/>
              <a:t> місцевого суду щодо </a:t>
            </a:r>
            <a:r>
              <a:rPr lang="uk-UA" i="1" dirty="0" err="1" smtClean="0"/>
              <a:t>ОСОБА_1</a:t>
            </a:r>
            <a:r>
              <a:rPr lang="uk-UA" i="1" dirty="0" smtClean="0"/>
              <a:t> , захисник подала до апеляційного суду апеляційну скаргу, розгляд якої було призначено на 07 листопада 2019 року.</a:t>
            </a:r>
          </a:p>
          <a:p>
            <a:pPr marL="0" indent="0">
              <a:buNone/>
            </a:pPr>
            <a:r>
              <a:rPr lang="uk-UA" i="1" dirty="0" smtClean="0"/>
              <a:t>У визначений день апеляційний суд усупереч вищевказаним положенням процесуального закону за відсутності захисника переглянув вирок місцевого суду, ухвалений за результатами судового розгляду щодо неповнолітнього.</a:t>
            </a:r>
          </a:p>
          <a:p>
            <a:pPr marL="0" indent="0">
              <a:buNone/>
            </a:pPr>
            <a:r>
              <a:rPr lang="uk-UA" i="1" dirty="0" smtClean="0"/>
              <a:t>При цьому у своєму рішенні зазначив, що засудженому  </a:t>
            </a:r>
            <a:r>
              <a:rPr lang="uk-UA" i="1" dirty="0" err="1" smtClean="0"/>
              <a:t>ОСОБА_1</a:t>
            </a:r>
            <a:r>
              <a:rPr lang="uk-UA" i="1" dirty="0" smtClean="0"/>
              <a:t> та захиснику було належним чином повідомлено про дату, місце та час апеляційного розгляду, що підтверджується наявними в матеріалах кримінального провадження рекомендованими повідомленнями поштового відправлення, проте вони в судове засідання не з`явились, про поважні причини свого неприбуття не повідомили, клопотань про відкладення судового провадження не заявили.</a:t>
            </a:r>
          </a:p>
          <a:p>
            <a:pPr marL="0" indent="0">
              <a:buNone/>
            </a:pPr>
            <a:r>
              <a:rPr lang="uk-UA" i="1" dirty="0" smtClean="0"/>
              <a:t>Таким чином, колегія суддів вважає, що під час розгляду кримінального провадження в суді апеляційної інстанції було допущено істотне порушення вимог кримінального процесуального закону, що відповідно до вимог п. 4 ч. 2 ст. 412 </a:t>
            </a:r>
            <a:r>
              <a:rPr lang="uk-UA" i="1" dirty="0" err="1" smtClean="0"/>
              <a:t>КПК</a:t>
            </a:r>
            <a:r>
              <a:rPr lang="uk-UA" i="1" dirty="0" smtClean="0"/>
              <a:t> України є безумовною підставою для скасування такого рішення</a:t>
            </a:r>
            <a:r>
              <a:rPr lang="ru-RU" i="1" dirty="0" smtClean="0"/>
              <a:t>.</a:t>
            </a:r>
            <a:endParaRPr lang="ru-RU" i="1" dirty="0"/>
          </a:p>
          <a:p>
            <a:pPr marL="0" indent="0">
              <a:buNone/>
            </a:pPr>
            <a:r>
              <a:rPr lang="ru-RU" i="1" dirty="0"/>
              <a:t>(Постанова </a:t>
            </a:r>
            <a:r>
              <a:rPr lang="ru-RU" i="1" dirty="0" err="1"/>
              <a:t>ККС</a:t>
            </a:r>
            <a:r>
              <a:rPr lang="ru-RU" i="1" dirty="0"/>
              <a:t> </a:t>
            </a:r>
            <a:r>
              <a:rPr lang="ru-RU" i="1" dirty="0" err="1"/>
              <a:t>ВС</a:t>
            </a:r>
            <a:r>
              <a:rPr lang="ru-RU" i="1" dirty="0"/>
              <a:t> </a:t>
            </a:r>
            <a:r>
              <a:rPr lang="ru-RU" i="1" dirty="0" err="1"/>
              <a:t>від</a:t>
            </a:r>
            <a:r>
              <a:rPr lang="ru-RU" i="1" dirty="0"/>
              <a:t> 16 </a:t>
            </a:r>
            <a:r>
              <a:rPr lang="ru-RU" i="1" dirty="0" err="1"/>
              <a:t>квітня</a:t>
            </a:r>
            <a:r>
              <a:rPr lang="ru-RU" i="1" dirty="0"/>
              <a:t> 2020 року, справа № 570/5368/17, http://reyestr.court.gov.ua/Review/88880612)</a:t>
            </a:r>
          </a:p>
          <a:p>
            <a:pPr marL="0" indent="0">
              <a:buNone/>
            </a:pPr>
            <a:endParaRPr lang="uk-UA" i="1" dirty="0"/>
          </a:p>
        </p:txBody>
      </p:sp>
    </p:spTree>
    <p:extLst>
      <p:ext uri="{BB962C8B-B14F-4D97-AF65-F5344CB8AC3E}">
        <p14:creationId xmlns:p14="http://schemas.microsoft.com/office/powerpoint/2010/main" val="382611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ru-RU" b="1" dirty="0" err="1" smtClean="0">
                <a:solidFill>
                  <a:srgbClr val="0070C0"/>
                </a:solidFill>
              </a:rPr>
              <a:t>Обов</a:t>
            </a:r>
            <a:r>
              <a:rPr lang="en-US" b="1" dirty="0" smtClean="0">
                <a:solidFill>
                  <a:srgbClr val="0070C0"/>
                </a:solidFill>
              </a:rPr>
              <a:t>’</a:t>
            </a:r>
            <a:r>
              <a:rPr lang="ru-RU" b="1" dirty="0" err="1" smtClean="0">
                <a:solidFill>
                  <a:srgbClr val="0070C0"/>
                </a:solidFill>
              </a:rPr>
              <a:t>язкова</a:t>
            </a:r>
            <a:r>
              <a:rPr lang="ru-RU" b="1" dirty="0" smtClean="0">
                <a:solidFill>
                  <a:srgbClr val="0070C0"/>
                </a:solidFill>
              </a:rPr>
              <a:t> участь: </a:t>
            </a:r>
            <a:r>
              <a:rPr lang="ru-RU" b="1" dirty="0" err="1" smtClean="0">
                <a:solidFill>
                  <a:srgbClr val="0070C0"/>
                </a:solidFill>
              </a:rPr>
              <a:t>які</a:t>
            </a:r>
            <a:r>
              <a:rPr lang="ru-RU" b="1" dirty="0" smtClean="0">
                <a:solidFill>
                  <a:srgbClr val="0070C0"/>
                </a:solidFill>
              </a:rPr>
              <a:t> </a:t>
            </a:r>
            <a:r>
              <a:rPr lang="ru-RU" b="1" dirty="0" err="1" smtClean="0">
                <a:solidFill>
                  <a:srgbClr val="0070C0"/>
                </a:solidFill>
              </a:rPr>
              <a:t>процесуальні</a:t>
            </a:r>
            <a:r>
              <a:rPr lang="ru-RU" b="1" dirty="0" smtClean="0">
                <a:solidFill>
                  <a:srgbClr val="0070C0"/>
                </a:solidFill>
              </a:rPr>
              <a:t> </a:t>
            </a:r>
            <a:r>
              <a:rPr lang="ru-RU" b="1" dirty="0" err="1" smtClean="0">
                <a:solidFill>
                  <a:srgbClr val="0070C0"/>
                </a:solidFill>
              </a:rPr>
              <a:t>дії</a:t>
            </a:r>
            <a:r>
              <a:rPr lang="ru-RU" b="1" dirty="0" smtClean="0">
                <a:solidFill>
                  <a:srgbClr val="0070C0"/>
                </a:solidFill>
              </a:rPr>
              <a:t>?</a:t>
            </a:r>
          </a:p>
          <a:p>
            <a:endParaRPr lang="ru-RU" dirty="0" smtClean="0"/>
          </a:p>
          <a:p>
            <a:r>
              <a:rPr lang="ru-RU" dirty="0" smtClean="0"/>
              <a:t>Відповідно </a:t>
            </a:r>
            <a:r>
              <a:rPr lang="ru-RU" dirty="0"/>
              <a:t>до ч. 1 </a:t>
            </a:r>
            <a:r>
              <a:rPr lang="ru-RU" u="sng" dirty="0">
                <a:hlinkClick r:id="rId2"/>
              </a:rPr>
              <a:t>ст. 52 КПК</a:t>
            </a:r>
            <a:r>
              <a:rPr lang="ru-RU" dirty="0"/>
              <a:t> участь </a:t>
            </a:r>
            <a:r>
              <a:rPr lang="uk-UA" dirty="0" smtClean="0"/>
              <a:t>захисника є обов`язковою у кримінальному провадженні щодо особливо тяжких злочинів. У цьому випадку участь захисника забезпечується з моменту набуття особою статусу підозрюваного.</a:t>
            </a:r>
          </a:p>
          <a:p>
            <a:r>
              <a:rPr lang="uk-UA" dirty="0" smtClean="0"/>
              <a:t>Аналізуючи вищенаведену норму закону, можна дійти висновку, що </a:t>
            </a:r>
            <a:r>
              <a:rPr lang="uk-UA" dirty="0" smtClean="0">
                <a:solidFill>
                  <a:srgbClr val="7030A0"/>
                </a:solidFill>
              </a:rPr>
              <a:t>для захисту прав особи, якій повідомлено про підозру у вчиненні особливо тяжкого злочину, одразу після вручення такого повідомлення залучається захисник. При цьому обов`язковою є участь захисника під час усіх слідчих дій, які проводяться за участі підозрюваного з метою запобігання порушенню права останнього на захист.</a:t>
            </a:r>
            <a:r>
              <a:rPr lang="uk-UA" dirty="0" smtClean="0"/>
              <a:t> Разом з тим </a:t>
            </a:r>
            <a:r>
              <a:rPr lang="uk-UA" u="sng" dirty="0" err="1" smtClean="0">
                <a:solidFill>
                  <a:srgbClr val="7030A0"/>
                </a:solidFill>
                <a:hlinkClick r:id="rId3"/>
              </a:rPr>
              <a:t>КПК</a:t>
            </a:r>
            <a:r>
              <a:rPr lang="uk-UA" dirty="0" smtClean="0">
                <a:solidFill>
                  <a:srgbClr val="7030A0"/>
                </a:solidFill>
              </a:rPr>
              <a:t> не вимагає обов`язкової участі захисника під час проведення слідчих дій, до участі в яких не залучається підозрюваний, оскільки проведення таких слідчих дій не порушує прав останнього.</a:t>
            </a:r>
          </a:p>
          <a:p>
            <a:r>
              <a:rPr lang="uk-UA" dirty="0" smtClean="0"/>
              <a:t>На підставі вищенаведеного, оскільки такі слідчі дії, як пред`явлення речей до впізнання потерпілим, проводилися лише за участі потерпілих у присутності понятих і без участі підозрюваного, тому й участь захисника в таких слідчих діях не є обов`язковою.</a:t>
            </a:r>
          </a:p>
          <a:p>
            <a:r>
              <a:rPr lang="uk-UA" dirty="0" smtClean="0"/>
              <a:t>Також є необґрунтованими посилання </a:t>
            </a:r>
            <a:r>
              <a:rPr lang="uk-UA" dirty="0" err="1" smtClean="0"/>
              <a:t>ОСОБА_1</a:t>
            </a:r>
            <a:r>
              <a:rPr lang="uk-UA" dirty="0" smtClean="0"/>
              <a:t> на порушення </a:t>
            </a:r>
            <a:r>
              <a:rPr lang="uk-UA" dirty="0" smtClean="0">
                <a:solidFill>
                  <a:srgbClr val="7030A0"/>
                </a:solidFill>
              </a:rPr>
              <a:t>права на захист під час його затримання</a:t>
            </a:r>
            <a:r>
              <a:rPr lang="uk-UA" dirty="0" smtClean="0"/>
              <a:t>, оскільки відповідно до наявного в матеріалах справи протоколу затримання підозрюваного від 22 січня 2018 року, </a:t>
            </a:r>
            <a:r>
              <a:rPr lang="uk-UA" dirty="0" err="1" smtClean="0">
                <a:solidFill>
                  <a:srgbClr val="7030A0"/>
                </a:solidFill>
              </a:rPr>
              <a:t>ОСОБА_1</a:t>
            </a:r>
            <a:r>
              <a:rPr lang="uk-UA" dirty="0" smtClean="0">
                <a:solidFill>
                  <a:srgbClr val="7030A0"/>
                </a:solidFill>
              </a:rPr>
              <a:t> під час затримання були роз`яснені його права, передбачені ч. 3 </a:t>
            </a:r>
            <a:r>
              <a:rPr lang="uk-UA" u="sng" dirty="0" smtClean="0">
                <a:solidFill>
                  <a:srgbClr val="7030A0"/>
                </a:solidFill>
                <a:hlinkClick r:id="rId4"/>
              </a:rPr>
              <a:t>ст. 42 </a:t>
            </a:r>
            <a:r>
              <a:rPr lang="uk-UA" u="sng" dirty="0" err="1" smtClean="0">
                <a:solidFill>
                  <a:srgbClr val="7030A0"/>
                </a:solidFill>
                <a:hlinkClick r:id="rId4"/>
              </a:rPr>
              <a:t>КПК</a:t>
            </a:r>
            <a:r>
              <a:rPr lang="uk-UA" dirty="0" smtClean="0">
                <a:solidFill>
                  <a:srgbClr val="7030A0"/>
                </a:solidFill>
              </a:rPr>
              <a:t>, у тому числі і право на отримання за першою вимогою захисника. Вказаний протокол був підписаний </a:t>
            </a:r>
            <a:r>
              <a:rPr lang="uk-UA" dirty="0" err="1" smtClean="0">
                <a:solidFill>
                  <a:srgbClr val="7030A0"/>
                </a:solidFill>
              </a:rPr>
              <a:t>ОСОБА_1</a:t>
            </a:r>
            <a:r>
              <a:rPr lang="uk-UA" dirty="0" smtClean="0">
                <a:solidFill>
                  <a:srgbClr val="7030A0"/>
                </a:solidFill>
              </a:rPr>
              <a:t> без будь-яких заперечень і клопотань про надання йому захисника останній </a:t>
            </a:r>
            <a:r>
              <a:rPr lang="ru-RU" dirty="0" smtClean="0">
                <a:solidFill>
                  <a:srgbClr val="7030A0"/>
                </a:solidFill>
              </a:rPr>
              <a:t>не </a:t>
            </a:r>
            <a:r>
              <a:rPr lang="ru-RU" dirty="0">
                <a:solidFill>
                  <a:srgbClr val="7030A0"/>
                </a:solidFill>
              </a:rPr>
              <a:t>заявляв</a:t>
            </a:r>
            <a:r>
              <a:rPr lang="ru-RU" dirty="0"/>
              <a:t>.</a:t>
            </a:r>
          </a:p>
          <a:p>
            <a:r>
              <a:rPr lang="ru-RU" dirty="0" smtClean="0"/>
              <a:t>(</a:t>
            </a:r>
            <a:r>
              <a:rPr lang="ru-RU" i="1" dirty="0"/>
              <a:t>Постанова </a:t>
            </a:r>
            <a:r>
              <a:rPr lang="ru-RU" i="1" dirty="0" err="1"/>
              <a:t>ККС</a:t>
            </a:r>
            <a:r>
              <a:rPr lang="ru-RU" i="1" dirty="0"/>
              <a:t> </a:t>
            </a:r>
            <a:r>
              <a:rPr lang="ru-RU" i="1" dirty="0" err="1"/>
              <a:t>ВС</a:t>
            </a:r>
            <a:r>
              <a:rPr lang="ru-RU" i="1" dirty="0"/>
              <a:t> </a:t>
            </a:r>
            <a:r>
              <a:rPr lang="ru-RU" i="1" dirty="0" err="1"/>
              <a:t>від</a:t>
            </a:r>
            <a:r>
              <a:rPr lang="ru-RU" i="1" dirty="0"/>
              <a:t> 15 </a:t>
            </a:r>
            <a:r>
              <a:rPr lang="ru-RU" i="1" dirty="0" err="1"/>
              <a:t>квітня</a:t>
            </a:r>
            <a:r>
              <a:rPr lang="ru-RU" i="1" dirty="0"/>
              <a:t> 2021 року</a:t>
            </a:r>
            <a:r>
              <a:rPr lang="ru-RU" dirty="0"/>
              <a:t>, </a:t>
            </a:r>
            <a:r>
              <a:rPr lang="ru-RU" i="1" dirty="0"/>
              <a:t>справа № 227/641/18, https://reyestr.court.gov.ua/Review/96406913</a:t>
            </a:r>
            <a:r>
              <a:rPr lang="ru-RU" dirty="0" smtClean="0"/>
              <a:t>)</a:t>
            </a:r>
            <a:endParaRPr lang="ru-RU" b="1" dirty="0" smtClean="0"/>
          </a:p>
        </p:txBody>
      </p:sp>
    </p:spTree>
    <p:extLst>
      <p:ext uri="{BB962C8B-B14F-4D97-AF65-F5344CB8AC3E}">
        <p14:creationId xmlns:p14="http://schemas.microsoft.com/office/powerpoint/2010/main" val="371951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a:bodyPr>
          <a:lstStyle/>
          <a:p>
            <a:r>
              <a:rPr lang="uk-UA" b="1" dirty="0" smtClean="0">
                <a:solidFill>
                  <a:srgbClr val="0070C0"/>
                </a:solidFill>
              </a:rPr>
              <a:t>Повідомлення «через» захисника</a:t>
            </a:r>
            <a:endParaRPr lang="ru-RU" b="1" dirty="0" smtClean="0">
              <a:solidFill>
                <a:srgbClr val="0070C0"/>
              </a:solidFill>
            </a:endParaRPr>
          </a:p>
          <a:p>
            <a:pPr marL="0" indent="0">
              <a:buNone/>
            </a:pPr>
            <a:r>
              <a:rPr lang="ru-RU" dirty="0" smtClean="0"/>
              <a:t> - У </a:t>
            </a:r>
            <a:r>
              <a:rPr lang="uk-UA" dirty="0" smtClean="0"/>
              <a:t>засіданні суду касаційної інстанції прокурор вважала, що касаційна скарга підлягає частковому задоволенню з тих підстав, що матеріалами справи підтверджуються доводи щодо не повідомлення обвинуваченого про день, час та місце судового засідання, і  не  підтверджуються доводи щодо неповідомлення про судовий розгляд захисника.</a:t>
            </a:r>
          </a:p>
          <a:p>
            <a:pPr marL="0" indent="0">
              <a:buNone/>
            </a:pPr>
            <a:r>
              <a:rPr lang="uk-UA" dirty="0" smtClean="0"/>
              <a:t> - Згідно із журналом та </a:t>
            </a:r>
            <a:r>
              <a:rPr lang="uk-UA" dirty="0" err="1" smtClean="0"/>
              <a:t>аудіозаписом</a:t>
            </a:r>
            <a:r>
              <a:rPr lang="uk-UA" dirty="0" smtClean="0"/>
              <a:t> судового засідання від 06 червня 2022 року, на  виконання вимог ст. 342 </a:t>
            </a:r>
            <a:r>
              <a:rPr lang="uk-UA" dirty="0" err="1" smtClean="0"/>
              <a:t>КПК</a:t>
            </a:r>
            <a:r>
              <a:rPr lang="uk-UA" dirty="0" smtClean="0"/>
              <a:t> секретар судового засідання повідомила про те, що  в  судове засідання не з`явився обвинувачений </a:t>
            </a:r>
            <a:r>
              <a:rPr lang="uk-UA" dirty="0" err="1" smtClean="0"/>
              <a:t>ОСОБА_1</a:t>
            </a:r>
            <a:r>
              <a:rPr lang="uk-UA" dirty="0" smtClean="0"/>
              <a:t> , </a:t>
            </a:r>
            <a:r>
              <a:rPr lang="uk-UA" dirty="0" smtClean="0">
                <a:solidFill>
                  <a:srgbClr val="7030A0"/>
                </a:solidFill>
              </a:rPr>
              <a:t>повідомлений через захисника </a:t>
            </a:r>
            <a:r>
              <a:rPr lang="uk-UA" dirty="0" err="1" smtClean="0">
                <a:solidFill>
                  <a:srgbClr val="7030A0"/>
                </a:solidFill>
              </a:rPr>
              <a:t>ОСОБА_8</a:t>
            </a:r>
            <a:r>
              <a:rPr lang="uk-UA" dirty="0" smtClean="0"/>
              <a:t>., який також не з`явився</a:t>
            </a:r>
            <a:r>
              <a:rPr lang="ru-RU" dirty="0" smtClean="0"/>
              <a:t>.</a:t>
            </a:r>
          </a:p>
          <a:p>
            <a:pPr marL="0" indent="0">
              <a:buNone/>
            </a:pPr>
            <a:endParaRPr lang="uk-UA" i="1" dirty="0"/>
          </a:p>
        </p:txBody>
      </p:sp>
    </p:spTree>
    <p:extLst>
      <p:ext uri="{BB962C8B-B14F-4D97-AF65-F5344CB8AC3E}">
        <p14:creationId xmlns:p14="http://schemas.microsoft.com/office/powerpoint/2010/main" val="357733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70000" lnSpcReduction="20000"/>
          </a:bodyPr>
          <a:lstStyle/>
          <a:p>
            <a:endParaRPr lang="ru-RU" dirty="0" smtClean="0"/>
          </a:p>
          <a:p>
            <a:r>
              <a:rPr lang="uk-UA" dirty="0" smtClean="0"/>
              <a:t>матеріали кримінального провадження не містять даних про отримання засудженим та його захисником письмового повідомлення про призначення апеляційного розгляду.</a:t>
            </a:r>
          </a:p>
          <a:p>
            <a:pPr marL="0" indent="0">
              <a:buNone/>
            </a:pPr>
            <a:r>
              <a:rPr lang="uk-UA" dirty="0" smtClean="0"/>
              <a:t>16 травня 2022 року секретар судового засідання склав довідку щодо повідомлення захисника </a:t>
            </a:r>
            <a:r>
              <a:rPr lang="uk-UA" dirty="0" err="1" smtClean="0"/>
              <a:t>ОСОБА_8</a:t>
            </a:r>
            <a:r>
              <a:rPr lang="uk-UA" dirty="0" smtClean="0"/>
              <a:t>. про призначення апеляційного розгляду за  телефоном, де </a:t>
            </a:r>
            <a:r>
              <a:rPr lang="uk-UA" dirty="0" smtClean="0">
                <a:solidFill>
                  <a:srgbClr val="7030A0"/>
                </a:solidFill>
              </a:rPr>
              <a:t>зазначено, що захисник взявся самостійно повідомити обвинуваченого </a:t>
            </a:r>
            <a:r>
              <a:rPr lang="uk-UA" dirty="0" err="1" smtClean="0">
                <a:solidFill>
                  <a:srgbClr val="7030A0"/>
                </a:solidFill>
              </a:rPr>
              <a:t>ОСОБА_1</a:t>
            </a:r>
            <a:r>
              <a:rPr lang="uk-UA" dirty="0" smtClean="0">
                <a:solidFill>
                  <a:srgbClr val="7030A0"/>
                </a:solidFill>
              </a:rPr>
              <a:t> </a:t>
            </a:r>
            <a:r>
              <a:rPr lang="uk-UA" dirty="0" smtClean="0"/>
              <a:t>.</a:t>
            </a:r>
          </a:p>
          <a:p>
            <a:pPr marL="0" indent="0">
              <a:buNone/>
            </a:pPr>
            <a:r>
              <a:rPr lang="uk-UA" dirty="0" smtClean="0">
                <a:solidFill>
                  <a:srgbClr val="7030A0"/>
                </a:solidFill>
              </a:rPr>
              <a:t>Висновок апеляційного суду про те, що повідомлення обвинуваченого в такий спосіб є  належним та достатнім для вирішення питання про проведення апеляційного розгляду без його участі на підставі положень ч. 4 ст. 405 </a:t>
            </a:r>
            <a:r>
              <a:rPr lang="uk-UA" dirty="0" err="1" smtClean="0">
                <a:solidFill>
                  <a:srgbClr val="7030A0"/>
                </a:solidFill>
              </a:rPr>
              <a:t>КПК</a:t>
            </a:r>
            <a:r>
              <a:rPr lang="uk-UA" dirty="0" smtClean="0">
                <a:solidFill>
                  <a:srgbClr val="7030A0"/>
                </a:solidFill>
              </a:rPr>
              <a:t>, колегія суддів уважає безпідставним, оскільки матеріали справи не містять підтвердження того, що таке повідомлення з боку захисника дійсно мало місце і, більш того, сторона захисту заперечує його в доводах касаційної скарги</a:t>
            </a:r>
            <a:r>
              <a:rPr lang="uk-UA" dirty="0" smtClean="0"/>
              <a:t>.</a:t>
            </a:r>
          </a:p>
          <a:p>
            <a:pPr marL="0" indent="0">
              <a:buNone/>
            </a:pPr>
            <a:r>
              <a:rPr lang="uk-UA" dirty="0" smtClean="0"/>
              <a:t>Водночас Суд враховує, що в матеріалах кримінального провадження містяться дані про номери телефонів, які належать </a:t>
            </a:r>
            <a:r>
              <a:rPr lang="uk-UA" dirty="0" err="1" smtClean="0"/>
              <a:t>ОСОБА_1</a:t>
            </a:r>
            <a:r>
              <a:rPr lang="uk-UA" dirty="0" smtClean="0"/>
              <a:t> , проте суд апеляційної інстанції не вжив належних заходів для забезпечення участі обвинуваченого та його повідомлення про призначений апеляційний розгляд, і суд безпідставно, як виявилось згодом, поклався на виконання захисником висловленого зобов`язання про особисте повідомлення обвинуваченого про день, час та місце судового розгляду</a:t>
            </a:r>
            <a:r>
              <a:rPr lang="ru-RU" dirty="0" smtClean="0"/>
              <a:t>.</a:t>
            </a:r>
          </a:p>
          <a:p>
            <a:pPr marL="0" indent="0">
              <a:buNone/>
            </a:pPr>
            <a:r>
              <a:rPr lang="ru-RU" i="1" dirty="0" smtClean="0"/>
              <a:t>(Постанова </a:t>
            </a:r>
            <a:r>
              <a:rPr lang="ru-RU" i="1" dirty="0" err="1" smtClean="0"/>
              <a:t>ККС</a:t>
            </a:r>
            <a:r>
              <a:rPr lang="ru-RU" i="1" dirty="0" smtClean="0"/>
              <a:t> </a:t>
            </a:r>
            <a:r>
              <a:rPr lang="ru-RU" i="1" dirty="0" err="1" smtClean="0"/>
              <a:t>ВС</a:t>
            </a:r>
            <a:r>
              <a:rPr lang="ru-RU" i="1" dirty="0" smtClean="0"/>
              <a:t> </a:t>
            </a:r>
            <a:r>
              <a:rPr lang="ru-RU" i="1" dirty="0" err="1" smtClean="0"/>
              <a:t>від</a:t>
            </a:r>
            <a:r>
              <a:rPr lang="ru-RU" i="1" dirty="0" smtClean="0"/>
              <a:t> </a:t>
            </a:r>
            <a:r>
              <a:rPr lang="ru-RU" i="1" dirty="0"/>
              <a:t>30 листопада 2022 року, справа № </a:t>
            </a:r>
            <a:r>
              <a:rPr lang="ru-RU" i="1" dirty="0" smtClean="0"/>
              <a:t>335/4171/21, </a:t>
            </a:r>
            <a:r>
              <a:rPr lang="en-US" i="1" dirty="0"/>
              <a:t>https://reyestr.court.gov.ua/Review/107706657</a:t>
            </a:r>
            <a:r>
              <a:rPr lang="ru-RU" i="1" dirty="0" smtClean="0"/>
              <a:t>)</a:t>
            </a:r>
            <a:endParaRPr lang="uk-UA" i="1" dirty="0"/>
          </a:p>
        </p:txBody>
      </p:sp>
    </p:spTree>
    <p:extLst>
      <p:ext uri="{BB962C8B-B14F-4D97-AF65-F5344CB8AC3E}">
        <p14:creationId xmlns:p14="http://schemas.microsoft.com/office/powerpoint/2010/main" val="35820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ПИТАННЯ</a:t>
            </a:r>
            <a:endParaRPr lang="uk-UA" dirty="0"/>
          </a:p>
        </p:txBody>
      </p:sp>
      <p:sp>
        <p:nvSpPr>
          <p:cNvPr id="3" name="Объект 2"/>
          <p:cNvSpPr>
            <a:spLocks noGrp="1"/>
          </p:cNvSpPr>
          <p:nvPr>
            <p:ph idx="1"/>
          </p:nvPr>
        </p:nvSpPr>
        <p:spPr>
          <a:xfrm>
            <a:off x="2592925" y="2150225"/>
            <a:ext cx="8915400" cy="3777622"/>
          </a:xfrm>
        </p:spPr>
        <p:txBody>
          <a:bodyPr>
            <a:normAutofit/>
          </a:bodyPr>
          <a:lstStyle/>
          <a:p>
            <a:endParaRPr lang="uk-UA" dirty="0" smtClean="0"/>
          </a:p>
          <a:p>
            <a:r>
              <a:rPr lang="uk-UA" dirty="0" smtClean="0">
                <a:solidFill>
                  <a:schemeClr val="tx1"/>
                </a:solidFill>
              </a:rPr>
              <a:t>1. Практика </a:t>
            </a:r>
            <a:r>
              <a:rPr lang="uk-UA" dirty="0" err="1" smtClean="0">
                <a:solidFill>
                  <a:schemeClr val="tx1"/>
                </a:solidFill>
              </a:rPr>
              <a:t>ККС</a:t>
            </a:r>
            <a:r>
              <a:rPr lang="uk-UA" dirty="0" smtClean="0">
                <a:solidFill>
                  <a:schemeClr val="tx1"/>
                </a:solidFill>
              </a:rPr>
              <a:t> </a:t>
            </a:r>
            <a:r>
              <a:rPr lang="uk-UA" dirty="0" err="1" smtClean="0">
                <a:solidFill>
                  <a:schemeClr val="tx1"/>
                </a:solidFill>
              </a:rPr>
              <a:t>ВС</a:t>
            </a:r>
            <a:r>
              <a:rPr lang="uk-UA" dirty="0" smtClean="0">
                <a:solidFill>
                  <a:schemeClr val="tx1"/>
                </a:solidFill>
              </a:rPr>
              <a:t> стосовно захисника як учасника кримінального провадження </a:t>
            </a:r>
          </a:p>
          <a:p>
            <a:r>
              <a:rPr lang="uk-UA" dirty="0" smtClean="0">
                <a:solidFill>
                  <a:schemeClr val="tx1"/>
                </a:solidFill>
              </a:rPr>
              <a:t>2</a:t>
            </a:r>
            <a:r>
              <a:rPr lang="uk-UA" dirty="0">
                <a:solidFill>
                  <a:schemeClr val="tx1"/>
                </a:solidFill>
              </a:rPr>
              <a:t>. Оцінка ефективності захисту у практиці Верховного </a:t>
            </a:r>
            <a:r>
              <a:rPr lang="uk-UA" dirty="0" smtClean="0">
                <a:solidFill>
                  <a:schemeClr val="tx1"/>
                </a:solidFill>
              </a:rPr>
              <a:t>Суду </a:t>
            </a:r>
          </a:p>
          <a:p>
            <a:r>
              <a:rPr lang="uk-UA" dirty="0" smtClean="0">
                <a:solidFill>
                  <a:schemeClr val="tx1"/>
                </a:solidFill>
              </a:rPr>
              <a:t>3. Відмова захисника від виконання обов'язків: ч. 4 ст. 47 КПК України</a:t>
            </a:r>
            <a:endParaRPr lang="uk-UA" dirty="0">
              <a:solidFill>
                <a:schemeClr val="tx1"/>
              </a:solidFill>
            </a:endParaRPr>
          </a:p>
          <a:p>
            <a:endParaRPr lang="uk-UA" dirty="0">
              <a:solidFill>
                <a:schemeClr val="tx1"/>
              </a:solidFill>
            </a:endParaRPr>
          </a:p>
        </p:txBody>
      </p:sp>
    </p:spTree>
    <p:extLst>
      <p:ext uri="{BB962C8B-B14F-4D97-AF65-F5344CB8AC3E}">
        <p14:creationId xmlns:p14="http://schemas.microsoft.com/office/powerpoint/2010/main" val="2455639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77500" lnSpcReduction="20000"/>
          </a:bodyPr>
          <a:lstStyle/>
          <a:p>
            <a:r>
              <a:rPr lang="ru-RU" b="1" dirty="0" err="1" smtClean="0">
                <a:solidFill>
                  <a:srgbClr val="0070C0"/>
                </a:solidFill>
              </a:rPr>
              <a:t>Відмова</a:t>
            </a:r>
            <a:r>
              <a:rPr lang="ru-RU" b="1" dirty="0" smtClean="0">
                <a:solidFill>
                  <a:srgbClr val="0070C0"/>
                </a:solidFill>
              </a:rPr>
              <a:t> </a:t>
            </a:r>
            <a:r>
              <a:rPr lang="ru-RU" b="1" dirty="0" err="1" smtClean="0">
                <a:solidFill>
                  <a:srgbClr val="0070C0"/>
                </a:solidFill>
              </a:rPr>
              <a:t>від</a:t>
            </a:r>
            <a:r>
              <a:rPr lang="ru-RU" b="1" dirty="0" smtClean="0">
                <a:solidFill>
                  <a:srgbClr val="0070C0"/>
                </a:solidFill>
              </a:rPr>
              <a:t> </a:t>
            </a:r>
            <a:r>
              <a:rPr lang="ru-RU" b="1" dirty="0" err="1" smtClean="0">
                <a:solidFill>
                  <a:srgbClr val="0070C0"/>
                </a:solidFill>
              </a:rPr>
              <a:t>захисника</a:t>
            </a:r>
            <a:r>
              <a:rPr lang="ru-RU" b="1" dirty="0" smtClean="0">
                <a:solidFill>
                  <a:srgbClr val="0070C0"/>
                </a:solidFill>
              </a:rPr>
              <a:t>, </a:t>
            </a:r>
            <a:r>
              <a:rPr lang="ru-RU" b="1" dirty="0" err="1" smtClean="0">
                <a:solidFill>
                  <a:srgbClr val="0070C0"/>
                </a:solidFill>
              </a:rPr>
              <a:t>її</a:t>
            </a:r>
            <a:r>
              <a:rPr lang="ru-RU" b="1" dirty="0" smtClean="0">
                <a:solidFill>
                  <a:srgbClr val="0070C0"/>
                </a:solidFill>
              </a:rPr>
              <a:t> </a:t>
            </a:r>
            <a:r>
              <a:rPr lang="ru-RU" b="1" dirty="0" err="1" smtClean="0">
                <a:solidFill>
                  <a:srgbClr val="0070C0"/>
                </a:solidFill>
              </a:rPr>
              <a:t>добровільність</a:t>
            </a:r>
            <a:endParaRPr lang="ru-RU" b="1" dirty="0" smtClean="0">
              <a:solidFill>
                <a:srgbClr val="0070C0"/>
              </a:solidFill>
            </a:endParaRPr>
          </a:p>
          <a:p>
            <a:endParaRPr lang="ru-RU" dirty="0" smtClean="0"/>
          </a:p>
          <a:p>
            <a:r>
              <a:rPr lang="uk-UA" dirty="0" smtClean="0"/>
              <a:t>27. Суд першої інстанції встановив, що засудженого фактично затримали 27 січня 2020 року. Суд погоджується з цим висновком, оскільки матеріали справи підтверджують, що цього дня він перебував під контролем органу розслідування, з ним проводилися слідчі дії, і до нього ставилися як до підозрюваного. Отже, на засудженого поширювалися гарантії, передбачені для затриманих осіб.</a:t>
            </a:r>
          </a:p>
          <a:p>
            <a:r>
              <a:rPr lang="uk-UA" dirty="0" smtClean="0"/>
              <a:t>28. Захист стверджував, що засудженого незаконно позбавили правової допомоги. Обвинувачення ж заявляло, що він добровільно відмовився від захисника, і що </a:t>
            </a:r>
            <a:r>
              <a:rPr lang="uk-UA" dirty="0" smtClean="0">
                <a:hlinkClick r:id="rId2" tooltip="Кримінальний процесуальний кодекс України; нормативно-правовий акт № 4651-VI від 13.04.2012, ВР України"/>
              </a:rPr>
              <a:t>стаття 52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t> не вимагала його обов`язкового призначення.</a:t>
            </a:r>
          </a:p>
          <a:p>
            <a:r>
              <a:rPr lang="uk-UA" dirty="0" smtClean="0"/>
              <a:t>29. Як зазначав ЄСПЛ, стаття 6 Конвенції не забороняє особі добровільно, прямо чи мовчазно, відмовитися від використання певних гарантій справедливого судового розгляду. Однак, щоб така відмова мала значення для цілей Конвенції, вона має бути встановлена недвозначним чином і супроводжуватися мінімальними гарантіями, відповідними її важливості,[4] та не суперечити будь-яким значущим суспільним інтересам.[5] Щоб стверджувати, що обвинувачений через свою поведінку прямо відмовився від важливого права за статтею 6 Конвенції, необхідно довести, що він міг розумно передбачити наслідки своєї поведінки.[6]</a:t>
            </a:r>
          </a:p>
          <a:p>
            <a:r>
              <a:rPr lang="uk-UA" dirty="0" smtClean="0"/>
              <a:t>30. Суд визнає, що особа може відмовитися від допомоги захисника. Однак така відмова має бути добровільною та усвідомленою, що має бути доведено безсумнівно.</a:t>
            </a:r>
          </a:p>
          <a:p>
            <a:endParaRPr lang="ru-RU" dirty="0" smtClean="0"/>
          </a:p>
        </p:txBody>
      </p:sp>
    </p:spTree>
    <p:extLst>
      <p:ext uri="{BB962C8B-B14F-4D97-AF65-F5344CB8AC3E}">
        <p14:creationId xmlns:p14="http://schemas.microsoft.com/office/powerpoint/2010/main" val="2568541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77500" lnSpcReduction="20000"/>
          </a:bodyPr>
          <a:lstStyle/>
          <a:p>
            <a:r>
              <a:rPr lang="ru-RU" b="1" dirty="0" err="1" smtClean="0">
                <a:solidFill>
                  <a:srgbClr val="0070C0"/>
                </a:solidFill>
              </a:rPr>
              <a:t>Відмова</a:t>
            </a:r>
            <a:r>
              <a:rPr lang="ru-RU" b="1" dirty="0" smtClean="0">
                <a:solidFill>
                  <a:srgbClr val="0070C0"/>
                </a:solidFill>
              </a:rPr>
              <a:t> </a:t>
            </a:r>
            <a:r>
              <a:rPr lang="ru-RU" b="1" dirty="0" err="1" smtClean="0">
                <a:solidFill>
                  <a:srgbClr val="0070C0"/>
                </a:solidFill>
              </a:rPr>
              <a:t>від</a:t>
            </a:r>
            <a:r>
              <a:rPr lang="ru-RU" b="1" dirty="0" smtClean="0">
                <a:solidFill>
                  <a:srgbClr val="0070C0"/>
                </a:solidFill>
              </a:rPr>
              <a:t> </a:t>
            </a:r>
            <a:r>
              <a:rPr lang="ru-RU" b="1" dirty="0" err="1" smtClean="0">
                <a:solidFill>
                  <a:srgbClr val="0070C0"/>
                </a:solidFill>
              </a:rPr>
              <a:t>захисника</a:t>
            </a:r>
            <a:r>
              <a:rPr lang="ru-RU" b="1" dirty="0" smtClean="0">
                <a:solidFill>
                  <a:srgbClr val="0070C0"/>
                </a:solidFill>
              </a:rPr>
              <a:t>, </a:t>
            </a:r>
            <a:r>
              <a:rPr lang="ru-RU" b="1" dirty="0" err="1" smtClean="0">
                <a:solidFill>
                  <a:srgbClr val="0070C0"/>
                </a:solidFill>
              </a:rPr>
              <a:t>її</a:t>
            </a:r>
            <a:r>
              <a:rPr lang="ru-RU" b="1" dirty="0" smtClean="0">
                <a:solidFill>
                  <a:srgbClr val="0070C0"/>
                </a:solidFill>
              </a:rPr>
              <a:t> </a:t>
            </a:r>
            <a:r>
              <a:rPr lang="ru-RU" b="1" dirty="0" err="1" smtClean="0">
                <a:solidFill>
                  <a:srgbClr val="0070C0"/>
                </a:solidFill>
              </a:rPr>
              <a:t>добровільність</a:t>
            </a:r>
            <a:endParaRPr lang="ru-RU" b="1" dirty="0" smtClean="0">
              <a:solidFill>
                <a:srgbClr val="0070C0"/>
              </a:solidFill>
            </a:endParaRPr>
          </a:p>
          <a:p>
            <a:endParaRPr lang="ru-RU" dirty="0" smtClean="0"/>
          </a:p>
          <a:p>
            <a:r>
              <a:rPr lang="uk-UA" dirty="0" smtClean="0"/>
              <a:t>31. Згідно з частиною 4 </a:t>
            </a:r>
            <a:r>
              <a:rPr lang="uk-UA" dirty="0" smtClean="0">
                <a:hlinkClick r:id="rId2" tooltip="Кримінальний процесуальний кодекс України; нормативно-правовий акт № 4651-VI від 13.04.2012, ВР України"/>
              </a:rPr>
              <a:t>статті 213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t>, службова особа, яка здійснила затримання, зобов`язана негайно повідомити про це регіональний Центр з надання безоплатної правової допомоги.[7] Якщо цього не зроблено, то відповідно до частини 5 </a:t>
            </a:r>
            <a:r>
              <a:rPr lang="uk-UA" dirty="0" smtClean="0">
                <a:hlinkClick r:id="rId2" tooltip="Кримінальний процесуальний кодекс України; нормативно-правовий акт № 4651-VI від 13.04.2012, ВР України"/>
              </a:rPr>
              <a:t>статті 213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t>, це зобов`язана зробити службова особа, зазначена у </a:t>
            </a:r>
            <a:r>
              <a:rPr lang="uk-UA" dirty="0" smtClean="0">
                <a:hlinkClick r:id="rId3" tooltip="Кримінальний процесуальний кодекс України; нормативно-правовий акт № 4651-VI від 13.04.2012, ВР України"/>
              </a:rPr>
              <a:t>статті 212 </a:t>
            </a:r>
            <a:r>
              <a:rPr lang="uk-UA" dirty="0" err="1" smtClean="0">
                <a:hlinkClick r:id="rId3" tooltip="Кримінальний процесуальний кодекс України; нормативно-правовий акт № 4651-VI від 13.04.2012, ВР України"/>
              </a:rPr>
              <a:t>КПК</a:t>
            </a:r>
            <a:r>
              <a:rPr lang="uk-UA" dirty="0" smtClean="0"/>
              <a:t>.</a:t>
            </a:r>
          </a:p>
          <a:p>
            <a:r>
              <a:rPr lang="uk-UA" dirty="0" smtClean="0"/>
              <a:t>32. Обвинувачення стверджує, що засуджений відмовився від захисника.</a:t>
            </a:r>
          </a:p>
          <a:p>
            <a:r>
              <a:rPr lang="uk-UA" dirty="0" smtClean="0"/>
              <a:t>33. </a:t>
            </a:r>
            <a:r>
              <a:rPr lang="uk-UA" dirty="0" smtClean="0">
                <a:hlinkClick r:id="rId4" tooltip="Кримінальний процесуальний кодекс України; нормативно-правовий акт № 4651-VI від 13.04.2012, ВР України"/>
              </a:rPr>
              <a:t>Стаття 54 </a:t>
            </a:r>
            <a:r>
              <a:rPr lang="uk-UA" dirty="0" err="1" smtClean="0">
                <a:hlinkClick r:id="rId4" tooltip="Кримінальний процесуальний кодекс України; нормативно-правовий акт № 4651-VI від 13.04.2012, ВР України"/>
              </a:rPr>
              <a:t>КПК</a:t>
            </a:r>
            <a:r>
              <a:rPr lang="uk-UA" dirty="0" smtClean="0"/>
              <a:t> передбачає спеціальну процедуру відмови від захисника. Згідно з нею, у такому разі слідчий зобов`язаний організувати зустріч захисника з підозрюваним/обвинуваченим. Якщо після конфіденційної розмови підозрюваний особисто повідомляє захиснику про відмову, це фіксується у протоколі.</a:t>
            </a:r>
          </a:p>
          <a:p>
            <a:r>
              <a:rPr lang="uk-UA" dirty="0" smtClean="0"/>
              <a:t>34. Таким чином, для захисту затриманої особи від тиску та підтвердження добровільності відмови від захисника закон встановлює спеціальну процедуру: невідкладно після затримання має бути поінформований відповідний Центр з надання безоплатної правової допомоги, має бути призначений захисник, від якого затриманий може відмовитися лише після конфіденційної зустрічі з ним і в його присутності.</a:t>
            </a:r>
          </a:p>
          <a:p>
            <a:r>
              <a:rPr lang="uk-UA" dirty="0" smtClean="0"/>
              <a:t>35. Оскільки матеріали справи не містять документів, що підтверджують дотримання цієї процедури, Суд не може вважати, що добровільність відмови від захисника безсумнівно підтверджена (</a:t>
            </a:r>
            <a:r>
              <a:rPr lang="en-US" dirty="0"/>
              <a:t>https://reyestr.court.gov.ua/Review/125028794</a:t>
            </a:r>
            <a:r>
              <a:rPr lang="uk-UA" dirty="0" smtClean="0"/>
              <a:t>)</a:t>
            </a:r>
            <a:r>
              <a:rPr lang="ru-RU" dirty="0" smtClean="0"/>
              <a:t>.</a:t>
            </a:r>
            <a:endParaRPr lang="ru-RU" dirty="0"/>
          </a:p>
          <a:p>
            <a:endParaRPr lang="ru-RU" dirty="0" smtClean="0"/>
          </a:p>
        </p:txBody>
      </p:sp>
    </p:spTree>
    <p:extLst>
      <p:ext uri="{BB962C8B-B14F-4D97-AF65-F5344CB8AC3E}">
        <p14:creationId xmlns:p14="http://schemas.microsoft.com/office/powerpoint/2010/main" val="232296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55000" lnSpcReduction="20000"/>
          </a:bodyPr>
          <a:lstStyle/>
          <a:p>
            <a:r>
              <a:rPr lang="ru-RU" b="1" dirty="0" err="1" smtClean="0">
                <a:solidFill>
                  <a:srgbClr val="0070C0"/>
                </a:solidFill>
              </a:rPr>
              <a:t>Відмова</a:t>
            </a:r>
            <a:r>
              <a:rPr lang="ru-RU" b="1" dirty="0" smtClean="0">
                <a:solidFill>
                  <a:srgbClr val="0070C0"/>
                </a:solidFill>
              </a:rPr>
              <a:t> </a:t>
            </a:r>
            <a:r>
              <a:rPr lang="ru-RU" b="1" dirty="0" err="1" smtClean="0">
                <a:solidFill>
                  <a:srgbClr val="0070C0"/>
                </a:solidFill>
              </a:rPr>
              <a:t>від</a:t>
            </a:r>
            <a:r>
              <a:rPr lang="ru-RU" b="1" dirty="0" smtClean="0">
                <a:solidFill>
                  <a:srgbClr val="0070C0"/>
                </a:solidFill>
              </a:rPr>
              <a:t> </a:t>
            </a:r>
            <a:r>
              <a:rPr lang="ru-RU" b="1" dirty="0" err="1" smtClean="0">
                <a:solidFill>
                  <a:srgbClr val="0070C0"/>
                </a:solidFill>
              </a:rPr>
              <a:t>захисника</a:t>
            </a:r>
            <a:r>
              <a:rPr lang="ru-RU" b="1" dirty="0" smtClean="0">
                <a:solidFill>
                  <a:srgbClr val="0070C0"/>
                </a:solidFill>
              </a:rPr>
              <a:t> НЕ </a:t>
            </a:r>
            <a:r>
              <a:rPr lang="ru-RU" b="1" dirty="0" err="1" smtClean="0">
                <a:solidFill>
                  <a:srgbClr val="0070C0"/>
                </a:solidFill>
              </a:rPr>
              <a:t>свідчить</a:t>
            </a:r>
            <a:r>
              <a:rPr lang="ru-RU" b="1" dirty="0" smtClean="0">
                <a:solidFill>
                  <a:srgbClr val="0070C0"/>
                </a:solidFill>
              </a:rPr>
              <a:t> про </a:t>
            </a:r>
            <a:r>
              <a:rPr lang="ru-RU" b="1" dirty="0" err="1" smtClean="0">
                <a:solidFill>
                  <a:srgbClr val="0070C0"/>
                </a:solidFill>
              </a:rPr>
              <a:t>неналежне</a:t>
            </a:r>
            <a:r>
              <a:rPr lang="ru-RU" b="1" dirty="0" smtClean="0">
                <a:solidFill>
                  <a:srgbClr val="0070C0"/>
                </a:solidFill>
              </a:rPr>
              <a:t> </a:t>
            </a:r>
            <a:r>
              <a:rPr lang="ru-RU" b="1" dirty="0" err="1" smtClean="0">
                <a:solidFill>
                  <a:srgbClr val="0070C0"/>
                </a:solidFill>
              </a:rPr>
              <a:t>виконання</a:t>
            </a:r>
            <a:r>
              <a:rPr lang="ru-RU" b="1" dirty="0" smtClean="0">
                <a:solidFill>
                  <a:srgbClr val="0070C0"/>
                </a:solidFill>
              </a:rPr>
              <a:t> </a:t>
            </a:r>
            <a:r>
              <a:rPr lang="ru-RU" b="1" dirty="0" err="1" smtClean="0">
                <a:solidFill>
                  <a:srgbClr val="0070C0"/>
                </a:solidFill>
              </a:rPr>
              <a:t>професійних</a:t>
            </a:r>
            <a:r>
              <a:rPr lang="ru-RU" b="1" dirty="0" smtClean="0">
                <a:solidFill>
                  <a:srgbClr val="0070C0"/>
                </a:solidFill>
              </a:rPr>
              <a:t> </a:t>
            </a:r>
            <a:r>
              <a:rPr lang="ru-RU" b="1" dirty="0" err="1" smtClean="0">
                <a:solidFill>
                  <a:srgbClr val="0070C0"/>
                </a:solidFill>
              </a:rPr>
              <a:t>обовязків</a:t>
            </a:r>
            <a:r>
              <a:rPr lang="ru-RU" b="1" dirty="0" smtClean="0">
                <a:solidFill>
                  <a:srgbClr val="0070C0"/>
                </a:solidFill>
              </a:rPr>
              <a:t> </a:t>
            </a:r>
            <a:endParaRPr lang="en-US" b="1" dirty="0" smtClean="0">
              <a:solidFill>
                <a:srgbClr val="0070C0"/>
              </a:solidFill>
            </a:endParaRPr>
          </a:p>
          <a:p>
            <a:pPr algn="just"/>
            <a:r>
              <a:rPr lang="ru-RU" dirty="0">
                <a:solidFill>
                  <a:schemeClr val="tx1"/>
                </a:solidFill>
              </a:rPr>
              <a:t>З </a:t>
            </a:r>
            <a:r>
              <a:rPr lang="ru-RU" dirty="0" err="1">
                <a:solidFill>
                  <a:schemeClr val="tx1"/>
                </a:solidFill>
              </a:rPr>
              <a:t>матеріалів</a:t>
            </a:r>
            <a:r>
              <a:rPr lang="ru-RU" dirty="0">
                <a:solidFill>
                  <a:schemeClr val="tx1"/>
                </a:solidFill>
              </a:rPr>
              <a:t> </a:t>
            </a:r>
            <a:r>
              <a:rPr lang="ru-RU" dirty="0" err="1">
                <a:solidFill>
                  <a:schemeClr val="tx1"/>
                </a:solidFill>
              </a:rPr>
              <a:t>кримінального</a:t>
            </a:r>
            <a:r>
              <a:rPr lang="ru-RU" dirty="0">
                <a:solidFill>
                  <a:schemeClr val="tx1"/>
                </a:solidFill>
              </a:rPr>
              <a:t> </a:t>
            </a:r>
            <a:r>
              <a:rPr lang="ru-RU" dirty="0" err="1">
                <a:solidFill>
                  <a:schemeClr val="tx1"/>
                </a:solidFill>
              </a:rPr>
              <a:t>провадження</a:t>
            </a:r>
            <a:r>
              <a:rPr lang="ru-RU" dirty="0">
                <a:solidFill>
                  <a:schemeClr val="tx1"/>
                </a:solidFill>
              </a:rPr>
              <a:t> </a:t>
            </a:r>
            <a:r>
              <a:rPr lang="ru-RU" dirty="0" err="1">
                <a:solidFill>
                  <a:schemeClr val="tx1"/>
                </a:solidFill>
              </a:rPr>
              <a:t>вбачається</a:t>
            </a:r>
            <a:r>
              <a:rPr lang="ru-RU" dirty="0">
                <a:solidFill>
                  <a:schemeClr val="tx1"/>
                </a:solidFill>
              </a:rPr>
              <a:t>, </a:t>
            </a:r>
            <a:r>
              <a:rPr lang="ru-RU" dirty="0" err="1">
                <a:solidFill>
                  <a:schemeClr val="tx1"/>
                </a:solidFill>
              </a:rPr>
              <a:t>що</a:t>
            </a:r>
            <a:r>
              <a:rPr lang="ru-RU" dirty="0">
                <a:solidFill>
                  <a:schemeClr val="tx1"/>
                </a:solidFill>
              </a:rPr>
              <a:t> як на </a:t>
            </a:r>
            <a:r>
              <a:rPr lang="ru-RU" dirty="0" err="1">
                <a:solidFill>
                  <a:schemeClr val="tx1"/>
                </a:solidFill>
              </a:rPr>
              <a:t>стадії</a:t>
            </a:r>
            <a:r>
              <a:rPr lang="ru-RU" dirty="0">
                <a:solidFill>
                  <a:schemeClr val="tx1"/>
                </a:solidFill>
              </a:rPr>
              <a:t> </a:t>
            </a:r>
            <a:r>
              <a:rPr lang="ru-RU" dirty="0" err="1">
                <a:solidFill>
                  <a:schemeClr val="tx1"/>
                </a:solidFill>
              </a:rPr>
              <a:t>досудового</a:t>
            </a:r>
            <a:r>
              <a:rPr lang="ru-RU" dirty="0">
                <a:solidFill>
                  <a:schemeClr val="tx1"/>
                </a:solidFill>
              </a:rPr>
              <a:t> </a:t>
            </a:r>
            <a:r>
              <a:rPr lang="ru-RU" dirty="0" err="1">
                <a:solidFill>
                  <a:schemeClr val="tx1"/>
                </a:solidFill>
              </a:rPr>
              <a:t>розслідування</a:t>
            </a:r>
            <a:r>
              <a:rPr lang="ru-RU" dirty="0">
                <a:solidFill>
                  <a:schemeClr val="tx1"/>
                </a:solidFill>
              </a:rPr>
              <a:t>, так і на </a:t>
            </a:r>
            <a:r>
              <a:rPr lang="ru-RU" dirty="0" err="1">
                <a:solidFill>
                  <a:schemeClr val="tx1"/>
                </a:solidFill>
              </a:rPr>
              <a:t>стадіях</a:t>
            </a:r>
            <a:r>
              <a:rPr lang="ru-RU" dirty="0">
                <a:solidFill>
                  <a:schemeClr val="tx1"/>
                </a:solidFill>
              </a:rPr>
              <a:t> судового й </a:t>
            </a:r>
            <a:r>
              <a:rPr lang="ru-RU" dirty="0" err="1">
                <a:solidFill>
                  <a:schemeClr val="tx1"/>
                </a:solidFill>
              </a:rPr>
              <a:t>апеляційного</a:t>
            </a:r>
            <a:r>
              <a:rPr lang="ru-RU" dirty="0">
                <a:solidFill>
                  <a:schemeClr val="tx1"/>
                </a:solidFill>
              </a:rPr>
              <a:t> </a:t>
            </a:r>
            <a:r>
              <a:rPr lang="ru-RU" dirty="0" err="1">
                <a:solidFill>
                  <a:schemeClr val="tx1"/>
                </a:solidFill>
              </a:rPr>
              <a:t>проваджень</a:t>
            </a:r>
            <a:r>
              <a:rPr lang="ru-RU" dirty="0">
                <a:solidFill>
                  <a:schemeClr val="tx1"/>
                </a:solidFill>
              </a:rPr>
              <a:t> для </a:t>
            </a:r>
            <a:r>
              <a:rPr lang="ru-RU" dirty="0" err="1">
                <a:solidFill>
                  <a:schemeClr val="tx1"/>
                </a:solidFill>
              </a:rPr>
              <a:t>захисту</a:t>
            </a:r>
            <a:r>
              <a:rPr lang="ru-RU" dirty="0">
                <a:solidFill>
                  <a:schemeClr val="tx1"/>
                </a:solidFill>
              </a:rPr>
              <a:t> </a:t>
            </a:r>
            <a:r>
              <a:rPr lang="ru-RU" dirty="0" err="1">
                <a:solidFill>
                  <a:schemeClr val="tx1"/>
                </a:solidFill>
              </a:rPr>
              <a:t>ОСОБА_7</a:t>
            </a:r>
            <a:r>
              <a:rPr lang="ru-RU" dirty="0">
                <a:solidFill>
                  <a:schemeClr val="tx1"/>
                </a:solidFill>
              </a:rPr>
              <a:t> </a:t>
            </a:r>
            <a:r>
              <a:rPr lang="ru-RU" dirty="0" err="1">
                <a:solidFill>
                  <a:schemeClr val="tx1"/>
                </a:solidFill>
              </a:rPr>
              <a:t>неодноразово</a:t>
            </a:r>
            <a:r>
              <a:rPr lang="ru-RU" dirty="0">
                <a:solidFill>
                  <a:schemeClr val="tx1"/>
                </a:solidFill>
              </a:rPr>
              <a:t> </a:t>
            </a:r>
            <a:r>
              <a:rPr lang="ru-RU" dirty="0" err="1">
                <a:solidFill>
                  <a:schemeClr val="tx1"/>
                </a:solidFill>
              </a:rPr>
              <a:t>залучалися</a:t>
            </a:r>
            <a:r>
              <a:rPr lang="ru-RU" dirty="0">
                <a:solidFill>
                  <a:schemeClr val="tx1"/>
                </a:solidFill>
              </a:rPr>
              <a:t> </a:t>
            </a:r>
            <a:r>
              <a:rPr lang="ru-RU" dirty="0" err="1">
                <a:solidFill>
                  <a:schemeClr val="tx1"/>
                </a:solidFill>
              </a:rPr>
              <a:t>захисники</a:t>
            </a:r>
            <a:r>
              <a:rPr lang="ru-RU" dirty="0">
                <a:solidFill>
                  <a:schemeClr val="tx1"/>
                </a:solidFill>
              </a:rPr>
              <a:t> з центру </a:t>
            </a:r>
            <a:r>
              <a:rPr lang="ru-RU" dirty="0" err="1">
                <a:solidFill>
                  <a:schemeClr val="tx1"/>
                </a:solidFill>
              </a:rPr>
              <a:t>надання</a:t>
            </a:r>
            <a:r>
              <a:rPr lang="ru-RU" dirty="0">
                <a:solidFill>
                  <a:schemeClr val="tx1"/>
                </a:solidFill>
              </a:rPr>
              <a:t> </a:t>
            </a:r>
            <a:r>
              <a:rPr lang="ru-RU" dirty="0" err="1">
                <a:solidFill>
                  <a:schemeClr val="tx1"/>
                </a:solidFill>
              </a:rPr>
              <a:t>безоплатної</a:t>
            </a:r>
            <a:r>
              <a:rPr lang="ru-RU" dirty="0">
                <a:solidFill>
                  <a:schemeClr val="tx1"/>
                </a:solidFill>
              </a:rPr>
              <a:t> </a:t>
            </a:r>
            <a:r>
              <a:rPr lang="ru-RU" dirty="0" err="1">
                <a:solidFill>
                  <a:schemeClr val="tx1"/>
                </a:solidFill>
              </a:rPr>
              <a:t>вторинної</a:t>
            </a:r>
            <a:r>
              <a:rPr lang="ru-RU" dirty="0">
                <a:solidFill>
                  <a:schemeClr val="tx1"/>
                </a:solidFill>
              </a:rPr>
              <a:t> </a:t>
            </a:r>
            <a:r>
              <a:rPr lang="ru-RU" dirty="0" err="1">
                <a:solidFill>
                  <a:schemeClr val="tx1"/>
                </a:solidFill>
              </a:rPr>
              <a:t>правової</a:t>
            </a:r>
            <a:r>
              <a:rPr lang="ru-RU" dirty="0">
                <a:solidFill>
                  <a:schemeClr val="tx1"/>
                </a:solidFill>
              </a:rPr>
              <a:t> </a:t>
            </a:r>
            <a:r>
              <a:rPr lang="ru-RU" dirty="0" err="1">
                <a:solidFill>
                  <a:schemeClr val="tx1"/>
                </a:solidFill>
              </a:rPr>
              <a:t>допомоги</a:t>
            </a:r>
            <a:r>
              <a:rPr lang="ru-RU" dirty="0">
                <a:solidFill>
                  <a:schemeClr val="tx1"/>
                </a:solidFill>
              </a:rPr>
              <a:t>. </a:t>
            </a:r>
            <a:r>
              <a:rPr lang="ru-RU" dirty="0" err="1">
                <a:solidFill>
                  <a:schemeClr val="tx1"/>
                </a:solidFill>
              </a:rPr>
              <a:t>Також</a:t>
            </a:r>
            <a:r>
              <a:rPr lang="ru-RU" dirty="0">
                <a:solidFill>
                  <a:schemeClr val="tx1"/>
                </a:solidFill>
              </a:rPr>
              <a:t>, </a:t>
            </a:r>
            <a:r>
              <a:rPr lang="ru-RU" dirty="0" err="1">
                <a:solidFill>
                  <a:schemeClr val="tx1"/>
                </a:solidFill>
              </a:rPr>
              <a:t>інтереси</a:t>
            </a:r>
            <a:r>
              <a:rPr lang="ru-RU" dirty="0">
                <a:solidFill>
                  <a:schemeClr val="tx1"/>
                </a:solidFill>
              </a:rPr>
              <a:t> </a:t>
            </a:r>
            <a:r>
              <a:rPr lang="ru-RU" dirty="0" err="1">
                <a:solidFill>
                  <a:schemeClr val="tx1"/>
                </a:solidFill>
              </a:rPr>
              <a:t>засудженого</a:t>
            </a:r>
            <a:r>
              <a:rPr lang="ru-RU" dirty="0">
                <a:solidFill>
                  <a:schemeClr val="tx1"/>
                </a:solidFill>
              </a:rPr>
              <a:t> </a:t>
            </a:r>
            <a:r>
              <a:rPr lang="ru-RU" dirty="0" err="1">
                <a:solidFill>
                  <a:schemeClr val="tx1"/>
                </a:solidFill>
              </a:rPr>
              <a:t>захищали</a:t>
            </a:r>
            <a:r>
              <a:rPr lang="ru-RU" dirty="0">
                <a:solidFill>
                  <a:schemeClr val="tx1"/>
                </a:solidFill>
              </a:rPr>
              <a:t> </a:t>
            </a:r>
            <a:r>
              <a:rPr lang="ru-RU" dirty="0" err="1">
                <a:solidFill>
                  <a:schemeClr val="tx1"/>
                </a:solidFill>
              </a:rPr>
              <a:t>адвокати</a:t>
            </a:r>
            <a:r>
              <a:rPr lang="ru-RU" dirty="0">
                <a:solidFill>
                  <a:schemeClr val="tx1"/>
                </a:solidFill>
              </a:rPr>
              <a:t> за договором.  </a:t>
            </a:r>
          </a:p>
          <a:p>
            <a:pPr algn="just"/>
            <a:r>
              <a:rPr lang="ru-RU" dirty="0">
                <a:solidFill>
                  <a:schemeClr val="tx1"/>
                </a:solidFill>
              </a:rPr>
              <a:t>Так, на </a:t>
            </a:r>
            <a:r>
              <a:rPr lang="ru-RU" dirty="0" err="1">
                <a:solidFill>
                  <a:schemeClr val="tx1"/>
                </a:solidFill>
              </a:rPr>
              <a:t>стадії</a:t>
            </a:r>
            <a:r>
              <a:rPr lang="ru-RU" dirty="0">
                <a:solidFill>
                  <a:schemeClr val="tx1"/>
                </a:solidFill>
              </a:rPr>
              <a:t> </a:t>
            </a:r>
            <a:r>
              <a:rPr lang="ru-RU" dirty="0" err="1">
                <a:solidFill>
                  <a:schemeClr val="tx1"/>
                </a:solidFill>
              </a:rPr>
              <a:t>відкриття</a:t>
            </a:r>
            <a:r>
              <a:rPr lang="ru-RU" dirty="0">
                <a:solidFill>
                  <a:schemeClr val="tx1"/>
                </a:solidFill>
              </a:rPr>
              <a:t> </a:t>
            </a:r>
            <a:r>
              <a:rPr lang="ru-RU" dirty="0" err="1">
                <a:solidFill>
                  <a:schemeClr val="tx1"/>
                </a:solidFill>
              </a:rPr>
              <a:t>матеріалів</a:t>
            </a:r>
            <a:r>
              <a:rPr lang="ru-RU" dirty="0">
                <a:solidFill>
                  <a:schemeClr val="tx1"/>
                </a:solidFill>
              </a:rPr>
              <a:t> </a:t>
            </a:r>
            <a:r>
              <a:rPr lang="ru-RU" dirty="0" err="1">
                <a:solidFill>
                  <a:schemeClr val="tx1"/>
                </a:solidFill>
              </a:rPr>
              <a:t>кримінального</a:t>
            </a:r>
            <a:r>
              <a:rPr lang="ru-RU" dirty="0">
                <a:solidFill>
                  <a:schemeClr val="tx1"/>
                </a:solidFill>
              </a:rPr>
              <a:t> </a:t>
            </a:r>
            <a:r>
              <a:rPr lang="ru-RU" dirty="0" err="1">
                <a:solidFill>
                  <a:schemeClr val="tx1"/>
                </a:solidFill>
              </a:rPr>
              <a:t>провадження</a:t>
            </a:r>
            <a:r>
              <a:rPr lang="ru-RU" dirty="0">
                <a:solidFill>
                  <a:schemeClr val="tx1"/>
                </a:solidFill>
              </a:rPr>
              <a:t> органом </a:t>
            </a:r>
            <a:r>
              <a:rPr lang="ru-RU" dirty="0" err="1">
                <a:solidFill>
                  <a:schemeClr val="tx1"/>
                </a:solidFill>
              </a:rPr>
              <a:t>досудового</a:t>
            </a:r>
            <a:r>
              <a:rPr lang="ru-RU" dirty="0">
                <a:solidFill>
                  <a:schemeClr val="tx1"/>
                </a:solidFill>
              </a:rPr>
              <a:t> </a:t>
            </a:r>
            <a:r>
              <a:rPr lang="ru-RU" dirty="0" err="1">
                <a:solidFill>
                  <a:schemeClr val="tx1"/>
                </a:solidFill>
              </a:rPr>
              <a:t>слідства</a:t>
            </a:r>
            <a:r>
              <a:rPr lang="ru-RU" dirty="0">
                <a:solidFill>
                  <a:schemeClr val="tx1"/>
                </a:solidFill>
              </a:rPr>
              <a:t> </a:t>
            </a:r>
            <a:r>
              <a:rPr lang="ru-RU" dirty="0" err="1">
                <a:solidFill>
                  <a:schemeClr val="tx1"/>
                </a:solidFill>
              </a:rPr>
              <a:t>інтереси</a:t>
            </a:r>
            <a:r>
              <a:rPr lang="ru-RU" dirty="0">
                <a:solidFill>
                  <a:schemeClr val="tx1"/>
                </a:solidFill>
              </a:rPr>
              <a:t> </a:t>
            </a:r>
            <a:r>
              <a:rPr lang="ru-RU" dirty="0" err="1">
                <a:solidFill>
                  <a:schemeClr val="tx1"/>
                </a:solidFill>
              </a:rPr>
              <a:t>ОСОБА_7</a:t>
            </a:r>
            <a:r>
              <a:rPr lang="ru-RU" dirty="0">
                <a:solidFill>
                  <a:schemeClr val="tx1"/>
                </a:solidFill>
              </a:rPr>
              <a:t> </a:t>
            </a:r>
            <a:r>
              <a:rPr lang="ru-RU" dirty="0" err="1">
                <a:solidFill>
                  <a:schemeClr val="tx1"/>
                </a:solidFill>
              </a:rPr>
              <a:t>захищав</a:t>
            </a:r>
            <a:r>
              <a:rPr lang="ru-RU" dirty="0">
                <a:solidFill>
                  <a:schemeClr val="tx1"/>
                </a:solidFill>
              </a:rPr>
              <a:t> адвокат </a:t>
            </a:r>
            <a:r>
              <a:rPr lang="ru-RU" dirty="0" err="1">
                <a:solidFill>
                  <a:schemeClr val="tx1"/>
                </a:solidFill>
              </a:rPr>
              <a:t>ОСОБА_14</a:t>
            </a:r>
            <a:r>
              <a:rPr lang="ru-RU" dirty="0">
                <a:solidFill>
                  <a:schemeClr val="tx1"/>
                </a:solidFill>
              </a:rPr>
              <a:t> , </a:t>
            </a:r>
            <a:r>
              <a:rPr lang="ru-RU" dirty="0" err="1">
                <a:solidFill>
                  <a:schemeClr val="tx1"/>
                </a:solidFill>
              </a:rPr>
              <a:t>який</a:t>
            </a:r>
            <a:r>
              <a:rPr lang="ru-RU" dirty="0">
                <a:solidFill>
                  <a:schemeClr val="tx1"/>
                </a:solidFill>
              </a:rPr>
              <a:t> </a:t>
            </a:r>
            <a:r>
              <a:rPr lang="ru-RU" dirty="0" err="1">
                <a:solidFill>
                  <a:schemeClr val="tx1"/>
                </a:solidFill>
              </a:rPr>
              <a:t>також</a:t>
            </a:r>
            <a:r>
              <a:rPr lang="ru-RU" dirty="0">
                <a:solidFill>
                  <a:schemeClr val="tx1"/>
                </a:solidFill>
              </a:rPr>
              <a:t> </a:t>
            </a:r>
            <a:r>
              <a:rPr lang="ru-RU" dirty="0" err="1">
                <a:solidFill>
                  <a:schemeClr val="tx1"/>
                </a:solidFill>
              </a:rPr>
              <a:t>здійснював</a:t>
            </a:r>
            <a:r>
              <a:rPr lang="ru-RU" dirty="0">
                <a:solidFill>
                  <a:schemeClr val="tx1"/>
                </a:solidFill>
              </a:rPr>
              <a:t> </a:t>
            </a:r>
            <a:r>
              <a:rPr lang="ru-RU" dirty="0" err="1">
                <a:solidFill>
                  <a:schemeClr val="tx1"/>
                </a:solidFill>
              </a:rPr>
              <a:t>захист</a:t>
            </a:r>
            <a:r>
              <a:rPr lang="ru-RU" dirty="0">
                <a:solidFill>
                  <a:schemeClr val="tx1"/>
                </a:solidFill>
              </a:rPr>
              <a:t> </a:t>
            </a:r>
            <a:r>
              <a:rPr lang="ru-RU" dirty="0" err="1">
                <a:solidFill>
                  <a:schemeClr val="tx1"/>
                </a:solidFill>
              </a:rPr>
              <a:t>під</a:t>
            </a:r>
            <a:r>
              <a:rPr lang="ru-RU" dirty="0">
                <a:solidFill>
                  <a:schemeClr val="tx1"/>
                </a:solidFill>
              </a:rPr>
              <a:t> час судового </a:t>
            </a:r>
            <a:r>
              <a:rPr lang="ru-RU" dirty="0" err="1">
                <a:solidFill>
                  <a:schemeClr val="tx1"/>
                </a:solidFill>
              </a:rPr>
              <a:t>розгляду</a:t>
            </a:r>
            <a:r>
              <a:rPr lang="ru-RU" dirty="0">
                <a:solidFill>
                  <a:schemeClr val="tx1"/>
                </a:solidFill>
              </a:rPr>
              <a:t> у </a:t>
            </a:r>
            <a:r>
              <a:rPr lang="ru-RU" dirty="0" err="1">
                <a:solidFill>
                  <a:schemeClr val="tx1"/>
                </a:solidFill>
              </a:rPr>
              <a:t>суді</a:t>
            </a:r>
            <a:r>
              <a:rPr lang="ru-RU" dirty="0">
                <a:solidFill>
                  <a:schemeClr val="tx1"/>
                </a:solidFill>
              </a:rPr>
              <a:t> </a:t>
            </a:r>
            <a:r>
              <a:rPr lang="ru-RU" dirty="0" err="1">
                <a:solidFill>
                  <a:schemeClr val="tx1"/>
                </a:solidFill>
              </a:rPr>
              <a:t>першої</a:t>
            </a:r>
            <a:r>
              <a:rPr lang="ru-RU" dirty="0">
                <a:solidFill>
                  <a:schemeClr val="tx1"/>
                </a:solidFill>
              </a:rPr>
              <a:t> </a:t>
            </a:r>
            <a:r>
              <a:rPr lang="ru-RU" dirty="0" err="1">
                <a:solidFill>
                  <a:schemeClr val="tx1"/>
                </a:solidFill>
              </a:rPr>
              <a:t>інстанції</a:t>
            </a:r>
            <a:r>
              <a:rPr lang="ru-RU" dirty="0">
                <a:solidFill>
                  <a:schemeClr val="tx1"/>
                </a:solidFill>
              </a:rPr>
              <a:t>.</a:t>
            </a:r>
          </a:p>
          <a:p>
            <a:pPr algn="just"/>
            <a:r>
              <a:rPr lang="ru-RU" dirty="0">
                <a:solidFill>
                  <a:schemeClr val="tx1"/>
                </a:solidFill>
              </a:rPr>
              <a:t>30 </a:t>
            </a:r>
            <a:r>
              <a:rPr lang="ru-RU" dirty="0" err="1">
                <a:solidFill>
                  <a:schemeClr val="tx1"/>
                </a:solidFill>
              </a:rPr>
              <a:t>серпня</a:t>
            </a:r>
            <a:r>
              <a:rPr lang="ru-RU" dirty="0">
                <a:solidFill>
                  <a:schemeClr val="tx1"/>
                </a:solidFill>
              </a:rPr>
              <a:t> 2022 року </a:t>
            </a:r>
            <a:r>
              <a:rPr lang="ru-RU" dirty="0" err="1">
                <a:solidFill>
                  <a:schemeClr val="tx1"/>
                </a:solidFill>
              </a:rPr>
              <a:t>місцевий</a:t>
            </a:r>
            <a:r>
              <a:rPr lang="ru-RU" dirty="0">
                <a:solidFill>
                  <a:schemeClr val="tx1"/>
                </a:solidFill>
              </a:rPr>
              <a:t> суд </a:t>
            </a:r>
            <a:r>
              <a:rPr lang="ru-RU" dirty="0" err="1">
                <a:solidFill>
                  <a:schemeClr val="tx1"/>
                </a:solidFill>
              </a:rPr>
              <a:t>прийняв</a:t>
            </a:r>
            <a:r>
              <a:rPr lang="ru-RU" dirty="0">
                <a:solidFill>
                  <a:schemeClr val="tx1"/>
                </a:solidFill>
              </a:rPr>
              <a:t> </a:t>
            </a:r>
            <a:r>
              <a:rPr lang="ru-RU" dirty="0" err="1">
                <a:solidFill>
                  <a:schemeClr val="tx1"/>
                </a:solidFill>
              </a:rPr>
              <a:t>відмову</a:t>
            </a:r>
            <a:r>
              <a:rPr lang="ru-RU" dirty="0">
                <a:solidFill>
                  <a:schemeClr val="tx1"/>
                </a:solidFill>
              </a:rPr>
              <a:t> </a:t>
            </a:r>
            <a:r>
              <a:rPr lang="ru-RU" dirty="0" err="1">
                <a:solidFill>
                  <a:schemeClr val="tx1"/>
                </a:solidFill>
              </a:rPr>
              <a:t>засудженого</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ОСОБА_14</a:t>
            </a:r>
            <a:r>
              <a:rPr lang="ru-RU" dirty="0">
                <a:solidFill>
                  <a:schemeClr val="tx1"/>
                </a:solidFill>
              </a:rPr>
              <a:t> та </a:t>
            </a:r>
            <a:r>
              <a:rPr lang="ru-RU" dirty="0" err="1">
                <a:solidFill>
                  <a:schemeClr val="tx1"/>
                </a:solidFill>
              </a:rPr>
              <a:t>доручив</a:t>
            </a:r>
            <a:r>
              <a:rPr lang="ru-RU" dirty="0">
                <a:solidFill>
                  <a:schemeClr val="tx1"/>
                </a:solidFill>
              </a:rPr>
              <a:t> центру з </a:t>
            </a:r>
            <a:r>
              <a:rPr lang="ru-RU" dirty="0" err="1">
                <a:solidFill>
                  <a:schemeClr val="tx1"/>
                </a:solidFill>
              </a:rPr>
              <a:t>надання</a:t>
            </a:r>
            <a:r>
              <a:rPr lang="ru-RU" dirty="0">
                <a:solidFill>
                  <a:schemeClr val="tx1"/>
                </a:solidFill>
              </a:rPr>
              <a:t> </a:t>
            </a:r>
            <a:r>
              <a:rPr lang="ru-RU" dirty="0" err="1">
                <a:solidFill>
                  <a:schemeClr val="tx1"/>
                </a:solidFill>
              </a:rPr>
              <a:t>безоплатної</a:t>
            </a:r>
            <a:r>
              <a:rPr lang="ru-RU" dirty="0">
                <a:solidFill>
                  <a:schemeClr val="tx1"/>
                </a:solidFill>
              </a:rPr>
              <a:t> </a:t>
            </a:r>
            <a:r>
              <a:rPr lang="ru-RU" dirty="0" err="1">
                <a:solidFill>
                  <a:schemeClr val="tx1"/>
                </a:solidFill>
              </a:rPr>
              <a:t>вторинної</a:t>
            </a:r>
            <a:r>
              <a:rPr lang="ru-RU" dirty="0">
                <a:solidFill>
                  <a:schemeClr val="tx1"/>
                </a:solidFill>
              </a:rPr>
              <a:t> </a:t>
            </a:r>
            <a:r>
              <a:rPr lang="ru-RU" dirty="0" err="1">
                <a:solidFill>
                  <a:schemeClr val="tx1"/>
                </a:solidFill>
              </a:rPr>
              <a:t>правової</a:t>
            </a:r>
            <a:r>
              <a:rPr lang="ru-RU" dirty="0">
                <a:solidFill>
                  <a:schemeClr val="tx1"/>
                </a:solidFill>
              </a:rPr>
              <a:t> </a:t>
            </a:r>
            <a:r>
              <a:rPr lang="ru-RU" dirty="0" err="1">
                <a:solidFill>
                  <a:schemeClr val="tx1"/>
                </a:solidFill>
              </a:rPr>
              <a:t>допомоги</a:t>
            </a:r>
            <a:r>
              <a:rPr lang="ru-RU" dirty="0">
                <a:solidFill>
                  <a:schemeClr val="tx1"/>
                </a:solidFill>
              </a:rPr>
              <a:t> </a:t>
            </a:r>
            <a:r>
              <a:rPr lang="ru-RU" dirty="0" err="1">
                <a:solidFill>
                  <a:schemeClr val="tx1"/>
                </a:solidFill>
              </a:rPr>
              <a:t>призначити</a:t>
            </a:r>
            <a:r>
              <a:rPr lang="ru-RU" dirty="0">
                <a:solidFill>
                  <a:schemeClr val="tx1"/>
                </a:solidFill>
              </a:rPr>
              <a:t> </a:t>
            </a:r>
            <a:r>
              <a:rPr lang="ru-RU" dirty="0" err="1">
                <a:solidFill>
                  <a:schemeClr val="tx1"/>
                </a:solidFill>
              </a:rPr>
              <a:t>ОСОБА_7</a:t>
            </a:r>
            <a:r>
              <a:rPr lang="ru-RU" dirty="0">
                <a:solidFill>
                  <a:schemeClr val="tx1"/>
                </a:solidFill>
              </a:rPr>
              <a:t> </a:t>
            </a:r>
            <a:r>
              <a:rPr lang="ru-RU" dirty="0" err="1">
                <a:solidFill>
                  <a:schemeClr val="tx1"/>
                </a:solidFill>
              </a:rPr>
              <a:t>іншого</a:t>
            </a:r>
            <a:r>
              <a:rPr lang="ru-RU" dirty="0">
                <a:solidFill>
                  <a:schemeClr val="tx1"/>
                </a:solidFill>
              </a:rPr>
              <a:t> </a:t>
            </a:r>
            <a:r>
              <a:rPr lang="ru-RU" dirty="0" err="1">
                <a:solidFill>
                  <a:schemeClr val="tx1"/>
                </a:solidFill>
              </a:rPr>
              <a:t>захисника</a:t>
            </a:r>
            <a:r>
              <a:rPr lang="ru-RU" dirty="0">
                <a:solidFill>
                  <a:schemeClr val="tx1"/>
                </a:solidFill>
              </a:rPr>
              <a:t> (т. 3, а. с. 62). </a:t>
            </a:r>
            <a:r>
              <a:rPr lang="ru-RU" dirty="0" err="1">
                <a:solidFill>
                  <a:schemeClr val="tx1"/>
                </a:solidFill>
              </a:rPr>
              <a:t>Надалі</a:t>
            </a:r>
            <a:r>
              <a:rPr lang="ru-RU" dirty="0">
                <a:solidFill>
                  <a:schemeClr val="tx1"/>
                </a:solidFill>
              </a:rPr>
              <a:t> </a:t>
            </a:r>
            <a:r>
              <a:rPr lang="ru-RU" dirty="0" err="1">
                <a:solidFill>
                  <a:schemeClr val="tx1"/>
                </a:solidFill>
              </a:rPr>
              <a:t>інтереси</a:t>
            </a:r>
            <a:r>
              <a:rPr lang="ru-RU" dirty="0">
                <a:solidFill>
                  <a:schemeClr val="tx1"/>
                </a:solidFill>
              </a:rPr>
              <a:t> </a:t>
            </a:r>
            <a:r>
              <a:rPr lang="ru-RU" dirty="0" err="1">
                <a:solidFill>
                  <a:schemeClr val="tx1"/>
                </a:solidFill>
              </a:rPr>
              <a:t>засудженого</a:t>
            </a:r>
            <a:r>
              <a:rPr lang="ru-RU" dirty="0">
                <a:solidFill>
                  <a:schemeClr val="tx1"/>
                </a:solidFill>
              </a:rPr>
              <a:t> </a:t>
            </a:r>
            <a:r>
              <a:rPr lang="ru-RU" dirty="0" err="1">
                <a:solidFill>
                  <a:schemeClr val="tx1"/>
                </a:solidFill>
              </a:rPr>
              <a:t>захищав</a:t>
            </a:r>
            <a:r>
              <a:rPr lang="ru-RU" dirty="0">
                <a:solidFill>
                  <a:schemeClr val="tx1"/>
                </a:solidFill>
              </a:rPr>
              <a:t> адвокат </a:t>
            </a:r>
            <a:r>
              <a:rPr lang="ru-RU" dirty="0" err="1">
                <a:solidFill>
                  <a:schemeClr val="tx1"/>
                </a:solidFill>
              </a:rPr>
              <a:t>ОСОБА_15</a:t>
            </a:r>
            <a:r>
              <a:rPr lang="ru-RU" dirty="0">
                <a:solidFill>
                  <a:schemeClr val="tx1"/>
                </a:solidFill>
              </a:rPr>
              <a:t> (т. 3, а. с. 63);</a:t>
            </a:r>
          </a:p>
          <a:p>
            <a:pPr algn="just"/>
            <a:r>
              <a:rPr lang="ru-RU" dirty="0">
                <a:solidFill>
                  <a:schemeClr val="tx1"/>
                </a:solidFill>
              </a:rPr>
              <a:t>22 листопада 2022 року </a:t>
            </a:r>
            <a:r>
              <a:rPr lang="ru-RU" dirty="0" err="1">
                <a:solidFill>
                  <a:schemeClr val="tx1"/>
                </a:solidFill>
              </a:rPr>
              <a:t>засуджений</a:t>
            </a:r>
            <a:r>
              <a:rPr lang="ru-RU" dirty="0">
                <a:solidFill>
                  <a:schemeClr val="tx1"/>
                </a:solidFill>
              </a:rPr>
              <a:t> подав </a:t>
            </a:r>
            <a:r>
              <a:rPr lang="ru-RU" dirty="0" err="1">
                <a:solidFill>
                  <a:schemeClr val="tx1"/>
                </a:solidFill>
              </a:rPr>
              <a:t>клопотання</a:t>
            </a:r>
            <a:r>
              <a:rPr lang="ru-RU" dirty="0">
                <a:solidFill>
                  <a:schemeClr val="tx1"/>
                </a:solidFill>
              </a:rPr>
              <a:t> про </a:t>
            </a:r>
            <a:r>
              <a:rPr lang="ru-RU" dirty="0" err="1">
                <a:solidFill>
                  <a:schemeClr val="tx1"/>
                </a:solidFill>
              </a:rPr>
              <a:t>відмову</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ОСОБА_15</a:t>
            </a:r>
            <a:r>
              <a:rPr lang="ru-RU" dirty="0">
                <a:solidFill>
                  <a:schemeClr val="tx1"/>
                </a:solidFill>
              </a:rPr>
              <a:t> . За результатами </a:t>
            </a:r>
            <a:r>
              <a:rPr lang="ru-RU" dirty="0" err="1">
                <a:solidFill>
                  <a:schemeClr val="tx1"/>
                </a:solidFill>
              </a:rPr>
              <a:t>розгляду</a:t>
            </a:r>
            <a:r>
              <a:rPr lang="ru-RU" dirty="0">
                <a:solidFill>
                  <a:schemeClr val="tx1"/>
                </a:solidFill>
              </a:rPr>
              <a:t> </a:t>
            </a:r>
            <a:r>
              <a:rPr lang="ru-RU" dirty="0" err="1">
                <a:solidFill>
                  <a:schemeClr val="tx1"/>
                </a:solidFill>
              </a:rPr>
              <a:t>цього</a:t>
            </a:r>
            <a:r>
              <a:rPr lang="ru-RU" dirty="0">
                <a:solidFill>
                  <a:schemeClr val="tx1"/>
                </a:solidFill>
              </a:rPr>
              <a:t> </a:t>
            </a:r>
            <a:r>
              <a:rPr lang="ru-RU" dirty="0" err="1">
                <a:solidFill>
                  <a:schemeClr val="tx1"/>
                </a:solidFill>
              </a:rPr>
              <a:t>клопотання</a:t>
            </a:r>
            <a:r>
              <a:rPr lang="ru-RU" dirty="0">
                <a:solidFill>
                  <a:schemeClr val="tx1"/>
                </a:solidFill>
              </a:rPr>
              <a:t> </a:t>
            </a:r>
            <a:r>
              <a:rPr lang="ru-RU" dirty="0" err="1">
                <a:solidFill>
                  <a:schemeClr val="tx1"/>
                </a:solidFill>
              </a:rPr>
              <a:t>було</a:t>
            </a:r>
            <a:r>
              <a:rPr lang="ru-RU" dirty="0">
                <a:solidFill>
                  <a:schemeClr val="tx1"/>
                </a:solidFill>
              </a:rPr>
              <a:t> </a:t>
            </a:r>
            <a:r>
              <a:rPr lang="ru-RU" dirty="0" err="1">
                <a:solidFill>
                  <a:schemeClr val="tx1"/>
                </a:solidFill>
              </a:rPr>
              <a:t>призначено</a:t>
            </a:r>
            <a:r>
              <a:rPr lang="ru-RU" dirty="0">
                <a:solidFill>
                  <a:schemeClr val="tx1"/>
                </a:solidFill>
              </a:rPr>
              <a:t> </a:t>
            </a:r>
            <a:r>
              <a:rPr lang="ru-RU" dirty="0" err="1">
                <a:solidFill>
                  <a:schemeClr val="tx1"/>
                </a:solidFill>
              </a:rPr>
              <a:t>іншого</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ОСОБА_16</a:t>
            </a:r>
            <a:r>
              <a:rPr lang="ru-RU" dirty="0">
                <a:solidFill>
                  <a:schemeClr val="tx1"/>
                </a:solidFill>
              </a:rPr>
              <a:t> (т. 3, а. с. 90, 94-97).</a:t>
            </a:r>
          </a:p>
          <a:p>
            <a:pPr algn="just"/>
            <a:r>
              <a:rPr lang="ru-RU" dirty="0">
                <a:solidFill>
                  <a:schemeClr val="tx1"/>
                </a:solidFill>
              </a:rPr>
              <a:t>03 </a:t>
            </a:r>
            <a:r>
              <a:rPr lang="ru-RU" dirty="0" err="1">
                <a:solidFill>
                  <a:schemeClr val="tx1"/>
                </a:solidFill>
              </a:rPr>
              <a:t>квітня</a:t>
            </a:r>
            <a:r>
              <a:rPr lang="ru-RU" dirty="0">
                <a:solidFill>
                  <a:schemeClr val="tx1"/>
                </a:solidFill>
              </a:rPr>
              <a:t> 2023 року </a:t>
            </a:r>
            <a:r>
              <a:rPr lang="ru-RU" dirty="0" err="1">
                <a:solidFill>
                  <a:schemeClr val="tx1"/>
                </a:solidFill>
              </a:rPr>
              <a:t>задоволено</a:t>
            </a:r>
            <a:r>
              <a:rPr lang="ru-RU" dirty="0">
                <a:solidFill>
                  <a:schemeClr val="tx1"/>
                </a:solidFill>
              </a:rPr>
              <a:t> </a:t>
            </a:r>
            <a:r>
              <a:rPr lang="ru-RU" dirty="0" err="1">
                <a:solidFill>
                  <a:schemeClr val="tx1"/>
                </a:solidFill>
              </a:rPr>
              <a:t>клопотання</a:t>
            </a:r>
            <a:r>
              <a:rPr lang="ru-RU" dirty="0">
                <a:solidFill>
                  <a:schemeClr val="tx1"/>
                </a:solidFill>
              </a:rPr>
              <a:t> </a:t>
            </a:r>
            <a:r>
              <a:rPr lang="ru-RU" dirty="0" err="1">
                <a:solidFill>
                  <a:schemeClr val="tx1"/>
                </a:solidFill>
              </a:rPr>
              <a:t>засудженого</a:t>
            </a:r>
            <a:r>
              <a:rPr lang="ru-RU" dirty="0">
                <a:solidFill>
                  <a:schemeClr val="tx1"/>
                </a:solidFill>
              </a:rPr>
              <a:t> про </a:t>
            </a:r>
            <a:r>
              <a:rPr lang="ru-RU" dirty="0" err="1">
                <a:solidFill>
                  <a:schemeClr val="tx1"/>
                </a:solidFill>
              </a:rPr>
              <a:t>відмову</a:t>
            </a:r>
            <a:r>
              <a:rPr lang="ru-RU" dirty="0">
                <a:solidFill>
                  <a:schemeClr val="tx1"/>
                </a:solidFill>
              </a:rPr>
              <a:t> </a:t>
            </a:r>
            <a:r>
              <a:rPr lang="ru-RU" dirty="0" err="1">
                <a:solidFill>
                  <a:schemeClr val="tx1"/>
                </a:solidFill>
              </a:rPr>
              <a:t>від</a:t>
            </a:r>
            <a:r>
              <a:rPr lang="ru-RU" dirty="0">
                <a:solidFill>
                  <a:schemeClr val="tx1"/>
                </a:solidFill>
              </a:rPr>
              <a:t> </a:t>
            </a:r>
            <a:r>
              <a:rPr lang="ru-RU" dirty="0" err="1" smtClean="0">
                <a:solidFill>
                  <a:schemeClr val="tx1"/>
                </a:solidFill>
              </a:rPr>
              <a:t>захисника</a:t>
            </a:r>
            <a:r>
              <a:rPr lang="en-US" dirty="0" smtClean="0">
                <a:solidFill>
                  <a:schemeClr val="tx1"/>
                </a:solidFill>
              </a:rPr>
              <a:t> </a:t>
            </a:r>
            <a:r>
              <a:rPr lang="ru-RU" dirty="0" smtClean="0">
                <a:solidFill>
                  <a:schemeClr val="tx1"/>
                </a:solidFill>
              </a:rPr>
              <a:t>і </a:t>
            </a:r>
            <a:r>
              <a:rPr lang="ru-RU" dirty="0" err="1">
                <a:solidFill>
                  <a:schemeClr val="tx1"/>
                </a:solidFill>
              </a:rPr>
              <a:t>призначено</a:t>
            </a:r>
            <a:r>
              <a:rPr lang="ru-RU" dirty="0">
                <a:solidFill>
                  <a:schemeClr val="tx1"/>
                </a:solidFill>
              </a:rPr>
              <a:t> з центру </a:t>
            </a:r>
            <a:r>
              <a:rPr lang="ru-RU" dirty="0" err="1">
                <a:solidFill>
                  <a:schemeClr val="tx1"/>
                </a:solidFill>
              </a:rPr>
              <a:t>надання</a:t>
            </a:r>
            <a:r>
              <a:rPr lang="ru-RU" dirty="0">
                <a:solidFill>
                  <a:schemeClr val="tx1"/>
                </a:solidFill>
              </a:rPr>
              <a:t> </a:t>
            </a:r>
            <a:r>
              <a:rPr lang="ru-RU" dirty="0" err="1">
                <a:solidFill>
                  <a:schemeClr val="tx1"/>
                </a:solidFill>
              </a:rPr>
              <a:t>безоплатної</a:t>
            </a:r>
            <a:r>
              <a:rPr lang="ru-RU" dirty="0">
                <a:solidFill>
                  <a:schemeClr val="tx1"/>
                </a:solidFill>
              </a:rPr>
              <a:t> </a:t>
            </a:r>
            <a:r>
              <a:rPr lang="ru-RU" dirty="0" err="1">
                <a:solidFill>
                  <a:schemeClr val="tx1"/>
                </a:solidFill>
              </a:rPr>
              <a:t>вторинної</a:t>
            </a:r>
            <a:r>
              <a:rPr lang="ru-RU" dirty="0">
                <a:solidFill>
                  <a:schemeClr val="tx1"/>
                </a:solidFill>
              </a:rPr>
              <a:t> </a:t>
            </a:r>
            <a:r>
              <a:rPr lang="ru-RU" dirty="0" err="1">
                <a:solidFill>
                  <a:schemeClr val="tx1"/>
                </a:solidFill>
              </a:rPr>
              <a:t>правової</a:t>
            </a:r>
            <a:r>
              <a:rPr lang="ru-RU" dirty="0">
                <a:solidFill>
                  <a:schemeClr val="tx1"/>
                </a:solidFill>
              </a:rPr>
              <a:t> </a:t>
            </a:r>
            <a:r>
              <a:rPr lang="ru-RU" dirty="0" err="1">
                <a:solidFill>
                  <a:schemeClr val="tx1"/>
                </a:solidFill>
              </a:rPr>
              <a:t>допомоги</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ОСОБА_17</a:t>
            </a:r>
            <a:r>
              <a:rPr lang="ru-RU" dirty="0">
                <a:solidFill>
                  <a:schemeClr val="tx1"/>
                </a:solidFill>
              </a:rPr>
              <a:t> (т. 3, а. с. 124, 125, 127).</a:t>
            </a:r>
          </a:p>
          <a:p>
            <a:pPr algn="just"/>
            <a:r>
              <a:rPr lang="ru-RU" dirty="0">
                <a:solidFill>
                  <a:schemeClr val="tx1"/>
                </a:solidFill>
              </a:rPr>
              <a:t>29 </a:t>
            </a:r>
            <a:r>
              <a:rPr lang="ru-RU" dirty="0" err="1">
                <a:solidFill>
                  <a:schemeClr val="tx1"/>
                </a:solidFill>
              </a:rPr>
              <a:t>травня</a:t>
            </a:r>
            <a:r>
              <a:rPr lang="ru-RU" dirty="0">
                <a:solidFill>
                  <a:schemeClr val="tx1"/>
                </a:solidFill>
              </a:rPr>
              <a:t> 2023 року </a:t>
            </a:r>
            <a:r>
              <a:rPr lang="ru-RU" dirty="0" err="1">
                <a:solidFill>
                  <a:schemeClr val="tx1"/>
                </a:solidFill>
              </a:rPr>
              <a:t>місцевий</a:t>
            </a:r>
            <a:r>
              <a:rPr lang="ru-RU" dirty="0">
                <a:solidFill>
                  <a:schemeClr val="tx1"/>
                </a:solidFill>
              </a:rPr>
              <a:t> суд </a:t>
            </a:r>
            <a:r>
              <a:rPr lang="ru-RU" dirty="0" err="1">
                <a:solidFill>
                  <a:schemeClr val="tx1"/>
                </a:solidFill>
              </a:rPr>
              <a:t>прийняв</a:t>
            </a:r>
            <a:r>
              <a:rPr lang="ru-RU" dirty="0">
                <a:solidFill>
                  <a:schemeClr val="tx1"/>
                </a:solidFill>
              </a:rPr>
              <a:t> </a:t>
            </a:r>
            <a:r>
              <a:rPr lang="ru-RU" dirty="0" err="1">
                <a:solidFill>
                  <a:schemeClr val="tx1"/>
                </a:solidFill>
              </a:rPr>
              <a:t>відмову</a:t>
            </a:r>
            <a:r>
              <a:rPr lang="ru-RU" dirty="0">
                <a:solidFill>
                  <a:schemeClr val="tx1"/>
                </a:solidFill>
              </a:rPr>
              <a:t> </a:t>
            </a:r>
            <a:r>
              <a:rPr lang="ru-RU" dirty="0" err="1">
                <a:solidFill>
                  <a:schemeClr val="tx1"/>
                </a:solidFill>
              </a:rPr>
              <a:t>засудженого</a:t>
            </a:r>
            <a:r>
              <a:rPr lang="ru-RU" dirty="0">
                <a:solidFill>
                  <a:schemeClr val="tx1"/>
                </a:solidFill>
              </a:rPr>
              <a:t> </a:t>
            </a:r>
            <a:r>
              <a:rPr lang="ru-RU" dirty="0" err="1">
                <a:solidFill>
                  <a:schemeClr val="tx1"/>
                </a:solidFill>
              </a:rPr>
              <a:t>від</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ОСОБА_17</a:t>
            </a:r>
            <a:r>
              <a:rPr lang="ru-RU" dirty="0">
                <a:solidFill>
                  <a:schemeClr val="tx1"/>
                </a:solidFill>
              </a:rPr>
              <a:t> й </a:t>
            </a:r>
            <a:r>
              <a:rPr lang="ru-RU" dirty="0" err="1">
                <a:solidFill>
                  <a:schemeClr val="tx1"/>
                </a:solidFill>
              </a:rPr>
              <a:t>надалі</a:t>
            </a:r>
            <a:r>
              <a:rPr lang="ru-RU" dirty="0">
                <a:solidFill>
                  <a:schemeClr val="tx1"/>
                </a:solidFill>
              </a:rPr>
              <a:t> в </a:t>
            </a:r>
            <a:r>
              <a:rPr lang="ru-RU" dirty="0" err="1">
                <a:solidFill>
                  <a:schemeClr val="tx1"/>
                </a:solidFill>
              </a:rPr>
              <a:t>його</a:t>
            </a:r>
            <a:r>
              <a:rPr lang="ru-RU" dirty="0">
                <a:solidFill>
                  <a:schemeClr val="tx1"/>
                </a:solidFill>
              </a:rPr>
              <a:t> </a:t>
            </a:r>
            <a:r>
              <a:rPr lang="ru-RU" dirty="0" err="1">
                <a:solidFill>
                  <a:schemeClr val="tx1"/>
                </a:solidFill>
              </a:rPr>
              <a:t>інтересах</a:t>
            </a:r>
            <a:r>
              <a:rPr lang="ru-RU" dirty="0">
                <a:solidFill>
                  <a:schemeClr val="tx1"/>
                </a:solidFill>
              </a:rPr>
              <a:t> </a:t>
            </a:r>
            <a:r>
              <a:rPr lang="ru-RU" dirty="0" err="1">
                <a:solidFill>
                  <a:schemeClr val="tx1"/>
                </a:solidFill>
              </a:rPr>
              <a:t>діяв</a:t>
            </a:r>
            <a:r>
              <a:rPr lang="ru-RU" dirty="0">
                <a:solidFill>
                  <a:schemeClr val="tx1"/>
                </a:solidFill>
              </a:rPr>
              <a:t> </a:t>
            </a:r>
            <a:r>
              <a:rPr lang="ru-RU" dirty="0" err="1">
                <a:solidFill>
                  <a:schemeClr val="tx1"/>
                </a:solidFill>
              </a:rPr>
              <a:t>захисник</a:t>
            </a:r>
            <a:r>
              <a:rPr lang="ru-RU" dirty="0">
                <a:solidFill>
                  <a:schemeClr val="tx1"/>
                </a:solidFill>
              </a:rPr>
              <a:t> </a:t>
            </a:r>
            <a:r>
              <a:rPr lang="ru-RU" dirty="0" err="1">
                <a:solidFill>
                  <a:schemeClr val="tx1"/>
                </a:solidFill>
              </a:rPr>
              <a:t>ОСОБА_18</a:t>
            </a:r>
            <a:r>
              <a:rPr lang="ru-RU" dirty="0">
                <a:solidFill>
                  <a:schemeClr val="tx1"/>
                </a:solidFill>
              </a:rPr>
              <a:t> (т. </a:t>
            </a:r>
            <a:r>
              <a:rPr lang="ru-RU" dirty="0" smtClean="0">
                <a:solidFill>
                  <a:schemeClr val="tx1"/>
                </a:solidFill>
              </a:rPr>
              <a:t>3,</a:t>
            </a:r>
            <a:r>
              <a:rPr lang="en-US" dirty="0" smtClean="0">
                <a:solidFill>
                  <a:schemeClr val="tx1"/>
                </a:solidFill>
              </a:rPr>
              <a:t> </a:t>
            </a:r>
            <a:r>
              <a:rPr lang="ru-RU" dirty="0" smtClean="0">
                <a:solidFill>
                  <a:schemeClr val="tx1"/>
                </a:solidFill>
              </a:rPr>
              <a:t>а</a:t>
            </a:r>
            <a:r>
              <a:rPr lang="ru-RU" dirty="0">
                <a:solidFill>
                  <a:schemeClr val="tx1"/>
                </a:solidFill>
              </a:rPr>
              <a:t>. с. 155, 157).</a:t>
            </a:r>
          </a:p>
          <a:p>
            <a:pPr algn="just"/>
            <a:r>
              <a:rPr lang="ru-RU" dirty="0">
                <a:solidFill>
                  <a:schemeClr val="tx1"/>
                </a:solidFill>
              </a:rPr>
              <a:t>14 листопада 2023 року на </a:t>
            </a:r>
            <a:r>
              <a:rPr lang="ru-RU" dirty="0" err="1">
                <a:solidFill>
                  <a:schemeClr val="tx1"/>
                </a:solidFill>
              </a:rPr>
              <a:t>стадії</a:t>
            </a:r>
            <a:r>
              <a:rPr lang="ru-RU" dirty="0">
                <a:solidFill>
                  <a:schemeClr val="tx1"/>
                </a:solidFill>
              </a:rPr>
              <a:t> </a:t>
            </a:r>
            <a:r>
              <a:rPr lang="ru-RU" dirty="0" err="1">
                <a:solidFill>
                  <a:schemeClr val="tx1"/>
                </a:solidFill>
              </a:rPr>
              <a:t>апеляційного</a:t>
            </a:r>
            <a:r>
              <a:rPr lang="ru-RU" dirty="0">
                <a:solidFill>
                  <a:schemeClr val="tx1"/>
                </a:solidFill>
              </a:rPr>
              <a:t> </a:t>
            </a:r>
            <a:r>
              <a:rPr lang="ru-RU" dirty="0" err="1">
                <a:solidFill>
                  <a:schemeClr val="tx1"/>
                </a:solidFill>
              </a:rPr>
              <a:t>провадження</a:t>
            </a:r>
            <a:r>
              <a:rPr lang="ru-RU" dirty="0">
                <a:solidFill>
                  <a:schemeClr val="tx1"/>
                </a:solidFill>
              </a:rPr>
              <a:t> </a:t>
            </a:r>
            <a:r>
              <a:rPr lang="ru-RU" dirty="0" err="1">
                <a:solidFill>
                  <a:schemeClr val="tx1"/>
                </a:solidFill>
              </a:rPr>
              <a:t>ОСОБА_7</a:t>
            </a:r>
            <a:r>
              <a:rPr lang="ru-RU" dirty="0">
                <a:solidFill>
                  <a:schemeClr val="tx1"/>
                </a:solidFill>
              </a:rPr>
              <a:t> </a:t>
            </a:r>
            <a:r>
              <a:rPr lang="ru-RU" dirty="0" err="1">
                <a:solidFill>
                  <a:schemeClr val="tx1"/>
                </a:solidFill>
              </a:rPr>
              <a:t>призначено</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ОСОБА_19</a:t>
            </a:r>
            <a:r>
              <a:rPr lang="ru-RU" dirty="0">
                <a:solidFill>
                  <a:schemeClr val="tx1"/>
                </a:solidFill>
              </a:rPr>
              <a:t> (т. 3, а. с. 246, 250) у </a:t>
            </a:r>
            <a:r>
              <a:rPr lang="ru-RU" dirty="0" err="1">
                <a:solidFill>
                  <a:schemeClr val="tx1"/>
                </a:solidFill>
              </a:rPr>
              <a:t>зв`язку</a:t>
            </a:r>
            <a:r>
              <a:rPr lang="ru-RU" dirty="0">
                <a:solidFill>
                  <a:schemeClr val="tx1"/>
                </a:solidFill>
              </a:rPr>
              <a:t> </a:t>
            </a:r>
            <a:r>
              <a:rPr lang="ru-RU" dirty="0" err="1">
                <a:solidFill>
                  <a:schemeClr val="tx1"/>
                </a:solidFill>
              </a:rPr>
              <a:t>із</a:t>
            </a:r>
            <a:r>
              <a:rPr lang="ru-RU" dirty="0">
                <a:solidFill>
                  <a:schemeClr val="tx1"/>
                </a:solidFill>
              </a:rPr>
              <a:t> </a:t>
            </a:r>
            <a:r>
              <a:rPr lang="ru-RU" dirty="0" err="1">
                <a:solidFill>
                  <a:schemeClr val="tx1"/>
                </a:solidFill>
              </a:rPr>
              <a:t>закінченням</a:t>
            </a:r>
            <a:r>
              <a:rPr lang="ru-RU" dirty="0">
                <a:solidFill>
                  <a:schemeClr val="tx1"/>
                </a:solidFill>
              </a:rPr>
              <a:t> </a:t>
            </a:r>
            <a:r>
              <a:rPr lang="ru-RU" dirty="0" err="1">
                <a:solidFill>
                  <a:schemeClr val="tx1"/>
                </a:solidFill>
              </a:rPr>
              <a:t>повноважень</a:t>
            </a:r>
            <a:r>
              <a:rPr lang="ru-RU" dirty="0">
                <a:solidFill>
                  <a:schemeClr val="tx1"/>
                </a:solidFill>
              </a:rPr>
              <a:t> у </a:t>
            </a:r>
            <a:r>
              <a:rPr lang="ru-RU" dirty="0" err="1">
                <a:solidFill>
                  <a:schemeClr val="tx1"/>
                </a:solidFill>
              </a:rPr>
              <a:t>захисника</a:t>
            </a:r>
            <a:r>
              <a:rPr lang="ru-RU" dirty="0">
                <a:solidFill>
                  <a:schemeClr val="tx1"/>
                </a:solidFill>
              </a:rPr>
              <a:t> </a:t>
            </a:r>
            <a:r>
              <a:rPr lang="ru-RU" dirty="0" err="1">
                <a:solidFill>
                  <a:schemeClr val="tx1"/>
                </a:solidFill>
              </a:rPr>
              <a:t>ОСОБА_18</a:t>
            </a:r>
            <a:r>
              <a:rPr lang="ru-RU" dirty="0">
                <a:solidFill>
                  <a:schemeClr val="tx1"/>
                </a:solidFill>
              </a:rPr>
              <a:t> .</a:t>
            </a:r>
          </a:p>
          <a:p>
            <a:pPr algn="just"/>
            <a:r>
              <a:rPr lang="ru-RU" dirty="0" err="1">
                <a:solidFill>
                  <a:schemeClr val="tx1"/>
                </a:solidFill>
              </a:rPr>
              <a:t>Надалі</a:t>
            </a:r>
            <a:r>
              <a:rPr lang="ru-RU" dirty="0">
                <a:solidFill>
                  <a:schemeClr val="tx1"/>
                </a:solidFill>
              </a:rPr>
              <a:t> </a:t>
            </a:r>
            <a:r>
              <a:rPr lang="ru-RU" dirty="0" err="1">
                <a:solidFill>
                  <a:schemeClr val="tx1"/>
                </a:solidFill>
              </a:rPr>
              <a:t>захист</a:t>
            </a:r>
            <a:r>
              <a:rPr lang="ru-RU" dirty="0">
                <a:solidFill>
                  <a:schemeClr val="tx1"/>
                </a:solidFill>
              </a:rPr>
              <a:t> </a:t>
            </a:r>
            <a:r>
              <a:rPr lang="ru-RU" dirty="0" err="1">
                <a:solidFill>
                  <a:schemeClr val="tx1"/>
                </a:solidFill>
              </a:rPr>
              <a:t>засудженого</a:t>
            </a:r>
            <a:r>
              <a:rPr lang="ru-RU" dirty="0">
                <a:solidFill>
                  <a:schemeClr val="tx1"/>
                </a:solidFill>
              </a:rPr>
              <a:t> за договором </a:t>
            </a:r>
            <a:r>
              <a:rPr lang="ru-RU" dirty="0" err="1">
                <a:solidFill>
                  <a:schemeClr val="tx1"/>
                </a:solidFill>
              </a:rPr>
              <a:t>здійснював</a:t>
            </a:r>
            <a:r>
              <a:rPr lang="ru-RU" dirty="0">
                <a:solidFill>
                  <a:schemeClr val="tx1"/>
                </a:solidFill>
              </a:rPr>
              <a:t> адвокат </a:t>
            </a:r>
            <a:r>
              <a:rPr lang="ru-RU" dirty="0" err="1">
                <a:solidFill>
                  <a:schemeClr val="tx1"/>
                </a:solidFill>
              </a:rPr>
              <a:t>ОСОБА_20</a:t>
            </a:r>
            <a:r>
              <a:rPr lang="ru-RU" dirty="0">
                <a:solidFill>
                  <a:schemeClr val="tx1"/>
                </a:solidFill>
              </a:rPr>
              <a:t> (т. </a:t>
            </a:r>
            <a:r>
              <a:rPr lang="ru-RU" dirty="0" smtClean="0">
                <a:solidFill>
                  <a:schemeClr val="tx1"/>
                </a:solidFill>
              </a:rPr>
              <a:t>4,</a:t>
            </a:r>
            <a:r>
              <a:rPr lang="en-US" dirty="0" smtClean="0">
                <a:solidFill>
                  <a:schemeClr val="tx1"/>
                </a:solidFill>
              </a:rPr>
              <a:t> </a:t>
            </a:r>
            <a:r>
              <a:rPr lang="ru-RU" dirty="0" smtClean="0">
                <a:solidFill>
                  <a:schemeClr val="tx1"/>
                </a:solidFill>
              </a:rPr>
              <a:t>а</a:t>
            </a:r>
            <a:r>
              <a:rPr lang="ru-RU" dirty="0">
                <a:solidFill>
                  <a:schemeClr val="tx1"/>
                </a:solidFill>
              </a:rPr>
              <a:t>. с. 58-60), </a:t>
            </a:r>
            <a:r>
              <a:rPr lang="ru-RU" dirty="0" err="1">
                <a:solidFill>
                  <a:schemeClr val="tx1"/>
                </a:solidFill>
              </a:rPr>
              <a:t>який</a:t>
            </a:r>
            <a:r>
              <a:rPr lang="ru-RU" dirty="0">
                <a:solidFill>
                  <a:schemeClr val="tx1"/>
                </a:solidFill>
              </a:rPr>
              <a:t> </a:t>
            </a:r>
            <a:r>
              <a:rPr lang="ru-RU" dirty="0" err="1">
                <a:solidFill>
                  <a:schemeClr val="tx1"/>
                </a:solidFill>
              </a:rPr>
              <a:t>згодом</a:t>
            </a:r>
            <a:r>
              <a:rPr lang="ru-RU" dirty="0">
                <a:solidFill>
                  <a:schemeClr val="tx1"/>
                </a:solidFill>
              </a:rPr>
              <a:t> </a:t>
            </a:r>
            <a:r>
              <a:rPr lang="ru-RU" dirty="0" err="1">
                <a:solidFill>
                  <a:schemeClr val="tx1"/>
                </a:solidFill>
              </a:rPr>
              <a:t>розірвав</a:t>
            </a:r>
            <a:r>
              <a:rPr lang="ru-RU" dirty="0">
                <a:solidFill>
                  <a:schemeClr val="tx1"/>
                </a:solidFill>
              </a:rPr>
              <a:t> </a:t>
            </a:r>
            <a:r>
              <a:rPr lang="ru-RU" dirty="0" err="1">
                <a:solidFill>
                  <a:schemeClr val="tx1"/>
                </a:solidFill>
              </a:rPr>
              <a:t>договір</a:t>
            </a:r>
            <a:r>
              <a:rPr lang="ru-RU" dirty="0">
                <a:solidFill>
                  <a:schemeClr val="tx1"/>
                </a:solidFill>
              </a:rPr>
              <a:t> через </a:t>
            </a:r>
            <a:r>
              <a:rPr lang="ru-RU" dirty="0" err="1">
                <a:solidFill>
                  <a:schemeClr val="tx1"/>
                </a:solidFill>
              </a:rPr>
              <a:t>несплату</a:t>
            </a:r>
            <a:r>
              <a:rPr lang="ru-RU" dirty="0">
                <a:solidFill>
                  <a:schemeClr val="tx1"/>
                </a:solidFill>
              </a:rPr>
              <a:t> гонорару.</a:t>
            </a:r>
          </a:p>
          <a:p>
            <a:pPr algn="just"/>
            <a:r>
              <a:rPr lang="ru-RU" dirty="0">
                <a:solidFill>
                  <a:schemeClr val="tx1"/>
                </a:solidFill>
              </a:rPr>
              <a:t>У </a:t>
            </a:r>
            <a:r>
              <a:rPr lang="ru-RU" dirty="0" err="1">
                <a:solidFill>
                  <a:schemeClr val="tx1"/>
                </a:solidFill>
              </a:rPr>
              <a:t>зв`язку</a:t>
            </a:r>
            <a:r>
              <a:rPr lang="ru-RU" dirty="0">
                <a:solidFill>
                  <a:schemeClr val="tx1"/>
                </a:solidFill>
              </a:rPr>
              <a:t> з </a:t>
            </a:r>
            <a:r>
              <a:rPr lang="ru-RU" dirty="0" err="1">
                <a:solidFill>
                  <a:schemeClr val="tx1"/>
                </a:solidFill>
              </a:rPr>
              <a:t>цим</a:t>
            </a:r>
            <a:r>
              <a:rPr lang="ru-RU" dirty="0">
                <a:solidFill>
                  <a:schemeClr val="tx1"/>
                </a:solidFill>
              </a:rPr>
              <a:t> 02 </a:t>
            </a:r>
            <a:r>
              <a:rPr lang="ru-RU" dirty="0" err="1">
                <a:solidFill>
                  <a:schemeClr val="tx1"/>
                </a:solidFill>
              </a:rPr>
              <a:t>квітня</a:t>
            </a:r>
            <a:r>
              <a:rPr lang="ru-RU" dirty="0">
                <a:solidFill>
                  <a:schemeClr val="tx1"/>
                </a:solidFill>
              </a:rPr>
              <a:t> 2024 року за </a:t>
            </a:r>
            <a:r>
              <a:rPr lang="ru-RU" dirty="0" err="1">
                <a:solidFill>
                  <a:schemeClr val="tx1"/>
                </a:solidFill>
              </a:rPr>
              <a:t>дорученням</a:t>
            </a:r>
            <a:r>
              <a:rPr lang="ru-RU" dirty="0">
                <a:solidFill>
                  <a:schemeClr val="tx1"/>
                </a:solidFill>
              </a:rPr>
              <a:t> з центру </a:t>
            </a:r>
            <a:r>
              <a:rPr lang="ru-RU" dirty="0" err="1">
                <a:solidFill>
                  <a:schemeClr val="tx1"/>
                </a:solidFill>
              </a:rPr>
              <a:t>безоплатної</a:t>
            </a:r>
            <a:r>
              <a:rPr lang="ru-RU" dirty="0">
                <a:solidFill>
                  <a:schemeClr val="tx1"/>
                </a:solidFill>
              </a:rPr>
              <a:t> </a:t>
            </a:r>
            <a:r>
              <a:rPr lang="ru-RU" dirty="0" err="1">
                <a:solidFill>
                  <a:schemeClr val="tx1"/>
                </a:solidFill>
              </a:rPr>
              <a:t>вторинної</a:t>
            </a:r>
            <a:r>
              <a:rPr lang="ru-RU" dirty="0">
                <a:solidFill>
                  <a:schemeClr val="tx1"/>
                </a:solidFill>
              </a:rPr>
              <a:t> </a:t>
            </a:r>
            <a:r>
              <a:rPr lang="ru-RU" dirty="0" err="1">
                <a:solidFill>
                  <a:schemeClr val="tx1"/>
                </a:solidFill>
              </a:rPr>
              <a:t>правової</a:t>
            </a:r>
            <a:r>
              <a:rPr lang="ru-RU" dirty="0">
                <a:solidFill>
                  <a:schemeClr val="tx1"/>
                </a:solidFill>
              </a:rPr>
              <a:t> </a:t>
            </a:r>
            <a:r>
              <a:rPr lang="ru-RU" dirty="0" err="1">
                <a:solidFill>
                  <a:schemeClr val="tx1"/>
                </a:solidFill>
              </a:rPr>
              <a:t>допомоги</a:t>
            </a:r>
            <a:r>
              <a:rPr lang="ru-RU" dirty="0">
                <a:solidFill>
                  <a:schemeClr val="tx1"/>
                </a:solidFill>
              </a:rPr>
              <a:t> </a:t>
            </a:r>
            <a:r>
              <a:rPr lang="ru-RU" dirty="0" err="1">
                <a:solidFill>
                  <a:schemeClr val="tx1"/>
                </a:solidFill>
              </a:rPr>
              <a:t>ОСОБА_7</a:t>
            </a:r>
            <a:r>
              <a:rPr lang="ru-RU" dirty="0">
                <a:solidFill>
                  <a:schemeClr val="tx1"/>
                </a:solidFill>
              </a:rPr>
              <a:t> </a:t>
            </a:r>
            <a:r>
              <a:rPr lang="ru-RU" dirty="0" err="1">
                <a:solidFill>
                  <a:schemeClr val="tx1"/>
                </a:solidFill>
              </a:rPr>
              <a:t>призначено</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smtClean="0">
                <a:solidFill>
                  <a:schemeClr val="tx1"/>
                </a:solidFill>
              </a:rPr>
              <a:t>ОСОБА_21</a:t>
            </a:r>
            <a:r>
              <a:rPr lang="ru-RU" dirty="0" smtClean="0">
                <a:solidFill>
                  <a:schemeClr val="tx1"/>
                </a:solidFill>
              </a:rPr>
              <a:t>(т</a:t>
            </a:r>
            <a:r>
              <a:rPr lang="ru-RU" dirty="0">
                <a:solidFill>
                  <a:schemeClr val="tx1"/>
                </a:solidFill>
              </a:rPr>
              <a:t>. 4, а. с. 67, 69) </a:t>
            </a:r>
            <a:r>
              <a:rPr lang="ru-RU" dirty="0" err="1">
                <a:solidFill>
                  <a:schemeClr val="tx1"/>
                </a:solidFill>
              </a:rPr>
              <a:t>від</a:t>
            </a:r>
            <a:r>
              <a:rPr lang="ru-RU" dirty="0">
                <a:solidFill>
                  <a:schemeClr val="tx1"/>
                </a:solidFill>
              </a:rPr>
              <a:t> </a:t>
            </a:r>
            <a:r>
              <a:rPr lang="ru-RU" dirty="0" err="1">
                <a:solidFill>
                  <a:schemeClr val="tx1"/>
                </a:solidFill>
              </a:rPr>
              <a:t>якого</a:t>
            </a:r>
            <a:r>
              <a:rPr lang="ru-RU" dirty="0">
                <a:solidFill>
                  <a:schemeClr val="tx1"/>
                </a:solidFill>
              </a:rPr>
              <a:t> </a:t>
            </a:r>
            <a:r>
              <a:rPr lang="ru-RU" dirty="0" err="1">
                <a:solidFill>
                  <a:schemeClr val="tx1"/>
                </a:solidFill>
              </a:rPr>
              <a:t>він</a:t>
            </a:r>
            <a:r>
              <a:rPr lang="ru-RU" dirty="0">
                <a:solidFill>
                  <a:schemeClr val="tx1"/>
                </a:solidFill>
              </a:rPr>
              <a:t> </a:t>
            </a:r>
            <a:r>
              <a:rPr lang="ru-RU" dirty="0" err="1">
                <a:solidFill>
                  <a:schemeClr val="tx1"/>
                </a:solidFill>
              </a:rPr>
              <a:t>згодом</a:t>
            </a:r>
            <a:r>
              <a:rPr lang="ru-RU" dirty="0">
                <a:solidFill>
                  <a:schemeClr val="tx1"/>
                </a:solidFill>
              </a:rPr>
              <a:t> </a:t>
            </a:r>
            <a:r>
              <a:rPr lang="ru-RU" dirty="0" err="1">
                <a:solidFill>
                  <a:schemeClr val="tx1"/>
                </a:solidFill>
              </a:rPr>
              <a:t>відмовився</a:t>
            </a:r>
            <a:r>
              <a:rPr lang="ru-RU" dirty="0">
                <a:solidFill>
                  <a:schemeClr val="tx1"/>
                </a:solidFill>
              </a:rPr>
              <a:t> (т. 4, а. с. 70, 78, 79) і </a:t>
            </a:r>
            <a:r>
              <a:rPr lang="ru-RU" dirty="0" err="1" smtClean="0">
                <a:solidFill>
                  <a:schemeClr val="tx1"/>
                </a:solidFill>
              </a:rPr>
              <a:t>йому</a:t>
            </a:r>
            <a:r>
              <a:rPr lang="en-US" dirty="0" smtClean="0">
                <a:solidFill>
                  <a:schemeClr val="tx1"/>
                </a:solidFill>
              </a:rPr>
              <a:t> </a:t>
            </a:r>
            <a:r>
              <a:rPr lang="ru-RU" dirty="0" err="1" smtClean="0">
                <a:solidFill>
                  <a:schemeClr val="tx1"/>
                </a:solidFill>
              </a:rPr>
              <a:t>було</a:t>
            </a:r>
            <a:r>
              <a:rPr lang="ru-RU" dirty="0" smtClean="0">
                <a:solidFill>
                  <a:schemeClr val="tx1"/>
                </a:solidFill>
              </a:rPr>
              <a:t> </a:t>
            </a:r>
            <a:r>
              <a:rPr lang="ru-RU" dirty="0" err="1">
                <a:solidFill>
                  <a:schemeClr val="tx1"/>
                </a:solidFill>
              </a:rPr>
              <a:t>забезпечено</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ОСОБА_22</a:t>
            </a:r>
            <a:r>
              <a:rPr lang="ru-RU" dirty="0">
                <a:solidFill>
                  <a:schemeClr val="tx1"/>
                </a:solidFill>
              </a:rPr>
              <a:t> (т. 4, а. с. 89) </a:t>
            </a:r>
            <a:r>
              <a:rPr lang="ru-RU" dirty="0" err="1">
                <a:solidFill>
                  <a:schemeClr val="tx1"/>
                </a:solidFill>
              </a:rPr>
              <a:t>від</a:t>
            </a:r>
            <a:r>
              <a:rPr lang="ru-RU" dirty="0">
                <a:solidFill>
                  <a:schemeClr val="tx1"/>
                </a:solidFill>
              </a:rPr>
              <a:t> </a:t>
            </a:r>
            <a:r>
              <a:rPr lang="ru-RU" dirty="0" err="1">
                <a:solidFill>
                  <a:schemeClr val="tx1"/>
                </a:solidFill>
              </a:rPr>
              <a:t>якого</a:t>
            </a:r>
            <a:r>
              <a:rPr lang="ru-RU" dirty="0">
                <a:solidFill>
                  <a:schemeClr val="tx1"/>
                </a:solidFill>
              </a:rPr>
              <a:t> </a:t>
            </a:r>
            <a:r>
              <a:rPr lang="ru-RU" dirty="0" err="1">
                <a:solidFill>
                  <a:schemeClr val="tx1"/>
                </a:solidFill>
              </a:rPr>
              <a:t>він</a:t>
            </a:r>
            <a:r>
              <a:rPr lang="ru-RU" dirty="0">
                <a:solidFill>
                  <a:schemeClr val="tx1"/>
                </a:solidFill>
              </a:rPr>
              <a:t> </a:t>
            </a:r>
            <a:r>
              <a:rPr lang="ru-RU" dirty="0" err="1">
                <a:solidFill>
                  <a:schemeClr val="tx1"/>
                </a:solidFill>
              </a:rPr>
              <a:t>також</a:t>
            </a:r>
            <a:r>
              <a:rPr lang="ru-RU" dirty="0">
                <a:solidFill>
                  <a:schemeClr val="tx1"/>
                </a:solidFill>
              </a:rPr>
              <a:t> </a:t>
            </a:r>
            <a:r>
              <a:rPr lang="ru-RU" dirty="0" err="1">
                <a:solidFill>
                  <a:schemeClr val="tx1"/>
                </a:solidFill>
              </a:rPr>
              <a:t>відмовився</a:t>
            </a:r>
            <a:r>
              <a:rPr lang="ru-RU" dirty="0">
                <a:solidFill>
                  <a:schemeClr val="tx1"/>
                </a:solidFill>
              </a:rPr>
              <a:t> та залучив за договором про </a:t>
            </a:r>
            <a:r>
              <a:rPr lang="ru-RU" dirty="0" err="1">
                <a:solidFill>
                  <a:schemeClr val="tx1"/>
                </a:solidFill>
              </a:rPr>
              <a:t>надання</a:t>
            </a:r>
            <a:r>
              <a:rPr lang="ru-RU" dirty="0">
                <a:solidFill>
                  <a:schemeClr val="tx1"/>
                </a:solidFill>
              </a:rPr>
              <a:t> </a:t>
            </a:r>
            <a:r>
              <a:rPr lang="ru-RU" dirty="0" err="1">
                <a:solidFill>
                  <a:schemeClr val="tx1"/>
                </a:solidFill>
              </a:rPr>
              <a:t>правової</a:t>
            </a:r>
            <a:r>
              <a:rPr lang="ru-RU" dirty="0">
                <a:solidFill>
                  <a:schemeClr val="tx1"/>
                </a:solidFill>
              </a:rPr>
              <a:t> </a:t>
            </a:r>
            <a:r>
              <a:rPr lang="ru-RU" dirty="0" err="1">
                <a:solidFill>
                  <a:schemeClr val="tx1"/>
                </a:solidFill>
              </a:rPr>
              <a:t>допомоги</a:t>
            </a:r>
            <a:r>
              <a:rPr lang="ru-RU" dirty="0">
                <a:solidFill>
                  <a:schemeClr val="tx1"/>
                </a:solidFill>
              </a:rPr>
              <a:t> </a:t>
            </a:r>
            <a:r>
              <a:rPr lang="ru-RU" dirty="0" err="1">
                <a:solidFill>
                  <a:schemeClr val="tx1"/>
                </a:solidFill>
              </a:rPr>
              <a:t>захисника</a:t>
            </a:r>
            <a:r>
              <a:rPr lang="ru-RU" dirty="0">
                <a:solidFill>
                  <a:schemeClr val="tx1"/>
                </a:solidFill>
              </a:rPr>
              <a:t> </a:t>
            </a:r>
            <a:r>
              <a:rPr lang="ru-RU" dirty="0" err="1">
                <a:solidFill>
                  <a:schemeClr val="tx1"/>
                </a:solidFill>
              </a:rPr>
              <a:t>ОСОБА_6</a:t>
            </a:r>
            <a:r>
              <a:rPr lang="ru-RU" dirty="0">
                <a:solidFill>
                  <a:schemeClr val="tx1"/>
                </a:solidFill>
              </a:rPr>
              <a:t> , </a:t>
            </a:r>
            <a:r>
              <a:rPr lang="ru-RU" dirty="0" err="1">
                <a:solidFill>
                  <a:schemeClr val="tx1"/>
                </a:solidFill>
              </a:rPr>
              <a:t>який</a:t>
            </a:r>
            <a:r>
              <a:rPr lang="ru-RU" dirty="0">
                <a:solidFill>
                  <a:schemeClr val="tx1"/>
                </a:solidFill>
              </a:rPr>
              <a:t> </a:t>
            </a:r>
            <a:r>
              <a:rPr lang="ru-RU" dirty="0" err="1">
                <a:solidFill>
                  <a:schemeClr val="tx1"/>
                </a:solidFill>
              </a:rPr>
              <a:t>дотепер</a:t>
            </a:r>
            <a:r>
              <a:rPr lang="ru-RU" dirty="0">
                <a:solidFill>
                  <a:schemeClr val="tx1"/>
                </a:solidFill>
              </a:rPr>
              <a:t> </a:t>
            </a:r>
            <a:r>
              <a:rPr lang="ru-RU" dirty="0" err="1">
                <a:solidFill>
                  <a:schemeClr val="tx1"/>
                </a:solidFill>
              </a:rPr>
              <a:t>здійснює</a:t>
            </a:r>
            <a:r>
              <a:rPr lang="ru-RU" dirty="0">
                <a:solidFill>
                  <a:schemeClr val="tx1"/>
                </a:solidFill>
              </a:rPr>
              <a:t> </a:t>
            </a:r>
            <a:r>
              <a:rPr lang="ru-RU" dirty="0" err="1">
                <a:solidFill>
                  <a:schemeClr val="tx1"/>
                </a:solidFill>
              </a:rPr>
              <a:t>захист</a:t>
            </a:r>
            <a:r>
              <a:rPr lang="ru-RU" dirty="0">
                <a:solidFill>
                  <a:schemeClr val="tx1"/>
                </a:solidFill>
              </a:rPr>
              <a:t> </a:t>
            </a:r>
            <a:r>
              <a:rPr lang="ru-RU" dirty="0" err="1">
                <a:solidFill>
                  <a:schemeClr val="tx1"/>
                </a:solidFill>
              </a:rPr>
              <a:t>ОСОБА_7</a:t>
            </a:r>
            <a:r>
              <a:rPr lang="ru-RU" dirty="0">
                <a:solidFill>
                  <a:schemeClr val="tx1"/>
                </a:solidFill>
              </a:rPr>
              <a:t> .</a:t>
            </a:r>
          </a:p>
          <a:p>
            <a:endParaRPr lang="ru-RU" b="1" dirty="0" smtClean="0">
              <a:solidFill>
                <a:srgbClr val="0070C0"/>
              </a:solidFill>
            </a:endParaRPr>
          </a:p>
          <a:p>
            <a:endParaRPr lang="ru-RU" dirty="0" smtClean="0"/>
          </a:p>
        </p:txBody>
      </p:sp>
    </p:spTree>
    <p:extLst>
      <p:ext uri="{BB962C8B-B14F-4D97-AF65-F5344CB8AC3E}">
        <p14:creationId xmlns:p14="http://schemas.microsoft.com/office/powerpoint/2010/main" val="403865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85000" lnSpcReduction="10000"/>
          </a:bodyPr>
          <a:lstStyle/>
          <a:p>
            <a:r>
              <a:rPr lang="ru-RU" b="1" dirty="0" err="1" smtClean="0">
                <a:solidFill>
                  <a:srgbClr val="0070C0"/>
                </a:solidFill>
              </a:rPr>
              <a:t>Відмова</a:t>
            </a:r>
            <a:r>
              <a:rPr lang="ru-RU" b="1" dirty="0" smtClean="0">
                <a:solidFill>
                  <a:srgbClr val="0070C0"/>
                </a:solidFill>
              </a:rPr>
              <a:t> </a:t>
            </a:r>
            <a:r>
              <a:rPr lang="ru-RU" b="1" dirty="0" err="1" smtClean="0">
                <a:solidFill>
                  <a:srgbClr val="0070C0"/>
                </a:solidFill>
              </a:rPr>
              <a:t>від</a:t>
            </a:r>
            <a:r>
              <a:rPr lang="ru-RU" b="1" dirty="0" smtClean="0">
                <a:solidFill>
                  <a:srgbClr val="0070C0"/>
                </a:solidFill>
              </a:rPr>
              <a:t> </a:t>
            </a:r>
            <a:r>
              <a:rPr lang="ru-RU" b="1" dirty="0" err="1" smtClean="0">
                <a:solidFill>
                  <a:srgbClr val="0070C0"/>
                </a:solidFill>
              </a:rPr>
              <a:t>захисника</a:t>
            </a:r>
            <a:r>
              <a:rPr lang="ru-RU" b="1" dirty="0" smtClean="0">
                <a:solidFill>
                  <a:srgbClr val="0070C0"/>
                </a:solidFill>
              </a:rPr>
              <a:t> НЕ </a:t>
            </a:r>
            <a:r>
              <a:rPr lang="ru-RU" b="1" dirty="0" err="1" smtClean="0">
                <a:solidFill>
                  <a:srgbClr val="0070C0"/>
                </a:solidFill>
              </a:rPr>
              <a:t>свідчить</a:t>
            </a:r>
            <a:r>
              <a:rPr lang="ru-RU" b="1" dirty="0" smtClean="0">
                <a:solidFill>
                  <a:srgbClr val="0070C0"/>
                </a:solidFill>
              </a:rPr>
              <a:t> про </a:t>
            </a:r>
            <a:r>
              <a:rPr lang="ru-RU" b="1" dirty="0" err="1" smtClean="0">
                <a:solidFill>
                  <a:srgbClr val="0070C0"/>
                </a:solidFill>
              </a:rPr>
              <a:t>неналежне</a:t>
            </a:r>
            <a:r>
              <a:rPr lang="ru-RU" b="1" dirty="0" smtClean="0">
                <a:solidFill>
                  <a:srgbClr val="0070C0"/>
                </a:solidFill>
              </a:rPr>
              <a:t> </a:t>
            </a:r>
            <a:r>
              <a:rPr lang="ru-RU" b="1" dirty="0" err="1" smtClean="0">
                <a:solidFill>
                  <a:srgbClr val="0070C0"/>
                </a:solidFill>
              </a:rPr>
              <a:t>виконання</a:t>
            </a:r>
            <a:r>
              <a:rPr lang="ru-RU" b="1" dirty="0" smtClean="0">
                <a:solidFill>
                  <a:srgbClr val="0070C0"/>
                </a:solidFill>
              </a:rPr>
              <a:t> </a:t>
            </a:r>
            <a:r>
              <a:rPr lang="ru-RU" b="1" dirty="0" err="1" smtClean="0">
                <a:solidFill>
                  <a:srgbClr val="0070C0"/>
                </a:solidFill>
              </a:rPr>
              <a:t>професійних</a:t>
            </a:r>
            <a:r>
              <a:rPr lang="ru-RU" b="1" dirty="0" smtClean="0">
                <a:solidFill>
                  <a:srgbClr val="0070C0"/>
                </a:solidFill>
              </a:rPr>
              <a:t> </a:t>
            </a:r>
            <a:r>
              <a:rPr lang="ru-RU" b="1" dirty="0" err="1" smtClean="0">
                <a:solidFill>
                  <a:srgbClr val="0070C0"/>
                </a:solidFill>
              </a:rPr>
              <a:t>обовязків</a:t>
            </a:r>
            <a:r>
              <a:rPr lang="ru-RU" b="1" dirty="0" smtClean="0">
                <a:solidFill>
                  <a:srgbClr val="0070C0"/>
                </a:solidFill>
              </a:rPr>
              <a:t> </a:t>
            </a:r>
          </a:p>
          <a:p>
            <a:r>
              <a:rPr lang="ru-RU" dirty="0" err="1"/>
              <a:t>Колегія</a:t>
            </a:r>
            <a:r>
              <a:rPr lang="ru-RU" dirty="0"/>
              <a:t> </a:t>
            </a:r>
            <a:r>
              <a:rPr lang="ru-RU" dirty="0" err="1"/>
              <a:t>суддів</a:t>
            </a:r>
            <a:r>
              <a:rPr lang="ru-RU" dirty="0"/>
              <a:t> </a:t>
            </a:r>
            <a:r>
              <a:rPr lang="ru-RU" dirty="0" err="1"/>
              <a:t>звертає</a:t>
            </a:r>
            <a:r>
              <a:rPr lang="ru-RU" dirty="0"/>
              <a:t> </a:t>
            </a:r>
            <a:r>
              <a:rPr lang="ru-RU" dirty="0" err="1"/>
              <a:t>увагу</a:t>
            </a:r>
            <a:r>
              <a:rPr lang="ru-RU" dirty="0"/>
              <a:t>, </a:t>
            </a:r>
            <a:r>
              <a:rPr lang="ru-RU" dirty="0" err="1"/>
              <a:t>що</a:t>
            </a:r>
            <a:r>
              <a:rPr lang="ru-RU" dirty="0"/>
              <a:t> </a:t>
            </a:r>
            <a:r>
              <a:rPr lang="ru-RU" dirty="0" err="1"/>
              <a:t>заявлені</a:t>
            </a:r>
            <a:r>
              <a:rPr lang="ru-RU" dirty="0"/>
              <a:t> </a:t>
            </a:r>
            <a:r>
              <a:rPr lang="ru-RU" dirty="0" err="1"/>
              <a:t>ОСОБА_7</a:t>
            </a:r>
            <a:r>
              <a:rPr lang="ru-RU" dirty="0"/>
              <a:t> </a:t>
            </a:r>
            <a:r>
              <a:rPr lang="ru-RU" dirty="0" err="1"/>
              <a:t>неодноразові</a:t>
            </a:r>
            <a:r>
              <a:rPr lang="ru-RU" dirty="0"/>
              <a:t> </a:t>
            </a:r>
            <a:r>
              <a:rPr lang="ru-RU" dirty="0" err="1"/>
              <a:t>відмови</a:t>
            </a:r>
            <a:r>
              <a:rPr lang="ru-RU" dirty="0"/>
              <a:t> </a:t>
            </a:r>
            <a:r>
              <a:rPr lang="ru-RU" dirty="0" err="1"/>
              <a:t>від</a:t>
            </a:r>
            <a:r>
              <a:rPr lang="ru-RU" dirty="0"/>
              <a:t> </a:t>
            </a:r>
            <a:r>
              <a:rPr lang="ru-RU" dirty="0" err="1"/>
              <a:t>захисників</a:t>
            </a:r>
            <a:r>
              <a:rPr lang="ru-RU" dirty="0"/>
              <a:t> </a:t>
            </a:r>
            <a:r>
              <a:rPr lang="ru-RU" dirty="0" err="1"/>
              <a:t>були</a:t>
            </a:r>
            <a:r>
              <a:rPr lang="ru-RU" dirty="0"/>
              <a:t> </a:t>
            </a:r>
            <a:r>
              <a:rPr lang="ru-RU" dirty="0" err="1"/>
              <a:t>розглянуті</a:t>
            </a:r>
            <a:r>
              <a:rPr lang="ru-RU" dirty="0"/>
              <a:t> судами </a:t>
            </a:r>
            <a:r>
              <a:rPr lang="ru-RU" dirty="0" err="1"/>
              <a:t>відповідно</a:t>
            </a:r>
            <a:r>
              <a:rPr lang="ru-RU" dirty="0"/>
              <a:t> до </a:t>
            </a:r>
            <a:r>
              <a:rPr lang="ru-RU" dirty="0" err="1"/>
              <a:t>приписів</a:t>
            </a:r>
            <a:r>
              <a:rPr lang="ru-RU" dirty="0"/>
              <a:t> КПК.</a:t>
            </a:r>
          </a:p>
          <a:p>
            <a:r>
              <a:rPr lang="ru-RU" dirty="0" err="1"/>
              <a:t>Водночас</a:t>
            </a:r>
            <a:r>
              <a:rPr lang="ru-RU" dirty="0"/>
              <a:t> </a:t>
            </a:r>
            <a:r>
              <a:rPr lang="ru-RU" dirty="0" err="1"/>
              <a:t>засуджений</a:t>
            </a:r>
            <a:r>
              <a:rPr lang="ru-RU" dirty="0"/>
              <a:t> не </a:t>
            </a:r>
            <a:r>
              <a:rPr lang="ru-RU" dirty="0" err="1"/>
              <a:t>вказує</a:t>
            </a:r>
            <a:r>
              <a:rPr lang="ru-RU" dirty="0"/>
              <a:t> у </a:t>
            </a:r>
            <a:r>
              <a:rPr lang="ru-RU" dirty="0" err="1"/>
              <a:t>касаційній</a:t>
            </a:r>
            <a:r>
              <a:rPr lang="ru-RU" dirty="0"/>
              <a:t> </a:t>
            </a:r>
            <a:r>
              <a:rPr lang="ru-RU" dirty="0" err="1"/>
              <a:t>скарзі</a:t>
            </a:r>
            <a:r>
              <a:rPr lang="ru-RU" dirty="0"/>
              <a:t> про те, </a:t>
            </a:r>
            <a:r>
              <a:rPr lang="ru-RU" dirty="0" err="1"/>
              <a:t>що</a:t>
            </a:r>
            <a:r>
              <a:rPr lang="ru-RU" dirty="0"/>
              <a:t> </a:t>
            </a:r>
            <a:r>
              <a:rPr lang="ru-RU" dirty="0" err="1"/>
              <a:t>він</a:t>
            </a:r>
            <a:r>
              <a:rPr lang="ru-RU" dirty="0"/>
              <a:t> </a:t>
            </a:r>
            <a:r>
              <a:rPr lang="ru-RU" dirty="0" err="1" smtClean="0"/>
              <a:t>звертався</a:t>
            </a:r>
            <a:r>
              <a:rPr lang="en-US" dirty="0" smtClean="0"/>
              <a:t> </a:t>
            </a:r>
            <a:r>
              <a:rPr lang="ru-RU" dirty="0" smtClean="0"/>
              <a:t>з </a:t>
            </a:r>
            <a:r>
              <a:rPr lang="ru-RU" dirty="0"/>
              <a:t>будь-</a:t>
            </a:r>
            <a:r>
              <a:rPr lang="ru-RU" dirty="0" err="1"/>
              <a:t>якими</a:t>
            </a:r>
            <a:r>
              <a:rPr lang="ru-RU" dirty="0"/>
              <a:t> </a:t>
            </a:r>
            <a:r>
              <a:rPr lang="ru-RU" dirty="0" err="1"/>
              <a:t>скаргами</a:t>
            </a:r>
            <a:r>
              <a:rPr lang="ru-RU" dirty="0"/>
              <a:t> на </a:t>
            </a:r>
            <a:r>
              <a:rPr lang="ru-RU" dirty="0" err="1"/>
              <a:t>неналежне</a:t>
            </a:r>
            <a:r>
              <a:rPr lang="ru-RU" dirty="0"/>
              <a:t> </a:t>
            </a:r>
            <a:r>
              <a:rPr lang="ru-RU" dirty="0" err="1"/>
              <a:t>здійснення</a:t>
            </a:r>
            <a:r>
              <a:rPr lang="ru-RU" dirty="0"/>
              <a:t> </a:t>
            </a:r>
            <a:r>
              <a:rPr lang="ru-RU" dirty="0" err="1"/>
              <a:t>його</a:t>
            </a:r>
            <a:r>
              <a:rPr lang="ru-RU" dirty="0"/>
              <a:t> </a:t>
            </a:r>
            <a:r>
              <a:rPr lang="ru-RU" dirty="0" err="1"/>
              <a:t>захисту</a:t>
            </a:r>
            <a:r>
              <a:rPr lang="ru-RU" dirty="0"/>
              <a:t>, </a:t>
            </a:r>
            <a:r>
              <a:rPr lang="ru-RU" dirty="0" err="1"/>
              <a:t>порушення</a:t>
            </a:r>
            <a:r>
              <a:rPr lang="ru-RU" dirty="0"/>
              <a:t> </a:t>
            </a:r>
            <a:r>
              <a:rPr lang="ru-RU" dirty="0" err="1"/>
              <a:t>захисниками</a:t>
            </a:r>
            <a:r>
              <a:rPr lang="ru-RU" dirty="0"/>
              <a:t> </a:t>
            </a:r>
            <a:r>
              <a:rPr lang="ru-RU" dirty="0" err="1"/>
              <a:t>вимог</a:t>
            </a:r>
            <a:r>
              <a:rPr lang="ru-RU" dirty="0"/>
              <a:t> Закону </a:t>
            </a:r>
            <a:r>
              <a:rPr lang="ru-RU" dirty="0" err="1"/>
              <a:t>України</a:t>
            </a:r>
            <a:r>
              <a:rPr lang="ru-RU" dirty="0"/>
              <a:t> «Про адвокатуру та </a:t>
            </a:r>
            <a:r>
              <a:rPr lang="ru-RU" dirty="0" err="1"/>
              <a:t>адвокатську</a:t>
            </a:r>
            <a:r>
              <a:rPr lang="ru-RU" dirty="0"/>
              <a:t> </a:t>
            </a:r>
            <a:r>
              <a:rPr lang="ru-RU" dirty="0" err="1"/>
              <a:t>діяльність</a:t>
            </a:r>
            <a:r>
              <a:rPr lang="ru-RU" dirty="0"/>
              <a:t>», «Правил </a:t>
            </a:r>
            <a:r>
              <a:rPr lang="ru-RU" dirty="0" err="1"/>
              <a:t>адвокатської</a:t>
            </a:r>
            <a:r>
              <a:rPr lang="ru-RU" dirty="0"/>
              <a:t> </a:t>
            </a:r>
            <a:r>
              <a:rPr lang="ru-RU" dirty="0" err="1"/>
              <a:t>етики</a:t>
            </a:r>
            <a:r>
              <a:rPr lang="ru-RU" dirty="0"/>
              <a:t>» </a:t>
            </a:r>
            <a:r>
              <a:rPr lang="ru-RU" dirty="0" err="1"/>
              <a:t>або</a:t>
            </a:r>
            <a:r>
              <a:rPr lang="ru-RU" dirty="0"/>
              <a:t> </a:t>
            </a:r>
            <a:r>
              <a:rPr lang="ru-RU" dirty="0" err="1"/>
              <a:t>вимог</a:t>
            </a:r>
            <a:r>
              <a:rPr lang="ru-RU" dirty="0"/>
              <a:t> КПК в </a:t>
            </a:r>
            <a:r>
              <a:rPr lang="ru-RU" dirty="0" err="1"/>
              <a:t>частині</a:t>
            </a:r>
            <a:r>
              <a:rPr lang="ru-RU" dirty="0"/>
              <a:t> </a:t>
            </a:r>
            <a:r>
              <a:rPr lang="ru-RU" dirty="0" err="1"/>
              <a:t>неповноти</a:t>
            </a:r>
            <a:r>
              <a:rPr lang="ru-RU" dirty="0"/>
              <a:t> та </a:t>
            </a:r>
            <a:r>
              <a:rPr lang="ru-RU" dirty="0" err="1"/>
              <a:t>неправильності</a:t>
            </a:r>
            <a:r>
              <a:rPr lang="ru-RU" dirty="0"/>
              <a:t> </a:t>
            </a:r>
            <a:r>
              <a:rPr lang="ru-RU" dirty="0" err="1"/>
              <a:t>його</a:t>
            </a:r>
            <a:r>
              <a:rPr lang="ru-RU" dirty="0"/>
              <a:t> </a:t>
            </a:r>
            <a:r>
              <a:rPr lang="ru-RU" dirty="0" err="1"/>
              <a:t>захисту</a:t>
            </a:r>
            <a:r>
              <a:rPr lang="ru-RU" dirty="0"/>
              <a:t>.</a:t>
            </a:r>
          </a:p>
          <a:p>
            <a:r>
              <a:rPr lang="ru-RU" dirty="0" err="1"/>
              <a:t>Крім</a:t>
            </a:r>
            <a:r>
              <a:rPr lang="ru-RU" dirty="0"/>
              <a:t> того, </a:t>
            </a:r>
            <a:r>
              <a:rPr lang="ru-RU" dirty="0" err="1"/>
              <a:t>засуджений</a:t>
            </a:r>
            <a:r>
              <a:rPr lang="ru-RU" dirty="0"/>
              <a:t> у </a:t>
            </a:r>
            <a:r>
              <a:rPr lang="ru-RU" dirty="0" err="1"/>
              <a:t>касаційній</a:t>
            </a:r>
            <a:r>
              <a:rPr lang="ru-RU" dirty="0"/>
              <a:t> </a:t>
            </a:r>
            <a:r>
              <a:rPr lang="ru-RU" dirty="0" err="1"/>
              <a:t>скарзі</a:t>
            </a:r>
            <a:r>
              <a:rPr lang="ru-RU" dirty="0"/>
              <a:t>, </a:t>
            </a:r>
            <a:r>
              <a:rPr lang="ru-RU" dirty="0" err="1"/>
              <a:t>вказуючи</a:t>
            </a:r>
            <a:r>
              <a:rPr lang="ru-RU" dirty="0"/>
              <a:t> про </a:t>
            </a:r>
            <a:r>
              <a:rPr lang="ru-RU" dirty="0" err="1"/>
              <a:t>неналежне</a:t>
            </a:r>
            <a:r>
              <a:rPr lang="ru-RU" dirty="0"/>
              <a:t> </a:t>
            </a:r>
            <a:r>
              <a:rPr lang="ru-RU" dirty="0" err="1"/>
              <a:t>виконання</a:t>
            </a:r>
            <a:r>
              <a:rPr lang="ru-RU" dirty="0"/>
              <a:t> </a:t>
            </a:r>
            <a:r>
              <a:rPr lang="ru-RU" dirty="0" err="1"/>
              <a:t>захисниками</a:t>
            </a:r>
            <a:r>
              <a:rPr lang="ru-RU" dirty="0"/>
              <a:t> </a:t>
            </a:r>
            <a:r>
              <a:rPr lang="ru-RU" dirty="0" err="1"/>
              <a:t>своїх</a:t>
            </a:r>
            <a:r>
              <a:rPr lang="ru-RU" dirty="0"/>
              <a:t> </a:t>
            </a:r>
            <a:r>
              <a:rPr lang="ru-RU" dirty="0" err="1"/>
              <a:t>повноважень</a:t>
            </a:r>
            <a:r>
              <a:rPr lang="ru-RU" dirty="0"/>
              <a:t>, не </a:t>
            </a:r>
            <a:r>
              <a:rPr lang="ru-RU" dirty="0" err="1"/>
              <a:t>конкретизував</a:t>
            </a:r>
            <a:r>
              <a:rPr lang="ru-RU" dirty="0"/>
              <a:t> у </a:t>
            </a:r>
            <a:r>
              <a:rPr lang="ru-RU" dirty="0" err="1"/>
              <a:t>чому</a:t>
            </a:r>
            <a:r>
              <a:rPr lang="ru-RU" dirty="0"/>
              <a:t> </a:t>
            </a:r>
            <a:r>
              <a:rPr lang="ru-RU" dirty="0" err="1"/>
              <a:t>це</a:t>
            </a:r>
            <a:r>
              <a:rPr lang="ru-RU" dirty="0"/>
              <a:t> </a:t>
            </a:r>
            <a:r>
              <a:rPr lang="ru-RU" dirty="0" err="1"/>
              <a:t>проявлялося</a:t>
            </a:r>
            <a:r>
              <a:rPr lang="ru-RU" dirty="0"/>
              <a:t>. Разом </a:t>
            </a:r>
            <a:r>
              <a:rPr lang="ru-RU" dirty="0" err="1"/>
              <a:t>із</a:t>
            </a:r>
            <a:r>
              <a:rPr lang="ru-RU" dirty="0"/>
              <a:t> </a:t>
            </a:r>
            <a:r>
              <a:rPr lang="ru-RU" dirty="0" err="1"/>
              <a:t>тим</a:t>
            </a:r>
            <a:r>
              <a:rPr lang="ru-RU" dirty="0"/>
              <a:t>, з </a:t>
            </a:r>
            <a:r>
              <a:rPr lang="ru-RU" dirty="0" err="1"/>
              <a:t>матеріалів</a:t>
            </a:r>
            <a:r>
              <a:rPr lang="ru-RU" dirty="0"/>
              <a:t> </a:t>
            </a:r>
            <a:r>
              <a:rPr lang="ru-RU" dirty="0" err="1"/>
              <a:t>провадження</a:t>
            </a:r>
            <a:r>
              <a:rPr lang="ru-RU" dirty="0"/>
              <a:t> не </a:t>
            </a:r>
            <a:r>
              <a:rPr lang="ru-RU" dirty="0" err="1"/>
              <a:t>вбачається</a:t>
            </a:r>
            <a:r>
              <a:rPr lang="ru-RU" dirty="0"/>
              <a:t>, </a:t>
            </a:r>
            <a:r>
              <a:rPr lang="ru-RU" dirty="0" err="1"/>
              <a:t>що</a:t>
            </a:r>
            <a:r>
              <a:rPr lang="ru-RU" dirty="0"/>
              <a:t> </a:t>
            </a:r>
            <a:r>
              <a:rPr lang="ru-RU" dirty="0" err="1"/>
              <a:t>захисники</a:t>
            </a:r>
            <a:r>
              <a:rPr lang="ru-RU" dirty="0"/>
              <a:t> не </a:t>
            </a:r>
            <a:r>
              <a:rPr lang="ru-RU" dirty="0" err="1"/>
              <a:t>виконували</a:t>
            </a:r>
            <a:r>
              <a:rPr lang="ru-RU" dirty="0"/>
              <a:t> </a:t>
            </a:r>
            <a:r>
              <a:rPr lang="ru-RU" dirty="0" err="1"/>
              <a:t>чи</a:t>
            </a:r>
            <a:r>
              <a:rPr lang="ru-RU" dirty="0"/>
              <a:t> </a:t>
            </a:r>
            <a:r>
              <a:rPr lang="ru-RU" dirty="0" err="1"/>
              <a:t>неналежно</a:t>
            </a:r>
            <a:r>
              <a:rPr lang="ru-RU" dirty="0"/>
              <a:t> </a:t>
            </a:r>
            <a:r>
              <a:rPr lang="ru-RU" dirty="0" err="1"/>
              <a:t>виконували</a:t>
            </a:r>
            <a:r>
              <a:rPr lang="ru-RU" dirty="0"/>
              <a:t> </a:t>
            </a:r>
            <a:r>
              <a:rPr lang="ru-RU" dirty="0" err="1"/>
              <a:t>свої</a:t>
            </a:r>
            <a:r>
              <a:rPr lang="ru-RU" dirty="0"/>
              <a:t> </a:t>
            </a:r>
            <a:r>
              <a:rPr lang="ru-RU" dirty="0" err="1"/>
              <a:t>професійні</a:t>
            </a:r>
            <a:r>
              <a:rPr lang="ru-RU" dirty="0"/>
              <a:t> </a:t>
            </a:r>
            <a:r>
              <a:rPr lang="ru-RU" dirty="0" err="1"/>
              <a:t>обов`язки</a:t>
            </a:r>
            <a:r>
              <a:rPr lang="ru-RU" dirty="0"/>
              <a:t>, а </a:t>
            </a:r>
            <a:r>
              <a:rPr lang="ru-RU" dirty="0" err="1"/>
              <a:t>самі</a:t>
            </a:r>
            <a:r>
              <a:rPr lang="ru-RU" dirty="0"/>
              <a:t> по </a:t>
            </a:r>
            <a:r>
              <a:rPr lang="ru-RU" dirty="0" err="1"/>
              <a:t>собі</a:t>
            </a:r>
            <a:r>
              <a:rPr lang="ru-RU" dirty="0"/>
              <a:t> </a:t>
            </a:r>
            <a:r>
              <a:rPr lang="ru-RU" dirty="0" err="1"/>
              <a:t>неодноразові</a:t>
            </a:r>
            <a:r>
              <a:rPr lang="ru-RU" dirty="0"/>
              <a:t> </a:t>
            </a:r>
            <a:r>
              <a:rPr lang="ru-RU" dirty="0" err="1"/>
              <a:t>відмови</a:t>
            </a:r>
            <a:r>
              <a:rPr lang="ru-RU" dirty="0"/>
              <a:t> </a:t>
            </a:r>
            <a:r>
              <a:rPr lang="ru-RU" dirty="0" err="1"/>
              <a:t>ОСОБА_7</a:t>
            </a:r>
            <a:r>
              <a:rPr lang="ru-RU" dirty="0"/>
              <a:t> </a:t>
            </a:r>
            <a:r>
              <a:rPr lang="ru-RU" dirty="0" err="1"/>
              <a:t>від</a:t>
            </a:r>
            <a:r>
              <a:rPr lang="ru-RU" dirty="0"/>
              <a:t> </a:t>
            </a:r>
            <a:r>
              <a:rPr lang="ru-RU" dirty="0" err="1"/>
              <a:t>захисників</a:t>
            </a:r>
            <a:r>
              <a:rPr lang="ru-RU" dirty="0"/>
              <a:t> не </a:t>
            </a:r>
            <a:r>
              <a:rPr lang="ru-RU" dirty="0" err="1"/>
              <a:t>свідчать</a:t>
            </a:r>
            <a:r>
              <a:rPr lang="ru-RU" dirty="0"/>
              <a:t> про </a:t>
            </a:r>
            <a:r>
              <a:rPr lang="ru-RU" dirty="0" err="1"/>
              <a:t>таке</a:t>
            </a:r>
            <a:r>
              <a:rPr lang="ru-RU" dirty="0"/>
              <a:t>.</a:t>
            </a:r>
          </a:p>
          <a:p>
            <a:r>
              <a:rPr lang="ru-RU" dirty="0"/>
              <a:t>З </a:t>
            </a:r>
            <a:r>
              <a:rPr lang="ru-RU" dirty="0" err="1"/>
              <a:t>огляду</a:t>
            </a:r>
            <a:r>
              <a:rPr lang="ru-RU" dirty="0"/>
              <a:t> на </a:t>
            </a:r>
            <a:r>
              <a:rPr lang="ru-RU" dirty="0" err="1"/>
              <a:t>вказане</a:t>
            </a:r>
            <a:r>
              <a:rPr lang="ru-RU" dirty="0"/>
              <a:t> </a:t>
            </a:r>
            <a:r>
              <a:rPr lang="ru-RU" dirty="0" err="1"/>
              <a:t>вище</a:t>
            </a:r>
            <a:r>
              <a:rPr lang="ru-RU" dirty="0"/>
              <a:t>, </a:t>
            </a:r>
            <a:r>
              <a:rPr lang="ru-RU" dirty="0" err="1"/>
              <a:t>Верховний</a:t>
            </a:r>
            <a:r>
              <a:rPr lang="ru-RU" dirty="0"/>
              <a:t> Суд </a:t>
            </a:r>
            <a:r>
              <a:rPr lang="ru-RU" dirty="0" err="1"/>
              <a:t>вважає</a:t>
            </a:r>
            <a:r>
              <a:rPr lang="ru-RU" dirty="0"/>
              <a:t>, </a:t>
            </a:r>
            <a:r>
              <a:rPr lang="ru-RU" dirty="0" err="1"/>
              <a:t>що</a:t>
            </a:r>
            <a:r>
              <a:rPr lang="ru-RU" dirty="0"/>
              <a:t> суди </a:t>
            </a:r>
            <a:r>
              <a:rPr lang="ru-RU" dirty="0" err="1"/>
              <a:t>попередніх</a:t>
            </a:r>
            <a:r>
              <a:rPr lang="ru-RU" dirty="0"/>
              <a:t> </a:t>
            </a:r>
            <a:r>
              <a:rPr lang="ru-RU" dirty="0" err="1"/>
              <a:t>інстанцій</a:t>
            </a:r>
            <a:r>
              <a:rPr lang="ru-RU" dirty="0"/>
              <a:t> </a:t>
            </a:r>
            <a:r>
              <a:rPr lang="ru-RU" dirty="0" err="1"/>
              <a:t>повною</a:t>
            </a:r>
            <a:r>
              <a:rPr lang="ru-RU" dirty="0"/>
              <a:t> </a:t>
            </a:r>
            <a:r>
              <a:rPr lang="ru-RU" dirty="0" err="1"/>
              <a:t>мірою</a:t>
            </a:r>
            <a:r>
              <a:rPr lang="ru-RU" dirty="0"/>
              <a:t> </a:t>
            </a:r>
            <a:r>
              <a:rPr lang="ru-RU" dirty="0" err="1"/>
              <a:t>забезпечили</a:t>
            </a:r>
            <a:r>
              <a:rPr lang="ru-RU" dirty="0"/>
              <a:t> право на </a:t>
            </a:r>
            <a:r>
              <a:rPr lang="ru-RU" dirty="0" err="1"/>
              <a:t>захист</a:t>
            </a:r>
            <a:r>
              <a:rPr lang="ru-RU" dirty="0"/>
              <a:t> </a:t>
            </a:r>
            <a:r>
              <a:rPr lang="ru-RU" dirty="0" err="1"/>
              <a:t>ОСОБА_7</a:t>
            </a:r>
            <a:r>
              <a:rPr lang="ru-RU" dirty="0"/>
              <a:t> у </a:t>
            </a:r>
            <a:r>
              <a:rPr lang="ru-RU" dirty="0" err="1"/>
              <a:t>кримінальному</a:t>
            </a:r>
            <a:r>
              <a:rPr lang="ru-RU" dirty="0"/>
              <a:t> </a:t>
            </a:r>
            <a:r>
              <a:rPr lang="ru-RU" dirty="0" err="1"/>
              <a:t>провадженні</a:t>
            </a:r>
            <a:r>
              <a:rPr lang="ru-RU" dirty="0"/>
              <a:t>.</a:t>
            </a:r>
          </a:p>
          <a:p>
            <a:r>
              <a:rPr lang="en-US" dirty="0" smtClean="0"/>
              <a:t>(https</a:t>
            </a:r>
            <a:r>
              <a:rPr lang="en-US" dirty="0"/>
              <a:t>://</a:t>
            </a:r>
            <a:r>
              <a:rPr lang="en-US" dirty="0" smtClean="0"/>
              <a:t>reyestr.court.gov.ua/Review/131130754)</a:t>
            </a:r>
            <a:endParaRPr lang="en-US" dirty="0"/>
          </a:p>
          <a:p>
            <a:endParaRPr lang="ru-RU" dirty="0" smtClean="0"/>
          </a:p>
        </p:txBody>
      </p:sp>
    </p:spTree>
    <p:extLst>
      <p:ext uri="{BB962C8B-B14F-4D97-AF65-F5344CB8AC3E}">
        <p14:creationId xmlns:p14="http://schemas.microsoft.com/office/powerpoint/2010/main" val="253299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70000" lnSpcReduction="20000"/>
          </a:bodyPr>
          <a:lstStyle/>
          <a:p>
            <a:r>
              <a:rPr lang="uk-UA" b="1" dirty="0" smtClean="0">
                <a:solidFill>
                  <a:srgbClr val="0070C0"/>
                </a:solidFill>
              </a:rPr>
              <a:t>Відкриття матеріалів – 1 невчасне відкриття </a:t>
            </a:r>
            <a:r>
              <a:rPr lang="uk-UA" b="1" dirty="0" err="1" smtClean="0">
                <a:solidFill>
                  <a:srgbClr val="0070C0"/>
                </a:solidFill>
              </a:rPr>
              <a:t>строною</a:t>
            </a:r>
            <a:r>
              <a:rPr lang="uk-UA" b="1" dirty="0" smtClean="0">
                <a:solidFill>
                  <a:srgbClr val="0070C0"/>
                </a:solidFill>
              </a:rPr>
              <a:t> захисту</a:t>
            </a:r>
          </a:p>
          <a:p>
            <a:r>
              <a:rPr lang="uk-UA" dirty="0"/>
              <a:t>під час судового розгляду в суді першої інстанції захисником </a:t>
            </a:r>
            <a:r>
              <a:rPr lang="uk-UA" dirty="0" err="1"/>
              <a:t>ОСОБА_19</a:t>
            </a:r>
            <a:r>
              <a:rPr lang="uk-UA" dirty="0"/>
              <a:t> було заявлено клопотання про долучення до матеріалів кримінального провадження висновку судово-медичної комісійної експертизи </a:t>
            </a:r>
            <a:r>
              <a:rPr lang="uk-UA" dirty="0" err="1"/>
              <a:t>No</a:t>
            </a:r>
            <a:r>
              <a:rPr lang="uk-UA" dirty="0"/>
              <a:t> 6-2015/з від 06 листопада 2015 року, проведеної за ініціативи сторони захисту. Прокурор подав клопотання про визнання цього доказу недопустимим з огляду на </a:t>
            </a:r>
            <a:r>
              <a:rPr lang="uk-UA" dirty="0" err="1"/>
              <a:t>невідкриття</a:t>
            </a:r>
            <a:r>
              <a:rPr lang="uk-UA" dirty="0"/>
              <a:t> стороні обвинувачення в порядку ст. 290 </a:t>
            </a:r>
            <a:r>
              <a:rPr lang="uk-UA" dirty="0" err="1"/>
              <a:t>КПК</a:t>
            </a:r>
            <a:r>
              <a:rPr lang="uk-UA" dirty="0"/>
              <a:t> України. В наступному судовому засіданні суд ухвалив рішення про долучення до матеріалів провадження цього висновку. Клопотання про проведення експертизи трупа було заявлене захисником </a:t>
            </a:r>
            <a:r>
              <a:rPr lang="uk-UA" dirty="0" err="1"/>
              <a:t>ОСОБА_20</a:t>
            </a:r>
            <a:r>
              <a:rPr lang="uk-UA" dirty="0"/>
              <a:t> та ним же </a:t>
            </a:r>
            <a:r>
              <a:rPr lang="uk-UA" dirty="0" err="1"/>
              <a:t>одержановисновок</a:t>
            </a:r>
            <a:r>
              <a:rPr lang="uk-UA" dirty="0"/>
              <a:t>. Однак висновок зазначеної експертизи був </a:t>
            </a:r>
            <a:r>
              <a:rPr lang="uk-UA" dirty="0" err="1"/>
              <a:t>долученийдо</a:t>
            </a:r>
            <a:r>
              <a:rPr lang="uk-UA" dirty="0"/>
              <a:t> матеріалів провадження в судовому засіданні захисником </a:t>
            </a:r>
            <a:r>
              <a:rPr lang="uk-UA" dirty="0" err="1"/>
              <a:t>ОСОБА_19</a:t>
            </a:r>
            <a:r>
              <a:rPr lang="uk-UA" dirty="0"/>
              <a:t>, яка здійснювала захист вже на стадії судового розгляду і не брала участі у якості захисника під час досудового розслідування. </a:t>
            </a:r>
            <a:endParaRPr lang="ru-RU" dirty="0"/>
          </a:p>
          <a:p>
            <a:r>
              <a:rPr lang="uk-UA" dirty="0"/>
              <a:t>Суд не визнав порушення ст. 290 </a:t>
            </a:r>
            <a:r>
              <a:rPr lang="uk-UA" dirty="0" err="1"/>
              <a:t>КПК</a:t>
            </a:r>
            <a:r>
              <a:rPr lang="uk-UA" dirty="0"/>
              <a:t> України, оскільки:</a:t>
            </a:r>
            <a:endParaRPr lang="ru-RU" dirty="0"/>
          </a:p>
          <a:p>
            <a:r>
              <a:rPr lang="uk-UA" dirty="0"/>
              <a:t>– наявність доказу у захисника не завжди вказує на поінформованість особи, в інтересах якої вона діє, про існування такого доказу та належну і кваліфіковану правову допомогу. А ненадання захисником доказу, який в тому числі може вказувати на невинуватість особи, порушує право особи на справедливий судовий розгляд;</a:t>
            </a:r>
            <a:endParaRPr lang="ru-RU" dirty="0"/>
          </a:p>
          <a:p>
            <a:r>
              <a:rPr lang="uk-UA" dirty="0"/>
              <a:t>– захисник </a:t>
            </a:r>
            <a:r>
              <a:rPr lang="uk-UA" dirty="0" err="1"/>
              <a:t>ОСОБА_19</a:t>
            </a:r>
            <a:r>
              <a:rPr lang="uk-UA" dirty="0"/>
              <a:t>, у розпорядженні якої не було висновку експертизи </a:t>
            </a:r>
            <a:r>
              <a:rPr lang="uk-UA" dirty="0" err="1"/>
              <a:t>No</a:t>
            </a:r>
            <a:r>
              <a:rPr lang="uk-UA" dirty="0"/>
              <a:t> 6-2015/з від 06 листопада 2015 року, відкрила його прокурору під час розгляду справи у суді першої інстанції </a:t>
            </a:r>
            <a:endParaRPr lang="uk-UA" dirty="0" smtClean="0"/>
          </a:p>
          <a:p>
            <a:r>
              <a:rPr lang="uk-UA" dirty="0" smtClean="0"/>
              <a:t>(</a:t>
            </a:r>
            <a:r>
              <a:rPr lang="uk-UA" dirty="0"/>
              <a:t>Постанова </a:t>
            </a:r>
            <a:r>
              <a:rPr lang="uk-UA" dirty="0" err="1"/>
              <a:t>ККС</a:t>
            </a:r>
            <a:r>
              <a:rPr lang="uk-UA" dirty="0"/>
              <a:t> </a:t>
            </a:r>
            <a:r>
              <a:rPr lang="uk-UA" dirty="0" err="1"/>
              <a:t>ВС</a:t>
            </a:r>
            <a:r>
              <a:rPr lang="uk-UA" dirty="0"/>
              <a:t> від </a:t>
            </a:r>
            <a:r>
              <a:rPr lang="uk-UA" dirty="0" err="1"/>
              <a:t>від</a:t>
            </a:r>
            <a:r>
              <a:rPr lang="uk-UA" dirty="0"/>
              <a:t> 15 лютого 2023 року, справа </a:t>
            </a:r>
            <a:r>
              <a:rPr lang="uk-UA" dirty="0" err="1"/>
              <a:t>No</a:t>
            </a:r>
            <a:r>
              <a:rPr lang="uk-UA" dirty="0"/>
              <a:t> 522/24499/15-к, https://reyestr.court.gov.ua/Review/109075171).</a:t>
            </a:r>
            <a:endParaRPr lang="ru-RU" dirty="0"/>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4055702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62500" lnSpcReduction="20000"/>
          </a:bodyPr>
          <a:lstStyle/>
          <a:p>
            <a:r>
              <a:rPr lang="uk-UA" b="1" dirty="0" smtClean="0">
                <a:solidFill>
                  <a:srgbClr val="0070C0"/>
                </a:solidFill>
              </a:rPr>
              <a:t>Відкриття матеріалів – 2 повідомлення через інших осіб</a:t>
            </a:r>
          </a:p>
          <a:p>
            <a:r>
              <a:rPr lang="uk-UA" dirty="0"/>
              <a:t>- на виконання доручення слідчим </a:t>
            </a:r>
            <a:r>
              <a:rPr lang="uk-UA" dirty="0" err="1"/>
              <a:t>ОСОБА_13</a:t>
            </a:r>
            <a:r>
              <a:rPr lang="uk-UA" dirty="0"/>
              <a:t> підписано повідомлення про завершення досудового розслідування </a:t>
            </a:r>
            <a:r>
              <a:rPr lang="uk-UA" dirty="0" err="1"/>
              <a:t>вих</a:t>
            </a:r>
            <a:r>
              <a:rPr lang="uk-UA" dirty="0"/>
              <a:t>. 22;</a:t>
            </a:r>
            <a:endParaRPr lang="ru-RU" dirty="0"/>
          </a:p>
          <a:p>
            <a:r>
              <a:rPr lang="uk-UA" dirty="0"/>
              <a:t>- у копії зазначеного повідомлення вказано, що таке адресоване </a:t>
            </a:r>
            <a:r>
              <a:rPr lang="uk-UA" dirty="0" err="1"/>
              <a:t>ОСОБА_6</a:t>
            </a:r>
            <a:r>
              <a:rPr lang="uk-UA" dirty="0"/>
              <a:t> , </a:t>
            </a:r>
            <a:r>
              <a:rPr lang="uk-UA" dirty="0" err="1"/>
              <a:t>ОСОБА_7</a:t>
            </a:r>
            <a:r>
              <a:rPr lang="uk-UA" dirty="0"/>
              <a:t> , </a:t>
            </a:r>
            <a:r>
              <a:rPr lang="uk-UA" dirty="0" err="1"/>
              <a:t>ОСОБА_8</a:t>
            </a:r>
            <a:r>
              <a:rPr lang="uk-UA" dirty="0"/>
              <a:t> , </a:t>
            </a:r>
            <a:r>
              <a:rPr lang="uk-UA" dirty="0" err="1"/>
              <a:t>ОСОБА_14</a:t>
            </a:r>
            <a:r>
              <a:rPr lang="uk-UA" dirty="0"/>
              <a:t> без зазначення адрес чи інших даних з приміткою «повідомлення надіслано на телефоні засоби зв`язку наданими підозрюваними у зв`язку» та зазначено, що «досудове розслідування за підозрою </a:t>
            </a:r>
            <a:r>
              <a:rPr lang="uk-UA" dirty="0" err="1"/>
              <a:t>ОСОБА_6</a:t>
            </a:r>
            <a:r>
              <a:rPr lang="uk-UA" dirty="0"/>
              <a:t> та </a:t>
            </a:r>
            <a:r>
              <a:rPr lang="uk-UA" dirty="0" err="1"/>
              <a:t>ОСОБА_7</a:t>
            </a:r>
            <a:r>
              <a:rPr lang="uk-UA" dirty="0"/>
              <a:t> у вчинені кримінального правопорушення, передбаченого ч. 3 ст. 368 </a:t>
            </a:r>
            <a:r>
              <a:rPr lang="uk-UA" dirty="0" err="1"/>
              <a:t>КК</a:t>
            </a:r>
            <a:r>
              <a:rPr lang="uk-UA" dirty="0"/>
              <a:t>, завершено. Відповідно до вимог статей 283, 290 </a:t>
            </a:r>
            <a:r>
              <a:rPr lang="uk-UA" dirty="0" err="1"/>
              <a:t>КПК</a:t>
            </a:r>
            <a:r>
              <a:rPr lang="uk-UA" dirty="0"/>
              <a:t> Ви маєте право на доступ до матеріалів досудового розслідування, для чого Вам необхідно прибути до П`ятого слідчого відділу (з дислокацією у м. Ужгороді) ТУ </a:t>
            </a:r>
            <a:r>
              <a:rPr lang="uk-UA" dirty="0" err="1"/>
              <a:t>ДБР</a:t>
            </a:r>
            <a:r>
              <a:rPr lang="uk-UA" dirty="0"/>
              <a:t> у м. Львові, що за </a:t>
            </a:r>
            <a:r>
              <a:rPr lang="uk-UA" dirty="0" err="1"/>
              <a:t>адресою</a:t>
            </a:r>
            <a:r>
              <a:rPr lang="uk-UA" dirty="0"/>
              <a:t>: </a:t>
            </a:r>
            <a:r>
              <a:rPr lang="uk-UA" dirty="0" err="1"/>
              <a:t>АДРЕСА_3</a:t>
            </a:r>
            <a:r>
              <a:rPr lang="uk-UA" dirty="0"/>
              <a:t> для ознайомлення із матеріалами досудового розслідування, та надання доказів якими володіє сторона захисту в порядку ст. 290 </a:t>
            </a:r>
            <a:r>
              <a:rPr lang="uk-UA" dirty="0" err="1"/>
              <a:t>КПК</a:t>
            </a:r>
            <a:r>
              <a:rPr lang="uk-UA" dirty="0"/>
              <a:t>. З приводу часу та дати ознайомлення прошу угодити зі слідчим по наступному телефону </a:t>
            </a:r>
            <a:r>
              <a:rPr lang="uk-UA" dirty="0" err="1"/>
              <a:t>НОМЕР_1</a:t>
            </a:r>
            <a:r>
              <a:rPr lang="uk-UA" dirty="0"/>
              <a:t> »;</a:t>
            </a:r>
            <a:endParaRPr lang="ru-RU" dirty="0"/>
          </a:p>
          <a:p>
            <a:r>
              <a:rPr lang="uk-UA" dirty="0"/>
              <a:t>- з огляду на пояснення учасників кримінального провадження та додані </a:t>
            </a:r>
            <a:r>
              <a:rPr lang="uk-UA" dirty="0" err="1"/>
              <a:t>скріншоти</a:t>
            </a:r>
            <a:r>
              <a:rPr lang="uk-UA" dirty="0"/>
              <a:t> мобільних додатків, фотокопія зазначеного повідомлення була направлено за допомогою мобільного додатку </a:t>
            </a:r>
            <a:r>
              <a:rPr lang="uk-UA" dirty="0" err="1"/>
              <a:t>Viber</a:t>
            </a:r>
            <a:r>
              <a:rPr lang="uk-UA" dirty="0"/>
              <a:t> та </a:t>
            </a:r>
            <a:r>
              <a:rPr lang="uk-UA" dirty="0" err="1"/>
              <a:t>WhatsApp</a:t>
            </a:r>
            <a:r>
              <a:rPr lang="uk-UA" dirty="0"/>
              <a:t> на мобільні телефоні: </a:t>
            </a:r>
            <a:r>
              <a:rPr lang="uk-UA" dirty="0" err="1"/>
              <a:t>НОМЕР_2</a:t>
            </a:r>
            <a:r>
              <a:rPr lang="uk-UA" dirty="0"/>
              <a:t> (Адвокат </a:t>
            </a:r>
            <a:r>
              <a:rPr lang="uk-UA" dirty="0" err="1"/>
              <a:t>НОМЕР_3</a:t>
            </a:r>
            <a:r>
              <a:rPr lang="uk-UA" dirty="0"/>
              <a:t> ); </a:t>
            </a:r>
            <a:r>
              <a:rPr lang="uk-UA" dirty="0" err="1"/>
              <a:t>НОМЕР_4</a:t>
            </a:r>
            <a:r>
              <a:rPr lang="uk-UA" dirty="0"/>
              <a:t> (Сотник Адвокат Закарпаття); </a:t>
            </a:r>
            <a:r>
              <a:rPr lang="uk-UA" dirty="0" err="1"/>
              <a:t>НОМЕР_5</a:t>
            </a:r>
            <a:r>
              <a:rPr lang="uk-UA" dirty="0"/>
              <a:t> (</a:t>
            </a:r>
            <a:r>
              <a:rPr lang="uk-UA" dirty="0" err="1"/>
              <a:t>Коцур</a:t>
            </a:r>
            <a:r>
              <a:rPr lang="uk-UA" dirty="0"/>
              <a:t>); </a:t>
            </a:r>
            <a:r>
              <a:rPr lang="uk-UA" dirty="0" err="1"/>
              <a:t>НОМЕР_6</a:t>
            </a:r>
            <a:r>
              <a:rPr lang="uk-UA" dirty="0"/>
              <a:t> (Син </a:t>
            </a:r>
            <a:r>
              <a:rPr lang="uk-UA" dirty="0" err="1"/>
              <a:t>Спачинського</a:t>
            </a:r>
            <a:r>
              <a:rPr lang="uk-UA" dirty="0"/>
              <a:t> Підозрюваного).</a:t>
            </a:r>
            <a:endParaRPr lang="ru-RU" dirty="0"/>
          </a:p>
          <a:p>
            <a:r>
              <a:rPr lang="uk-UA" dirty="0"/>
              <a:t>суд першої інстанції зазначив, що:</a:t>
            </a:r>
            <a:endParaRPr lang="ru-RU" dirty="0"/>
          </a:p>
          <a:p>
            <a:r>
              <a:rPr lang="uk-UA" dirty="0"/>
              <a:t>- жодне з передбачених чинним </a:t>
            </a:r>
            <a:r>
              <a:rPr lang="uk-UA" dirty="0" err="1"/>
              <a:t>КПК</a:t>
            </a:r>
            <a:r>
              <a:rPr lang="uk-UA" dirty="0"/>
              <a:t> положень щодо порядку та способу повідомлення або виклику особи під час досудового розслідування не передбачає такий спосіб повідомлення (оповіщення), як «повідомлення на телефонний додаток»;</a:t>
            </a:r>
            <a:endParaRPr lang="ru-RU" dirty="0"/>
          </a:p>
          <a:p>
            <a:r>
              <a:rPr lang="uk-UA" dirty="0"/>
              <a:t>- досліджене повідомлення про завершення досудового розслідування не містить всіх необхідних реквізитів, зокрема адреси особи, яка повідомляється, час, день, місяць, рік прибуття викликаної особи, у зв`язку з чим дійшов висновку, що таке повідомлення не дає фактичної можливості ознайомлення з матеріалами кримінального провадження.</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65180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62500" lnSpcReduction="20000"/>
          </a:bodyPr>
          <a:lstStyle/>
          <a:p>
            <a:r>
              <a:rPr lang="uk-UA" b="1" dirty="0" smtClean="0">
                <a:solidFill>
                  <a:srgbClr val="0070C0"/>
                </a:solidFill>
              </a:rPr>
              <a:t>Відкриття матеріалів – 2</a:t>
            </a:r>
          </a:p>
          <a:p>
            <a:endParaRPr lang="ru-RU" dirty="0"/>
          </a:p>
          <a:p>
            <a:r>
              <a:rPr lang="uk-UA" dirty="0"/>
              <a:t>Крім того, суд першої інстанції, зауваживши, що положеннями </a:t>
            </a:r>
            <a:r>
              <a:rPr lang="uk-UA" dirty="0" err="1"/>
              <a:t>КПК</a:t>
            </a:r>
            <a:r>
              <a:rPr lang="uk-UA" dirty="0"/>
              <a:t>:</a:t>
            </a:r>
            <a:endParaRPr lang="ru-RU" dirty="0"/>
          </a:p>
          <a:p>
            <a:r>
              <a:rPr lang="uk-UA" dirty="0"/>
              <a:t>- не передбачено направлення повідомлення про завершення досудового розслідування близькому родичу підозрюваного;</a:t>
            </a:r>
            <a:endParaRPr lang="ru-RU" dirty="0"/>
          </a:p>
          <a:p>
            <a:r>
              <a:rPr lang="uk-UA" dirty="0"/>
              <a:t>- в разі тимчасової відсутності особи за місцем проживання, передбачено вручення під розписку, особі яка з нею проживає,</a:t>
            </a:r>
            <a:endParaRPr lang="ru-RU" dirty="0"/>
          </a:p>
          <a:p>
            <a:r>
              <a:rPr lang="uk-UA" dirty="0" smtClean="0"/>
              <a:t> - вказав</a:t>
            </a:r>
            <a:r>
              <a:rPr lang="uk-UA" dirty="0"/>
              <a:t>, що в даному випадку повідомлення не направлялося за місцем проживання підозрюваного, та під розписку особі, яка проживає з підозрюваним не вручалася, при цьому слідчим не було отримано підтвердження отримання такого повідомлення, зокрема й у запропонованій ним формі шляхом погодження дати та часу ознайомлення за вказаним номером телефону.</a:t>
            </a:r>
            <a:endParaRPr lang="ru-RU" dirty="0"/>
          </a:p>
          <a:p>
            <a:r>
              <a:rPr lang="uk-UA" dirty="0"/>
              <a:t>В суді першої інстанції </a:t>
            </a:r>
            <a:r>
              <a:rPr lang="uk-UA" dirty="0" err="1"/>
              <a:t>ОСОБА_6</a:t>
            </a:r>
            <a:r>
              <a:rPr lang="uk-UA" dirty="0"/>
              <a:t> також пояснив, що повідомлення про завершення досудового розслідування не отримував, оскільки не користувався зазначеним слідчим номером мобільного телефону та відповідним мобільним додатком. Звернув увагу, що його мобільний телефон був вилучений на досудовому розслідуванні. В телефонному режимі йому слідчий не повідомляв про завершення досудового розслідування.</a:t>
            </a:r>
            <a:endParaRPr lang="ru-RU" dirty="0"/>
          </a:p>
          <a:p>
            <a:r>
              <a:rPr lang="uk-UA" dirty="0"/>
              <a:t>В даному випадку, суд першої інстанції, з висновками якого погодився і суд апеляційної інстанції, зауважив, що чинне процесуальне законодавство не встановлює обмежень щодо можливості альтернативного (не передбаченого </a:t>
            </a:r>
            <a:r>
              <a:rPr lang="uk-UA" dirty="0" err="1"/>
              <a:t>КПК</a:t>
            </a:r>
            <a:r>
              <a:rPr lang="uk-UA" dirty="0"/>
              <a:t>) оповіщення органом досудового розслідування чи прокурором сторін кримінального провадження, натомість містить імперативні положення, якими повинен керуватися слідчий чи прокурор повідомляючи чи викликаючи для проведення відповідних процесуальних дій сторону кримінального провадження, та з огляду на зазначене, дійшов висновку, що ні слідчий, ні прокурор не дотримались положень </a:t>
            </a:r>
            <a:r>
              <a:rPr lang="uk-UA" dirty="0" err="1"/>
              <a:t>КПК</a:t>
            </a:r>
            <a:r>
              <a:rPr lang="uk-UA" dirty="0"/>
              <a:t> щодо належного повідомлення сторін кримінального провадження (</a:t>
            </a:r>
            <a:r>
              <a:rPr lang="uk-UA" u="sng" dirty="0">
                <a:hlinkClick r:id="rId2"/>
              </a:rPr>
              <a:t>https://reyestr.court.gov.ua/Review/120838478</a:t>
            </a:r>
            <a:r>
              <a:rPr lang="uk-UA" dirty="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324708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92500" lnSpcReduction="10000"/>
          </a:bodyPr>
          <a:lstStyle/>
          <a:p>
            <a:r>
              <a:rPr lang="uk-UA" b="1" dirty="0" smtClean="0">
                <a:solidFill>
                  <a:srgbClr val="0070C0"/>
                </a:solidFill>
              </a:rPr>
              <a:t>Відкриття матеріалів – 3 ознайомлення клієнта НЕ делегується захиснику</a:t>
            </a:r>
          </a:p>
          <a:p>
            <a:r>
              <a:rPr lang="uk-UA" b="1" dirty="0"/>
              <a:t>надання доступу до матеріалів </a:t>
            </a:r>
            <a:r>
              <a:rPr lang="uk-UA" dirty="0"/>
              <a:t>досудового розслідування в порядку ст. 290 </a:t>
            </a:r>
            <a:r>
              <a:rPr lang="uk-UA" dirty="0" err="1"/>
              <a:t>КПК</a:t>
            </a:r>
            <a:r>
              <a:rPr lang="uk-UA" dirty="0"/>
              <a:t> є процесуальною дією, яка має індивідуальний характер, тобто стосується конкретного учасника кримінального провадження, і не може делегуватися захиснику. </a:t>
            </a:r>
            <a:endParaRPr lang="uk-UA" dirty="0" smtClean="0"/>
          </a:p>
          <a:p>
            <a:r>
              <a:rPr lang="uk-UA" b="1" dirty="0" smtClean="0"/>
              <a:t>Доступ </a:t>
            </a:r>
            <a:r>
              <a:rPr lang="uk-UA" b="1" dirty="0"/>
              <a:t>до матеріалів кримінального провадження має надаватися всім учасникам кримінального провадження зі сторони захисту</a:t>
            </a:r>
            <a:r>
              <a:rPr lang="uk-UA" dirty="0"/>
              <a:t>. З огляду на це апеляційний суд необґрунтовано ототожнив факт ознайомлення з матеріалами захисника, як факт такого ознайомлення сторони захисту в цілому. Суд не залишає поза увагою того факту, що право на ознайомлення може не здійснюватися виключно за власним волевиявленням учасника (наприклад, у разі відмови від такого ознайомлення). </a:t>
            </a:r>
            <a:endParaRPr lang="uk-UA" dirty="0" smtClean="0"/>
          </a:p>
          <a:p>
            <a:r>
              <a:rPr lang="uk-UA" dirty="0" smtClean="0"/>
              <a:t>(</a:t>
            </a:r>
            <a:r>
              <a:rPr lang="uk-UA" dirty="0"/>
              <a:t>Постанова </a:t>
            </a:r>
            <a:r>
              <a:rPr lang="uk-UA" dirty="0" err="1"/>
              <a:t>ККС</a:t>
            </a:r>
            <a:r>
              <a:rPr lang="uk-UA" dirty="0"/>
              <a:t> </a:t>
            </a:r>
            <a:r>
              <a:rPr lang="uk-UA" dirty="0" err="1"/>
              <a:t>ВС</a:t>
            </a:r>
            <a:r>
              <a:rPr lang="uk-UA" dirty="0"/>
              <a:t> від 25.11.2024 у справі № 755/25/21, </a:t>
            </a:r>
            <a:r>
              <a:rPr lang="uk-UA" u="sng" dirty="0">
                <a:hlinkClick r:id="rId2"/>
              </a:rPr>
              <a:t>https://reyestr.court.gov.ua/Review/123314053</a:t>
            </a:r>
            <a:r>
              <a:rPr lang="uk-UA" dirty="0"/>
              <a:t>)</a:t>
            </a:r>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115275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62500" lnSpcReduction="20000"/>
          </a:bodyPr>
          <a:lstStyle/>
          <a:p>
            <a:r>
              <a:rPr lang="uk-UA" b="1" dirty="0" smtClean="0">
                <a:solidFill>
                  <a:srgbClr val="0070C0"/>
                </a:solidFill>
              </a:rPr>
              <a:t>Відкриття матеріалів – 4 належне повідомлення сторони захисту про закінчення досудового розслідування</a:t>
            </a:r>
          </a:p>
          <a:p>
            <a:r>
              <a:rPr lang="uk-UA" dirty="0" smtClean="0"/>
              <a:t>Верховний Суд неодноразово зазначав, що </a:t>
            </a:r>
            <a:r>
              <a:rPr lang="uk-UA" b="1" dirty="0" smtClean="0"/>
              <a:t>належним підтвердженням стороною обвинувачення завершення досудового розслідування і відкриття для ознайомлення в  порядку ст. 290 </a:t>
            </a:r>
            <a:r>
              <a:rPr lang="uk-UA" b="1" dirty="0" err="1" smtClean="0"/>
              <a:t>КПК</a:t>
            </a:r>
            <a:r>
              <a:rPr lang="uk-UA" b="1" dirty="0" smtClean="0"/>
              <a:t> матеріалів досудового розслідування є або документи, що підтверджують особисте вручення відповідному учаснику кримінального провадження повідомлення про відкриття для ознайомлення матеріалів справи (зокрема, особисті розписки підозрюваного, захисника), або докази про направлення такого повідомлення на адресу, вказану для листування</a:t>
            </a:r>
            <a:r>
              <a:rPr lang="uk-UA" dirty="0" smtClean="0"/>
              <a:t>.</a:t>
            </a:r>
          </a:p>
          <a:p>
            <a:r>
              <a:rPr lang="uk-UA" dirty="0" smtClean="0"/>
              <a:t>За змістом ч. 5 ст. 219 </a:t>
            </a:r>
            <a:r>
              <a:rPr lang="uk-UA" dirty="0" err="1" smtClean="0"/>
              <a:t>КПК</a:t>
            </a:r>
            <a:r>
              <a:rPr lang="uk-UA" dirty="0" smtClean="0"/>
              <a:t> України строк ознайомлення з матеріалами досудового розслідування сторонами кримінального провадження в порядку, передбаченому ст. 290 </a:t>
            </a:r>
            <a:r>
              <a:rPr lang="uk-UA" dirty="0" err="1" smtClean="0"/>
              <a:t>КПК</a:t>
            </a:r>
            <a:r>
              <a:rPr lang="uk-UA" dirty="0" smtClean="0"/>
              <a:t> України, не включається у строк досудового розслідування.</a:t>
            </a:r>
          </a:p>
          <a:p>
            <a:r>
              <a:rPr lang="uk-UA" dirty="0" smtClean="0"/>
              <a:t>Об`єднаною палатою Касаційного кримінального суду Верховного Суду у постанові від 24 жовтня 2022 року (справа № 216/4805/20, провадження № 51-4684 </a:t>
            </a:r>
            <a:r>
              <a:rPr lang="uk-UA" dirty="0" err="1" smtClean="0"/>
              <a:t>кмо</a:t>
            </a:r>
            <a:r>
              <a:rPr lang="uk-UA" dirty="0" smtClean="0"/>
              <a:t> 21) сформульовано висновок про те, що відповідно до положень ч. 5 ст. 219 </a:t>
            </a:r>
            <a:r>
              <a:rPr lang="uk-UA" dirty="0" err="1" smtClean="0"/>
              <a:t>КПК</a:t>
            </a:r>
            <a:r>
              <a:rPr lang="uk-UA" dirty="0" smtClean="0"/>
              <a:t> (в редакції Закону України № 2201-IX від 14.04.2022 року) не включається у строк досудового розслідування строк ознайомлення з матеріалами досудового розслідування сторонами кримінального провадження в порядку, передбаченому статтею 290 цього Кодексу, який обраховується з наступного дня після направлення або безпосереднього вручення підозрюваному, його захиснику, законному представнику та захиснику особи, стосовно якої передбачається застосування примусових заходів медичного чи виховного характеру, повідомлення про завершення досудового розслідування та надання доступу до матеріалів досудового розслідування із зазначенням дати, часу та місця ознайомлення із матеріалами розслідування, до моменту закінчення ознайомлення вказаних осіб з матеріалами досудового розслідування.</a:t>
            </a:r>
          </a:p>
          <a:p>
            <a:r>
              <a:rPr lang="uk-UA" dirty="0" smtClean="0"/>
              <a:t>День направлення або безпосереднього вручення підозрюваному, його захиснику, законному представнику та захиснику особи, стосовно якої передбачається застосування примусових заходів медичного чи виховного характеру, повідомлення про завершення досудового розслідування та надання доступу до матеріалів досудового розслідування, має рахуватися у строк досудового розслідування</a:t>
            </a:r>
            <a:r>
              <a:rPr lang="ru-RU" dirty="0" smtClean="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251476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62500" lnSpcReduction="20000"/>
          </a:bodyPr>
          <a:lstStyle/>
          <a:p>
            <a:r>
              <a:rPr lang="uk-UA" b="1" dirty="0" smtClean="0">
                <a:solidFill>
                  <a:srgbClr val="0070C0"/>
                </a:solidFill>
              </a:rPr>
              <a:t>Відкриття матеріалів – 4</a:t>
            </a:r>
          </a:p>
          <a:p>
            <a:r>
              <a:rPr lang="uk-UA" dirty="0" smtClean="0"/>
              <a:t>За змістом положень частин 9, 10 ст. 290 </a:t>
            </a:r>
            <a:r>
              <a:rPr lang="uk-UA" dirty="0" err="1" smtClean="0"/>
              <a:t>КПК</a:t>
            </a:r>
            <a:r>
              <a:rPr lang="uk-UA" dirty="0" smtClean="0"/>
              <a:t> України сторони кримінального провадження зобов`язані письмово підтвердити протилежній стороні, а потерпілий, представник юридичної особи, щодо якої здійснюється провадження, - прокурору, факт надання їм доступу до матеріалів із зазначенням найменування таких матеріалів.</a:t>
            </a:r>
          </a:p>
          <a:p>
            <a:r>
              <a:rPr lang="uk-UA" dirty="0" smtClean="0"/>
              <a:t>У разі зволікання при ознайомленні з матеріалами, до яких надано доступ, слідчий суддя за клопотанням сторони кримінального провадження з урахуванням обсягу, складності матеріалів та умов доступу до них зобов`язаний встановити строк для ознайомлення з матеріалами, після спливу якого сторона кримінального провадження або потерпілий, представник юридичної особи, щодо якої здійснюється провадження, вважаються такими, що реалізували своє право на доступ до матеріалів.</a:t>
            </a:r>
          </a:p>
          <a:p>
            <a:r>
              <a:rPr lang="uk-UA" dirty="0" smtClean="0"/>
              <a:t>Тобто підтвердженням завершення ознайомлення сторонами з матеріалами досудового розслідування і виконання вимог ст. 290 </a:t>
            </a:r>
            <a:r>
              <a:rPr lang="uk-UA" dirty="0" err="1" smtClean="0"/>
              <a:t>КПК</a:t>
            </a:r>
            <a:r>
              <a:rPr lang="uk-UA" dirty="0" smtClean="0"/>
              <a:t> України є письмовий документ про таке ознайомлення або сплив строку для ознайомлення, визначеного ухвалою слідчого судді. Лише після цього перебіг строку досудового розслідування продовжується.</a:t>
            </a:r>
          </a:p>
          <a:p>
            <a:r>
              <a:rPr lang="uk-UA" dirty="0" smtClean="0"/>
              <a:t>У цьому кримінальному провадженні прокурором складено повідомлення підозрюваному </a:t>
            </a:r>
            <a:r>
              <a:rPr lang="uk-UA" dirty="0" err="1" smtClean="0"/>
              <a:t>ОСОБА_8</a:t>
            </a:r>
            <a:r>
              <a:rPr lang="uk-UA" dirty="0" smtClean="0"/>
              <a:t> про завершення досудового розслідування, однак телефонограм, розписок про особисте вручення чи направлення повідомлення про завершення досудового розслідування підозрюваному, його захиснику, інших належних доказів того, що стороні захисту було повідомлено про доступ до матеріалів кримінального провадження з 14.07.2020 до закінчення строку досудового розслідування, визначеного ухвалою слідчого судді, матеріали кримінального провадження не містять.</a:t>
            </a:r>
          </a:p>
          <a:p>
            <a:r>
              <a:rPr lang="uk-UA" dirty="0" smtClean="0"/>
              <a:t>За умови відсутності доказів належного вручення чи направлення стороні захисту повідомлення про завершення досудового розслідування, яке стає початковим моментом відліку для зупинення строку досудового розслідування за правилами ч. 5 ст. 219 </a:t>
            </a:r>
            <a:r>
              <a:rPr lang="uk-UA" dirty="0" err="1" smtClean="0"/>
              <a:t>КПК</a:t>
            </a:r>
            <a:r>
              <a:rPr lang="uk-UA" dirty="0" smtClean="0"/>
              <a:t> України, ознайомлення сторони захисту із матеріалами кримінального провадження поза кінцевим строком досудового розслідування необхідно вважати таким, що відбулося поза межами строку досудового розслідування </a:t>
            </a:r>
            <a:r>
              <a:rPr lang="ru-RU" dirty="0" smtClean="0"/>
              <a:t>(</a:t>
            </a:r>
            <a:r>
              <a:rPr lang="en-US" dirty="0"/>
              <a:t>https://reyestr.court.gov.ua/Review/113536465</a:t>
            </a:r>
            <a:r>
              <a:rPr lang="ru-RU" dirty="0" smtClean="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33552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92500" lnSpcReduction="10000"/>
          </a:bodyPr>
          <a:lstStyle/>
          <a:p>
            <a:r>
              <a:rPr lang="uk-UA" b="1" dirty="0" smtClean="0">
                <a:solidFill>
                  <a:srgbClr val="0070C0"/>
                </a:solidFill>
              </a:rPr>
              <a:t>ПІДТВЕРДЖЕННЯ ПОВНОВАЖЕНЬ: ДОКУМЕНТИ</a:t>
            </a:r>
          </a:p>
          <a:p>
            <a:r>
              <a:rPr lang="uk-UA" b="1" dirty="0" smtClean="0"/>
              <a:t>Висновок щодо застосування норми права. Відповідно до чинного національного законодавства повноваження адвоката у кримінальному провадженні слід вважати належним чином підтвердженими, якщо захисник до свідоцтва про право на зайняття адвокатською діяльністю надав хоча б один із документів, передбачених п. 2 ч. 1 ст. 50 </a:t>
            </a:r>
            <a:r>
              <a:rPr lang="uk-UA" b="1" dirty="0" err="1" smtClean="0"/>
              <a:t>КПК</a:t>
            </a:r>
            <a:r>
              <a:rPr lang="uk-UA" b="1" dirty="0" smtClean="0"/>
              <a:t> , а саме: або ордер, виданий відповідно до Закону України «Про адвокатуру та адвокатську діяльність» , або договір із захисником, або доручення органу (установи), уповноваженого законом на надання безоплатної правової допомоги)</a:t>
            </a:r>
            <a:r>
              <a:rPr lang="ru-RU" b="1" dirty="0" smtClean="0"/>
              <a:t>. </a:t>
            </a:r>
            <a:endParaRPr lang="ru-RU" b="1" dirty="0"/>
          </a:p>
          <a:p>
            <a:endParaRPr lang="ru-RU" b="1" dirty="0"/>
          </a:p>
          <a:p>
            <a:r>
              <a:rPr lang="ru-RU" b="1" dirty="0"/>
              <a:t>(Постанова ОП </a:t>
            </a:r>
            <a:r>
              <a:rPr lang="ru-RU" b="1" dirty="0" err="1"/>
              <a:t>ККС</a:t>
            </a:r>
            <a:r>
              <a:rPr lang="ru-RU" b="1" dirty="0"/>
              <a:t> </a:t>
            </a:r>
            <a:r>
              <a:rPr lang="ru-RU" b="1" dirty="0" err="1"/>
              <a:t>ВС</a:t>
            </a:r>
            <a:r>
              <a:rPr lang="ru-RU" b="1" dirty="0"/>
              <a:t> </a:t>
            </a:r>
            <a:r>
              <a:rPr lang="ru-RU" b="1" dirty="0" err="1"/>
              <a:t>від</a:t>
            </a:r>
            <a:r>
              <a:rPr lang="ru-RU" b="1" dirty="0"/>
              <a:t> 18 листопада 2019 року, справа № 648/3629/17, URL: http://reyestr.court.gov.ua/ </a:t>
            </a:r>
            <a:r>
              <a:rPr lang="ru-RU" b="1" dirty="0" err="1"/>
              <a:t>Review</a:t>
            </a:r>
            <a:r>
              <a:rPr lang="ru-RU" b="1" dirty="0"/>
              <a:t>/85903681) </a:t>
            </a:r>
          </a:p>
          <a:p>
            <a:endParaRPr lang="uk-UA" b="1" dirty="0"/>
          </a:p>
        </p:txBody>
      </p:sp>
    </p:spTree>
    <p:extLst>
      <p:ext uri="{BB962C8B-B14F-4D97-AF65-F5344CB8AC3E}">
        <p14:creationId xmlns:p14="http://schemas.microsoft.com/office/powerpoint/2010/main" val="637487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85000" lnSpcReduction="10000"/>
          </a:bodyPr>
          <a:lstStyle/>
          <a:p>
            <a:r>
              <a:rPr lang="uk-UA" b="1" dirty="0" smtClean="0">
                <a:solidFill>
                  <a:srgbClr val="0070C0"/>
                </a:solidFill>
              </a:rPr>
              <a:t>Відкриття матеріалів – 5 необхідність належного повідомлення </a:t>
            </a:r>
          </a:p>
          <a:p>
            <a:r>
              <a:rPr lang="ru-RU" dirty="0"/>
              <a:t>суд </a:t>
            </a:r>
            <a:r>
              <a:rPr lang="uk-UA" dirty="0" smtClean="0"/>
              <a:t>апеляційної інстанції вказав, що  матеріали кримінального провадження </a:t>
            </a:r>
            <a:r>
              <a:rPr lang="uk-UA" b="1" dirty="0" smtClean="0"/>
              <a:t>не містять підтвердження того, що захисник </a:t>
            </a:r>
            <a:r>
              <a:rPr lang="uk-UA" b="1" dirty="0" err="1" smtClean="0"/>
              <a:t>ОСОБА_8</a:t>
            </a:r>
            <a:r>
              <a:rPr lang="uk-UA" b="1" dirty="0" smtClean="0"/>
              <a:t> отримав повідомлення про закінчення досудового розслідування </a:t>
            </a:r>
            <a:r>
              <a:rPr lang="uk-UA" dirty="0" smtClean="0"/>
              <a:t>у передбачений законом спосіб, таких підтверджень прокурором не було надано й в ході судового розгляду, також не встановлено фактів, які б підтверджували доводи прокурора про належне повідомлення захисника про закінчення досудового розслідування та відкриття матеріалів кримінального провадження для ознайомлення у порядку ст. 290 </a:t>
            </a:r>
            <a:r>
              <a:rPr lang="uk-UA" dirty="0" err="1" smtClean="0"/>
              <a:t>КПК</a:t>
            </a:r>
            <a:r>
              <a:rPr lang="uk-UA" dirty="0" smtClean="0"/>
              <a:t> України. При цьому, суд відкинув доводи прокурора про те, що слідчий здійснив виклик сторони захисту телефонограмою, оскільки зазначене не підтверджено матеріалами справи</a:t>
            </a:r>
          </a:p>
          <a:p>
            <a:r>
              <a:rPr lang="uk-UA" dirty="0" smtClean="0"/>
              <a:t>ПОЗИЦІЯ </a:t>
            </a:r>
            <a:r>
              <a:rPr lang="uk-UA" dirty="0" err="1" smtClean="0"/>
              <a:t>ВС</a:t>
            </a:r>
            <a:r>
              <a:rPr lang="uk-UA" dirty="0" smtClean="0"/>
              <a:t> – протилежна: </a:t>
            </a:r>
            <a:r>
              <a:rPr lang="ru-RU" b="1" dirty="0" err="1" smtClean="0"/>
              <a:t>відсутність</a:t>
            </a:r>
            <a:r>
              <a:rPr lang="ru-RU" b="1" dirty="0" smtClean="0"/>
              <a:t> </a:t>
            </a:r>
            <a:r>
              <a:rPr lang="ru-RU" b="1" dirty="0"/>
              <a:t>у </a:t>
            </a:r>
            <a:r>
              <a:rPr lang="ru-RU" b="1" dirty="0" err="1"/>
              <a:t>матеріалах</a:t>
            </a:r>
            <a:r>
              <a:rPr lang="ru-RU" b="1" dirty="0"/>
              <a:t> </a:t>
            </a:r>
            <a:r>
              <a:rPr lang="ru-RU" b="1" dirty="0" err="1"/>
              <a:t>кримінального</a:t>
            </a:r>
            <a:r>
              <a:rPr lang="ru-RU" b="1" dirty="0"/>
              <a:t> </a:t>
            </a:r>
            <a:r>
              <a:rPr lang="ru-RU" b="1" dirty="0" err="1"/>
              <a:t>провадження</a:t>
            </a:r>
            <a:r>
              <a:rPr lang="ru-RU" b="1" dirty="0"/>
              <a:t> </a:t>
            </a:r>
            <a:r>
              <a:rPr lang="ru-RU" b="1" dirty="0" err="1"/>
              <a:t>доказів</a:t>
            </a:r>
            <a:r>
              <a:rPr lang="ru-RU" b="1" dirty="0"/>
              <a:t> про </a:t>
            </a:r>
            <a:r>
              <a:rPr lang="ru-RU" b="1" dirty="0" err="1"/>
              <a:t>належне</a:t>
            </a:r>
            <a:r>
              <a:rPr lang="ru-RU" b="1" dirty="0"/>
              <a:t> </a:t>
            </a:r>
            <a:r>
              <a:rPr lang="ru-RU" b="1" dirty="0" err="1"/>
              <a:t>повідомлення</a:t>
            </a:r>
            <a:r>
              <a:rPr lang="ru-RU" b="1" dirty="0"/>
              <a:t> одного </a:t>
            </a:r>
            <a:r>
              <a:rPr lang="ru-RU" b="1" dirty="0" err="1"/>
              <a:t>із</a:t>
            </a:r>
            <a:r>
              <a:rPr lang="ru-RU" b="1" dirty="0"/>
              <a:t> </a:t>
            </a:r>
            <a:r>
              <a:rPr lang="ru-RU" b="1" dirty="0" err="1"/>
              <a:t>учасників</a:t>
            </a:r>
            <a:r>
              <a:rPr lang="ru-RU" b="1" dirty="0"/>
              <a:t> </a:t>
            </a:r>
            <a:r>
              <a:rPr lang="ru-RU" b="1" dirty="0" err="1"/>
              <a:t>кримінального</a:t>
            </a:r>
            <a:r>
              <a:rPr lang="ru-RU" b="1" dirty="0"/>
              <a:t> </a:t>
            </a:r>
            <a:r>
              <a:rPr lang="ru-RU" b="1" dirty="0" err="1"/>
              <a:t>провадження</a:t>
            </a:r>
            <a:r>
              <a:rPr lang="ru-RU" b="1" dirty="0"/>
              <a:t> </a:t>
            </a:r>
            <a:r>
              <a:rPr lang="ru-RU" b="1" dirty="0" err="1"/>
              <a:t>зі</a:t>
            </a:r>
            <a:r>
              <a:rPr lang="ru-RU" b="1" dirty="0"/>
              <a:t> </a:t>
            </a:r>
            <a:r>
              <a:rPr lang="ru-RU" b="1" dirty="0" err="1"/>
              <a:t>сторони</a:t>
            </a:r>
            <a:r>
              <a:rPr lang="ru-RU" b="1" dirty="0"/>
              <a:t> </a:t>
            </a:r>
            <a:r>
              <a:rPr lang="ru-RU" b="1" dirty="0" err="1"/>
              <a:t>захисту</a:t>
            </a:r>
            <a:r>
              <a:rPr lang="ru-RU" b="1" dirty="0"/>
              <a:t> про </a:t>
            </a:r>
            <a:r>
              <a:rPr lang="ru-RU" b="1" dirty="0" err="1"/>
              <a:t>завершення</a:t>
            </a:r>
            <a:r>
              <a:rPr lang="ru-RU" b="1" dirty="0"/>
              <a:t> </a:t>
            </a:r>
            <a:r>
              <a:rPr lang="ru-RU" b="1" dirty="0" err="1"/>
              <a:t>досудового</a:t>
            </a:r>
            <a:r>
              <a:rPr lang="ru-RU" b="1" dirty="0"/>
              <a:t> </a:t>
            </a:r>
            <a:r>
              <a:rPr lang="ru-RU" b="1" dirty="0" err="1"/>
              <a:t>розслідування</a:t>
            </a:r>
            <a:r>
              <a:rPr lang="ru-RU" b="1" dirty="0"/>
              <a:t>, не </a:t>
            </a:r>
            <a:r>
              <a:rPr lang="ru-RU" b="1" dirty="0" err="1"/>
              <a:t>може</a:t>
            </a:r>
            <a:r>
              <a:rPr lang="ru-RU" b="1" dirty="0"/>
              <a:t> </a:t>
            </a:r>
            <a:r>
              <a:rPr lang="ru-RU" b="1" dirty="0" err="1"/>
              <a:t>свідчити</a:t>
            </a:r>
            <a:r>
              <a:rPr lang="ru-RU" b="1" dirty="0"/>
              <a:t> про не </a:t>
            </a:r>
            <a:r>
              <a:rPr lang="ru-RU" b="1" dirty="0" err="1"/>
              <a:t>зупинення</a:t>
            </a:r>
            <a:r>
              <a:rPr lang="ru-RU" b="1" dirty="0"/>
              <a:t> </a:t>
            </a:r>
            <a:r>
              <a:rPr lang="ru-RU" b="1" dirty="0" err="1"/>
              <a:t>перебігу</a:t>
            </a:r>
            <a:r>
              <a:rPr lang="ru-RU" b="1" dirty="0"/>
              <a:t> строку </a:t>
            </a:r>
            <a:r>
              <a:rPr lang="ru-RU" b="1" dirty="0" err="1"/>
              <a:t>досудового</a:t>
            </a:r>
            <a:r>
              <a:rPr lang="ru-RU" b="1" dirty="0"/>
              <a:t> </a:t>
            </a:r>
            <a:r>
              <a:rPr lang="ru-RU" b="1" dirty="0" err="1"/>
              <a:t>розслідування</a:t>
            </a:r>
            <a:r>
              <a:rPr lang="ru-RU" b="1" dirty="0"/>
              <a:t> в </a:t>
            </a:r>
            <a:r>
              <a:rPr lang="ru-RU" b="1" dirty="0" err="1"/>
              <a:t>цілому</a:t>
            </a:r>
            <a:r>
              <a:rPr lang="ru-RU" dirty="0" smtClean="0"/>
              <a:t>. (</a:t>
            </a:r>
            <a:r>
              <a:rPr lang="en-US" dirty="0"/>
              <a:t>https://reyestr.court.gov.ua/Review/122302636</a:t>
            </a:r>
            <a:r>
              <a:rPr lang="ru-RU" dirty="0" smtClean="0"/>
              <a:t>)</a:t>
            </a:r>
            <a:endParaRPr lang="uk-UA" dirty="0" smtClean="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2656860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92500" lnSpcReduction="10000"/>
          </a:bodyPr>
          <a:lstStyle/>
          <a:p>
            <a:r>
              <a:rPr lang="uk-UA" b="1" dirty="0" smtClean="0">
                <a:solidFill>
                  <a:srgbClr val="0070C0"/>
                </a:solidFill>
              </a:rPr>
              <a:t>Відкриття матеріалів – 6 докази повідомлення сторони захисту</a:t>
            </a:r>
          </a:p>
          <a:p>
            <a:pPr algn="just"/>
            <a:r>
              <a:rPr lang="ru-RU" dirty="0" smtClean="0"/>
              <a:t>Прокурор </a:t>
            </a:r>
            <a:r>
              <a:rPr lang="uk-UA" dirty="0" smtClean="0"/>
              <a:t>стверджує, що сторона захисту була повідомлена про завершення досудового розслідування та відкриття матеріалів досудового розслідування для ознайомлення 13 вересня 2021 року і з цієї дати розпочався період ознайомлення із матеріалами кримінального провадження, відповідно до статті 290 </a:t>
            </a:r>
            <a:r>
              <a:rPr lang="uk-UA" dirty="0" err="1" smtClean="0"/>
              <a:t>КПК</a:t>
            </a:r>
            <a:r>
              <a:rPr lang="uk-UA" dirty="0" smtClean="0"/>
              <a:t>, який не включається в строк досудового розслідування. </a:t>
            </a:r>
          </a:p>
          <a:p>
            <a:pPr algn="just"/>
            <a:r>
              <a:rPr lang="uk-UA" dirty="0" smtClean="0"/>
              <a:t>На підтвердження цього до касаційної скарги додано копію «Списку згрупованих простих відправлень» від 14 вересня 2021 року ПАТ «Укрпошта».</a:t>
            </a:r>
          </a:p>
          <a:p>
            <a:pPr algn="just"/>
            <a:r>
              <a:rPr lang="uk-UA" b="1" dirty="0" smtClean="0"/>
              <a:t>Копія «Списку згрупованих простих відправлень» ПАТ «Укрпошта», як і реєстр матеріалів досудового розслідування, не можуть беззаперечно свідчити про належне повідомлення сторони захисту про завершення досудового розслідування саме 13 вересня 2021 року, оскільки вони не підтверджують, які саме документи були направлені стороні захисту </a:t>
            </a:r>
            <a:r>
              <a:rPr lang="ru-RU" b="1" dirty="0" smtClean="0"/>
              <a:t>(</a:t>
            </a:r>
            <a:r>
              <a:rPr lang="en-US" b="1" dirty="0"/>
              <a:t>https://reyestr.court.gov.ua/Review/120342067</a:t>
            </a:r>
            <a:r>
              <a:rPr lang="ru-RU" b="1" dirty="0" smtClean="0"/>
              <a:t>)</a:t>
            </a:r>
            <a:r>
              <a:rPr lang="ru-RU" dirty="0" smtClean="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3762910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70000" lnSpcReduction="20000"/>
          </a:bodyPr>
          <a:lstStyle/>
          <a:p>
            <a:r>
              <a:rPr lang="uk-UA" b="1" dirty="0" smtClean="0">
                <a:solidFill>
                  <a:srgbClr val="0070C0"/>
                </a:solidFill>
              </a:rPr>
              <a:t>Відкриття матеріалів – 7 ідентифікація поштового оператора </a:t>
            </a:r>
          </a:p>
          <a:p>
            <a:r>
              <a:rPr lang="uk-UA" dirty="0" smtClean="0"/>
              <a:t>Доводи касаційної скарги прокурора про те, що висновки судів щодо неналежності повідомлення сторони захисту про завершення досудового розслідування та відкриття матеріалів досудового розслідування шляхом надсилання відповідного листа через кур`єрську службу «ТВІН-</a:t>
            </a:r>
            <a:r>
              <a:rPr lang="uk-UA" dirty="0" err="1" smtClean="0"/>
              <a:t>ДМ</a:t>
            </a:r>
            <a:r>
              <a:rPr lang="uk-UA" dirty="0" smtClean="0"/>
              <a:t>» не ґрунтуються на вимогах закону, заслуговують на увагу.</a:t>
            </a:r>
          </a:p>
          <a:p>
            <a:r>
              <a:rPr lang="uk-UA" dirty="0" smtClean="0"/>
              <a:t>Відповідно до статей 1, 14 Закону України «Про поштовий зв`язок» послуги поштового зв`язку на території України надаються операторами поштового зв`язку, які мають бути включені до Єдиного державного реєстру операторів поштового зв`язку; оператор поштового зв`язку - суб`єкт господарювання, що здійснює діяльність на території України та у встановленому законодавством порядку надає послуги поштового зв`язку.</a:t>
            </a:r>
          </a:p>
          <a:p>
            <a:r>
              <a:rPr lang="uk-UA" dirty="0" smtClean="0"/>
              <a:t>Статтею 13 Закону України "Про поштовий зв`язок" визначено, що оператори надають користувачам послуги поштового зв`язку відповідно до законодавства України та провадять іншу підприємницьку діяльність в установленому законом порядку.</a:t>
            </a:r>
          </a:p>
          <a:p>
            <a:r>
              <a:rPr lang="uk-UA" dirty="0" smtClean="0"/>
              <a:t>Послуги поштового зв`язку надаються на договірній основі згідно з Правилами надання послуг поштового зв`язку, що затверджуються Кабінетом Міністрів України, та повинні відповідати встановленим нормам якості. У договорі про надання послуг поштового зв`язку, якщо він укладається у письмовій формі, та у квитанції, касовому чеку тощо, якщо договір укладається в усній формі, обов`язково зазначаються найменування оператора та об`єкта поштового зв`язку, які надають послуги, дата та вид послуги, її вартість.</a:t>
            </a:r>
          </a:p>
          <a:p>
            <a:r>
              <a:rPr lang="uk-UA" dirty="0" smtClean="0"/>
              <a:t>Договір про надання послуги поштового зв`язку вважається укладеним після оплати користувачем вартості цієї послуги, якщо інше не передбачене відповідними договорами</a:t>
            </a:r>
            <a:r>
              <a:rPr lang="ru-RU" dirty="0" smtClean="0"/>
              <a:t>.</a:t>
            </a:r>
            <a:endParaRPr lang="ru-RU" dirty="0"/>
          </a:p>
          <a:p>
            <a:endParaRPr lang="uk-UA" b="1" dirty="0" smtClean="0">
              <a:solidFill>
                <a:srgbClr val="0070C0"/>
              </a:solidFill>
            </a:endParaRPr>
          </a:p>
        </p:txBody>
      </p:sp>
    </p:spTree>
    <p:extLst>
      <p:ext uri="{BB962C8B-B14F-4D97-AF65-F5344CB8AC3E}">
        <p14:creationId xmlns:p14="http://schemas.microsoft.com/office/powerpoint/2010/main" val="3551560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563687"/>
          </a:xfrm>
        </p:spPr>
        <p:txBody>
          <a:bodyPr>
            <a:normAutofit fontScale="70000" lnSpcReduction="20000"/>
          </a:bodyPr>
          <a:lstStyle/>
          <a:p>
            <a:r>
              <a:rPr lang="uk-UA" b="1" dirty="0" smtClean="0">
                <a:solidFill>
                  <a:srgbClr val="0070C0"/>
                </a:solidFill>
              </a:rPr>
              <a:t>Відкриття матеріалів – 7 ідентифікація поштового оператора </a:t>
            </a:r>
          </a:p>
          <a:p>
            <a:r>
              <a:rPr lang="uk-UA" dirty="0" smtClean="0"/>
              <a:t>Відповідно до статті 8 Закону України "Про поштовий зв`язок" (в редакції від 16 жовтня 2020 року) Національна комісія, що здійснює державне регулювання у сферах електронних комунікацій, радіочастотного спектра та надання послуг поштового зв`язку (далі - </a:t>
            </a:r>
            <a:r>
              <a:rPr lang="uk-UA" dirty="0" err="1" smtClean="0"/>
              <a:t>НКЕК</a:t>
            </a:r>
            <a:r>
              <a:rPr lang="uk-UA" dirty="0" smtClean="0"/>
              <a:t>), зокрема, веде єдиний державний реєстр операторів поштового зв`язку.</a:t>
            </a:r>
          </a:p>
          <a:p>
            <a:r>
              <a:rPr lang="uk-UA" dirty="0" smtClean="0"/>
              <a:t>Суди першої та апеляційної інстанцій в ухвалених рішеннях дійшли висновку, що за даними Єдиного державного реєстру операторів поштового зв`язку, організація кур`єрського зв`язку «ТВІН-</a:t>
            </a:r>
            <a:r>
              <a:rPr lang="uk-UA" dirty="0" err="1" smtClean="0"/>
              <a:t>ДМ</a:t>
            </a:r>
            <a:r>
              <a:rPr lang="uk-UA" dirty="0" smtClean="0"/>
              <a:t>» не зареєстрована відповідно до вимог чинного законодавства та не наділена такими правовим статусом та повноваженнями, а тому не є повноважним оператором з надання послуг поштового зв`язку.</a:t>
            </a:r>
          </a:p>
          <a:p>
            <a:r>
              <a:rPr lang="uk-UA" dirty="0" smtClean="0"/>
              <a:t>Однак такий висновок є передчасним, оскільки судом першої інстанцій та апеляційним судом не перевірено наявність договору про надання послуг поштового зв`язку кур`єрської служби «ТВІН-</a:t>
            </a:r>
            <a:r>
              <a:rPr lang="uk-UA" dirty="0" err="1" smtClean="0"/>
              <a:t>ДМ</a:t>
            </a:r>
            <a:r>
              <a:rPr lang="uk-UA" dirty="0" smtClean="0"/>
              <a:t>», основним видом діяльності якої відповідно до </a:t>
            </a:r>
            <a:r>
              <a:rPr lang="uk-UA" dirty="0" err="1" smtClean="0"/>
              <a:t>КВЕД</a:t>
            </a:r>
            <a:r>
              <a:rPr lang="uk-UA" dirty="0" smtClean="0"/>
              <a:t>-2010 значиться «53.20 Інша поштова та кур`єрська діяльність, а також факту проведення оплати користувачем вартості цієї послуги.</a:t>
            </a:r>
          </a:p>
          <a:p>
            <a:r>
              <a:rPr lang="uk-UA" dirty="0" smtClean="0"/>
              <a:t>Окрім того, судами не враховано чи на час вчинення прокурором зазначеної процесуальної дії, </a:t>
            </a:r>
            <a:r>
              <a:rPr lang="uk-UA" dirty="0" err="1" smtClean="0"/>
              <a:t>НКЕК</a:t>
            </a:r>
            <a:r>
              <a:rPr lang="uk-UA" dirty="0" smtClean="0"/>
              <a:t> вже було сформовано Єдиний державний реєстр операторів поштового зв`язку, чи проводився облік операторів поштового зв`язку.</a:t>
            </a:r>
          </a:p>
          <a:p>
            <a:r>
              <a:rPr lang="uk-UA" dirty="0" smtClean="0"/>
              <a:t>Зважаючи на викладене, доводи касаційної скарги прокурора щодо істотного порушення вимог кримінального процесуального закону заслуговують на увагу, а висновки судів першої та апеляційної інстанцій про пропущення строку досудового розслідування є помилковими, а про визнання оператора поштового зв`язку неповноважним -  передчасними (</a:t>
            </a:r>
            <a:r>
              <a:rPr lang="en-US" dirty="0"/>
              <a:t>https://reyestr.court.gov.ua/Review/120029807</a:t>
            </a:r>
            <a:r>
              <a:rPr lang="uk-UA" dirty="0" smtClean="0"/>
              <a:t>)</a:t>
            </a:r>
            <a:r>
              <a:rPr lang="ru-RU" dirty="0" smtClean="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1580182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513811"/>
          </a:xfrm>
        </p:spPr>
        <p:txBody>
          <a:bodyPr>
            <a:normAutofit fontScale="92500" lnSpcReduction="20000"/>
          </a:bodyPr>
          <a:lstStyle/>
          <a:p>
            <a:r>
              <a:rPr lang="uk-UA" b="1" dirty="0" smtClean="0">
                <a:solidFill>
                  <a:srgbClr val="0070C0"/>
                </a:solidFill>
              </a:rPr>
              <a:t>Відкриття матеріалів – 8 повідомлення через </a:t>
            </a:r>
            <a:r>
              <a:rPr lang="uk-UA" b="1" dirty="0" err="1" smtClean="0">
                <a:solidFill>
                  <a:srgbClr val="0070C0"/>
                </a:solidFill>
              </a:rPr>
              <a:t>месенджер</a:t>
            </a:r>
            <a:endParaRPr lang="uk-UA" b="1" dirty="0" smtClean="0">
              <a:solidFill>
                <a:srgbClr val="0070C0"/>
              </a:solidFill>
            </a:endParaRPr>
          </a:p>
          <a:p>
            <a:pPr algn="just"/>
            <a:r>
              <a:rPr lang="uk-UA" dirty="0" smtClean="0"/>
              <a:t>апеляційний суд звернув увагу на те, і це не заперечується у касаційній скарзі прокурора, що слідчий </a:t>
            </a:r>
            <a:r>
              <a:rPr lang="uk-UA" dirty="0" err="1" smtClean="0"/>
              <a:t>ОСОБА_9</a:t>
            </a:r>
            <a:r>
              <a:rPr lang="uk-UA" dirty="0" smtClean="0"/>
              <a:t> у рапорті без дати та номеру повідомив начальника Печерського </a:t>
            </a:r>
            <a:r>
              <a:rPr lang="uk-UA" dirty="0" err="1" smtClean="0"/>
              <a:t>УП</a:t>
            </a:r>
            <a:r>
              <a:rPr lang="uk-UA" dirty="0" smtClean="0"/>
              <a:t> </a:t>
            </a:r>
            <a:r>
              <a:rPr lang="uk-UA" dirty="0" err="1" smtClean="0"/>
              <a:t>ГУНП</a:t>
            </a:r>
            <a:r>
              <a:rPr lang="uk-UA" dirty="0" smtClean="0"/>
              <a:t> в м. Києві про те, що 11.05.2018 ним підготовлено повідомлення про завершення досудового розслідування та надання доступу до матеріалів кримінального провадження, яке було направлено у спосіб, передбачений ч. 1 ст. 135 </a:t>
            </a:r>
            <a:r>
              <a:rPr lang="uk-UA" dirty="0" err="1" smtClean="0"/>
              <a:t>КПК</a:t>
            </a:r>
            <a:r>
              <a:rPr lang="uk-UA" dirty="0" smtClean="0"/>
              <a:t>, поштою, крім того, цього ж дня  продубльовано за допомогою </a:t>
            </a:r>
            <a:r>
              <a:rPr lang="uk-UA" dirty="0" err="1" smtClean="0"/>
              <a:t>месенджеру</a:t>
            </a:r>
            <a:r>
              <a:rPr lang="uk-UA" dirty="0" smtClean="0"/>
              <a:t> «</a:t>
            </a:r>
            <a:r>
              <a:rPr lang="uk-UA" dirty="0" err="1" smtClean="0"/>
              <a:t>Viber</a:t>
            </a:r>
            <a:r>
              <a:rPr lang="uk-UA" dirty="0" smtClean="0"/>
              <a:t>» на абонентський номер, яким користується підозрюваний </a:t>
            </a:r>
            <a:r>
              <a:rPr lang="uk-UA" dirty="0" err="1" smtClean="0"/>
              <a:t>ОСОБА_6</a:t>
            </a:r>
            <a:r>
              <a:rPr lang="uk-UA" dirty="0" smtClean="0"/>
              <a:t> (т. 1, а. к. п. 12-14).</a:t>
            </a:r>
          </a:p>
          <a:p>
            <a:pPr algn="just"/>
            <a:r>
              <a:rPr lang="uk-UA" dirty="0" smtClean="0"/>
              <a:t>Також апеляційний суд вказав, що матеріали провадження містять ксерокопії опису вкладення скерованого на ім`я </a:t>
            </a:r>
            <a:r>
              <a:rPr lang="uk-UA" dirty="0" err="1" smtClean="0"/>
              <a:t>ОСОБА_6</a:t>
            </a:r>
            <a:r>
              <a:rPr lang="uk-UA" dirty="0" smtClean="0"/>
              <a:t> та ксерокопію повідомлення </a:t>
            </a:r>
            <a:r>
              <a:rPr lang="uk-UA" dirty="0" err="1" smtClean="0"/>
              <a:t>месенджеру</a:t>
            </a:r>
            <a:r>
              <a:rPr lang="uk-UA" dirty="0" smtClean="0"/>
              <a:t> «</a:t>
            </a:r>
            <a:r>
              <a:rPr lang="uk-UA" dirty="0" err="1" smtClean="0"/>
              <a:t>Viber</a:t>
            </a:r>
            <a:r>
              <a:rPr lang="uk-UA" dirty="0" smtClean="0"/>
              <a:t>» на його абонентський номер, однак жодного підтвердження про те, що останній отримав ці повідомлення, або відмовився їх отримувати матеріали справи не містять. З долученої до матеріалів провадження ксерокопії повідомлення з </a:t>
            </a:r>
            <a:r>
              <a:rPr lang="uk-UA" dirty="0" err="1" smtClean="0"/>
              <a:t>вайберу</a:t>
            </a:r>
            <a:r>
              <a:rPr lang="uk-UA" dirty="0" smtClean="0"/>
              <a:t> неможливо зробити беззаперечний висновок, коли саме було скероване це повідомлення.</a:t>
            </a:r>
          </a:p>
          <a:p>
            <a:pPr algn="just"/>
            <a:r>
              <a:rPr lang="ru-RU" dirty="0" smtClean="0"/>
              <a:t>(</a:t>
            </a:r>
            <a:r>
              <a:rPr lang="en-US" dirty="0"/>
              <a:t>https://reyestr.court.gov.ua/Review/119940960</a:t>
            </a:r>
            <a:r>
              <a:rPr lang="ru-RU" dirty="0" smtClean="0"/>
              <a:t>).</a:t>
            </a:r>
            <a:endParaRPr lang="ru-RU" dirty="0"/>
          </a:p>
          <a:p>
            <a:endParaRPr lang="uk-UA" b="1" dirty="0" smtClean="0">
              <a:solidFill>
                <a:srgbClr val="0070C0"/>
              </a:solidFill>
            </a:endParaRPr>
          </a:p>
          <a:p>
            <a:endParaRPr lang="uk-UA" b="1" dirty="0" smtClean="0">
              <a:solidFill>
                <a:srgbClr val="0070C0"/>
              </a:solidFill>
            </a:endParaRPr>
          </a:p>
          <a:p>
            <a:endParaRPr lang="uk-UA" b="1" dirty="0" smtClean="0">
              <a:solidFill>
                <a:srgbClr val="0070C0"/>
              </a:solidFill>
            </a:endParaRPr>
          </a:p>
        </p:txBody>
      </p:sp>
    </p:spTree>
    <p:extLst>
      <p:ext uri="{BB962C8B-B14F-4D97-AF65-F5344CB8AC3E}">
        <p14:creationId xmlns:p14="http://schemas.microsoft.com/office/powerpoint/2010/main" val="3373380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62500" lnSpcReduction="20000"/>
          </a:bodyPr>
          <a:lstStyle/>
          <a:p>
            <a:r>
              <a:rPr lang="uk-UA" b="1" dirty="0" smtClean="0">
                <a:solidFill>
                  <a:srgbClr val="0070C0"/>
                </a:solidFill>
              </a:rPr>
              <a:t>Відкриття матеріалів – 9 повідомлення усіх учасників зі сторони захисту</a:t>
            </a:r>
          </a:p>
          <a:p>
            <a:r>
              <a:rPr lang="uk-UA" dirty="0" smtClean="0"/>
              <a:t>Твердження прокурора про те, що вручення повідомлення про закінчення досудового розслідування захиснику </a:t>
            </a:r>
            <a:r>
              <a:rPr lang="uk-UA" dirty="0" err="1" smtClean="0"/>
              <a:t>ОСОБА_10</a:t>
            </a:r>
            <a:r>
              <a:rPr lang="uk-UA" dirty="0" smtClean="0"/>
              <a:t> 27 травня 2019 року, свідчить про дотримання вимог </a:t>
            </a:r>
            <a:r>
              <a:rPr lang="uk-UA" dirty="0" err="1" smtClean="0"/>
              <a:t>КПК</a:t>
            </a:r>
            <a:r>
              <a:rPr lang="uk-UA" dirty="0" smtClean="0"/>
              <a:t> щодо належного повідомлення про закінчення досудового розслідування, не ґрунтується на вимогах закону.</a:t>
            </a:r>
          </a:p>
          <a:p>
            <a:r>
              <a:rPr lang="uk-UA" dirty="0" smtClean="0"/>
              <a:t>38. Відповідно до положень ч. 4 ст. 46 </a:t>
            </a:r>
            <a:r>
              <a:rPr lang="uk-UA" dirty="0" err="1" smtClean="0"/>
              <a:t>КПК</a:t>
            </a:r>
            <a:r>
              <a:rPr lang="uk-UA" dirty="0" smtClean="0"/>
              <a:t> захисник користується процесуальними правами підозрюваного, обвинуваченого, захист якого він здійснює, крім процесуальних прав, реалізація яких здійснюється безпосередньо підозрюваним, обвинуваченим і не може бути доручена захиснику, з моменту надання документів, передбачених ст. 50 цього Кодексу, слідчому, прокурору, слідчому судді, суду.</a:t>
            </a:r>
          </a:p>
          <a:p>
            <a:r>
              <a:rPr lang="uk-UA" dirty="0" smtClean="0"/>
              <a:t>39. Повідомлення про закінчення досудового розслідування та відкриття матеріалів кримінального провадження для ознайомлення у порядку ст. 290 </a:t>
            </a:r>
            <a:r>
              <a:rPr lang="uk-UA" dirty="0" err="1" smtClean="0"/>
              <a:t>КПК</a:t>
            </a:r>
            <a:r>
              <a:rPr lang="uk-UA" dirty="0" smtClean="0"/>
              <a:t> України є процесуальною дією, яка має прямий індивідуальний характер, тобто стосується конкретного учасника кримінального провадження, і не може делегуватися захиснику.</a:t>
            </a:r>
          </a:p>
          <a:p>
            <a:r>
              <a:rPr lang="uk-UA" dirty="0" smtClean="0"/>
              <a:t>40. Більше того, саме надання доступу до матеріалів кримінального провадження має здійснюватися всім без виключення учасникам кримінального провадження зі сторони захисту, тобто окремо підозрюваному, окремо законному представнику, окремо захиснику.</a:t>
            </a:r>
          </a:p>
          <a:p>
            <a:r>
              <a:rPr lang="uk-UA" dirty="0" smtClean="0"/>
              <a:t>41. Таке право кожного учасника кримінального провадження є абсолютним, та може не здійснюватися виключно за їх власним волевиявленням (наприклад відмова від такого ознайомлення). Процесуальний закон містить застереження лише щодо обмеження строку для ознайомлення з матеріалами, до яких надано доступ у порядку ст. 290 </a:t>
            </a:r>
            <a:r>
              <a:rPr lang="uk-UA" dirty="0" err="1" smtClean="0"/>
              <a:t>КПК</a:t>
            </a:r>
            <a:r>
              <a:rPr lang="uk-UA" dirty="0" smtClean="0"/>
              <a:t> України, і таке обмеження допускається на підставі ухвали слідчого судді, якою встановлюється певний строк, а не заборона на ознайомлення</a:t>
            </a:r>
            <a:r>
              <a:rPr lang="ru-RU" dirty="0" smtClean="0"/>
              <a:t>.</a:t>
            </a:r>
            <a:endParaRPr lang="ru-RU" dirty="0"/>
          </a:p>
          <a:p>
            <a:r>
              <a:rPr lang="en-US" dirty="0">
                <a:solidFill>
                  <a:schemeClr val="tx1"/>
                </a:solidFill>
              </a:rPr>
              <a:t>https://</a:t>
            </a:r>
            <a:r>
              <a:rPr lang="en-US" dirty="0" smtClean="0">
                <a:solidFill>
                  <a:schemeClr val="tx1"/>
                </a:solidFill>
              </a:rPr>
              <a:t>reyestr.court.gov.ua/Review/117277334</a:t>
            </a:r>
            <a:endParaRPr lang="uk-UA" dirty="0" smtClean="0">
              <a:solidFill>
                <a:schemeClr val="tx1"/>
              </a:solidFill>
            </a:endParaRPr>
          </a:p>
        </p:txBody>
      </p:sp>
    </p:spTree>
    <p:extLst>
      <p:ext uri="{BB962C8B-B14F-4D97-AF65-F5344CB8AC3E}">
        <p14:creationId xmlns:p14="http://schemas.microsoft.com/office/powerpoint/2010/main" val="1504345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lnSpcReduction="1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pPr algn="just"/>
            <a:r>
              <a:rPr lang="ru-RU" dirty="0"/>
              <a:t>У </a:t>
            </a:r>
            <a:r>
              <a:rPr lang="uk-UA" dirty="0" smtClean="0"/>
              <a:t>касаційній скарзі захисник </a:t>
            </a:r>
            <a:r>
              <a:rPr lang="uk-UA" dirty="0" err="1" smtClean="0"/>
              <a:t>ОСОБА_6</a:t>
            </a:r>
            <a:r>
              <a:rPr lang="uk-UA" dirty="0" smtClean="0"/>
              <a:t> просить скасувати судові рішення на підставі істотного порушення вимог кримінального процесуального закону та призначити новий розгляд у суді першої інстанції. Вважає, що вирок ухвалено незаконним складом суду. Обґрунтовуючи свою позицію, зазначає, що він заявив клопотання про здійснення кримінального провадження в суді першої інстанції колегіально судом у складі трьох суддів. Місцевий суд, на його думку, необґрунтовано відмовив у задоволенні цього клопотання з тих підстав, що за змістом положень ч. 2 ст. 31 </a:t>
            </a:r>
            <a:r>
              <a:rPr lang="uk-UA" dirty="0" err="1" smtClean="0"/>
              <a:t>КПК</a:t>
            </a:r>
            <a:r>
              <a:rPr lang="uk-UA" dirty="0" smtClean="0"/>
              <a:t> України тільки обвинувачений має право заявляти таке клопотання, тому воно не може бути доручено захиснику в порядку ч. 4 ст. 46 </a:t>
            </a:r>
            <a:r>
              <a:rPr lang="uk-UA" dirty="0" err="1" smtClean="0"/>
              <a:t>КПК</a:t>
            </a:r>
            <a:r>
              <a:rPr lang="uk-UA" dirty="0" smtClean="0"/>
              <a:t> України. Зазначає, що суд апеляційної інстанції не дав належної оцінки відповідним порушенням, не перевірив доводів, викладених в апеляційній скарзі захисника, та, не дотримавшись вимог ст. 419 </a:t>
            </a:r>
            <a:r>
              <a:rPr lang="uk-UA" dirty="0" err="1" smtClean="0"/>
              <a:t>КПК</a:t>
            </a:r>
            <a:r>
              <a:rPr lang="uk-UA" dirty="0" smtClean="0"/>
              <a:t> України, невмотивовано залишив вирок місцевого суду без змін</a:t>
            </a:r>
            <a:r>
              <a:rPr lang="ru-RU" dirty="0" smtClean="0"/>
              <a:t>.</a:t>
            </a:r>
            <a:endParaRPr lang="ru-RU" b="1" dirty="0" smtClean="0">
              <a:solidFill>
                <a:srgbClr val="0070C0"/>
              </a:solidFill>
            </a:endParaRPr>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305494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47500" lnSpcReduction="2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r>
              <a:rPr lang="ru-RU" dirty="0" err="1"/>
              <a:t>Відповідно</a:t>
            </a:r>
            <a:r>
              <a:rPr lang="ru-RU" dirty="0"/>
              <a:t> до ч. 2 ст. 31 КПК </a:t>
            </a:r>
            <a:r>
              <a:rPr lang="ru-RU" dirty="0" err="1"/>
              <a:t>України</a:t>
            </a:r>
            <a:r>
              <a:rPr lang="ru-RU" dirty="0"/>
              <a:t> </a:t>
            </a:r>
            <a:r>
              <a:rPr lang="ru-RU" dirty="0" err="1"/>
              <a:t>кримінальне</a:t>
            </a:r>
            <a:r>
              <a:rPr lang="ru-RU" dirty="0"/>
              <a:t> </a:t>
            </a:r>
            <a:r>
              <a:rPr lang="ru-RU" dirty="0" err="1"/>
              <a:t>провадження</a:t>
            </a:r>
            <a:r>
              <a:rPr lang="ru-RU" dirty="0"/>
              <a:t> в </a:t>
            </a:r>
            <a:r>
              <a:rPr lang="ru-RU" dirty="0" err="1"/>
              <a:t>суді</a:t>
            </a:r>
            <a:r>
              <a:rPr lang="ru-RU" dirty="0"/>
              <a:t> </a:t>
            </a:r>
            <a:r>
              <a:rPr lang="ru-RU" dirty="0" err="1"/>
              <a:t>першої</a:t>
            </a:r>
            <a:r>
              <a:rPr lang="ru-RU" dirty="0"/>
              <a:t> </a:t>
            </a:r>
            <a:r>
              <a:rPr lang="ru-RU" dirty="0" err="1"/>
              <a:t>інстанції</a:t>
            </a:r>
            <a:r>
              <a:rPr lang="ru-RU" dirty="0"/>
              <a:t> </a:t>
            </a:r>
            <a:r>
              <a:rPr lang="ru-RU" dirty="0" err="1"/>
              <a:t>здійснюється</a:t>
            </a:r>
            <a:r>
              <a:rPr lang="ru-RU" dirty="0"/>
              <a:t> </a:t>
            </a:r>
            <a:r>
              <a:rPr lang="ru-RU" dirty="0" err="1"/>
              <a:t>колегіально</a:t>
            </a:r>
            <a:r>
              <a:rPr lang="ru-RU" dirty="0"/>
              <a:t> судом у </a:t>
            </a:r>
            <a:r>
              <a:rPr lang="ru-RU" dirty="0" err="1"/>
              <a:t>складі</a:t>
            </a:r>
            <a:r>
              <a:rPr lang="ru-RU" dirty="0"/>
              <a:t> </a:t>
            </a:r>
            <a:r>
              <a:rPr lang="ru-RU" dirty="0" err="1"/>
              <a:t>трьох</a:t>
            </a:r>
            <a:r>
              <a:rPr lang="ru-RU" dirty="0"/>
              <a:t> </a:t>
            </a:r>
            <a:r>
              <a:rPr lang="ru-RU" dirty="0" err="1"/>
              <a:t>суддів</a:t>
            </a:r>
            <a:r>
              <a:rPr lang="ru-RU" dirty="0"/>
              <a:t> </a:t>
            </a:r>
            <a:r>
              <a:rPr lang="ru-RU" dirty="0" err="1"/>
              <a:t>лише</a:t>
            </a:r>
            <a:r>
              <a:rPr lang="ru-RU" dirty="0"/>
              <a:t> за </a:t>
            </a:r>
            <a:r>
              <a:rPr lang="ru-RU" dirty="0" err="1"/>
              <a:t>клопотанням</a:t>
            </a:r>
            <a:r>
              <a:rPr lang="ru-RU" dirty="0"/>
              <a:t> </a:t>
            </a:r>
            <a:r>
              <a:rPr lang="ru-RU" dirty="0" err="1"/>
              <a:t>обвинуваченого</a:t>
            </a:r>
            <a:r>
              <a:rPr lang="ru-RU" dirty="0"/>
              <a:t> </a:t>
            </a:r>
            <a:r>
              <a:rPr lang="ru-RU" dirty="0" err="1"/>
              <a:t>щодо</a:t>
            </a:r>
            <a:r>
              <a:rPr lang="ru-RU" dirty="0"/>
              <a:t> </a:t>
            </a:r>
            <a:r>
              <a:rPr lang="ru-RU" dirty="0" err="1"/>
              <a:t>злочинів</a:t>
            </a:r>
            <a:r>
              <a:rPr lang="ru-RU" dirty="0"/>
              <a:t>, за </a:t>
            </a:r>
            <a:r>
              <a:rPr lang="ru-RU" dirty="0" err="1"/>
              <a:t>вчинення</a:t>
            </a:r>
            <a:r>
              <a:rPr lang="ru-RU" dirty="0"/>
              <a:t> </a:t>
            </a:r>
            <a:r>
              <a:rPr lang="ru-RU" dirty="0" err="1"/>
              <a:t>яких</a:t>
            </a:r>
            <a:r>
              <a:rPr lang="ru-RU" dirty="0"/>
              <a:t> </a:t>
            </a:r>
            <a:r>
              <a:rPr lang="ru-RU" dirty="0" err="1"/>
              <a:t>передбачено</a:t>
            </a:r>
            <a:r>
              <a:rPr lang="ru-RU" dirty="0"/>
              <a:t> </a:t>
            </a:r>
            <a:r>
              <a:rPr lang="ru-RU" dirty="0" err="1"/>
              <a:t>покарання</a:t>
            </a:r>
            <a:r>
              <a:rPr lang="ru-RU" dirty="0"/>
              <a:t> у </a:t>
            </a:r>
            <a:r>
              <a:rPr lang="ru-RU" dirty="0" err="1"/>
              <a:t>виді</a:t>
            </a:r>
            <a:r>
              <a:rPr lang="ru-RU" dirty="0"/>
              <a:t> </a:t>
            </a:r>
            <a:r>
              <a:rPr lang="ru-RU" dirty="0" err="1"/>
              <a:t>позбавлення</a:t>
            </a:r>
            <a:r>
              <a:rPr lang="ru-RU" dirty="0"/>
              <a:t> </a:t>
            </a:r>
            <a:r>
              <a:rPr lang="ru-RU" dirty="0" err="1"/>
              <a:t>волі</a:t>
            </a:r>
            <a:r>
              <a:rPr lang="ru-RU" dirty="0"/>
              <a:t> на строк </a:t>
            </a:r>
            <a:r>
              <a:rPr lang="ru-RU" dirty="0" err="1"/>
              <a:t>більше</a:t>
            </a:r>
            <a:r>
              <a:rPr lang="ru-RU" dirty="0"/>
              <a:t> 10 </a:t>
            </a:r>
            <a:r>
              <a:rPr lang="ru-RU" dirty="0" err="1"/>
              <a:t>років</a:t>
            </a:r>
            <a:r>
              <a:rPr lang="ru-RU" dirty="0"/>
              <a:t>.</a:t>
            </a:r>
          </a:p>
          <a:p>
            <a:r>
              <a:rPr lang="ru-RU" dirty="0" err="1"/>
              <a:t>Крім</a:t>
            </a:r>
            <a:r>
              <a:rPr lang="ru-RU" dirty="0"/>
              <a:t> того, як </a:t>
            </a:r>
            <a:r>
              <a:rPr lang="ru-RU" dirty="0" err="1"/>
              <a:t>передбачено</a:t>
            </a:r>
            <a:r>
              <a:rPr lang="ru-RU" dirty="0"/>
              <a:t> ч. 4 ст. 315 КПК </a:t>
            </a:r>
            <a:r>
              <a:rPr lang="ru-RU" dirty="0" err="1"/>
              <a:t>України</a:t>
            </a:r>
            <a:r>
              <a:rPr lang="ru-RU" dirty="0"/>
              <a:t>, </a:t>
            </a:r>
            <a:r>
              <a:rPr lang="ru-RU" dirty="0" err="1"/>
              <a:t>під</a:t>
            </a:r>
            <a:r>
              <a:rPr lang="ru-RU" dirty="0"/>
              <a:t> час </a:t>
            </a:r>
            <a:r>
              <a:rPr lang="ru-RU" dirty="0" err="1"/>
              <a:t>підготовчого</a:t>
            </a:r>
            <a:r>
              <a:rPr lang="ru-RU" dirty="0"/>
              <a:t> судового </a:t>
            </a:r>
            <a:r>
              <a:rPr lang="ru-RU" dirty="0" err="1"/>
              <a:t>засідання</a:t>
            </a:r>
            <a:r>
              <a:rPr lang="ru-RU" dirty="0"/>
              <a:t> суд </a:t>
            </a:r>
            <a:r>
              <a:rPr lang="ru-RU" dirty="0" err="1"/>
              <a:t>роз`яснює</a:t>
            </a:r>
            <a:r>
              <a:rPr lang="ru-RU" dirty="0"/>
              <a:t> </a:t>
            </a:r>
            <a:r>
              <a:rPr lang="ru-RU" dirty="0" err="1"/>
              <a:t>обвинуваченому</a:t>
            </a:r>
            <a:r>
              <a:rPr lang="ru-RU" dirty="0"/>
              <a:t> у </a:t>
            </a:r>
            <a:r>
              <a:rPr lang="ru-RU" dirty="0" err="1"/>
              <a:t>вчиненні</a:t>
            </a:r>
            <a:r>
              <a:rPr lang="ru-RU" dirty="0"/>
              <a:t> </a:t>
            </a:r>
            <a:r>
              <a:rPr lang="ru-RU" dirty="0" err="1"/>
              <a:t>злочину</a:t>
            </a:r>
            <a:r>
              <a:rPr lang="ru-RU" dirty="0"/>
              <a:t>, за </a:t>
            </a:r>
            <a:r>
              <a:rPr lang="ru-RU" dirty="0" err="1"/>
              <a:t>який</a:t>
            </a:r>
            <a:r>
              <a:rPr lang="ru-RU" dirty="0"/>
              <a:t> </a:t>
            </a:r>
            <a:r>
              <a:rPr lang="ru-RU" dirty="0" err="1"/>
              <a:t>передбачено</a:t>
            </a:r>
            <a:r>
              <a:rPr lang="ru-RU" dirty="0"/>
              <a:t> </a:t>
            </a:r>
            <a:r>
              <a:rPr lang="ru-RU" dirty="0" err="1"/>
              <a:t>покарання</a:t>
            </a:r>
            <a:r>
              <a:rPr lang="ru-RU" dirty="0"/>
              <a:t> у </a:t>
            </a:r>
            <a:r>
              <a:rPr lang="ru-RU" dirty="0" err="1"/>
              <a:t>виді</a:t>
            </a:r>
            <a:r>
              <a:rPr lang="ru-RU" dirty="0"/>
              <a:t> </a:t>
            </a:r>
            <a:r>
              <a:rPr lang="ru-RU" dirty="0" err="1"/>
              <a:t>позбавлення</a:t>
            </a:r>
            <a:r>
              <a:rPr lang="ru-RU" dirty="0"/>
              <a:t> </a:t>
            </a:r>
            <a:r>
              <a:rPr lang="ru-RU" dirty="0" err="1"/>
              <a:t>волі</a:t>
            </a:r>
            <a:r>
              <a:rPr lang="ru-RU" dirty="0"/>
              <a:t> на строк </a:t>
            </a:r>
            <a:r>
              <a:rPr lang="ru-RU" dirty="0" err="1"/>
              <a:t>більше</a:t>
            </a:r>
            <a:r>
              <a:rPr lang="ru-RU" dirty="0"/>
              <a:t> 10 десяти </a:t>
            </a:r>
            <a:r>
              <a:rPr lang="ru-RU" dirty="0" err="1"/>
              <a:t>років</a:t>
            </a:r>
            <a:r>
              <a:rPr lang="ru-RU" dirty="0"/>
              <a:t>, право </a:t>
            </a:r>
            <a:r>
              <a:rPr lang="ru-RU" dirty="0" err="1"/>
              <a:t>заявити</a:t>
            </a:r>
            <a:r>
              <a:rPr lang="ru-RU" dirty="0"/>
              <a:t> </a:t>
            </a:r>
            <a:r>
              <a:rPr lang="ru-RU" dirty="0" err="1"/>
              <a:t>клопотання</a:t>
            </a:r>
            <a:r>
              <a:rPr lang="ru-RU" dirty="0"/>
              <a:t> про </a:t>
            </a:r>
            <a:r>
              <a:rPr lang="ru-RU" dirty="0" err="1"/>
              <a:t>розгляд</a:t>
            </a:r>
            <a:r>
              <a:rPr lang="ru-RU" dirty="0"/>
              <a:t> </a:t>
            </a:r>
            <a:r>
              <a:rPr lang="ru-RU" dirty="0" err="1"/>
              <a:t>кримінального</a:t>
            </a:r>
            <a:r>
              <a:rPr lang="ru-RU" dirty="0"/>
              <a:t> </a:t>
            </a:r>
            <a:r>
              <a:rPr lang="ru-RU" dirty="0" err="1"/>
              <a:t>провадження</a:t>
            </a:r>
            <a:r>
              <a:rPr lang="ru-RU" dirty="0"/>
              <a:t> </a:t>
            </a:r>
            <a:r>
              <a:rPr lang="ru-RU" dirty="0" err="1"/>
              <a:t>стосовно</a:t>
            </a:r>
            <a:r>
              <a:rPr lang="ru-RU" dirty="0"/>
              <a:t> </a:t>
            </a:r>
            <a:r>
              <a:rPr lang="ru-RU" dirty="0" err="1"/>
              <a:t>нього</a:t>
            </a:r>
            <a:r>
              <a:rPr lang="ru-RU" dirty="0"/>
              <a:t> </a:t>
            </a:r>
            <a:r>
              <a:rPr lang="ru-RU" dirty="0" err="1"/>
              <a:t>колегіально</a:t>
            </a:r>
            <a:r>
              <a:rPr lang="ru-RU" dirty="0"/>
              <a:t> судом у </a:t>
            </a:r>
            <a:r>
              <a:rPr lang="ru-RU" dirty="0" err="1"/>
              <a:t>складі</a:t>
            </a:r>
            <a:r>
              <a:rPr lang="ru-RU" dirty="0"/>
              <a:t> </a:t>
            </a:r>
            <a:r>
              <a:rPr lang="ru-RU" dirty="0" err="1"/>
              <a:t>трьох</a:t>
            </a:r>
            <a:r>
              <a:rPr lang="ru-RU" dirty="0"/>
              <a:t> </a:t>
            </a:r>
            <a:r>
              <a:rPr lang="ru-RU" dirty="0" err="1"/>
              <a:t>суддів</a:t>
            </a:r>
            <a:r>
              <a:rPr lang="ru-RU" dirty="0"/>
              <a:t>.</a:t>
            </a:r>
          </a:p>
          <a:p>
            <a:r>
              <a:rPr lang="ru-RU" dirty="0"/>
              <a:t>Таким чином, </a:t>
            </a:r>
            <a:r>
              <a:rPr lang="ru-RU" dirty="0" err="1"/>
              <a:t>залежно</a:t>
            </a:r>
            <a:r>
              <a:rPr lang="ru-RU" dirty="0"/>
              <a:t> </a:t>
            </a:r>
            <a:r>
              <a:rPr lang="ru-RU" dirty="0" err="1"/>
              <a:t>від</a:t>
            </a:r>
            <a:r>
              <a:rPr lang="ru-RU" dirty="0"/>
              <a:t> </a:t>
            </a:r>
            <a:r>
              <a:rPr lang="ru-RU" dirty="0" err="1"/>
              <a:t>волевиявлення</a:t>
            </a:r>
            <a:r>
              <a:rPr lang="ru-RU" dirty="0"/>
              <a:t> </a:t>
            </a:r>
            <a:r>
              <a:rPr lang="ru-RU" dirty="0" err="1"/>
              <a:t>обвинуваченого</a:t>
            </a:r>
            <a:r>
              <a:rPr lang="ru-RU" dirty="0"/>
              <a:t> у </a:t>
            </a:r>
            <a:r>
              <a:rPr lang="ru-RU" dirty="0" err="1"/>
              <a:t>кримінальних</a:t>
            </a:r>
            <a:r>
              <a:rPr lang="ru-RU" dirty="0"/>
              <a:t> </a:t>
            </a:r>
            <a:r>
              <a:rPr lang="ru-RU" dirty="0" err="1"/>
              <a:t>провадженнях</a:t>
            </a:r>
            <a:r>
              <a:rPr lang="ru-RU" dirty="0"/>
              <a:t> </a:t>
            </a:r>
            <a:r>
              <a:rPr lang="ru-RU" dirty="0" err="1"/>
              <a:t>цієї</a:t>
            </a:r>
            <a:r>
              <a:rPr lang="ru-RU" dirty="0"/>
              <a:t> </a:t>
            </a:r>
            <a:r>
              <a:rPr lang="ru-RU" dirty="0" err="1"/>
              <a:t>категорії</a:t>
            </a:r>
            <a:r>
              <a:rPr lang="ru-RU" dirty="0"/>
              <a:t> </a:t>
            </a:r>
            <a:r>
              <a:rPr lang="ru-RU" dirty="0" err="1"/>
              <a:t>може</a:t>
            </a:r>
            <a:r>
              <a:rPr lang="ru-RU" dirty="0"/>
              <a:t> бути </a:t>
            </a:r>
            <a:r>
              <a:rPr lang="ru-RU" dirty="0" err="1"/>
              <a:t>застосовано</a:t>
            </a:r>
            <a:r>
              <a:rPr lang="ru-RU" dirty="0"/>
              <a:t> одну з </a:t>
            </a:r>
            <a:r>
              <a:rPr lang="ru-RU" dirty="0" err="1"/>
              <a:t>двох</a:t>
            </a:r>
            <a:r>
              <a:rPr lang="ru-RU" dirty="0"/>
              <a:t> </a:t>
            </a:r>
            <a:r>
              <a:rPr lang="ru-RU" dirty="0" err="1"/>
              <a:t>альтернативних</a:t>
            </a:r>
            <a:r>
              <a:rPr lang="ru-RU" dirty="0"/>
              <a:t> </a:t>
            </a:r>
            <a:r>
              <a:rPr lang="ru-RU" dirty="0" err="1"/>
              <a:t>судових</a:t>
            </a:r>
            <a:r>
              <a:rPr lang="ru-RU" dirty="0"/>
              <a:t> процедур: </a:t>
            </a:r>
            <a:r>
              <a:rPr lang="ru-RU" dirty="0" err="1"/>
              <a:t>загальний</a:t>
            </a:r>
            <a:r>
              <a:rPr lang="ru-RU" dirty="0"/>
              <a:t> порядок судового </a:t>
            </a:r>
            <a:r>
              <a:rPr lang="ru-RU" dirty="0" err="1"/>
              <a:t>розгляду</a:t>
            </a:r>
            <a:r>
              <a:rPr lang="ru-RU" dirty="0"/>
              <a:t> </a:t>
            </a:r>
            <a:r>
              <a:rPr lang="ru-RU" dirty="0" err="1"/>
              <a:t>суддею</a:t>
            </a:r>
            <a:r>
              <a:rPr lang="ru-RU" dirty="0"/>
              <a:t> </a:t>
            </a:r>
            <a:r>
              <a:rPr lang="ru-RU" dirty="0" err="1"/>
              <a:t>одноособово</a:t>
            </a:r>
            <a:r>
              <a:rPr lang="ru-RU" dirty="0"/>
              <a:t> </a:t>
            </a:r>
            <a:r>
              <a:rPr lang="ru-RU" dirty="0" err="1"/>
              <a:t>або</a:t>
            </a:r>
            <a:r>
              <a:rPr lang="ru-RU" dirty="0"/>
              <a:t> </a:t>
            </a:r>
            <a:r>
              <a:rPr lang="ru-RU" dirty="0" err="1"/>
              <a:t>колегією</a:t>
            </a:r>
            <a:r>
              <a:rPr lang="ru-RU" dirty="0"/>
              <a:t> у </a:t>
            </a:r>
            <a:r>
              <a:rPr lang="ru-RU" dirty="0" err="1"/>
              <a:t>складі</a:t>
            </a:r>
            <a:r>
              <a:rPr lang="ru-RU" dirty="0"/>
              <a:t> </a:t>
            </a:r>
            <a:r>
              <a:rPr lang="ru-RU" dirty="0" err="1"/>
              <a:t>трьох</a:t>
            </a:r>
            <a:r>
              <a:rPr lang="ru-RU" dirty="0"/>
              <a:t> </a:t>
            </a:r>
            <a:r>
              <a:rPr lang="ru-RU" dirty="0" err="1"/>
              <a:t>професійних</a:t>
            </a:r>
            <a:r>
              <a:rPr lang="ru-RU" dirty="0"/>
              <a:t> </a:t>
            </a:r>
            <a:r>
              <a:rPr lang="ru-RU" dirty="0" err="1"/>
              <a:t>суддів</a:t>
            </a:r>
            <a:r>
              <a:rPr lang="ru-RU" dirty="0"/>
              <a:t>.</a:t>
            </a:r>
          </a:p>
          <a:p>
            <a:r>
              <a:rPr lang="ru-RU" dirty="0" err="1"/>
              <a:t>Колегіальний</a:t>
            </a:r>
            <a:r>
              <a:rPr lang="ru-RU" dirty="0"/>
              <a:t> </a:t>
            </a:r>
            <a:r>
              <a:rPr lang="ru-RU" dirty="0" err="1"/>
              <a:t>розгляд</a:t>
            </a:r>
            <a:r>
              <a:rPr lang="ru-RU" dirty="0"/>
              <a:t> </a:t>
            </a:r>
            <a:r>
              <a:rPr lang="ru-RU" dirty="0" err="1"/>
              <a:t>спрямовано</a:t>
            </a:r>
            <a:r>
              <a:rPr lang="ru-RU" dirty="0"/>
              <a:t> на </a:t>
            </a:r>
            <a:r>
              <a:rPr lang="ru-RU" dirty="0" err="1"/>
              <a:t>забезпечення</a:t>
            </a:r>
            <a:r>
              <a:rPr lang="ru-RU" dirty="0"/>
              <a:t> </a:t>
            </a:r>
            <a:r>
              <a:rPr lang="ru-RU" dirty="0" err="1"/>
              <a:t>додаткових</a:t>
            </a:r>
            <a:r>
              <a:rPr lang="ru-RU" dirty="0"/>
              <a:t> </a:t>
            </a:r>
            <a:r>
              <a:rPr lang="ru-RU" dirty="0" err="1"/>
              <a:t>процесуальних</a:t>
            </a:r>
            <a:r>
              <a:rPr lang="ru-RU" dirty="0"/>
              <a:t> </a:t>
            </a:r>
            <a:r>
              <a:rPr lang="ru-RU" dirty="0" err="1"/>
              <a:t>гарантій</a:t>
            </a:r>
            <a:r>
              <a:rPr lang="ru-RU" dirty="0"/>
              <a:t> особам, </a:t>
            </a:r>
            <a:r>
              <a:rPr lang="ru-RU" dirty="0" err="1"/>
              <a:t>обвинуваченим</a:t>
            </a:r>
            <a:r>
              <a:rPr lang="ru-RU" dirty="0"/>
              <a:t> у </a:t>
            </a:r>
            <a:r>
              <a:rPr lang="ru-RU" dirty="0" err="1"/>
              <a:t>вчиненні</a:t>
            </a:r>
            <a:r>
              <a:rPr lang="ru-RU" dirty="0"/>
              <a:t> особливо тяжких </a:t>
            </a:r>
            <a:r>
              <a:rPr lang="ru-RU" dirty="0" err="1"/>
              <a:t>злочинів</a:t>
            </a:r>
            <a:r>
              <a:rPr lang="ru-RU" dirty="0"/>
              <a:t>, </a:t>
            </a:r>
            <a:r>
              <a:rPr lang="ru-RU" dirty="0" err="1"/>
              <a:t>зниження</a:t>
            </a:r>
            <a:r>
              <a:rPr lang="ru-RU" dirty="0"/>
              <a:t> </a:t>
            </a:r>
            <a:r>
              <a:rPr lang="ru-RU" dirty="0" err="1"/>
              <a:t>ризику</a:t>
            </a:r>
            <a:r>
              <a:rPr lang="ru-RU" dirty="0"/>
              <a:t> </a:t>
            </a:r>
            <a:r>
              <a:rPr lang="ru-RU" dirty="0" err="1"/>
              <a:t>упередженості</a:t>
            </a:r>
            <a:r>
              <a:rPr lang="ru-RU" dirty="0"/>
              <a:t> суду й </a:t>
            </a:r>
            <a:r>
              <a:rPr lang="ru-RU" dirty="0" err="1"/>
              <a:t>посилення</a:t>
            </a:r>
            <a:r>
              <a:rPr lang="ru-RU" dirty="0"/>
              <a:t> </a:t>
            </a:r>
            <a:r>
              <a:rPr lang="ru-RU" dirty="0" err="1"/>
              <a:t>гарантій</a:t>
            </a:r>
            <a:r>
              <a:rPr lang="ru-RU" dirty="0"/>
              <a:t> справедливого судового </a:t>
            </a:r>
            <a:r>
              <a:rPr lang="ru-RU" dirty="0" err="1"/>
              <a:t>розгляду</a:t>
            </a:r>
            <a:r>
              <a:rPr lang="ru-RU" dirty="0"/>
              <a:t>, </a:t>
            </a:r>
            <a:r>
              <a:rPr lang="ru-RU" dirty="0" err="1"/>
              <a:t>законності</a:t>
            </a:r>
            <a:r>
              <a:rPr lang="ru-RU" dirty="0"/>
              <a:t> судового </a:t>
            </a:r>
            <a:r>
              <a:rPr lang="ru-RU" dirty="0" err="1"/>
              <a:t>рішення</a:t>
            </a:r>
            <a:r>
              <a:rPr lang="ru-RU" dirty="0"/>
              <a:t> та є </a:t>
            </a:r>
            <a:r>
              <a:rPr lang="ru-RU" dirty="0" err="1"/>
              <a:t>невід`ємною</a:t>
            </a:r>
            <a:r>
              <a:rPr lang="ru-RU" dirty="0"/>
              <a:t> </a:t>
            </a:r>
            <a:r>
              <a:rPr lang="ru-RU" dirty="0" err="1"/>
              <a:t>складовою</a:t>
            </a:r>
            <a:r>
              <a:rPr lang="ru-RU" dirty="0"/>
              <a:t> права </a:t>
            </a:r>
            <a:r>
              <a:rPr lang="ru-RU" dirty="0" err="1"/>
              <a:t>обвинуваченого</a:t>
            </a:r>
            <a:r>
              <a:rPr lang="ru-RU" dirty="0"/>
              <a:t> на </a:t>
            </a:r>
            <a:r>
              <a:rPr lang="ru-RU" dirty="0" err="1"/>
              <a:t>захист</a:t>
            </a:r>
            <a:r>
              <a:rPr lang="ru-RU" dirty="0"/>
              <a:t>.</a:t>
            </a:r>
          </a:p>
          <a:p>
            <a:r>
              <a:rPr lang="ru-RU" dirty="0" err="1"/>
              <a:t>Водночас</a:t>
            </a:r>
            <a:r>
              <a:rPr lang="ru-RU" dirty="0"/>
              <a:t> </a:t>
            </a:r>
            <a:r>
              <a:rPr lang="ru-RU" dirty="0" err="1"/>
              <a:t>альтернативність</a:t>
            </a:r>
            <a:r>
              <a:rPr lang="ru-RU" dirty="0"/>
              <a:t> у </a:t>
            </a:r>
            <a:r>
              <a:rPr lang="ru-RU" dirty="0" err="1"/>
              <a:t>виборі</a:t>
            </a:r>
            <a:r>
              <a:rPr lang="ru-RU" dirty="0"/>
              <a:t> </a:t>
            </a:r>
            <a:r>
              <a:rPr lang="ru-RU" dirty="0" err="1"/>
              <a:t>між</a:t>
            </a:r>
            <a:r>
              <a:rPr lang="ru-RU" dirty="0"/>
              <a:t> </a:t>
            </a:r>
            <a:r>
              <a:rPr lang="ru-RU" dirty="0" err="1"/>
              <a:t>одноособовим</a:t>
            </a:r>
            <a:r>
              <a:rPr lang="ru-RU" dirty="0"/>
              <a:t> і </a:t>
            </a:r>
            <a:r>
              <a:rPr lang="ru-RU" dirty="0" err="1"/>
              <a:t>колегіальним</a:t>
            </a:r>
            <a:r>
              <a:rPr lang="ru-RU" dirty="0"/>
              <a:t> складом суду покликана </a:t>
            </a:r>
            <a:r>
              <a:rPr lang="ru-RU" dirty="0" err="1"/>
              <a:t>сприяти</a:t>
            </a:r>
            <a:r>
              <a:rPr lang="ru-RU" dirty="0"/>
              <a:t> </a:t>
            </a:r>
            <a:r>
              <a:rPr lang="ru-RU" dirty="0" err="1"/>
              <a:t>дотриманню</a:t>
            </a:r>
            <a:r>
              <a:rPr lang="ru-RU" dirty="0"/>
              <a:t> балансу </a:t>
            </a:r>
            <a:r>
              <a:rPr lang="ru-RU" dirty="0" err="1"/>
              <a:t>між</a:t>
            </a:r>
            <a:r>
              <a:rPr lang="ru-RU" dirty="0"/>
              <a:t> </a:t>
            </a:r>
            <a:r>
              <a:rPr lang="ru-RU" dirty="0" err="1"/>
              <a:t>економією</a:t>
            </a:r>
            <a:r>
              <a:rPr lang="ru-RU" dirty="0"/>
              <a:t> </a:t>
            </a:r>
            <a:r>
              <a:rPr lang="ru-RU" dirty="0" err="1"/>
              <a:t>процесуальних</a:t>
            </a:r>
            <a:r>
              <a:rPr lang="ru-RU" dirty="0"/>
              <a:t> </a:t>
            </a:r>
            <a:r>
              <a:rPr lang="ru-RU" dirty="0" err="1"/>
              <a:t>засобів</a:t>
            </a:r>
            <a:r>
              <a:rPr lang="ru-RU" dirty="0"/>
              <a:t> і </a:t>
            </a:r>
            <a:r>
              <a:rPr lang="ru-RU" dirty="0" err="1"/>
              <a:t>гарантіями</a:t>
            </a:r>
            <a:r>
              <a:rPr lang="ru-RU" dirty="0"/>
              <a:t> </a:t>
            </a:r>
            <a:r>
              <a:rPr lang="ru-RU" dirty="0" err="1"/>
              <a:t>дотримання</a:t>
            </a:r>
            <a:r>
              <a:rPr lang="ru-RU" dirty="0"/>
              <a:t> прав особи в </a:t>
            </a:r>
            <a:r>
              <a:rPr lang="ru-RU" dirty="0" err="1"/>
              <a:t>кримінальному</a:t>
            </a:r>
            <a:r>
              <a:rPr lang="ru-RU" dirty="0"/>
              <a:t> </a:t>
            </a:r>
            <a:r>
              <a:rPr lang="ru-RU" dirty="0" err="1"/>
              <a:t>судочинстві</a:t>
            </a:r>
            <a:r>
              <a:rPr lang="ru-RU" dirty="0"/>
              <a:t>. </a:t>
            </a:r>
            <a:r>
              <a:rPr lang="ru-RU" dirty="0" err="1"/>
              <a:t>Можливість</a:t>
            </a:r>
            <a:r>
              <a:rPr lang="ru-RU" dirty="0"/>
              <a:t> такого </a:t>
            </a:r>
            <a:r>
              <a:rPr lang="ru-RU" dirty="0" err="1"/>
              <a:t>вибору</a:t>
            </a:r>
            <a:r>
              <a:rPr lang="ru-RU" dirty="0"/>
              <a:t> </a:t>
            </a:r>
            <a:r>
              <a:rPr lang="ru-RU" dirty="0" err="1"/>
              <a:t>передбачає</a:t>
            </a:r>
            <a:r>
              <a:rPr lang="ru-RU" dirty="0"/>
              <a:t> </a:t>
            </a:r>
            <a:r>
              <a:rPr lang="ru-RU" dirty="0" err="1"/>
              <a:t>обов`язок</a:t>
            </a:r>
            <a:r>
              <a:rPr lang="ru-RU" dirty="0"/>
              <a:t> </a:t>
            </a:r>
            <a:r>
              <a:rPr lang="ru-RU" dirty="0" err="1"/>
              <a:t>держави</a:t>
            </a:r>
            <a:r>
              <a:rPr lang="ru-RU" dirty="0"/>
              <a:t> в </a:t>
            </a:r>
            <a:r>
              <a:rPr lang="ru-RU" dirty="0" err="1"/>
              <a:t>особі</a:t>
            </a:r>
            <a:r>
              <a:rPr lang="ru-RU" dirty="0"/>
              <a:t> </a:t>
            </a:r>
            <a:r>
              <a:rPr lang="ru-RU" dirty="0" err="1"/>
              <a:t>її</a:t>
            </a:r>
            <a:r>
              <a:rPr lang="ru-RU" dirty="0"/>
              <a:t> </a:t>
            </a:r>
            <a:r>
              <a:rPr lang="ru-RU" dirty="0" err="1"/>
              <a:t>уповноважених</a:t>
            </a:r>
            <a:r>
              <a:rPr lang="ru-RU" dirty="0"/>
              <a:t> </a:t>
            </a:r>
            <a:r>
              <a:rPr lang="ru-RU" dirty="0" err="1"/>
              <a:t>органів</a:t>
            </a:r>
            <a:r>
              <a:rPr lang="ru-RU" dirty="0"/>
              <a:t> та </a:t>
            </a:r>
            <a:r>
              <a:rPr lang="ru-RU" dirty="0" err="1"/>
              <a:t>службових</a:t>
            </a:r>
            <a:r>
              <a:rPr lang="ru-RU" dirty="0"/>
              <a:t> </a:t>
            </a:r>
            <a:r>
              <a:rPr lang="ru-RU" dirty="0" err="1"/>
              <a:t>осіб</a:t>
            </a:r>
            <a:r>
              <a:rPr lang="ru-RU" dirty="0"/>
              <a:t> </a:t>
            </a:r>
            <a:r>
              <a:rPr lang="ru-RU" dirty="0" err="1"/>
              <a:t>забезпечити</a:t>
            </a:r>
            <a:r>
              <a:rPr lang="ru-RU" dirty="0"/>
              <a:t> свободу </a:t>
            </a:r>
            <a:r>
              <a:rPr lang="ru-RU" dirty="0" err="1"/>
              <a:t>цього</a:t>
            </a:r>
            <a:r>
              <a:rPr lang="ru-RU" dirty="0"/>
              <a:t> </a:t>
            </a:r>
            <a:r>
              <a:rPr lang="ru-RU" dirty="0" err="1"/>
              <a:t>вибору</a:t>
            </a:r>
            <a:r>
              <a:rPr lang="ru-RU" dirty="0"/>
              <a:t> та </a:t>
            </a:r>
            <a:r>
              <a:rPr lang="ru-RU" dirty="0" err="1"/>
              <a:t>його</a:t>
            </a:r>
            <a:r>
              <a:rPr lang="ru-RU" dirty="0"/>
              <a:t> </a:t>
            </a:r>
            <a:r>
              <a:rPr lang="ru-RU" dirty="0" err="1"/>
              <a:t>практичну</a:t>
            </a:r>
            <a:r>
              <a:rPr lang="ru-RU" dirty="0"/>
              <a:t> </a:t>
            </a:r>
            <a:r>
              <a:rPr lang="ru-RU" dirty="0" err="1"/>
              <a:t>реалізацію</a:t>
            </a:r>
            <a:r>
              <a:rPr lang="ru-RU" dirty="0"/>
              <a:t>. </a:t>
            </a:r>
            <a:r>
              <a:rPr lang="ru-RU" dirty="0" err="1"/>
              <a:t>Тільки</a:t>
            </a:r>
            <a:r>
              <a:rPr lang="ru-RU" dirty="0"/>
              <a:t> так буде </a:t>
            </a:r>
            <a:r>
              <a:rPr lang="ru-RU" dirty="0" err="1"/>
              <a:t>дотримано</a:t>
            </a:r>
            <a:r>
              <a:rPr lang="ru-RU" dirty="0"/>
              <a:t> засади </a:t>
            </a:r>
            <a:r>
              <a:rPr lang="ru-RU" dirty="0" err="1"/>
              <a:t>кримінального</a:t>
            </a:r>
            <a:r>
              <a:rPr lang="ru-RU" dirty="0"/>
              <a:t> </a:t>
            </a:r>
            <a:r>
              <a:rPr lang="ru-RU" dirty="0" err="1"/>
              <a:t>провадження</a:t>
            </a:r>
            <a:r>
              <a:rPr lang="ru-RU" dirty="0"/>
              <a:t>, в тому </a:t>
            </a:r>
            <a:r>
              <a:rPr lang="ru-RU" dirty="0" err="1"/>
              <a:t>числі</a:t>
            </a:r>
            <a:r>
              <a:rPr lang="ru-RU" dirty="0"/>
              <a:t> й </a:t>
            </a:r>
            <a:r>
              <a:rPr lang="ru-RU" dirty="0" err="1"/>
              <a:t>забезпечення</a:t>
            </a:r>
            <a:r>
              <a:rPr lang="ru-RU" dirty="0"/>
              <a:t> права на </a:t>
            </a:r>
            <a:r>
              <a:rPr lang="ru-RU" dirty="0" err="1"/>
              <a:t>захист</a:t>
            </a:r>
            <a:r>
              <a:rPr lang="ru-RU" dirty="0"/>
              <a:t>, а </a:t>
            </a:r>
            <a:r>
              <a:rPr lang="ru-RU" dirty="0" err="1"/>
              <a:t>судовий</a:t>
            </a:r>
            <a:r>
              <a:rPr lang="ru-RU" dirty="0"/>
              <a:t> </a:t>
            </a:r>
            <a:r>
              <a:rPr lang="ru-RU" dirty="0" err="1"/>
              <a:t>розгляд</a:t>
            </a:r>
            <a:r>
              <a:rPr lang="ru-RU" dirty="0"/>
              <a:t> буде </a:t>
            </a:r>
            <a:r>
              <a:rPr lang="ru-RU" dirty="0" err="1"/>
              <a:t>справедливим</a:t>
            </a:r>
            <a:r>
              <a:rPr lang="ru-RU" dirty="0"/>
              <a:t>. </a:t>
            </a:r>
            <a:r>
              <a:rPr lang="ru-RU" dirty="0" err="1"/>
              <a:t>Позбавлення</a:t>
            </a:r>
            <a:r>
              <a:rPr lang="ru-RU" dirty="0"/>
              <a:t> особи </a:t>
            </a:r>
            <a:r>
              <a:rPr lang="ru-RU" dirty="0" err="1"/>
              <a:t>можливості</a:t>
            </a:r>
            <a:r>
              <a:rPr lang="ru-RU" dirty="0"/>
              <a:t> </a:t>
            </a:r>
            <a:r>
              <a:rPr lang="ru-RU" dirty="0" err="1"/>
              <a:t>ініціювати</a:t>
            </a:r>
            <a:r>
              <a:rPr lang="ru-RU" dirty="0"/>
              <a:t> </a:t>
            </a:r>
            <a:r>
              <a:rPr lang="ru-RU" dirty="0" err="1"/>
              <a:t>такий</a:t>
            </a:r>
            <a:r>
              <a:rPr lang="ru-RU" dirty="0"/>
              <a:t> </a:t>
            </a:r>
            <a:r>
              <a:rPr lang="ru-RU" dirty="0" err="1"/>
              <a:t>розгляд</a:t>
            </a:r>
            <a:r>
              <a:rPr lang="ru-RU" dirty="0"/>
              <a:t> </a:t>
            </a:r>
            <a:r>
              <a:rPr lang="ru-RU" dirty="0" err="1"/>
              <a:t>унеможливлює</a:t>
            </a:r>
            <a:r>
              <a:rPr lang="ru-RU" dirty="0"/>
              <a:t> </a:t>
            </a:r>
            <a:r>
              <a:rPr lang="ru-RU" dirty="0" err="1"/>
              <a:t>реалізацію</a:t>
            </a:r>
            <a:r>
              <a:rPr lang="ru-RU" dirty="0"/>
              <a:t> </a:t>
            </a:r>
            <a:r>
              <a:rPr lang="ru-RU" dirty="0" err="1"/>
              <a:t>передбачених</a:t>
            </a:r>
            <a:r>
              <a:rPr lang="ru-RU" dirty="0"/>
              <a:t> для </a:t>
            </a:r>
            <a:r>
              <a:rPr lang="ru-RU" dirty="0" err="1"/>
              <a:t>неї</a:t>
            </a:r>
            <a:r>
              <a:rPr lang="ru-RU" dirty="0"/>
              <a:t> </a:t>
            </a:r>
            <a:r>
              <a:rPr lang="ru-RU" dirty="0" err="1"/>
              <a:t>додаткових</a:t>
            </a:r>
            <a:r>
              <a:rPr lang="ru-RU" dirty="0"/>
              <a:t> </a:t>
            </a:r>
            <a:r>
              <a:rPr lang="ru-RU" dirty="0" err="1"/>
              <a:t>процесуальних</a:t>
            </a:r>
            <a:r>
              <a:rPr lang="ru-RU" dirty="0"/>
              <a:t> </a:t>
            </a:r>
            <a:r>
              <a:rPr lang="ru-RU" dirty="0" err="1"/>
              <a:t>гарантій</a:t>
            </a:r>
            <a:r>
              <a:rPr lang="ru-RU" dirty="0"/>
              <a:t>.</a:t>
            </a:r>
          </a:p>
          <a:p>
            <a:r>
              <a:rPr lang="ru-RU" dirty="0"/>
              <a:t>У </a:t>
            </a:r>
            <a:r>
              <a:rPr lang="ru-RU" dirty="0" err="1"/>
              <a:t>цьому</a:t>
            </a:r>
            <a:r>
              <a:rPr lang="ru-RU" dirty="0"/>
              <a:t> </a:t>
            </a:r>
            <a:r>
              <a:rPr lang="ru-RU" dirty="0" err="1"/>
              <a:t>кримінальному</a:t>
            </a:r>
            <a:r>
              <a:rPr lang="ru-RU" dirty="0"/>
              <a:t> </a:t>
            </a:r>
            <a:r>
              <a:rPr lang="ru-RU" dirty="0" err="1"/>
              <a:t>провадженні</a:t>
            </a:r>
            <a:r>
              <a:rPr lang="ru-RU" dirty="0"/>
              <a:t> </a:t>
            </a:r>
            <a:r>
              <a:rPr lang="ru-RU" dirty="0" err="1"/>
              <a:t>ОСОБА_7</a:t>
            </a:r>
            <a:r>
              <a:rPr lang="ru-RU" dirty="0"/>
              <a:t> </a:t>
            </a:r>
            <a:r>
              <a:rPr lang="ru-RU" dirty="0" err="1"/>
              <a:t>обвинувачується</a:t>
            </a:r>
            <a:r>
              <a:rPr lang="ru-RU" dirty="0"/>
              <a:t> у </a:t>
            </a:r>
            <a:r>
              <a:rPr lang="ru-RU" dirty="0" err="1"/>
              <a:t>вчиненні</a:t>
            </a:r>
            <a:r>
              <a:rPr lang="ru-RU" dirty="0"/>
              <a:t> </a:t>
            </a:r>
            <a:r>
              <a:rPr lang="ru-RU" dirty="0" err="1"/>
              <a:t>кримінального</a:t>
            </a:r>
            <a:r>
              <a:rPr lang="ru-RU" dirty="0"/>
              <a:t> </a:t>
            </a:r>
            <a:r>
              <a:rPr lang="ru-RU" dirty="0" err="1"/>
              <a:t>правопорушення</a:t>
            </a:r>
            <a:r>
              <a:rPr lang="ru-RU" dirty="0"/>
              <a:t>, </a:t>
            </a:r>
            <a:r>
              <a:rPr lang="ru-RU" dirty="0" err="1"/>
              <a:t>визначеного</a:t>
            </a:r>
            <a:r>
              <a:rPr lang="ru-RU" dirty="0"/>
              <a:t> в ч. 1 ст. 111 </a:t>
            </a:r>
            <a:r>
              <a:rPr lang="ru-RU" dirty="0" err="1"/>
              <a:t>КК</a:t>
            </a:r>
            <a:r>
              <a:rPr lang="ru-RU" dirty="0"/>
              <a:t> </a:t>
            </a:r>
            <a:r>
              <a:rPr lang="ru-RU" dirty="0" err="1"/>
              <a:t>України</a:t>
            </a:r>
            <a:r>
              <a:rPr lang="ru-RU" dirty="0"/>
              <a:t>, за яке </a:t>
            </a:r>
            <a:r>
              <a:rPr lang="ru-RU" dirty="0" err="1"/>
              <a:t>передбачено</a:t>
            </a:r>
            <a:r>
              <a:rPr lang="ru-RU" dirty="0"/>
              <a:t> </a:t>
            </a:r>
            <a:r>
              <a:rPr lang="ru-RU" dirty="0" err="1"/>
              <a:t>покарання</a:t>
            </a:r>
            <a:r>
              <a:rPr lang="ru-RU" dirty="0"/>
              <a:t> у </a:t>
            </a:r>
            <a:r>
              <a:rPr lang="ru-RU" dirty="0" err="1"/>
              <a:t>виді</a:t>
            </a:r>
            <a:r>
              <a:rPr lang="ru-RU" dirty="0"/>
              <a:t> </a:t>
            </a:r>
            <a:r>
              <a:rPr lang="ru-RU" dirty="0" err="1"/>
              <a:t>позбавлення</a:t>
            </a:r>
            <a:r>
              <a:rPr lang="ru-RU" dirty="0"/>
              <a:t> </a:t>
            </a:r>
            <a:r>
              <a:rPr lang="ru-RU" dirty="0" err="1"/>
              <a:t>волі</a:t>
            </a:r>
            <a:r>
              <a:rPr lang="ru-RU" dirty="0"/>
              <a:t> на строк </a:t>
            </a:r>
            <a:r>
              <a:rPr lang="ru-RU" dirty="0" err="1"/>
              <a:t>від</a:t>
            </a:r>
            <a:r>
              <a:rPr lang="ru-RU" dirty="0"/>
              <a:t> 12 до 15 </a:t>
            </a:r>
            <a:r>
              <a:rPr lang="ru-RU" dirty="0" err="1"/>
              <a:t>років</a:t>
            </a:r>
            <a:r>
              <a:rPr lang="ru-RU" dirty="0"/>
              <a:t> з </a:t>
            </a:r>
            <a:r>
              <a:rPr lang="ru-RU" dirty="0" err="1"/>
              <a:t>конфіскацією</a:t>
            </a:r>
            <a:r>
              <a:rPr lang="ru-RU" dirty="0"/>
              <a:t> майна </a:t>
            </a:r>
            <a:r>
              <a:rPr lang="ru-RU" dirty="0" err="1"/>
              <a:t>або</a:t>
            </a:r>
            <a:r>
              <a:rPr lang="ru-RU" dirty="0"/>
              <a:t> без </a:t>
            </a:r>
            <a:r>
              <a:rPr lang="ru-RU" dirty="0" err="1"/>
              <a:t>такої</a:t>
            </a:r>
            <a:r>
              <a:rPr lang="ru-RU" dirty="0"/>
              <a:t>. </a:t>
            </a:r>
            <a:r>
              <a:rPr lang="ru-RU" dirty="0" err="1"/>
              <a:t>Судовий</a:t>
            </a:r>
            <a:r>
              <a:rPr lang="ru-RU" dirty="0"/>
              <a:t> </a:t>
            </a:r>
            <a:r>
              <a:rPr lang="ru-RU" dirty="0" err="1"/>
              <a:t>розгляд</a:t>
            </a:r>
            <a:r>
              <a:rPr lang="ru-RU" dirty="0"/>
              <a:t> проведено в порядку </a:t>
            </a:r>
            <a:r>
              <a:rPr lang="ru-RU" dirty="0" err="1"/>
              <a:t>спеціального</a:t>
            </a:r>
            <a:r>
              <a:rPr lang="ru-RU" dirty="0"/>
              <a:t> судового </a:t>
            </a:r>
            <a:r>
              <a:rPr lang="ru-RU" dirty="0" err="1"/>
              <a:t>провадження</a:t>
            </a:r>
            <a:r>
              <a:rPr lang="ru-RU" dirty="0"/>
              <a:t> за </a:t>
            </a:r>
            <a:r>
              <a:rPr lang="ru-RU" dirty="0" err="1"/>
              <a:t>відсутності</a:t>
            </a:r>
            <a:r>
              <a:rPr lang="ru-RU" dirty="0"/>
              <a:t> </a:t>
            </a:r>
            <a:r>
              <a:rPr lang="ru-RU" dirty="0" err="1"/>
              <a:t>обвинуваченої</a:t>
            </a:r>
            <a:r>
              <a:rPr lang="ru-RU" dirty="0"/>
              <a:t> (</a:t>
            </a:r>
            <a:r>
              <a:rPr lang="ru-RU" dirty="0" err="1"/>
              <a:t>in</a:t>
            </a:r>
            <a:r>
              <a:rPr lang="ru-RU" dirty="0"/>
              <a:t> </a:t>
            </a:r>
            <a:r>
              <a:rPr lang="ru-RU" dirty="0" err="1"/>
              <a:t>absentia</a:t>
            </a:r>
            <a:r>
              <a:rPr lang="ru-RU" dirty="0"/>
              <a:t>).</a:t>
            </a:r>
          </a:p>
          <a:p>
            <a:r>
              <a:rPr lang="ru-RU" dirty="0"/>
              <a:t>З </a:t>
            </a:r>
            <a:r>
              <a:rPr lang="ru-RU" dirty="0" err="1"/>
              <a:t>матеріалів</a:t>
            </a:r>
            <a:r>
              <a:rPr lang="ru-RU" dirty="0"/>
              <a:t> </a:t>
            </a:r>
            <a:r>
              <a:rPr lang="ru-RU" dirty="0" err="1"/>
              <a:t>кримінального</a:t>
            </a:r>
            <a:r>
              <a:rPr lang="ru-RU" dirty="0"/>
              <a:t> </a:t>
            </a:r>
            <a:r>
              <a:rPr lang="ru-RU" dirty="0" err="1"/>
              <a:t>провадження</a:t>
            </a:r>
            <a:r>
              <a:rPr lang="ru-RU" dirty="0"/>
              <a:t> </a:t>
            </a:r>
            <a:r>
              <a:rPr lang="ru-RU" dirty="0" err="1"/>
              <a:t>вбачається</a:t>
            </a:r>
            <a:r>
              <a:rPr lang="ru-RU" dirty="0"/>
              <a:t>, </a:t>
            </a:r>
            <a:r>
              <a:rPr lang="ru-RU" dirty="0" err="1"/>
              <a:t>що</a:t>
            </a:r>
            <a:r>
              <a:rPr lang="ru-RU" dirty="0"/>
              <a:t> </a:t>
            </a:r>
            <a:r>
              <a:rPr lang="ru-RU" dirty="0" err="1"/>
              <a:t>під</a:t>
            </a:r>
            <a:r>
              <a:rPr lang="ru-RU" dirty="0"/>
              <a:t> час </a:t>
            </a:r>
            <a:r>
              <a:rPr lang="ru-RU" dirty="0" err="1"/>
              <a:t>підготовчого</a:t>
            </a:r>
            <a:r>
              <a:rPr lang="ru-RU" dirty="0"/>
              <a:t> судового </a:t>
            </a:r>
            <a:r>
              <a:rPr lang="ru-RU" dirty="0" err="1"/>
              <a:t>засідання</a:t>
            </a:r>
            <a:r>
              <a:rPr lang="ru-RU" dirty="0"/>
              <a:t> в </a:t>
            </a:r>
            <a:r>
              <a:rPr lang="ru-RU" dirty="0" err="1"/>
              <a:t>суді</a:t>
            </a:r>
            <a:r>
              <a:rPr lang="ru-RU" dirty="0"/>
              <a:t> </a:t>
            </a:r>
            <a:r>
              <a:rPr lang="ru-RU" dirty="0" err="1"/>
              <a:t>першої</a:t>
            </a:r>
            <a:r>
              <a:rPr lang="ru-RU" dirty="0"/>
              <a:t> </a:t>
            </a:r>
            <a:r>
              <a:rPr lang="ru-RU" dirty="0" err="1"/>
              <a:t>інстанції</a:t>
            </a:r>
            <a:r>
              <a:rPr lang="ru-RU" dirty="0"/>
              <a:t> </a:t>
            </a:r>
            <a:r>
              <a:rPr lang="ru-RU" dirty="0" err="1"/>
              <a:t>захисник</a:t>
            </a:r>
            <a:r>
              <a:rPr lang="ru-RU" dirty="0"/>
              <a:t> заявив </a:t>
            </a:r>
            <a:r>
              <a:rPr lang="ru-RU" dirty="0" err="1"/>
              <a:t>клопотання</a:t>
            </a:r>
            <a:r>
              <a:rPr lang="ru-RU" dirty="0"/>
              <a:t> про </a:t>
            </a:r>
            <a:r>
              <a:rPr lang="ru-RU" dirty="0" err="1"/>
              <a:t>здійснення</a:t>
            </a:r>
            <a:r>
              <a:rPr lang="ru-RU" dirty="0"/>
              <a:t> </a:t>
            </a:r>
            <a:r>
              <a:rPr lang="ru-RU" dirty="0" err="1"/>
              <a:t>кримінального</a:t>
            </a:r>
            <a:r>
              <a:rPr lang="ru-RU" dirty="0"/>
              <a:t> </a:t>
            </a:r>
            <a:r>
              <a:rPr lang="ru-RU" dirty="0" err="1"/>
              <a:t>провадження</a:t>
            </a:r>
            <a:r>
              <a:rPr lang="ru-RU" dirty="0"/>
              <a:t> судом </a:t>
            </a:r>
            <a:r>
              <a:rPr lang="ru-RU" dirty="0" err="1"/>
              <a:t>колегіально</a:t>
            </a:r>
            <a:r>
              <a:rPr lang="ru-RU" dirty="0"/>
              <a:t>. </a:t>
            </a:r>
            <a:r>
              <a:rPr lang="ru-RU" dirty="0" err="1"/>
              <a:t>Відмовляючи</a:t>
            </a:r>
            <a:r>
              <a:rPr lang="ru-RU" dirty="0"/>
              <a:t> в </a:t>
            </a:r>
            <a:r>
              <a:rPr lang="ru-RU" dirty="0" err="1"/>
              <a:t>задоволенні</a:t>
            </a:r>
            <a:r>
              <a:rPr lang="ru-RU" dirty="0"/>
              <a:t> </a:t>
            </a:r>
            <a:r>
              <a:rPr lang="ru-RU" dirty="0" err="1"/>
              <a:t>цього</a:t>
            </a:r>
            <a:r>
              <a:rPr lang="ru-RU" dirty="0"/>
              <a:t> </a:t>
            </a:r>
            <a:r>
              <a:rPr lang="ru-RU" dirty="0" err="1"/>
              <a:t>клопотання</a:t>
            </a:r>
            <a:r>
              <a:rPr lang="ru-RU" dirty="0"/>
              <a:t>, суд в </a:t>
            </a:r>
            <a:r>
              <a:rPr lang="ru-RU" dirty="0" err="1"/>
              <a:t>ухвалі</a:t>
            </a:r>
            <a:r>
              <a:rPr lang="ru-RU" dirty="0"/>
              <a:t> </a:t>
            </a:r>
            <a:r>
              <a:rPr lang="ru-RU" dirty="0" err="1"/>
              <a:t>від</a:t>
            </a:r>
            <a:r>
              <a:rPr lang="ru-RU" dirty="0"/>
              <a:t> 09 </a:t>
            </a:r>
            <a:r>
              <a:rPr lang="ru-RU" dirty="0" err="1"/>
              <a:t>березня</a:t>
            </a:r>
            <a:r>
              <a:rPr lang="ru-RU" dirty="0"/>
              <a:t> 2023 року </a:t>
            </a:r>
            <a:r>
              <a:rPr lang="ru-RU" dirty="0" err="1"/>
              <a:t>зазначив</a:t>
            </a:r>
            <a:r>
              <a:rPr lang="ru-RU" dirty="0"/>
              <a:t>, </a:t>
            </a:r>
            <a:r>
              <a:rPr lang="ru-RU" dirty="0" err="1"/>
              <a:t>що</a:t>
            </a:r>
            <a:r>
              <a:rPr lang="ru-RU" dirty="0"/>
              <a:t> </a:t>
            </a:r>
            <a:r>
              <a:rPr lang="ru-RU" dirty="0" err="1"/>
              <a:t>таке</a:t>
            </a:r>
            <a:r>
              <a:rPr lang="ru-RU" dirty="0"/>
              <a:t> право є </a:t>
            </a:r>
            <a:r>
              <a:rPr lang="ru-RU" dirty="0" err="1"/>
              <a:t>виключним</a:t>
            </a:r>
            <a:r>
              <a:rPr lang="ru-RU" dirty="0"/>
              <a:t> </a:t>
            </a:r>
            <a:r>
              <a:rPr lang="ru-RU" dirty="0" err="1"/>
              <a:t>процесуальним</a:t>
            </a:r>
            <a:r>
              <a:rPr lang="ru-RU" dirty="0"/>
              <a:t> правом </a:t>
            </a:r>
            <a:r>
              <a:rPr lang="ru-RU" dirty="0" err="1"/>
              <a:t>обвинуваченого</a:t>
            </a:r>
            <a:r>
              <a:rPr lang="ru-RU" dirty="0"/>
              <a:t>, яке не </a:t>
            </a:r>
            <a:r>
              <a:rPr lang="ru-RU" dirty="0" err="1"/>
              <a:t>може</a:t>
            </a:r>
            <a:r>
              <a:rPr lang="ru-RU" dirty="0"/>
              <a:t> бути </a:t>
            </a:r>
            <a:r>
              <a:rPr lang="ru-RU" dirty="0" err="1"/>
              <a:t>доручено</a:t>
            </a:r>
            <a:r>
              <a:rPr lang="ru-RU" dirty="0"/>
              <a:t> </a:t>
            </a:r>
            <a:r>
              <a:rPr lang="ru-RU" dirty="0" err="1"/>
              <a:t>захиснику</a:t>
            </a:r>
            <a:r>
              <a:rPr lang="ru-RU" dirty="0"/>
              <a:t>, і </a:t>
            </a:r>
            <a:r>
              <a:rPr lang="ru-RU" dirty="0" err="1"/>
              <a:t>провів</a:t>
            </a:r>
            <a:r>
              <a:rPr lang="ru-RU" dirty="0"/>
              <a:t> </a:t>
            </a:r>
            <a:r>
              <a:rPr lang="ru-RU" dirty="0" err="1"/>
              <a:t>розгляд</a:t>
            </a:r>
            <a:r>
              <a:rPr lang="ru-RU" dirty="0"/>
              <a:t> </a:t>
            </a:r>
            <a:r>
              <a:rPr lang="ru-RU" dirty="0" err="1"/>
              <a:t>одноособово</a:t>
            </a:r>
            <a:r>
              <a:rPr lang="ru-RU" dirty="0"/>
              <a:t>. </a:t>
            </a:r>
            <a:r>
              <a:rPr lang="ru-RU" dirty="0" err="1"/>
              <a:t>Апеляційний</a:t>
            </a:r>
            <a:r>
              <a:rPr lang="ru-RU" dirty="0"/>
              <a:t> суд, </a:t>
            </a:r>
            <a:r>
              <a:rPr lang="ru-RU" dirty="0" err="1"/>
              <a:t>переглянувши</a:t>
            </a:r>
            <a:r>
              <a:rPr lang="ru-RU" dirty="0"/>
              <a:t> </a:t>
            </a:r>
            <a:r>
              <a:rPr lang="ru-RU" dirty="0" err="1"/>
              <a:t>вирок</a:t>
            </a:r>
            <a:r>
              <a:rPr lang="ru-RU" dirty="0"/>
              <a:t>, </a:t>
            </a:r>
            <a:r>
              <a:rPr lang="ru-RU" dirty="0" err="1"/>
              <a:t>відхилив</a:t>
            </a:r>
            <a:r>
              <a:rPr lang="ru-RU" dirty="0"/>
              <a:t> доводи </a:t>
            </a:r>
            <a:r>
              <a:rPr lang="ru-RU" dirty="0" err="1"/>
              <a:t>захисника</a:t>
            </a:r>
            <a:r>
              <a:rPr lang="ru-RU" dirty="0"/>
              <a:t> про </a:t>
            </a:r>
            <a:r>
              <a:rPr lang="ru-RU" dirty="0" err="1"/>
              <a:t>незаконність</a:t>
            </a:r>
            <a:r>
              <a:rPr lang="ru-RU" dirty="0"/>
              <a:t> складу суду </a:t>
            </a:r>
            <a:r>
              <a:rPr lang="ru-RU" dirty="0" err="1"/>
              <a:t>внаслідок</a:t>
            </a:r>
            <a:r>
              <a:rPr lang="ru-RU" dirty="0"/>
              <a:t> </a:t>
            </a:r>
            <a:r>
              <a:rPr lang="ru-RU" dirty="0" err="1"/>
              <a:t>відмови</a:t>
            </a:r>
            <a:r>
              <a:rPr lang="ru-RU" dirty="0"/>
              <a:t> в </a:t>
            </a:r>
            <a:r>
              <a:rPr lang="ru-RU" dirty="0" err="1"/>
              <a:t>задоволенні</a:t>
            </a:r>
            <a:r>
              <a:rPr lang="ru-RU" dirty="0"/>
              <a:t> </a:t>
            </a:r>
            <a:r>
              <a:rPr lang="ru-RU" dirty="0" err="1"/>
              <a:t>вказаного</a:t>
            </a:r>
            <a:r>
              <a:rPr lang="ru-RU" dirty="0"/>
              <a:t> </a:t>
            </a:r>
            <a:r>
              <a:rPr lang="ru-RU" dirty="0" err="1"/>
              <a:t>клопотання</a:t>
            </a:r>
            <a:r>
              <a:rPr lang="ru-RU" dirty="0"/>
              <a:t>, як про </a:t>
            </a:r>
            <a:r>
              <a:rPr lang="ru-RU" dirty="0" err="1"/>
              <a:t>це</a:t>
            </a:r>
            <a:r>
              <a:rPr lang="ru-RU" dirty="0"/>
              <a:t> твердив </a:t>
            </a:r>
            <a:r>
              <a:rPr lang="ru-RU" dirty="0" err="1"/>
              <a:t>захисник</a:t>
            </a:r>
            <a:r>
              <a:rPr lang="ru-RU" dirty="0"/>
              <a:t>. </a:t>
            </a:r>
            <a:r>
              <a:rPr lang="ru-RU" dirty="0" err="1"/>
              <a:t>Однак</a:t>
            </a:r>
            <a:r>
              <a:rPr lang="ru-RU" dirty="0"/>
              <a:t> </a:t>
            </a:r>
            <a:r>
              <a:rPr lang="ru-RU" dirty="0" err="1"/>
              <a:t>наведені</a:t>
            </a:r>
            <a:r>
              <a:rPr lang="ru-RU" dirty="0"/>
              <a:t> </a:t>
            </a:r>
            <a:r>
              <a:rPr lang="ru-RU" dirty="0" err="1"/>
              <a:t>висновки</a:t>
            </a:r>
            <a:r>
              <a:rPr lang="ru-RU" dirty="0"/>
              <a:t> </a:t>
            </a:r>
            <a:r>
              <a:rPr lang="ru-RU" dirty="0" err="1"/>
              <a:t>судів</a:t>
            </a:r>
            <a:r>
              <a:rPr lang="ru-RU" dirty="0"/>
              <a:t> </a:t>
            </a:r>
            <a:r>
              <a:rPr lang="ru-RU" dirty="0" err="1"/>
              <a:t>попередніх</a:t>
            </a:r>
            <a:r>
              <a:rPr lang="ru-RU" dirty="0"/>
              <a:t> </a:t>
            </a:r>
            <a:r>
              <a:rPr lang="ru-RU" dirty="0" err="1"/>
              <a:t>інстанцій</a:t>
            </a:r>
            <a:r>
              <a:rPr lang="ru-RU" dirty="0"/>
              <a:t> є </a:t>
            </a:r>
            <a:r>
              <a:rPr lang="ru-RU" dirty="0" err="1"/>
              <a:t>неприйнятними</a:t>
            </a:r>
            <a:r>
              <a:rPr lang="ru-RU" dirty="0"/>
              <a:t> з </a:t>
            </a:r>
            <a:r>
              <a:rPr lang="ru-RU" dirty="0" err="1"/>
              <a:t>огляду</a:t>
            </a:r>
            <a:r>
              <a:rPr lang="ru-RU" dirty="0"/>
              <a:t> на </a:t>
            </a:r>
            <a:r>
              <a:rPr lang="ru-RU" dirty="0" err="1"/>
              <a:t>таке</a:t>
            </a:r>
            <a:r>
              <a:rPr lang="ru-RU" dirty="0"/>
              <a:t>.</a:t>
            </a:r>
          </a:p>
          <a:p>
            <a:endParaRPr lang="ru-RU" b="1" dirty="0" smtClean="0">
              <a:solidFill>
                <a:srgbClr val="0070C0"/>
              </a:solidFill>
            </a:endParaRPr>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316830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62500" lnSpcReduction="2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r>
              <a:rPr lang="uk-UA" dirty="0" smtClean="0"/>
              <a:t>З буквального (чіткого) тлумачення змісту положень ч. 2 ст. 31 </a:t>
            </a:r>
            <a:r>
              <a:rPr lang="uk-UA" dirty="0" err="1" smtClean="0"/>
              <a:t>КПК</a:t>
            </a:r>
            <a:r>
              <a:rPr lang="uk-UA" dirty="0" smtClean="0"/>
              <a:t> України випливає, що процесуальним правом вибору кількісного складу суду наділено лише обвинуваченого, який має реалізувати його самостійно й безпосередньо. Тож у разі участі обвинуваченого в судовому провадженні ніхто інший, крім нього, не може заявити це клопотання.</a:t>
            </a:r>
          </a:p>
          <a:p>
            <a:r>
              <a:rPr lang="uk-UA" dirty="0" smtClean="0"/>
              <a:t>Разом з тим указана правова норма не містить положень, що визначають особливості вирішення цього питання, у разі коли розгляд відбувається в порядку спеціального судового провадження за відсутності обвинуваченого (</a:t>
            </a:r>
            <a:r>
              <a:rPr lang="uk-UA" dirty="0" err="1" smtClean="0"/>
              <a:t>in</a:t>
            </a:r>
            <a:r>
              <a:rPr lang="uk-UA" dirty="0" smtClean="0"/>
              <a:t> </a:t>
            </a:r>
            <a:r>
              <a:rPr lang="uk-UA" dirty="0" err="1" smtClean="0"/>
              <a:t>absentia</a:t>
            </a:r>
            <a:r>
              <a:rPr lang="uk-UA" dirty="0" smtClean="0"/>
              <a:t>). Тому в цій ситуації суд, керуючись ч. 6 ст. 9 </a:t>
            </a:r>
            <a:r>
              <a:rPr lang="uk-UA" dirty="0" err="1" smtClean="0"/>
              <a:t>КПК</a:t>
            </a:r>
            <a:r>
              <a:rPr lang="uk-UA" dirty="0" smtClean="0"/>
              <a:t> України, повинен вирішити питання про можливість реалізації вказаного права замість обвинуваченого захисником, який здійснює його захист.</a:t>
            </a:r>
          </a:p>
          <a:p>
            <a:r>
              <a:rPr lang="uk-UA" dirty="0" smtClean="0"/>
              <a:t>Кримінальне провадження </a:t>
            </a:r>
            <a:r>
              <a:rPr lang="uk-UA" dirty="0" err="1" smtClean="0"/>
              <a:t>in</a:t>
            </a:r>
            <a:r>
              <a:rPr lang="uk-UA" dirty="0" smtClean="0"/>
              <a:t> </a:t>
            </a:r>
            <a:r>
              <a:rPr lang="uk-UA" dirty="0" err="1" smtClean="0"/>
              <a:t>absentia</a:t>
            </a:r>
            <a:r>
              <a:rPr lang="uk-UA" dirty="0" smtClean="0"/>
              <a:t> є особливим порядком кримінального провадження, яке має низку специфічних ознак та процесуальних гарантій через те, що воно здійснюється за відсутності обвинуваченого. Застосування цього порядку багаторазово було предметом розгляду в Європейському суді з прав людини, який зазначав, що сама собою форма заочного кримінального провадження не порушує права особи на справедливий суд, закріпленого в ст. 6 Конвенції про захист прав людини і основоположних свобод, за умови дотримання конвенційних гарантій, зокрема права бути представленим захисником, допомога якого повинна бути практичною та ефективною.</a:t>
            </a:r>
          </a:p>
          <a:p>
            <a:r>
              <a:rPr lang="uk-UA" dirty="0" smtClean="0"/>
              <a:t>Згідно з приписами ч. 2 ст. 7 </a:t>
            </a:r>
            <a:r>
              <a:rPr lang="uk-UA" dirty="0" err="1" smtClean="0"/>
              <a:t>КПК</a:t>
            </a:r>
            <a:r>
              <a:rPr lang="uk-UA" dirty="0" smtClean="0"/>
              <a:t> України зміст та форма кримінального провадження за відсутності підозрюваного або обвинуваченого (</a:t>
            </a:r>
            <a:r>
              <a:rPr lang="uk-UA" dirty="0" err="1" smtClean="0"/>
              <a:t>in</a:t>
            </a:r>
            <a:r>
              <a:rPr lang="uk-UA" dirty="0" smtClean="0"/>
              <a:t> </a:t>
            </a:r>
            <a:r>
              <a:rPr lang="uk-UA" dirty="0" err="1" smtClean="0"/>
              <a:t>absentia</a:t>
            </a:r>
            <a:r>
              <a:rPr lang="uk-UA" dirty="0" smtClean="0"/>
              <a:t>) повинні відповідати загальним засадам кримінального провадження, зазначеним у ч. 1 цієї статті, з урахуванням особливостей, установлених законом. Однією з таких особливостей є існування додаткової гарантії у вигляді обов`язкової участі захисника в цій категорії кримінальних проваджень, що встановлено положеннями п. 8 ч. 2 ст. 52, ч. 3 ст. 323 </a:t>
            </a:r>
            <a:r>
              <a:rPr lang="uk-UA" dirty="0" err="1" smtClean="0"/>
              <a:t>КПК</a:t>
            </a:r>
            <a:r>
              <a:rPr lang="uk-UA" dirty="0" smtClean="0"/>
              <a:t> України</a:t>
            </a:r>
            <a:r>
              <a:rPr lang="ru-RU" dirty="0" smtClean="0"/>
              <a:t>.</a:t>
            </a:r>
            <a:endParaRPr lang="ru-RU" dirty="0"/>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85181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55000" lnSpcReduction="2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r>
              <a:rPr lang="uk-UA" dirty="0" smtClean="0"/>
              <a:t>За фактичної відсутності обвинуваченого тягар захисту повністю покладається на захисника, котрий представляє сторону захисту в суді з урахуванням засад забезпечення права на захист і змагальності. Дієвість цієї гарантії може бути забезпечена виключно в разі, якщо участь захисника буде не номінальною, а практичною, що нерозривно пов`язано з використанням процесуальних прав, якими закон наділяє обвинуваченого. Тобто саме призначення захисника ще не означає ефективності такої допомоги. Аби право на допомогу захисника стало практичним і дієвим, його реалізація не повинна ставитися в залежність від виконання надмірно формальних умов: суд, створюючи необхідні умови для реалізації сторонами їх процесуальних прав та виконання процесуальних обов`язків (ч. 6 ст. 22 </a:t>
            </a:r>
            <a:r>
              <a:rPr lang="uk-UA" dirty="0" err="1" smtClean="0"/>
              <a:t>КПК</a:t>
            </a:r>
            <a:r>
              <a:rPr lang="uk-UA" dirty="0" smtClean="0"/>
              <a:t> України), повинен забезпечити справедливий характер процесу і, відповідно, стежити за тим, аби адвокат, який бере в ньому участь вочевидь для захисту свого клієнта за його відсутності, отримав можливість робити це.</a:t>
            </a:r>
          </a:p>
          <a:p>
            <a:r>
              <a:rPr lang="uk-UA" dirty="0" smtClean="0"/>
              <a:t>Відповідно до ч. 4 ст. 46 </a:t>
            </a:r>
            <a:r>
              <a:rPr lang="uk-UA" dirty="0" err="1" smtClean="0"/>
              <a:t>КПК</a:t>
            </a:r>
            <a:r>
              <a:rPr lang="uk-UA" dirty="0" smtClean="0"/>
              <a:t> України захисник користується процесуальними правами підозрюваного, обвинуваченого, захист якого він здійснює, крім процесуальних прав, реалізація яких здійснюється безпосередньо підозрюваним, обвинуваченим і не може бути доручена захиснику, з моменту надання документів, передбачених ст. 50 цього Кодексу, слідчому, прокурору, слідчому судді, суду.</a:t>
            </a:r>
          </a:p>
          <a:p>
            <a:r>
              <a:rPr lang="uk-UA" dirty="0" smtClean="0"/>
              <a:t>Надання реальної можливості для реалізації процесуальних прав у провадженні </a:t>
            </a:r>
            <a:r>
              <a:rPr lang="uk-UA" dirty="0" err="1" smtClean="0"/>
              <a:t>in</a:t>
            </a:r>
            <a:r>
              <a:rPr lang="uk-UA" dirty="0" smtClean="0"/>
              <a:t> </a:t>
            </a:r>
            <a:r>
              <a:rPr lang="uk-UA" dirty="0" err="1" smtClean="0"/>
              <a:t>absentia</a:t>
            </a:r>
            <a:r>
              <a:rPr lang="uk-UA" dirty="0" smtClean="0"/>
              <a:t> передбачає, що захисник повинен мати змогу здійснювати такі дії замість обвинуваченого, інакше відповідні права втрачають практичну дієвість і стають суто декларативними.</a:t>
            </a:r>
          </a:p>
          <a:p>
            <a:r>
              <a:rPr lang="uk-UA" dirty="0" smtClean="0"/>
              <a:t>Захисник згідно із ч. 1 ст. 47 </a:t>
            </a:r>
            <a:r>
              <a:rPr lang="uk-UA" dirty="0" err="1" smtClean="0"/>
              <a:t>КПК</a:t>
            </a:r>
            <a:r>
              <a:rPr lang="uk-UA" dirty="0" smtClean="0"/>
              <a:t> України зобов`язаний використовувати засоби захисту, передбачені цим Кодексом та іншими законами України, з метою забезпечення дотримання прав, свобод і законних інтересів підозрюваного, обвинуваченого та з`ясування обставин, які спростовують підозру чи обвинувачення, пом`якшують чи виключають кримінальну відповідальність підозрюваного, обвинуваченого.</a:t>
            </a:r>
          </a:p>
          <a:p>
            <a:r>
              <a:rPr lang="uk-UA" dirty="0" smtClean="0"/>
              <a:t>Виконання захисником цих обов`язків, як і право обвинуваченого на захист, не може бути поставлено в залежність від присутності обвинуваченого або формальних умов. Так само неможливість узгодити позицію з підзахисним не зумовлює обов`язкової неможливості здійснювати захист останнього. У цій ситуації захисник самостійно визначає позицію захисту й повинен діяти з огляду на пріоритетність інтересів обвинуваченого. Реалізовуючи лінію захисту, яка буде найкориснішою для підзахисного, захисник повинен обрати в межах, установлених кримінальним процесуальним законом, конкретні форми та способи участі в слідчих і процесуальних діях, визначитися щодо </a:t>
            </a:r>
            <a:r>
              <a:rPr lang="uk-UA" dirty="0" err="1" smtClean="0"/>
              <a:t>заявлення</a:t>
            </a:r>
            <a:r>
              <a:rPr lang="uk-UA" dirty="0" smtClean="0"/>
              <a:t> (</a:t>
            </a:r>
            <a:r>
              <a:rPr lang="uk-UA" dirty="0" err="1" smtClean="0"/>
              <a:t>незаявлення</a:t>
            </a:r>
            <a:r>
              <a:rPr lang="uk-UA" dirty="0" smtClean="0"/>
              <a:t>) клопотань, надання (ненадання) доказів суду, висловлення позиції по суті справи чи клопотання, оскарження судових рішень тощо</a:t>
            </a:r>
            <a:r>
              <a:rPr lang="ru-RU" dirty="0" smtClean="0"/>
              <a:t>.</a:t>
            </a:r>
            <a:endParaRPr lang="ru-RU" dirty="0"/>
          </a:p>
          <a:p>
            <a:endParaRPr lang="ru-RU" b="1" dirty="0" smtClean="0">
              <a:solidFill>
                <a:srgbClr val="0070C0"/>
              </a:solidFill>
            </a:endParaRPr>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427256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28800"/>
            <a:ext cx="8915400" cy="4206240"/>
          </a:xfrm>
        </p:spPr>
        <p:txBody>
          <a:bodyPr>
            <a:noAutofit/>
          </a:bodyPr>
          <a:lstStyle/>
          <a:p>
            <a:r>
              <a:rPr lang="uk-UA" sz="1200" b="1" dirty="0" smtClean="0">
                <a:solidFill>
                  <a:srgbClr val="0070C0"/>
                </a:solidFill>
              </a:rPr>
              <a:t>Підтвердження повноважень: апеляційне оскарження</a:t>
            </a:r>
          </a:p>
          <a:p>
            <a:r>
              <a:rPr lang="uk-UA" sz="1200" dirty="0"/>
              <a:t>Відповідно до вимог ч. 1 ст. 48, ст. 51 </a:t>
            </a:r>
            <a:r>
              <a:rPr lang="uk-UA" sz="1200" dirty="0" err="1"/>
              <a:t>КПК</a:t>
            </a:r>
            <a:r>
              <a:rPr lang="uk-UA" sz="1200" dirty="0"/>
              <a:t> України захисник, який не брав участі в розгляді справи судом першої інстанції, має право подати апеляційну скаргу </a:t>
            </a:r>
            <a:r>
              <a:rPr lang="uk-UA" sz="1200" b="1" dirty="0">
                <a:solidFill>
                  <a:srgbClr val="7030A0"/>
                </a:solidFill>
              </a:rPr>
              <a:t>за умови укладення ним договору з обвинуваченим або з іншими особами, але за клопотанням чи наступною згодою обвинуваченого (засудженого).</a:t>
            </a:r>
          </a:p>
          <a:p>
            <a:r>
              <a:rPr lang="uk-UA" sz="1200" dirty="0"/>
              <a:t>Однак положеннями ст. 51 </a:t>
            </a:r>
            <a:r>
              <a:rPr lang="uk-UA" sz="1200" dirty="0" err="1"/>
              <a:t>КПК</a:t>
            </a:r>
            <a:r>
              <a:rPr lang="uk-UA" sz="1200" dirty="0"/>
              <a:t> чітко не визначено ні строку надання такої «наступної згоди», ні порядку підтвердження її наявності, у зв'язку з чим зазначена норма має застосовуватися з урахуванням обставин конкретної справи у спосіб, який не становитиме невиправдане обмеження права особи на захист.</a:t>
            </a:r>
          </a:p>
          <a:p>
            <a:r>
              <a:rPr lang="uk-UA" sz="1200" dirty="0"/>
              <a:t>Верховний Суд звертає увагу, що зі змісту апеляційної скарги захисника </a:t>
            </a:r>
            <a:r>
              <a:rPr lang="uk-UA" sz="1200" dirty="0" smtClean="0"/>
              <a:t>вбачається</a:t>
            </a:r>
            <a:r>
              <a:rPr lang="uk-UA" sz="1200" dirty="0"/>
              <a:t>, що вона подана в інтересах </a:t>
            </a:r>
            <a:r>
              <a:rPr lang="uk-UA" sz="1200" dirty="0" err="1"/>
              <a:t>ОСОБА_2</a:t>
            </a:r>
            <a:r>
              <a:rPr lang="uk-UA" sz="1200" dirty="0"/>
              <a:t> і спрямована на захист та покращення її становища. Крім того, ця скарга за своїм змістом відповідає апеляційній скарзі захисника </a:t>
            </a:r>
            <a:r>
              <a:rPr lang="uk-UA" sz="1200" dirty="0" err="1"/>
              <a:t>ОСОБА_3</a:t>
            </a:r>
            <a:r>
              <a:rPr lang="uk-UA" sz="1200" dirty="0"/>
              <a:t>, за якою раніше вже відкривалося апеляційне провадження </a:t>
            </a:r>
            <a:r>
              <a:rPr lang="uk-UA" sz="1200" dirty="0" err="1"/>
              <a:t>ОСОБА_2</a:t>
            </a:r>
            <a:r>
              <a:rPr lang="uk-UA" sz="1200" dirty="0"/>
              <a:t> Наведене свідчить про те, що </a:t>
            </a:r>
            <a:r>
              <a:rPr lang="uk-UA" sz="1200" dirty="0" err="1"/>
              <a:t>ОСОБА_4</a:t>
            </a:r>
            <a:r>
              <a:rPr lang="uk-UA" sz="1200" dirty="0"/>
              <a:t>, укладаючи договір з </a:t>
            </a:r>
            <a:r>
              <a:rPr lang="uk-UA" sz="1200" dirty="0" smtClean="0"/>
              <a:t>адвокатом, </a:t>
            </a:r>
            <a:r>
              <a:rPr lang="uk-UA" sz="1200" dirty="0"/>
              <a:t>діяла саме в інтересах </a:t>
            </a:r>
            <a:r>
              <a:rPr lang="uk-UA" sz="1200" dirty="0" err="1"/>
              <a:t>ОСОБА_2</a:t>
            </a:r>
            <a:r>
              <a:rPr lang="uk-UA" sz="1200" dirty="0"/>
              <a:t>, а не всупереч їм.</a:t>
            </a:r>
          </a:p>
          <a:p>
            <a:r>
              <a:rPr lang="uk-UA" sz="1200" dirty="0"/>
              <a:t>Враховуючи вищевикладене, керуючись статтями 433, 434, 436-438 </a:t>
            </a:r>
            <a:r>
              <a:rPr lang="uk-UA" sz="1200" dirty="0" err="1"/>
              <a:t>КПК</a:t>
            </a:r>
            <a:r>
              <a:rPr lang="uk-UA" sz="1200" dirty="0"/>
              <a:t>, Верховний Суд вважає, що оскаржувана ухвала суду апеляційної інстанції постановлена із істотним порушенням вимог кримінального процесуального закону, у зв'язку з чим касаційну скаргу захисника </a:t>
            </a:r>
            <a:r>
              <a:rPr lang="uk-UA" sz="1200" dirty="0" smtClean="0"/>
              <a:t>слід </a:t>
            </a:r>
            <a:r>
              <a:rPr lang="uk-UA" sz="1200" dirty="0"/>
              <a:t>задовольнити, а ухвалу Апеляційного суду Рівненської області від 01 листопада 2017 року скасувати і призначити новий розгляд у суді апеляційної інстанції</a:t>
            </a:r>
            <a:r>
              <a:rPr lang="uk-UA" sz="1200" dirty="0" smtClean="0"/>
              <a:t>.</a:t>
            </a:r>
            <a:endParaRPr lang="uk-UA" sz="1200" dirty="0"/>
          </a:p>
          <a:p>
            <a:r>
              <a:rPr lang="uk-UA" sz="1200" i="1" dirty="0"/>
              <a:t>(Постанова </a:t>
            </a:r>
            <a:r>
              <a:rPr lang="uk-UA" sz="1200" i="1" dirty="0" err="1"/>
              <a:t>ККС</a:t>
            </a:r>
            <a:r>
              <a:rPr lang="uk-UA" sz="1200" i="1" dirty="0"/>
              <a:t> </a:t>
            </a:r>
            <a:r>
              <a:rPr lang="uk-UA" sz="1200" i="1" dirty="0" err="1"/>
              <a:t>ВС</a:t>
            </a:r>
            <a:r>
              <a:rPr lang="uk-UA" sz="1200" i="1" dirty="0"/>
              <a:t> від 28 листопада 2018 року, справа №569/16759/16-к, </a:t>
            </a:r>
            <a:r>
              <a:rPr lang="en-US" sz="1200" i="1" dirty="0"/>
              <a:t>URL: http://www.reyestr.court.gov.ua/Review/78276635</a:t>
            </a:r>
            <a:r>
              <a:rPr lang="en-US" sz="1200" i="1" dirty="0" smtClean="0"/>
              <a:t>)</a:t>
            </a:r>
            <a:endParaRPr lang="en-US" sz="1200" i="1" dirty="0"/>
          </a:p>
        </p:txBody>
      </p:sp>
    </p:spTree>
    <p:extLst>
      <p:ext uri="{BB962C8B-B14F-4D97-AF65-F5344CB8AC3E}">
        <p14:creationId xmlns:p14="http://schemas.microsoft.com/office/powerpoint/2010/main" val="362370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70000" lnSpcReduction="2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pPr algn="just"/>
            <a:r>
              <a:rPr lang="uk-UA" dirty="0" smtClean="0"/>
              <a:t>За своїм змістом процесуальне право ініціювати колегіальний судовий розгляд не є таким, що нерозривно пов`язане з особою обвинуваченого, реалізується виключно ним особисто й не може бути нікому делеговане, як, наприклад, визнання винуватості, надання показань, згода на угоду, конкретизація процесуальної позиції в поданій апеляційній чи касаційній скарзі тощо, коли вимагається особиста участь особи в акті реалізації права. Це право не змінює процесуальної позиції обвинуваченого, змісту і напрямку судового розгляду, не звужує його прав, а спрямоване виключно на організаційний аспект судового провадження, має процедурно-забезпечувальний характер, стосується форми судочинства та має на меті посилити процесуальні гарантії справедливого судового розгляду. Отже, це право не належить до виключно особистих прав обвинуваченого, реалізація яких є юридично та фактично неможливою без його волевиявлення</a:t>
            </a:r>
          </a:p>
          <a:p>
            <a:pPr algn="just"/>
            <a:r>
              <a:rPr lang="uk-UA" dirty="0" smtClean="0"/>
              <a:t>У зв`язку з тим, що спеціальне судове провадження здійснюється за відсутності обвинуваченого, з об`єктивних причин стає неможливою реалізація безпосередньо ним права, передбаченого п. 1 ч. 2 ст. 31 </a:t>
            </a:r>
            <a:r>
              <a:rPr lang="uk-UA" dirty="0" err="1" smtClean="0"/>
              <a:t>КПК</a:t>
            </a:r>
            <a:r>
              <a:rPr lang="uk-UA" dirty="0" smtClean="0"/>
              <a:t> України, заявити клопотання про колегіальний судовий розгляд. Водночас це процесуальне право, з урахуванням вимог ч. 2 ст. 7 </a:t>
            </a:r>
            <a:r>
              <a:rPr lang="uk-UA" dirty="0" err="1" smtClean="0"/>
              <a:t>КПК</a:t>
            </a:r>
            <a:r>
              <a:rPr lang="uk-UA" dirty="0" smtClean="0"/>
              <a:t> України, не може бути формально обмежене лише через відсутність обвинуваченого й повинне залишатися доступним через механізм захисту. Тож обмеження права захисника на подання відповідного клопотання в умовах відсутності обвинуваченого не лише суперечить природі кримінально-процесуальних гарантій, а й фактично нівелює зміст положень ч. 2 ст. 31 </a:t>
            </a:r>
            <a:r>
              <a:rPr lang="uk-UA" dirty="0" err="1" smtClean="0"/>
              <a:t>КПК</a:t>
            </a:r>
            <a:r>
              <a:rPr lang="uk-UA" dirty="0" smtClean="0"/>
              <a:t> України, оскільки їх реалізація за таких обставин стає об`єктивно неможливою. Отже, наведене вище буквальне тлумачення ст. 31 </a:t>
            </a:r>
            <a:r>
              <a:rPr lang="uk-UA" dirty="0" err="1" smtClean="0"/>
              <a:t>КПК</a:t>
            </a:r>
            <a:r>
              <a:rPr lang="uk-UA" dirty="0" smtClean="0"/>
              <a:t> України у провадженнях </a:t>
            </a:r>
            <a:r>
              <a:rPr lang="uk-UA" dirty="0" err="1" smtClean="0"/>
              <a:t>in</a:t>
            </a:r>
            <a:r>
              <a:rPr lang="uk-UA" dirty="0" smtClean="0"/>
              <a:t> </a:t>
            </a:r>
            <a:r>
              <a:rPr lang="uk-UA" dirty="0" err="1" smtClean="0"/>
              <a:t>absentia</a:t>
            </a:r>
            <a:r>
              <a:rPr lang="uk-UA" dirty="0" smtClean="0"/>
              <a:t> обмежує можливості захисника в реалізації правової позиції, ускладнює захист та ставить під сумнів ефективність такого захисту та, відповідно, створює суттєві перешкоди для реалізації права обвинуваченого на захист.</a:t>
            </a:r>
          </a:p>
          <a:p>
            <a:endParaRPr lang="ru-RU" dirty="0" smtClean="0"/>
          </a:p>
        </p:txBody>
      </p:sp>
    </p:spTree>
    <p:extLst>
      <p:ext uri="{BB962C8B-B14F-4D97-AF65-F5344CB8AC3E}">
        <p14:creationId xmlns:p14="http://schemas.microsoft.com/office/powerpoint/2010/main" val="4172902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85000" lnSpcReduction="20000"/>
          </a:bodyPr>
          <a:lstStyle/>
          <a:p>
            <a:r>
              <a:rPr lang="en-US" b="1" dirty="0" smtClean="0">
                <a:solidFill>
                  <a:srgbClr val="0070C0"/>
                </a:solidFill>
              </a:rPr>
              <a:t>IN ABSENTIA </a:t>
            </a:r>
            <a:r>
              <a:rPr lang="uk-UA" b="1" dirty="0" smtClean="0">
                <a:solidFill>
                  <a:srgbClr val="0070C0"/>
                </a:solidFill>
              </a:rPr>
              <a:t>та клопотання щодо колегіального розгляду</a:t>
            </a:r>
          </a:p>
          <a:p>
            <a:pPr algn="just"/>
            <a:r>
              <a:rPr lang="uk-UA" dirty="0" smtClean="0"/>
              <a:t>Тому, з огляду на недопустимість звуження змісту й обсягу процесуальних прав, указане положення ст. 31 </a:t>
            </a:r>
            <a:r>
              <a:rPr lang="uk-UA" dirty="0" err="1" smtClean="0"/>
              <a:t>КПК</a:t>
            </a:r>
            <a:r>
              <a:rPr lang="uk-UA" dirty="0" smtClean="0"/>
              <a:t> України в системному зв`язку із ч. 4 ст. 46 цього Кодексу не може обмежувати можливість захисника ініціювати колегіальний розгляд справи в інтересах обвинуваченого, натомість відмова захиснику в реалізації цього права порушує конвенційні гарантії справедливості судового розгляду у провадженні </a:t>
            </a:r>
            <a:r>
              <a:rPr lang="uk-UA" dirty="0" err="1" smtClean="0"/>
              <a:t>in</a:t>
            </a:r>
            <a:r>
              <a:rPr lang="uk-UA" dirty="0" smtClean="0"/>
              <a:t> </a:t>
            </a:r>
            <a:r>
              <a:rPr lang="uk-UA" dirty="0" err="1" smtClean="0"/>
              <a:t>absentia</a:t>
            </a:r>
            <a:r>
              <a:rPr lang="uk-UA" dirty="0" smtClean="0"/>
              <a:t>.</a:t>
            </a:r>
          </a:p>
          <a:p>
            <a:pPr algn="just"/>
            <a:r>
              <a:rPr lang="uk-UA" dirty="0" smtClean="0"/>
              <a:t>Отже, </a:t>
            </a:r>
            <a:r>
              <a:rPr lang="uk-UA" b="1" dirty="0" smtClean="0"/>
              <a:t>якщо захисник уважає, що дотримання прав, свобод і законних інтересів обвинуваченого можливо забезпечити шляхом розгляду кримінального провадження колегіально судом у складі трьох суддів, то він у порядку ч. 4 ст. 46 </a:t>
            </a:r>
            <a:r>
              <a:rPr lang="uk-UA" b="1" dirty="0" err="1" smtClean="0"/>
              <a:t>КПК</a:t>
            </a:r>
            <a:r>
              <a:rPr lang="uk-UA" b="1" dirty="0" smtClean="0"/>
              <a:t> України має право реалізувати процесуальне право свого підзахисного на подання клопотання про колегіальний розгляд кримінального провадження у суді першої інстанції відповідно до ч. 2 ст. 31 </a:t>
            </a:r>
            <a:r>
              <a:rPr lang="uk-UA" b="1" dirty="0" err="1" smtClean="0"/>
              <a:t>КПК</a:t>
            </a:r>
            <a:r>
              <a:rPr lang="uk-UA" b="1" dirty="0" smtClean="0"/>
              <a:t> України, у разі здійснення провадження за відсутності обвинуваченого (</a:t>
            </a:r>
            <a:r>
              <a:rPr lang="uk-UA" b="1" dirty="0" err="1" smtClean="0"/>
              <a:t>in</a:t>
            </a:r>
            <a:r>
              <a:rPr lang="uk-UA" b="1" dirty="0" smtClean="0"/>
              <a:t> </a:t>
            </a:r>
            <a:r>
              <a:rPr lang="uk-UA" b="1" dirty="0" err="1" smtClean="0"/>
              <a:t>absentia</a:t>
            </a:r>
            <a:r>
              <a:rPr lang="uk-UA" b="1" dirty="0" smtClean="0"/>
              <a:t>).</a:t>
            </a:r>
          </a:p>
          <a:p>
            <a:pPr algn="just"/>
            <a:r>
              <a:rPr lang="uk-UA" dirty="0" smtClean="0"/>
              <a:t>За таких обставин, у цьому кримінальному провадженні відмова суду першої інстанції в задоволенні відповідного клопотання захисника зумовила незаконність одноособового судового розгляду й ухвалення </a:t>
            </a:r>
            <a:r>
              <a:rPr lang="uk-UA" dirty="0" err="1" smtClean="0"/>
              <a:t>вироку</a:t>
            </a:r>
            <a:r>
              <a:rPr lang="uk-UA" dirty="0" smtClean="0"/>
              <a:t>, що залишилося поза увагою суду апеляційної інстанції</a:t>
            </a:r>
            <a:r>
              <a:rPr lang="ru-RU" dirty="0" smtClean="0"/>
              <a:t>.</a:t>
            </a:r>
            <a:endParaRPr lang="ru-RU" dirty="0"/>
          </a:p>
          <a:p>
            <a:r>
              <a:rPr lang="ru-RU" dirty="0" smtClean="0">
                <a:solidFill>
                  <a:srgbClr val="0070C0"/>
                </a:solidFill>
              </a:rPr>
              <a:t>(</a:t>
            </a:r>
            <a:r>
              <a:rPr lang="en-US" dirty="0">
                <a:solidFill>
                  <a:srgbClr val="0070C0"/>
                </a:solidFill>
              </a:rPr>
              <a:t>https://reyestr.court.gov.ua/Review/129138356</a:t>
            </a:r>
            <a:r>
              <a:rPr lang="ru-RU" dirty="0" smtClean="0">
                <a:solidFill>
                  <a:srgbClr val="0070C0"/>
                </a:solidFill>
              </a:rPr>
              <a:t>)</a:t>
            </a:r>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2327901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92500" lnSpcReduction="20000"/>
          </a:bodyPr>
          <a:lstStyle/>
          <a:p>
            <a:r>
              <a:rPr lang="en-US" b="1" dirty="0" smtClean="0">
                <a:solidFill>
                  <a:srgbClr val="0070C0"/>
                </a:solidFill>
              </a:rPr>
              <a:t>IN ABSENTIA </a:t>
            </a:r>
            <a:r>
              <a:rPr lang="uk-UA" b="1" dirty="0" smtClean="0">
                <a:solidFill>
                  <a:srgbClr val="0070C0"/>
                </a:solidFill>
              </a:rPr>
              <a:t>та роз'яснення права щодо колегіального розгляду</a:t>
            </a:r>
          </a:p>
          <a:p>
            <a:r>
              <a:rPr lang="uk-UA" i="1" dirty="0" smtClean="0"/>
              <a:t>Щодо не роз`яснення права заявити клопотання про розгляд цієї справи судом колегіально</a:t>
            </a:r>
            <a:endParaRPr lang="uk-UA" dirty="0" smtClean="0"/>
          </a:p>
          <a:p>
            <a:r>
              <a:rPr lang="uk-UA" dirty="0" smtClean="0"/>
              <a:t>Приписами ч. 4 ст. 315 </a:t>
            </a:r>
            <a:r>
              <a:rPr lang="uk-UA" dirty="0" err="1" smtClean="0"/>
              <a:t>КПК</a:t>
            </a:r>
            <a:r>
              <a:rPr lang="uk-UA" dirty="0" smtClean="0"/>
              <a:t> України передбачено, що під час підготовчого судового засідання суд роз`яснює обвинуваченому у вчиненні злочину, за який передбачено покарання у виді позбавлення волі на строк більше десяти років, право заявити клопотання про розгляд кримінального провадження стосовно нього колегіально судом у складі трьох суддів.</a:t>
            </a:r>
          </a:p>
          <a:p>
            <a:r>
              <a:rPr lang="uk-UA" dirty="0" smtClean="0"/>
              <a:t>Водночас за положеннями ст. 315 </a:t>
            </a:r>
            <a:r>
              <a:rPr lang="uk-UA" dirty="0" err="1" smtClean="0"/>
              <a:t>КПК</a:t>
            </a:r>
            <a:r>
              <a:rPr lang="uk-UA" dirty="0" smtClean="0"/>
              <a:t> України, право на розгляд справи колегіально судом у складі трьох суддів роз`яснюється </a:t>
            </a:r>
            <a:r>
              <a:rPr lang="uk-UA" u="sng" dirty="0" smtClean="0"/>
              <a:t>саме</a:t>
            </a:r>
            <a:r>
              <a:rPr lang="uk-UA" dirty="0" smtClean="0"/>
              <a:t> обвинуваченому. Це роз`яснення є  обов`язковим у випадках, коли обвинуваченому загрожує покарання у вигляді позбавлення волі на строк більше 10 років. Проте у цьому проваджені </a:t>
            </a:r>
            <a:r>
              <a:rPr lang="uk-UA" b="1" dirty="0" smtClean="0"/>
              <a:t>обвинувачений був відсутній, а відповідні клопотання захисником, який безпосередньо брав участь у ході судового розгляду, не подавалися</a:t>
            </a:r>
            <a:r>
              <a:rPr lang="uk-UA" dirty="0" smtClean="0"/>
              <a:t>. З огляду на викладене колегія суддів погоджується з висновком апеляційного суду про те, що місцевий суд призначив провадження до розгляду, не порушуючи процесуальних вимог (</a:t>
            </a:r>
            <a:r>
              <a:rPr lang="en-US" dirty="0"/>
              <a:t>https://reyestr.court.gov.ua/Review/129086839</a:t>
            </a:r>
            <a:r>
              <a:rPr lang="uk-UA" dirty="0" smtClean="0"/>
              <a:t>)</a:t>
            </a:r>
            <a:r>
              <a:rPr lang="ru-RU" dirty="0" smtClean="0"/>
              <a:t>.</a:t>
            </a:r>
            <a:endParaRPr lang="ru-RU" dirty="0"/>
          </a:p>
          <a:p>
            <a:endParaRPr lang="ru-RU" dirty="0" smtClean="0">
              <a:solidFill>
                <a:srgbClr val="0070C0"/>
              </a:solidFill>
            </a:endParaRPr>
          </a:p>
          <a:p>
            <a:endParaRPr lang="ru-RU" dirty="0" smtClean="0"/>
          </a:p>
        </p:txBody>
      </p:sp>
    </p:spTree>
    <p:extLst>
      <p:ext uri="{BB962C8B-B14F-4D97-AF65-F5344CB8AC3E}">
        <p14:creationId xmlns:p14="http://schemas.microsoft.com/office/powerpoint/2010/main" val="263522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83825"/>
          </a:xfrm>
        </p:spPr>
        <p:txBody>
          <a:bodyPr>
            <a:normAutofit fontScale="77500" lnSpcReduction="20000"/>
          </a:bodyPr>
          <a:lstStyle/>
          <a:p>
            <a:r>
              <a:rPr lang="en-US" b="1" dirty="0" smtClean="0">
                <a:solidFill>
                  <a:srgbClr val="0070C0"/>
                </a:solidFill>
              </a:rPr>
              <a:t>IN ABSENTIA (</a:t>
            </a:r>
            <a:r>
              <a:rPr lang="uk-UA" b="1" dirty="0" smtClean="0">
                <a:solidFill>
                  <a:srgbClr val="0070C0"/>
                </a:solidFill>
              </a:rPr>
              <a:t>ч. </a:t>
            </a:r>
            <a:r>
              <a:rPr lang="en-US" b="1" dirty="0" smtClean="0">
                <a:solidFill>
                  <a:srgbClr val="0070C0"/>
                </a:solidFill>
              </a:rPr>
              <a:t>7 </a:t>
            </a:r>
            <a:r>
              <a:rPr lang="uk-UA" b="1" dirty="0" smtClean="0">
                <a:solidFill>
                  <a:srgbClr val="0070C0"/>
                </a:solidFill>
              </a:rPr>
              <a:t>ст.</a:t>
            </a:r>
            <a:r>
              <a:rPr lang="en-US" b="1" dirty="0" smtClean="0">
                <a:solidFill>
                  <a:srgbClr val="0070C0"/>
                </a:solidFill>
              </a:rPr>
              <a:t> 111-1 </a:t>
            </a:r>
            <a:r>
              <a:rPr lang="uk-UA" b="1" dirty="0" err="1" smtClean="0">
                <a:solidFill>
                  <a:srgbClr val="0070C0"/>
                </a:solidFill>
              </a:rPr>
              <a:t>КК</a:t>
            </a:r>
            <a:r>
              <a:rPr lang="en-US" b="1" dirty="0" smtClean="0">
                <a:solidFill>
                  <a:srgbClr val="0070C0"/>
                </a:solidFill>
              </a:rPr>
              <a:t>)</a:t>
            </a:r>
            <a:endParaRPr lang="ru-RU" dirty="0" smtClean="0">
              <a:solidFill>
                <a:srgbClr val="0070C0"/>
              </a:solidFill>
            </a:endParaRPr>
          </a:p>
          <a:p>
            <a:r>
              <a:rPr lang="ru-RU" dirty="0"/>
              <a:t>У </a:t>
            </a:r>
            <a:r>
              <a:rPr lang="ru-RU" dirty="0" err="1"/>
              <a:t>касаційній</a:t>
            </a:r>
            <a:r>
              <a:rPr lang="ru-RU" dirty="0"/>
              <a:t> </a:t>
            </a:r>
            <a:r>
              <a:rPr lang="ru-RU" dirty="0" err="1"/>
              <a:t>скарзі</a:t>
            </a:r>
            <a:r>
              <a:rPr lang="ru-RU" dirty="0"/>
              <a:t> </a:t>
            </a:r>
            <a:r>
              <a:rPr lang="ru-RU" dirty="0" err="1"/>
              <a:t>захисник</a:t>
            </a:r>
            <a:r>
              <a:rPr lang="ru-RU" dirty="0"/>
              <a:t> </a:t>
            </a:r>
            <a:r>
              <a:rPr lang="ru-RU" dirty="0" err="1"/>
              <a:t>стверджує</a:t>
            </a:r>
            <a:r>
              <a:rPr lang="ru-RU" dirty="0"/>
              <a:t>, </a:t>
            </a:r>
            <a:r>
              <a:rPr lang="ru-RU" dirty="0" err="1"/>
              <a:t>що</a:t>
            </a:r>
            <a:r>
              <a:rPr lang="ru-RU" dirty="0"/>
              <a:t> </a:t>
            </a:r>
            <a:r>
              <a:rPr lang="ru-RU" dirty="0" err="1"/>
              <a:t>було</a:t>
            </a:r>
            <a:r>
              <a:rPr lang="ru-RU" dirty="0"/>
              <a:t> порушено право на </a:t>
            </a:r>
            <a:r>
              <a:rPr lang="ru-RU" dirty="0" err="1"/>
              <a:t>захист</a:t>
            </a:r>
            <a:r>
              <a:rPr lang="ru-RU" dirty="0"/>
              <a:t>, </a:t>
            </a:r>
            <a:r>
              <a:rPr lang="ru-RU" dirty="0" err="1"/>
              <a:t>оскільки</a:t>
            </a:r>
            <a:r>
              <a:rPr lang="ru-RU" dirty="0"/>
              <a:t> </a:t>
            </a:r>
            <a:r>
              <a:rPr lang="ru-RU" dirty="0" err="1"/>
              <a:t>захиснику</a:t>
            </a:r>
            <a:r>
              <a:rPr lang="ru-RU" dirty="0"/>
              <a:t> </a:t>
            </a:r>
            <a:r>
              <a:rPr lang="ru-RU" dirty="0" err="1"/>
              <a:t>невідома</a:t>
            </a:r>
            <a:r>
              <a:rPr lang="ru-RU" dirty="0"/>
              <a:t> </a:t>
            </a:r>
            <a:r>
              <a:rPr lang="ru-RU" dirty="0" err="1"/>
              <a:t>позиція</a:t>
            </a:r>
            <a:r>
              <a:rPr lang="ru-RU" dirty="0"/>
              <a:t> </a:t>
            </a:r>
            <a:r>
              <a:rPr lang="ru-RU" dirty="0" err="1"/>
              <a:t>засудженої</a:t>
            </a:r>
            <a:r>
              <a:rPr lang="ru-RU" dirty="0"/>
              <a:t>. </a:t>
            </a:r>
            <a:endParaRPr lang="ru-RU" dirty="0" smtClean="0"/>
          </a:p>
          <a:p>
            <a:r>
              <a:rPr lang="ru-RU" dirty="0" err="1" smtClean="0"/>
              <a:t>Позиція</a:t>
            </a:r>
            <a:r>
              <a:rPr lang="ru-RU" dirty="0" smtClean="0"/>
              <a:t> </a:t>
            </a:r>
            <a:r>
              <a:rPr lang="ru-RU" dirty="0" err="1" smtClean="0"/>
              <a:t>ВС</a:t>
            </a:r>
            <a:r>
              <a:rPr lang="ru-RU" dirty="0" smtClean="0"/>
              <a:t>: </a:t>
            </a:r>
          </a:p>
          <a:p>
            <a:r>
              <a:rPr lang="ru-RU" dirty="0" err="1"/>
              <a:t>Якщо</a:t>
            </a:r>
            <a:r>
              <a:rPr lang="ru-RU" dirty="0"/>
              <a:t> особа, яка </a:t>
            </a:r>
            <a:r>
              <a:rPr lang="ru-RU" dirty="0" err="1"/>
              <a:t>переховується</a:t>
            </a:r>
            <a:r>
              <a:rPr lang="ru-RU" dirty="0"/>
              <a:t> </a:t>
            </a:r>
            <a:r>
              <a:rPr lang="ru-RU" dirty="0" err="1"/>
              <a:t>від</a:t>
            </a:r>
            <a:r>
              <a:rPr lang="ru-RU" dirty="0"/>
              <a:t> </a:t>
            </a:r>
            <a:r>
              <a:rPr lang="ru-RU" dirty="0" err="1"/>
              <a:t>правосуддя</a:t>
            </a:r>
            <a:r>
              <a:rPr lang="ru-RU" dirty="0"/>
              <a:t> </a:t>
            </a:r>
            <a:r>
              <a:rPr lang="ru-RU" dirty="0" err="1"/>
              <a:t>з`явиться</a:t>
            </a:r>
            <a:r>
              <a:rPr lang="ru-RU" dirty="0"/>
              <a:t>, то </a:t>
            </a:r>
            <a:r>
              <a:rPr lang="ru-RU" dirty="0" err="1"/>
              <a:t>вочевидь</a:t>
            </a:r>
            <a:r>
              <a:rPr lang="ru-RU" dirty="0"/>
              <a:t> вона </a:t>
            </a:r>
            <a:r>
              <a:rPr lang="ru-RU" dirty="0" err="1"/>
              <a:t>може</a:t>
            </a:r>
            <a:r>
              <a:rPr lang="ru-RU" dirty="0"/>
              <a:t> </a:t>
            </a:r>
            <a:r>
              <a:rPr lang="ru-RU" dirty="0" err="1"/>
              <a:t>приймати</a:t>
            </a:r>
            <a:r>
              <a:rPr lang="ru-RU" dirty="0"/>
              <a:t> участь у </a:t>
            </a:r>
            <a:r>
              <a:rPr lang="ru-RU" dirty="0" err="1"/>
              <a:t>провадженні</a:t>
            </a:r>
            <a:r>
              <a:rPr lang="ru-RU" dirty="0"/>
              <a:t> як на </a:t>
            </a:r>
            <a:r>
              <a:rPr lang="ru-RU" dirty="0" err="1"/>
              <a:t>етапі</a:t>
            </a:r>
            <a:r>
              <a:rPr lang="ru-RU" dirty="0"/>
              <a:t> </a:t>
            </a:r>
            <a:r>
              <a:rPr lang="ru-RU" dirty="0" err="1"/>
              <a:t>досудового</a:t>
            </a:r>
            <a:r>
              <a:rPr lang="ru-RU" dirty="0"/>
              <a:t> </a:t>
            </a:r>
            <a:r>
              <a:rPr lang="ru-RU" dirty="0" err="1"/>
              <a:t>розслідування</a:t>
            </a:r>
            <a:r>
              <a:rPr lang="ru-RU" dirty="0"/>
              <a:t>, так і </a:t>
            </a:r>
            <a:r>
              <a:rPr lang="ru-RU" dirty="0" err="1"/>
              <a:t>під</a:t>
            </a:r>
            <a:r>
              <a:rPr lang="ru-RU" dirty="0"/>
              <a:t> час судового </a:t>
            </a:r>
            <a:r>
              <a:rPr lang="ru-RU" dirty="0" err="1"/>
              <a:t>розгляду</a:t>
            </a:r>
            <a:r>
              <a:rPr lang="ru-RU" dirty="0"/>
              <a:t>. </a:t>
            </a:r>
            <a:r>
              <a:rPr lang="ru-RU" dirty="0" err="1"/>
              <a:t>Поки</a:t>
            </a:r>
            <a:r>
              <a:rPr lang="ru-RU" dirty="0"/>
              <a:t> </a:t>
            </a:r>
            <a:r>
              <a:rPr lang="ru-RU" dirty="0" err="1"/>
              <a:t>такої</a:t>
            </a:r>
            <a:r>
              <a:rPr lang="ru-RU" dirty="0"/>
              <a:t> особи </a:t>
            </a:r>
            <a:r>
              <a:rPr lang="ru-RU" dirty="0" err="1"/>
              <a:t>немає</a:t>
            </a:r>
            <a:r>
              <a:rPr lang="ru-RU" dirty="0"/>
              <a:t>, </a:t>
            </a:r>
            <a:r>
              <a:rPr lang="ru-RU" b="1" dirty="0" err="1"/>
              <a:t>її</a:t>
            </a:r>
            <a:r>
              <a:rPr lang="ru-RU" b="1" dirty="0"/>
              <a:t> </a:t>
            </a:r>
            <a:r>
              <a:rPr lang="ru-RU" b="1" dirty="0" err="1"/>
              <a:t>захисник</a:t>
            </a:r>
            <a:r>
              <a:rPr lang="ru-RU" b="1" dirty="0"/>
              <a:t> </a:t>
            </a:r>
            <a:r>
              <a:rPr lang="ru-RU" b="1" dirty="0" err="1"/>
              <a:t>забезпечує</a:t>
            </a:r>
            <a:r>
              <a:rPr lang="ru-RU" b="1" dirty="0"/>
              <a:t> </a:t>
            </a:r>
            <a:r>
              <a:rPr lang="ru-RU" b="1" dirty="0" err="1"/>
              <a:t>здійснення</a:t>
            </a:r>
            <a:r>
              <a:rPr lang="ru-RU" b="1" dirty="0"/>
              <a:t> </a:t>
            </a:r>
            <a:r>
              <a:rPr lang="ru-RU" b="1" dirty="0" err="1"/>
              <a:t>захисту</a:t>
            </a:r>
            <a:r>
              <a:rPr lang="ru-RU" b="1" dirty="0"/>
              <a:t> </a:t>
            </a:r>
            <a:r>
              <a:rPr lang="ru-RU" b="1" dirty="0" err="1"/>
              <a:t>самостійно</a:t>
            </a:r>
            <a:r>
              <a:rPr lang="ru-RU" dirty="0"/>
              <a:t>. Тому </a:t>
            </a:r>
            <a:r>
              <a:rPr lang="ru-RU" dirty="0" err="1"/>
              <a:t>саме</a:t>
            </a:r>
            <a:r>
              <a:rPr lang="ru-RU" dirty="0"/>
              <a:t> </a:t>
            </a:r>
            <a:r>
              <a:rPr lang="ru-RU" dirty="0" err="1"/>
              <a:t>він</a:t>
            </a:r>
            <a:r>
              <a:rPr lang="ru-RU" dirty="0"/>
              <a:t> як </a:t>
            </a:r>
            <a:r>
              <a:rPr lang="ru-RU" dirty="0" err="1"/>
              <a:t>професійний</a:t>
            </a:r>
            <a:r>
              <a:rPr lang="ru-RU" dirty="0"/>
              <a:t> адвокат </a:t>
            </a:r>
            <a:r>
              <a:rPr lang="ru-RU" b="1" dirty="0" err="1"/>
              <a:t>може</a:t>
            </a:r>
            <a:r>
              <a:rPr lang="ru-RU" b="1" dirty="0"/>
              <a:t> </a:t>
            </a:r>
            <a:r>
              <a:rPr lang="ru-RU" b="1" dirty="0" err="1"/>
              <a:t>самостійно</a:t>
            </a:r>
            <a:r>
              <a:rPr lang="ru-RU" b="1" dirty="0"/>
              <a:t> </a:t>
            </a:r>
            <a:r>
              <a:rPr lang="ru-RU" b="1" dirty="0" err="1"/>
              <a:t>забезпечувати</a:t>
            </a:r>
            <a:r>
              <a:rPr lang="ru-RU" b="1" dirty="0"/>
              <a:t> </a:t>
            </a:r>
            <a:r>
              <a:rPr lang="ru-RU" b="1" dirty="0" err="1"/>
              <a:t>представлення</a:t>
            </a:r>
            <a:r>
              <a:rPr lang="ru-RU" b="1" dirty="0"/>
              <a:t> </a:t>
            </a:r>
            <a:r>
              <a:rPr lang="ru-RU" b="1" dirty="0" err="1"/>
              <a:t>позиції</a:t>
            </a:r>
            <a:r>
              <a:rPr lang="ru-RU" b="1" dirty="0"/>
              <a:t> </a:t>
            </a:r>
            <a:r>
              <a:rPr lang="ru-RU" b="1" dirty="0" err="1"/>
              <a:t>сторони</a:t>
            </a:r>
            <a:r>
              <a:rPr lang="ru-RU" b="1" dirty="0"/>
              <a:t> </a:t>
            </a:r>
            <a:r>
              <a:rPr lang="ru-RU" b="1" dirty="0" err="1"/>
              <a:t>захисту</a:t>
            </a:r>
            <a:r>
              <a:rPr lang="ru-RU" b="1" dirty="0"/>
              <a:t> перед судом і те, </a:t>
            </a:r>
            <a:r>
              <a:rPr lang="ru-RU" b="1" dirty="0" err="1"/>
              <a:t>що</a:t>
            </a:r>
            <a:r>
              <a:rPr lang="ru-RU" b="1" dirty="0"/>
              <a:t> </a:t>
            </a:r>
            <a:r>
              <a:rPr lang="ru-RU" b="1" dirty="0" err="1"/>
              <a:t>така</a:t>
            </a:r>
            <a:r>
              <a:rPr lang="ru-RU" b="1" dirty="0"/>
              <a:t> </a:t>
            </a:r>
            <a:r>
              <a:rPr lang="ru-RU" b="1" dirty="0" err="1"/>
              <a:t>позиція</a:t>
            </a:r>
            <a:r>
              <a:rPr lang="ru-RU" b="1" dirty="0"/>
              <a:t> не </a:t>
            </a:r>
            <a:r>
              <a:rPr lang="ru-RU" b="1" dirty="0" err="1"/>
              <a:t>була</a:t>
            </a:r>
            <a:r>
              <a:rPr lang="ru-RU" b="1" dirty="0"/>
              <a:t> обговорена з </a:t>
            </a:r>
            <a:r>
              <a:rPr lang="ru-RU" b="1" dirty="0" err="1"/>
              <a:t>обвинуваченою</a:t>
            </a:r>
            <a:r>
              <a:rPr lang="ru-RU" b="1" dirty="0"/>
              <a:t> є </a:t>
            </a:r>
            <a:r>
              <a:rPr lang="ru-RU" b="1" dirty="0" err="1"/>
              <a:t>логічною</a:t>
            </a:r>
            <a:r>
              <a:rPr lang="ru-RU" b="1" dirty="0"/>
              <a:t> </a:t>
            </a:r>
            <a:r>
              <a:rPr lang="ru-RU" b="1" dirty="0" err="1"/>
              <a:t>складовою</a:t>
            </a:r>
            <a:r>
              <a:rPr lang="ru-RU" b="1" dirty="0"/>
              <a:t> </a:t>
            </a:r>
            <a:r>
              <a:rPr lang="ru-RU" b="1" dirty="0" err="1"/>
              <a:t>процедури</a:t>
            </a:r>
            <a:r>
              <a:rPr lang="ru-RU" b="1" dirty="0"/>
              <a:t> </a:t>
            </a:r>
            <a:r>
              <a:rPr lang="ru-RU" b="1" dirty="0" err="1"/>
              <a:t>провадження</a:t>
            </a:r>
            <a:r>
              <a:rPr lang="ru-RU" b="1" dirty="0"/>
              <a:t>, яке </a:t>
            </a:r>
            <a:r>
              <a:rPr lang="ru-RU" b="1" dirty="0" err="1"/>
              <a:t>здійснюється</a:t>
            </a:r>
            <a:r>
              <a:rPr lang="ru-RU" b="1" dirty="0"/>
              <a:t> </a:t>
            </a:r>
            <a:r>
              <a:rPr lang="en-US" b="1" dirty="0" err="1"/>
              <a:t>inabsentia</a:t>
            </a:r>
            <a:r>
              <a:rPr lang="en-US" dirty="0" smtClean="0"/>
              <a:t>.</a:t>
            </a:r>
            <a:endParaRPr lang="en-US" dirty="0"/>
          </a:p>
          <a:p>
            <a:r>
              <a:rPr lang="ru-RU" dirty="0" err="1"/>
              <a:t>Із</a:t>
            </a:r>
            <a:r>
              <a:rPr lang="ru-RU" dirty="0"/>
              <a:t> </a:t>
            </a:r>
            <a:r>
              <a:rPr lang="ru-RU" dirty="0" err="1"/>
              <a:t>матеріалів</a:t>
            </a:r>
            <a:r>
              <a:rPr lang="ru-RU" dirty="0"/>
              <a:t> </a:t>
            </a:r>
            <a:r>
              <a:rPr lang="ru-RU" dirty="0" err="1"/>
              <a:t>цієї</a:t>
            </a:r>
            <a:r>
              <a:rPr lang="ru-RU" dirty="0"/>
              <a:t> </a:t>
            </a:r>
            <a:r>
              <a:rPr lang="ru-RU" dirty="0" err="1"/>
              <a:t>справи</a:t>
            </a:r>
            <a:r>
              <a:rPr lang="ru-RU" dirty="0"/>
              <a:t> </a:t>
            </a:r>
            <a:r>
              <a:rPr lang="ru-RU" dirty="0" err="1"/>
              <a:t>вбачається</a:t>
            </a:r>
            <a:r>
              <a:rPr lang="ru-RU" dirty="0"/>
              <a:t>, </a:t>
            </a:r>
            <a:r>
              <a:rPr lang="ru-RU" dirty="0" err="1"/>
              <a:t>що</a:t>
            </a:r>
            <a:r>
              <a:rPr lang="ru-RU" dirty="0"/>
              <a:t> як органом </a:t>
            </a:r>
            <a:r>
              <a:rPr lang="ru-RU" dirty="0" err="1"/>
              <a:t>досудового</a:t>
            </a:r>
            <a:r>
              <a:rPr lang="ru-RU" dirty="0"/>
              <a:t> </a:t>
            </a:r>
            <a:r>
              <a:rPr lang="ru-RU" dirty="0" err="1"/>
              <a:t>розслідування</a:t>
            </a:r>
            <a:r>
              <a:rPr lang="ru-RU" dirty="0"/>
              <a:t>, так і судами </a:t>
            </a:r>
            <a:r>
              <a:rPr lang="ru-RU" dirty="0" err="1"/>
              <a:t>попередніх</a:t>
            </a:r>
            <a:r>
              <a:rPr lang="ru-RU" dirty="0"/>
              <a:t> </a:t>
            </a:r>
            <a:r>
              <a:rPr lang="ru-RU" dirty="0" err="1"/>
              <a:t>інстанцій</a:t>
            </a:r>
            <a:r>
              <a:rPr lang="ru-RU" dirty="0"/>
              <a:t> </a:t>
            </a:r>
            <a:r>
              <a:rPr lang="ru-RU" dirty="0" err="1"/>
              <a:t>було</a:t>
            </a:r>
            <a:r>
              <a:rPr lang="ru-RU" dirty="0"/>
              <a:t> </a:t>
            </a:r>
            <a:r>
              <a:rPr lang="ru-RU" dirty="0" err="1"/>
              <a:t>дотримано</a:t>
            </a:r>
            <a:r>
              <a:rPr lang="ru-RU" dirty="0"/>
              <a:t> </a:t>
            </a:r>
            <a:r>
              <a:rPr lang="ru-RU" dirty="0" err="1"/>
              <a:t>спеціальні</a:t>
            </a:r>
            <a:r>
              <a:rPr lang="ru-RU" dirty="0"/>
              <a:t> </a:t>
            </a:r>
            <a:r>
              <a:rPr lang="ru-RU" dirty="0" err="1"/>
              <a:t>положення</a:t>
            </a:r>
            <a:r>
              <a:rPr lang="ru-RU" dirty="0"/>
              <a:t> КПК </a:t>
            </a:r>
            <a:r>
              <a:rPr lang="ru-RU" dirty="0" err="1"/>
              <a:t>щодо</a:t>
            </a:r>
            <a:r>
              <a:rPr lang="ru-RU" dirty="0"/>
              <a:t> </a:t>
            </a:r>
            <a:r>
              <a:rPr lang="ru-RU" dirty="0" err="1"/>
              <a:t>вручення</a:t>
            </a:r>
            <a:r>
              <a:rPr lang="ru-RU" dirty="0"/>
              <a:t> </a:t>
            </a:r>
            <a:r>
              <a:rPr lang="ru-RU" dirty="0" err="1"/>
              <a:t>повісток</a:t>
            </a:r>
            <a:r>
              <a:rPr lang="ru-RU" dirty="0"/>
              <a:t>, </a:t>
            </a:r>
            <a:r>
              <a:rPr lang="ru-RU" dirty="0" err="1"/>
              <a:t>повідомлень</a:t>
            </a:r>
            <a:r>
              <a:rPr lang="ru-RU" dirty="0"/>
              <a:t>, </a:t>
            </a:r>
            <a:r>
              <a:rPr lang="ru-RU" dirty="0" err="1"/>
              <a:t>повідомлення</a:t>
            </a:r>
            <a:r>
              <a:rPr lang="ru-RU" dirty="0"/>
              <a:t> про </a:t>
            </a:r>
            <a:r>
              <a:rPr lang="ru-RU" dirty="0" err="1"/>
              <a:t>підозру</a:t>
            </a:r>
            <a:r>
              <a:rPr lang="ru-RU" dirty="0"/>
              <a:t> та </a:t>
            </a:r>
            <a:r>
              <a:rPr lang="ru-RU" dirty="0" err="1"/>
              <a:t>обвинувального</a:t>
            </a:r>
            <a:r>
              <a:rPr lang="ru-RU" dirty="0"/>
              <a:t> акта </a:t>
            </a:r>
            <a:r>
              <a:rPr lang="ru-RU" dirty="0" err="1"/>
              <a:t>ОСОБА_7</a:t>
            </a:r>
            <a:r>
              <a:rPr lang="ru-RU" dirty="0"/>
              <a:t> , яку </a:t>
            </a:r>
            <a:r>
              <a:rPr lang="ru-RU" dirty="0" err="1"/>
              <a:t>зі</a:t>
            </a:r>
            <a:r>
              <a:rPr lang="ru-RU" dirty="0"/>
              <a:t> </a:t>
            </a:r>
            <a:r>
              <a:rPr lang="ru-RU" dirty="0" err="1"/>
              <a:t>стадії</a:t>
            </a:r>
            <a:r>
              <a:rPr lang="ru-RU" dirty="0"/>
              <a:t> </a:t>
            </a:r>
            <a:r>
              <a:rPr lang="ru-RU" dirty="0" err="1"/>
              <a:t>досудового</a:t>
            </a:r>
            <a:r>
              <a:rPr lang="ru-RU" dirty="0"/>
              <a:t> </a:t>
            </a:r>
            <a:r>
              <a:rPr lang="ru-RU" dirty="0" err="1"/>
              <a:t>розслідування</a:t>
            </a:r>
            <a:r>
              <a:rPr lang="ru-RU" dirty="0"/>
              <a:t> представляв </a:t>
            </a:r>
            <a:r>
              <a:rPr lang="ru-RU" dirty="0" err="1"/>
              <a:t>захисник</a:t>
            </a:r>
            <a:r>
              <a:rPr lang="ru-RU" dirty="0"/>
              <a:t> </a:t>
            </a:r>
            <a:r>
              <a:rPr lang="ru-RU" dirty="0" err="1"/>
              <a:t>ОСОБА_6</a:t>
            </a:r>
            <a:r>
              <a:rPr lang="ru-RU" dirty="0"/>
              <a:t> </a:t>
            </a:r>
            <a:r>
              <a:rPr lang="ru-RU" dirty="0" smtClean="0"/>
              <a:t>.</a:t>
            </a:r>
            <a:endParaRPr lang="ru-RU" dirty="0"/>
          </a:p>
          <a:p>
            <a:r>
              <a:rPr lang="ru-RU" dirty="0" err="1"/>
              <a:t>Оскільки</a:t>
            </a:r>
            <a:r>
              <a:rPr lang="ru-RU" dirty="0"/>
              <a:t> </a:t>
            </a:r>
            <a:r>
              <a:rPr lang="ru-RU" b="1" dirty="0" err="1"/>
              <a:t>захисник</a:t>
            </a:r>
            <a:r>
              <a:rPr lang="ru-RU" b="1" dirty="0"/>
              <a:t> активно представляв </a:t>
            </a:r>
            <a:r>
              <a:rPr lang="ru-RU" b="1" dirty="0" err="1"/>
              <a:t>інтереси</a:t>
            </a:r>
            <a:r>
              <a:rPr lang="ru-RU" b="1" dirty="0"/>
              <a:t> </a:t>
            </a:r>
            <a:r>
              <a:rPr lang="ru-RU" b="1" dirty="0" err="1"/>
              <a:t>сторони</a:t>
            </a:r>
            <a:r>
              <a:rPr lang="ru-RU" b="1" dirty="0"/>
              <a:t> </a:t>
            </a:r>
            <a:r>
              <a:rPr lang="ru-RU" b="1" dirty="0" err="1"/>
              <a:t>захисту</a:t>
            </a:r>
            <a:r>
              <a:rPr lang="ru-RU" b="1" dirty="0"/>
              <a:t> </a:t>
            </a:r>
            <a:r>
              <a:rPr lang="ru-RU" b="1" dirty="0" err="1"/>
              <a:t>протягом</a:t>
            </a:r>
            <a:r>
              <a:rPr lang="ru-RU" b="1" dirty="0"/>
              <a:t> </a:t>
            </a:r>
            <a:r>
              <a:rPr lang="ru-RU" b="1" dirty="0" err="1"/>
              <a:t>всього</a:t>
            </a:r>
            <a:r>
              <a:rPr lang="ru-RU" b="1" dirty="0"/>
              <a:t> </a:t>
            </a:r>
            <a:r>
              <a:rPr lang="ru-RU" b="1" dirty="0" err="1"/>
              <a:t>провадження</a:t>
            </a:r>
            <a:r>
              <a:rPr lang="ru-RU" dirty="0"/>
              <a:t>, а </a:t>
            </a:r>
            <a:r>
              <a:rPr lang="ru-RU" dirty="0" err="1"/>
              <a:t>законність</a:t>
            </a:r>
            <a:r>
              <a:rPr lang="ru-RU" dirty="0"/>
              <a:t> </a:t>
            </a:r>
            <a:r>
              <a:rPr lang="ru-RU" dirty="0" err="1"/>
              <a:t>проведення</a:t>
            </a:r>
            <a:r>
              <a:rPr lang="ru-RU" dirty="0"/>
              <a:t> </a:t>
            </a:r>
            <a:r>
              <a:rPr lang="ru-RU" dirty="0" err="1"/>
              <a:t>провадження</a:t>
            </a:r>
            <a:r>
              <a:rPr lang="ru-RU" dirty="0"/>
              <a:t> за </a:t>
            </a:r>
            <a:r>
              <a:rPr lang="ru-RU" dirty="0" err="1"/>
              <a:t>відсутності</a:t>
            </a:r>
            <a:r>
              <a:rPr lang="ru-RU" dirty="0"/>
              <a:t> </a:t>
            </a:r>
            <a:r>
              <a:rPr lang="ru-RU" dirty="0" err="1"/>
              <a:t>обвинуваченої</a:t>
            </a:r>
            <a:r>
              <a:rPr lang="ru-RU" dirty="0"/>
              <a:t> </a:t>
            </a:r>
            <a:r>
              <a:rPr lang="ru-RU" dirty="0" err="1"/>
              <a:t>ні</a:t>
            </a:r>
            <a:r>
              <a:rPr lang="ru-RU" dirty="0"/>
              <a:t> в кого в </a:t>
            </a:r>
            <a:r>
              <a:rPr lang="ru-RU" dirty="0" err="1"/>
              <a:t>учасників</a:t>
            </a:r>
            <a:r>
              <a:rPr lang="ru-RU" dirty="0"/>
              <a:t>, і в суду </a:t>
            </a:r>
            <a:r>
              <a:rPr lang="ru-RU" dirty="0" err="1"/>
              <a:t>також</a:t>
            </a:r>
            <a:r>
              <a:rPr lang="ru-RU" dirty="0"/>
              <a:t>, </a:t>
            </a:r>
            <a:r>
              <a:rPr lang="ru-RU" dirty="0" err="1"/>
              <a:t>сумнівів</a:t>
            </a:r>
            <a:r>
              <a:rPr lang="ru-RU" dirty="0"/>
              <a:t> не </a:t>
            </a:r>
            <a:r>
              <a:rPr lang="ru-RU" dirty="0" err="1"/>
              <a:t>викликає</a:t>
            </a:r>
            <a:r>
              <a:rPr lang="ru-RU" dirty="0"/>
              <a:t>, </a:t>
            </a:r>
            <a:r>
              <a:rPr lang="ru-RU" dirty="0" err="1"/>
              <a:t>колегія</a:t>
            </a:r>
            <a:r>
              <a:rPr lang="ru-RU" dirty="0"/>
              <a:t> </a:t>
            </a:r>
            <a:r>
              <a:rPr lang="ru-RU" dirty="0" err="1"/>
              <a:t>суддів</a:t>
            </a:r>
            <a:r>
              <a:rPr lang="ru-RU" dirty="0"/>
              <a:t> </a:t>
            </a:r>
            <a:r>
              <a:rPr lang="ru-RU" dirty="0" err="1"/>
              <a:t>констатує</a:t>
            </a:r>
            <a:r>
              <a:rPr lang="ru-RU" dirty="0"/>
              <a:t> </a:t>
            </a:r>
            <a:r>
              <a:rPr lang="ru-RU" dirty="0" err="1"/>
              <a:t>відсутність</a:t>
            </a:r>
            <a:r>
              <a:rPr lang="ru-RU" dirty="0"/>
              <a:t> </a:t>
            </a:r>
            <a:r>
              <a:rPr lang="ru-RU" dirty="0" err="1"/>
              <a:t>порушення</a:t>
            </a:r>
            <a:r>
              <a:rPr lang="ru-RU" dirty="0"/>
              <a:t> права на </a:t>
            </a:r>
            <a:r>
              <a:rPr lang="ru-RU" dirty="0" err="1"/>
              <a:t>захист</a:t>
            </a:r>
            <a:r>
              <a:rPr lang="ru-RU" dirty="0"/>
              <a:t> в </a:t>
            </a:r>
            <a:r>
              <a:rPr lang="ru-RU" dirty="0" err="1"/>
              <a:t>провадженні</a:t>
            </a:r>
            <a:r>
              <a:rPr lang="ru-RU" dirty="0"/>
              <a:t> з </a:t>
            </a:r>
            <a:r>
              <a:rPr lang="ru-RU" dirty="0" err="1"/>
              <a:t>мотивів</a:t>
            </a:r>
            <a:r>
              <a:rPr lang="ru-RU" dirty="0"/>
              <a:t> </a:t>
            </a:r>
            <a:r>
              <a:rPr lang="ru-RU" dirty="0" err="1"/>
              <a:t>неузгодження</a:t>
            </a:r>
            <a:r>
              <a:rPr lang="ru-RU" dirty="0"/>
              <a:t> </a:t>
            </a:r>
            <a:r>
              <a:rPr lang="ru-RU" dirty="0" err="1"/>
              <a:t>позиції</a:t>
            </a:r>
            <a:r>
              <a:rPr lang="ru-RU" dirty="0"/>
              <a:t> </a:t>
            </a:r>
            <a:r>
              <a:rPr lang="ru-RU" dirty="0" err="1"/>
              <a:t>захисту</a:t>
            </a:r>
            <a:r>
              <a:rPr lang="ru-RU" dirty="0"/>
              <a:t> адвоката </a:t>
            </a:r>
            <a:r>
              <a:rPr lang="ru-RU" dirty="0" err="1"/>
              <a:t>із</a:t>
            </a:r>
            <a:r>
              <a:rPr lang="ru-RU" dirty="0"/>
              <a:t> </a:t>
            </a:r>
            <a:r>
              <a:rPr lang="ru-RU" dirty="0" err="1" smtClean="0"/>
              <a:t>обвинуваченою</a:t>
            </a:r>
            <a:r>
              <a:rPr lang="ru-RU" dirty="0" smtClean="0"/>
              <a:t> (</a:t>
            </a:r>
            <a:r>
              <a:rPr lang="en-US" dirty="0"/>
              <a:t>https://reyestr.court.gov.ua/Review/133719639</a:t>
            </a:r>
            <a:r>
              <a:rPr lang="ru-RU" dirty="0" smtClean="0"/>
              <a:t>)</a:t>
            </a:r>
          </a:p>
        </p:txBody>
      </p:sp>
    </p:spTree>
    <p:extLst>
      <p:ext uri="{BB962C8B-B14F-4D97-AF65-F5344CB8AC3E}">
        <p14:creationId xmlns:p14="http://schemas.microsoft.com/office/powerpoint/2010/main" val="4024644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70000" lnSpcReduction="20000"/>
          </a:bodyPr>
          <a:lstStyle/>
          <a:p>
            <a:r>
              <a:rPr lang="uk-UA" b="1" dirty="0" smtClean="0">
                <a:solidFill>
                  <a:srgbClr val="0070C0"/>
                </a:solidFill>
              </a:rPr>
              <a:t>Подання доказів</a:t>
            </a:r>
          </a:p>
          <a:p>
            <a:r>
              <a:rPr lang="ru-RU" dirty="0"/>
              <a:t>Не </a:t>
            </a:r>
            <a:r>
              <a:rPr lang="uk-UA" dirty="0" smtClean="0"/>
              <a:t>заслуговують на увагу й доводи захисника про те, що суд апеляційної інстанції безпідставно відмовив захиснику в задоволенні його клопотання про витребування інформації про причину виклику швидкої медичної допомоги потерпілій </a:t>
            </a:r>
            <a:r>
              <a:rPr lang="uk-UA" dirty="0" err="1" smtClean="0"/>
              <a:t>ОСОБА_4</a:t>
            </a:r>
            <a:endParaRPr lang="uk-UA" dirty="0" smtClean="0"/>
          </a:p>
          <a:p>
            <a:r>
              <a:rPr lang="uk-UA" dirty="0" smtClean="0"/>
              <a:t>Відповідно до ст. 22 </a:t>
            </a:r>
            <a:r>
              <a:rPr lang="uk-UA" dirty="0" err="1" smtClean="0"/>
              <a:t>КПК</a:t>
            </a:r>
            <a:r>
              <a:rPr lang="uk-UA" dirty="0" smtClean="0"/>
              <a:t> України кримінальне провадження здійснюється на основі змагальності, що передбачає самостійне обстоювання стороною обвинувачення і стороною захисту їхніх правових позицій, прав, свобод і законних інтересів засобами, передбаченими цим Кодексом.</a:t>
            </a:r>
          </a:p>
          <a:p>
            <a:r>
              <a:rPr lang="uk-UA" dirty="0" smtClean="0"/>
              <a:t>Сторони кримінального провадження мають рівні права на збирання та подання до суду речей, документів, інших доказів, клопотань, скарг, а також на реалізацію інших процесуальних прав, передбачених цим Кодексом. </a:t>
            </a:r>
          </a:p>
          <a:p>
            <a:r>
              <a:rPr lang="uk-UA" dirty="0" smtClean="0"/>
              <a:t>Крім того, захисник в порядку п. 7 ст. 20 Закону України «Про адвокатуру та адвокатську діяльність» мав право збирати відомості про факти, що можуть бути використані як докази, в установленому законом порядку запитувати, отримувати і вилучати речі, документи, їх копії, ознайомлюватися з ними та опитувати осіб за їх згодою, в тому числі за процедурою ст. 24 цього </a:t>
            </a:r>
            <a:r>
              <a:rPr lang="ru-RU" dirty="0" smtClean="0"/>
              <a:t>Закону.</a:t>
            </a:r>
            <a:endParaRPr lang="ru-RU" dirty="0"/>
          </a:p>
          <a:p>
            <a:r>
              <a:rPr lang="ru-RU" i="1" dirty="0"/>
              <a:t>(Постанова </a:t>
            </a:r>
            <a:r>
              <a:rPr lang="ru-RU" i="1" dirty="0" err="1"/>
              <a:t>ККС</a:t>
            </a:r>
            <a:r>
              <a:rPr lang="ru-RU" i="1" dirty="0"/>
              <a:t> </a:t>
            </a:r>
            <a:r>
              <a:rPr lang="ru-RU" i="1" dirty="0" err="1"/>
              <a:t>ВС</a:t>
            </a:r>
            <a:r>
              <a:rPr lang="ru-RU" i="1" dirty="0"/>
              <a:t> </a:t>
            </a:r>
            <a:r>
              <a:rPr lang="ru-RU" i="1" dirty="0" err="1"/>
              <a:t>від</a:t>
            </a:r>
            <a:r>
              <a:rPr lang="ru-RU" i="1" dirty="0"/>
              <a:t> 08 листопада 2018 </a:t>
            </a:r>
            <a:r>
              <a:rPr lang="ru-RU" i="1" dirty="0" smtClean="0"/>
              <a:t>року, </a:t>
            </a:r>
            <a:r>
              <a:rPr lang="ru-RU" i="1" dirty="0"/>
              <a:t>справа № 707/1533/16-к, URL: http://www.reyestr.court.gov.ua/Review/77801679)</a:t>
            </a:r>
          </a:p>
          <a:p>
            <a:endParaRPr lang="uk-UA" i="1" dirty="0"/>
          </a:p>
        </p:txBody>
      </p:sp>
    </p:spTree>
    <p:extLst>
      <p:ext uri="{BB962C8B-B14F-4D97-AF65-F5344CB8AC3E}">
        <p14:creationId xmlns:p14="http://schemas.microsoft.com/office/powerpoint/2010/main" val="2630962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uk-UA" b="1" dirty="0" smtClean="0">
                <a:solidFill>
                  <a:srgbClr val="0070C0"/>
                </a:solidFill>
              </a:rPr>
              <a:t>Поведінка у суді</a:t>
            </a:r>
          </a:p>
          <a:p>
            <a:r>
              <a:rPr lang="uk-UA" dirty="0"/>
              <a:t>Відносини між суддями та адвокатами повинні забезпечувати неупередженість суду та збереження видимості такої неупередженості, чому повинна приділятися особлива увага, а також дотримуватися процесуальних та етичних правил, що слугують засобом забезпечення неупередженості.</a:t>
            </a:r>
          </a:p>
          <a:p>
            <a:r>
              <a:rPr lang="uk-UA" dirty="0">
                <a:solidFill>
                  <a:srgbClr val="7030A0"/>
                </a:solidFill>
              </a:rPr>
              <a:t>У даному випадку прослідковувалося зловживання адвокатом своїми правами та допущення таких коментарів, які не тільки ображали честь і гідність суддів, як людей, але й заважали розгляду кримінальної справи за описаних вище обставин. </a:t>
            </a:r>
          </a:p>
          <a:p>
            <a:r>
              <a:rPr lang="uk-UA" dirty="0">
                <a:solidFill>
                  <a:srgbClr val="7030A0"/>
                </a:solidFill>
              </a:rPr>
              <a:t>Також, адвокат припускався оцінці погляду на обличчі судді, як він відводить очі, зітхає, кожного разу вдавався до критики, висловлював обурення при незадоволенні клопотань шляхом їх повторного </a:t>
            </a:r>
            <a:r>
              <a:rPr lang="uk-UA" dirty="0" err="1">
                <a:solidFill>
                  <a:srgbClr val="7030A0"/>
                </a:solidFill>
              </a:rPr>
              <a:t>заявлення</a:t>
            </a:r>
            <a:r>
              <a:rPr lang="uk-UA" dirty="0">
                <a:solidFill>
                  <a:srgbClr val="7030A0"/>
                </a:solidFill>
              </a:rPr>
              <a:t>, </a:t>
            </a:r>
            <a:r>
              <a:rPr lang="uk-UA" dirty="0" err="1">
                <a:solidFill>
                  <a:srgbClr val="7030A0"/>
                </a:solidFill>
              </a:rPr>
              <a:t>заявлення</a:t>
            </a:r>
            <a:r>
              <a:rPr lang="uk-UA" dirty="0">
                <a:solidFill>
                  <a:srgbClr val="7030A0"/>
                </a:solidFill>
              </a:rPr>
              <a:t> клопотань на свій розсуд, а саме тоді коли обговорювалося питання щодо іншого клопотання, неодноразово заявляв відводи колегії суддів, головуючому судді, прокурору (в кожному засіданні, і не один раз), надавав вказівки всім засудженим, при тому що він представляє інтереси лише </a:t>
            </a:r>
            <a:r>
              <a:rPr lang="uk-UA" dirty="0" err="1">
                <a:solidFill>
                  <a:srgbClr val="7030A0"/>
                </a:solidFill>
              </a:rPr>
              <a:t>ОСОБА_3</a:t>
            </a:r>
            <a:r>
              <a:rPr lang="uk-UA" dirty="0">
                <a:solidFill>
                  <a:srgbClr val="7030A0"/>
                </a:solidFill>
              </a:rPr>
              <a:t>, надавав оцінку діям суддів та вносив заперечення на їх дії, допускав висловлювання та оцінку запитанням судді, такі як: «не дочекаєтеся, щоб я Вам відповідав так чи ні; я Вам не студент і не родич, щоб мене відчитувати; Ви так і хочете підчепити людину, </a:t>
            </a:r>
            <a:r>
              <a:rPr lang="uk-UA" dirty="0" err="1">
                <a:solidFill>
                  <a:srgbClr val="7030A0"/>
                </a:solidFill>
              </a:rPr>
              <a:t>підковернути</a:t>
            </a:r>
            <a:r>
              <a:rPr lang="uk-UA" dirty="0">
                <a:solidFill>
                  <a:srgbClr val="7030A0"/>
                </a:solidFill>
              </a:rPr>
              <a:t>; я вже по обличчю бачу вирішення питання», тощо, надавалися вказівки щодо ходу судового процесу, тощо. </a:t>
            </a:r>
          </a:p>
          <a:p>
            <a:r>
              <a:rPr lang="uk-UA" dirty="0"/>
              <a:t>Вказане підтверджується самим перебігом судового засідання, в якому на підтвердження викладених в окремій ухвалі обставин з'ясовувалися шляхом письмової та усної доповіді посадових осіб, які були відповідальні за забезпечення охорони в судовому засіданні та супроводу засуджених в судове засідання.</a:t>
            </a:r>
          </a:p>
          <a:p>
            <a:r>
              <a:rPr lang="uk-UA" dirty="0">
                <a:solidFill>
                  <a:srgbClr val="7030A0"/>
                </a:solidFill>
              </a:rPr>
              <a:t>Суд вважає, що адвокат перебрав на себе повноваження суддів та вважав себе ключовою особою, не діяв відповідно до принципів, визначених у законі. Тим більше, що не був відкритий до юридичного діалогу в рамках судового процесу, а перейшов на особисте відношення до суддів та прокурора. </a:t>
            </a:r>
          </a:p>
          <a:p>
            <a:r>
              <a:rPr lang="uk-UA" dirty="0"/>
              <a:t>Виправданим наслідком такої поведінки стало те, що суд апеляційної інстанції постановив 15 квітня 2016 року окрему ухвалу про доведення до відома кваліфікаційно-дисциплінарну комісію адвокатури м. Києва про дії адвоката. </a:t>
            </a:r>
          </a:p>
          <a:p>
            <a:r>
              <a:rPr lang="uk-UA" i="1" dirty="0" smtClean="0"/>
              <a:t>(</a:t>
            </a:r>
            <a:r>
              <a:rPr lang="uk-UA" i="1" dirty="0"/>
              <a:t>Постанова </a:t>
            </a:r>
            <a:r>
              <a:rPr lang="uk-UA" i="1" dirty="0" err="1"/>
              <a:t>ККС</a:t>
            </a:r>
            <a:r>
              <a:rPr lang="uk-UA" i="1" dirty="0"/>
              <a:t> </a:t>
            </a:r>
            <a:r>
              <a:rPr lang="uk-UA" i="1" dirty="0" err="1"/>
              <a:t>ВС</a:t>
            </a:r>
            <a:r>
              <a:rPr lang="uk-UA" i="1" dirty="0"/>
              <a:t> від 18 вересня 2018 року, справа № 1-9/11, </a:t>
            </a:r>
            <a:r>
              <a:rPr lang="en-US" i="1" dirty="0"/>
              <a:t>URL: http://www.reyestr.court.gov.ua/Review/77009381</a:t>
            </a:r>
            <a:r>
              <a:rPr lang="en-US" dirty="0"/>
              <a:t>)</a:t>
            </a:r>
          </a:p>
          <a:p>
            <a:endParaRPr lang="uk-UA" dirty="0"/>
          </a:p>
        </p:txBody>
      </p:sp>
    </p:spTree>
    <p:extLst>
      <p:ext uri="{BB962C8B-B14F-4D97-AF65-F5344CB8AC3E}">
        <p14:creationId xmlns:p14="http://schemas.microsoft.com/office/powerpoint/2010/main" val="1359152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uk-UA" b="1" dirty="0" smtClean="0">
                <a:solidFill>
                  <a:srgbClr val="0070C0"/>
                </a:solidFill>
              </a:rPr>
              <a:t>Пропуск строку на оскарження через широкомасштабне вторгнення та евакуацію</a:t>
            </a:r>
          </a:p>
          <a:p>
            <a:r>
              <a:rPr lang="ru-RU" dirty="0"/>
              <a:t>Як </a:t>
            </a:r>
            <a:r>
              <a:rPr lang="uk-UA" dirty="0" smtClean="0"/>
              <a:t>убачається з матеріалів провадження, захисник </a:t>
            </a:r>
            <a:r>
              <a:rPr lang="uk-UA" dirty="0" err="1" smtClean="0"/>
              <a:t>ОСОБА_9</a:t>
            </a:r>
            <a:r>
              <a:rPr lang="uk-UA" dirty="0" smtClean="0"/>
              <a:t> у своєму клопотанні про поновлення строку на апеляційне оскарження вказувала, що вирок місцевого суду було ухвалено 21 лютого 2022 року, а 24 лютого 2022 року розпочалось повномасштабне вторгнення військ російської федерації та активні бойові дії на території України, зокрема, і на території Київської області. При цьому робоче місце захисника, як і місце проживання, знаходяться у м. Ірпінь Київської області, тому у зв`язку з небезпекою для життя вона була вимушена 03 березня 2022 року евакуюватись до Одеської області, що підтверджується наданою апеляційному суду довідкою про взяття на облік внутрішньо переміщеної </a:t>
            </a:r>
            <a:r>
              <a:rPr lang="ru-RU" dirty="0" smtClean="0"/>
              <a:t>особи</a:t>
            </a:r>
            <a:r>
              <a:rPr lang="ru-RU" dirty="0"/>
              <a:t>.</a:t>
            </a:r>
          </a:p>
          <a:p>
            <a:r>
              <a:rPr lang="uk-UA" dirty="0" smtClean="0"/>
              <a:t>Крім того, захисник </a:t>
            </a:r>
            <a:r>
              <a:rPr lang="uk-UA" dirty="0" err="1" smtClean="0"/>
              <a:t>ОСОБА_9</a:t>
            </a:r>
            <a:r>
              <a:rPr lang="uk-UA" dirty="0" smtClean="0"/>
              <a:t> також наголошує, що в момент евакуації вона не мала об`єктивної змоги взяти із собою матеріали кримінального провадження стосовно обвинуваченого </a:t>
            </a:r>
            <a:r>
              <a:rPr lang="uk-UA" dirty="0" err="1" smtClean="0"/>
              <a:t>ОСОБА_1</a:t>
            </a:r>
            <a:r>
              <a:rPr lang="uk-UA" dirty="0" smtClean="0"/>
              <a:t> , які необхідні для написання вмотивованої та обґрунтованої апеляційної скарги, а тому не змогла оскаржити вирок місцевого суду у встановлений законом строк. Водночас захисник зазначає, що після відводу російських військ з території Київської області, владою було заборонено повернення мешканців до м. Ірпінь у зв`язку із значною кількістю </a:t>
            </a:r>
            <a:r>
              <a:rPr lang="uk-UA" dirty="0" err="1" smtClean="0"/>
              <a:t>замінувань</a:t>
            </a:r>
            <a:r>
              <a:rPr lang="uk-UA" dirty="0" smtClean="0"/>
              <a:t>. При цьому 16 травня 2022 року у зв`язку з повноцінним відновленням роботи судів та дозволом </a:t>
            </a:r>
            <a:r>
              <a:rPr lang="uk-UA" dirty="0" err="1" smtClean="0"/>
              <a:t>Ірпінського</a:t>
            </a:r>
            <a:r>
              <a:rPr lang="uk-UA" dirty="0" smtClean="0"/>
              <a:t> міського голови на повернення до міста, захисник прибула до м. Києва та в найкоротший термін направила на електронну адресу Київського апеляційного суду апеляційну скаргу з клопотанням про поновлення строку на апеляційне оскарження.</a:t>
            </a:r>
          </a:p>
          <a:p>
            <a:r>
              <a:rPr lang="uk-UA" dirty="0" smtClean="0"/>
              <a:t>За таких обставин колегія суддів вважає, що вищенаведена обставина, на яку посилається захисник, є суттєвою та істотною, оскільки перешкодила їй звернутись до суду з апеляційною скаргою у визначений законом строк, що з огляду </a:t>
            </a:r>
            <a:r>
              <a:rPr lang="ru-RU" dirty="0" smtClean="0"/>
              <a:t>на</a:t>
            </a:r>
            <a:r>
              <a:rPr lang="en-US" dirty="0"/>
              <a:t> </a:t>
            </a:r>
            <a:r>
              <a:rPr lang="ru-RU" dirty="0">
                <a:hlinkClick r:id="rId2" tooltip="Кримінальний процесуальний кодекс України; нормативно-правовий акт № 4651-VI від 13.04.2012, ВР України"/>
              </a:rPr>
              <a:t>ст. 117 КПК </a:t>
            </a:r>
            <a:r>
              <a:rPr lang="ru-RU" dirty="0" err="1">
                <a:hlinkClick r:id="rId2" tooltip="Кримінальний процесуальний кодекс України; нормативно-правовий акт № 4651-VI від 13.04.2012, ВР України"/>
              </a:rPr>
              <a:t>України</a:t>
            </a:r>
            <a:r>
              <a:rPr lang="en-US" dirty="0"/>
              <a:t> </a:t>
            </a:r>
            <a:r>
              <a:rPr lang="ru-RU" dirty="0" err="1"/>
              <a:t>може</a:t>
            </a:r>
            <a:r>
              <a:rPr lang="ru-RU" dirty="0"/>
              <a:t> бути </a:t>
            </a:r>
            <a:r>
              <a:rPr lang="ru-RU" dirty="0" err="1"/>
              <a:t>визнано</a:t>
            </a:r>
            <a:r>
              <a:rPr lang="ru-RU" dirty="0"/>
              <a:t> </a:t>
            </a:r>
            <a:r>
              <a:rPr lang="ru-RU" dirty="0" err="1"/>
              <a:t>поважною</a:t>
            </a:r>
            <a:r>
              <a:rPr lang="ru-RU" dirty="0"/>
              <a:t> причиною пропуску строку </a:t>
            </a:r>
            <a:r>
              <a:rPr lang="ru-RU" dirty="0" err="1"/>
              <a:t>апеляційного</a:t>
            </a:r>
            <a:r>
              <a:rPr lang="ru-RU" dirty="0"/>
              <a:t> </a:t>
            </a:r>
            <a:r>
              <a:rPr lang="ru-RU" dirty="0" err="1"/>
              <a:t>оскарження</a:t>
            </a:r>
            <a:r>
              <a:rPr lang="ru-RU" dirty="0"/>
              <a:t>.</a:t>
            </a:r>
          </a:p>
          <a:p>
            <a:r>
              <a:rPr lang="ru-RU" dirty="0"/>
              <a:t>Таким чином, </a:t>
            </a:r>
            <a:r>
              <a:rPr lang="ru-RU" dirty="0" err="1"/>
              <a:t>апеляційним</a:t>
            </a:r>
            <a:r>
              <a:rPr lang="ru-RU" dirty="0"/>
              <a:t> судом не </a:t>
            </a:r>
            <a:r>
              <a:rPr lang="ru-RU" dirty="0" err="1"/>
              <a:t>було</a:t>
            </a:r>
            <a:r>
              <a:rPr lang="ru-RU" dirty="0"/>
              <a:t> </a:t>
            </a:r>
            <a:r>
              <a:rPr lang="ru-RU" dirty="0" err="1"/>
              <a:t>надано</a:t>
            </a:r>
            <a:r>
              <a:rPr lang="ru-RU" dirty="0"/>
              <a:t> </a:t>
            </a:r>
            <a:r>
              <a:rPr lang="ru-RU" dirty="0" err="1"/>
              <a:t>належної</a:t>
            </a:r>
            <a:r>
              <a:rPr lang="ru-RU" dirty="0"/>
              <a:t> </a:t>
            </a:r>
            <a:r>
              <a:rPr lang="ru-RU" dirty="0" err="1"/>
              <a:t>оцінки</a:t>
            </a:r>
            <a:r>
              <a:rPr lang="ru-RU" dirty="0"/>
              <a:t> </a:t>
            </a:r>
            <a:r>
              <a:rPr lang="ru-RU" dirty="0" err="1"/>
              <a:t>обставинам</a:t>
            </a:r>
            <a:r>
              <a:rPr lang="ru-RU" dirty="0"/>
              <a:t>, на </a:t>
            </a:r>
            <a:r>
              <a:rPr lang="ru-RU" dirty="0" err="1"/>
              <a:t>які</a:t>
            </a:r>
            <a:r>
              <a:rPr lang="ru-RU" dirty="0"/>
              <a:t> </a:t>
            </a:r>
            <a:r>
              <a:rPr lang="ru-RU" dirty="0" err="1"/>
              <a:t>посилалась</a:t>
            </a:r>
            <a:r>
              <a:rPr lang="ru-RU" dirty="0"/>
              <a:t> </a:t>
            </a:r>
            <a:r>
              <a:rPr lang="ru-RU" dirty="0" err="1"/>
              <a:t>захисник</a:t>
            </a:r>
            <a:r>
              <a:rPr lang="ru-RU" dirty="0"/>
              <a:t> у </a:t>
            </a:r>
            <a:r>
              <a:rPr lang="ru-RU" dirty="0" err="1"/>
              <a:t>своєму</a:t>
            </a:r>
            <a:r>
              <a:rPr lang="ru-RU" dirty="0"/>
              <a:t> </a:t>
            </a:r>
            <a:r>
              <a:rPr lang="ru-RU" dirty="0" err="1"/>
              <a:t>клопотанні</a:t>
            </a:r>
            <a:r>
              <a:rPr lang="ru-RU" dirty="0"/>
              <a:t> про </a:t>
            </a:r>
            <a:r>
              <a:rPr lang="ru-RU" dirty="0" err="1"/>
              <a:t>поновлення</a:t>
            </a:r>
            <a:r>
              <a:rPr lang="ru-RU" dirty="0"/>
              <a:t> строку на </a:t>
            </a:r>
            <a:r>
              <a:rPr lang="ru-RU" dirty="0" err="1"/>
              <a:t>апеляційне</a:t>
            </a:r>
            <a:r>
              <a:rPr lang="ru-RU" dirty="0"/>
              <a:t> </a:t>
            </a:r>
            <a:r>
              <a:rPr lang="ru-RU" dirty="0" err="1"/>
              <a:t>оскарження</a:t>
            </a:r>
            <a:r>
              <a:rPr lang="ru-RU" dirty="0"/>
              <a:t> </a:t>
            </a:r>
            <a:r>
              <a:rPr lang="ru-RU" dirty="0" err="1"/>
              <a:t>вироку</a:t>
            </a:r>
            <a:r>
              <a:rPr lang="ru-RU" dirty="0"/>
              <a:t> </a:t>
            </a:r>
            <a:r>
              <a:rPr lang="ru-RU" dirty="0" err="1"/>
              <a:t>місцевого</a:t>
            </a:r>
            <a:r>
              <a:rPr lang="ru-RU" dirty="0"/>
              <a:t> суду.</a:t>
            </a:r>
          </a:p>
          <a:p>
            <a:r>
              <a:rPr lang="uk-UA" i="1" dirty="0" smtClean="0"/>
              <a:t>(Постанова </a:t>
            </a:r>
            <a:r>
              <a:rPr lang="uk-UA" i="1" dirty="0" err="1" smtClean="0"/>
              <a:t>ККС</a:t>
            </a:r>
            <a:r>
              <a:rPr lang="uk-UA" i="1" dirty="0" smtClean="0"/>
              <a:t> </a:t>
            </a:r>
            <a:r>
              <a:rPr lang="uk-UA" i="1" dirty="0" err="1" smtClean="0"/>
              <a:t>ВС</a:t>
            </a:r>
            <a:r>
              <a:rPr lang="uk-UA" i="1" dirty="0" smtClean="0"/>
              <a:t> від </a:t>
            </a:r>
            <a:r>
              <a:rPr lang="uk-UA" i="1" dirty="0"/>
              <a:t>10 листопада 2022 року, справа № </a:t>
            </a:r>
            <a:r>
              <a:rPr lang="uk-UA" i="1" dirty="0" smtClean="0"/>
              <a:t>759/6767/20, </a:t>
            </a:r>
            <a:r>
              <a:rPr lang="en-US" i="1" dirty="0"/>
              <a:t>https://reyestr.court.gov.ua/Review/107354730</a:t>
            </a:r>
            <a:r>
              <a:rPr lang="uk-UA" i="1" dirty="0" smtClean="0"/>
              <a:t>)</a:t>
            </a:r>
            <a:endParaRPr lang="uk-UA" i="1" dirty="0"/>
          </a:p>
        </p:txBody>
      </p:sp>
    </p:spTree>
    <p:extLst>
      <p:ext uri="{BB962C8B-B14F-4D97-AF65-F5344CB8AC3E}">
        <p14:creationId xmlns:p14="http://schemas.microsoft.com/office/powerpoint/2010/main" val="1750946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uk-UA" b="1" dirty="0" smtClean="0">
                <a:solidFill>
                  <a:srgbClr val="0070C0"/>
                </a:solidFill>
              </a:rPr>
              <a:t>Поновлення строку при укладенні договору з захисником після ухвалення </a:t>
            </a:r>
            <a:r>
              <a:rPr lang="uk-UA" b="1" dirty="0" err="1" smtClean="0">
                <a:solidFill>
                  <a:srgbClr val="0070C0"/>
                </a:solidFill>
              </a:rPr>
              <a:t>вироку</a:t>
            </a:r>
            <a:endParaRPr lang="uk-UA" b="1" dirty="0" smtClean="0">
              <a:solidFill>
                <a:srgbClr val="0070C0"/>
              </a:solidFill>
            </a:endParaRPr>
          </a:p>
          <a:p>
            <a:endParaRPr lang="ru-RU" dirty="0" smtClean="0"/>
          </a:p>
          <a:p>
            <a:r>
              <a:rPr lang="ru-RU" b="1" dirty="0"/>
              <a:t>12 </a:t>
            </a:r>
            <a:r>
              <a:rPr lang="ru-RU" b="1" dirty="0" err="1"/>
              <a:t>серпня</a:t>
            </a:r>
            <a:r>
              <a:rPr lang="ru-RU" b="1" dirty="0"/>
              <a:t> 2024 </a:t>
            </a:r>
            <a:r>
              <a:rPr lang="ru-RU" dirty="0"/>
              <a:t>року </a:t>
            </a:r>
            <a:r>
              <a:rPr lang="ru-RU" dirty="0" err="1"/>
              <a:t>захисник</a:t>
            </a:r>
            <a:r>
              <a:rPr lang="ru-RU" dirty="0"/>
              <a:t> </a:t>
            </a:r>
            <a:r>
              <a:rPr lang="ru-RU" dirty="0" smtClean="0"/>
              <a:t>подав </a:t>
            </a:r>
            <a:r>
              <a:rPr lang="ru-RU" dirty="0" err="1"/>
              <a:t>апеляційну</a:t>
            </a:r>
            <a:r>
              <a:rPr lang="ru-RU" dirty="0"/>
              <a:t> </a:t>
            </a:r>
            <a:r>
              <a:rPr lang="ru-RU" dirty="0" err="1"/>
              <a:t>скаргу</a:t>
            </a:r>
            <a:r>
              <a:rPr lang="ru-RU" dirty="0"/>
              <a:t> на </a:t>
            </a:r>
            <a:r>
              <a:rPr lang="ru-RU" dirty="0" err="1" smtClean="0"/>
              <a:t>вирок</a:t>
            </a:r>
            <a:r>
              <a:rPr lang="ru-RU" dirty="0"/>
              <a:t> </a:t>
            </a:r>
            <a:r>
              <a:rPr lang="ru-RU" b="1" dirty="0" err="1"/>
              <a:t>від</a:t>
            </a:r>
            <a:r>
              <a:rPr lang="ru-RU" b="1" dirty="0"/>
              <a:t> 11 </a:t>
            </a:r>
            <a:r>
              <a:rPr lang="ru-RU" b="1" dirty="0" err="1"/>
              <a:t>квітня</a:t>
            </a:r>
            <a:r>
              <a:rPr lang="ru-RU" b="1" dirty="0"/>
              <a:t> 2024 </a:t>
            </a:r>
            <a:r>
              <a:rPr lang="ru-RU" b="1" dirty="0" smtClean="0"/>
              <a:t>року </a:t>
            </a:r>
            <a:r>
              <a:rPr lang="ru-RU" dirty="0" smtClean="0"/>
              <a:t>разом </a:t>
            </a:r>
            <a:r>
              <a:rPr lang="ru-RU" dirty="0" err="1"/>
              <a:t>із</a:t>
            </a:r>
            <a:r>
              <a:rPr lang="ru-RU" dirty="0"/>
              <a:t> </a:t>
            </a:r>
            <a:r>
              <a:rPr lang="ru-RU" dirty="0" err="1"/>
              <a:t>клопотанням</a:t>
            </a:r>
            <a:r>
              <a:rPr lang="ru-RU" dirty="0"/>
              <a:t> про </a:t>
            </a:r>
            <a:r>
              <a:rPr lang="ru-RU" dirty="0" err="1"/>
              <a:t>поновлення</a:t>
            </a:r>
            <a:r>
              <a:rPr lang="ru-RU" dirty="0"/>
              <a:t> строку на </a:t>
            </a:r>
            <a:r>
              <a:rPr lang="ru-RU" dirty="0" err="1"/>
              <a:t>його</a:t>
            </a:r>
            <a:r>
              <a:rPr lang="ru-RU" dirty="0"/>
              <a:t> </a:t>
            </a:r>
            <a:r>
              <a:rPr lang="ru-RU" dirty="0" err="1"/>
              <a:t>апеляційне</a:t>
            </a:r>
            <a:r>
              <a:rPr lang="ru-RU" dirty="0"/>
              <a:t> </a:t>
            </a:r>
            <a:r>
              <a:rPr lang="ru-RU" dirty="0" err="1" smtClean="0"/>
              <a:t>оскарження</a:t>
            </a:r>
            <a:r>
              <a:rPr lang="ru-RU" dirty="0" smtClean="0"/>
              <a:t>. </a:t>
            </a:r>
            <a:r>
              <a:rPr lang="ru-RU" dirty="0" err="1" smtClean="0"/>
              <a:t>Київський</a:t>
            </a:r>
            <a:r>
              <a:rPr lang="ru-RU" dirty="0" smtClean="0"/>
              <a:t> </a:t>
            </a:r>
            <a:r>
              <a:rPr lang="ru-RU" dirty="0" err="1"/>
              <a:t>апеляційний</a:t>
            </a:r>
            <a:r>
              <a:rPr lang="ru-RU" dirty="0"/>
              <a:t> суд </a:t>
            </a:r>
            <a:r>
              <a:rPr lang="ru-RU" dirty="0" err="1"/>
              <a:t>ухвалою</a:t>
            </a:r>
            <a:r>
              <a:rPr lang="ru-RU" dirty="0"/>
              <a:t> </a:t>
            </a:r>
            <a:r>
              <a:rPr lang="ru-RU" dirty="0" err="1"/>
              <a:t>від</a:t>
            </a:r>
            <a:r>
              <a:rPr lang="ru-RU" dirty="0"/>
              <a:t> 04 </a:t>
            </a:r>
            <a:r>
              <a:rPr lang="ru-RU" dirty="0" err="1"/>
              <a:t>вересня</a:t>
            </a:r>
            <a:r>
              <a:rPr lang="ru-RU" dirty="0"/>
              <a:t> 2024 року </a:t>
            </a:r>
            <a:r>
              <a:rPr lang="ru-RU" dirty="0" err="1"/>
              <a:t>відмовив</a:t>
            </a:r>
            <a:r>
              <a:rPr lang="ru-RU" dirty="0"/>
              <a:t> у </a:t>
            </a:r>
            <a:r>
              <a:rPr lang="ru-RU" dirty="0" err="1"/>
              <a:t>задоволенні</a:t>
            </a:r>
            <a:r>
              <a:rPr lang="ru-RU" dirty="0"/>
              <a:t> </a:t>
            </a:r>
            <a:r>
              <a:rPr lang="ru-RU" dirty="0" err="1"/>
              <a:t>вказаного</a:t>
            </a:r>
            <a:r>
              <a:rPr lang="ru-RU" dirty="0"/>
              <a:t> </a:t>
            </a:r>
            <a:r>
              <a:rPr lang="ru-RU" dirty="0" err="1"/>
              <a:t>клопотання</a:t>
            </a:r>
            <a:r>
              <a:rPr lang="ru-RU" dirty="0"/>
              <a:t> </a:t>
            </a:r>
            <a:r>
              <a:rPr lang="ru-RU" dirty="0" err="1"/>
              <a:t>захисника</a:t>
            </a:r>
            <a:r>
              <a:rPr lang="ru-RU" dirty="0"/>
              <a:t> й на </a:t>
            </a:r>
            <a:r>
              <a:rPr lang="ru-RU" dirty="0" err="1"/>
              <a:t>підставі</a:t>
            </a:r>
            <a:r>
              <a:rPr lang="ru-RU" dirty="0"/>
              <a:t> п. 4 ч. 3 ст. 399 КПК </a:t>
            </a:r>
            <a:r>
              <a:rPr lang="ru-RU" dirty="0" err="1"/>
              <a:t>України</a:t>
            </a:r>
            <a:r>
              <a:rPr lang="ru-RU" dirty="0"/>
              <a:t> повернув </a:t>
            </a:r>
            <a:r>
              <a:rPr lang="ru-RU" dirty="0" err="1"/>
              <a:t>йому</a:t>
            </a:r>
            <a:r>
              <a:rPr lang="ru-RU" dirty="0"/>
              <a:t> </a:t>
            </a:r>
            <a:r>
              <a:rPr lang="ru-RU" dirty="0" err="1"/>
              <a:t>подану</a:t>
            </a:r>
            <a:r>
              <a:rPr lang="ru-RU" dirty="0"/>
              <a:t> </a:t>
            </a:r>
            <a:r>
              <a:rPr lang="ru-RU" dirty="0" err="1"/>
              <a:t>апеляційну</a:t>
            </a:r>
            <a:r>
              <a:rPr lang="ru-RU" dirty="0"/>
              <a:t> </a:t>
            </a:r>
            <a:r>
              <a:rPr lang="ru-RU" dirty="0" err="1"/>
              <a:t>скаргу</a:t>
            </a:r>
            <a:r>
              <a:rPr lang="ru-RU" dirty="0"/>
              <a:t> на </a:t>
            </a:r>
            <a:r>
              <a:rPr lang="ru-RU" dirty="0" err="1"/>
              <a:t>вирок</a:t>
            </a:r>
            <a:r>
              <a:rPr lang="ru-RU" dirty="0"/>
              <a:t>.</a:t>
            </a:r>
            <a:endParaRPr lang="ru-RU" dirty="0" smtClean="0"/>
          </a:p>
          <a:p>
            <a:r>
              <a:rPr lang="uk-UA" dirty="0" smtClean="0"/>
              <a:t>Особа, яка бажає подати апеляційну скаргу, має діяти сумлінно для того, щоб ефективно реалізувати своє право. </a:t>
            </a:r>
            <a:r>
              <a:rPr lang="uk-UA" dirty="0" smtClean="0">
                <a:hlinkClick r:id="rId2" tooltip="Кримінальний процесуальний кодекс України; нормативно-правовий акт № 4651-VI від 13.04.2012, ВР України"/>
              </a:rPr>
              <a:t>Стаття 117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hlinkClick r:id="rId2" tooltip="Кримінальний процесуальний кодекс України; нормативно-правовий акт № 4651-VI від 13.04.2012, ВР України"/>
              </a:rPr>
              <a:t> України</a:t>
            </a:r>
            <a:r>
              <a:rPr lang="uk-UA" dirty="0" smtClean="0"/>
              <a:t> містить норму щодо поновлення пропущеного строку, але це можливо лише в разі наявності поважних причин його пропуску. Тому під час вирішення питання про поновлення пропущеного строку, у тому числі й строку на апеляційне оскарження, до уваги мають братися: тривалість самого процесуального строку; час, який минув з дати завершення процесуального строку; наявність чи відсутність обставин, які об`єктивно перешкоджали особі реалізувати своє право (повноваження) у межах визначеного процесуального строку; поведінка особи, яка звертається з відповідним клопотанням, зокрема, чи вживала особа розумних заходів, щоб реалізувати своє право (повноваження) у межах процесуального строку та якнайшвидше після його закінчення (у разі наявності поважних причин його пропуску), й інші доречні обставини.</a:t>
            </a:r>
          </a:p>
          <a:p>
            <a:r>
              <a:rPr lang="uk-UA" dirty="0" smtClean="0"/>
              <a:t>Під поважними причинами пропуску процесуального строку необхідно розуміти неможливість особи подати заяву у визначений законом строк у зв`язку з такими обставинами, які об`єктивно були чи є непереборними, тобто не залежали від волевиявлення особи, пов`язані з перешкодами чи труднощами, що унеможливлювали або ускладнили можливість своєчасного звернення до суду у визначений законом строк.</a:t>
            </a:r>
          </a:p>
          <a:p>
            <a:r>
              <a:rPr lang="uk-UA" dirty="0" smtClean="0"/>
              <a:t>Відповідно до п. 4 ч. 3 </a:t>
            </a:r>
            <a:r>
              <a:rPr lang="uk-UA" dirty="0" smtClean="0">
                <a:hlinkClick r:id="rId3" tooltip="Кримінальний процесуальний кодекс України; нормативно-правовий акт № 4651-VI від 13.04.2012, ВР України"/>
              </a:rPr>
              <a:t>ст. 399 </a:t>
            </a:r>
            <a:r>
              <a:rPr lang="uk-UA" dirty="0" err="1" smtClean="0">
                <a:hlinkClick r:id="rId3" tooltip="Кримінальний процесуальний кодекс України; нормативно-правовий акт № 4651-VI від 13.04.2012, ВР України"/>
              </a:rPr>
              <a:t>КПК</a:t>
            </a:r>
            <a:r>
              <a:rPr lang="uk-UA" dirty="0" smtClean="0">
                <a:hlinkClick r:id="rId3" tooltip="Кримінальний процесуальний кодекс України; нормативно-правовий акт № 4651-VI від 13.04.2012, ВР України"/>
              </a:rPr>
              <a:t> України</a:t>
            </a:r>
            <a:r>
              <a:rPr lang="uk-UA" dirty="0" smtClean="0"/>
              <a:t> апеляційна скарга повертається, якщо вона подана після закінчення строку апеляційного оскарження і особа, яка її подала, не порушує питання про поновлення цього строку або суд апеляційної інстанції за заявою особи не знайде підстав для його поновлення.</a:t>
            </a:r>
          </a:p>
          <a:p>
            <a:r>
              <a:rPr lang="uk-UA" dirty="0" smtClean="0"/>
              <a:t>Доводи захисника на обґрунтування незаконності ухвали апеляційного суду, якою йому відмовлено в поновленні пропущеного строку на апеляційне оскарження </a:t>
            </a:r>
            <a:r>
              <a:rPr lang="uk-UA" dirty="0" err="1" smtClean="0"/>
              <a:t>вироку</a:t>
            </a:r>
            <a:r>
              <a:rPr lang="uk-UA" dirty="0" smtClean="0"/>
              <a:t>, переважно зводяться до заперечення того, що </a:t>
            </a:r>
            <a:r>
              <a:rPr lang="uk-UA" dirty="0" err="1" smtClean="0"/>
              <a:t>ОСОБА_7</a:t>
            </a:r>
            <a:r>
              <a:rPr lang="uk-UA" dirty="0" smtClean="0"/>
              <a:t> був обізнаний про ухвалення судом цього </a:t>
            </a:r>
            <a:r>
              <a:rPr lang="uk-UA" dirty="0" err="1" smtClean="0"/>
              <a:t>вироку</a:t>
            </a:r>
            <a:r>
              <a:rPr lang="uk-UA" dirty="0" smtClean="0"/>
              <a:t> щодо нього. Однак наведені захисником аргументи є неспроможними</a:t>
            </a:r>
            <a:r>
              <a:rPr lang="ru-RU" dirty="0" smtClean="0"/>
              <a:t>.</a:t>
            </a:r>
            <a:endParaRPr lang="ru-RU" dirty="0"/>
          </a:p>
        </p:txBody>
      </p:sp>
    </p:spTree>
    <p:extLst>
      <p:ext uri="{BB962C8B-B14F-4D97-AF65-F5344CB8AC3E}">
        <p14:creationId xmlns:p14="http://schemas.microsoft.com/office/powerpoint/2010/main" val="1664079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2133599"/>
            <a:ext cx="8915400" cy="4233949"/>
          </a:xfrm>
        </p:spPr>
        <p:txBody>
          <a:bodyPr>
            <a:normAutofit fontScale="55000" lnSpcReduction="20000"/>
          </a:bodyPr>
          <a:lstStyle/>
          <a:p>
            <a:r>
              <a:rPr lang="uk-UA" b="1" dirty="0" smtClean="0">
                <a:solidFill>
                  <a:srgbClr val="0070C0"/>
                </a:solidFill>
              </a:rPr>
              <a:t>Поновлення строку при укладенні договору з захисником після ухвалення </a:t>
            </a:r>
            <a:r>
              <a:rPr lang="uk-UA" b="1" dirty="0" err="1" smtClean="0">
                <a:solidFill>
                  <a:srgbClr val="0070C0"/>
                </a:solidFill>
              </a:rPr>
              <a:t>вироку</a:t>
            </a:r>
            <a:endParaRPr lang="uk-UA" b="1" dirty="0" smtClean="0">
              <a:solidFill>
                <a:srgbClr val="0070C0"/>
              </a:solidFill>
            </a:endParaRPr>
          </a:p>
          <a:p>
            <a:r>
              <a:rPr lang="uk-UA" dirty="0" smtClean="0"/>
              <a:t>Як установив суд апеляційної інстанції, </a:t>
            </a:r>
            <a:r>
              <a:rPr lang="uk-UA" dirty="0" err="1" smtClean="0"/>
              <a:t>ОСОБА_7</a:t>
            </a:r>
            <a:r>
              <a:rPr lang="uk-UA" dirty="0" smtClean="0"/>
              <a:t> брав участь у судовому провадженні в Голосіївському районному суді міста Києва, зокрема був присутній у судовому засіданні 09 квітня 2024 року перед виходом суду до </a:t>
            </a:r>
            <a:r>
              <a:rPr lang="uk-UA" dirty="0" err="1" smtClean="0"/>
              <a:t>нарадчої</a:t>
            </a:r>
            <a:r>
              <a:rPr lang="uk-UA" dirty="0" smtClean="0"/>
              <a:t> кімнати для ухвалення </a:t>
            </a:r>
            <a:r>
              <a:rPr lang="uk-UA" dirty="0" err="1" smtClean="0"/>
              <a:t>вироку</a:t>
            </a:r>
            <a:r>
              <a:rPr lang="uk-UA" dirty="0" smtClean="0"/>
              <a:t>. Засуджений був обізнаний про дату, час і місце проголошення </a:t>
            </a:r>
            <a:r>
              <a:rPr lang="uk-UA" dirty="0" err="1" smtClean="0"/>
              <a:t>вироку</a:t>
            </a:r>
            <a:r>
              <a:rPr lang="uk-UA" dirty="0" smtClean="0"/>
              <a:t> 11 квітня 2024 року, але не прибув у призначений час. Разом із тим апеляційний суд з`ясував, що </a:t>
            </a:r>
            <a:r>
              <a:rPr lang="uk-UA" dirty="0" err="1" smtClean="0"/>
              <a:t>ОСОБА_7</a:t>
            </a:r>
            <a:r>
              <a:rPr lang="uk-UA" dirty="0" smtClean="0"/>
              <a:t> , котрий не перебував під вартою, того ж дня отримав копію вказаного </a:t>
            </a:r>
            <a:r>
              <a:rPr lang="uk-UA" dirty="0" err="1" smtClean="0"/>
              <a:t>вироку</a:t>
            </a:r>
            <a:r>
              <a:rPr lang="uk-UA" dirty="0" smtClean="0"/>
              <a:t>, в чому особисто розписався і його письмова розписка долучена до матеріалів справи. Прокурору і представнику потерпілого, які також не прибули на проголошення </a:t>
            </a:r>
            <a:r>
              <a:rPr lang="uk-UA" dirty="0" err="1" smtClean="0"/>
              <a:t>вироку</a:t>
            </a:r>
            <a:r>
              <a:rPr lang="uk-UA" dirty="0" smtClean="0"/>
              <a:t>, копію рішення надіслано поштою.</a:t>
            </a:r>
          </a:p>
          <a:p>
            <a:r>
              <a:rPr lang="uk-UA" dirty="0" smtClean="0"/>
              <a:t>З огляду на викладене апеляційний суд дійшов обґрунтованого висновку, що для  </a:t>
            </a:r>
            <a:r>
              <a:rPr lang="uk-UA" dirty="0" err="1" smtClean="0"/>
              <a:t>ОСОБА_7</a:t>
            </a:r>
            <a:r>
              <a:rPr lang="uk-UA" dirty="0" smtClean="0"/>
              <a:t> строк апеляційного оскарження </a:t>
            </a:r>
            <a:r>
              <a:rPr lang="uk-UA" dirty="0" err="1" smtClean="0"/>
              <a:t>вироку</a:t>
            </a:r>
            <a:r>
              <a:rPr lang="uk-UA" dirty="0" smtClean="0"/>
              <a:t> обчислюється за загальним правилом - з дня проголошення </a:t>
            </a:r>
            <a:r>
              <a:rPr lang="uk-UA" dirty="0" err="1" smtClean="0"/>
              <a:t>вироку</a:t>
            </a:r>
            <a:r>
              <a:rPr lang="uk-UA" dirty="0" smtClean="0"/>
              <a:t>, адже засуджений брав участь у судовому розгляді і, хоча й не прибув у судове засідання на проголошення </a:t>
            </a:r>
            <a:r>
              <a:rPr lang="uk-UA" dirty="0" err="1" smtClean="0"/>
              <a:t>вироку</a:t>
            </a:r>
            <a:r>
              <a:rPr lang="uk-UA" dirty="0" smtClean="0"/>
              <a:t> 11 квітня 2024 року, але того ж дня отримав належним чином завірену його копію. У цьому </a:t>
            </a:r>
            <a:r>
              <a:rPr lang="uk-UA" dirty="0" err="1" smtClean="0"/>
              <a:t>вироку</a:t>
            </a:r>
            <a:r>
              <a:rPr lang="uk-UA" dirty="0" smtClean="0"/>
              <a:t> чітко зазначено порядок і строки його апеляційного оскарження.</a:t>
            </a:r>
          </a:p>
          <a:p>
            <a:r>
              <a:rPr lang="uk-UA" dirty="0" smtClean="0"/>
              <a:t>Відповідно до ч. 1 </a:t>
            </a:r>
            <a:r>
              <a:rPr lang="uk-UA" dirty="0" smtClean="0">
                <a:hlinkClick r:id="rId2" tooltip="Кримінальний процесуальний кодекс України; нормативно-правовий акт № 4651-VI від 13.04.2012, ВР України"/>
              </a:rPr>
              <a:t>ст. 393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hlinkClick r:id="rId2" tooltip="Кримінальний процесуальний кодекс України; нормативно-правовий акт № 4651-VI від 13.04.2012, ВР України"/>
              </a:rPr>
              <a:t> України</a:t>
            </a:r>
            <a:r>
              <a:rPr lang="uk-UA" dirty="0" smtClean="0"/>
              <a:t> обвинувачений наділений правом на апеляційне оскарження судового рішення в частині, що стосується його інтересів, тобто є самостійним суб`єктом оскарження. Водночас прояв особливої старанності в захисті своїх інтересів є обов`язком заінтересованої сторони. Однак </a:t>
            </a:r>
            <a:r>
              <a:rPr lang="uk-UA" dirty="0" err="1" smtClean="0"/>
              <a:t>ОСОБА_7</a:t>
            </a:r>
            <a:r>
              <a:rPr lang="uk-UA" dirty="0" smtClean="0"/>
              <a:t> , за участю якого проведено судовий розгляд й ухвалено вирок, не реалізував свого права на апеляційне оскарження вказаного судового рішення ані в межах установленого законом для цього строку, ані після його закінчення. Які саме обставини перешкодили </a:t>
            </a:r>
            <a:r>
              <a:rPr lang="uk-UA" dirty="0" err="1" smtClean="0"/>
              <a:t>ОСОБА_7</a:t>
            </a:r>
            <a:r>
              <a:rPr lang="uk-UA" dirty="0" smtClean="0"/>
              <a:t> , котрий до 08 липня 2024 року не перебував під вартою, безпосередньо подати апеляційну скаргу та які розумні заходи він вжив для реалізації свого права на апеляційне оскарження </a:t>
            </a:r>
            <a:r>
              <a:rPr lang="uk-UA" dirty="0" err="1" smtClean="0"/>
              <a:t>вироку</a:t>
            </a:r>
            <a:r>
              <a:rPr lang="uk-UA" dirty="0" smtClean="0"/>
              <a:t> в межах процесуального строку або чому він не мав можливості залучити захисника, у касаційній скарзі не зазначено.</a:t>
            </a:r>
          </a:p>
          <a:p>
            <a:r>
              <a:rPr lang="uk-UA" dirty="0" smtClean="0"/>
              <a:t>Що стосується захисника </a:t>
            </a:r>
            <a:r>
              <a:rPr lang="uk-UA" dirty="0" err="1" smtClean="0"/>
              <a:t>ОСОБА_6</a:t>
            </a:r>
            <a:r>
              <a:rPr lang="uk-UA" dirty="0" smtClean="0"/>
              <a:t> , то він не брав участі в судовому провадженні в суді першої інстанції, а був залучений засудженим шляхом укладення договору про надання правничої допомоги від 10 липня 2024 року, після чого 12 серпня 2024 року подав апеляційну скаргу на вирок разом із клопотанням про поновлення строку на його апеляційне оскарження.</a:t>
            </a:r>
          </a:p>
          <a:p>
            <a:r>
              <a:rPr lang="uk-UA" dirty="0" smtClean="0"/>
              <a:t>У клопотанні захисник наполягав на тому, що </a:t>
            </a:r>
            <a:r>
              <a:rPr lang="uk-UA" dirty="0" err="1" smtClean="0"/>
              <a:t>ОСОБА_7</a:t>
            </a:r>
            <a:r>
              <a:rPr lang="uk-UA" dirty="0" smtClean="0"/>
              <a:t> не отримував копії </a:t>
            </a:r>
            <a:r>
              <a:rPr lang="uk-UA" dirty="0" err="1" smtClean="0"/>
              <a:t>вироку</a:t>
            </a:r>
            <a:r>
              <a:rPr lang="uk-UA" dirty="0" smtClean="0"/>
              <a:t>; розписка </a:t>
            </a:r>
            <a:r>
              <a:rPr lang="uk-UA" dirty="0" err="1" smtClean="0"/>
              <a:t>ОСОБА_7</a:t>
            </a:r>
            <a:r>
              <a:rPr lang="uk-UA" dirty="0" smtClean="0"/>
              <a:t> від 11 квітня 2024 року є неналежним документом, адже в ній не вказано дати ухвалення врученого йому </a:t>
            </a:r>
            <a:r>
              <a:rPr lang="uk-UA" dirty="0" err="1" smtClean="0"/>
              <a:t>вироку</a:t>
            </a:r>
            <a:r>
              <a:rPr lang="uk-UA" dirty="0" smtClean="0"/>
              <a:t>; строк апеляційного оскарження </a:t>
            </a:r>
            <a:r>
              <a:rPr lang="uk-UA" dirty="0" err="1" smtClean="0"/>
              <a:t>вироку</a:t>
            </a:r>
            <a:r>
              <a:rPr lang="uk-UA" dirty="0" smtClean="0"/>
              <a:t> розпочався після того, як він у липні 2024 року особисто вручив </a:t>
            </a:r>
            <a:r>
              <a:rPr lang="uk-UA" dirty="0" err="1" smtClean="0"/>
              <a:t>ОСОБА_7</a:t>
            </a:r>
            <a:r>
              <a:rPr lang="uk-UA" dirty="0" smtClean="0"/>
              <a:t> копію цього </a:t>
            </a:r>
            <a:r>
              <a:rPr lang="uk-UA" dirty="0" err="1" smtClean="0"/>
              <a:t>вироку</a:t>
            </a:r>
            <a:r>
              <a:rPr lang="uk-UA" dirty="0" smtClean="0"/>
              <a:t> в межах надання йому правової допомоги</a:t>
            </a:r>
            <a:r>
              <a:rPr lang="ru-RU" dirty="0" smtClean="0"/>
              <a:t>.</a:t>
            </a:r>
            <a:endParaRPr lang="ru-RU" dirty="0"/>
          </a:p>
          <a:p>
            <a:endParaRPr lang="uk-UA" b="1" dirty="0" smtClean="0">
              <a:solidFill>
                <a:srgbClr val="0070C0"/>
              </a:solidFill>
            </a:endParaRPr>
          </a:p>
        </p:txBody>
      </p:sp>
    </p:spTree>
    <p:extLst>
      <p:ext uri="{BB962C8B-B14F-4D97-AF65-F5344CB8AC3E}">
        <p14:creationId xmlns:p14="http://schemas.microsoft.com/office/powerpoint/2010/main" val="2422906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uk-UA" b="1" dirty="0" smtClean="0">
                <a:solidFill>
                  <a:srgbClr val="0070C0"/>
                </a:solidFill>
              </a:rPr>
              <a:t>Поновлення строку при укладенні договору з захисником після ухвалення </a:t>
            </a:r>
            <a:r>
              <a:rPr lang="uk-UA" b="1" dirty="0" err="1" smtClean="0">
                <a:solidFill>
                  <a:srgbClr val="0070C0"/>
                </a:solidFill>
              </a:rPr>
              <a:t>вироку</a:t>
            </a:r>
            <a:endParaRPr lang="uk-UA" b="1" dirty="0" smtClean="0">
              <a:solidFill>
                <a:srgbClr val="0070C0"/>
              </a:solidFill>
            </a:endParaRPr>
          </a:p>
          <a:p>
            <a:pPr algn="just"/>
            <a:r>
              <a:rPr lang="uk-UA" dirty="0" smtClean="0"/>
              <a:t>Однак апеляційний суд мотивовано відхилив ці аргументи захисника, зазначивши, що сама собою неявка </a:t>
            </a:r>
            <a:r>
              <a:rPr lang="uk-UA" dirty="0" err="1" smtClean="0"/>
              <a:t>ОСОБА_7</a:t>
            </a:r>
            <a:r>
              <a:rPr lang="uk-UA" dirty="0" smtClean="0"/>
              <a:t> у судове засідання на проголошення </a:t>
            </a:r>
            <a:r>
              <a:rPr lang="uk-UA" dirty="0" err="1" smtClean="0"/>
              <a:t>вироку</a:t>
            </a:r>
            <a:r>
              <a:rPr lang="uk-UA" dirty="0" smtClean="0"/>
              <a:t> жодним чином не спростовує дійсності його розписки про вручення йому того ж дня копії цього </a:t>
            </a:r>
            <a:r>
              <a:rPr lang="uk-UA" dirty="0" err="1" smtClean="0"/>
              <a:t>вироку</a:t>
            </a:r>
            <a:r>
              <a:rPr lang="uk-UA" dirty="0" smtClean="0"/>
              <a:t>. Долучена захисником до касаційної скарги відповідь Територіального управління Служби судової охорони у місті Києві та Київській області на його адвокатський запит щодо відсутності в журналі обліку відвідувачів Голосіївського районного суду міста Києва записів про те, що 11 квітня 2024 року </a:t>
            </a:r>
            <a:r>
              <a:rPr lang="uk-UA" dirty="0" err="1" smtClean="0"/>
              <a:t>ОСОБА_7</a:t>
            </a:r>
            <a:r>
              <a:rPr lang="uk-UA" dirty="0" smtClean="0"/>
              <a:t> відвідав цей суд, у цьому конкретному випадку не впливає на обґрунтованість висновків апеляційного суду, оскільки не спростовує достовірності зазначеної вище розписки про отримання ним судового рішення у вказаний день. Ця розписка містить підпис самого </a:t>
            </a:r>
            <a:r>
              <a:rPr lang="uk-UA" dirty="0" err="1" smtClean="0"/>
              <a:t>ОСОБА_7</a:t>
            </a:r>
            <a:r>
              <a:rPr lang="uk-UA" dirty="0" smtClean="0"/>
              <a:t> , і в ній указано, що 11 квітня 2024 року він отримав саме копію </a:t>
            </a:r>
            <a:r>
              <a:rPr lang="uk-UA" dirty="0" err="1" smtClean="0"/>
              <a:t>вироку</a:t>
            </a:r>
            <a:r>
              <a:rPr lang="uk-UA" dirty="0" smtClean="0"/>
              <a:t>, тому немає підстав вважати цю розписку неналежним документом.</a:t>
            </a:r>
          </a:p>
          <a:p>
            <a:pPr algn="just"/>
            <a:r>
              <a:rPr lang="uk-UA" dirty="0" smtClean="0"/>
              <a:t>Отже, твердження захисника </a:t>
            </a:r>
            <a:r>
              <a:rPr lang="uk-UA" dirty="0" err="1" smtClean="0"/>
              <a:t>ОСОБА_6</a:t>
            </a:r>
            <a:r>
              <a:rPr lang="uk-UA" dirty="0" smtClean="0"/>
              <a:t> про те, що засуджений до липня 2024 року не був обізнаний про ухвалення щодо нього </a:t>
            </a:r>
            <a:r>
              <a:rPr lang="uk-UA" dirty="0" err="1" smtClean="0"/>
              <a:t>вироку</a:t>
            </a:r>
            <a:r>
              <a:rPr lang="uk-UA" dirty="0" smtClean="0"/>
              <a:t> беззаперечно спростовується матеріалами кримінального провадження, водночас жодних об`єктивних обставин, які перешкоджали стороні захисту подати апеляційну скаргу на вирок у межах установленого законом строку та протягом тривалого часу після його закінчення захисник не зазначив. Тому апеляційний суд дійшов обґрунтованого висновку про відсутність підстав для поновлення цього пропущеного строку.</a:t>
            </a:r>
          </a:p>
          <a:p>
            <a:pPr algn="just"/>
            <a:r>
              <a:rPr lang="uk-UA" dirty="0" smtClean="0"/>
              <a:t>Водночас сам собою вступ захисника для участі у кримінальному провадженні після закінчення строку на апеляційне оскарження судового рішення не може розглядатися як достатня правова підстава для поновлення строку на апеляційне оскарження для такого захисника. Положення п. 1 ч. 2 </a:t>
            </a:r>
            <a:r>
              <a:rPr lang="uk-UA" dirty="0" smtClean="0">
                <a:hlinkClick r:id="rId2" tooltip="Кримінальний процесуальний кодекс України; нормативно-правовий акт № 4651-VI від 13.04.2012, ВР України"/>
              </a:rPr>
              <a:t>ст. 395 </a:t>
            </a:r>
            <a:r>
              <a:rPr lang="uk-UA" dirty="0" err="1" smtClean="0">
                <a:hlinkClick r:id="rId2" tooltip="Кримінальний процесуальний кодекс України; нормативно-правовий акт № 4651-VI від 13.04.2012, ВР України"/>
              </a:rPr>
              <a:t>КПК</a:t>
            </a:r>
            <a:r>
              <a:rPr lang="uk-UA" dirty="0" smtClean="0">
                <a:hlinkClick r:id="rId2" tooltip="Кримінальний процесуальний кодекс України; нормативно-правовий акт № 4651-VI від 13.04.2012, ВР України"/>
              </a:rPr>
              <a:t> України</a:t>
            </a:r>
            <a:r>
              <a:rPr lang="uk-UA" dirty="0" smtClean="0"/>
              <a:t> не передбачають привілею щодо окремого обчислення строків на апеляційне оскарження для захисника чи представника, залученого у кримінальному провадженні для надання правової допомоги вже після ухвалення судом судового рішення, яке оскаржується, а тим більше поза межами строків його оскарження. Такі вимоги кримінального процесуального закону мають на меті гарантувати забезпечення принципу правової визначеності, який є одним із елементів принципу верховенства права, щоб кримінальні провадження розглядалися впродовж розумного часу, а учасники кримінального провадження після закінчення відповідних строків оскарження не перебували у стані правової невизначеності.</a:t>
            </a:r>
          </a:p>
          <a:p>
            <a:pPr algn="just"/>
            <a:r>
              <a:rPr lang="uk-UA" dirty="0" smtClean="0"/>
              <a:t>Отже, істотних порушень вимог кримінального процесуального закону, які можуть бути підставами для скасування судового рішення, не встановлено. Враховуючи зазначене, касаційну скаргу захисника потрібно залишити без задоволення</a:t>
            </a:r>
            <a:r>
              <a:rPr lang="ru-RU" dirty="0" smtClean="0"/>
              <a:t>. (</a:t>
            </a:r>
            <a:r>
              <a:rPr lang="en-US" dirty="0"/>
              <a:t>https://reyestr.court.gov.ua/Review/127463920</a:t>
            </a:r>
            <a:r>
              <a:rPr lang="ru-RU" dirty="0" smtClean="0"/>
              <a:t>)</a:t>
            </a:r>
            <a:endParaRPr lang="ru-RU" dirty="0"/>
          </a:p>
          <a:p>
            <a:endParaRPr lang="uk-UA" b="1" dirty="0" smtClean="0">
              <a:solidFill>
                <a:srgbClr val="0070C0"/>
              </a:solidFill>
            </a:endParaRPr>
          </a:p>
        </p:txBody>
      </p:sp>
    </p:spTree>
    <p:extLst>
      <p:ext uri="{BB962C8B-B14F-4D97-AF65-F5344CB8AC3E}">
        <p14:creationId xmlns:p14="http://schemas.microsoft.com/office/powerpoint/2010/main" val="201491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28800"/>
            <a:ext cx="8915400" cy="4206240"/>
          </a:xfrm>
        </p:spPr>
        <p:txBody>
          <a:bodyPr>
            <a:noAutofit/>
          </a:bodyPr>
          <a:lstStyle/>
          <a:p>
            <a:r>
              <a:rPr lang="uk-UA" sz="1200" b="1" dirty="0" smtClean="0">
                <a:solidFill>
                  <a:srgbClr val="0070C0"/>
                </a:solidFill>
              </a:rPr>
              <a:t>Підтвердження повноважень: не додано завірену копію свідоцтва</a:t>
            </a:r>
          </a:p>
          <a:p>
            <a:r>
              <a:rPr lang="uk-UA" sz="1200" dirty="0"/>
              <a:t>Повертаючи апеляційну </a:t>
            </a:r>
            <a:r>
              <a:rPr lang="uk-UA" sz="1200" dirty="0" smtClean="0"/>
              <a:t>скаргу,  </a:t>
            </a:r>
            <a:r>
              <a:rPr lang="uk-UA" sz="1200" dirty="0"/>
              <a:t>апеляційний суд дійшов висновку про те, що її подано особою, яка не має права її подавати, оскільки до неї не було долучено належно завіреної копії свідоцтва про право на заняття адвокатською діяльністю через відсутність на ній напису «Згідно з оригіналом», а також не вказано посади та не поставлено підпису, ініціалів, прізвища особи, яка її </a:t>
            </a:r>
            <a:r>
              <a:rPr lang="uk-UA" sz="1200" dirty="0" err="1"/>
              <a:t>завірює</a:t>
            </a:r>
            <a:r>
              <a:rPr lang="uk-UA" sz="1200" dirty="0"/>
              <a:t>, і дати її завірення.  </a:t>
            </a:r>
          </a:p>
          <a:p>
            <a:r>
              <a:rPr lang="uk-UA" sz="1200" dirty="0"/>
              <a:t>Однак відсутність на копії свідоцтва про право на заняття адвокатською діяльністю цих даних не свідчить про те, що захисник </a:t>
            </a:r>
            <a:r>
              <a:rPr lang="uk-UA" sz="1200" dirty="0" smtClean="0"/>
              <a:t>не </a:t>
            </a:r>
            <a:r>
              <a:rPr lang="uk-UA" sz="1200" dirty="0"/>
              <a:t>мав права на подання апеляційної скарги в інтересах підозрюваного </a:t>
            </a:r>
            <a:r>
              <a:rPr lang="uk-UA" sz="1200" dirty="0" err="1"/>
              <a:t>ОСОБА_1</a:t>
            </a:r>
            <a:r>
              <a:rPr lang="uk-UA" sz="1200" dirty="0"/>
              <a:t> . Крім того, </a:t>
            </a:r>
            <a:r>
              <a:rPr lang="uk-UA" sz="1200" dirty="0" smtClean="0"/>
              <a:t>захисник здійснював </a:t>
            </a:r>
            <a:r>
              <a:rPr lang="uk-UA" sz="1200" dirty="0"/>
              <a:t>повноваження захисника  цього підозрюваного під час розгляду клопотання детектива Національного антикорупційного бюро України про застосування запобіжного заходу щодо нього у Вищому антикорупційному суді.</a:t>
            </a:r>
          </a:p>
          <a:p>
            <a:r>
              <a:rPr lang="uk-UA" sz="1200" dirty="0"/>
              <a:t>Таким чином, ухвалюючи рішення про повернення апеляційної скарги захисника, апеляційний суд не врахував вимог процесуального закону та дійшов неправильного висновку про наявність підстав для її повернення.</a:t>
            </a:r>
          </a:p>
          <a:p>
            <a:r>
              <a:rPr lang="uk-UA" sz="1200" dirty="0"/>
              <a:t>(Постанова </a:t>
            </a:r>
            <a:r>
              <a:rPr lang="uk-UA" sz="1200" dirty="0" err="1"/>
              <a:t>ККС</a:t>
            </a:r>
            <a:r>
              <a:rPr lang="uk-UA" sz="1200" dirty="0"/>
              <a:t> </a:t>
            </a:r>
            <a:r>
              <a:rPr lang="uk-UA" sz="1200" dirty="0" err="1"/>
              <a:t>ВС</a:t>
            </a:r>
            <a:r>
              <a:rPr lang="uk-UA" sz="1200" dirty="0"/>
              <a:t> від 07 жовтня 2020 року, справа № </a:t>
            </a:r>
            <a:r>
              <a:rPr lang="uk-UA" sz="1200" dirty="0" smtClean="0"/>
              <a:t>991/4814/20, </a:t>
            </a:r>
            <a:r>
              <a:rPr lang="en-US" sz="1200" dirty="0"/>
              <a:t>https://reyestr.court.gov.ua/Review/92120474</a:t>
            </a:r>
            <a:r>
              <a:rPr lang="uk-UA" sz="1200" dirty="0" smtClean="0"/>
              <a:t>)</a:t>
            </a:r>
            <a:endParaRPr lang="uk-UA" sz="1200" dirty="0"/>
          </a:p>
          <a:p>
            <a:endParaRPr lang="uk-UA" sz="1200" dirty="0"/>
          </a:p>
        </p:txBody>
      </p:sp>
    </p:spTree>
    <p:extLst>
      <p:ext uri="{BB962C8B-B14F-4D97-AF65-F5344CB8AC3E}">
        <p14:creationId xmlns:p14="http://schemas.microsoft.com/office/powerpoint/2010/main" val="33358313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uk-UA" b="1" dirty="0" smtClean="0">
                <a:solidFill>
                  <a:srgbClr val="0070C0"/>
                </a:solidFill>
              </a:rPr>
              <a:t>Право на оскарження – «інша особа»</a:t>
            </a:r>
          </a:p>
          <a:p>
            <a:r>
              <a:rPr lang="uk-UA" dirty="0"/>
              <a:t>10. У статті 394 </a:t>
            </a:r>
            <a:r>
              <a:rPr lang="uk-UA" dirty="0" err="1"/>
              <a:t>КПК</a:t>
            </a:r>
            <a:r>
              <a:rPr lang="uk-UA" dirty="0"/>
              <a:t> визначено перелік осіб, які можуть оскаржити вирок суду першої інстанції, ухвалений на </a:t>
            </a:r>
            <a:r>
              <a:rPr lang="uk-UA" dirty="0">
                <a:solidFill>
                  <a:srgbClr val="7030A0"/>
                </a:solidFill>
              </a:rPr>
              <a:t>підставі угоди </a:t>
            </a:r>
            <a:r>
              <a:rPr lang="uk-UA" dirty="0"/>
              <a:t>між прокурором та підозрюваним, обвинуваченим про визнання винуватості.</a:t>
            </a:r>
          </a:p>
          <a:p>
            <a:r>
              <a:rPr lang="uk-UA" dirty="0"/>
              <a:t>11. Однак, виходячи зі змісту положень Конституції України, статей 7, 24 та 394 </a:t>
            </a:r>
            <a:r>
              <a:rPr lang="uk-UA" dirty="0" err="1"/>
              <a:t>КПК</a:t>
            </a:r>
            <a:r>
              <a:rPr lang="uk-UA" dirty="0"/>
              <a:t> у їх взаємозв'язку, особа, яка не була учасником кримінального провадження, має право на апеляційне оскарження </a:t>
            </a:r>
            <a:r>
              <a:rPr lang="uk-UA" dirty="0" err="1"/>
              <a:t>вироку</a:t>
            </a:r>
            <a:r>
              <a:rPr lang="uk-UA" dirty="0"/>
              <a:t> на підставі угоди за умови, що це рішення стосується її прав, свобод та інтересів. Цей підхід підтверджений постановою Верховного Суду України від 03 березня 2016 року (справа № 5-</a:t>
            </a:r>
            <a:r>
              <a:rPr lang="uk-UA" dirty="0" err="1"/>
              <a:t>347кс15</a:t>
            </a:r>
            <a:r>
              <a:rPr lang="uk-UA" dirty="0"/>
              <a:t>), де зазначено:</a:t>
            </a:r>
          </a:p>
          <a:p>
            <a:r>
              <a:rPr lang="uk-UA" dirty="0"/>
              <a:t>«… відсутність «інших осіб» у вичерпному переліку суб'єктів оскарження, передбаченому статтею 394 </a:t>
            </a:r>
            <a:r>
              <a:rPr lang="uk-UA" dirty="0" err="1"/>
              <a:t>КПК</a:t>
            </a:r>
            <a:r>
              <a:rPr lang="uk-UA" dirty="0"/>
              <a:t>, за умови, що судове рішення стосується їх прав, свобод та інтересів, не є перешкодою у доступі до правосуддя та звернення до суду вищої інстанції, що передбачено частиною другою статті 24 цього Кодексу».</a:t>
            </a:r>
          </a:p>
          <a:p>
            <a:r>
              <a:rPr lang="uk-UA" dirty="0"/>
              <a:t>12. Такої ж точки зору дотримується і Верховний Суд, який виклав свої судження з цього питання, зокрема у постановах від 15 березня 2018 року (справа № 490/1869/15, провадження № 51-</a:t>
            </a:r>
            <a:r>
              <a:rPr lang="uk-UA" dirty="0" err="1"/>
              <a:t>2673км18</a:t>
            </a:r>
            <a:r>
              <a:rPr lang="uk-UA" dirty="0"/>
              <a:t>) та від 10 травня 2018 року (справа № 461/3797/17, провадження № 51-</a:t>
            </a:r>
            <a:r>
              <a:rPr lang="uk-UA" dirty="0" err="1"/>
              <a:t>2105км18</a:t>
            </a:r>
            <a:r>
              <a:rPr lang="uk-UA" dirty="0"/>
              <a:t>).</a:t>
            </a:r>
          </a:p>
          <a:p>
            <a:r>
              <a:rPr lang="uk-UA" dirty="0"/>
              <a:t>13. </a:t>
            </a:r>
            <a:r>
              <a:rPr lang="uk-UA" b="1" dirty="0"/>
              <a:t>Як убачається зі змісту оскарженого в апеляційному порядку </a:t>
            </a:r>
            <a:r>
              <a:rPr lang="uk-UA" b="1" dirty="0" err="1"/>
              <a:t>вироку</a:t>
            </a:r>
            <a:r>
              <a:rPr lang="uk-UA" b="1" dirty="0"/>
              <a:t>, </a:t>
            </a:r>
            <a:r>
              <a:rPr lang="uk-UA" b="1" dirty="0" err="1"/>
              <a:t>ОСОБА_2</a:t>
            </a:r>
            <a:r>
              <a:rPr lang="uk-UA" b="1" dirty="0"/>
              <a:t> визнано винним у заздалегідь не обіцяному приховуванні вбивства, вчиненого за співучастю </a:t>
            </a:r>
            <a:r>
              <a:rPr lang="uk-UA" b="1" dirty="0" err="1"/>
              <a:t>ОСОБА_1</a:t>
            </a:r>
            <a:r>
              <a:rPr lang="uk-UA" b="1" dirty="0"/>
              <a:t> . </a:t>
            </a:r>
          </a:p>
          <a:p>
            <a:r>
              <a:rPr lang="uk-UA" dirty="0"/>
              <a:t>14. Пряма вказівка на </a:t>
            </a:r>
            <a:r>
              <a:rPr lang="uk-UA" dirty="0" err="1"/>
              <a:t>ОСОБА_1</a:t>
            </a:r>
            <a:r>
              <a:rPr lang="uk-UA" dirty="0"/>
              <a:t> у формулюванні обвинувачення, визнаного судом доведеним, з урахуванням відсутності </a:t>
            </a:r>
            <a:r>
              <a:rPr lang="uk-UA" dirty="0" err="1"/>
              <a:t>вироку</a:t>
            </a:r>
            <a:r>
              <a:rPr lang="uk-UA" dirty="0"/>
              <a:t> суду, яким цю особу визнано винною, порушує принципи презумпції невинуватості та забезпечення доведеності вини</a:t>
            </a:r>
            <a:r>
              <a:rPr lang="uk-UA" dirty="0" smtClean="0"/>
              <a:t>, передбачені </a:t>
            </a:r>
            <a:r>
              <a:rPr lang="uk-UA" dirty="0"/>
              <a:t>статтею 7 </a:t>
            </a:r>
            <a:r>
              <a:rPr lang="uk-UA" dirty="0" err="1"/>
              <a:t>КПК</a:t>
            </a:r>
            <a:r>
              <a:rPr lang="uk-UA" dirty="0"/>
              <a:t>.</a:t>
            </a:r>
          </a:p>
          <a:p>
            <a:r>
              <a:rPr lang="uk-UA" dirty="0"/>
              <a:t>15. </a:t>
            </a:r>
            <a:r>
              <a:rPr lang="uk-UA" b="1" dirty="0"/>
              <a:t>Отже, вирок, постановлений відносно </a:t>
            </a:r>
            <a:r>
              <a:rPr lang="uk-UA" b="1" dirty="0" err="1"/>
              <a:t>ОСОБА_2</a:t>
            </a:r>
            <a:r>
              <a:rPr lang="uk-UA" b="1" dirty="0"/>
              <a:t> , стосується також прав і свобод </a:t>
            </a:r>
            <a:r>
              <a:rPr lang="uk-UA" b="1" dirty="0" err="1"/>
              <a:t>ОСОБА_1</a:t>
            </a:r>
            <a:r>
              <a:rPr lang="uk-UA" b="1" dirty="0"/>
              <a:t> , а тому останній, хоча і не був визнаний учасником кримінального провадження, вправі захищати свої права, свободи та інтереси шляхом його апеляційного оскарження на підставі частини 2 статті 24 </a:t>
            </a:r>
            <a:r>
              <a:rPr lang="uk-UA" b="1" dirty="0" err="1"/>
              <a:t>КПК</a:t>
            </a:r>
            <a:r>
              <a:rPr lang="uk-UA" b="1" dirty="0"/>
              <a:t>.</a:t>
            </a:r>
          </a:p>
          <a:p>
            <a:endParaRPr lang="uk-UA" dirty="0"/>
          </a:p>
        </p:txBody>
      </p:sp>
    </p:spTree>
    <p:extLst>
      <p:ext uri="{BB962C8B-B14F-4D97-AF65-F5344CB8AC3E}">
        <p14:creationId xmlns:p14="http://schemas.microsoft.com/office/powerpoint/2010/main" val="4001151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55000" lnSpcReduction="20000"/>
          </a:bodyPr>
          <a:lstStyle/>
          <a:p>
            <a:r>
              <a:rPr lang="uk-UA" dirty="0" smtClean="0"/>
              <a:t>16</a:t>
            </a:r>
            <a:r>
              <a:rPr lang="uk-UA" dirty="0"/>
              <a:t>. </a:t>
            </a:r>
            <a:r>
              <a:rPr lang="uk-UA" b="1" dirty="0"/>
              <a:t>Відповідно до частини 4 статті 46 </a:t>
            </a:r>
            <a:r>
              <a:rPr lang="uk-UA" b="1" dirty="0" err="1"/>
              <a:t>КПК</a:t>
            </a:r>
            <a:r>
              <a:rPr lang="uk-UA" b="1" dirty="0"/>
              <a:t> захисник користується процесуальними правами підозрюваного, обвинуваченого, захист якого він здійснює, з моменту надання суду документів, передбачених статтею 50 цього Кодексу</a:t>
            </a:r>
            <a:r>
              <a:rPr lang="uk-UA" dirty="0"/>
              <a:t>.</a:t>
            </a:r>
          </a:p>
          <a:p>
            <a:r>
              <a:rPr lang="uk-UA" dirty="0"/>
              <a:t>17. Як свідчать матеріали кримінального провадження, адвокат Тарасова </a:t>
            </a:r>
            <a:r>
              <a:rPr lang="uk-UA" dirty="0" err="1"/>
              <a:t>К.І</a:t>
            </a:r>
            <a:r>
              <a:rPr lang="uk-UA" dirty="0"/>
              <a:t>. разом з апеляційною скаргою та клопотанням про поновлення строку подала до суду копії свідоцтва про право на зайняття адвокатською діяльністю, ордера та договору про надання правової допомоги </a:t>
            </a:r>
            <a:r>
              <a:rPr lang="uk-UA" dirty="0" err="1"/>
              <a:t>ОСОБА_1</a:t>
            </a:r>
            <a:endParaRPr lang="uk-UA" dirty="0"/>
          </a:p>
          <a:p>
            <a:r>
              <a:rPr lang="uk-UA" dirty="0"/>
              <a:t>18. Апеляційний суд зазначив в ухвалі, що адвокат Тарасова </a:t>
            </a:r>
            <a:r>
              <a:rPr lang="uk-UA" dirty="0" err="1"/>
              <a:t>К.І</a:t>
            </a:r>
            <a:r>
              <a:rPr lang="uk-UA" dirty="0"/>
              <a:t>. не є учасником кримінального провадження, а судове рішення не стосується її прав, свобод чи інтересів, а також послався на відсутність у скарзі підпису </a:t>
            </a:r>
            <a:r>
              <a:rPr lang="uk-UA" dirty="0" err="1"/>
              <a:t>ОСОБА_1</a:t>
            </a:r>
            <a:r>
              <a:rPr lang="uk-UA" dirty="0"/>
              <a:t> , якого представляла адвокат.</a:t>
            </a:r>
          </a:p>
          <a:p>
            <a:r>
              <a:rPr lang="uk-UA" dirty="0"/>
              <a:t>19. Суд наголошує, що здійснення представницької функції адвокатом у суді в межах кримінального провадження є частиною гарантованого Конституцією України права на правову допомогу.</a:t>
            </a:r>
          </a:p>
          <a:p>
            <a:r>
              <a:rPr lang="uk-UA" dirty="0"/>
              <a:t>20. Цей Суд вже визнавав, що за пунктом 2 частини 1 статті 50 </a:t>
            </a:r>
            <a:r>
              <a:rPr lang="uk-UA" dirty="0" err="1"/>
              <a:t>КПК</a:t>
            </a:r>
            <a:r>
              <a:rPr lang="uk-UA" dirty="0"/>
              <a:t> повноваження захисника мають вважатися підтвердженими, якщо на додаток до документа, передбаченого пунктом 1, захисник надав хоча б один з документів, передбачених пунктом 2 частини 1 цієї статті, а відповідно до частини 2 статті 50 </a:t>
            </a:r>
            <a:r>
              <a:rPr lang="uk-UA" dirty="0" err="1"/>
              <a:t>КПК</a:t>
            </a:r>
            <a:r>
              <a:rPr lang="uk-UA" dirty="0"/>
              <a:t> встановлення будь-яких додаткових умов для підтвердження повноважень захисника чи для його залучення до участі в кримінальному провадженні не допускається (постанова від 6 лютого 2018 року у справі № 752/11464/16-к, провадження № 51-</a:t>
            </a:r>
            <a:r>
              <a:rPr lang="uk-UA" dirty="0" err="1"/>
              <a:t>355км17</a:t>
            </a:r>
            <a:r>
              <a:rPr lang="uk-UA" dirty="0"/>
              <a:t>).</a:t>
            </a:r>
          </a:p>
          <a:p>
            <a:r>
              <a:rPr lang="uk-UA" dirty="0"/>
              <a:t>21. Усупереч цьому положенню та практиці Суду, апеляційний суд, вимагаючи на додаток до визначених у законі документів також і підпису особи, в інтересах якої діє захисник, встановив такі додаткові умови.</a:t>
            </a:r>
          </a:p>
          <a:p>
            <a:r>
              <a:rPr lang="uk-UA" dirty="0"/>
              <a:t>22. Враховуючи, що повноваження захисника на участь у кримінальному провадженні були підтверджені відповідно до вимог статті 50 </a:t>
            </a:r>
            <a:r>
              <a:rPr lang="uk-UA" dirty="0" err="1"/>
              <a:t>КПК</a:t>
            </a:r>
            <a:r>
              <a:rPr lang="uk-UA" dirty="0"/>
              <a:t>, відсутність на апеляційній скарзі підпису </a:t>
            </a:r>
            <a:r>
              <a:rPr lang="uk-UA" dirty="0" err="1"/>
              <a:t>ОСОБА_1</a:t>
            </a:r>
            <a:r>
              <a:rPr lang="uk-UA" dirty="0"/>
              <a:t> не є підставою для висновку, що захисник не представляє його інтересів, а отже, - для повернення апеляційної скарги</a:t>
            </a:r>
            <a:r>
              <a:rPr lang="uk-UA" dirty="0" smtClean="0"/>
              <a:t>.</a:t>
            </a:r>
            <a:endParaRPr lang="uk-UA" dirty="0"/>
          </a:p>
          <a:p>
            <a:r>
              <a:rPr lang="uk-UA" i="1" dirty="0"/>
              <a:t>(Постанова </a:t>
            </a:r>
            <a:r>
              <a:rPr lang="uk-UA" i="1" dirty="0" err="1"/>
              <a:t>ККС</a:t>
            </a:r>
            <a:r>
              <a:rPr lang="uk-UA" i="1" dirty="0"/>
              <a:t> </a:t>
            </a:r>
            <a:r>
              <a:rPr lang="uk-UA" i="1" dirty="0" err="1"/>
              <a:t>ВС</a:t>
            </a:r>
            <a:r>
              <a:rPr lang="uk-UA" i="1" dirty="0"/>
              <a:t> від 28 травня 2019 року, справа № 414/265/18, </a:t>
            </a:r>
            <a:r>
              <a:rPr lang="en-US" i="1" dirty="0"/>
              <a:t>URL: http://www.reyestr.court.gov.ua/Review/82261837)</a:t>
            </a:r>
          </a:p>
          <a:p>
            <a:endParaRPr lang="uk-UA" dirty="0"/>
          </a:p>
        </p:txBody>
      </p:sp>
    </p:spTree>
    <p:extLst>
      <p:ext uri="{BB962C8B-B14F-4D97-AF65-F5344CB8AC3E}">
        <p14:creationId xmlns:p14="http://schemas.microsoft.com/office/powerpoint/2010/main" val="3723493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uk-UA" b="1" dirty="0" smtClean="0">
                <a:solidFill>
                  <a:srgbClr val="0070C0"/>
                </a:solidFill>
              </a:rPr>
              <a:t>Відмова від касаційної скарги</a:t>
            </a:r>
          </a:p>
          <a:p>
            <a:endParaRPr lang="uk-UA" dirty="0" smtClean="0"/>
          </a:p>
          <a:p>
            <a:r>
              <a:rPr lang="uk-UA" sz="1900" dirty="0" smtClean="0"/>
              <a:t>Висновок:</a:t>
            </a:r>
            <a:endParaRPr lang="uk-UA" sz="1900" dirty="0"/>
          </a:p>
          <a:p>
            <a:r>
              <a:rPr lang="uk-UA" sz="1900" b="1" dirty="0"/>
              <a:t>Відповідно до приписів п. 1 ч. 1 ст. 393 та п. 1 ч. 1 ст. 425 </a:t>
            </a:r>
            <a:r>
              <a:rPr lang="uk-UA" sz="1900" b="1" dirty="0" err="1"/>
              <a:t>КПК</a:t>
            </a:r>
            <a:r>
              <a:rPr lang="uk-UA" sz="1900" b="1" dirty="0"/>
              <a:t> апеляційну та касаційну скаргу на судові рішення, має право подати, зокрема, захисник у частині, що стосується інтересів обвинуваченого, засудженого</a:t>
            </a:r>
            <a:r>
              <a:rPr lang="uk-UA" sz="1900" b="1" dirty="0" smtClean="0"/>
              <a:t>.</a:t>
            </a:r>
            <a:endParaRPr lang="uk-UA" sz="1900" b="1" dirty="0"/>
          </a:p>
          <a:p>
            <a:r>
              <a:rPr lang="uk-UA" sz="1900" b="1" dirty="0"/>
              <a:t>Згідно положень ст. ст. 403, 432 </a:t>
            </a:r>
            <a:r>
              <a:rPr lang="uk-UA" sz="1900" b="1" dirty="0" err="1"/>
              <a:t>КПК</a:t>
            </a:r>
            <a:r>
              <a:rPr lang="uk-UA" sz="1900" b="1" dirty="0"/>
              <a:t> особа, яка подала апеляційну чи касаційну скаргу, має право відмовитися від неї до закінчення апеляційного чи касаційного розгляду</a:t>
            </a:r>
            <a:r>
              <a:rPr lang="uk-UA" sz="1900" b="1" dirty="0" smtClean="0"/>
              <a:t>.</a:t>
            </a:r>
            <a:endParaRPr lang="uk-UA" sz="1900" b="1" dirty="0"/>
          </a:p>
          <a:p>
            <a:r>
              <a:rPr lang="uk-UA" sz="1900" b="1" dirty="0"/>
              <a:t>Таким чином, право відмови від апеляційної чи касаційної скарги захисника, поданої в інтересах підозрюваного, обвинуваченого чи засудженого, належить виключно тій особі, яка її подала, тобто захиснику. Підозрюваний, обвинувачений, засуджений не мають права відмовитися від апеляційної чи касаційної скарги захисника</a:t>
            </a:r>
            <a:r>
              <a:rPr lang="uk-UA" sz="1900" b="1" dirty="0" smtClean="0"/>
              <a:t>.</a:t>
            </a:r>
            <a:endParaRPr lang="uk-UA" sz="1900" b="1" dirty="0"/>
          </a:p>
          <a:p>
            <a:r>
              <a:rPr lang="uk-UA" sz="1900" b="1" dirty="0"/>
              <a:t>У разі незгоди підозрюваного, обвинуваченого чи засудженого із апеляційною чи касаційною скаргою захисника (</a:t>
            </a:r>
            <a:r>
              <a:rPr lang="uk-UA" sz="1900" b="1" dirty="0" err="1"/>
              <a:t>обгрунтуванням</a:t>
            </a:r>
            <a:r>
              <a:rPr lang="uk-UA" sz="1900" b="1" dirty="0"/>
              <a:t>, мотивами, вимогами скарги тощо), вони мають право заявити про це до або під час судового засідання і суд має право врахувати їх позицію при вирішенні скарги</a:t>
            </a:r>
            <a:r>
              <a:rPr lang="uk-UA" sz="1900" dirty="0" smtClean="0"/>
              <a:t>.</a:t>
            </a:r>
          </a:p>
          <a:p>
            <a:r>
              <a:rPr lang="uk-UA" sz="1900" dirty="0" smtClean="0"/>
              <a:t>(Постанова </a:t>
            </a:r>
            <a:r>
              <a:rPr lang="uk-UA" sz="1900" dirty="0" err="1" smtClean="0"/>
              <a:t>ОП</a:t>
            </a:r>
            <a:r>
              <a:rPr lang="uk-UA" sz="1900" dirty="0" smtClean="0"/>
              <a:t> </a:t>
            </a:r>
            <a:r>
              <a:rPr lang="uk-UA" sz="1900" dirty="0" err="1" smtClean="0"/>
              <a:t>ККС</a:t>
            </a:r>
            <a:r>
              <a:rPr lang="uk-UA" sz="1900" dirty="0" smtClean="0"/>
              <a:t> </a:t>
            </a:r>
            <a:r>
              <a:rPr lang="uk-UA" sz="1900" dirty="0" err="1" smtClean="0"/>
              <a:t>ВС</a:t>
            </a:r>
            <a:r>
              <a:rPr lang="uk-UA" sz="1900" dirty="0" smtClean="0"/>
              <a:t> від </a:t>
            </a:r>
            <a:r>
              <a:rPr lang="uk-UA" sz="1900" dirty="0"/>
              <a:t>22 лютого 2021 року, справа № </a:t>
            </a:r>
            <a:r>
              <a:rPr lang="uk-UA" sz="1900" dirty="0" smtClean="0"/>
              <a:t>481/1754/18, </a:t>
            </a:r>
            <a:r>
              <a:rPr lang="en-US" sz="1900" dirty="0"/>
              <a:t>https://reyestr.court.gov.ua/Review/95139631</a:t>
            </a:r>
            <a:r>
              <a:rPr lang="uk-UA" dirty="0" smtClean="0"/>
              <a:t>)</a:t>
            </a:r>
            <a:endParaRPr lang="uk-UA" dirty="0"/>
          </a:p>
        </p:txBody>
      </p:sp>
    </p:spTree>
    <p:extLst>
      <p:ext uri="{BB962C8B-B14F-4D97-AF65-F5344CB8AC3E}">
        <p14:creationId xmlns:p14="http://schemas.microsoft.com/office/powerpoint/2010/main" val="2368237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uk-UA" b="1" dirty="0" smtClean="0">
                <a:solidFill>
                  <a:srgbClr val="0070C0"/>
                </a:solidFill>
              </a:rPr>
              <a:t>Усунення недоліків скарги захисника після припинення з ним договору </a:t>
            </a:r>
          </a:p>
          <a:p>
            <a:r>
              <a:rPr lang="uk-UA" dirty="0"/>
              <a:t>Ухвалою суду апеляційної інстанції було </a:t>
            </a:r>
            <a:r>
              <a:rPr lang="uk-UA" dirty="0" err="1"/>
              <a:t>повернено</a:t>
            </a:r>
            <a:r>
              <a:rPr lang="uk-UA" dirty="0"/>
              <a:t> скаргу через </a:t>
            </a:r>
            <a:r>
              <a:rPr lang="uk-UA" dirty="0" err="1"/>
              <a:t>неусунення</a:t>
            </a:r>
            <a:r>
              <a:rPr lang="uk-UA" dirty="0"/>
              <a:t> недоліків скарги. Позиція сторони захисту була такою: апеляційним судом безпідставно повернуто апеляційну скаргу обвинуваченому та залишено поза належною увагою те, що така апеляційна скарга була подана обвинуваченим на усунення недоліків, апеляційної скарги захисника; суд апеляційної інстанції не врахував факту припинення договору про надання правової допомоги між обвинуваченим і захисником; обвинувачений вправі самостійно усунути недоліки апеляційної скарги, поданої захисником. Верховний Суд визнав, що  безпосередньо у тексті виправленої апеляційної скарги обвинувачений зазначив, що апеляційна скарга подається саме ним у зв`язку із відмовою від послуг захисника.</a:t>
            </a:r>
            <a:endParaRPr lang="ru-RU" dirty="0"/>
          </a:p>
          <a:p>
            <a:r>
              <a:rPr lang="uk-UA" dirty="0"/>
              <a:t>Позиція Верховного Суду була такою:</a:t>
            </a:r>
            <a:endParaRPr lang="ru-RU" dirty="0"/>
          </a:p>
          <a:p>
            <a:pPr lvl="0"/>
            <a:r>
              <a:rPr lang="uk-UA" dirty="0"/>
              <a:t>у виключних випадках, коли обвинувачений самостійно виправляє недоліки апеляційної скарги, яка подана захисником, у зв`язку із припиненням договору про надання правової допомоги із таким захисником, або у випадку смерті захисника, або в іншому виключному випадку, коли захисник не може виправити недоліки поданої ним скарги самостійно, суду варто враховувати такі обставини. У цьому провадженні мають місце саме ці обставини і їх наявність зумовлювала необхідність оцінки апеляційної скарги </a:t>
            </a:r>
            <a:r>
              <a:rPr lang="uk-UA" dirty="0" err="1"/>
              <a:t>ОСОБА_7</a:t>
            </a:r>
            <a:r>
              <a:rPr lang="uk-UA" dirty="0"/>
              <a:t> як такої, що подана на усунення недоліків апеляційної скарги, поданої захисником, з яким договір на надання правової допомоги було припинено.</a:t>
            </a:r>
            <a:endParaRPr lang="ru-RU" dirty="0"/>
          </a:p>
          <a:p>
            <a:pPr lvl="0"/>
            <a:r>
              <a:rPr lang="uk-UA" dirty="0"/>
              <a:t>З огляду на те, що ухвала апеляційного суду про повернення апеляційної скарги обвинуваченого, та ухвала цього суду про повернення апеляційної скарги захиснику є взаємопов`язаними, касаційний суд, в тому числі з урахуванням положень ч. 2 ст. 433 </a:t>
            </a:r>
            <a:r>
              <a:rPr lang="uk-UA" dirty="0" err="1"/>
              <a:t>КПК</a:t>
            </a:r>
            <a:r>
              <a:rPr lang="uk-UA" dirty="0"/>
              <a:t> доходить висновку про необхідність скасування їх обох (https://reyestr.court.gov.ua/Review/129060052</a:t>
            </a:r>
            <a:r>
              <a:rPr lang="uk-UA" dirty="0" smtClean="0"/>
              <a:t>).</a:t>
            </a:r>
            <a:endParaRPr lang="ru-RU" dirty="0"/>
          </a:p>
          <a:p>
            <a:endParaRPr lang="uk-UA" dirty="0" smtClean="0"/>
          </a:p>
        </p:txBody>
      </p:sp>
    </p:spTree>
    <p:extLst>
      <p:ext uri="{BB962C8B-B14F-4D97-AF65-F5344CB8AC3E}">
        <p14:creationId xmlns:p14="http://schemas.microsoft.com/office/powerpoint/2010/main" val="3391882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70000" lnSpcReduction="20000"/>
          </a:bodyPr>
          <a:lstStyle/>
          <a:p>
            <a:r>
              <a:rPr lang="uk-UA" b="1" dirty="0" smtClean="0">
                <a:solidFill>
                  <a:srgbClr val="0070C0"/>
                </a:solidFill>
              </a:rPr>
              <a:t>Усунення недоліків скарги: яка форма?</a:t>
            </a:r>
          </a:p>
          <a:p>
            <a:r>
              <a:rPr lang="uk-UA" dirty="0"/>
              <a:t>за змістом статей 396, 399 </a:t>
            </a:r>
            <a:r>
              <a:rPr lang="uk-UA" dirty="0" err="1"/>
              <a:t>КПК</a:t>
            </a:r>
            <a:r>
              <a:rPr lang="uk-UA" dirty="0"/>
              <a:t> законодавцем не встановлено чіткої  процесуальної форми звернення сторони до суду на усунення недоліків апеляційної скарги. Натомість, як вказано у рішенні Об`єднаної палати Касаційного кримінального суду від 20 червня 2018 року у справі № 303/3779/16-к, усунення недоліків апеляційної скарги, які пов`язані з її змістом, здійснюється шляхом внесення змін чи доповнень до апеляційної скарги, або шляхом подання нової апеляційної скарги. У первісній апеляційній скарзі захисник просив скасувати вирок місцевого суду, винести рішення, яким </a:t>
            </a:r>
            <a:r>
              <a:rPr lang="uk-UA" dirty="0" err="1"/>
              <a:t>ОСОБА_8</a:t>
            </a:r>
            <a:r>
              <a:rPr lang="uk-UA" dirty="0"/>
              <a:t> виправдати, а кримінальне провадження закрити, однак суд апеляційної інстанції залишив апеляційну скаргу без руху, оскільки зміст апеляційної скарги не містив доводів, які б слугували підставою для ухвалення судом нового виправдувального </a:t>
            </a:r>
            <a:r>
              <a:rPr lang="uk-UA" dirty="0" err="1"/>
              <a:t>вироку</a:t>
            </a:r>
            <a:r>
              <a:rPr lang="uk-UA" dirty="0"/>
              <a:t>. Залишаючи апеляційну скаргу без руху, суд апеляційної інстанції у своїй ухвалі не зазначив, що стороні захисту необхідно усунути недоліки шляхом подання нової апеляційної скарги, чи у новій редакції з усуненими недоліками. Отже, сторона захисту, посилаючись на положення статей 407, 409 </a:t>
            </a:r>
            <a:r>
              <a:rPr lang="uk-UA" dirty="0" err="1"/>
              <a:t>КПК</a:t>
            </a:r>
            <a:r>
              <a:rPr lang="uk-UA" dirty="0"/>
              <a:t>, на виконання ухвали без руху змінила вимоги, викладені у первісній апеляційній скарзі та просила скасувати вирок суду першої інстанції і закрити кримінальне провадження. Враховуючи, що кримінальним процесуальним законом не встановлена форма усунення недоліків апеляційної скарги, залишеної в порядку ч. 1 ст. 399 </a:t>
            </a:r>
            <a:r>
              <a:rPr lang="uk-UA" dirty="0" err="1"/>
              <a:t>КПК</a:t>
            </a:r>
            <a:r>
              <a:rPr lang="uk-UA" dirty="0"/>
              <a:t> без руху, суд апеляційної інстанції не ставив перед заявником вимоги про подання нової апеляційної скарги, колегія суддів приходить до переконання, що суд апеляційної інстанції передчасно повернув апеляційну скаргу (</a:t>
            </a:r>
            <a:r>
              <a:rPr lang="uk-UA" u="sng" dirty="0">
                <a:hlinkClick r:id="rId2"/>
              </a:rPr>
              <a:t>https://reyestr.court.gov.ua/Review/127326378</a:t>
            </a:r>
            <a:r>
              <a:rPr lang="uk-UA" dirty="0"/>
              <a:t>). </a:t>
            </a:r>
            <a:endParaRPr lang="ru-RU" dirty="0"/>
          </a:p>
          <a:p>
            <a:endParaRPr lang="uk-UA" dirty="0" smtClean="0"/>
          </a:p>
        </p:txBody>
      </p:sp>
    </p:spTree>
    <p:extLst>
      <p:ext uri="{BB962C8B-B14F-4D97-AF65-F5344CB8AC3E}">
        <p14:creationId xmlns:p14="http://schemas.microsoft.com/office/powerpoint/2010/main" val="1943648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a:bodyPr>
          <a:lstStyle/>
          <a:p>
            <a:r>
              <a:rPr lang="uk-UA" b="1" dirty="0" smtClean="0">
                <a:solidFill>
                  <a:srgbClr val="0070C0"/>
                </a:solidFill>
              </a:rPr>
              <a:t>Зміна / доповнення касаційної скарги клієнта: чи повноважений захисник / представник?</a:t>
            </a:r>
          </a:p>
          <a:p>
            <a:r>
              <a:rPr lang="uk-UA" b="1" dirty="0" err="1" smtClean="0">
                <a:solidFill>
                  <a:srgbClr val="0070C0"/>
                </a:solidFill>
              </a:rPr>
              <a:t>ВП</a:t>
            </a:r>
            <a:r>
              <a:rPr lang="uk-UA" b="1" dirty="0" smtClean="0">
                <a:solidFill>
                  <a:srgbClr val="0070C0"/>
                </a:solidFill>
              </a:rPr>
              <a:t> </a:t>
            </a:r>
            <a:r>
              <a:rPr lang="uk-UA" b="1" dirty="0" err="1" smtClean="0">
                <a:solidFill>
                  <a:srgbClr val="0070C0"/>
                </a:solidFill>
              </a:rPr>
              <a:t>ВС</a:t>
            </a:r>
            <a:r>
              <a:rPr lang="uk-UA" b="1" dirty="0" smtClean="0">
                <a:solidFill>
                  <a:srgbClr val="0070C0"/>
                </a:solidFill>
              </a:rPr>
              <a:t>:</a:t>
            </a:r>
          </a:p>
          <a:p>
            <a:r>
              <a:rPr lang="uk-UA" dirty="0">
                <a:solidFill>
                  <a:schemeClr val="tx1"/>
                </a:solidFill>
              </a:rPr>
              <a:t>У розумінні ч. 3 ст.  403 </a:t>
            </a:r>
            <a:r>
              <a:rPr lang="uk-UA" dirty="0" err="1">
                <a:solidFill>
                  <a:schemeClr val="tx1"/>
                </a:solidFill>
              </a:rPr>
              <a:t>КПК</a:t>
            </a:r>
            <a:r>
              <a:rPr lang="uk-UA" dirty="0">
                <a:solidFill>
                  <a:schemeClr val="tx1"/>
                </a:solidFill>
              </a:rPr>
              <a:t> «особою, яка подала апеляційну скаргу» є лише учасник судового провадження, який реалізував право на апеляційне оскарження від свого імені. Право змінити та/або доповнити апеляційну скаргу обвинуваченого, належить виключно суб`єкту її подання, тобто обвинуваченому</a:t>
            </a:r>
            <a:r>
              <a:rPr lang="uk-UA" dirty="0" smtClean="0">
                <a:solidFill>
                  <a:schemeClr val="tx1"/>
                </a:solidFill>
              </a:rPr>
              <a:t>.</a:t>
            </a:r>
          </a:p>
          <a:p>
            <a:r>
              <a:rPr lang="uk-UA" dirty="0" smtClean="0">
                <a:solidFill>
                  <a:schemeClr val="tx1"/>
                </a:solidFill>
              </a:rPr>
              <a:t>(</a:t>
            </a:r>
            <a:r>
              <a:rPr lang="uk-UA" i="1" dirty="0" smtClean="0">
                <a:solidFill>
                  <a:schemeClr val="tx1"/>
                </a:solidFill>
              </a:rPr>
              <a:t>Постанова </a:t>
            </a:r>
            <a:r>
              <a:rPr lang="uk-UA" i="1" dirty="0" err="1" smtClean="0">
                <a:solidFill>
                  <a:schemeClr val="tx1"/>
                </a:solidFill>
              </a:rPr>
              <a:t>ВП</a:t>
            </a:r>
            <a:r>
              <a:rPr lang="uk-UA" i="1" dirty="0" smtClean="0">
                <a:solidFill>
                  <a:schemeClr val="tx1"/>
                </a:solidFill>
              </a:rPr>
              <a:t> </a:t>
            </a:r>
            <a:r>
              <a:rPr lang="uk-UA" i="1" dirty="0" err="1" smtClean="0">
                <a:solidFill>
                  <a:schemeClr val="tx1"/>
                </a:solidFill>
              </a:rPr>
              <a:t>ВС</a:t>
            </a:r>
            <a:r>
              <a:rPr lang="uk-UA" i="1" dirty="0" smtClean="0">
                <a:solidFill>
                  <a:schemeClr val="tx1"/>
                </a:solidFill>
              </a:rPr>
              <a:t> від </a:t>
            </a:r>
            <a:r>
              <a:rPr lang="uk-UA" i="1" dirty="0">
                <a:solidFill>
                  <a:schemeClr val="tx1"/>
                </a:solidFill>
              </a:rPr>
              <a:t>24 квітня 2024 року, справа № </a:t>
            </a:r>
            <a:r>
              <a:rPr lang="uk-UA" i="1" dirty="0" smtClean="0">
                <a:solidFill>
                  <a:schemeClr val="tx1"/>
                </a:solidFill>
              </a:rPr>
              <a:t>304/1035/20, </a:t>
            </a:r>
            <a:r>
              <a:rPr lang="en-US" i="1" dirty="0">
                <a:solidFill>
                  <a:schemeClr val="tx1"/>
                </a:solidFill>
              </a:rPr>
              <a:t>URL: https://reyestr.court.gov.ua/Review/119045334</a:t>
            </a:r>
            <a:r>
              <a:rPr lang="uk-UA" dirty="0" smtClean="0">
                <a:solidFill>
                  <a:schemeClr val="tx1"/>
                </a:solidFill>
              </a:rPr>
              <a:t>)</a:t>
            </a:r>
          </a:p>
        </p:txBody>
      </p:sp>
    </p:spTree>
    <p:extLst>
      <p:ext uri="{BB962C8B-B14F-4D97-AF65-F5344CB8AC3E}">
        <p14:creationId xmlns:p14="http://schemas.microsoft.com/office/powerpoint/2010/main" val="1106376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p:txBody>
          <a:bodyPr>
            <a:normAutofit fontScale="62500" lnSpcReduction="20000"/>
          </a:bodyPr>
          <a:lstStyle/>
          <a:p>
            <a:r>
              <a:rPr lang="uk-UA" b="1" dirty="0" smtClean="0">
                <a:solidFill>
                  <a:srgbClr val="0070C0"/>
                </a:solidFill>
              </a:rPr>
              <a:t>Зміна / доповнення касаційної скарги клієнта: чи повноважений захисник / представник?</a:t>
            </a:r>
          </a:p>
          <a:p>
            <a:r>
              <a:rPr lang="uk-UA" b="1" dirty="0">
                <a:solidFill>
                  <a:srgbClr val="0070C0"/>
                </a:solidFill>
              </a:rPr>
              <a:t>Доктринальна позиція: </a:t>
            </a:r>
            <a:endParaRPr lang="uk-UA" b="1" dirty="0" smtClean="0">
              <a:solidFill>
                <a:srgbClr val="0070C0"/>
              </a:solidFill>
            </a:endParaRPr>
          </a:p>
          <a:p>
            <a:pPr algn="just"/>
            <a:r>
              <a:rPr lang="uk-UA" dirty="0" smtClean="0">
                <a:solidFill>
                  <a:schemeClr val="tx1"/>
                </a:solidFill>
              </a:rPr>
              <a:t>оцінка </a:t>
            </a:r>
            <a:r>
              <a:rPr lang="uk-UA" dirty="0">
                <a:solidFill>
                  <a:schemeClr val="tx1"/>
                </a:solidFill>
              </a:rPr>
              <a:t>ситуації має </a:t>
            </a:r>
            <a:r>
              <a:rPr lang="uk-UA" dirty="0" smtClean="0">
                <a:solidFill>
                  <a:schemeClr val="tx1"/>
                </a:solidFill>
              </a:rPr>
              <a:t>здійснюватися залежно </a:t>
            </a:r>
            <a:r>
              <a:rPr lang="uk-UA" dirty="0">
                <a:solidFill>
                  <a:schemeClr val="tx1"/>
                </a:solidFill>
              </a:rPr>
              <a:t>від таких факторів, які впливають на </a:t>
            </a:r>
            <a:r>
              <a:rPr lang="uk-UA" dirty="0" smtClean="0">
                <a:solidFill>
                  <a:schemeClr val="tx1"/>
                </a:solidFill>
              </a:rPr>
              <a:t>можливості </a:t>
            </a:r>
            <a:r>
              <a:rPr lang="uk-UA" dirty="0">
                <a:solidFill>
                  <a:schemeClr val="tx1"/>
                </a:solidFill>
              </a:rPr>
              <a:t>сторони захисту та можливість </a:t>
            </a:r>
            <a:r>
              <a:rPr lang="uk-UA" dirty="0" smtClean="0">
                <a:solidFill>
                  <a:schemeClr val="tx1"/>
                </a:solidFill>
              </a:rPr>
              <a:t>забезпечити ефективну </a:t>
            </a:r>
            <a:r>
              <a:rPr lang="uk-UA" dirty="0">
                <a:solidFill>
                  <a:schemeClr val="tx1"/>
                </a:solidFill>
              </a:rPr>
              <a:t>правничу допомогу</a:t>
            </a:r>
            <a:r>
              <a:rPr lang="uk-UA" dirty="0" smtClean="0">
                <a:solidFill>
                  <a:schemeClr val="tx1"/>
                </a:solidFill>
              </a:rPr>
              <a:t>: </a:t>
            </a:r>
          </a:p>
          <a:p>
            <a:pPr algn="just"/>
            <a:r>
              <a:rPr lang="uk-UA" dirty="0" smtClean="0">
                <a:solidFill>
                  <a:schemeClr val="tx1"/>
                </a:solidFill>
              </a:rPr>
              <a:t>1</a:t>
            </a:r>
            <a:r>
              <a:rPr lang="uk-UA" dirty="0">
                <a:solidFill>
                  <a:schemeClr val="tx1"/>
                </a:solidFill>
              </a:rPr>
              <a:t>. якщо йдеться про ситуації, коли </a:t>
            </a:r>
            <a:r>
              <a:rPr lang="uk-UA" dirty="0" smtClean="0">
                <a:solidFill>
                  <a:schemeClr val="tx1"/>
                </a:solidFill>
              </a:rPr>
              <a:t>захисник брав </a:t>
            </a:r>
            <a:r>
              <a:rPr lang="uk-UA" dirty="0">
                <a:solidFill>
                  <a:schemeClr val="tx1"/>
                </a:solidFill>
              </a:rPr>
              <a:t>участь у  суді першої інстанції, </a:t>
            </a:r>
            <a:r>
              <a:rPr lang="uk-UA" dirty="0" smtClean="0">
                <a:solidFill>
                  <a:schemeClr val="tx1"/>
                </a:solidFill>
              </a:rPr>
              <a:t>ознайомлений з </a:t>
            </a:r>
            <a:r>
              <a:rPr lang="uk-UA" dirty="0" err="1">
                <a:solidFill>
                  <a:schemeClr val="tx1"/>
                </a:solidFill>
              </a:rPr>
              <a:t>вироком</a:t>
            </a:r>
            <a:r>
              <a:rPr lang="uk-UA" dirty="0">
                <a:solidFill>
                  <a:schemeClr val="tx1"/>
                </a:solidFill>
              </a:rPr>
              <a:t>, або був залучений до закінчення </a:t>
            </a:r>
            <a:r>
              <a:rPr lang="uk-UA" dirty="0" smtClean="0">
                <a:solidFill>
                  <a:schemeClr val="tx1"/>
                </a:solidFill>
              </a:rPr>
              <a:t>строку на</a:t>
            </a:r>
            <a:r>
              <a:rPr lang="uk-UA" dirty="0">
                <a:solidFill>
                  <a:schemeClr val="tx1"/>
                </a:solidFill>
              </a:rPr>
              <a:t> апеляційне оскарження, то немає підстав </a:t>
            </a:r>
            <a:r>
              <a:rPr lang="uk-UA" dirty="0" smtClean="0">
                <a:solidFill>
                  <a:schemeClr val="tx1"/>
                </a:solidFill>
              </a:rPr>
              <a:t>розглядати </a:t>
            </a:r>
            <a:r>
              <a:rPr lang="uk-UA" dirty="0">
                <a:solidFill>
                  <a:schemeClr val="tx1"/>
                </a:solidFill>
              </a:rPr>
              <a:t>його зміни до  скарги клієнта в  </a:t>
            </a:r>
            <a:r>
              <a:rPr lang="uk-UA" dirty="0" smtClean="0">
                <a:solidFill>
                  <a:schemeClr val="tx1"/>
                </a:solidFill>
              </a:rPr>
              <a:t>апеляційному провадженні</a:t>
            </a:r>
            <a:r>
              <a:rPr lang="uk-UA" dirty="0">
                <a:solidFill>
                  <a:schemeClr val="tx1"/>
                </a:solidFill>
              </a:rPr>
              <a:t>, адже була можливість подати само ‑стійну апеляційну скаргу, не ризикуючи </a:t>
            </a:r>
            <a:r>
              <a:rPr lang="uk-UA" dirty="0" smtClean="0">
                <a:solidFill>
                  <a:schemeClr val="tx1"/>
                </a:solidFill>
              </a:rPr>
              <a:t>інтересами клієнта</a:t>
            </a:r>
            <a:r>
              <a:rPr lang="uk-UA" dirty="0">
                <a:solidFill>
                  <a:schemeClr val="tx1"/>
                </a:solidFill>
              </a:rPr>
              <a:t>, якщо суд буквально витлумачить </a:t>
            </a:r>
            <a:r>
              <a:rPr lang="uk-UA" dirty="0" smtClean="0">
                <a:solidFill>
                  <a:schemeClr val="tx1"/>
                </a:solidFill>
              </a:rPr>
              <a:t>положення «</a:t>
            </a:r>
            <a:r>
              <a:rPr lang="uk-UA" dirty="0">
                <a:solidFill>
                  <a:schemeClr val="tx1"/>
                </a:solidFill>
              </a:rPr>
              <a:t>до початку апеляційного розгляду особа, яка </a:t>
            </a:r>
            <a:r>
              <a:rPr lang="uk-UA" dirty="0" smtClean="0">
                <a:solidFill>
                  <a:schemeClr val="tx1"/>
                </a:solidFill>
              </a:rPr>
              <a:t>подала </a:t>
            </a:r>
            <a:r>
              <a:rPr lang="uk-UA" dirty="0">
                <a:solidFill>
                  <a:schemeClr val="tx1"/>
                </a:solidFill>
              </a:rPr>
              <a:t>апеляційну скаргу, має право змінити </a:t>
            </a:r>
            <a:r>
              <a:rPr lang="uk-UA" dirty="0" smtClean="0">
                <a:solidFill>
                  <a:schemeClr val="tx1"/>
                </a:solidFill>
              </a:rPr>
              <a:t>та/або доповнити </a:t>
            </a:r>
            <a:r>
              <a:rPr lang="uk-UA" dirty="0">
                <a:solidFill>
                  <a:schemeClr val="tx1"/>
                </a:solidFill>
              </a:rPr>
              <a:t>її</a:t>
            </a:r>
            <a:r>
              <a:rPr lang="uk-UA" dirty="0" smtClean="0">
                <a:solidFill>
                  <a:schemeClr val="tx1"/>
                </a:solidFill>
              </a:rPr>
              <a:t>». </a:t>
            </a:r>
          </a:p>
          <a:p>
            <a:pPr algn="just"/>
            <a:r>
              <a:rPr lang="uk-UA" dirty="0" smtClean="0">
                <a:solidFill>
                  <a:schemeClr val="tx1"/>
                </a:solidFill>
              </a:rPr>
              <a:t>2</a:t>
            </a:r>
            <a:r>
              <a:rPr lang="uk-UA" dirty="0">
                <a:solidFill>
                  <a:schemeClr val="tx1"/>
                </a:solidFill>
              </a:rPr>
              <a:t>. якщо йдеться про ситуації, коли захисник </a:t>
            </a:r>
            <a:r>
              <a:rPr lang="uk-UA" dirty="0" smtClean="0">
                <a:solidFill>
                  <a:schemeClr val="tx1"/>
                </a:solidFill>
              </a:rPr>
              <a:t>був залучений </a:t>
            </a:r>
            <a:r>
              <a:rPr lang="uk-UA" dirty="0">
                <a:solidFill>
                  <a:schemeClr val="tx1"/>
                </a:solidFill>
              </a:rPr>
              <a:t>після закінчення строку на  </a:t>
            </a:r>
            <a:r>
              <a:rPr lang="uk-UA" dirty="0" smtClean="0">
                <a:solidFill>
                  <a:schemeClr val="tx1"/>
                </a:solidFill>
              </a:rPr>
              <a:t>апеляційне оскарження</a:t>
            </a:r>
            <a:r>
              <a:rPr lang="uk-UA" dirty="0">
                <a:solidFill>
                  <a:schemeClr val="tx1"/>
                </a:solidFill>
              </a:rPr>
              <a:t>, він не  має інших можливостей </a:t>
            </a:r>
            <a:r>
              <a:rPr lang="uk-UA" dirty="0" smtClean="0">
                <a:solidFill>
                  <a:schemeClr val="tx1"/>
                </a:solidFill>
              </a:rPr>
              <a:t>винести </a:t>
            </a:r>
            <a:r>
              <a:rPr lang="uk-UA" dirty="0">
                <a:solidFill>
                  <a:schemeClr val="tx1"/>
                </a:solidFill>
              </a:rPr>
              <a:t>свої доводи на розгляд суду, аніж подати зміни/доповнення до  скарги клієнта при тому, що </a:t>
            </a:r>
            <a:r>
              <a:rPr lang="uk-UA" dirty="0" smtClean="0">
                <a:solidFill>
                  <a:schemeClr val="tx1"/>
                </a:solidFill>
              </a:rPr>
              <a:t>згідно зі</a:t>
            </a:r>
            <a:r>
              <a:rPr lang="uk-UA" dirty="0">
                <a:solidFill>
                  <a:schemeClr val="tx1"/>
                </a:solidFill>
              </a:rPr>
              <a:t>  ст.  404 </a:t>
            </a:r>
            <a:r>
              <a:rPr lang="uk-UA" dirty="0" err="1">
                <a:solidFill>
                  <a:schemeClr val="tx1"/>
                </a:solidFill>
              </a:rPr>
              <a:t>КПК</a:t>
            </a:r>
            <a:r>
              <a:rPr lang="uk-UA" dirty="0">
                <a:solidFill>
                  <a:schemeClr val="tx1"/>
                </a:solidFill>
              </a:rPr>
              <a:t> України суд апеляційної </a:t>
            </a:r>
            <a:r>
              <a:rPr lang="uk-UA" dirty="0" smtClean="0">
                <a:solidFill>
                  <a:schemeClr val="tx1"/>
                </a:solidFill>
              </a:rPr>
              <a:t>інстанції переглядає </a:t>
            </a:r>
            <a:r>
              <a:rPr lang="uk-UA" dirty="0">
                <a:solidFill>
                  <a:schemeClr val="tx1"/>
                </a:solidFill>
              </a:rPr>
              <a:t>судові рішення суду першої </a:t>
            </a:r>
            <a:r>
              <a:rPr lang="uk-UA" dirty="0" smtClean="0">
                <a:solidFill>
                  <a:schemeClr val="tx1"/>
                </a:solidFill>
              </a:rPr>
              <a:t>інстанції в</a:t>
            </a:r>
            <a:r>
              <a:rPr lang="uk-UA" dirty="0">
                <a:solidFill>
                  <a:schemeClr val="tx1"/>
                </a:solidFill>
              </a:rPr>
              <a:t> межах апеляційної скарги. відповідно, слід </a:t>
            </a:r>
            <a:r>
              <a:rPr lang="uk-UA" dirty="0" smtClean="0">
                <a:solidFill>
                  <a:schemeClr val="tx1"/>
                </a:solidFill>
              </a:rPr>
              <a:t>визнати </a:t>
            </a:r>
            <a:r>
              <a:rPr lang="uk-UA" dirty="0">
                <a:solidFill>
                  <a:schemeClr val="tx1"/>
                </a:solidFill>
              </a:rPr>
              <a:t>можливість змінити/доповнити скаргу клієнта</a:t>
            </a:r>
            <a:r>
              <a:rPr lang="uk-UA" dirty="0" smtClean="0">
                <a:solidFill>
                  <a:schemeClr val="tx1"/>
                </a:solidFill>
              </a:rPr>
              <a:t>. Це</a:t>
            </a:r>
            <a:r>
              <a:rPr lang="uk-UA" dirty="0">
                <a:solidFill>
                  <a:schemeClr val="tx1"/>
                </a:solidFill>
              </a:rPr>
              <a:t> має бути здійснено за згоди клієнта</a:t>
            </a:r>
            <a:r>
              <a:rPr lang="uk-UA" dirty="0" smtClean="0">
                <a:solidFill>
                  <a:schemeClr val="tx1"/>
                </a:solidFill>
              </a:rPr>
              <a:t>. </a:t>
            </a:r>
          </a:p>
          <a:p>
            <a:pPr algn="just"/>
            <a:r>
              <a:rPr lang="uk-UA" dirty="0" smtClean="0">
                <a:solidFill>
                  <a:schemeClr val="tx1"/>
                </a:solidFill>
              </a:rPr>
              <a:t>Отже</a:t>
            </a:r>
            <a:r>
              <a:rPr lang="uk-UA" dirty="0">
                <a:solidFill>
                  <a:schemeClr val="tx1"/>
                </a:solidFill>
              </a:rPr>
              <a:t>, станом натепер </a:t>
            </a:r>
            <a:r>
              <a:rPr lang="uk-UA" dirty="0" err="1" smtClean="0">
                <a:solidFill>
                  <a:schemeClr val="tx1"/>
                </a:solidFill>
              </a:rPr>
              <a:t>ВП</a:t>
            </a:r>
            <a:r>
              <a:rPr lang="uk-UA" dirty="0" smtClean="0">
                <a:solidFill>
                  <a:schemeClr val="tx1"/>
                </a:solidFill>
              </a:rPr>
              <a:t> </a:t>
            </a:r>
            <a:r>
              <a:rPr lang="uk-UA" dirty="0" err="1" smtClean="0">
                <a:solidFill>
                  <a:schemeClr val="tx1"/>
                </a:solidFill>
              </a:rPr>
              <a:t>ВС</a:t>
            </a:r>
            <a:r>
              <a:rPr lang="uk-UA" dirty="0" smtClean="0">
                <a:solidFill>
                  <a:schemeClr val="tx1"/>
                </a:solidFill>
              </a:rPr>
              <a:t> виходить </a:t>
            </a:r>
            <a:r>
              <a:rPr lang="uk-UA" dirty="0">
                <a:solidFill>
                  <a:schemeClr val="tx1"/>
                </a:solidFill>
              </a:rPr>
              <a:t>з того</a:t>
            </a:r>
            <a:r>
              <a:rPr lang="uk-UA" dirty="0" smtClean="0">
                <a:solidFill>
                  <a:schemeClr val="tx1"/>
                </a:solidFill>
              </a:rPr>
              <a:t>, що </a:t>
            </a:r>
            <a:r>
              <a:rPr lang="uk-UA" dirty="0">
                <a:solidFill>
                  <a:schemeClr val="tx1"/>
                </a:solidFill>
              </a:rPr>
              <a:t>у  розумінні ч.  3 ст.  403 </a:t>
            </a:r>
            <a:r>
              <a:rPr lang="uk-UA" dirty="0" err="1">
                <a:solidFill>
                  <a:schemeClr val="tx1"/>
                </a:solidFill>
              </a:rPr>
              <a:t>КПК</a:t>
            </a:r>
            <a:r>
              <a:rPr lang="uk-UA" dirty="0">
                <a:solidFill>
                  <a:schemeClr val="tx1"/>
                </a:solidFill>
              </a:rPr>
              <a:t> «особою, яка по ‑дала апеляційну скаргу» є лише учасник </a:t>
            </a:r>
            <a:r>
              <a:rPr lang="uk-UA" dirty="0" smtClean="0">
                <a:solidFill>
                  <a:schemeClr val="tx1"/>
                </a:solidFill>
              </a:rPr>
              <a:t>судового провадження</a:t>
            </a:r>
            <a:r>
              <a:rPr lang="uk-UA" dirty="0">
                <a:solidFill>
                  <a:schemeClr val="tx1"/>
                </a:solidFill>
              </a:rPr>
              <a:t>, який реалізував право на  </a:t>
            </a:r>
            <a:r>
              <a:rPr lang="uk-UA" dirty="0" smtClean="0">
                <a:solidFill>
                  <a:schemeClr val="tx1"/>
                </a:solidFill>
              </a:rPr>
              <a:t>апеляційне </a:t>
            </a:r>
            <a:r>
              <a:rPr lang="uk-UA" dirty="0">
                <a:solidFill>
                  <a:schemeClr val="tx1"/>
                </a:solidFill>
              </a:rPr>
              <a:t>оскарження від свого імені. Право змінити та/або доповнити апеляційну скаргу </a:t>
            </a:r>
            <a:r>
              <a:rPr lang="uk-UA" dirty="0" smtClean="0">
                <a:solidFill>
                  <a:schemeClr val="tx1"/>
                </a:solidFill>
              </a:rPr>
              <a:t>обвинуваченого належить </a:t>
            </a:r>
            <a:r>
              <a:rPr lang="uk-UA" dirty="0">
                <a:solidFill>
                  <a:schemeClr val="tx1"/>
                </a:solidFill>
              </a:rPr>
              <a:t>виключно суб’єкту її подання, тобто </a:t>
            </a:r>
            <a:r>
              <a:rPr lang="uk-UA" dirty="0" smtClean="0">
                <a:solidFill>
                  <a:schemeClr val="tx1"/>
                </a:solidFill>
              </a:rPr>
              <a:t>обвинуваченому </a:t>
            </a:r>
            <a:r>
              <a:rPr lang="uk-UA" dirty="0">
                <a:solidFill>
                  <a:schemeClr val="tx1"/>
                </a:solidFill>
              </a:rPr>
              <a:t>3. Утім, запропоновані у  статті </a:t>
            </a:r>
            <a:r>
              <a:rPr lang="uk-UA" dirty="0" smtClean="0">
                <a:solidFill>
                  <a:schemeClr val="tx1"/>
                </a:solidFill>
              </a:rPr>
              <a:t>доводи </a:t>
            </a:r>
            <a:r>
              <a:rPr lang="uk-UA" dirty="0">
                <a:solidFill>
                  <a:schemeClr val="tx1"/>
                </a:solidFill>
              </a:rPr>
              <a:t>можуть бути враховані у  подальшому </a:t>
            </a:r>
            <a:r>
              <a:rPr lang="uk-UA" dirty="0" smtClean="0">
                <a:solidFill>
                  <a:schemeClr val="tx1"/>
                </a:solidFill>
              </a:rPr>
              <a:t>розвитку практики </a:t>
            </a:r>
            <a:r>
              <a:rPr lang="uk-UA" dirty="0" err="1" smtClean="0">
                <a:solidFill>
                  <a:schemeClr val="tx1"/>
                </a:solidFill>
              </a:rPr>
              <a:t>ВС</a:t>
            </a:r>
            <a:r>
              <a:rPr lang="uk-UA" dirty="0" smtClean="0">
                <a:solidFill>
                  <a:schemeClr val="tx1"/>
                </a:solidFill>
              </a:rPr>
              <a:t> (</a:t>
            </a:r>
            <a:r>
              <a:rPr lang="en-US" dirty="0" smtClean="0">
                <a:solidFill>
                  <a:schemeClr val="tx1"/>
                </a:solidFill>
                <a:hlinkClick r:id="rId2"/>
              </a:rPr>
              <a:t>https</a:t>
            </a:r>
            <a:r>
              <a:rPr lang="en-US" dirty="0">
                <a:solidFill>
                  <a:schemeClr val="tx1"/>
                </a:solidFill>
                <a:hlinkClick r:id="rId2"/>
              </a:rPr>
              <a:t>://</a:t>
            </a:r>
            <a:r>
              <a:rPr lang="en-US" dirty="0" smtClean="0">
                <a:solidFill>
                  <a:schemeClr val="tx1"/>
                </a:solidFill>
                <a:hlinkClick r:id="rId2"/>
              </a:rPr>
              <a:t>www.researchgate.net/publication/384328836</a:t>
            </a:r>
            <a:r>
              <a:rPr lang="uk-UA" dirty="0" smtClean="0">
                <a:solidFill>
                  <a:schemeClr val="tx1"/>
                </a:solidFill>
              </a:rPr>
              <a:t>)</a:t>
            </a:r>
          </a:p>
        </p:txBody>
      </p:sp>
    </p:spTree>
    <p:extLst>
      <p:ext uri="{BB962C8B-B14F-4D97-AF65-F5344CB8AC3E}">
        <p14:creationId xmlns:p14="http://schemas.microsoft.com/office/powerpoint/2010/main" val="2655612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ОЦІНКА ЕФЕКТИВНОСТІ ЗАХИСТУ У ПРАКТИЦІ ВЕРХОВНОГО СУДУ</a:t>
            </a:r>
            <a:endParaRPr lang="uk-UA" dirty="0">
              <a:solidFill>
                <a:srgbClr val="00B050"/>
              </a:solidFill>
            </a:endParaRPr>
          </a:p>
        </p:txBody>
      </p:sp>
      <p:sp>
        <p:nvSpPr>
          <p:cNvPr id="3" name="Объект 2"/>
          <p:cNvSpPr>
            <a:spLocks noGrp="1"/>
          </p:cNvSpPr>
          <p:nvPr>
            <p:ph idx="1"/>
          </p:nvPr>
        </p:nvSpPr>
        <p:spPr/>
        <p:txBody>
          <a:bodyPr>
            <a:normAutofit/>
          </a:bodyPr>
          <a:lstStyle/>
          <a:p>
            <a:pPr algn="just"/>
            <a:r>
              <a:rPr lang="uk-UA" dirty="0"/>
              <a:t>ВС визнав, що </a:t>
            </a:r>
            <a:r>
              <a:rPr lang="uk-UA" b="1" dirty="0"/>
              <a:t>ефективність захисту не є тотожною досягненню за результатами судового розгляду бажаного для обвинуваченого результату, а полягає в наданні йому належних та достатніх можливостей з використанням власних процесуальних прав та кваліфікованої юридичної допомоги, яка в передбачених законом випадках є обов'язковою, захищатися від обвинувачення в передбачений законом спосіб. Подальша незгода обвинуваченого з раніше обраними та узгодженими з  адвокатом позицією і тактикою захисту не свідчить про його </a:t>
            </a:r>
            <a:r>
              <a:rPr lang="uk-UA" b="1" dirty="0" smtClean="0"/>
              <a:t>неефективність</a:t>
            </a:r>
          </a:p>
          <a:p>
            <a:r>
              <a:rPr lang="ru-RU" dirty="0" smtClean="0"/>
              <a:t>(</a:t>
            </a:r>
            <a:r>
              <a:rPr lang="ru-RU" i="1" dirty="0" smtClean="0"/>
              <a:t>Постанова </a:t>
            </a:r>
            <a:r>
              <a:rPr lang="ru-RU" i="1" dirty="0" err="1"/>
              <a:t>Великої</a:t>
            </a:r>
            <a:r>
              <a:rPr lang="ru-RU" i="1" dirty="0"/>
              <a:t> </a:t>
            </a:r>
            <a:r>
              <a:rPr lang="ru-RU" i="1" dirty="0" err="1"/>
              <a:t>Палати</a:t>
            </a:r>
            <a:r>
              <a:rPr lang="ru-RU" i="1" dirty="0"/>
              <a:t> Верховного Суду </a:t>
            </a:r>
            <a:r>
              <a:rPr lang="ru-RU" i="1" dirty="0" err="1"/>
              <a:t>від</a:t>
            </a:r>
            <a:r>
              <a:rPr lang="ru-RU" i="1" dirty="0"/>
              <a:t> 12 </a:t>
            </a:r>
            <a:r>
              <a:rPr lang="ru-RU" i="1" dirty="0" err="1"/>
              <a:t>вересня</a:t>
            </a:r>
            <a:r>
              <a:rPr lang="ru-RU" i="1" dirty="0"/>
              <a:t> 2018 року, справа </a:t>
            </a:r>
            <a:r>
              <a:rPr lang="ru-RU" i="1" dirty="0" smtClean="0"/>
              <a:t>№ 523/6472/14-к</a:t>
            </a:r>
            <a:r>
              <a:rPr lang="ru-RU" i="1" dirty="0"/>
              <a:t>. URL: http://</a:t>
            </a:r>
            <a:r>
              <a:rPr lang="ru-RU" i="1" dirty="0" smtClean="0"/>
              <a:t>www.reyestr.court.gov.ua/Review/76947335</a:t>
            </a:r>
            <a:r>
              <a:rPr lang="ru-RU" dirty="0" smtClean="0"/>
              <a:t>)</a:t>
            </a:r>
            <a:endParaRPr lang="uk-UA" dirty="0"/>
          </a:p>
        </p:txBody>
      </p:sp>
    </p:spTree>
    <p:extLst>
      <p:ext uri="{BB962C8B-B14F-4D97-AF65-F5344CB8AC3E}">
        <p14:creationId xmlns:p14="http://schemas.microsoft.com/office/powerpoint/2010/main" val="3651184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ОЦІНКА ЕФЕКТИВНОСТІ ЗАХИСТУ У ПРАКТИЦІ ВЕРХОВНОГО СУДУ</a:t>
            </a:r>
            <a:endParaRPr lang="uk-UA" dirty="0">
              <a:solidFill>
                <a:srgbClr val="00B050"/>
              </a:solidFill>
            </a:endParaRPr>
          </a:p>
        </p:txBody>
      </p:sp>
      <p:sp>
        <p:nvSpPr>
          <p:cNvPr id="3" name="Объект 2"/>
          <p:cNvSpPr>
            <a:spLocks noGrp="1"/>
          </p:cNvSpPr>
          <p:nvPr>
            <p:ph idx="1"/>
          </p:nvPr>
        </p:nvSpPr>
        <p:spPr/>
        <p:txBody>
          <a:bodyPr>
            <a:normAutofit/>
          </a:bodyPr>
          <a:lstStyle/>
          <a:p>
            <a:pPr algn="just"/>
            <a:r>
              <a:rPr lang="uk-UA" dirty="0" smtClean="0"/>
              <a:t>Колегія суддів звертає увагу, що ефективність захисту не є тотожною досягненню за результатами судового розгляду бажаного для обвинуваченого результату, а полягає в наданні йому належних та достатніх можливостей із використанням власних процесуальних прав та кваліфікованої юридичної допомоги, яка в передбачених законом випадках є обов`язковою, захищатися від обвинувачення в передбачений законом спосіб. Подальша незгода обвинуваченого з раніше обраними та узгодженими з адвокатом позицією і тактикою захисту не свідчить про його неефективність</a:t>
            </a:r>
            <a:r>
              <a:rPr lang="ru-RU" dirty="0" smtClean="0"/>
              <a:t>.</a:t>
            </a:r>
          </a:p>
          <a:p>
            <a:pPr algn="just"/>
            <a:r>
              <a:rPr lang="ru-RU" dirty="0" smtClean="0"/>
              <a:t>(</a:t>
            </a:r>
            <a:r>
              <a:rPr lang="en-US" dirty="0"/>
              <a:t>https://reyestr.court.gov.ua/Review/130456851</a:t>
            </a:r>
            <a:r>
              <a:rPr lang="ru-RU" dirty="0" smtClean="0"/>
              <a:t>)</a:t>
            </a:r>
            <a:endParaRPr lang="uk-UA" dirty="0"/>
          </a:p>
        </p:txBody>
      </p:sp>
    </p:spTree>
    <p:extLst>
      <p:ext uri="{BB962C8B-B14F-4D97-AF65-F5344CB8AC3E}">
        <p14:creationId xmlns:p14="http://schemas.microsoft.com/office/powerpoint/2010/main" val="3554077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ОЦІНКА ЕФЕКТИВНОСТІ ЗАХИСТУ У ПРАКТИЦІ ВЕРХОВНОГО СУДУ</a:t>
            </a:r>
            <a:endParaRPr lang="uk-UA" dirty="0"/>
          </a:p>
        </p:txBody>
      </p:sp>
      <p:sp>
        <p:nvSpPr>
          <p:cNvPr id="3" name="Объект 2"/>
          <p:cNvSpPr>
            <a:spLocks noGrp="1"/>
          </p:cNvSpPr>
          <p:nvPr>
            <p:ph idx="1"/>
          </p:nvPr>
        </p:nvSpPr>
        <p:spPr/>
        <p:txBody>
          <a:bodyPr>
            <a:normAutofit/>
          </a:bodyPr>
          <a:lstStyle/>
          <a:p>
            <a:pPr algn="just"/>
            <a:r>
              <a:rPr lang="uk-UA" sz="2000" i="1" dirty="0"/>
              <a:t>ефективним з боку захисника є захист, коли захисник вжив усіх можливих ефективних та доречних процесуальних засобів, які не суперечать закону, для забезпечення дотримання або відновлення прав, свобод і законних інтересів підозрюваного, обвинуваченого та з’ясування обставин, які спростовують підозру чи обвинувачення, пом’якшують чи виключають кримінальну відповідальність підозрюваного, обвинуваченого</a:t>
            </a:r>
            <a:endParaRPr lang="uk-UA" sz="2000" dirty="0"/>
          </a:p>
        </p:txBody>
      </p:sp>
    </p:spTree>
    <p:extLst>
      <p:ext uri="{BB962C8B-B14F-4D97-AF65-F5344CB8AC3E}">
        <p14:creationId xmlns:p14="http://schemas.microsoft.com/office/powerpoint/2010/main" val="164675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47500" lnSpcReduction="20000"/>
          </a:bodyPr>
          <a:lstStyle/>
          <a:p>
            <a:r>
              <a:rPr lang="uk-UA" b="1" dirty="0" smtClean="0">
                <a:solidFill>
                  <a:srgbClr val="0070C0"/>
                </a:solidFill>
              </a:rPr>
              <a:t>Неявка захисника, викликаного до </a:t>
            </a:r>
            <a:r>
              <a:rPr lang="uk-UA" b="1" dirty="0" err="1" smtClean="0">
                <a:solidFill>
                  <a:srgbClr val="0070C0"/>
                </a:solidFill>
              </a:rPr>
              <a:t>РТКЦ</a:t>
            </a:r>
            <a:endParaRPr lang="uk-UA" b="1" dirty="0" smtClean="0">
              <a:solidFill>
                <a:srgbClr val="0070C0"/>
              </a:solidFill>
            </a:endParaRPr>
          </a:p>
          <a:p>
            <a:r>
              <a:rPr lang="ru-RU" dirty="0"/>
              <a:t>17.  За </a:t>
            </a:r>
            <a:r>
              <a:rPr lang="uk-UA" dirty="0" smtClean="0"/>
              <a:t>клопотанням захисника, який послався на необхідність прибути 15 серпня за повісткою до </a:t>
            </a:r>
            <a:r>
              <a:rPr lang="uk-UA" dirty="0" err="1" smtClean="0"/>
              <a:t>РТЦК</a:t>
            </a:r>
            <a:r>
              <a:rPr lang="uk-UA" dirty="0" smtClean="0"/>
              <a:t>, суд відклав апеляційний розгляд на 19 серпня 2022 року</a:t>
            </a:r>
          </a:p>
          <a:p>
            <a:r>
              <a:rPr lang="uk-UA" dirty="0" smtClean="0"/>
              <a:t>18.  Перед засіданням 19 серпня 2022 року захисник направив до суду клопотання про відкладення розгляду, оскільки йому належало з`явитись до </a:t>
            </a:r>
            <a:r>
              <a:rPr lang="uk-UA" dirty="0" err="1" smtClean="0"/>
              <a:t>РТЦК</a:t>
            </a:r>
            <a:r>
              <a:rPr lang="uk-UA" dirty="0" smtClean="0"/>
              <a:t> 19 серпня 2022 року, що підтверджувалося долученою копією відповідної повістки.</a:t>
            </a:r>
          </a:p>
          <a:p>
            <a:r>
              <a:rPr lang="uk-UA" dirty="0" smtClean="0"/>
              <a:t>19.  У судовому засіданні 19 серпня 2022 року суд оголосив клопотання захисника і, заслухавши думку прокурора і представника потерпілого, які заперечили проти відкладення розгляду, продовжив розгляд справи по суті. Суд мотивував своє рішення тим, що такі дії сторони захисту він оцінює як затягування судового розгляду та зловживання процесуальними правами, тому, зважаючи на те, що в апеляційній скарзі не ставиться питання про погіршення правового становища обвинуваченого, вважає за можливе здійснювати апеляційний розгляд без участі сторони захисту.</a:t>
            </a:r>
          </a:p>
          <a:p>
            <a:r>
              <a:rPr lang="uk-UA" dirty="0" smtClean="0"/>
              <a:t>20.  Суд вважає, що висновок апеляційного суду щодо відсутності поважних причин неприбуття захисника не ґрунтується на матеріалах провадження.</a:t>
            </a:r>
          </a:p>
          <a:p>
            <a:r>
              <a:rPr lang="uk-UA" dirty="0" smtClean="0"/>
              <a:t>21.  Стаття 22 Закону України «Про мобілізаційну підготовку та мобілізацію» передбачає  обов`язок громадянина з`явитися за викликом до територіального центру комплектування та соціальної підтримки, що є особливо важливим в період воєнного стану у зв`язку з агресією проти України. Більше того, за невиконання цих вимог може наставати юридична відповідальність.</a:t>
            </a:r>
          </a:p>
          <a:p>
            <a:r>
              <a:rPr lang="uk-UA" dirty="0" smtClean="0"/>
              <a:t>22.  Захисник надав суду підтвердження обставинам, на які посилався в своєму клопотанні. Суд жодним чином не поставив під сумнів існування цих обставин, однак не обґрунтував, чому виконання військовозобов`язаним захисником свого обов`язку не є поважною причиною неявки в судове засідання.</a:t>
            </a:r>
          </a:p>
          <a:p>
            <a:r>
              <a:rPr lang="uk-UA" dirty="0" smtClean="0"/>
              <a:t>23.  Посилання апеляційного суду на можливість розгляду справи без участі сторони захисту, через те, що не йдеться про погіршення становища обвинуваченого, суперечить вимогам процесуального закону, оскільки частина 4 статті 405 </a:t>
            </a:r>
            <a:r>
              <a:rPr lang="uk-UA" dirty="0" err="1" smtClean="0"/>
              <a:t>КПК</a:t>
            </a:r>
            <a:r>
              <a:rPr lang="uk-UA" dirty="0" smtClean="0"/>
              <a:t> передбачає, що неприбуття сторін не перешкоджає проведенню розгляду, якщо такі особи не повідомили про поважні причини свого неприбуття.</a:t>
            </a:r>
          </a:p>
          <a:p>
            <a:r>
              <a:rPr lang="uk-UA" dirty="0" smtClean="0"/>
              <a:t>24.  Таким чином, суд апеляційної інстанції не обґрунтував свій висновок про відсутність поважних причин для неявки захисника і, провівши розгляд без його участі, позбавив сторону захисту можливості висловити свою позицію щодо наданих прокурором матеріалів</a:t>
            </a:r>
            <a:r>
              <a:rPr lang="ru-RU" dirty="0" smtClean="0"/>
              <a:t>.</a:t>
            </a:r>
          </a:p>
          <a:p>
            <a:r>
              <a:rPr lang="ru-RU" i="1" dirty="0" smtClean="0"/>
              <a:t>(Постанова </a:t>
            </a:r>
            <a:r>
              <a:rPr lang="ru-RU" i="1" dirty="0" err="1" smtClean="0"/>
              <a:t>ККС</a:t>
            </a:r>
            <a:r>
              <a:rPr lang="ru-RU" i="1" dirty="0" smtClean="0"/>
              <a:t> </a:t>
            </a:r>
            <a:r>
              <a:rPr lang="ru-RU" i="1" dirty="0" err="1" smtClean="0"/>
              <a:t>ВС</a:t>
            </a:r>
            <a:r>
              <a:rPr lang="ru-RU" i="1" dirty="0" smtClean="0"/>
              <a:t> </a:t>
            </a:r>
            <a:r>
              <a:rPr lang="ru-RU" i="1" dirty="0" err="1" smtClean="0"/>
              <a:t>від</a:t>
            </a:r>
            <a:r>
              <a:rPr lang="ru-RU" i="1" dirty="0" smtClean="0"/>
              <a:t> 21 </a:t>
            </a:r>
            <a:r>
              <a:rPr lang="ru-RU" i="1" dirty="0" err="1" smtClean="0"/>
              <a:t>березня</a:t>
            </a:r>
            <a:r>
              <a:rPr lang="ru-RU" i="1" dirty="0"/>
              <a:t> 2023 року, справа № </a:t>
            </a:r>
            <a:r>
              <a:rPr lang="ru-RU" i="1" dirty="0" smtClean="0"/>
              <a:t>720/1277/20,</a:t>
            </a:r>
            <a:r>
              <a:rPr lang="en-US" i="1" dirty="0"/>
              <a:t> https://reyestr.court.gov.ua/Review/109855140</a:t>
            </a:r>
            <a:r>
              <a:rPr lang="ru-RU" i="1" dirty="0" smtClean="0"/>
              <a:t> )</a:t>
            </a:r>
            <a:endParaRPr lang="uk-UA" i="1" dirty="0"/>
          </a:p>
        </p:txBody>
      </p:sp>
    </p:spTree>
    <p:extLst>
      <p:ext uri="{BB962C8B-B14F-4D97-AF65-F5344CB8AC3E}">
        <p14:creationId xmlns:p14="http://schemas.microsoft.com/office/powerpoint/2010/main" val="4088870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ОЦІНКА ЕФЕКТИВНОСТІ ЗАХИСТУ У ПРАКТИЦІ ВЕРХОВНОГО СУДУ</a:t>
            </a:r>
            <a:endParaRPr lang="uk-UA" dirty="0"/>
          </a:p>
        </p:txBody>
      </p:sp>
      <p:sp>
        <p:nvSpPr>
          <p:cNvPr id="3" name="Объект 2"/>
          <p:cNvSpPr>
            <a:spLocks noGrp="1"/>
          </p:cNvSpPr>
          <p:nvPr>
            <p:ph idx="1"/>
          </p:nvPr>
        </p:nvSpPr>
        <p:spPr>
          <a:xfrm>
            <a:off x="677334" y="2111433"/>
            <a:ext cx="8596668" cy="3929929"/>
          </a:xfrm>
        </p:spPr>
        <p:txBody>
          <a:bodyPr>
            <a:normAutofit fontScale="85000" lnSpcReduction="20000"/>
          </a:bodyPr>
          <a:lstStyle/>
          <a:p>
            <a:r>
              <a:rPr lang="uk-UA" b="1" dirty="0"/>
              <a:t>ККС ВС неодноразово з урахуванням практики ЄСПЛ розглядав питання щодо ефективності захисту у аспекті наявності / відсутності істотного порушення вимог КПК України</a:t>
            </a:r>
            <a:r>
              <a:rPr lang="uk-UA" dirty="0"/>
              <a:t>. </a:t>
            </a:r>
            <a:endParaRPr lang="uk-UA" dirty="0" smtClean="0"/>
          </a:p>
          <a:p>
            <a:r>
              <a:rPr lang="uk-UA" dirty="0" smtClean="0"/>
              <a:t>При </a:t>
            </a:r>
            <a:r>
              <a:rPr lang="uk-UA" dirty="0"/>
              <a:t>оцінці ефективності захисту у аспекті забезпечення права на захист ККС ВС </a:t>
            </a:r>
            <a:r>
              <a:rPr lang="uk-UA" dirty="0" smtClean="0"/>
              <a:t>враховує:</a:t>
            </a:r>
          </a:p>
          <a:p>
            <a:r>
              <a:rPr lang="uk-UA" dirty="0" smtClean="0"/>
              <a:t>вжиття захисником заходів щодо захисту підозрюваного, обвинуваченого (наприклад, </a:t>
            </a:r>
            <a:r>
              <a:rPr lang="uk-UA" dirty="0" err="1" smtClean="0"/>
              <a:t>заявлення</a:t>
            </a:r>
            <a:r>
              <a:rPr lang="uk-UA" dirty="0" smtClean="0"/>
              <a:t> клопотань, ознайомлення з матеріалами провадження, явка у судове засідання; подання скарг; тощо</a:t>
            </a:r>
            <a:r>
              <a:rPr lang="ru-RU" dirty="0" smtClean="0"/>
              <a:t>)</a:t>
            </a:r>
          </a:p>
          <a:p>
            <a:r>
              <a:rPr lang="uk-UA" dirty="0" smtClean="0"/>
              <a:t>наявність </a:t>
            </a:r>
            <a:r>
              <a:rPr lang="uk-UA" dirty="0"/>
              <a:t>рішення Кваліфікаційно-дисциплінарної комісії адвокатури щодо діяльності </a:t>
            </a:r>
            <a:r>
              <a:rPr lang="uk-UA" dirty="0" smtClean="0"/>
              <a:t>захисника</a:t>
            </a:r>
          </a:p>
          <a:p>
            <a:r>
              <a:rPr lang="uk-UA" dirty="0" smtClean="0"/>
              <a:t>узгодження позицій захисника та клієнта</a:t>
            </a:r>
          </a:p>
          <a:p>
            <a:r>
              <a:rPr lang="uk-UA" dirty="0" smtClean="0"/>
              <a:t>належність вирішення судом питання про надання неефективної правової допомоги</a:t>
            </a:r>
          </a:p>
          <a:p>
            <a:r>
              <a:rPr lang="uk-UA" dirty="0" smtClean="0"/>
              <a:t>виявлення підозрюваним, обвинуваченим бажання залучити іншого захисника</a:t>
            </a:r>
          </a:p>
          <a:p>
            <a:r>
              <a:rPr lang="uk-UA" dirty="0" smtClean="0"/>
              <a:t>наявність </a:t>
            </a:r>
            <a:r>
              <a:rPr lang="uk-UA" dirty="0"/>
              <a:t>або відсутність скарг на дії або бездіяльність захисника</a:t>
            </a:r>
            <a:endParaRPr lang="ru-RU" dirty="0"/>
          </a:p>
          <a:p>
            <a:endParaRPr lang="ru-RU" dirty="0" smtClean="0"/>
          </a:p>
          <a:p>
            <a:endParaRPr lang="uk-UA" dirty="0"/>
          </a:p>
        </p:txBody>
      </p:sp>
    </p:spTree>
    <p:extLst>
      <p:ext uri="{BB962C8B-B14F-4D97-AF65-F5344CB8AC3E}">
        <p14:creationId xmlns:p14="http://schemas.microsoft.com/office/powerpoint/2010/main" val="1213607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solidFill>
                  <a:srgbClr val="00B050"/>
                </a:solidFill>
              </a:rPr>
              <a:t>Відмова</a:t>
            </a:r>
            <a:r>
              <a:rPr lang="ru-RU" b="1" dirty="0">
                <a:solidFill>
                  <a:srgbClr val="00B050"/>
                </a:solidFill>
              </a:rPr>
              <a:t> </a:t>
            </a:r>
            <a:r>
              <a:rPr lang="ru-RU" b="1" dirty="0" err="1">
                <a:solidFill>
                  <a:srgbClr val="00B050"/>
                </a:solidFill>
              </a:rPr>
              <a:t>захисника</a:t>
            </a:r>
            <a:r>
              <a:rPr lang="ru-RU" b="1" dirty="0">
                <a:solidFill>
                  <a:srgbClr val="00B050"/>
                </a:solidFill>
              </a:rPr>
              <a:t> </a:t>
            </a:r>
            <a:r>
              <a:rPr lang="ru-RU" b="1" dirty="0" err="1">
                <a:solidFill>
                  <a:srgbClr val="00B050"/>
                </a:solidFill>
              </a:rPr>
              <a:t>від</a:t>
            </a:r>
            <a:r>
              <a:rPr lang="ru-RU" b="1" dirty="0">
                <a:solidFill>
                  <a:srgbClr val="00B050"/>
                </a:solidFill>
              </a:rPr>
              <a:t> </a:t>
            </a:r>
            <a:r>
              <a:rPr lang="ru-RU" b="1" dirty="0" err="1">
                <a:solidFill>
                  <a:srgbClr val="00B050"/>
                </a:solidFill>
              </a:rPr>
              <a:t>виконання</a:t>
            </a:r>
            <a:r>
              <a:rPr lang="ru-RU" b="1" dirty="0">
                <a:solidFill>
                  <a:srgbClr val="00B050"/>
                </a:solidFill>
              </a:rPr>
              <a:t> </a:t>
            </a:r>
            <a:r>
              <a:rPr lang="ru-RU" b="1" dirty="0" err="1">
                <a:solidFill>
                  <a:srgbClr val="00B050"/>
                </a:solidFill>
              </a:rPr>
              <a:t>обов'язків</a:t>
            </a:r>
            <a:r>
              <a:rPr lang="ru-RU" b="1" dirty="0">
                <a:solidFill>
                  <a:srgbClr val="00B050"/>
                </a:solidFill>
              </a:rPr>
              <a:t>: ч. 4 ст. 47 КПК України</a:t>
            </a:r>
            <a:endParaRPr lang="uk-UA" b="1" dirty="0">
              <a:solidFill>
                <a:srgbClr val="00B050"/>
              </a:solidFill>
            </a:endParaRPr>
          </a:p>
        </p:txBody>
      </p:sp>
      <p:sp>
        <p:nvSpPr>
          <p:cNvPr id="3" name="Объект 2"/>
          <p:cNvSpPr>
            <a:spLocks noGrp="1"/>
          </p:cNvSpPr>
          <p:nvPr>
            <p:ph idx="1"/>
          </p:nvPr>
        </p:nvSpPr>
        <p:spPr/>
        <p:txBody>
          <a:bodyPr>
            <a:normAutofit fontScale="92500" lnSpcReduction="20000"/>
          </a:bodyPr>
          <a:lstStyle/>
          <a:p>
            <a:pPr algn="just"/>
            <a:r>
              <a:rPr lang="uk-UA" b="1" dirty="0" smtClean="0"/>
              <a:t>Стаття 47 КПК УКРАЇНИ.</a:t>
            </a:r>
            <a:r>
              <a:rPr lang="uk-UA" dirty="0" smtClean="0"/>
              <a:t> Обов’язки захисника</a:t>
            </a:r>
          </a:p>
          <a:p>
            <a:pPr algn="just"/>
            <a:r>
              <a:rPr lang="uk-UA" dirty="0" smtClean="0"/>
              <a:t>4. Захисник після його залучення має право відмовитися від виконання своїх обов’язків лише у випадках:</a:t>
            </a:r>
          </a:p>
          <a:p>
            <a:pPr algn="just"/>
            <a:r>
              <a:rPr lang="uk-UA" dirty="0" smtClean="0"/>
              <a:t>1) якщо є обставини, які згідно з цим Кодексом виключають його участь у кримінальному провадженні;</a:t>
            </a:r>
          </a:p>
          <a:p>
            <a:pPr algn="just"/>
            <a:r>
              <a:rPr lang="uk-UA" b="1" dirty="0" smtClean="0"/>
              <a:t>2) незгоди з підозрюваним, обвинуваченим щодо вибраного ним способу захисту, </a:t>
            </a:r>
            <a:r>
              <a:rPr lang="uk-UA" b="1" dirty="0" smtClean="0">
                <a:solidFill>
                  <a:srgbClr val="00B050"/>
                </a:solidFill>
              </a:rPr>
              <a:t>за винятком випадків обов’язкової участі захисника</a:t>
            </a:r>
            <a:r>
              <a:rPr lang="uk-UA" b="1" dirty="0" smtClean="0"/>
              <a:t>;</a:t>
            </a:r>
          </a:p>
          <a:p>
            <a:pPr algn="just"/>
            <a:r>
              <a:rPr lang="uk-UA" b="1" dirty="0" smtClean="0"/>
              <a:t>3) умисного невиконання підозрюваним, обвинуваченим умов укладеного з захисником договору, яке проявляється, зокрема, у систематичному недодержанні законних порад захисника, порушенні вимог цього Кодексу тощо;</a:t>
            </a:r>
          </a:p>
          <a:p>
            <a:pPr algn="just"/>
            <a:r>
              <a:rPr lang="uk-UA" dirty="0" smtClean="0"/>
              <a:t>4) якщо він свою відмову мотивує відсутністю належної кваліфікації для надання правової допомоги у конкретному провадженні, що є особливо складним.</a:t>
            </a:r>
          </a:p>
          <a:p>
            <a:endParaRPr lang="uk-UA" dirty="0"/>
          </a:p>
        </p:txBody>
      </p:sp>
    </p:spTree>
    <p:extLst>
      <p:ext uri="{BB962C8B-B14F-4D97-AF65-F5344CB8AC3E}">
        <p14:creationId xmlns:p14="http://schemas.microsoft.com/office/powerpoint/2010/main" val="1292602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ЗУ «Про адвокатуру та адвокатську діяльність»</a:t>
            </a:r>
            <a:endParaRPr lang="uk-UA" dirty="0"/>
          </a:p>
        </p:txBody>
      </p:sp>
      <p:sp>
        <p:nvSpPr>
          <p:cNvPr id="3" name="Объект 2"/>
          <p:cNvSpPr>
            <a:spLocks noGrp="1"/>
          </p:cNvSpPr>
          <p:nvPr>
            <p:ph idx="1"/>
          </p:nvPr>
        </p:nvSpPr>
        <p:spPr/>
        <p:txBody>
          <a:bodyPr>
            <a:normAutofit fontScale="92500" lnSpcReduction="10000"/>
          </a:bodyPr>
          <a:lstStyle/>
          <a:p>
            <a:pPr algn="just"/>
            <a:r>
              <a:rPr lang="uk-UA" b="1" dirty="0" smtClean="0"/>
              <a:t>Стаття 29. </a:t>
            </a:r>
            <a:r>
              <a:rPr lang="uk-UA" dirty="0"/>
              <a:t>Припинення, розірвання договору про надання правничої допомоги</a:t>
            </a:r>
          </a:p>
          <a:p>
            <a:pPr algn="just"/>
            <a:endParaRPr lang="uk-UA" dirty="0"/>
          </a:p>
          <a:p>
            <a:pPr algn="just"/>
            <a:r>
              <a:rPr lang="uk-UA" dirty="0"/>
              <a:t>1. Дія договору про надання правничої допомоги припиняється його належним виконанням</a:t>
            </a:r>
            <a:r>
              <a:rPr lang="uk-UA" dirty="0" smtClean="0"/>
              <a:t>.</a:t>
            </a:r>
            <a:endParaRPr lang="uk-UA" dirty="0"/>
          </a:p>
          <a:p>
            <a:pPr algn="just"/>
            <a:r>
              <a:rPr lang="uk-UA" dirty="0"/>
              <a:t>2. Договір про надання правничої допомоги може бути достроково припинений за взаємною згодою сторін або розірваний на вимогу однієї із сторін </a:t>
            </a:r>
            <a:r>
              <a:rPr lang="uk-UA" b="1" dirty="0"/>
              <a:t>на умовах, передбачених договором</a:t>
            </a:r>
            <a:r>
              <a:rPr lang="uk-UA" dirty="0"/>
              <a:t>. При цьому клієнт зобов’язаний оплатити адвокату (адвокатському бюро, адвокатському об’єднанню) гонорар (винагороду) за всю роботу, що була виконана чи підготовлена до виконання, а </a:t>
            </a:r>
            <a:r>
              <a:rPr lang="uk-UA" b="1" dirty="0"/>
              <a:t>адвокат (адвокатське бюро, адвокатське об’єднання) зобов’язаний (зобов’язане) повідомити клієнта про можливі наслідки та ризики, пов’язані з достроковим припиненням (розірванням) договору</a:t>
            </a:r>
            <a:r>
              <a:rPr lang="uk-UA" dirty="0"/>
              <a:t>.</a:t>
            </a:r>
          </a:p>
        </p:txBody>
      </p:sp>
    </p:spTree>
    <p:extLst>
      <p:ext uri="{BB962C8B-B14F-4D97-AF65-F5344CB8AC3E}">
        <p14:creationId xmlns:p14="http://schemas.microsoft.com/office/powerpoint/2010/main" val="1074512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Правила адвокатської етики</a:t>
            </a:r>
            <a:endParaRPr lang="uk-UA" dirty="0"/>
          </a:p>
        </p:txBody>
      </p:sp>
      <p:sp>
        <p:nvSpPr>
          <p:cNvPr id="3" name="Объект 2"/>
          <p:cNvSpPr>
            <a:spLocks noGrp="1"/>
          </p:cNvSpPr>
          <p:nvPr>
            <p:ph idx="1"/>
          </p:nvPr>
        </p:nvSpPr>
        <p:spPr/>
        <p:txBody>
          <a:bodyPr>
            <a:normAutofit/>
          </a:bodyPr>
          <a:lstStyle/>
          <a:p>
            <a:pPr algn="just"/>
            <a:r>
              <a:rPr lang="uk-UA" dirty="0" smtClean="0"/>
              <a:t>Стаття 32. Одностороннє розірвання адвокатом договору про надання правової допомоги </a:t>
            </a:r>
          </a:p>
          <a:p>
            <a:pPr algn="just"/>
            <a:r>
              <a:rPr lang="uk-UA" dirty="0" smtClean="0"/>
              <a:t>Адвокат має право в будь-який час достроково (до завершення виконання доручення) розірвати договір з клієнтом та/або особою, яка уклала договір в інтересах клієнта, в односторонньому порядку </a:t>
            </a:r>
            <a:r>
              <a:rPr lang="uk-UA" b="1" dirty="0" smtClean="0"/>
              <a:t>на умовах передбачених договором.</a:t>
            </a:r>
            <a:r>
              <a:rPr lang="uk-UA" dirty="0" smtClean="0"/>
              <a:t> Договір про надання правової допомоги, укладений адвокатом з клієнтом та/або особою, яка уклала договір в інтересах клієнта, припиняється у разі зупинення та/або анулювання свідоцтва про право на зайняття адвокатською діяльністю, крім випадку укладення договору з адвокатським бюро чи адвокатським об’єднанням. У цьому разі головою адвокатського бюро чи адвокатського об’єднання здійснюється заміна адвоката.</a:t>
            </a:r>
            <a:endParaRPr lang="uk-UA" dirty="0"/>
          </a:p>
        </p:txBody>
      </p:sp>
    </p:spTree>
    <p:extLst>
      <p:ext uri="{BB962C8B-B14F-4D97-AF65-F5344CB8AC3E}">
        <p14:creationId xmlns:p14="http://schemas.microsoft.com/office/powerpoint/2010/main" val="278127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37309"/>
          </a:xfrm>
        </p:spPr>
        <p:txBody>
          <a:bodyPr>
            <a:normAutofit fontScale="90000"/>
          </a:bodyPr>
          <a:lstStyle/>
          <a:p>
            <a:r>
              <a:rPr lang="uk-UA" dirty="0" smtClean="0"/>
              <a:t>       Проблемні питання ч. 4 ст. 47 КПК:</a:t>
            </a:r>
            <a:endParaRPr lang="uk-UA" dirty="0"/>
          </a:p>
        </p:txBody>
      </p:sp>
      <p:sp>
        <p:nvSpPr>
          <p:cNvPr id="3" name="Объект 2"/>
          <p:cNvSpPr>
            <a:spLocks noGrp="1"/>
          </p:cNvSpPr>
          <p:nvPr>
            <p:ph idx="1"/>
          </p:nvPr>
        </p:nvSpPr>
        <p:spPr>
          <a:xfrm>
            <a:off x="677334" y="1371600"/>
            <a:ext cx="9239750" cy="4164676"/>
          </a:xfrm>
        </p:spPr>
        <p:txBody>
          <a:bodyPr>
            <a:normAutofit/>
          </a:bodyPr>
          <a:lstStyle/>
          <a:p>
            <a:pPr lvl="0" algn="just"/>
            <a:r>
              <a:rPr lang="uk-UA" b="1" dirty="0" smtClean="0"/>
              <a:t>який </a:t>
            </a:r>
            <a:r>
              <a:rPr lang="uk-UA" b="1" dirty="0"/>
              <a:t>процесуальний документ має подати захисник</a:t>
            </a:r>
            <a:r>
              <a:rPr lang="uk-UA" dirty="0"/>
              <a:t>: клопотання / заява / заява про самовідвід (є ще варіант - повідомлення про відмову від виконання обов’язків із захисту обвинуваченого), предмет звернення (варіанти: про відмову від захисту; про відмову від виконання обов’язків захисника; відмова від виконання повноважень захисника; самовідвід </a:t>
            </a:r>
            <a:r>
              <a:rPr lang="uk-UA" dirty="0" smtClean="0"/>
              <a:t>);</a:t>
            </a:r>
          </a:p>
          <a:p>
            <a:pPr algn="just"/>
            <a:r>
              <a:rPr lang="uk-UA" b="1" dirty="0"/>
              <a:t>яке рішення має прийняти слідчий / </a:t>
            </a:r>
            <a:r>
              <a:rPr lang="uk-UA" b="1" dirty="0" err="1"/>
              <a:t>дізнавач</a:t>
            </a:r>
            <a:r>
              <a:rPr lang="uk-UA" b="1" dirty="0"/>
              <a:t> / прокурор / суд</a:t>
            </a:r>
            <a:r>
              <a:rPr lang="uk-UA" dirty="0"/>
              <a:t>, отримавши відповідне звернення захисника </a:t>
            </a:r>
            <a:endParaRPr lang="uk-UA" dirty="0" smtClean="0"/>
          </a:p>
          <a:p>
            <a:pPr algn="just"/>
            <a:r>
              <a:rPr lang="uk-UA" b="1" dirty="0" smtClean="0"/>
              <a:t>чи </a:t>
            </a:r>
            <a:r>
              <a:rPr lang="uk-UA" b="1" dirty="0"/>
              <a:t>можливе застосування цієї підстави відмови від виконання обов’язків захисника, якщо її немає в договорі</a:t>
            </a:r>
            <a:r>
              <a:rPr lang="uk-UA" dirty="0" smtClean="0"/>
              <a:t>;</a:t>
            </a:r>
            <a:endParaRPr lang="ru-RU" dirty="0"/>
          </a:p>
          <a:p>
            <a:pPr lvl="0" algn="just"/>
            <a:r>
              <a:rPr lang="uk-UA" b="1" dirty="0"/>
              <a:t>якщо така підстава для одностороннього розірвання є у договорі, то до чи після одностороннього розірвання договору захисник має звернутися до слідчого / прокурора / суду</a:t>
            </a:r>
            <a:r>
              <a:rPr lang="uk-UA" dirty="0"/>
              <a:t>; </a:t>
            </a:r>
            <a:endParaRPr lang="ru-RU" dirty="0"/>
          </a:p>
          <a:p>
            <a:endParaRPr lang="uk-UA" dirty="0"/>
          </a:p>
        </p:txBody>
      </p:sp>
    </p:spTree>
    <p:extLst>
      <p:ext uri="{BB962C8B-B14F-4D97-AF65-F5344CB8AC3E}">
        <p14:creationId xmlns:p14="http://schemas.microsoft.com/office/powerpoint/2010/main" val="339176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774" y="626226"/>
            <a:ext cx="8596668" cy="1320800"/>
          </a:xfrm>
        </p:spPr>
        <p:txBody>
          <a:bodyPr>
            <a:normAutofit/>
          </a:bodyPr>
          <a:lstStyle/>
          <a:p>
            <a:r>
              <a:rPr lang="uk-UA" dirty="0" smtClean="0"/>
              <a:t>      Який процесуальний документ має подати захисник</a:t>
            </a:r>
            <a:r>
              <a:rPr lang="ru-RU" dirty="0" smtClean="0"/>
              <a:t>?</a:t>
            </a:r>
            <a:endParaRPr lang="uk-UA" dirty="0"/>
          </a:p>
        </p:txBody>
      </p:sp>
      <p:sp>
        <p:nvSpPr>
          <p:cNvPr id="3" name="Объект 2"/>
          <p:cNvSpPr>
            <a:spLocks noGrp="1"/>
          </p:cNvSpPr>
          <p:nvPr>
            <p:ph idx="1"/>
          </p:nvPr>
        </p:nvSpPr>
        <p:spPr/>
        <p:txBody>
          <a:bodyPr>
            <a:normAutofit fontScale="92500" lnSpcReduction="10000"/>
          </a:bodyPr>
          <a:lstStyle/>
          <a:p>
            <a:r>
              <a:rPr lang="uk-UA" b="1" dirty="0" smtClean="0">
                <a:solidFill>
                  <a:srgbClr val="00B050"/>
                </a:solidFill>
              </a:rPr>
              <a:t>ЩО?</a:t>
            </a:r>
          </a:p>
          <a:p>
            <a:r>
              <a:rPr lang="uk-UA" dirty="0" smtClean="0"/>
              <a:t>клопотання </a:t>
            </a:r>
          </a:p>
          <a:p>
            <a:r>
              <a:rPr lang="uk-UA" b="1" dirty="0" smtClean="0"/>
              <a:t>заява </a:t>
            </a:r>
          </a:p>
          <a:p>
            <a:r>
              <a:rPr lang="uk-UA" dirty="0" smtClean="0"/>
              <a:t>заява </a:t>
            </a:r>
            <a:r>
              <a:rPr lang="uk-UA" dirty="0"/>
              <a:t>про самовідвід </a:t>
            </a:r>
            <a:endParaRPr lang="uk-UA" dirty="0" smtClean="0"/>
          </a:p>
          <a:p>
            <a:r>
              <a:rPr lang="uk-UA" dirty="0" smtClean="0"/>
              <a:t>повідомлення </a:t>
            </a:r>
            <a:r>
              <a:rPr lang="uk-UA" dirty="0"/>
              <a:t>про відмову від виконання обов’язків із захисту </a:t>
            </a:r>
            <a:r>
              <a:rPr lang="uk-UA" dirty="0" smtClean="0"/>
              <a:t>обвинуваченого </a:t>
            </a:r>
          </a:p>
          <a:p>
            <a:r>
              <a:rPr lang="uk-UA" b="1" dirty="0" smtClean="0">
                <a:solidFill>
                  <a:srgbClr val="00B050"/>
                </a:solidFill>
              </a:rPr>
              <a:t>ПРО?</a:t>
            </a:r>
          </a:p>
          <a:p>
            <a:r>
              <a:rPr lang="uk-UA" dirty="0" smtClean="0"/>
              <a:t>відмову </a:t>
            </a:r>
            <a:r>
              <a:rPr lang="uk-UA" dirty="0"/>
              <a:t>від захисту; </a:t>
            </a:r>
            <a:endParaRPr lang="uk-UA" dirty="0" smtClean="0"/>
          </a:p>
          <a:p>
            <a:r>
              <a:rPr lang="uk-UA" b="1" dirty="0" smtClean="0"/>
              <a:t>відмову </a:t>
            </a:r>
            <a:r>
              <a:rPr lang="uk-UA" b="1" dirty="0"/>
              <a:t>від виконання обов’язків захисника; </a:t>
            </a:r>
            <a:endParaRPr lang="uk-UA" b="1" dirty="0" smtClean="0"/>
          </a:p>
          <a:p>
            <a:r>
              <a:rPr lang="uk-UA" dirty="0" smtClean="0"/>
              <a:t>відмову </a:t>
            </a:r>
            <a:r>
              <a:rPr lang="uk-UA" dirty="0"/>
              <a:t>від виконання повноважень захисника; </a:t>
            </a:r>
            <a:endParaRPr lang="uk-UA" dirty="0" smtClean="0"/>
          </a:p>
          <a:p>
            <a:r>
              <a:rPr lang="uk-UA" dirty="0" smtClean="0"/>
              <a:t>самовідвід</a:t>
            </a:r>
            <a:endParaRPr lang="uk-UA" dirty="0"/>
          </a:p>
        </p:txBody>
      </p:sp>
    </p:spTree>
    <p:extLst>
      <p:ext uri="{BB962C8B-B14F-4D97-AF65-F5344CB8AC3E}">
        <p14:creationId xmlns:p14="http://schemas.microsoft.com/office/powerpoint/2010/main" val="301188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2000"/>
          </a:xfrm>
        </p:spPr>
        <p:txBody>
          <a:bodyPr/>
          <a:lstStyle/>
          <a:p>
            <a:r>
              <a:rPr lang="uk-UA" dirty="0" smtClean="0"/>
              <a:t>      Практика</a:t>
            </a:r>
            <a:endParaRPr lang="uk-UA" dirty="0"/>
          </a:p>
        </p:txBody>
      </p:sp>
      <p:sp>
        <p:nvSpPr>
          <p:cNvPr id="3" name="Объект 2"/>
          <p:cNvSpPr>
            <a:spLocks noGrp="1"/>
          </p:cNvSpPr>
          <p:nvPr>
            <p:ph idx="1"/>
          </p:nvPr>
        </p:nvSpPr>
        <p:spPr>
          <a:xfrm>
            <a:off x="677334" y="2053244"/>
            <a:ext cx="8596668" cy="3988118"/>
          </a:xfrm>
        </p:spPr>
        <p:txBody>
          <a:bodyPr>
            <a:normAutofit/>
          </a:bodyPr>
          <a:lstStyle/>
          <a:p>
            <a:pPr algn="just"/>
            <a:r>
              <a:rPr lang="uk-UA" dirty="0" smtClean="0"/>
              <a:t>До початку судового засідання 16.01.2016 року захисником ОСОБА_2 надано суду </a:t>
            </a:r>
            <a:r>
              <a:rPr lang="uk-UA" dirty="0" smtClean="0">
                <a:solidFill>
                  <a:srgbClr val="7030A0"/>
                </a:solidFill>
              </a:rPr>
              <a:t>повідомлення про відмову від виконання обов'язків </a:t>
            </a:r>
            <a:r>
              <a:rPr lang="uk-UA" dirty="0" smtClean="0"/>
              <a:t>із захисту обвинуваченого ОСОБА_1 у даному кримінальному провадженні з підстав недодержання ним порад щодо законного способу захисту </a:t>
            </a:r>
            <a:r>
              <a:rPr lang="ru-RU" dirty="0" smtClean="0"/>
              <a:t>(</a:t>
            </a:r>
            <a:r>
              <a:rPr lang="en-US" dirty="0">
                <a:hlinkClick r:id="rId2"/>
              </a:rPr>
              <a:t>https://reyestr.court.gov.ua/Review/55031624</a:t>
            </a:r>
            <a:r>
              <a:rPr lang="ru-RU" dirty="0" smtClean="0"/>
              <a:t>)</a:t>
            </a:r>
          </a:p>
          <a:p>
            <a:pPr algn="just"/>
            <a:r>
              <a:rPr lang="ru-RU" dirty="0" err="1" smtClean="0">
                <a:solidFill>
                  <a:srgbClr val="7030A0"/>
                </a:solidFill>
              </a:rPr>
              <a:t>заява</a:t>
            </a:r>
            <a:r>
              <a:rPr lang="ru-RU" dirty="0" smtClean="0"/>
              <a:t> </a:t>
            </a:r>
            <a:r>
              <a:rPr lang="ru-RU" dirty="0">
                <a:solidFill>
                  <a:srgbClr val="7030A0"/>
                </a:solidFill>
              </a:rPr>
              <a:t>про </a:t>
            </a:r>
            <a:r>
              <a:rPr lang="uk-UA" dirty="0" smtClean="0">
                <a:solidFill>
                  <a:srgbClr val="7030A0"/>
                </a:solidFill>
              </a:rPr>
              <a:t>відмову </a:t>
            </a:r>
            <a:r>
              <a:rPr lang="uk-UA" dirty="0" smtClean="0"/>
              <a:t>від виконання обов'язків захисника у зв'язку з незгодою обвинувачених з обраними ними способами захисту (</a:t>
            </a:r>
            <a:r>
              <a:rPr lang="uk-UA" i="1" dirty="0" smtClean="0"/>
              <a:t>Ухвала від 01.12.2017 № 688/2152/17 Шепетівський міськрайонний </a:t>
            </a:r>
            <a:r>
              <a:rPr lang="ru-RU" i="1" dirty="0" smtClean="0"/>
              <a:t>суд</a:t>
            </a:r>
            <a:r>
              <a:rPr lang="ru-RU" dirty="0" smtClean="0"/>
              <a:t>)</a:t>
            </a:r>
          </a:p>
        </p:txBody>
      </p:sp>
    </p:spTree>
    <p:extLst>
      <p:ext uri="{BB962C8B-B14F-4D97-AF65-F5344CB8AC3E}">
        <p14:creationId xmlns:p14="http://schemas.microsoft.com/office/powerpoint/2010/main" val="3250465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2000"/>
          </a:xfrm>
        </p:spPr>
        <p:txBody>
          <a:bodyPr/>
          <a:lstStyle/>
          <a:p>
            <a:r>
              <a:rPr lang="uk-UA" dirty="0" smtClean="0"/>
              <a:t>      Практика</a:t>
            </a:r>
            <a:endParaRPr lang="uk-UA" dirty="0"/>
          </a:p>
        </p:txBody>
      </p:sp>
      <p:sp>
        <p:nvSpPr>
          <p:cNvPr id="3" name="Объект 2"/>
          <p:cNvSpPr>
            <a:spLocks noGrp="1"/>
          </p:cNvSpPr>
          <p:nvPr>
            <p:ph idx="1"/>
          </p:nvPr>
        </p:nvSpPr>
        <p:spPr>
          <a:xfrm>
            <a:off x="677334" y="2053244"/>
            <a:ext cx="8596668" cy="3988118"/>
          </a:xfrm>
        </p:spPr>
        <p:txBody>
          <a:bodyPr>
            <a:normAutofit/>
          </a:bodyPr>
          <a:lstStyle/>
          <a:p>
            <a:pPr algn="just"/>
            <a:r>
              <a:rPr lang="uk-UA" dirty="0" smtClean="0">
                <a:solidFill>
                  <a:srgbClr val="7030A0"/>
                </a:solidFill>
              </a:rPr>
              <a:t>Заява про припинення виконання обов'язків </a:t>
            </a:r>
            <a:r>
              <a:rPr lang="uk-UA" dirty="0" smtClean="0"/>
              <a:t>захисника на підставі п. п. 2,3 ч. 4 ст. 47 КПК України (</a:t>
            </a:r>
            <a:r>
              <a:rPr lang="uk-UA" i="1" dirty="0" smtClean="0"/>
              <a:t>Ухвала від 11.12.2017 № 760/3054/15-к Солом'янський районний суд м. Києва</a:t>
            </a:r>
            <a:r>
              <a:rPr lang="ru-RU" dirty="0" smtClean="0"/>
              <a:t>)</a:t>
            </a:r>
          </a:p>
          <a:p>
            <a:pPr algn="just"/>
            <a:r>
              <a:rPr lang="uk-UA" dirty="0">
                <a:solidFill>
                  <a:srgbClr val="7030A0"/>
                </a:solidFill>
              </a:rPr>
              <a:t>клопотання захисника </a:t>
            </a:r>
            <a:r>
              <a:rPr lang="uk-UA" dirty="0"/>
              <a:t>обвинуваченої ОСОБА_2 в якому вона просила </a:t>
            </a:r>
            <a:r>
              <a:rPr lang="uk-UA" dirty="0">
                <a:solidFill>
                  <a:srgbClr val="7030A0"/>
                </a:solidFill>
              </a:rPr>
              <a:t>прийняти її відмову від виконання своїх обов'язків </a:t>
            </a:r>
            <a:r>
              <a:rPr lang="uk-UA" dirty="0"/>
              <a:t>як захисника з підстав незгоди з обвинуваченою ОСОБА_1 щодо вибраного способу </a:t>
            </a:r>
            <a:r>
              <a:rPr lang="uk-UA" dirty="0" smtClean="0"/>
              <a:t>захисту (</a:t>
            </a:r>
            <a:r>
              <a:rPr lang="ru-RU" i="1" dirty="0"/>
              <a:t>Ухвала </a:t>
            </a:r>
            <a:r>
              <a:rPr lang="ru-RU" i="1" dirty="0" err="1"/>
              <a:t>від</a:t>
            </a:r>
            <a:r>
              <a:rPr lang="ru-RU" i="1" dirty="0"/>
              <a:t> 22.11.2017 № 679/368/17 </a:t>
            </a:r>
            <a:r>
              <a:rPr lang="ru-RU" i="1" dirty="0" err="1"/>
              <a:t>Нетішинський</a:t>
            </a:r>
            <a:r>
              <a:rPr lang="ru-RU" i="1" dirty="0"/>
              <a:t> </a:t>
            </a:r>
            <a:r>
              <a:rPr lang="ru-RU" i="1" dirty="0" err="1"/>
              <a:t>міський</a:t>
            </a:r>
            <a:r>
              <a:rPr lang="ru-RU" i="1" dirty="0"/>
              <a:t> суд</a:t>
            </a:r>
            <a:r>
              <a:rPr lang="uk-UA" dirty="0" smtClean="0"/>
              <a:t>)</a:t>
            </a:r>
            <a:endParaRPr lang="uk-UA" dirty="0"/>
          </a:p>
        </p:txBody>
      </p:sp>
    </p:spTree>
    <p:extLst>
      <p:ext uri="{BB962C8B-B14F-4D97-AF65-F5344CB8AC3E}">
        <p14:creationId xmlns:p14="http://schemas.microsoft.com/office/powerpoint/2010/main" val="2068534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11876"/>
          </a:xfrm>
        </p:spPr>
        <p:txBody>
          <a:bodyPr/>
          <a:lstStyle/>
          <a:p>
            <a:r>
              <a:rPr lang="uk-UA" dirty="0" smtClean="0"/>
              <a:t>        Практика</a:t>
            </a:r>
            <a:endParaRPr lang="uk-UA" dirty="0"/>
          </a:p>
        </p:txBody>
      </p:sp>
      <p:sp>
        <p:nvSpPr>
          <p:cNvPr id="3" name="Объект 2"/>
          <p:cNvSpPr>
            <a:spLocks noGrp="1"/>
          </p:cNvSpPr>
          <p:nvPr>
            <p:ph idx="1"/>
          </p:nvPr>
        </p:nvSpPr>
        <p:spPr>
          <a:xfrm>
            <a:off x="677334" y="2169622"/>
            <a:ext cx="8596668" cy="3871740"/>
          </a:xfrm>
        </p:spPr>
        <p:txBody>
          <a:bodyPr>
            <a:normAutofit/>
          </a:bodyPr>
          <a:lstStyle/>
          <a:p>
            <a:pPr algn="just"/>
            <a:r>
              <a:rPr lang="uk-UA" dirty="0" smtClean="0">
                <a:solidFill>
                  <a:srgbClr val="7030A0"/>
                </a:solidFill>
              </a:rPr>
              <a:t>клопотання про заміну його на іншого адвоката </a:t>
            </a:r>
            <a:r>
              <a:rPr lang="uk-UA" dirty="0" smtClean="0"/>
              <a:t>у цьому кримінальному провадженні, через суперечності, які виникли у позиції засудженого ОСОБА_1 та його правовою позицією по справі як захисника (</a:t>
            </a:r>
            <a:r>
              <a:rPr lang="uk-UA" i="1" dirty="0" smtClean="0"/>
              <a:t>Ухвала від 13.09.2018 № 399/301/17 Олександрійський міськрайонний суд</a:t>
            </a:r>
            <a:r>
              <a:rPr lang="uk-UA" dirty="0" smtClean="0"/>
              <a:t>)</a:t>
            </a:r>
          </a:p>
          <a:p>
            <a:pPr algn="just"/>
            <a:r>
              <a:rPr lang="uk-UA" dirty="0" smtClean="0">
                <a:solidFill>
                  <a:srgbClr val="7030A0"/>
                </a:solidFill>
              </a:rPr>
              <a:t>заяву про відмову від виконання обов'язків </a:t>
            </a:r>
            <a:r>
              <a:rPr lang="uk-UA" dirty="0" smtClean="0"/>
              <a:t>по захисту ОСОБА_2, посилаючись на те, що не досягнуто спільної згоди з обвинуваченим щодо обраної позиції у кримінальному провадженні та способу захисту, обвинувачений не дотримується її порад (</a:t>
            </a:r>
            <a:r>
              <a:rPr lang="uk-UA" i="1" dirty="0" smtClean="0"/>
              <a:t>Ухвала від 11.01.2019 № 235/6549/14-к Красноармійський міськрайонний </a:t>
            </a:r>
            <a:r>
              <a:rPr lang="ru-RU" i="1" dirty="0" smtClean="0"/>
              <a:t>суд</a:t>
            </a:r>
            <a:r>
              <a:rPr lang="ru-RU" dirty="0"/>
              <a:t>)</a:t>
            </a:r>
            <a:endParaRPr lang="uk-UA" dirty="0"/>
          </a:p>
        </p:txBody>
      </p:sp>
    </p:spTree>
    <p:extLst>
      <p:ext uri="{BB962C8B-B14F-4D97-AF65-F5344CB8AC3E}">
        <p14:creationId xmlns:p14="http://schemas.microsoft.com/office/powerpoint/2010/main" val="2792517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53935"/>
          </a:xfrm>
        </p:spPr>
        <p:txBody>
          <a:bodyPr>
            <a:normAutofit/>
          </a:bodyPr>
          <a:lstStyle/>
          <a:p>
            <a:r>
              <a:rPr lang="uk-UA" dirty="0" smtClean="0"/>
              <a:t>       Практика</a:t>
            </a:r>
            <a:endParaRPr lang="uk-UA" dirty="0"/>
          </a:p>
        </p:txBody>
      </p:sp>
      <p:sp>
        <p:nvSpPr>
          <p:cNvPr id="3" name="Объект 2"/>
          <p:cNvSpPr>
            <a:spLocks noGrp="1"/>
          </p:cNvSpPr>
          <p:nvPr>
            <p:ph idx="1"/>
          </p:nvPr>
        </p:nvSpPr>
        <p:spPr>
          <a:xfrm>
            <a:off x="677334" y="1496291"/>
            <a:ext cx="8596668" cy="4545071"/>
          </a:xfrm>
        </p:spPr>
        <p:txBody>
          <a:bodyPr>
            <a:normAutofit/>
          </a:bodyPr>
          <a:lstStyle/>
          <a:p>
            <a:pPr algn="just"/>
            <a:r>
              <a:rPr lang="uk-UA" dirty="0" smtClean="0">
                <a:solidFill>
                  <a:srgbClr val="7030A0"/>
                </a:solidFill>
              </a:rPr>
              <a:t>клопотання, яким просить суд прийняти його відмову від виконання </a:t>
            </a:r>
            <a:r>
              <a:rPr lang="uk-UA" dirty="0" smtClean="0"/>
              <a:t>своїх обов'язків згідно доручення</a:t>
            </a:r>
            <a:r>
              <a:rPr lang="ru-RU" dirty="0" smtClean="0"/>
              <a:t> </a:t>
            </a:r>
            <a:r>
              <a:rPr lang="uk-UA" dirty="0" smtClean="0"/>
              <a:t>Регіонального центру. Мотивує тим, що між обвинуваченим ОСОБА_2 та ним виникла незгода щодо обраного ОСОБА_2 способом захисту, обов'язковості участі захисника в справах за кримінальними правопорушеннями у вчиненні яких він обвинувачується. Крім того, зазначив, що ОСОБА_2 не дотримується законних порад захисника, під час судового розгляду постійно ображає як учасників судового розгляду, так і захисника під час виконання ним повноважень захисника за призначенням згідно доручення. Також наголосив на тому, що конфіденційне спілкування з обвинуваченим ОСОБА_2, як передбачено </a:t>
            </a:r>
            <a:r>
              <a:rPr lang="uk-UA" dirty="0" smtClean="0">
                <a:hlinkClick r:id="rId2"/>
              </a:rPr>
              <a:t>ст. 54 КПК України</a:t>
            </a:r>
            <a:r>
              <a:rPr lang="uk-UA" dirty="0" smtClean="0"/>
              <a:t> у разі відмови захисника від виконання своїх обов'язків</a:t>
            </a:r>
            <a:r>
              <a:rPr lang="ru-RU" dirty="0"/>
              <a:t> </a:t>
            </a:r>
            <a:r>
              <a:rPr lang="ru-RU" dirty="0">
                <a:hlinkClick r:id="rId3"/>
              </a:rPr>
              <a:t>ст. 47 КПК України</a:t>
            </a:r>
            <a:r>
              <a:rPr lang="ru-RU" dirty="0"/>
              <a:t> </a:t>
            </a:r>
            <a:r>
              <a:rPr lang="uk-UA" dirty="0" smtClean="0"/>
              <a:t>не передбачено. (</a:t>
            </a:r>
            <a:r>
              <a:rPr lang="uk-UA" i="1" dirty="0" smtClean="0"/>
              <a:t>Ухвала від 09.04.2019 № 651/678/18 </a:t>
            </a:r>
            <a:r>
              <a:rPr lang="uk-UA" i="1" dirty="0" err="1" smtClean="0"/>
              <a:t>Верхньорогачицький</a:t>
            </a:r>
            <a:r>
              <a:rPr lang="uk-UA" i="1" dirty="0" smtClean="0"/>
              <a:t> районний </a:t>
            </a:r>
            <a:r>
              <a:rPr lang="ru-RU" i="1" dirty="0" smtClean="0"/>
              <a:t>суд</a:t>
            </a:r>
            <a:r>
              <a:rPr lang="ru-RU" dirty="0"/>
              <a:t>)</a:t>
            </a:r>
            <a:endParaRPr lang="uk-UA" dirty="0"/>
          </a:p>
        </p:txBody>
      </p:sp>
    </p:spTree>
    <p:extLst>
      <p:ext uri="{BB962C8B-B14F-4D97-AF65-F5344CB8AC3E}">
        <p14:creationId xmlns:p14="http://schemas.microsoft.com/office/powerpoint/2010/main" val="317429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55000" lnSpcReduction="20000"/>
          </a:bodyPr>
          <a:lstStyle/>
          <a:p>
            <a:r>
              <a:rPr lang="uk-UA" b="1" dirty="0" smtClean="0">
                <a:solidFill>
                  <a:srgbClr val="0070C0"/>
                </a:solidFill>
              </a:rPr>
              <a:t>Неявка захисника, якого мобілізовано</a:t>
            </a:r>
          </a:p>
          <a:p>
            <a:r>
              <a:rPr lang="uk-UA" dirty="0" smtClean="0"/>
              <a:t>Положеннями ст. 20 </a:t>
            </a:r>
            <a:r>
              <a:rPr lang="uk-UA" dirty="0" err="1" smtClean="0"/>
              <a:t>КПК</a:t>
            </a:r>
            <a:r>
              <a:rPr lang="uk-UA" dirty="0" smtClean="0"/>
              <a:t> України встановлено, що підозрюваний, обвинувачений, виправданий, засуджений має право на захист, яке полягає у наданні йому можливості надати усні або письмові пояснення з приводу підозри чи обвинувачення, право збирати і подавати докази, брати особисту участь у кримінальному провадженні, користуватися правовою допомогою захисника, а також реалізовувати інші процесуальні права, передбачені цим Кодексом.</a:t>
            </a:r>
          </a:p>
          <a:p>
            <a:r>
              <a:rPr lang="uk-UA" dirty="0" smtClean="0"/>
              <a:t>Тобто, право на захист передбачає різні форми його реалізації, а залучення захисника - лише одна з цих форм, яка не замінює собою інші.</a:t>
            </a:r>
          </a:p>
          <a:p>
            <a:r>
              <a:rPr lang="uk-UA" dirty="0" smtClean="0"/>
              <a:t>Матеріалами кримінального провадження встановлено, що в суді першої інстанції захист прав та інтересів </a:t>
            </a:r>
            <a:r>
              <a:rPr lang="uk-UA" dirty="0" err="1" smtClean="0"/>
              <a:t>ОСОБА_6</a:t>
            </a:r>
            <a:r>
              <a:rPr lang="uk-UA" dirty="0" smtClean="0"/>
              <a:t> здійснював адвокат </a:t>
            </a:r>
            <a:r>
              <a:rPr lang="uk-UA" dirty="0" err="1" smtClean="0"/>
              <a:t>ОСОБА_10</a:t>
            </a:r>
            <a:r>
              <a:rPr lang="uk-UA" dirty="0" smtClean="0"/>
              <a:t> , з яким обвинувачений уклав договір про надання правової допомоги.</a:t>
            </a:r>
          </a:p>
          <a:p>
            <a:r>
              <a:rPr lang="uk-UA" dirty="0" smtClean="0"/>
              <a:t>У зв`язку зі збройною агресією </a:t>
            </a:r>
            <a:r>
              <a:rPr lang="uk-UA" dirty="0" err="1" smtClean="0"/>
              <a:t>РФ</a:t>
            </a:r>
            <a:r>
              <a:rPr lang="uk-UA" dirty="0" smtClean="0"/>
              <a:t>, </a:t>
            </a:r>
            <a:r>
              <a:rPr lang="uk-UA" dirty="0" err="1" smtClean="0"/>
              <a:t>ОСОБА_10</a:t>
            </a:r>
            <a:r>
              <a:rPr lang="uk-UA" dirty="0" smtClean="0"/>
              <a:t> було </a:t>
            </a:r>
            <a:r>
              <a:rPr lang="uk-UA" dirty="0" smtClean="0">
                <a:solidFill>
                  <a:srgbClr val="7030A0"/>
                </a:solidFill>
              </a:rPr>
              <a:t>мобілізовано до лав Збройних Сил України, внаслідок чого він не мав можливості здійснювати захист </a:t>
            </a:r>
            <a:r>
              <a:rPr lang="uk-UA" dirty="0" err="1" smtClean="0">
                <a:solidFill>
                  <a:srgbClr val="7030A0"/>
                </a:solidFill>
              </a:rPr>
              <a:t>ОСОБА_6</a:t>
            </a:r>
            <a:r>
              <a:rPr lang="uk-UA" dirty="0" smtClean="0">
                <a:solidFill>
                  <a:srgbClr val="7030A0"/>
                </a:solidFill>
              </a:rPr>
              <a:t> у суді апеляційної інстанції</a:t>
            </a:r>
            <a:r>
              <a:rPr lang="uk-UA" dirty="0" smtClean="0"/>
              <a:t>.</a:t>
            </a:r>
          </a:p>
          <a:p>
            <a:r>
              <a:rPr lang="uk-UA" dirty="0" smtClean="0"/>
              <a:t>Разом із тим, апеляційний суд під час підготовки до судового розгляду дійшов висновку про </a:t>
            </a:r>
            <a:r>
              <a:rPr lang="uk-UA" dirty="0" smtClean="0">
                <a:solidFill>
                  <a:srgbClr val="7030A0"/>
                </a:solidFill>
              </a:rPr>
              <a:t>обов`язкову участь захисника </a:t>
            </a:r>
            <a:r>
              <a:rPr lang="uk-UA" dirty="0" smtClean="0"/>
              <a:t>в суді апеляційної інстанції, оскільки в скарзі прокурора ставилося питання про погіршення становища засудженого.</a:t>
            </a:r>
          </a:p>
          <a:p>
            <a:r>
              <a:rPr lang="uk-UA" dirty="0" smtClean="0"/>
              <a:t>Положеннями ст. 335 </a:t>
            </a:r>
            <a:r>
              <a:rPr lang="uk-UA" dirty="0" err="1" smtClean="0"/>
              <a:t>КПК</a:t>
            </a:r>
            <a:r>
              <a:rPr lang="uk-UA" dirty="0" smtClean="0"/>
              <a:t> України передбачено зупинення судового провадження лише у випадках, коли для проходження військової служби під час мобілізації був призваний виключно обвинувачений, тому апеляційний суд роз`яснив </a:t>
            </a:r>
            <a:r>
              <a:rPr lang="uk-UA" dirty="0" err="1" smtClean="0"/>
              <a:t>ОСОБА_6</a:t>
            </a:r>
            <a:r>
              <a:rPr lang="uk-UA" dirty="0" smtClean="0"/>
              <a:t> його право укласти угоду з іншим захисником та надав для цього час. Проте, </a:t>
            </a:r>
            <a:r>
              <a:rPr lang="uk-UA" dirty="0" smtClean="0">
                <a:solidFill>
                  <a:srgbClr val="7030A0"/>
                </a:solidFill>
              </a:rPr>
              <a:t>засуджений такою можливістю не скористався, із жодним захисником угоди не уклав, не надав суду доказів на підтвердження того, що він дійсно має попередню домовленість із конкретним захисником. За таких обставин апеляційний суд дотримався вимог закону, призначив </a:t>
            </a:r>
            <a:r>
              <a:rPr lang="uk-UA" dirty="0" err="1" smtClean="0">
                <a:solidFill>
                  <a:srgbClr val="7030A0"/>
                </a:solidFill>
              </a:rPr>
              <a:t>ОСОБА_6</a:t>
            </a:r>
            <a:r>
              <a:rPr lang="uk-UA" dirty="0" smtClean="0">
                <a:solidFill>
                  <a:srgbClr val="7030A0"/>
                </a:solidFill>
              </a:rPr>
              <a:t> захисника з Регіонального центру із надання безоплатної вторинної правової допомоги, який брав безпосередню участь у судовому засіданні в суді апеляційної інстанції.</a:t>
            </a:r>
          </a:p>
          <a:p>
            <a:r>
              <a:rPr lang="uk-UA" dirty="0" smtClean="0"/>
              <a:t>Об`єктивних даних про неналежне виконання цим захисником професійних обов`язків адвоката, що могли призвести до істотного обмеження прав засудженого, у матеріалах справи не міститься. Не вказує на це у касаційній скарзі й сам </a:t>
            </a:r>
            <a:r>
              <a:rPr lang="uk-UA" dirty="0" err="1" smtClean="0"/>
              <a:t>ОСОБА_6</a:t>
            </a:r>
            <a:r>
              <a:rPr lang="uk-UA" dirty="0" smtClean="0"/>
              <a:t> </a:t>
            </a:r>
            <a:r>
              <a:rPr lang="ru-RU" dirty="0" smtClean="0"/>
              <a:t>. </a:t>
            </a:r>
          </a:p>
          <a:p>
            <a:r>
              <a:rPr lang="ru-RU" i="1" dirty="0" smtClean="0"/>
              <a:t>(Постанова </a:t>
            </a:r>
            <a:r>
              <a:rPr lang="ru-RU" i="1" dirty="0" err="1" smtClean="0"/>
              <a:t>ККС</a:t>
            </a:r>
            <a:r>
              <a:rPr lang="ru-RU" i="1" dirty="0" smtClean="0"/>
              <a:t> </a:t>
            </a:r>
            <a:r>
              <a:rPr lang="ru-RU" i="1" dirty="0" err="1" smtClean="0"/>
              <a:t>ВС</a:t>
            </a:r>
            <a:r>
              <a:rPr lang="ru-RU" i="1" dirty="0" smtClean="0"/>
              <a:t> </a:t>
            </a:r>
            <a:r>
              <a:rPr lang="ru-RU" i="1" dirty="0" err="1" smtClean="0"/>
              <a:t>від</a:t>
            </a:r>
            <a:r>
              <a:rPr lang="ru-RU" i="1" dirty="0"/>
              <a:t> </a:t>
            </a:r>
            <a:r>
              <a:rPr lang="ru-RU" i="1" dirty="0" smtClean="0"/>
              <a:t>16 лютого 2023 року, справа </a:t>
            </a:r>
            <a:r>
              <a:rPr lang="ru-RU" i="1" dirty="0"/>
              <a:t>№ </a:t>
            </a:r>
            <a:r>
              <a:rPr lang="ru-RU" i="1" dirty="0" smtClean="0"/>
              <a:t>748/479/20, </a:t>
            </a:r>
            <a:r>
              <a:rPr lang="en-US" i="1" dirty="0"/>
              <a:t>https://reyestr.court.gov.ua/Review/109273636</a:t>
            </a:r>
            <a:r>
              <a:rPr lang="ru-RU" i="1" dirty="0" smtClean="0"/>
              <a:t>)</a:t>
            </a:r>
            <a:endParaRPr lang="uk-UA" i="1" dirty="0" smtClean="0"/>
          </a:p>
        </p:txBody>
      </p:sp>
    </p:spTree>
    <p:extLst>
      <p:ext uri="{BB962C8B-B14F-4D97-AF65-F5344CB8AC3E}">
        <p14:creationId xmlns:p14="http://schemas.microsoft.com/office/powerpoint/2010/main" val="28670931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Самовідвід</a:t>
            </a:r>
            <a:r>
              <a:rPr lang="ru-RU" dirty="0" smtClean="0"/>
              <a:t>?</a:t>
            </a:r>
            <a:endParaRPr lang="uk-UA" dirty="0"/>
          </a:p>
        </p:txBody>
      </p:sp>
      <p:sp>
        <p:nvSpPr>
          <p:cNvPr id="3" name="Объект 2"/>
          <p:cNvSpPr>
            <a:spLocks noGrp="1"/>
          </p:cNvSpPr>
          <p:nvPr>
            <p:ph idx="1"/>
          </p:nvPr>
        </p:nvSpPr>
        <p:spPr>
          <a:xfrm>
            <a:off x="677334" y="2111433"/>
            <a:ext cx="8596668" cy="3929930"/>
          </a:xfrm>
        </p:spPr>
        <p:txBody>
          <a:bodyPr>
            <a:normAutofit/>
          </a:bodyPr>
          <a:lstStyle/>
          <a:p>
            <a:r>
              <a:rPr lang="uk-UA" dirty="0" smtClean="0"/>
              <a:t>Є випадки подання заяв про </a:t>
            </a:r>
            <a:r>
              <a:rPr lang="uk-UA" dirty="0" smtClean="0">
                <a:solidFill>
                  <a:srgbClr val="7030A0"/>
                </a:solidFill>
              </a:rPr>
              <a:t>самовідвід</a:t>
            </a:r>
            <a:r>
              <a:rPr lang="uk-UA" dirty="0" smtClean="0"/>
              <a:t> з підстав ч. 4 ст. 47 КПК</a:t>
            </a:r>
          </a:p>
          <a:p>
            <a:r>
              <a:rPr lang="uk-UA" dirty="0" smtClean="0"/>
              <a:t>Практика вирішення:</a:t>
            </a:r>
          </a:p>
          <a:p>
            <a:endParaRPr lang="uk-UA" dirty="0" smtClean="0"/>
          </a:p>
          <a:p>
            <a:r>
              <a:rPr lang="uk-UA" dirty="0" smtClean="0"/>
              <a:t>задоволення </a:t>
            </a:r>
          </a:p>
          <a:p>
            <a:r>
              <a:rPr lang="uk-UA" dirty="0" smtClean="0"/>
              <a:t>відмови. </a:t>
            </a:r>
          </a:p>
          <a:p>
            <a:r>
              <a:rPr lang="uk-UA" dirty="0" smtClean="0"/>
              <a:t>у </a:t>
            </a:r>
            <a:r>
              <a:rPr lang="uk-UA" dirty="0"/>
              <a:t>ст. 78 КПК України немає такої підстави саме для </a:t>
            </a:r>
            <a:r>
              <a:rPr lang="uk-UA" dirty="0" smtClean="0"/>
              <a:t>самовідводу</a:t>
            </a:r>
            <a:r>
              <a:rPr lang="uk-UA" dirty="0"/>
              <a:t>. </a:t>
            </a:r>
            <a:endParaRPr lang="uk-UA" dirty="0" smtClean="0"/>
          </a:p>
          <a:p>
            <a:r>
              <a:rPr lang="uk-UA" dirty="0" smtClean="0"/>
              <a:t>Мотивування суду: </a:t>
            </a:r>
            <a:r>
              <a:rPr lang="uk-UA" dirty="0"/>
              <a:t>«суд вважає, що заява захисника - адвоката ОСОБА_3 не підлягає задоволенню, оскільки </a:t>
            </a:r>
            <a:r>
              <a:rPr lang="uk-UA" dirty="0">
                <a:solidFill>
                  <a:srgbClr val="7030A0"/>
                </a:solidFill>
              </a:rPr>
              <a:t>вказана нею підстава для самовідводу не передбачена ст. 78 КПК України</a:t>
            </a:r>
            <a:r>
              <a:rPr lang="uk-UA" dirty="0"/>
              <a:t>» </a:t>
            </a:r>
            <a:r>
              <a:rPr lang="uk-UA" dirty="0" smtClean="0"/>
              <a:t>(</a:t>
            </a:r>
            <a:r>
              <a:rPr lang="en-US" i="1" dirty="0"/>
              <a:t>http://www.reyestr.court.gov.ua/Review/58121559</a:t>
            </a:r>
            <a:r>
              <a:rPr lang="uk-UA" dirty="0" smtClean="0"/>
              <a:t>).</a:t>
            </a:r>
            <a:endParaRPr lang="uk-UA" dirty="0"/>
          </a:p>
        </p:txBody>
      </p:sp>
    </p:spTree>
    <p:extLst>
      <p:ext uri="{BB962C8B-B14F-4D97-AF65-F5344CB8AC3E}">
        <p14:creationId xmlns:p14="http://schemas.microsoft.com/office/powerpoint/2010/main" val="2113181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Розгляд судами заяв / клопотань. Тягар доказування</a:t>
            </a:r>
            <a:endParaRPr lang="uk-UA" dirty="0"/>
          </a:p>
        </p:txBody>
      </p:sp>
      <p:sp>
        <p:nvSpPr>
          <p:cNvPr id="3" name="Объект 2"/>
          <p:cNvSpPr>
            <a:spLocks noGrp="1"/>
          </p:cNvSpPr>
          <p:nvPr>
            <p:ph idx="1"/>
          </p:nvPr>
        </p:nvSpPr>
        <p:spPr/>
        <p:txBody>
          <a:bodyPr>
            <a:normAutofit fontScale="92500" lnSpcReduction="10000"/>
          </a:bodyPr>
          <a:lstStyle/>
          <a:p>
            <a:r>
              <a:rPr lang="uk-UA" b="1" dirty="0" smtClean="0"/>
              <a:t>Тягар доказування цього факту покладається на адвоката - захисника </a:t>
            </a:r>
          </a:p>
          <a:p>
            <a:r>
              <a:rPr lang="uk-UA" dirty="0" smtClean="0"/>
              <a:t>Тягар доказування є ускладненим, зважаючи на те, що адвокат обмежений вимогами стосовно адвокатської таємниці</a:t>
            </a:r>
          </a:p>
          <a:p>
            <a:r>
              <a:rPr lang="uk-UA" dirty="0" smtClean="0"/>
              <a:t>як правило, не розписується, як захисник мотивував таку незгоду, чи мотивував взагалі</a:t>
            </a:r>
          </a:p>
          <a:p>
            <a:r>
              <a:rPr lang="ru-RU" dirty="0" smtClean="0">
                <a:solidFill>
                  <a:srgbClr val="7030A0"/>
                </a:solidFill>
              </a:rPr>
              <a:t>ПРАКТИКА</a:t>
            </a:r>
            <a:r>
              <a:rPr lang="ru-RU" dirty="0" smtClean="0"/>
              <a:t>: </a:t>
            </a:r>
            <a:r>
              <a:rPr lang="uk-UA" dirty="0" smtClean="0"/>
              <a:t>захисник зазначив, що обвинувачена вимагає від нього способів захисту, які не передбачені нормами кримінально-процесуального законодавства, конкретні доводи він не може навести керуючись адвокатською етикою</a:t>
            </a:r>
            <a:r>
              <a:rPr lang="ru-RU" dirty="0" smtClean="0"/>
              <a:t> </a:t>
            </a:r>
            <a:r>
              <a:rPr lang="ru-RU" i="1" dirty="0" smtClean="0"/>
              <a:t>(</a:t>
            </a:r>
            <a:r>
              <a:rPr lang="en-US" i="1" dirty="0">
                <a:hlinkClick r:id="rId2"/>
              </a:rPr>
              <a:t>http://www.reyestr.court.gov.ua/Review/42319032</a:t>
            </a:r>
            <a:r>
              <a:rPr lang="ru-RU" i="1" dirty="0" smtClean="0"/>
              <a:t>)</a:t>
            </a:r>
          </a:p>
          <a:p>
            <a:r>
              <a:rPr lang="uk-UA" dirty="0" smtClean="0"/>
              <a:t>захисник вказав, що за тривалий час обвинувачений з ним жодного разу не зв'язувався, не повідомляв про своє місцеперебування </a:t>
            </a:r>
            <a:r>
              <a:rPr lang="ru-RU" dirty="0" smtClean="0"/>
              <a:t>(</a:t>
            </a:r>
            <a:r>
              <a:rPr lang="en-US" dirty="0">
                <a:hlinkClick r:id="rId3"/>
              </a:rPr>
              <a:t>http://www.reyestr.court.gov.ua/Review/77673492</a:t>
            </a:r>
            <a:r>
              <a:rPr lang="ru-RU" dirty="0" smtClean="0"/>
              <a:t>) – </a:t>
            </a:r>
            <a:r>
              <a:rPr lang="uk-UA" dirty="0" smtClean="0"/>
              <a:t>немає відомостей, які відносяться до адвокатської таємниці</a:t>
            </a:r>
          </a:p>
          <a:p>
            <a:endParaRPr lang="ru-RU" i="1" dirty="0" smtClean="0"/>
          </a:p>
          <a:p>
            <a:endParaRPr lang="ru-RU" dirty="0" smtClean="0"/>
          </a:p>
        </p:txBody>
      </p:sp>
    </p:spTree>
    <p:extLst>
      <p:ext uri="{BB962C8B-B14F-4D97-AF65-F5344CB8AC3E}">
        <p14:creationId xmlns:p14="http://schemas.microsoft.com/office/powerpoint/2010/main" val="3161016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Розгляд судами заяв / клопотань. Тягар доказування</a:t>
            </a:r>
            <a:endParaRPr lang="uk-UA" dirty="0"/>
          </a:p>
        </p:txBody>
      </p:sp>
      <p:sp>
        <p:nvSpPr>
          <p:cNvPr id="3" name="Объект 2"/>
          <p:cNvSpPr>
            <a:spLocks noGrp="1"/>
          </p:cNvSpPr>
          <p:nvPr>
            <p:ph idx="1"/>
          </p:nvPr>
        </p:nvSpPr>
        <p:spPr>
          <a:xfrm>
            <a:off x="677334" y="2061556"/>
            <a:ext cx="8596668" cy="3915294"/>
          </a:xfrm>
        </p:spPr>
        <p:txBody>
          <a:bodyPr>
            <a:normAutofit fontScale="77500" lnSpcReduction="20000"/>
          </a:bodyPr>
          <a:lstStyle/>
          <a:p>
            <a:pPr algn="just"/>
            <a:r>
              <a:rPr lang="uk-UA" b="1" dirty="0" smtClean="0"/>
              <a:t>Відмова у задоволенні заяви: </a:t>
            </a:r>
          </a:p>
          <a:p>
            <a:pPr algn="just"/>
            <a:r>
              <a:rPr lang="uk-UA" i="1" dirty="0" smtClean="0"/>
              <a:t>Захисник обвинуваченого адвокат ОСОБА_3 надала до суду заяву про відмову від виконання обов'язків по захисту обвинуваченого ОСОБА_2 у даній кримінальній справі, просила суд здійснити заміну захисника обвинуваченого ОСОБА_2, посилаючись на те, що у даній справі вона та її підзахисний ОСОБА_2 не дійшли згоди щодо вибраного ОСОБА_2 способу захисту. ОСОБА_2 вважає, що даний захисник неналежним чином виконує обов'язки захисника. ОСОБА_2 не дотримується її законних порад щодо способу його захисту від обвинувачення.</a:t>
            </a:r>
          </a:p>
          <a:p>
            <a:pPr algn="just"/>
            <a:r>
              <a:rPr lang="uk-UA" i="1" dirty="0" smtClean="0"/>
              <a:t>Обвинувачений також просив призначити йому іншого захисника, посилаючись на те, що захисник ОСОБА_3 не належним чином виконує свої обов'язки.</a:t>
            </a:r>
          </a:p>
          <a:p>
            <a:pPr algn="just"/>
            <a:r>
              <a:rPr lang="uk-UA" i="1" dirty="0" smtClean="0">
                <a:solidFill>
                  <a:srgbClr val="7030A0"/>
                </a:solidFill>
              </a:rPr>
              <a:t>Оскільки захисником не наведено переконливих даних, які б свідчили про те, що обвинувачений систематично не виконує її законні поради або не погоджується з обраним нею способом захисту та враховуючи те, що захисник ОСОБА_3 здійснює </a:t>
            </a:r>
            <a:r>
              <a:rPr lang="uk-UA" i="1" u="sng" dirty="0" smtClean="0">
                <a:solidFill>
                  <a:srgbClr val="7030A0"/>
                </a:solidFill>
              </a:rPr>
              <a:t>захист за призначенням </a:t>
            </a:r>
            <a:r>
              <a:rPr lang="uk-UA" i="1" dirty="0" smtClean="0">
                <a:solidFill>
                  <a:srgbClr val="7030A0"/>
                </a:solidFill>
              </a:rPr>
              <a:t>у кримінальному провадженні у якому участь захисника є обов'язковою, оскільки обвинувачений заявив клопотання про залучення захисника посилаючись на відсутність можливості укладання платного договору з захисником, клопотання обвинуваченого та захисника є необґрунтованим</a:t>
            </a:r>
            <a:r>
              <a:rPr lang="ru-RU" i="1" dirty="0" smtClean="0"/>
              <a:t>.</a:t>
            </a:r>
            <a:endParaRPr lang="ru-RU" i="1" dirty="0"/>
          </a:p>
          <a:p>
            <a:r>
              <a:rPr lang="ru-RU" i="1" dirty="0" smtClean="0"/>
              <a:t>(</a:t>
            </a:r>
            <a:r>
              <a:rPr lang="en-US" i="1" dirty="0"/>
              <a:t>http://www.reyestr.court.gov.ua/Review/69039120</a:t>
            </a:r>
            <a:r>
              <a:rPr lang="ru-RU" i="1" dirty="0" smtClean="0"/>
              <a:t>)</a:t>
            </a:r>
          </a:p>
          <a:p>
            <a:endParaRPr lang="ru-RU" dirty="0" smtClean="0"/>
          </a:p>
        </p:txBody>
      </p:sp>
    </p:spTree>
    <p:extLst>
      <p:ext uri="{BB962C8B-B14F-4D97-AF65-F5344CB8AC3E}">
        <p14:creationId xmlns:p14="http://schemas.microsoft.com/office/powerpoint/2010/main" val="1658986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З'ясування </a:t>
            </a:r>
            <a:r>
              <a:rPr lang="uk-UA" dirty="0"/>
              <a:t>думки </a:t>
            </a:r>
            <a:r>
              <a:rPr lang="uk-UA" dirty="0" smtClean="0"/>
              <a:t>клієнта</a:t>
            </a:r>
            <a:endParaRPr lang="uk-UA" dirty="0"/>
          </a:p>
        </p:txBody>
      </p:sp>
      <p:sp>
        <p:nvSpPr>
          <p:cNvPr id="3" name="Объект 2"/>
          <p:cNvSpPr>
            <a:spLocks noGrp="1"/>
          </p:cNvSpPr>
          <p:nvPr>
            <p:ph idx="1"/>
          </p:nvPr>
        </p:nvSpPr>
        <p:spPr>
          <a:xfrm>
            <a:off x="677334" y="2028305"/>
            <a:ext cx="8596668" cy="4013057"/>
          </a:xfrm>
        </p:spPr>
        <p:txBody>
          <a:bodyPr>
            <a:normAutofit/>
          </a:bodyPr>
          <a:lstStyle/>
          <a:p>
            <a:r>
              <a:rPr lang="uk-UA" dirty="0" smtClean="0"/>
              <a:t>Заява / клопотання тощо ставиться на </a:t>
            </a:r>
            <a:r>
              <a:rPr lang="uk-UA" dirty="0" smtClean="0">
                <a:solidFill>
                  <a:srgbClr val="7030A0"/>
                </a:solidFill>
              </a:rPr>
              <a:t>обговорення</a:t>
            </a:r>
          </a:p>
          <a:p>
            <a:r>
              <a:rPr lang="uk-UA" dirty="0" smtClean="0"/>
              <a:t>Як правило, </a:t>
            </a:r>
            <a:r>
              <a:rPr lang="uk-UA" dirty="0" smtClean="0">
                <a:solidFill>
                  <a:srgbClr val="7030A0"/>
                </a:solidFill>
              </a:rPr>
              <a:t>клієнти</a:t>
            </a:r>
            <a:r>
              <a:rPr lang="uk-UA" dirty="0" smtClean="0"/>
              <a:t> не заперечують або покладаються на розсуд суду</a:t>
            </a:r>
          </a:p>
          <a:p>
            <a:r>
              <a:rPr lang="uk-UA" dirty="0" smtClean="0"/>
              <a:t>Є випадки:</a:t>
            </a:r>
          </a:p>
          <a:p>
            <a:r>
              <a:rPr lang="ru-RU" u="sng" dirty="0" err="1">
                <a:solidFill>
                  <a:srgbClr val="7030A0"/>
                </a:solidFill>
              </a:rPr>
              <a:t>просять</a:t>
            </a:r>
            <a:r>
              <a:rPr lang="ru-RU" u="sng" dirty="0">
                <a:solidFill>
                  <a:srgbClr val="7030A0"/>
                </a:solidFill>
              </a:rPr>
              <a:t> </a:t>
            </a:r>
            <a:r>
              <a:rPr lang="uk-UA" u="sng" dirty="0" smtClean="0">
                <a:solidFill>
                  <a:srgbClr val="7030A0"/>
                </a:solidFill>
              </a:rPr>
              <a:t>залучити іншого захисника </a:t>
            </a:r>
            <a:r>
              <a:rPr lang="uk-UA" dirty="0" smtClean="0"/>
              <a:t>через те, що адвокат не належним чином виконує свої обов'язки </a:t>
            </a:r>
            <a:r>
              <a:rPr lang="ru-RU" dirty="0" smtClean="0"/>
              <a:t>(</a:t>
            </a:r>
            <a:r>
              <a:rPr lang="en-US" i="1" dirty="0"/>
              <a:t>http</a:t>
            </a:r>
            <a:r>
              <a:rPr lang="en-US" i="1" dirty="0" smtClean="0"/>
              <a:t>://reyestr.court.gov.ua/Review/69039120</a:t>
            </a:r>
            <a:r>
              <a:rPr lang="ru-RU" dirty="0" smtClean="0"/>
              <a:t>), </a:t>
            </a:r>
          </a:p>
          <a:p>
            <a:r>
              <a:rPr lang="uk-UA" dirty="0" smtClean="0"/>
              <a:t>просять залучити іншого захисника через те, що адвокат неефективно здійснює захист</a:t>
            </a:r>
            <a:r>
              <a:rPr lang="ru-RU" dirty="0" smtClean="0"/>
              <a:t> (</a:t>
            </a:r>
            <a:r>
              <a:rPr lang="en-US" i="1" dirty="0" smtClean="0">
                <a:hlinkClick r:id="rId2"/>
              </a:rPr>
              <a:t>http://reyestr.court.gov.ua/Review/42791339</a:t>
            </a:r>
            <a:r>
              <a:rPr lang="ru-RU" dirty="0" smtClean="0"/>
              <a:t>);</a:t>
            </a:r>
          </a:p>
        </p:txBody>
      </p:sp>
    </p:spTree>
    <p:extLst>
      <p:ext uri="{BB962C8B-B14F-4D97-AF65-F5344CB8AC3E}">
        <p14:creationId xmlns:p14="http://schemas.microsoft.com/office/powerpoint/2010/main" val="1312816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З'ясування </a:t>
            </a:r>
            <a:r>
              <a:rPr lang="uk-UA" dirty="0"/>
              <a:t>думки </a:t>
            </a:r>
            <a:r>
              <a:rPr lang="uk-UA" dirty="0" smtClean="0"/>
              <a:t>клієнта</a:t>
            </a:r>
            <a:endParaRPr lang="uk-UA" dirty="0"/>
          </a:p>
        </p:txBody>
      </p:sp>
      <p:sp>
        <p:nvSpPr>
          <p:cNvPr id="3" name="Объект 2"/>
          <p:cNvSpPr>
            <a:spLocks noGrp="1"/>
          </p:cNvSpPr>
          <p:nvPr>
            <p:ph idx="1"/>
          </p:nvPr>
        </p:nvSpPr>
        <p:spPr>
          <a:xfrm>
            <a:off x="677334" y="2028305"/>
            <a:ext cx="8596668" cy="4013057"/>
          </a:xfrm>
        </p:spPr>
        <p:txBody>
          <a:bodyPr>
            <a:normAutofit/>
          </a:bodyPr>
          <a:lstStyle/>
          <a:p>
            <a:r>
              <a:rPr lang="uk-UA" u="sng" dirty="0" smtClean="0"/>
              <a:t>одночасно подають заяву про заміну захисника</a:t>
            </a:r>
            <a:r>
              <a:rPr lang="uk-UA" dirty="0" smtClean="0"/>
              <a:t> (</a:t>
            </a:r>
            <a:r>
              <a:rPr lang="uk-UA" i="1" dirty="0" smtClean="0"/>
              <a:t>Ухвала від 24.07.2019 № 215/1209/18 </a:t>
            </a:r>
            <a:r>
              <a:rPr lang="uk-UA" i="1" dirty="0" err="1" smtClean="0"/>
              <a:t>Тернівський</a:t>
            </a:r>
            <a:r>
              <a:rPr lang="uk-UA" i="1" dirty="0" smtClean="0"/>
              <a:t> районний суд м. Кривого Рогу, Ухвала від 09.04.2019 № 651/678/18 </a:t>
            </a:r>
            <a:r>
              <a:rPr lang="uk-UA" i="1" dirty="0" err="1" smtClean="0"/>
              <a:t>Верхньорогачицький</a:t>
            </a:r>
            <a:r>
              <a:rPr lang="uk-UA" i="1" dirty="0" smtClean="0"/>
              <a:t> районний суд</a:t>
            </a:r>
            <a:r>
              <a:rPr lang="uk-UA" dirty="0" smtClean="0"/>
              <a:t>) або </a:t>
            </a:r>
            <a:r>
              <a:rPr lang="uk-UA" u="sng" dirty="0" smtClean="0"/>
              <a:t>призначення іншого захисника</a:t>
            </a:r>
            <a:r>
              <a:rPr lang="uk-UA" dirty="0" smtClean="0"/>
              <a:t> (Ухвала від 04.04.2019 № 221/3116/16-к </a:t>
            </a:r>
            <a:r>
              <a:rPr lang="uk-UA" i="1" dirty="0" smtClean="0"/>
              <a:t>Орджонікідзевський районний суд м. Маріуполя, Ухвала від 01.06.2018 № 320/7243/17 Мелітопольський міськрайонний суд, Ухвала від 10.04.2018 № 212/701/15-к Жовтневий районний суд м. Кривого Рогу, Ухвала від 22.11.2017 № 679/368/17 </a:t>
            </a:r>
            <a:r>
              <a:rPr lang="uk-UA" i="1" dirty="0" err="1" smtClean="0"/>
              <a:t>Нетішинський</a:t>
            </a:r>
            <a:r>
              <a:rPr lang="uk-UA" i="1" dirty="0" smtClean="0"/>
              <a:t> міський </a:t>
            </a:r>
            <a:r>
              <a:rPr lang="ru-RU" i="1" dirty="0" smtClean="0"/>
              <a:t>суд</a:t>
            </a:r>
            <a:r>
              <a:rPr lang="ru-RU" dirty="0" smtClean="0"/>
              <a:t>)</a:t>
            </a:r>
          </a:p>
          <a:p>
            <a:r>
              <a:rPr lang="uk-UA" u="sng" dirty="0" smtClean="0"/>
              <a:t>відмовляються від захисника взагалі </a:t>
            </a:r>
            <a:r>
              <a:rPr lang="uk-UA" dirty="0" smtClean="0"/>
              <a:t>(</a:t>
            </a:r>
            <a:r>
              <a:rPr lang="uk-UA" i="1" dirty="0" smtClean="0"/>
              <a:t>Ухвала від 11.12.2017 № 760/3054/15-к Солом'янський районний суд м. Києва</a:t>
            </a:r>
            <a:r>
              <a:rPr lang="ru-RU" dirty="0" smtClean="0"/>
              <a:t>)</a:t>
            </a:r>
            <a:endParaRPr lang="uk-UA" dirty="0"/>
          </a:p>
        </p:txBody>
      </p:sp>
    </p:spTree>
    <p:extLst>
      <p:ext uri="{BB962C8B-B14F-4D97-AF65-F5344CB8AC3E}">
        <p14:creationId xmlns:p14="http://schemas.microsoft.com/office/powerpoint/2010/main" val="10160184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А якщо участь захисника є обов'язковою? Чи застосовна ч. 4 ст. 74 КПК по п.п.2-4?</a:t>
            </a:r>
            <a:endParaRPr lang="uk-UA" dirty="0"/>
          </a:p>
        </p:txBody>
      </p:sp>
      <p:sp>
        <p:nvSpPr>
          <p:cNvPr id="3" name="Объект 2"/>
          <p:cNvSpPr>
            <a:spLocks noGrp="1"/>
          </p:cNvSpPr>
          <p:nvPr>
            <p:ph idx="1"/>
          </p:nvPr>
        </p:nvSpPr>
        <p:spPr/>
        <p:txBody>
          <a:bodyPr>
            <a:normAutofit fontScale="92500" lnSpcReduction="10000"/>
          </a:bodyPr>
          <a:lstStyle/>
          <a:p>
            <a:r>
              <a:rPr lang="uk-UA" dirty="0" smtClean="0">
                <a:solidFill>
                  <a:srgbClr val="7030A0"/>
                </a:solidFill>
              </a:rPr>
              <a:t>Практика протилежна:</a:t>
            </a:r>
          </a:p>
          <a:p>
            <a:r>
              <a:rPr lang="uk-UA" b="1" dirty="0" smtClean="0"/>
              <a:t>Відмова</a:t>
            </a:r>
          </a:p>
          <a:p>
            <a:r>
              <a:rPr lang="uk-UA" dirty="0" smtClean="0"/>
              <a:t>Під час судового розгляду адвокатом ОСОБА_3, було заявлено клопотання про відмову від виконання своїх обов'язків посилаючись на незгоду з обвинуваченим ОСОБА_4 щодо вибраного ним способу захисту.</a:t>
            </a:r>
          </a:p>
          <a:p>
            <a:r>
              <a:rPr lang="uk-UA" dirty="0" smtClean="0"/>
              <a:t>Заслухавши думку обвинуваченого ОСОБА_4, думку сторін, суд приходить до наступного.</a:t>
            </a:r>
          </a:p>
          <a:p>
            <a:pPr algn="just"/>
            <a:r>
              <a:rPr lang="uk-UA" dirty="0" smtClean="0"/>
              <a:t>Беручи до уваги що злочин, у вчиненні якого обвинувачується ОСОБА_4, відповідно до ст. 12 КК України, відноситься до особливо тяжких злочинів, участь захисника у даному кримінальному провадженні є обов'язковою, згідно ч. 1 ст. 52 КПК України, суд вважає за доцільне </a:t>
            </a:r>
            <a:r>
              <a:rPr lang="uk-UA" b="1" dirty="0" smtClean="0"/>
              <a:t>відмовити</a:t>
            </a:r>
            <a:r>
              <a:rPr lang="uk-UA" dirty="0" smtClean="0"/>
              <a:t> в задоволенні клопотання захисника</a:t>
            </a:r>
            <a:r>
              <a:rPr lang="ru-RU" dirty="0" smtClean="0"/>
              <a:t> ОСОБА_3 (</a:t>
            </a:r>
            <a:r>
              <a:rPr lang="en-US" i="1" dirty="0"/>
              <a:t>https://reyestr.court.gov.ua/Review/73186362</a:t>
            </a:r>
            <a:r>
              <a:rPr lang="ru-RU" dirty="0" smtClean="0"/>
              <a:t>)</a:t>
            </a:r>
            <a:endParaRPr lang="uk-UA" dirty="0"/>
          </a:p>
        </p:txBody>
      </p:sp>
    </p:spTree>
    <p:extLst>
      <p:ext uri="{BB962C8B-B14F-4D97-AF65-F5344CB8AC3E}">
        <p14:creationId xmlns:p14="http://schemas.microsoft.com/office/powerpoint/2010/main" val="988984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a:t>А якщо участь захисника є обов'язковою? Чи застосовна ч. 4 ст. 74 КПК по п.п.2-4?</a:t>
            </a:r>
            <a:endParaRPr lang="uk-UA" dirty="0"/>
          </a:p>
        </p:txBody>
      </p:sp>
      <p:sp>
        <p:nvSpPr>
          <p:cNvPr id="3" name="Объект 2"/>
          <p:cNvSpPr>
            <a:spLocks noGrp="1"/>
          </p:cNvSpPr>
          <p:nvPr>
            <p:ph idx="1"/>
          </p:nvPr>
        </p:nvSpPr>
        <p:spPr>
          <a:xfrm>
            <a:off x="2589212" y="1737360"/>
            <a:ext cx="8915400" cy="4173862"/>
          </a:xfrm>
        </p:spPr>
        <p:txBody>
          <a:bodyPr>
            <a:normAutofit fontScale="70000" lnSpcReduction="20000"/>
          </a:bodyPr>
          <a:lstStyle/>
          <a:p>
            <a:pPr algn="just"/>
            <a:r>
              <a:rPr lang="uk-UA" b="1" dirty="0" smtClean="0"/>
              <a:t>Задоволення клопотання</a:t>
            </a:r>
          </a:p>
          <a:p>
            <a:pPr algn="just"/>
            <a:r>
              <a:rPr lang="uk-UA" dirty="0" smtClean="0"/>
              <a:t>Захисник направив до суду письмове клопотання, в якому просив прийняти його відмову від виконання обов'язків захисника ОСОБА_1, на підставі п. 2,3 ч. 4 </a:t>
            </a:r>
            <a:r>
              <a:rPr lang="uk-UA" dirty="0" smtClean="0">
                <a:hlinkClick r:id="rId2" tooltip="Кримінальний процесуальний кодекс України; нормативно-правовий акт № 4651-VI від 13.04.2012"/>
              </a:rPr>
              <a:t>ст. 47 КПК України</a:t>
            </a:r>
            <a:r>
              <a:rPr lang="uk-UA" dirty="0" smtClean="0"/>
              <a:t>, у зв'язку з його незгодою з обвинуваченою щодо вибраного нею способу та тактики захисту, а також у зв'язку з умисним невиконанням останньою умов укладеного з ним договору, у тому числі через недодержання його законних порад. Судове засідання просив провести за його відсутністю.</a:t>
            </a:r>
          </a:p>
          <a:p>
            <a:pPr algn="just"/>
            <a:r>
              <a:rPr lang="uk-UA" dirty="0" smtClean="0"/>
              <a:t>ОСОБА_1 не заперечувала проти задоволення клопотання захисника.</a:t>
            </a:r>
          </a:p>
          <a:p>
            <a:pPr algn="just"/>
            <a:r>
              <a:rPr lang="uk-UA" dirty="0" smtClean="0"/>
              <a:t>Беручи до уваги, що в позиціях захисника та обвинуваченої ОСОБА_1 дійсно вбачаються </a:t>
            </a:r>
            <a:r>
              <a:rPr lang="uk-UA" dirty="0" smtClean="0">
                <a:solidFill>
                  <a:srgbClr val="7030A0"/>
                </a:solidFill>
              </a:rPr>
              <a:t>незгоди та суперечності щодо способу та тактики захисту </a:t>
            </a:r>
            <a:r>
              <a:rPr lang="uk-UA" dirty="0" smtClean="0"/>
              <a:t>по кримінальному провадженню, що тягне за собою недодержання обвинуваченою порад захисника та, як наслідок, призводить до умисного невиконання останньою умов договору, укладеного з захисником, суд приходить до висновку про те, що клопотання захисника є законним, але прийняти рішення за даним клопотанням суд може лише в присутності захисника, у наступному судовому засіданні.</a:t>
            </a:r>
          </a:p>
          <a:p>
            <a:pPr algn="just"/>
            <a:r>
              <a:rPr lang="uk-UA" dirty="0" smtClean="0"/>
              <a:t>Одночасно, враховуючи, що, відповідно до ч. 1 ст. 52 КПК України, участь захисника є обов'язковою по даному кримінальному провадженню, з метою забезпечення права обвинуваченої на захист, а також беручи до уваги, що обвинувачена ОСОБА_1 тримається під вартою в ДУ «Маріупольський СІ» та не </a:t>
            </a:r>
            <a:r>
              <a:rPr lang="uk-UA" dirty="0" err="1" smtClean="0"/>
              <a:t>взмозі</a:t>
            </a:r>
            <a:r>
              <a:rPr lang="uk-UA" dirty="0" smtClean="0"/>
              <a:t> в достатній мірі скористатися своїм правом на обрання захисника, необхідно </a:t>
            </a:r>
            <a:r>
              <a:rPr lang="uk-UA" b="1" dirty="0" smtClean="0"/>
              <a:t>призначити обвинуваченій ОСОБА_1 іншого захисника </a:t>
            </a:r>
            <a:r>
              <a:rPr lang="uk-UA" dirty="0" smtClean="0"/>
              <a:t>через Регіональний центр з надання безоплатної вторинної правової допомоги у Донецькій та Запорізькій</a:t>
            </a:r>
            <a:r>
              <a:rPr lang="ru-RU" dirty="0" smtClean="0"/>
              <a:t> </a:t>
            </a:r>
            <a:r>
              <a:rPr lang="ru-RU" dirty="0"/>
              <a:t>областях</a:t>
            </a:r>
            <a:r>
              <a:rPr lang="ru-RU" dirty="0" smtClean="0"/>
              <a:t>. (</a:t>
            </a:r>
            <a:r>
              <a:rPr lang="en-US" i="1" dirty="0"/>
              <a:t>https://reyestr.court.gov.ua/Review/68225502</a:t>
            </a:r>
            <a:r>
              <a:rPr lang="ru-RU" dirty="0" smtClean="0"/>
              <a:t>)</a:t>
            </a:r>
            <a:endParaRPr lang="uk-UA" dirty="0"/>
          </a:p>
        </p:txBody>
      </p:sp>
    </p:spTree>
    <p:extLst>
      <p:ext uri="{BB962C8B-B14F-4D97-AF65-F5344CB8AC3E}">
        <p14:creationId xmlns:p14="http://schemas.microsoft.com/office/powerpoint/2010/main" val="3618439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 Повідомлення КДК адвокатури у разі відмови за п. 4 ч. 4 ст. 47 КПК</a:t>
            </a:r>
            <a:endParaRPr lang="uk-UA" dirty="0"/>
          </a:p>
        </p:txBody>
      </p:sp>
      <p:sp>
        <p:nvSpPr>
          <p:cNvPr id="3" name="Объект 2"/>
          <p:cNvSpPr>
            <a:spLocks noGrp="1"/>
          </p:cNvSpPr>
          <p:nvPr>
            <p:ph idx="1"/>
          </p:nvPr>
        </p:nvSpPr>
        <p:spPr/>
        <p:txBody>
          <a:bodyPr>
            <a:normAutofit fontScale="85000" lnSpcReduction="10000"/>
          </a:bodyPr>
          <a:lstStyle/>
          <a:p>
            <a:r>
              <a:rPr lang="uk-UA" b="1" dirty="0"/>
              <a:t>4) якщо він свою відмову мотивує відсутністю належної кваліфікації для надання правової допомоги у конкретному провадженні, що є особливо </a:t>
            </a:r>
            <a:r>
              <a:rPr lang="uk-UA" b="1" dirty="0" smtClean="0"/>
              <a:t>складним</a:t>
            </a:r>
          </a:p>
          <a:p>
            <a:r>
              <a:rPr lang="uk-UA" dirty="0"/>
              <a:t>Згідно доручення від 12.12.2018 р. для надання безоплатної вторинної правової допомоги регіонального центру з надання безоплатної вторинної правової допомоги, обвинуваченому призначено адвоката ОСОБА_3 для надання правової допомоги у вищевказаному кримінальному провадженні</a:t>
            </a:r>
            <a:r>
              <a:rPr lang="uk-UA" dirty="0" smtClean="0"/>
              <a:t>.</a:t>
            </a:r>
            <a:endParaRPr lang="uk-UA" dirty="0"/>
          </a:p>
          <a:p>
            <a:r>
              <a:rPr lang="uk-UA" dirty="0"/>
              <a:t>14 січня 2019 року до суду надійшла заява від захисника ОСОБА_3 про відмову від виконання своїх обов'язків через відсутність в нього належної кваліфікації для надання правової допомоги, оскільки кримінальне провадження є особливо тяжким і його залучення до розгляду справи відбулось на стадії закінчення дослідження </a:t>
            </a:r>
            <a:r>
              <a:rPr lang="uk-UA" dirty="0" smtClean="0"/>
              <a:t>доказів</a:t>
            </a:r>
          </a:p>
          <a:p>
            <a:pPr algn="just"/>
            <a:r>
              <a:rPr lang="ru-RU" dirty="0"/>
              <a:t>з метою </a:t>
            </a:r>
            <a:r>
              <a:rPr lang="uk-UA" dirty="0" smtClean="0"/>
              <a:t>недопущення порушення права обвинуваченого на захист, колегія суддів вважає за необхідне задовольнити заяву захисника адвоката ОСОБА_3, одночасно </a:t>
            </a:r>
            <a:r>
              <a:rPr lang="uk-UA" b="1" dirty="0" smtClean="0"/>
              <a:t>повідомивши про дану заяву адвоката кваліфікаційно-дисциплінарну комісію адвокатів</a:t>
            </a:r>
            <a:r>
              <a:rPr lang="uk-UA" dirty="0" smtClean="0"/>
              <a:t> (</a:t>
            </a:r>
            <a:r>
              <a:rPr lang="uk-UA" i="1" dirty="0" smtClean="0"/>
              <a:t>Ухвала від 14.01.2019 № 211/2136/17 </a:t>
            </a:r>
            <a:r>
              <a:rPr lang="uk-UA" i="1" dirty="0" err="1" smtClean="0"/>
              <a:t>Тернівський</a:t>
            </a:r>
            <a:r>
              <a:rPr lang="uk-UA" i="1" dirty="0" smtClean="0"/>
              <a:t> районний суд м. Кривого Рогу</a:t>
            </a:r>
            <a:r>
              <a:rPr lang="uk-UA" dirty="0" smtClean="0"/>
              <a:t>)</a:t>
            </a:r>
          </a:p>
        </p:txBody>
      </p:sp>
    </p:spTree>
    <p:extLst>
      <p:ext uri="{BB962C8B-B14F-4D97-AF65-F5344CB8AC3E}">
        <p14:creationId xmlns:p14="http://schemas.microsoft.com/office/powerpoint/2010/main" val="2691342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 Повідомлення КДК адвокатури у разі відмови за п. 4 ч. 4 ст. 47 КПК</a:t>
            </a:r>
            <a:endParaRPr lang="uk-UA" dirty="0"/>
          </a:p>
        </p:txBody>
      </p:sp>
      <p:sp>
        <p:nvSpPr>
          <p:cNvPr id="3" name="Объект 2"/>
          <p:cNvSpPr>
            <a:spLocks noGrp="1"/>
          </p:cNvSpPr>
          <p:nvPr>
            <p:ph idx="1"/>
          </p:nvPr>
        </p:nvSpPr>
        <p:spPr/>
        <p:txBody>
          <a:bodyPr>
            <a:normAutofit lnSpcReduction="10000"/>
          </a:bodyPr>
          <a:lstStyle/>
          <a:p>
            <a:pPr algn="just"/>
            <a:r>
              <a:rPr lang="uk-UA" b="1" dirty="0" smtClean="0"/>
              <a:t>У іншому випадку – не повідомляли</a:t>
            </a:r>
          </a:p>
          <a:p>
            <a:pPr algn="just"/>
            <a:r>
              <a:rPr lang="uk-UA" dirty="0" smtClean="0"/>
              <a:t>Під час судового засідання захисник обвинуваченого - адвокат який діє на підставі доручення для надання безоплатної вторинної правової допомоги від 20.12.2018 року, звернувся із заявою, у якій просив відвести його від участі у вказаному провадженні у зв'язку із відсутністю належної кваліфікації для надання правової допомоги ОСОБА_1, його адвокатський стаж складає 1 рік 9 місяців, дане провадження є особливо складним. Колегія суддів, дослідивши заяву, матеріали кримінального провадження, дійшла висновку про таке. … викладені у заяві захисника підстави свідчать про неможливість виконання ним своїх обов'язків та подальшу його участь у кримінальному провадженні, що є підставою для задоволення заяви (</a:t>
            </a:r>
            <a:r>
              <a:rPr lang="uk-UA" i="1" dirty="0" smtClean="0"/>
              <a:t>Ухвала від 12.03.2019 № 757/870/18-к Солом'янський районний суд м. Києва</a:t>
            </a:r>
            <a:r>
              <a:rPr lang="uk-UA" dirty="0" smtClean="0"/>
              <a:t>) (також: </a:t>
            </a:r>
            <a:r>
              <a:rPr lang="uk-UA" i="1" dirty="0" smtClean="0"/>
              <a:t>Ухвала від 04.04.2019 № 221/3116/16-к Орджонікідзевський районний суд м. Маріуполя</a:t>
            </a:r>
            <a:r>
              <a:rPr lang="ru-RU" dirty="0" smtClean="0"/>
              <a:t>)</a:t>
            </a:r>
          </a:p>
          <a:p>
            <a:pPr algn="just"/>
            <a:endParaRPr lang="uk-UA" dirty="0"/>
          </a:p>
        </p:txBody>
      </p:sp>
    </p:spTree>
    <p:extLst>
      <p:ext uri="{BB962C8B-B14F-4D97-AF65-F5344CB8AC3E}">
        <p14:creationId xmlns:p14="http://schemas.microsoft.com/office/powerpoint/2010/main" val="3918053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Судові рішення</a:t>
            </a:r>
            <a:endParaRPr lang="uk-UA" dirty="0"/>
          </a:p>
        </p:txBody>
      </p:sp>
      <p:sp>
        <p:nvSpPr>
          <p:cNvPr id="3" name="Объект 2"/>
          <p:cNvSpPr>
            <a:spLocks noGrp="1"/>
          </p:cNvSpPr>
          <p:nvPr>
            <p:ph idx="1"/>
          </p:nvPr>
        </p:nvSpPr>
        <p:spPr>
          <a:xfrm>
            <a:off x="677334" y="2227811"/>
            <a:ext cx="8596668" cy="3813551"/>
          </a:xfrm>
        </p:spPr>
        <p:txBody>
          <a:bodyPr>
            <a:normAutofit/>
          </a:bodyPr>
          <a:lstStyle/>
          <a:p>
            <a:r>
              <a:rPr lang="uk-UA" b="1" dirty="0">
                <a:solidFill>
                  <a:srgbClr val="7030A0"/>
                </a:solidFill>
              </a:rPr>
              <a:t>прийняття відмови захисника </a:t>
            </a:r>
            <a:r>
              <a:rPr lang="uk-UA" b="1" dirty="0" smtClean="0">
                <a:solidFill>
                  <a:srgbClr val="7030A0"/>
                </a:solidFill>
              </a:rPr>
              <a:t>– найбільш часте формулювання</a:t>
            </a:r>
          </a:p>
          <a:p>
            <a:r>
              <a:rPr lang="uk-UA" dirty="0" smtClean="0"/>
              <a:t>(</a:t>
            </a:r>
            <a:r>
              <a:rPr lang="en-US" dirty="0" smtClean="0">
                <a:hlinkClick r:id="rId2"/>
              </a:rPr>
              <a:t>http://reyestr.court.gov.ua/Review/76249549</a:t>
            </a:r>
            <a:r>
              <a:rPr lang="uk-UA" dirty="0" smtClean="0"/>
              <a:t>; </a:t>
            </a:r>
            <a:r>
              <a:rPr lang="en-US" dirty="0" smtClean="0">
                <a:hlinkClick r:id="rId3"/>
              </a:rPr>
              <a:t>http://reyestr.court.gov.ua/Review/77673492</a:t>
            </a:r>
            <a:r>
              <a:rPr lang="uk-UA" dirty="0" smtClean="0"/>
              <a:t>; </a:t>
            </a:r>
            <a:r>
              <a:rPr lang="en-US" dirty="0" smtClean="0">
                <a:hlinkClick r:id="rId4"/>
              </a:rPr>
              <a:t>http://reyestr.court.gov.ua/Review/73617652</a:t>
            </a:r>
            <a:r>
              <a:rPr lang="uk-UA" dirty="0" smtClean="0"/>
              <a:t>; </a:t>
            </a:r>
            <a:r>
              <a:rPr lang="en-US" dirty="0" smtClean="0"/>
              <a:t>http://reyestr.court.gov.ua/Review/79327467</a:t>
            </a:r>
            <a:r>
              <a:rPr lang="uk-UA" dirty="0" smtClean="0"/>
              <a:t>) </a:t>
            </a:r>
          </a:p>
          <a:p>
            <a:r>
              <a:rPr lang="uk-UA" dirty="0" smtClean="0">
                <a:solidFill>
                  <a:srgbClr val="7030A0"/>
                </a:solidFill>
              </a:rPr>
              <a:t>відвести адвоката </a:t>
            </a:r>
            <a:r>
              <a:rPr lang="uk-UA" dirty="0" smtClean="0"/>
              <a:t>від участі у кримінальному провадженні (Ухвала від 12.03.2019 № 757/870/18-к Солом'янський районний суд м. Києва</a:t>
            </a:r>
            <a:r>
              <a:rPr lang="ru-RU" dirty="0" smtClean="0"/>
              <a:t>)</a:t>
            </a:r>
            <a:endParaRPr lang="uk-UA" dirty="0" smtClean="0"/>
          </a:p>
          <a:p>
            <a:r>
              <a:rPr lang="uk-UA" dirty="0" smtClean="0">
                <a:solidFill>
                  <a:srgbClr val="7030A0"/>
                </a:solidFill>
              </a:rPr>
              <a:t>припинення </a:t>
            </a:r>
            <a:r>
              <a:rPr lang="uk-UA" dirty="0">
                <a:solidFill>
                  <a:srgbClr val="7030A0"/>
                </a:solidFill>
              </a:rPr>
              <a:t>повноважень захисника </a:t>
            </a:r>
            <a:r>
              <a:rPr lang="uk-UA" dirty="0" smtClean="0"/>
              <a:t>(</a:t>
            </a:r>
            <a:r>
              <a:rPr lang="en-US" dirty="0">
                <a:hlinkClick r:id="rId5"/>
              </a:rPr>
              <a:t>http://reyestr.court.gov.ua/Review/72059295</a:t>
            </a:r>
            <a:r>
              <a:rPr lang="uk-UA" dirty="0" smtClean="0"/>
              <a:t>);</a:t>
            </a:r>
          </a:p>
        </p:txBody>
      </p:sp>
    </p:spTree>
    <p:extLst>
      <p:ext uri="{BB962C8B-B14F-4D97-AF65-F5344CB8AC3E}">
        <p14:creationId xmlns:p14="http://schemas.microsoft.com/office/powerpoint/2010/main" val="274834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a:t>
            </a:r>
            <a:r>
              <a:rPr lang="ru-RU" dirty="0" err="1"/>
              <a:t>ККС</a:t>
            </a:r>
            <a:r>
              <a:rPr lang="ru-RU" dirty="0"/>
              <a:t> </a:t>
            </a:r>
            <a:r>
              <a:rPr lang="ru-RU" dirty="0" err="1"/>
              <a:t>стосовно</a:t>
            </a:r>
            <a:r>
              <a:rPr lang="ru-RU" dirty="0"/>
              <a:t> </a:t>
            </a:r>
            <a:r>
              <a:rPr lang="ru-RU" dirty="0" err="1"/>
              <a:t>захисника</a:t>
            </a:r>
            <a:r>
              <a:rPr lang="ru-RU" dirty="0"/>
              <a:t> як </a:t>
            </a:r>
            <a:r>
              <a:rPr lang="ru-RU" dirty="0" err="1"/>
              <a:t>учасника</a:t>
            </a:r>
            <a:r>
              <a:rPr lang="ru-RU" dirty="0"/>
              <a:t> </a:t>
            </a:r>
            <a:r>
              <a:rPr lang="ru-RU" dirty="0" err="1"/>
              <a:t>кримінального</a:t>
            </a:r>
            <a:r>
              <a:rPr lang="ru-RU" dirty="0"/>
              <a:t> </a:t>
            </a:r>
            <a:r>
              <a:rPr lang="ru-RU" dirty="0" err="1"/>
              <a:t>провадження</a:t>
            </a:r>
            <a:r>
              <a:rPr lang="ru-RU" dirty="0"/>
              <a:t> </a:t>
            </a:r>
            <a:endParaRPr lang="uk-UA" dirty="0"/>
          </a:p>
        </p:txBody>
      </p:sp>
      <p:sp>
        <p:nvSpPr>
          <p:cNvPr id="3" name="Объект 2"/>
          <p:cNvSpPr>
            <a:spLocks noGrp="1"/>
          </p:cNvSpPr>
          <p:nvPr>
            <p:ph idx="1"/>
          </p:nvPr>
        </p:nvSpPr>
        <p:spPr>
          <a:xfrm>
            <a:off x="2589212" y="1837113"/>
            <a:ext cx="8915400" cy="4074109"/>
          </a:xfrm>
        </p:spPr>
        <p:txBody>
          <a:bodyPr>
            <a:normAutofit fontScale="70000" lnSpcReduction="20000"/>
          </a:bodyPr>
          <a:lstStyle/>
          <a:p>
            <a:r>
              <a:rPr lang="uk-UA" b="1" dirty="0" smtClean="0">
                <a:solidFill>
                  <a:srgbClr val="0070C0"/>
                </a:solidFill>
              </a:rPr>
              <a:t>Неявка захисника, якого мобілізовано</a:t>
            </a:r>
          </a:p>
          <a:p>
            <a:endParaRPr lang="uk-UA" b="1" dirty="0" smtClean="0">
              <a:solidFill>
                <a:srgbClr val="0070C0"/>
              </a:solidFill>
            </a:endParaRPr>
          </a:p>
          <a:p>
            <a:r>
              <a:rPr lang="uk-UA" dirty="0" smtClean="0"/>
              <a:t>Адвокат </a:t>
            </a:r>
            <a:r>
              <a:rPr lang="uk-UA" dirty="0" err="1" smtClean="0"/>
              <a:t>ОСОБА_9</a:t>
            </a:r>
            <a:r>
              <a:rPr lang="uk-UA" dirty="0" smtClean="0"/>
              <a:t> , який здійснював захист </a:t>
            </a:r>
            <a:r>
              <a:rPr lang="uk-UA" dirty="0" err="1" smtClean="0"/>
              <a:t>ОСОБА_6</a:t>
            </a:r>
            <a:r>
              <a:rPr lang="uk-UA" dirty="0" smtClean="0"/>
              <a:t> , з 24 лютого 2022 року був мобілізований до Збройних Сил України. В судовому засіданні 06 травня 2022 року суд надав </a:t>
            </a:r>
            <a:r>
              <a:rPr lang="uk-UA" dirty="0" err="1" smtClean="0"/>
              <a:t>ОСОБА_6</a:t>
            </a:r>
            <a:r>
              <a:rPr lang="uk-UA" dirty="0" smtClean="0"/>
              <a:t> час до 07 червня 2022 року для укладення договору з іншим захисником або призначення захисника через Центр </a:t>
            </a:r>
            <a:r>
              <a:rPr lang="uk-UA" dirty="0" err="1" smtClean="0"/>
              <a:t>БПД</a:t>
            </a:r>
            <a:r>
              <a:rPr lang="uk-UA" dirty="0" smtClean="0"/>
              <a:t>, однак засуджений такою можливістю не скористався.</a:t>
            </a:r>
          </a:p>
          <a:p>
            <a:r>
              <a:rPr lang="uk-UA" dirty="0" smtClean="0"/>
              <a:t>13 червня 2022 року ухвалою суду йому було призначено захисником адвоката </a:t>
            </a:r>
            <a:r>
              <a:rPr lang="uk-UA" dirty="0" err="1" smtClean="0"/>
              <a:t>ОСОБА_19</a:t>
            </a:r>
            <a:r>
              <a:rPr lang="uk-UA" dirty="0" smtClean="0"/>
              <a:t> , яка здійснювала захист з моменту призначення до видалення суду в </a:t>
            </a:r>
            <a:r>
              <a:rPr lang="uk-UA" dirty="0" err="1" smtClean="0"/>
              <a:t>нарадчу</a:t>
            </a:r>
            <a:r>
              <a:rPr lang="uk-UA" dirty="0" smtClean="0"/>
              <a:t> кімнату, тобто з 13 червня 2022 року до 04 листопада 2022 року, у тому числі брала участь у допиті </a:t>
            </a:r>
            <a:r>
              <a:rPr lang="uk-UA" dirty="0" err="1" smtClean="0"/>
              <a:t>ОСОБА_13</a:t>
            </a:r>
            <a:r>
              <a:rPr lang="uk-UA" dirty="0" smtClean="0"/>
              <a:t> .</a:t>
            </a:r>
          </a:p>
          <a:p>
            <a:r>
              <a:rPr lang="uk-UA" dirty="0" smtClean="0"/>
              <a:t>Суд вже зазначав, що положеннями статті 335 </a:t>
            </a:r>
            <a:r>
              <a:rPr lang="uk-UA" dirty="0" err="1" smtClean="0"/>
              <a:t>КПК</a:t>
            </a:r>
            <a:r>
              <a:rPr lang="uk-UA" dirty="0" smtClean="0"/>
              <a:t> передбачено зупинення судового провадження лише у випадках, коли для проходження військової служби під час мобілізації був призваний обвинувачений[2], однак це положення не поширюється на мобілізацію захисника.</a:t>
            </a:r>
          </a:p>
          <a:p>
            <a:r>
              <a:rPr lang="uk-UA" dirty="0" smtClean="0"/>
              <a:t>За таких обставин призначення захисника з Регіонального центру із надання безоплатної вторинної правової допомоги, яка брала безпосередню участь у судових засіданнях під час судового розгляду справи, відповідає вимогам закону.</a:t>
            </a:r>
          </a:p>
          <a:p>
            <a:r>
              <a:rPr lang="uk-UA" dirty="0" smtClean="0"/>
              <a:t>Враховуючи викладене, Суд відхиляє цей довід сторони захисту</a:t>
            </a:r>
            <a:r>
              <a:rPr lang="ru-RU" dirty="0" smtClean="0"/>
              <a:t>.</a:t>
            </a:r>
          </a:p>
          <a:p>
            <a:r>
              <a:rPr lang="en-US" i="1" dirty="0"/>
              <a:t>https://reyestr.court.gov.ua/Review/126259389</a:t>
            </a:r>
            <a:endParaRPr lang="uk-UA" i="1" dirty="0" smtClean="0"/>
          </a:p>
        </p:txBody>
      </p:sp>
    </p:spTree>
    <p:extLst>
      <p:ext uri="{BB962C8B-B14F-4D97-AF65-F5344CB8AC3E}">
        <p14:creationId xmlns:p14="http://schemas.microsoft.com/office/powerpoint/2010/main" val="2521032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Судові рішення</a:t>
            </a:r>
            <a:endParaRPr lang="uk-UA" dirty="0"/>
          </a:p>
        </p:txBody>
      </p:sp>
      <p:sp>
        <p:nvSpPr>
          <p:cNvPr id="3" name="Объект 2"/>
          <p:cNvSpPr>
            <a:spLocks noGrp="1"/>
          </p:cNvSpPr>
          <p:nvPr>
            <p:ph idx="1"/>
          </p:nvPr>
        </p:nvSpPr>
        <p:spPr>
          <a:xfrm>
            <a:off x="677334" y="1654233"/>
            <a:ext cx="8596668" cy="4387129"/>
          </a:xfrm>
        </p:spPr>
        <p:txBody>
          <a:bodyPr>
            <a:normAutofit/>
          </a:bodyPr>
          <a:lstStyle/>
          <a:p>
            <a:endParaRPr lang="uk-UA" dirty="0" smtClean="0"/>
          </a:p>
          <a:p>
            <a:r>
              <a:rPr lang="uk-UA" dirty="0" smtClean="0"/>
              <a:t>питання про задоволення / відмову у задоволенні заяви / клопотання </a:t>
            </a:r>
            <a:r>
              <a:rPr lang="uk-UA" b="1" dirty="0" smtClean="0"/>
              <a:t>не вирішується</a:t>
            </a:r>
            <a:r>
              <a:rPr lang="uk-UA" dirty="0" smtClean="0"/>
              <a:t> у резолютивні частині, і зазначається лише про залучення іншого захисника </a:t>
            </a:r>
            <a:r>
              <a:rPr lang="ru-RU" dirty="0" smtClean="0"/>
              <a:t>(</a:t>
            </a:r>
            <a:r>
              <a:rPr lang="en-US" dirty="0" smtClean="0">
                <a:hlinkClick r:id="rId2"/>
              </a:rPr>
              <a:t>http</a:t>
            </a:r>
            <a:r>
              <a:rPr lang="en-US" dirty="0">
                <a:hlinkClick r:id="rId2"/>
              </a:rPr>
              <a:t>://</a:t>
            </a:r>
            <a:r>
              <a:rPr lang="en-US" dirty="0" smtClean="0">
                <a:hlinkClick r:id="rId2"/>
              </a:rPr>
              <a:t>reyestr.court.gov.ua/Review/71493222</a:t>
            </a:r>
            <a:r>
              <a:rPr lang="uk-UA" dirty="0" smtClean="0"/>
              <a:t>; </a:t>
            </a:r>
            <a:r>
              <a:rPr lang="en-US" dirty="0" smtClean="0"/>
              <a:t> </a:t>
            </a:r>
            <a:r>
              <a:rPr lang="en-US" dirty="0">
                <a:hlinkClick r:id="rId3"/>
              </a:rPr>
              <a:t>http://</a:t>
            </a:r>
            <a:r>
              <a:rPr lang="en-US" dirty="0" smtClean="0">
                <a:hlinkClick r:id="rId3"/>
              </a:rPr>
              <a:t>reyestr.court.gov.ua/Review/65947430</a:t>
            </a:r>
            <a:r>
              <a:rPr lang="uk-UA" dirty="0" smtClean="0"/>
              <a:t>; </a:t>
            </a:r>
            <a:r>
              <a:rPr lang="en-US" dirty="0" smtClean="0">
                <a:hlinkClick r:id="rId4"/>
              </a:rPr>
              <a:t>http</a:t>
            </a:r>
            <a:r>
              <a:rPr lang="en-US" dirty="0">
                <a:hlinkClick r:id="rId4"/>
              </a:rPr>
              <a:t>://</a:t>
            </a:r>
            <a:r>
              <a:rPr lang="en-US" dirty="0" smtClean="0">
                <a:hlinkClick r:id="rId4"/>
              </a:rPr>
              <a:t>reyestr.court.gov.ua/Review/77021086</a:t>
            </a:r>
            <a:r>
              <a:rPr lang="ru-RU" dirty="0" smtClean="0"/>
              <a:t>)</a:t>
            </a:r>
          </a:p>
          <a:p>
            <a:r>
              <a:rPr lang="uk-UA" dirty="0" smtClean="0">
                <a:solidFill>
                  <a:srgbClr val="7030A0"/>
                </a:solidFill>
              </a:rPr>
              <a:t>одночасно вирішується питання про залучення захисника</a:t>
            </a:r>
            <a:r>
              <a:rPr lang="uk-UA" dirty="0" smtClean="0"/>
              <a:t> із системи </a:t>
            </a:r>
            <a:r>
              <a:rPr lang="ru-RU" dirty="0" smtClean="0"/>
              <a:t>БПД (</a:t>
            </a:r>
            <a:r>
              <a:rPr lang="en-US" dirty="0">
                <a:hlinkClick r:id="rId5"/>
              </a:rPr>
              <a:t>http://reyestr.court.gov.ua/Review/64255054</a:t>
            </a:r>
            <a:r>
              <a:rPr lang="ru-RU" dirty="0" smtClean="0"/>
              <a:t>)</a:t>
            </a:r>
          </a:p>
          <a:p>
            <a:r>
              <a:rPr lang="uk-UA" dirty="0" smtClean="0">
                <a:solidFill>
                  <a:srgbClr val="7030A0"/>
                </a:solidFill>
              </a:rPr>
              <a:t>одночасно приймається відмова від захисника </a:t>
            </a:r>
            <a:r>
              <a:rPr lang="uk-UA" dirty="0" smtClean="0"/>
              <a:t>(Ухвала від 13.09.2018 № 399/301/17 Олександрійський міськрайонний </a:t>
            </a:r>
            <a:r>
              <a:rPr lang="ru-RU" dirty="0" smtClean="0"/>
              <a:t>суд</a:t>
            </a:r>
            <a:r>
              <a:rPr lang="ru-RU" dirty="0"/>
              <a:t>)</a:t>
            </a:r>
            <a:endParaRPr lang="uk-UA" dirty="0"/>
          </a:p>
        </p:txBody>
      </p:sp>
    </p:spTree>
    <p:extLst>
      <p:ext uri="{BB962C8B-B14F-4D97-AF65-F5344CB8AC3E}">
        <p14:creationId xmlns:p14="http://schemas.microsoft.com/office/powerpoint/2010/main" val="14171626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t>Чи можлива відмова за відсутності таких підстав у договорі?</a:t>
            </a:r>
          </a:p>
        </p:txBody>
      </p:sp>
      <p:sp>
        <p:nvSpPr>
          <p:cNvPr id="3" name="Объект 2"/>
          <p:cNvSpPr>
            <a:spLocks noGrp="1"/>
          </p:cNvSpPr>
          <p:nvPr>
            <p:ph idx="1"/>
          </p:nvPr>
        </p:nvSpPr>
        <p:spPr>
          <a:xfrm>
            <a:off x="677334" y="2128058"/>
            <a:ext cx="8596668" cy="3913304"/>
          </a:xfrm>
        </p:spPr>
        <p:txBody>
          <a:bodyPr>
            <a:normAutofit fontScale="92500" lnSpcReduction="20000"/>
          </a:bodyPr>
          <a:lstStyle/>
          <a:p>
            <a:pPr algn="just"/>
            <a:r>
              <a:rPr lang="uk-UA" dirty="0"/>
              <a:t>Схожа, хоча і не тотожна</a:t>
            </a:r>
            <a:r>
              <a:rPr lang="uk-UA" dirty="0" smtClean="0"/>
              <a:t>, </a:t>
            </a:r>
            <a:r>
              <a:rPr lang="uk-UA" dirty="0"/>
              <a:t>ситуація розглядалася ВКДК адвокатури, </a:t>
            </a:r>
            <a:r>
              <a:rPr lang="uk-UA" b="1" u="sng" dirty="0"/>
              <a:t>рішення № ХІІ-007/2018 </a:t>
            </a:r>
            <a:r>
              <a:rPr lang="uk-UA" dirty="0"/>
              <a:t>у справі за скаргою на рішення дисциплінарної палати кваліфікаційно-дисциплінарної комісії адвокатури Рівненської області від 13 вересня 2018 року про відмову в порушенні дисциплінарної справи стосовно адвоката; там згадувалася неможливість погодження позиції з клієнтом. </a:t>
            </a:r>
            <a:r>
              <a:rPr lang="ru-RU" dirty="0"/>
              <a:t>ВКДК</a:t>
            </a:r>
            <a:r>
              <a:rPr lang="uk-UA" dirty="0"/>
              <a:t> адвокатури</a:t>
            </a:r>
            <a:r>
              <a:rPr lang="ru-RU" dirty="0"/>
              <a:t> </a:t>
            </a:r>
            <a:r>
              <a:rPr lang="uk-UA" dirty="0" smtClean="0"/>
              <a:t>було встановлено, що незважаючи на відсутність у Договорі від 19.06.2013 р. підстав для одностороннього розірвання договору адвокатом, такі підстави визначені Правила адвокатської етики та положеннями Кримінального процесуального кодексу, якими адвокат керується у своїй діяльності. Відповідно до ч.ч.1, 3 ст. 27, ст. 29 Закону України «Про адвокатуру та адвокатську діяльність» договір про надання правової допомоги укладається у письмовій форм. До договору про надання правової допомоги застосовуються загальні вимоги договірного права. Дія Договору про надання правової допомоги припиняється його належним виконанням. Договір про надання правової допомоги може бути достроково припинений за взаємною згодою або розірваний на вимогу однієї із сторін на умовах, передбачених </a:t>
            </a:r>
            <a:r>
              <a:rPr lang="ru-RU" dirty="0" smtClean="0"/>
              <a:t>договором</a:t>
            </a:r>
            <a:r>
              <a:rPr lang="ru-RU" dirty="0"/>
              <a:t>. </a:t>
            </a:r>
            <a:endParaRPr lang="uk-UA" dirty="0"/>
          </a:p>
        </p:txBody>
      </p:sp>
    </p:spTree>
    <p:extLst>
      <p:ext uri="{BB962C8B-B14F-4D97-AF65-F5344CB8AC3E}">
        <p14:creationId xmlns:p14="http://schemas.microsoft.com/office/powerpoint/2010/main" val="2473146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t>Чи можлива відмова за відсутності таких підстав у договорі?</a:t>
            </a:r>
          </a:p>
        </p:txBody>
      </p:sp>
      <p:sp>
        <p:nvSpPr>
          <p:cNvPr id="3" name="Объект 2"/>
          <p:cNvSpPr>
            <a:spLocks noGrp="1"/>
          </p:cNvSpPr>
          <p:nvPr>
            <p:ph idx="1"/>
          </p:nvPr>
        </p:nvSpPr>
        <p:spPr>
          <a:xfrm>
            <a:off x="677334" y="2128058"/>
            <a:ext cx="8596668" cy="3913304"/>
          </a:xfrm>
        </p:spPr>
        <p:txBody>
          <a:bodyPr>
            <a:normAutofit lnSpcReduction="10000"/>
          </a:bodyPr>
          <a:lstStyle/>
          <a:p>
            <a:pPr algn="just"/>
            <a:r>
              <a:rPr lang="uk-UA" dirty="0" smtClean="0"/>
              <a:t>Згідно із положеннями </a:t>
            </a:r>
            <a:r>
              <a:rPr lang="uk-UA" dirty="0" err="1" smtClean="0"/>
              <a:t>ст.ст</a:t>
            </a:r>
            <a:r>
              <a:rPr lang="uk-UA" dirty="0" smtClean="0"/>
              <a:t>. 651, 654 ЦК України зміна або розірвання договору допускається лише за згодою сторін, якщо інше не встановлено договором або законом. </a:t>
            </a:r>
            <a:r>
              <a:rPr lang="uk-UA" b="1" dirty="0" smtClean="0"/>
              <a:t>Договір може бути змінено або розірвано за рішенням суду на вимогу однієї із сторін у разі істотного порушення договору другою стороною та в інших випадках, встановлених договором або законом. </a:t>
            </a:r>
            <a:r>
              <a:rPr lang="uk-UA" dirty="0" smtClean="0"/>
              <a:t>Істотним є таке порушення стороною договору, коли внаслідок завданої цим шкоди друга сторона значною мірою позбавляється того, на що вона розраховувала при укладенні договору. У разі односторонньої відмови від договору у повному обсязі або частково, якщо право на таку відмову встановлено договором або законом, договір є відповідно розірваним або зміненим. Зміна або розірвання договору вчиняється в такій самій формі, що й договір, що змінюється або розривається, якщо інше не встановлено договором або законом чи не випливає із звичаїв ділового </a:t>
            </a:r>
            <a:r>
              <a:rPr lang="ru-RU" dirty="0" smtClean="0"/>
              <a:t>обороту</a:t>
            </a:r>
            <a:r>
              <a:rPr lang="ru-RU" dirty="0"/>
              <a:t>. </a:t>
            </a:r>
            <a:endParaRPr lang="uk-UA" dirty="0"/>
          </a:p>
        </p:txBody>
      </p:sp>
    </p:spTree>
    <p:extLst>
      <p:ext uri="{BB962C8B-B14F-4D97-AF65-F5344CB8AC3E}">
        <p14:creationId xmlns:p14="http://schemas.microsoft.com/office/powerpoint/2010/main" val="2566474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t>Чи можлива відмова за відсутності таких підстав у договорі?</a:t>
            </a:r>
          </a:p>
        </p:txBody>
      </p:sp>
      <p:sp>
        <p:nvSpPr>
          <p:cNvPr id="3" name="Объект 2"/>
          <p:cNvSpPr>
            <a:spLocks noGrp="1"/>
          </p:cNvSpPr>
          <p:nvPr>
            <p:ph idx="1"/>
          </p:nvPr>
        </p:nvSpPr>
        <p:spPr>
          <a:xfrm>
            <a:off x="677334" y="2036618"/>
            <a:ext cx="8596668" cy="4004744"/>
          </a:xfrm>
        </p:spPr>
        <p:txBody>
          <a:bodyPr>
            <a:normAutofit fontScale="85000" lnSpcReduction="20000"/>
          </a:bodyPr>
          <a:lstStyle/>
          <a:p>
            <a:pPr algn="just"/>
            <a:r>
              <a:rPr lang="uk-UA" dirty="0"/>
              <a:t>Згідно із Ухвалою Ковельського міськрайонного суду Волинської області від 28.05.2015 р. по справі № _____ встановлено, що захисник ОСОБА_ у судовому засіданні подав заяву про відмову від участі у кримінальному провадженні та захисту ОСОБА_ мотивуючи це тим, що підзахисною не виконуються умови укладеного договору, і суд, заслухавши думку учасників кримінального провадження та відповідно до п.3 ч.4 ст. 47 КПК України вважав за можливе задовольнити заяву захисника. </a:t>
            </a:r>
            <a:endParaRPr lang="en-US" dirty="0" smtClean="0"/>
          </a:p>
          <a:p>
            <a:pPr algn="just"/>
            <a:r>
              <a:rPr lang="uk-UA" dirty="0" smtClean="0">
                <a:solidFill>
                  <a:srgbClr val="7030A0"/>
                </a:solidFill>
              </a:rPr>
              <a:t>Скаржник ОСОБА_ не заперечувала проти того, щоб розірвати договір з адвокатом з мотивів невиконання його умов. При цьому вона підтвердила, що вона в судовому засідання не заперечила проти розірвання договору з адвокатом, а також не оскаржила ухвалу суду</a:t>
            </a:r>
            <a:r>
              <a:rPr lang="uk-UA" dirty="0" smtClean="0"/>
              <a:t>. До того ж, заперечуючи проти доводів адвоката про наявність заборгованості за надані послуги на спростування такого доказів сплати коштів за витрачений час роботи адвокатом дисциплінарній палаті заявниця не надала</a:t>
            </a:r>
            <a:r>
              <a:rPr lang="ru-RU" dirty="0" smtClean="0"/>
              <a:t>. </a:t>
            </a:r>
            <a:endParaRPr lang="en-US" dirty="0" smtClean="0"/>
          </a:p>
          <a:p>
            <a:pPr algn="just"/>
            <a:r>
              <a:rPr lang="uk-UA" dirty="0" smtClean="0"/>
              <a:t>Тому </a:t>
            </a:r>
            <a:r>
              <a:rPr lang="uk-UA" b="1" dirty="0">
                <a:solidFill>
                  <a:srgbClr val="7030A0"/>
                </a:solidFill>
              </a:rPr>
              <a:t>незважаючи на відсутність у тексті договору вказівки на підстави його дострокового розірвання, процедура розірвання договору відбулася за ухвалою суду з ініціативи адвоката та з підстав, визначених кримінальним процесуальним законом, що також узгоджується із вимогами Цивільного кодексу України та Правилами адвокатської етики</a:t>
            </a:r>
            <a:r>
              <a:rPr lang="uk-UA" dirty="0"/>
              <a:t>. </a:t>
            </a:r>
          </a:p>
        </p:txBody>
      </p:sp>
    </p:spTree>
    <p:extLst>
      <p:ext uri="{BB962C8B-B14F-4D97-AF65-F5344CB8AC3E}">
        <p14:creationId xmlns:p14="http://schemas.microsoft.com/office/powerpoint/2010/main" val="28279155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t>Чи можлива відмова за відсутності таких підстав у договорі?</a:t>
            </a:r>
          </a:p>
        </p:txBody>
      </p:sp>
      <p:sp>
        <p:nvSpPr>
          <p:cNvPr id="3" name="Объект 2"/>
          <p:cNvSpPr>
            <a:spLocks noGrp="1"/>
          </p:cNvSpPr>
          <p:nvPr>
            <p:ph idx="1"/>
          </p:nvPr>
        </p:nvSpPr>
        <p:spPr>
          <a:xfrm>
            <a:off x="677334" y="2086494"/>
            <a:ext cx="8596668" cy="3954867"/>
          </a:xfrm>
        </p:spPr>
        <p:txBody>
          <a:bodyPr>
            <a:normAutofit fontScale="92500" lnSpcReduction="20000"/>
          </a:bodyPr>
          <a:lstStyle/>
          <a:p>
            <a:pPr algn="just"/>
            <a:r>
              <a:rPr lang="uk-UA" dirty="0"/>
              <a:t>Доводи скаржниці спростовуються тим, що згідно із Ухвалою Ковельського міськрайонного суду Волинської області від 28.05.2015 р. по справі № _____ встановлено, що захисник ОСОБА_ у судовому засіданні подав заяву про відмову від участі у кримінальному провадженні та захисту ОСОБА_ мотивуючи це тим, що підзахисною не виконуються умови укладеного договору, і суд, заслухавши думку учасників кримінального провадження та відповідно до п. 3 ч.4 ст. 47 КПК України вважав за можливе задовольнити заяву захисника. </a:t>
            </a:r>
            <a:r>
              <a:rPr lang="uk-UA" dirty="0" smtClean="0"/>
              <a:t>Також, </a:t>
            </a:r>
            <a:r>
              <a:rPr lang="uk-UA" dirty="0" smtClean="0">
                <a:solidFill>
                  <a:srgbClr val="7030A0"/>
                </a:solidFill>
              </a:rPr>
              <a:t>розірвання договору з адвокатом ОСОБА_ не призвело до негативних наслідків для заявниці, так як згідно із </a:t>
            </a:r>
            <a:r>
              <a:rPr lang="uk-UA" dirty="0" err="1" smtClean="0">
                <a:solidFill>
                  <a:srgbClr val="7030A0"/>
                </a:solidFill>
              </a:rPr>
              <a:t>вироком</a:t>
            </a:r>
            <a:r>
              <a:rPr lang="uk-UA" dirty="0" smtClean="0">
                <a:solidFill>
                  <a:srgbClr val="7030A0"/>
                </a:solidFill>
              </a:rPr>
              <a:t> Ковельського міськрайонного суду Волинської області від 15.06.2016 р. по справі № _____ заявниця мала іншого захисника, а також була визнана невинуватою у пред’явленому їй обвинуваченні</a:t>
            </a:r>
          </a:p>
          <a:p>
            <a:pPr algn="just"/>
            <a:r>
              <a:rPr lang="en-US" dirty="0" smtClean="0"/>
              <a:t>(</a:t>
            </a:r>
            <a:r>
              <a:rPr lang="en-US" i="1" dirty="0"/>
              <a:t>URL:  https://vkdka.org/rishennya-hii-0072018-u-spravi-za-skargoyu-na-rishennya-distsiplinarnoji-palati-kvalifikatsijno-distsiplinarnoji-komisiji-advokaturi-rivnenskoji-oblasti-vid-13-veresnya-2018-roku-pro-vidmovu-v-poru/)</a:t>
            </a:r>
            <a:endParaRPr lang="uk-UA" i="1" dirty="0"/>
          </a:p>
        </p:txBody>
      </p:sp>
    </p:spTree>
    <p:extLst>
      <p:ext uri="{BB962C8B-B14F-4D97-AF65-F5344CB8AC3E}">
        <p14:creationId xmlns:p14="http://schemas.microsoft.com/office/powerpoint/2010/main" val="21624216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Порада:</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5464111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779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1044</TotalTime>
  <Words>14596</Words>
  <Application>Microsoft Office PowerPoint</Application>
  <PresentationFormat>Широкоэкранный</PresentationFormat>
  <Paragraphs>583</Paragraphs>
  <Slides>95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95</vt:i4>
      </vt:variant>
    </vt:vector>
  </HeadingPairs>
  <TitlesOfParts>
    <vt:vector size="101" baseType="lpstr">
      <vt:lpstr>Arial</vt:lpstr>
      <vt:lpstr>Calibri</vt:lpstr>
      <vt:lpstr>Century Gothic</vt:lpstr>
      <vt:lpstr>Times New Roman</vt:lpstr>
      <vt:lpstr>Wingdings 3</vt:lpstr>
      <vt:lpstr>Легкий дым</vt:lpstr>
      <vt:lpstr>ПРАКТИКА КАСАЦІЙНОГО КРИМІНАЛЬНОГО СУДУ ЩОДО УЧАСТІ ЗАХИСНИКА У КРИМІНАЛЬНОМУ ПРОВАДЖЕННІ. ЗАСТОСУВАННЯ Ч. 4 СТ. 47 КПК УКРАЇНИ</vt:lpstr>
      <vt:lpstr>Про спікерку</vt:lpstr>
      <vt:lpstr>ПИТАННЯ</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Практика ККС стосовно захисника як учасника кримінального провадження </vt:lpstr>
      <vt:lpstr>ОЦІНКА ЕФЕКТИВНОСТІ ЗАХИСТУ У ПРАКТИЦІ ВЕРХОВНОГО СУДУ</vt:lpstr>
      <vt:lpstr>ОЦІНКА ЕФЕКТИВНОСТІ ЗАХИСТУ У ПРАКТИЦІ ВЕРХОВНОГО СУДУ</vt:lpstr>
      <vt:lpstr>ОЦІНКА ЕФЕКТИВНОСТІ ЗАХИСТУ У ПРАКТИЦІ ВЕРХОВНОГО СУДУ</vt:lpstr>
      <vt:lpstr>ОЦІНКА ЕФЕКТИВНОСТІ ЗАХИСТУ У ПРАКТИЦІ ВЕРХОВНОГО СУДУ</vt:lpstr>
      <vt:lpstr>Відмова захисника від виконання обов'язків: ч. 4 ст. 47 КПК України</vt:lpstr>
      <vt:lpstr>ЗУ «Про адвокатуру та адвокатську діяльність»</vt:lpstr>
      <vt:lpstr>Правила адвокатської етики</vt:lpstr>
      <vt:lpstr>       Проблемні питання ч. 4 ст. 47 КПК:</vt:lpstr>
      <vt:lpstr>      Який процесуальний документ має подати захисник?</vt:lpstr>
      <vt:lpstr>      Практика</vt:lpstr>
      <vt:lpstr>      Практика</vt:lpstr>
      <vt:lpstr>        Практика</vt:lpstr>
      <vt:lpstr>       Практика</vt:lpstr>
      <vt:lpstr>Самовідвід?</vt:lpstr>
      <vt:lpstr>Розгляд судами заяв / клопотань. Тягар доказування</vt:lpstr>
      <vt:lpstr>Розгляд судами заяв / клопотань. Тягар доказування</vt:lpstr>
      <vt:lpstr>З'ясування думки клієнта</vt:lpstr>
      <vt:lpstr>З'ясування думки клієнта</vt:lpstr>
      <vt:lpstr>А якщо участь захисника є обов'язковою? Чи застосовна ч. 4 ст. 74 КПК по п.п.2-4?</vt:lpstr>
      <vt:lpstr>А якщо участь захисника є обов'язковою? Чи застосовна ч. 4 ст. 74 КПК по п.п.2-4?</vt:lpstr>
      <vt:lpstr>! Повідомлення КДК адвокатури у разі відмови за п. 4 ч. 4 ст. 47 КПК</vt:lpstr>
      <vt:lpstr>! Повідомлення КДК адвокатури у разі відмови за п. 4 ч. 4 ст. 47 КПК</vt:lpstr>
      <vt:lpstr>Судові рішення</vt:lpstr>
      <vt:lpstr>Судові рішення</vt:lpstr>
      <vt:lpstr>Чи можлива відмова за відсутності таких підстав у договорі?</vt:lpstr>
      <vt:lpstr>Чи можлива відмова за відсутності таких підстав у договорі?</vt:lpstr>
      <vt:lpstr>Чи можлива відмова за відсутності таких підстав у договорі?</vt:lpstr>
      <vt:lpstr>Чи можлива відмова за відсутності таких підстав у договорі?</vt:lpstr>
      <vt:lpstr>Порада: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ПИТАННЯ УЧАСТІ ЗАХИСНИКА У КРИМІНАЛЬНОМУ ПРОВАДЖЕННІ</dc:title>
  <dc:creator>User</dc:creator>
  <cp:lastModifiedBy>User</cp:lastModifiedBy>
  <cp:revision>110</cp:revision>
  <dcterms:created xsi:type="dcterms:W3CDTF">2021-11-04T20:02:59Z</dcterms:created>
  <dcterms:modified xsi:type="dcterms:W3CDTF">2026-03-16T13:52:09Z</dcterms:modified>
</cp:coreProperties>
</file>