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87"/>
  </p:notesMasterIdLst>
  <p:sldIdLst>
    <p:sldId id="256" r:id="rId2"/>
    <p:sldId id="257" r:id="rId3"/>
    <p:sldId id="397" r:id="rId4"/>
    <p:sldId id="259" r:id="rId5"/>
    <p:sldId id="262" r:id="rId6"/>
    <p:sldId id="299" r:id="rId7"/>
    <p:sldId id="300" r:id="rId8"/>
    <p:sldId id="301" r:id="rId9"/>
    <p:sldId id="384" r:id="rId10"/>
    <p:sldId id="415" r:id="rId11"/>
    <p:sldId id="303" r:id="rId12"/>
    <p:sldId id="385" r:id="rId13"/>
    <p:sldId id="302" r:id="rId14"/>
    <p:sldId id="304" r:id="rId15"/>
    <p:sldId id="305" r:id="rId16"/>
    <p:sldId id="316" r:id="rId17"/>
    <p:sldId id="317" r:id="rId18"/>
    <p:sldId id="395" r:id="rId19"/>
    <p:sldId id="416" r:id="rId20"/>
    <p:sldId id="417" r:id="rId21"/>
    <p:sldId id="418" r:id="rId22"/>
    <p:sldId id="318" r:id="rId23"/>
    <p:sldId id="419" r:id="rId24"/>
    <p:sldId id="420" r:id="rId25"/>
    <p:sldId id="319" r:id="rId26"/>
    <p:sldId id="320" r:id="rId27"/>
    <p:sldId id="321" r:id="rId28"/>
    <p:sldId id="322" r:id="rId29"/>
    <p:sldId id="323" r:id="rId30"/>
    <p:sldId id="324" r:id="rId31"/>
    <p:sldId id="325" r:id="rId32"/>
    <p:sldId id="326" r:id="rId33"/>
    <p:sldId id="328" r:id="rId34"/>
    <p:sldId id="399" r:id="rId35"/>
    <p:sldId id="330" r:id="rId36"/>
    <p:sldId id="331" r:id="rId37"/>
    <p:sldId id="332" r:id="rId38"/>
    <p:sldId id="333" r:id="rId39"/>
    <p:sldId id="335" r:id="rId40"/>
    <p:sldId id="336" r:id="rId41"/>
    <p:sldId id="337" r:id="rId42"/>
    <p:sldId id="351" r:id="rId43"/>
    <p:sldId id="343" r:id="rId44"/>
    <p:sldId id="426" r:id="rId45"/>
    <p:sldId id="427" r:id="rId46"/>
    <p:sldId id="428" r:id="rId47"/>
    <p:sldId id="429" r:id="rId48"/>
    <p:sldId id="430" r:id="rId49"/>
    <p:sldId id="342" r:id="rId50"/>
    <p:sldId id="425" r:id="rId51"/>
    <p:sldId id="344" r:id="rId52"/>
    <p:sldId id="345" r:id="rId53"/>
    <p:sldId id="346" r:id="rId54"/>
    <p:sldId id="347" r:id="rId55"/>
    <p:sldId id="348" r:id="rId56"/>
    <p:sldId id="421" r:id="rId57"/>
    <p:sldId id="422" r:id="rId58"/>
    <p:sldId id="423" r:id="rId59"/>
    <p:sldId id="424" r:id="rId60"/>
    <p:sldId id="352" r:id="rId61"/>
    <p:sldId id="431" r:id="rId62"/>
    <p:sldId id="360" r:id="rId63"/>
    <p:sldId id="361" r:id="rId64"/>
    <p:sldId id="432" r:id="rId65"/>
    <p:sldId id="433" r:id="rId66"/>
    <p:sldId id="362" r:id="rId67"/>
    <p:sldId id="363" r:id="rId68"/>
    <p:sldId id="364" r:id="rId69"/>
    <p:sldId id="434" r:id="rId70"/>
    <p:sldId id="435" r:id="rId71"/>
    <p:sldId id="436" r:id="rId72"/>
    <p:sldId id="370" r:id="rId73"/>
    <p:sldId id="371" r:id="rId74"/>
    <p:sldId id="372" r:id="rId75"/>
    <p:sldId id="373" r:id="rId76"/>
    <p:sldId id="374" r:id="rId77"/>
    <p:sldId id="375" r:id="rId78"/>
    <p:sldId id="400" r:id="rId79"/>
    <p:sldId id="437" r:id="rId80"/>
    <p:sldId id="401" r:id="rId81"/>
    <p:sldId id="376" r:id="rId82"/>
    <p:sldId id="377" r:id="rId83"/>
    <p:sldId id="378" r:id="rId84"/>
    <p:sldId id="379" r:id="rId85"/>
    <p:sldId id="281" r:id="rId8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3" d="100"/>
          <a:sy n="83" d="100"/>
        </p:scale>
        <p:origin x="658" y="67"/>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19777C-59FA-4D8C-9267-6670A785D292}" type="datetimeFigureOut">
              <a:rPr lang="uk-UA" smtClean="0"/>
              <a:t>23.01.2025</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2AE2A9-E0D0-492C-9A06-8375AB1D3EB0}" type="slidenum">
              <a:rPr lang="uk-UA" smtClean="0"/>
              <a:t>‹#›</a:t>
            </a:fld>
            <a:endParaRPr lang="uk-UA"/>
          </a:p>
        </p:txBody>
      </p:sp>
    </p:spTree>
    <p:extLst>
      <p:ext uri="{BB962C8B-B14F-4D97-AF65-F5344CB8AC3E}">
        <p14:creationId xmlns:p14="http://schemas.microsoft.com/office/powerpoint/2010/main" val="1067510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412AE2A9-E0D0-492C-9A06-8375AB1D3EB0}" type="slidenum">
              <a:rPr lang="uk-UA" smtClean="0"/>
              <a:t>12</a:t>
            </a:fld>
            <a:endParaRPr lang="uk-UA"/>
          </a:p>
        </p:txBody>
      </p:sp>
    </p:spTree>
    <p:extLst>
      <p:ext uri="{BB962C8B-B14F-4D97-AF65-F5344CB8AC3E}">
        <p14:creationId xmlns:p14="http://schemas.microsoft.com/office/powerpoint/2010/main" val="1495130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412AE2A9-E0D0-492C-9A06-8375AB1D3EB0}" type="slidenum">
              <a:rPr lang="uk-UA" smtClean="0"/>
              <a:t>54</a:t>
            </a:fld>
            <a:endParaRPr lang="uk-UA"/>
          </a:p>
        </p:txBody>
      </p:sp>
    </p:spTree>
    <p:extLst>
      <p:ext uri="{BB962C8B-B14F-4D97-AF65-F5344CB8AC3E}">
        <p14:creationId xmlns:p14="http://schemas.microsoft.com/office/powerpoint/2010/main" val="2201769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343EF31B-9EC3-43AF-A706-1FCA5107CEDE}" type="datetime1">
              <a:rPr lang="uk-UA" smtClean="0"/>
              <a:t>23.01.2025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416155106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FB26B1-55AD-498D-BB0B-09C14A7A5F1D}" type="datetime1">
              <a:rPr lang="uk-UA" smtClean="0"/>
              <a:t>23.01.2025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310841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934499E-8FBA-4B40-97F0-C55F3AC63E55}" type="datetime1">
              <a:rPr lang="uk-UA" smtClean="0"/>
              <a:t>23.01.2025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2979324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5DF24EE-A501-49FA-B145-661962C95F09}" type="datetime1">
              <a:rPr lang="uk-UA" smtClean="0"/>
              <a:t>23.01.2025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2870003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FC9BBB1C-D893-4F1C-9180-3A654E668CF8}" type="datetime1">
              <a:rPr lang="uk-UA" smtClean="0"/>
              <a:t>23.01.2025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217154725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7"/>
          <p:cNvSpPr>
            <a:spLocks noGrp="1"/>
          </p:cNvSpPr>
          <p:nvPr>
            <p:ph type="dt" sz="half" idx="10"/>
          </p:nvPr>
        </p:nvSpPr>
        <p:spPr/>
        <p:txBody>
          <a:bodyPr/>
          <a:lstStyle/>
          <a:p>
            <a:fld id="{5A1DD40E-7AA0-4973-8A4C-DD4C93E8CDBE}" type="datetime1">
              <a:rPr lang="uk-UA" smtClean="0"/>
              <a:t>23.01.2025</a:t>
            </a:fld>
            <a:endParaRPr lang="uk-UA"/>
          </a:p>
        </p:txBody>
      </p:sp>
      <p:sp>
        <p:nvSpPr>
          <p:cNvPr id="9" name="Footer Placeholder 8"/>
          <p:cNvSpPr>
            <a:spLocks noGrp="1"/>
          </p:cNvSpPr>
          <p:nvPr>
            <p:ph type="ftr" sz="quarter" idx="11"/>
          </p:nvPr>
        </p:nvSpPr>
        <p:spPr/>
        <p:txBody>
          <a:bodyPr/>
          <a:lstStyle/>
          <a:p>
            <a:endParaRPr lang="uk-UA"/>
          </a:p>
        </p:txBody>
      </p:sp>
      <p:sp>
        <p:nvSpPr>
          <p:cNvPr id="10" name="Slide Number Placeholder 9"/>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225769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583436" y="3143250"/>
            <a:ext cx="4270248" cy="2596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60C144F9-EC04-49F9-85D5-2C06EBA944E6}" type="datetime1">
              <a:rPr lang="uk-UA" smtClean="0"/>
              <a:t>23.01.2025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2921D10-F41C-40D7-B832-7C5EDA5BA972}"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extLst>
      <p:ext uri="{BB962C8B-B14F-4D97-AF65-F5344CB8AC3E}">
        <p14:creationId xmlns:p14="http://schemas.microsoft.com/office/powerpoint/2010/main" val="276948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B00228A-046B-44B7-B764-F384D15DE9D6}" type="datetime1">
              <a:rPr lang="uk-UA" smtClean="0"/>
              <a:t>23.01.2025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717250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4DCDE-8D4C-4E1B-84EE-C1BDD94E3EA8}" type="datetime1">
              <a:rPr lang="uk-UA" smtClean="0"/>
              <a:t>23.01.2025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2953815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A646EEFC-D184-4DA2-A590-96DFE45A0BC6}" type="datetime1">
              <a:rPr lang="uk-UA" smtClean="0"/>
              <a:t>23.01.2025</a:t>
            </a:fld>
            <a:endParaRPr lang="uk-UA"/>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uk-UA"/>
          </a:p>
        </p:txBody>
      </p:sp>
      <p:sp>
        <p:nvSpPr>
          <p:cNvPr id="7" name="Slide Number Placeholder 6"/>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3588168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7117C147-8AA7-447E-9581-F909403B46FD}" type="datetime1">
              <a:rPr lang="uk-UA" smtClean="0"/>
              <a:t>23.01.2025</a:t>
            </a:fld>
            <a:endParaRPr lang="uk-UA"/>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uk-UA"/>
          </a:p>
        </p:txBody>
      </p:sp>
      <p:sp>
        <p:nvSpPr>
          <p:cNvPr id="7" name="Slide Number Placeholder 6"/>
          <p:cNvSpPr>
            <a:spLocks noGrp="1"/>
          </p:cNvSpPr>
          <p:nvPr>
            <p:ph type="sldNum" sz="quarter" idx="12"/>
          </p:nvPr>
        </p:nvSpPr>
        <p:spPr/>
        <p:txBody>
          <a:bodyPr/>
          <a:lstStyle/>
          <a:p>
            <a:fld id="{B2921D10-F41C-40D7-B832-7C5EDA5BA972}" type="slidenum">
              <a:rPr lang="uk-UA" smtClean="0"/>
              <a:t>‹#›</a:t>
            </a:fld>
            <a:endParaRPr lang="uk-UA"/>
          </a:p>
        </p:txBody>
      </p:sp>
    </p:spTree>
    <p:extLst>
      <p:ext uri="{BB962C8B-B14F-4D97-AF65-F5344CB8AC3E}">
        <p14:creationId xmlns:p14="http://schemas.microsoft.com/office/powerpoint/2010/main" val="993647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ACA9765-2F85-4451-99C2-F17570A41309}" type="datetime1">
              <a:rPr lang="uk-UA" smtClean="0"/>
              <a:t>23.01.2025</a:t>
            </a:fld>
            <a:endParaRPr lang="uk-UA"/>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uk-UA"/>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2921D10-F41C-40D7-B832-7C5EDA5BA972}" type="slidenum">
              <a:rPr lang="uk-UA" smtClean="0"/>
              <a:t>‹#›</a:t>
            </a:fld>
            <a:endParaRPr lang="uk-UA"/>
          </a:p>
        </p:txBody>
      </p:sp>
    </p:spTree>
    <p:extLst>
      <p:ext uri="{BB962C8B-B14F-4D97-AF65-F5344CB8AC3E}">
        <p14:creationId xmlns:p14="http://schemas.microsoft.com/office/powerpoint/2010/main" val="365517342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arch.ligazakon.ua/l_doc2.nsf/link1/an_844388/ed_2023_10_05/pravo1/T030435.html?pravo=1#844388"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reyestr.court.gov.ua/Review/114653324"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reyestr.court.gov.ua/Review/11465332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arch.ligazakon.ua/l_doc2.nsf/link1/an_293/ed_2023_07_14/pravo1/T022947.html?pravo=1#29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earch.ligazakon.ua/l_doc2.nsf/link1/an_9074/ed_2023_10_19/pravo1/T04_1618.html?pravo=1#9074" TargetMode="External"/><Relationship Id="rId3" Type="http://schemas.openxmlformats.org/officeDocument/2006/relationships/hyperlink" Target="http://search.ligazakon.ua/l_doc2.nsf/link1/an_7922/ed_2023_10_19/pravo1/T04_1618.html?pravo=1#7922" TargetMode="External"/><Relationship Id="rId7" Type="http://schemas.openxmlformats.org/officeDocument/2006/relationships/hyperlink" Target="http://search.ligazakon.ua/l_doc2.nsf/link1/an_8703/ed_2023_10_19/pravo1/T04_1618.html?pravo=1#8703" TargetMode="External"/><Relationship Id="rId2" Type="http://schemas.openxmlformats.org/officeDocument/2006/relationships/hyperlink" Target="http://search.ligazakon.ua/l_doc2.nsf/link1/an_844388/ed_2023_10_05/pravo1/T030435.html?pravo=1#844388" TargetMode="External"/><Relationship Id="rId1" Type="http://schemas.openxmlformats.org/officeDocument/2006/relationships/slideLayout" Target="../slideLayouts/slideLayout2.xml"/><Relationship Id="rId6" Type="http://schemas.openxmlformats.org/officeDocument/2006/relationships/hyperlink" Target="http://search.ligazakon.ua/l_doc2.nsf/link1/an_8664/ed_2023_10_19/pravo1/T04_1618.html?pravo=1#8664" TargetMode="External"/><Relationship Id="rId5" Type="http://schemas.openxmlformats.org/officeDocument/2006/relationships/hyperlink" Target="http://search.ligazakon.ua/l_doc2.nsf/link1/an_7970/ed_2023_10_19/pravo1/T04_1618.html?pravo=1#7970" TargetMode="External"/><Relationship Id="rId4" Type="http://schemas.openxmlformats.org/officeDocument/2006/relationships/hyperlink" Target="http://search.ligazakon.ua/l_doc2.nsf/link1/an_7958/ed_2023_10_19/pravo1/T04_1618.html?pravo=1#7958" TargetMode="External"/><Relationship Id="rId9" Type="http://schemas.openxmlformats.org/officeDocument/2006/relationships/hyperlink" Target="http://search.ligazakon.ua/l_doc2.nsf/link1/an_9344/ed_2023_10_19/pravo1/T04_1618.html?pravo=1#9344"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reyestr.court.gov.ua/Review/114834978"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reyestr.court.gov.ua/Review/112146057" TargetMode="External"/><Relationship Id="rId2" Type="http://schemas.openxmlformats.org/officeDocument/2006/relationships/hyperlink" Target="https://reyestr.court.gov.ua/Review/114834978" TargetMode="External"/><Relationship Id="rId1" Type="http://schemas.openxmlformats.org/officeDocument/2006/relationships/slideLayout" Target="../slideLayouts/slideLayout2.xml"/><Relationship Id="rId5" Type="http://schemas.openxmlformats.org/officeDocument/2006/relationships/hyperlink" Target="https://reyestr.court.gov.ua/Review/113357759" TargetMode="External"/><Relationship Id="rId4" Type="http://schemas.openxmlformats.org/officeDocument/2006/relationships/hyperlink" Target="https://reyestr.court.gov.ua/Review/113690638"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reyestr.court.gov.ua/Review/115348693" TargetMode="Externa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https://reyestr.court.gov.ua/Review/11534869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reyestr.court.gov.ua/Review/120396086" TargetMode="External"/><Relationship Id="rId3" Type="http://schemas.openxmlformats.org/officeDocument/2006/relationships/hyperlink" Target="https://reyestr.court.gov.ua/Review/114653324" TargetMode="External"/><Relationship Id="rId7" Type="http://schemas.openxmlformats.org/officeDocument/2006/relationships/hyperlink" Target="https://reyestr.court.gov.ua/Review/119872633" TargetMode="External"/><Relationship Id="rId12" Type="http://schemas.openxmlformats.org/officeDocument/2006/relationships/hyperlink" Target="https://reyestr.court.gov.ua/Review/122384551" TargetMode="External"/><Relationship Id="rId2" Type="http://schemas.openxmlformats.org/officeDocument/2006/relationships/hyperlink" Target="https://reyestr.court.gov.ua/Review/114757808" TargetMode="External"/><Relationship Id="rId1" Type="http://schemas.openxmlformats.org/officeDocument/2006/relationships/slideLayout" Target="../slideLayouts/slideLayout8.xml"/><Relationship Id="rId6" Type="http://schemas.openxmlformats.org/officeDocument/2006/relationships/hyperlink" Target="https://reyestr.court.gov.ua/Review/116205961" TargetMode="External"/><Relationship Id="rId11" Type="http://schemas.openxmlformats.org/officeDocument/2006/relationships/hyperlink" Target="https://reyestr.court.gov.ua/Review/122302691" TargetMode="External"/><Relationship Id="rId5" Type="http://schemas.openxmlformats.org/officeDocument/2006/relationships/hyperlink" Target="https://reyestr.court.gov.ua/Review/115348693" TargetMode="External"/><Relationship Id="rId10" Type="http://schemas.openxmlformats.org/officeDocument/2006/relationships/hyperlink" Target="https://reyestr.court.gov.ua/Review/121846954" TargetMode="External"/><Relationship Id="rId4" Type="http://schemas.openxmlformats.org/officeDocument/2006/relationships/hyperlink" Target="https://reyestr.court.gov.ua/Review/114834978" TargetMode="External"/><Relationship Id="rId9" Type="http://schemas.openxmlformats.org/officeDocument/2006/relationships/hyperlink" Target="https://reyestr.court.gov.ua/Review/121753746"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reyestr.court.gov.ua/Review/116205961" TargetMode="Externa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hyperlink" Target="https://reyestr.court.gov.ua/Review/116205961"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reyestr.court.gov.ua/Review/114757808" TargetMode="Externa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reyestr.court.gov.ua/Review/119872633" TargetMode="Externa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earch.ligazakon.ua/l_doc2.nsf/link1/an_844370/ed_2024_04_27/pravo1/T030435.html?pravo=1#844370" TargetMode="External"/><Relationship Id="rId2" Type="http://schemas.openxmlformats.org/officeDocument/2006/relationships/hyperlink" Target="http://search.ligazakon.ua/l_doc2.nsf/link1/an_844365/ed_2024_04_27/pravo1/T030435.html?pravo=1#844365"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earch.ligazakon.ua/l_doc2.nsf/link1/an_17/ed_2024_01_01/pravo1/T022947.html?pravo=1#17" TargetMode="External"/><Relationship Id="rId2" Type="http://schemas.openxmlformats.org/officeDocument/2006/relationships/hyperlink" Target="http://search.ligazakon.ua/l_doc2.nsf/link1/an_844370/ed_2024_04_27/pravo1/T030435.html?pravo=1#844370"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earch.ligazakon.ua/l_doc2.nsf/link1/an_17/ed_2024_01_01/pravo1/T022947.html?pravo=1#17" TargetMode="External"/><Relationship Id="rId2" Type="http://schemas.openxmlformats.org/officeDocument/2006/relationships/hyperlink" Target="http://search.ligazakon.ua/l_doc2.nsf/link1/an_844370/ed_2024_04_27/pravo1/T030435.html?pravo=1#844370"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reyestr.court.gov.ua/Review/120396086"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earch.ligazakon.ua/l_doc2.nsf/link1/an_1521/ed_2023_09_06/pravo1/T012341.html?pravo=1#1521" TargetMode="External"/><Relationship Id="rId2" Type="http://schemas.openxmlformats.org/officeDocument/2006/relationships/hyperlink" Target="https://reyestr.court.gov.ua/Review/114757808" TargetMode="External"/><Relationship Id="rId1" Type="http://schemas.openxmlformats.org/officeDocument/2006/relationships/slideLayout" Target="../slideLayouts/slideLayout2.xml"/><Relationship Id="rId4" Type="http://schemas.openxmlformats.org/officeDocument/2006/relationships/hyperlink" Target="http://search.ligazakon.ua/l_doc2.nsf/link1/ed_2023_09_06/pravo1/T012341.html?pravo=1"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earch.ligazakon.ua/l_doc2.nsf/link1/an_844365/ed_2024_06_05/pravo1/T030435.html?pravo=1#844365" TargetMode="External"/><Relationship Id="rId7" Type="http://schemas.openxmlformats.org/officeDocument/2006/relationships/hyperlink" Target="http://search.ligazakon.ua/l_doc2.nsf/link1/ed_2024_06_05/pravo1/T030435.html?pravo=1" TargetMode="External"/><Relationship Id="rId2" Type="http://schemas.openxmlformats.org/officeDocument/2006/relationships/hyperlink" Target="http://search.ligazakon.ua/l_doc2.nsf/link1/an_844364/ed_2024_06_05/pravo1/T030435.html?pravo=1#844364" TargetMode="External"/><Relationship Id="rId1" Type="http://schemas.openxmlformats.org/officeDocument/2006/relationships/slideLayout" Target="../slideLayouts/slideLayout2.xml"/><Relationship Id="rId6" Type="http://schemas.openxmlformats.org/officeDocument/2006/relationships/hyperlink" Target="http://search.ligazakon.ua/l_doc2.nsf/link1/an_844378/ed_2024_06_05/pravo1/T030435.html?pravo=1#844378" TargetMode="External"/><Relationship Id="rId5" Type="http://schemas.openxmlformats.org/officeDocument/2006/relationships/hyperlink" Target="http://search.ligazakon.ua/l_doc2.nsf/link1/an_844374/ed_2024_06_05/pravo1/T030435.html?pravo=1#844374" TargetMode="External"/><Relationship Id="rId4" Type="http://schemas.openxmlformats.org/officeDocument/2006/relationships/hyperlink" Target="http://search.ligazakon.ua/l_doc2.nsf/link1/an_844367/ed_2024_06_05/pravo1/T030435.html?pravo=1#844367" TargetMode="External"/></Relationships>
</file>

<file path=ppt/slides/_rels/slide52.xml.rels><?xml version="1.0" encoding="UTF-8" standalone="yes"?>
<Relationships xmlns="http://schemas.openxmlformats.org/package/2006/relationships"><Relationship Id="rId2" Type="http://schemas.openxmlformats.org/officeDocument/2006/relationships/hyperlink" Target="http://search.ligazakon.ua/l_doc2.nsf/link1/ed_2013_06_24/pravo1/MU50K02U.html?pravo=1"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earch.ligazakon.ua/l_doc2.nsf/link1/ed_2024_06_05/pravo1/T030435.html?pravo=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earch.ligazakon.ua/l_doc2.nsf/link1/an_844376/ed_2024_06_05/pravo1/T030435.html?pravo=1#844376" TargetMode="External"/><Relationship Id="rId2" Type="http://schemas.openxmlformats.org/officeDocument/2006/relationships/hyperlink" Target="http://search.ligazakon.ua/l_doc2.nsf/link1/an_844375/ed_2024_06_05/pravo1/T030435.html?pravo=1#844375" TargetMode="External"/><Relationship Id="rId1" Type="http://schemas.openxmlformats.org/officeDocument/2006/relationships/slideLayout" Target="../slideLayouts/slideLayout2.xml"/><Relationship Id="rId5" Type="http://schemas.openxmlformats.org/officeDocument/2006/relationships/hyperlink" Target="http://search.ligazakon.ua/l_doc2.nsf/link1/ed_2024_06_05/pravo1/T030435.html?pravo=1" TargetMode="External"/><Relationship Id="rId4" Type="http://schemas.openxmlformats.org/officeDocument/2006/relationships/hyperlink" Target="http://search.ligazakon.ua/l_doc2.nsf/link1/an_844378/ed_2024_06_05/pravo1/T030435.html?pravo=1#844378"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reyestr.court.gov.ua/Review/121753746"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s://reyestr.court.gov.ua/Review/121846954" TargetMode="Externa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3" Type="http://schemas.openxmlformats.org/officeDocument/2006/relationships/hyperlink" Target="http://search.ligazakon.ua/l_doc2.nsf/link1/an_844378/ed_2024_09_03/pravo1/T030435.html?pravo=1#844378" TargetMode="External"/><Relationship Id="rId2" Type="http://schemas.openxmlformats.org/officeDocument/2006/relationships/hyperlink" Target="http://search.ligazakon.ua/l_doc2.nsf/link1/ed_2024_09_03/pravo1/T030435.html?pravo=1"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earch.ligazakon.ua/l_doc2.nsf/link1/an_844378/ed_2024_09_03/pravo1/T030435.html?pravo=1#844378"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search.ligazakon.ua/l_doc2.nsf/link1/an_843043/ed_2024_09_03/pravo1/T030435.html?pravo=1#843043"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earch.ligazakon.ua/l_doc2.nsf/link1/an_843252/ed_2024_09_03/pravo1/T030435.html?pravo=1#843252"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arch.ligazakon.ua/l_doc2.nsf/link1/an_10077/ed_2023_08_09/pravo1/T04_1618.html?pravo=1#10077" TargetMode="External"/><Relationship Id="rId7" Type="http://schemas.openxmlformats.org/officeDocument/2006/relationships/hyperlink" Target="http://search.ligazakon.ua/l_doc2.nsf/link1/an_820428/ed_2017_01_05/pravo1/T990606.html?pravo=1#820428" TargetMode="External"/><Relationship Id="rId2" Type="http://schemas.openxmlformats.org/officeDocument/2006/relationships/hyperlink" Target="http://search.ligazakon.ua/l_doc2.nsf/link1/an_10533/ed_2023_08_09/pravo1/T04_1618.html?pravo=1#10533" TargetMode="External"/><Relationship Id="rId1" Type="http://schemas.openxmlformats.org/officeDocument/2006/relationships/slideLayout" Target="../slideLayouts/slideLayout2.xml"/><Relationship Id="rId6" Type="http://schemas.openxmlformats.org/officeDocument/2006/relationships/hyperlink" Target="http://search.ligazakon.ua/l_doc2.nsf/link1/an_820454/ed_2017_01_05/pravo1/T990606.html?pravo=1#820454" TargetMode="External"/><Relationship Id="rId5" Type="http://schemas.openxmlformats.org/officeDocument/2006/relationships/hyperlink" Target="http://search.ligazakon.ua/l_doc2.nsf/link1/an_160/ed_2023_08_03/pravo1/T161404.html?pravo=1#160" TargetMode="External"/><Relationship Id="rId4" Type="http://schemas.openxmlformats.org/officeDocument/2006/relationships/hyperlink" Target="http://search.ligazakon.ua/l_doc2.nsf/link1/an_344/ed_2023_08_03/pravo1/T161404.html?pravo=1#344" TargetMode="Externa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s://reyestr.court.gov.ua/Review/122302691" TargetMode="Externa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arch.ligazakon.ua/l_doc2.nsf/link1/an_844323/ed_2023_10_05/pravo1/T030435.html?pravo=1#844323"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hyperlink" Target="https://reyestr.court.gov.ua/Review/122384551" TargetMode="Externa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mailto:pravo.ck.group@gmail.com" TargetMode="External"/><Relationship Id="rId2" Type="http://schemas.openxmlformats.org/officeDocument/2006/relationships/hyperlink" Target="mailto:advokat-ck@ukr.net" TargetMode="Externa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hyperlink" Target="http://search.ligazakon.ua/l_doc2.nsf/link1/an_844387/ed_2023_10_05/pravo1/T030435.html?pravo=1#844387" TargetMode="External"/><Relationship Id="rId2" Type="http://schemas.openxmlformats.org/officeDocument/2006/relationships/hyperlink" Target="http://search.ligazakon.ua/l_doc2.nsf/link1/ed_2023_10_05/pravo1/T030435.html?pravo=1" TargetMode="External"/><Relationship Id="rId1" Type="http://schemas.openxmlformats.org/officeDocument/2006/relationships/slideLayout" Target="../slideLayouts/slideLayout2.xml"/><Relationship Id="rId4" Type="http://schemas.openxmlformats.org/officeDocument/2006/relationships/hyperlink" Target="http://search.ligazakon.ua/l_doc2.nsf/link1/an_844388/ed_2023_10_05/pravo1/T030435.html?pravo=1#84438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7237" y="1570182"/>
            <a:ext cx="11360728" cy="3413332"/>
          </a:xfrm>
        </p:spPr>
        <p:txBody>
          <a:bodyPr>
            <a:normAutofit/>
          </a:bodyPr>
          <a:lstStyle/>
          <a:p>
            <a:pPr algn="l"/>
            <a:r>
              <a:rPr lang="uk-UA" sz="2400" b="1" dirty="0" smtClean="0"/>
              <a:t/>
            </a:r>
            <a:br>
              <a:rPr lang="uk-UA" sz="2400" b="1" dirty="0" smtClean="0"/>
            </a:br>
            <a:r>
              <a:rPr lang="uk-UA" sz="2400" b="1" dirty="0" smtClean="0"/>
              <a:t>«Спадкові спори 2023-2024: </a:t>
            </a:r>
            <a:br>
              <a:rPr lang="uk-UA" sz="2400" b="1" dirty="0" smtClean="0"/>
            </a:br>
            <a:r>
              <a:rPr lang="uk-UA" sz="2400" b="1" dirty="0" smtClean="0"/>
              <a:t>огляд практики Верховного суду»</a:t>
            </a:r>
            <a:br>
              <a:rPr lang="uk-UA" sz="2400" b="1" dirty="0" smtClean="0"/>
            </a:br>
            <a:endParaRPr lang="uk-UA" sz="1400" dirty="0">
              <a:solidFill>
                <a:srgbClr val="002060"/>
              </a:solidFill>
            </a:endParaRPr>
          </a:p>
        </p:txBody>
      </p:sp>
      <p:sp>
        <p:nvSpPr>
          <p:cNvPr id="4" name="Подзаголовок 3"/>
          <p:cNvSpPr>
            <a:spLocks noGrp="1"/>
          </p:cNvSpPr>
          <p:nvPr>
            <p:ph type="subTitle" idx="1"/>
          </p:nvPr>
        </p:nvSpPr>
        <p:spPr/>
        <p:txBody>
          <a:bodyPr/>
          <a:lstStyle/>
          <a:p>
            <a:endParaRPr lang="uk-UA"/>
          </a:p>
        </p:txBody>
      </p:sp>
    </p:spTree>
    <p:extLst>
      <p:ext uri="{BB962C8B-B14F-4D97-AF65-F5344CB8AC3E}">
        <p14:creationId xmlns:p14="http://schemas.microsoft.com/office/powerpoint/2010/main" val="30027454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06400" y="1450108"/>
            <a:ext cx="11379200" cy="4562765"/>
          </a:xfrm>
        </p:spPr>
        <p:txBody>
          <a:bodyPr>
            <a:noAutofit/>
          </a:bodyPr>
          <a:lstStyle/>
          <a:p>
            <a:pPr marL="0" indent="0" algn="just">
              <a:buNone/>
            </a:pPr>
            <a:r>
              <a:rPr lang="uk-UA" b="1" dirty="0"/>
              <a:t>7.4.</a:t>
            </a:r>
            <a:r>
              <a:rPr lang="uk-UA" dirty="0"/>
              <a:t> За змістом наведених вище норм права </a:t>
            </a:r>
            <a:r>
              <a:rPr lang="uk-UA" b="1" dirty="0"/>
              <a:t>задоволення вимог кредитора спадкоємцями має відбуватись у межах вартості отриманого ними у спадщину майна</a:t>
            </a:r>
            <a:r>
              <a:rPr lang="uk-UA" dirty="0"/>
              <a:t>. </a:t>
            </a:r>
            <a:r>
              <a:rPr lang="uk-UA" b="1" dirty="0"/>
              <a:t>Звідси обов’язок спадкоємців боржника перед кредиторами спадкодавця виникає лише у межах, передбачених </a:t>
            </a:r>
            <a:r>
              <a:rPr lang="uk-UA" b="1" dirty="0">
                <a:hlinkClick r:id="rId2" tooltip="Цивільний кодекс України; нормативно-правовий акт № 435-IV від 16.01.2003, ВР України"/>
              </a:rPr>
              <a:t>статтею 1282 ЦК України</a:t>
            </a:r>
            <a:r>
              <a:rPr lang="uk-UA" b="1" dirty="0"/>
              <a:t>, тобто в межах вартості майна, одержаного у спадщину.</a:t>
            </a:r>
            <a:r>
              <a:rPr lang="uk-UA" dirty="0"/>
              <a:t> </a:t>
            </a:r>
            <a:r>
              <a:rPr lang="uk-UA" b="1" dirty="0">
                <a:solidFill>
                  <a:srgbClr val="7030A0"/>
                </a:solidFill>
              </a:rPr>
              <a:t>У разі неотримання від спадкодавця у спадщину жодного майна, особа не набуває статусу спадкоємця, і як наслідок у неї відсутній обов’язок задовольнити вимоги кредитора померлої особи</a:t>
            </a:r>
            <a:r>
              <a:rPr lang="uk-UA" dirty="0"/>
              <a:t> (див. постанову Великої Палати Верховного Суду від 03 листопада 2020 року у справі № 916/617/17 (пункт 98)).</a:t>
            </a:r>
            <a:endParaRPr lang="en-US" dirty="0"/>
          </a:p>
          <a:p>
            <a:pPr marL="0" indent="0" algn="just">
              <a:buNone/>
            </a:pPr>
            <a:r>
              <a:rPr lang="uk-UA" b="1" dirty="0"/>
              <a:t>7.5.</a:t>
            </a:r>
            <a:r>
              <a:rPr lang="uk-UA" dirty="0"/>
              <a:t> </a:t>
            </a:r>
            <a:r>
              <a:rPr lang="uk-UA" b="1" dirty="0" err="1"/>
              <a:t>Невизначення</a:t>
            </a:r>
            <a:r>
              <a:rPr lang="uk-UA" b="1" dirty="0"/>
              <a:t> вартості успадкованого майна не впливає на вирішення питання про заміну сторони виконавчого провадження. </a:t>
            </a:r>
            <a:r>
              <a:rPr lang="uk-UA" dirty="0"/>
              <a:t>Водночас </a:t>
            </a:r>
            <a:r>
              <a:rPr lang="uk-UA" b="1" dirty="0"/>
              <a:t>задовольняючи заяву про заміну учасника справи, боржника у виконавчому провадженні, який помер</a:t>
            </a:r>
            <a:r>
              <a:rPr lang="uk-UA" dirty="0"/>
              <a:t>, його спадкоємцем, </a:t>
            </a:r>
            <a:r>
              <a:rPr lang="uk-UA" b="1" dirty="0"/>
              <a:t>суд</a:t>
            </a:r>
            <a:r>
              <a:rPr lang="uk-UA" dirty="0"/>
              <a:t> відповідно до частини першої </a:t>
            </a:r>
            <a:r>
              <a:rPr lang="uk-UA" dirty="0">
                <a:hlinkClick r:id="rId2" tooltip="Цивільний кодекс України; нормативно-правовий акт № 435-IV від 16.01.2003, ВР України"/>
              </a:rPr>
              <a:t>статті 1282 ЦК України</a:t>
            </a:r>
            <a:r>
              <a:rPr lang="uk-UA" dirty="0"/>
              <a:t> </a:t>
            </a:r>
            <a:r>
              <a:rPr lang="uk-UA" b="1" dirty="0">
                <a:solidFill>
                  <a:srgbClr val="7030A0"/>
                </a:solidFill>
              </a:rPr>
              <a:t>має визначити розмір боргу, який відповідає частці спадкоємця у спадщині, та вказати, що така заміна здійснюється в межах вартості майна, одержаного у спадщину </a:t>
            </a:r>
            <a:r>
              <a:rPr lang="uk-UA" dirty="0"/>
              <a:t>(див. постанову Великої Палати Верховного Суду від 03 листопада 2020 року у справі № 916/617/17 (пункт 109))».</a:t>
            </a:r>
            <a:endParaRPr lang="en-US" dirty="0">
              <a:effectLst/>
            </a:endParaRPr>
          </a:p>
        </p:txBody>
      </p:sp>
      <p:sp>
        <p:nvSpPr>
          <p:cNvPr id="3" name="Номер слайда 2"/>
          <p:cNvSpPr>
            <a:spLocks noGrp="1"/>
          </p:cNvSpPr>
          <p:nvPr>
            <p:ph type="sldNum" sz="quarter" idx="12"/>
          </p:nvPr>
        </p:nvSpPr>
        <p:spPr>
          <a:xfrm>
            <a:off x="11710268" y="6421121"/>
            <a:ext cx="365760" cy="365760"/>
          </a:xfrm>
        </p:spPr>
        <p:txBody>
          <a:bodyPr/>
          <a:lstStyle/>
          <a:p>
            <a:fld id="{B2921D10-F41C-40D7-B832-7C5EDA5BA972}" type="slidenum">
              <a:rPr lang="uk-UA" smtClean="0"/>
              <a:t>10</a:t>
            </a:fld>
            <a:endParaRPr lang="uk-UA"/>
          </a:p>
        </p:txBody>
      </p:sp>
    </p:spTree>
    <p:extLst>
      <p:ext uri="{BB962C8B-B14F-4D97-AF65-F5344CB8AC3E}">
        <p14:creationId xmlns:p14="http://schemas.microsoft.com/office/powerpoint/2010/main" val="3596889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88291" y="1948873"/>
            <a:ext cx="10344727" cy="2083791"/>
          </a:xfrm>
        </p:spPr>
        <p:txBody>
          <a:bodyPr>
            <a:noAutofit/>
          </a:bodyPr>
          <a:lstStyle/>
          <a:p>
            <a:pPr algn="l"/>
            <a:r>
              <a:rPr lang="uk-UA" sz="2400" b="1" dirty="0" smtClean="0"/>
              <a:t>2) </a:t>
            </a:r>
            <a:r>
              <a:rPr lang="ru-RU" sz="2400" b="1" dirty="0" smtClean="0"/>
              <a:t>Постанова </a:t>
            </a:r>
            <a:r>
              <a:rPr lang="ru-RU" sz="2400" b="1" dirty="0"/>
              <a:t>ВС </a:t>
            </a:r>
            <a:r>
              <a:rPr lang="ru-RU" sz="2400" b="1" dirty="0" err="1"/>
              <a:t>від</a:t>
            </a:r>
            <a:r>
              <a:rPr lang="ru-RU" sz="2400" b="1" dirty="0"/>
              <a:t> 01.11.2023 №409/479/17</a:t>
            </a:r>
            <a:br>
              <a:rPr lang="ru-RU" sz="2400" b="1" dirty="0"/>
            </a:br>
            <a:r>
              <a:rPr lang="ru-RU" sz="2400" dirty="0">
                <a:hlinkClick r:id="rId2"/>
              </a:rPr>
              <a:t>https://</a:t>
            </a:r>
            <a:r>
              <a:rPr lang="ru-RU" sz="2400" dirty="0" smtClean="0">
                <a:hlinkClick r:id="rId2"/>
              </a:rPr>
              <a:t>reyestr.court.gov.ua/Review/114653324</a:t>
            </a:r>
            <a:r>
              <a:rPr lang="ru-RU" sz="2400" dirty="0" smtClean="0"/>
              <a:t>   </a:t>
            </a:r>
            <a:r>
              <a:rPr lang="ru-RU" sz="2400" b="1" dirty="0"/>
              <a:t/>
            </a:r>
            <a:br>
              <a:rPr lang="ru-RU" sz="2400" b="1" dirty="0"/>
            </a:br>
            <a:r>
              <a:rPr lang="uk-UA" sz="2400" dirty="0" smtClean="0">
                <a:solidFill>
                  <a:srgbClr val="7030A0"/>
                </a:solidFill>
              </a:rPr>
              <a:t>Первісний позов про стягнення грошових коштів (на виконання вимог договору позики), зустрічний позов про , визнання недійсним договору позики та розписки</a:t>
            </a:r>
            <a:endParaRPr lang="uk-UA" sz="2400" dirty="0">
              <a:solidFill>
                <a:srgbClr val="7030A0"/>
              </a:solidFill>
            </a:endParaRPr>
          </a:p>
        </p:txBody>
      </p:sp>
    </p:spTree>
    <p:extLst>
      <p:ext uri="{BB962C8B-B14F-4D97-AF65-F5344CB8AC3E}">
        <p14:creationId xmlns:p14="http://schemas.microsoft.com/office/powerpoint/2010/main" val="15349096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04338" y="434109"/>
            <a:ext cx="11583324" cy="6132946"/>
          </a:xfrm>
        </p:spPr>
        <p:txBody>
          <a:bodyPr>
            <a:noAutofit/>
          </a:bodyPr>
          <a:lstStyle/>
          <a:p>
            <a:pPr marL="0" indent="0">
              <a:buNone/>
            </a:pPr>
            <a:r>
              <a:rPr lang="uk-UA" b="1" dirty="0" smtClean="0"/>
              <a:t>Постанова </a:t>
            </a:r>
            <a:r>
              <a:rPr lang="uk-UA" b="1" dirty="0"/>
              <a:t>ВС від 01.11.2023 №409/479/17</a:t>
            </a:r>
            <a:endParaRPr lang="en-US" dirty="0"/>
          </a:p>
          <a:p>
            <a:pPr marL="0" indent="0">
              <a:buNone/>
            </a:pPr>
            <a:r>
              <a:rPr lang="uk-UA" u="sng" dirty="0">
                <a:hlinkClick r:id="rId3"/>
              </a:rPr>
              <a:t>https://reyestr.court.gov.ua/Review/114653324</a:t>
            </a:r>
            <a:r>
              <a:rPr lang="uk-UA" dirty="0"/>
              <a:t> </a:t>
            </a:r>
            <a:endParaRPr lang="en-US" dirty="0"/>
          </a:p>
          <a:p>
            <a:pPr marL="0" indent="0">
              <a:buNone/>
            </a:pPr>
            <a:r>
              <a:rPr lang="uk-UA" sz="1700" i="1" dirty="0"/>
              <a:t>Первісний позов про стягнення грошових коштів (на виконання вимог договору позики), зустрічний позов про , визнання недійсним договору позики та розписки</a:t>
            </a:r>
            <a:endParaRPr lang="en-US" sz="1700" dirty="0"/>
          </a:p>
          <a:p>
            <a:pPr marL="0" indent="0">
              <a:buNone/>
            </a:pPr>
            <a:r>
              <a:rPr lang="uk-UA" sz="1700" b="1" dirty="0"/>
              <a:t>1.	Коротко обставини справи </a:t>
            </a:r>
            <a:endParaRPr lang="en-US" sz="1700" dirty="0"/>
          </a:p>
          <a:p>
            <a:pPr marL="0" indent="0" algn="just">
              <a:buNone/>
            </a:pPr>
            <a:r>
              <a:rPr lang="uk-UA" sz="1700" dirty="0"/>
              <a:t>У березні 2017 року ОСОБА_1 звернувся до суду з позовом до ОСОБА_2, у якому </a:t>
            </a:r>
            <a:r>
              <a:rPr lang="uk-UA" sz="1700" b="1" dirty="0"/>
              <a:t>просив стягнути з ОСОБА_3 на його користь грошові кошти в розмірі 5 414 000 грн</a:t>
            </a:r>
            <a:r>
              <a:rPr lang="uk-UA" sz="1700" dirty="0"/>
              <a:t>. Позовні вимоги мотивовані тим, що 21.11.2016 року між ним та ОСОБА_3 </a:t>
            </a:r>
            <a:r>
              <a:rPr lang="uk-UA" sz="1700" b="1" dirty="0"/>
              <a:t>укладено договір позики на суду 200 000,00 </a:t>
            </a:r>
            <a:r>
              <a:rPr lang="uk-UA" sz="1700" b="1" dirty="0" err="1"/>
              <a:t>дол</a:t>
            </a:r>
            <a:r>
              <a:rPr lang="uk-UA" sz="1700" b="1" dirty="0"/>
              <a:t>. США строком до 31.01.2018 року. </a:t>
            </a:r>
            <a:r>
              <a:rPr lang="uk-UA" sz="1700" dirty="0"/>
              <a:t>Проте, взяті на себе </a:t>
            </a:r>
            <a:r>
              <a:rPr lang="uk-UA" sz="1700" b="1" dirty="0"/>
              <a:t>зобов’язання ОСОБА_3 у встановлений законом строк не виконав, у зв’язку із чим позивач просив суд позов задовольнити</a:t>
            </a:r>
            <a:r>
              <a:rPr lang="uk-UA" sz="1700" dirty="0"/>
              <a:t>. </a:t>
            </a:r>
            <a:r>
              <a:rPr lang="uk-UA" sz="1700" b="1" dirty="0"/>
              <a:t>Відповідач ОСОБА_3 помер</a:t>
            </a:r>
            <a:r>
              <a:rPr lang="uk-UA" sz="1700" dirty="0"/>
              <a:t> ІНФОРМАЦІЯ_1. </a:t>
            </a:r>
            <a:endParaRPr lang="uk-UA" sz="1700" dirty="0" smtClean="0"/>
          </a:p>
          <a:p>
            <a:pPr marL="0" indent="0" algn="just">
              <a:buNone/>
            </a:pPr>
            <a:r>
              <a:rPr lang="uk-UA" sz="1700" b="1" dirty="0" smtClean="0"/>
              <a:t>Правонаступником </a:t>
            </a:r>
            <a:r>
              <a:rPr lang="uk-UA" sz="1700" b="1" dirty="0"/>
              <a:t>померлого відповідача ОСОБА_3 є ОСОБА_2 на підставі ухвали суду першої інстанції від 05.10.2020 року. </a:t>
            </a:r>
            <a:endParaRPr lang="uk-UA" sz="1700" b="1" dirty="0" smtClean="0"/>
          </a:p>
          <a:p>
            <a:pPr marL="0" indent="0" algn="just">
              <a:buNone/>
            </a:pPr>
            <a:r>
              <a:rPr lang="uk-UA" sz="1700" dirty="0" smtClean="0"/>
              <a:t>У </a:t>
            </a:r>
            <a:r>
              <a:rPr lang="uk-UA" sz="1700" dirty="0"/>
              <a:t>жовтні 2020 року ОСОБА_2 звернулася до суду із зустрічним позовом до ОСОБА_1 , в якому просила суд, визнати недійсним договір позики та розписку від 21.11.2016 року, які укладені між ОСОБА_1 та ОСОБА_3 щодо отримання останнім поворотної фінансової допомоги у розмірі 200 000, 00 </a:t>
            </a:r>
            <a:r>
              <a:rPr lang="uk-UA" sz="1700" dirty="0" err="1"/>
              <a:t>дол</a:t>
            </a:r>
            <a:r>
              <a:rPr lang="uk-UA" sz="1700" dirty="0"/>
              <a:t>. США. </a:t>
            </a:r>
            <a:r>
              <a:rPr lang="uk-UA" sz="1700" b="1" dirty="0"/>
              <a:t>Свої вимоги мотивувала тим, що 21.11.2016 року її чоловіка викрали невідомі озброєні особи, які були в масках та застосувавши відносно останнього фізичне насильство, вивезли до лісу, після чого, шляхом фізичного насильства та психологічного тиску, та погроз вбивством, примусили його проти справжньої волі ОСОБА_3, підписати договір позики та розписку від 21.11.2016 року про нібито одержані ним від ОСОБА_1 грошових коштів в розмірі 200 000,00 </a:t>
            </a:r>
            <a:r>
              <a:rPr lang="uk-UA" sz="1700" b="1" dirty="0" err="1"/>
              <a:t>дол</a:t>
            </a:r>
            <a:r>
              <a:rPr lang="uk-UA" sz="1700" b="1" dirty="0"/>
              <a:t>. США.</a:t>
            </a:r>
            <a:endParaRPr lang="en-US" sz="1700" b="1" dirty="0"/>
          </a:p>
        </p:txBody>
      </p:sp>
      <p:sp>
        <p:nvSpPr>
          <p:cNvPr id="3" name="Номер слайда 2"/>
          <p:cNvSpPr>
            <a:spLocks noGrp="1"/>
          </p:cNvSpPr>
          <p:nvPr>
            <p:ph type="sldNum" sz="quarter" idx="12"/>
          </p:nvPr>
        </p:nvSpPr>
        <p:spPr>
          <a:xfrm>
            <a:off x="11704782" y="6380479"/>
            <a:ext cx="365760" cy="365760"/>
          </a:xfrm>
        </p:spPr>
        <p:txBody>
          <a:bodyPr/>
          <a:lstStyle/>
          <a:p>
            <a:fld id="{B2921D10-F41C-40D7-B832-7C5EDA5BA972}" type="slidenum">
              <a:rPr lang="uk-UA" smtClean="0"/>
              <a:t>12</a:t>
            </a:fld>
            <a:endParaRPr lang="uk-UA" dirty="0"/>
          </a:p>
        </p:txBody>
      </p:sp>
    </p:spTree>
    <p:extLst>
      <p:ext uri="{BB962C8B-B14F-4D97-AF65-F5344CB8AC3E}">
        <p14:creationId xmlns:p14="http://schemas.microsoft.com/office/powerpoint/2010/main" val="34806474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78691" y="249381"/>
            <a:ext cx="11354888" cy="6317674"/>
          </a:xfrm>
        </p:spPr>
        <p:txBody>
          <a:bodyPr>
            <a:noAutofit/>
          </a:bodyPr>
          <a:lstStyle/>
          <a:p>
            <a:pPr marL="0" indent="0" algn="just">
              <a:buNone/>
            </a:pPr>
            <a:r>
              <a:rPr lang="uk-UA" sz="1700" b="1" dirty="0"/>
              <a:t>2.	Короткий зміст рішень судів першої та апеляційної інстанцій</a:t>
            </a:r>
            <a:endParaRPr lang="en-US" sz="1700" dirty="0"/>
          </a:p>
          <a:p>
            <a:pPr marL="0" indent="0" algn="just">
              <a:buNone/>
            </a:pPr>
            <a:r>
              <a:rPr lang="uk-UA" sz="1700" b="1" dirty="0"/>
              <a:t>Рішенням </a:t>
            </a:r>
            <a:r>
              <a:rPr lang="uk-UA" sz="1700" b="1" dirty="0" err="1"/>
              <a:t>Білокуракинського</a:t>
            </a:r>
            <a:r>
              <a:rPr lang="uk-UA" sz="1700" b="1" dirty="0"/>
              <a:t> районного суду </a:t>
            </a:r>
            <a:r>
              <a:rPr lang="uk-UA" sz="1700" dirty="0"/>
              <a:t>Луганської області від 22.06.2021 року </a:t>
            </a:r>
            <a:r>
              <a:rPr lang="uk-UA" sz="1700" b="1" dirty="0"/>
              <a:t>відмовлено в задоволенні  первісного позову та задоволено зустрічний позов: визнано недійсним договір позики та розписку </a:t>
            </a:r>
            <a:r>
              <a:rPr lang="uk-UA" sz="1700" dirty="0"/>
              <a:t>від 21.11.2016 року, які укладені між ОСОБА_1 та ОСОБА_3 щодо отримання ОСОБА_3 поворотної фінансової допомоги в розмірі 200 000,00 </a:t>
            </a:r>
            <a:r>
              <a:rPr lang="uk-UA" sz="1700" dirty="0" err="1"/>
              <a:t>дол</a:t>
            </a:r>
            <a:r>
              <a:rPr lang="uk-UA" sz="1700" dirty="0"/>
              <a:t>. США. </a:t>
            </a:r>
            <a:endParaRPr lang="uk-UA" sz="1700" dirty="0" smtClean="0"/>
          </a:p>
          <a:p>
            <a:pPr marL="0" indent="0" algn="just">
              <a:buNone/>
            </a:pPr>
            <a:r>
              <a:rPr lang="uk-UA" sz="1700" b="1" dirty="0" smtClean="0"/>
              <a:t>Рішення </a:t>
            </a:r>
            <a:r>
              <a:rPr lang="uk-UA" sz="1700" b="1" dirty="0"/>
              <a:t>суду першої інстанції мотивовано </a:t>
            </a:r>
            <a:r>
              <a:rPr lang="uk-UA" sz="1700" dirty="0"/>
              <a:t>тим, що </a:t>
            </a:r>
            <a:r>
              <a:rPr lang="uk-UA" sz="1700" b="1" dirty="0"/>
              <a:t>відповідно до висновку судово-почеркознавчої експертизи </a:t>
            </a:r>
            <a:r>
              <a:rPr lang="uk-UA" sz="1700" dirty="0"/>
              <a:t>від 14.04.2021 року, </a:t>
            </a:r>
            <a:r>
              <a:rPr lang="uk-UA" sz="1700" b="1" dirty="0"/>
              <a:t>встановлено, що всі рукописні записи в «</a:t>
            </a:r>
            <a:r>
              <a:rPr lang="uk-UA" sz="1700" b="1" dirty="0" err="1"/>
              <a:t>Договоре</a:t>
            </a:r>
            <a:r>
              <a:rPr lang="uk-UA" sz="1700" b="1" dirty="0"/>
              <a:t> </a:t>
            </a:r>
            <a:r>
              <a:rPr lang="uk-UA" sz="1700" b="1" dirty="0" err="1"/>
              <a:t>займа</a:t>
            </a:r>
            <a:r>
              <a:rPr lang="uk-UA" sz="1700" b="1" dirty="0"/>
              <a:t>» від 21.11.2016 року і «</a:t>
            </a:r>
            <a:r>
              <a:rPr lang="uk-UA" sz="1700" b="1" dirty="0" err="1"/>
              <a:t>Расписке</a:t>
            </a:r>
            <a:r>
              <a:rPr lang="uk-UA" sz="1700" b="1" dirty="0"/>
              <a:t> о </a:t>
            </a:r>
            <a:r>
              <a:rPr lang="uk-UA" sz="1700" b="1" dirty="0" err="1"/>
              <a:t>получении</a:t>
            </a:r>
            <a:r>
              <a:rPr lang="uk-UA" sz="1700" b="1" dirty="0"/>
              <a:t> </a:t>
            </a:r>
            <a:r>
              <a:rPr lang="uk-UA" sz="1700" b="1" dirty="0" err="1"/>
              <a:t>денежной</a:t>
            </a:r>
            <a:r>
              <a:rPr lang="uk-UA" sz="1700" b="1" dirty="0"/>
              <a:t> </a:t>
            </a:r>
            <a:r>
              <a:rPr lang="uk-UA" sz="1700" b="1" dirty="0" err="1"/>
              <a:t>суммы</a:t>
            </a:r>
            <a:r>
              <a:rPr lang="uk-UA" sz="1700" b="1" dirty="0"/>
              <a:t>» від 21.11.2016 року виконані ОСОБА_3, досліджувані рукописні записи виконані під впливом тимчасових (епізодичних) </a:t>
            </a:r>
            <a:r>
              <a:rPr lang="uk-UA" sz="1700" b="1" dirty="0" err="1"/>
              <a:t>збиваючих</a:t>
            </a:r>
            <a:r>
              <a:rPr lang="uk-UA" sz="1700" b="1" dirty="0"/>
              <a:t> факторів природного характеру  таких як  незвичний психофізіологічний чи емоційний стан (хвилювання, страх тощо), що в сукупності з іншими доказами, зокрема, показами свідків допитаних судом, довідкою з лікарні свідчить про внесення оспорюваного правочину під впливом насильства</a:t>
            </a:r>
            <a:r>
              <a:rPr lang="uk-UA" sz="1700" dirty="0"/>
              <a:t>, тому є підстави для задоволення зустрічного позову та відмови в задоволенні первісного позову. Крім того, суд виходив із того, що матеріали справи не містять даних, які б свідчили про надання згоди відповідачкою ОСОБА_2 своєму чоловіку ОСОБА_3 на укладення останнім договору позики з  ОСОБА_1 на суму 200 000,00 </a:t>
            </a:r>
            <a:r>
              <a:rPr lang="uk-UA" sz="1700" dirty="0" err="1"/>
              <a:t>дол</a:t>
            </a:r>
            <a:r>
              <a:rPr lang="uk-UA" sz="1700" dirty="0"/>
              <a:t>. США, що передбачено частиною другою </a:t>
            </a:r>
            <a:r>
              <a:rPr lang="uk-UA" sz="1700" dirty="0">
                <a:hlinkClick r:id="rId2" tooltip="Сімейний кодекс України; нормативно-правовий акт № 2947-III від 10.01.2002, ВР України"/>
              </a:rPr>
              <a:t>статті 65 СК України</a:t>
            </a:r>
            <a:r>
              <a:rPr lang="uk-UA" sz="1700" dirty="0"/>
              <a:t>.</a:t>
            </a:r>
            <a:endParaRPr lang="en-US" sz="1700" dirty="0"/>
          </a:p>
          <a:p>
            <a:pPr marL="0" indent="0" algn="just">
              <a:buNone/>
            </a:pPr>
            <a:r>
              <a:rPr lang="uk-UA" sz="1700" b="1" dirty="0"/>
              <a:t>Постановою Луганського апеляційного суду від 25.11.2021 року апеляційну скаргу ОСОБА_1 залишено без задоволення. Рішення суду першої інстанції залишено без змін. </a:t>
            </a:r>
            <a:r>
              <a:rPr lang="uk-UA" sz="1700" dirty="0"/>
              <a:t>Апеляційний суд погоджуючись з висновками суду першої інстанції зазначив про те, що </a:t>
            </a:r>
            <a:r>
              <a:rPr lang="uk-UA" sz="1700" b="1" dirty="0"/>
              <a:t>правильними є висновки місцевого суду про доведеність ОСОБА_2 підстав її зустрічного позову, а саме обставин щодо вчинення ОСОБА_3 оспорюваного правочину від  21.11.2016 року проти його справжньої волі внаслідок застосування до нього фізичного та психологічного тиску з боку інших осіб</a:t>
            </a:r>
            <a:r>
              <a:rPr lang="uk-UA" sz="1700" dirty="0"/>
              <a:t>, тобто вчиненого під впливом насильства, та про відсутність підстав для задоволення первісного позову.</a:t>
            </a:r>
            <a:endParaRPr lang="en-US" sz="1700" dirty="0"/>
          </a:p>
          <a:p>
            <a:pPr marL="0" indent="0" algn="just">
              <a:buNone/>
            </a:pPr>
            <a:endParaRPr lang="en-US" sz="1500" dirty="0"/>
          </a:p>
        </p:txBody>
      </p:sp>
      <p:sp>
        <p:nvSpPr>
          <p:cNvPr id="3" name="Номер слайда 2"/>
          <p:cNvSpPr>
            <a:spLocks noGrp="1"/>
          </p:cNvSpPr>
          <p:nvPr>
            <p:ph type="sldNum" sz="quarter" idx="12"/>
          </p:nvPr>
        </p:nvSpPr>
        <p:spPr>
          <a:xfrm>
            <a:off x="11550699" y="6319520"/>
            <a:ext cx="365760" cy="365760"/>
          </a:xfrm>
        </p:spPr>
        <p:txBody>
          <a:bodyPr/>
          <a:lstStyle/>
          <a:p>
            <a:fld id="{B2921D10-F41C-40D7-B832-7C5EDA5BA972}" type="slidenum">
              <a:rPr lang="uk-UA" smtClean="0"/>
              <a:t>13</a:t>
            </a:fld>
            <a:endParaRPr lang="uk-UA" dirty="0"/>
          </a:p>
        </p:txBody>
      </p:sp>
    </p:spTree>
    <p:extLst>
      <p:ext uri="{BB962C8B-B14F-4D97-AF65-F5344CB8AC3E}">
        <p14:creationId xmlns:p14="http://schemas.microsoft.com/office/powerpoint/2010/main" val="23189515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14036" y="1330036"/>
            <a:ext cx="11508509" cy="3870037"/>
          </a:xfrm>
        </p:spPr>
        <p:txBody>
          <a:bodyPr>
            <a:noAutofit/>
          </a:bodyPr>
          <a:lstStyle/>
          <a:p>
            <a:pPr marL="0" indent="0">
              <a:buNone/>
            </a:pPr>
            <a:r>
              <a:rPr lang="uk-UA" dirty="0"/>
              <a:t>Позивач за первісним позовом через представника подав касаційну скаргу, у якій просив скасувати рішення судів попередніх інстанцій та ухвалити нове рішення, яким первісні позовні вимоги задовольнити у повному обсязі, а в задоволенні зустрічного позову відмовити.</a:t>
            </a:r>
            <a:endParaRPr lang="en-US" dirty="0"/>
          </a:p>
          <a:p>
            <a:pPr marL="0" indent="0">
              <a:buNone/>
            </a:pPr>
            <a:r>
              <a:rPr lang="uk-UA" dirty="0"/>
              <a:t>ВС касаційну скаргу задовольнив частково: </a:t>
            </a:r>
            <a:endParaRPr lang="uk-UA" dirty="0" smtClean="0"/>
          </a:p>
          <a:p>
            <a:pPr marL="0" indent="0">
              <a:buNone/>
            </a:pPr>
            <a:r>
              <a:rPr lang="uk-UA" dirty="0" smtClean="0"/>
              <a:t>1) скасував </a:t>
            </a:r>
            <a:r>
              <a:rPr lang="uk-UA" dirty="0"/>
              <a:t>рішення суду першої інстанції та постанову апеляційного суду в частині задоволення зустрічного позову про визнання договору позики недійсним; </a:t>
            </a:r>
            <a:endParaRPr lang="uk-UA" dirty="0" smtClean="0"/>
          </a:p>
          <a:p>
            <a:pPr marL="0" indent="0">
              <a:buNone/>
            </a:pPr>
            <a:r>
              <a:rPr lang="uk-UA" dirty="0" smtClean="0"/>
              <a:t>2</a:t>
            </a:r>
            <a:r>
              <a:rPr lang="uk-UA" dirty="0"/>
              <a:t>) у задоволенні зустрічного позову про визнання договору позики недійсним відмовив; </a:t>
            </a:r>
            <a:endParaRPr lang="uk-UA" dirty="0" smtClean="0"/>
          </a:p>
          <a:p>
            <a:pPr marL="0" indent="0">
              <a:buNone/>
            </a:pPr>
            <a:r>
              <a:rPr lang="uk-UA" dirty="0" smtClean="0"/>
              <a:t>3</a:t>
            </a:r>
            <a:r>
              <a:rPr lang="uk-UA" dirty="0"/>
              <a:t>) рішення суду першої інстанції та постанову апеляційного суду в частині відмови в задоволенні первісного позову про стягнення заборгованості за договором позики скасував та справу у цій частині направив на новий розгляд до суду першої інстанції.</a:t>
            </a:r>
            <a:endParaRPr lang="en-US" dirty="0"/>
          </a:p>
          <a:p>
            <a:pPr marL="0" indent="0">
              <a:buNone/>
            </a:pPr>
            <a:r>
              <a:rPr lang="uk-UA" dirty="0">
                <a:solidFill>
                  <a:srgbClr val="7030A0"/>
                </a:solidFill>
              </a:rPr>
              <a:t>Станом на лютий 2024 року справа </a:t>
            </a:r>
            <a:r>
              <a:rPr lang="uk-UA" dirty="0" smtClean="0">
                <a:solidFill>
                  <a:srgbClr val="7030A0"/>
                </a:solidFill>
              </a:rPr>
              <a:t>розглядалася </a:t>
            </a:r>
            <a:r>
              <a:rPr lang="uk-UA" dirty="0">
                <a:solidFill>
                  <a:srgbClr val="7030A0"/>
                </a:solidFill>
              </a:rPr>
              <a:t>судом першої інстанції.</a:t>
            </a:r>
            <a:endParaRPr lang="en-US" dirty="0">
              <a:solidFill>
                <a:srgbClr val="7030A0"/>
              </a:solidFill>
              <a:effectLst/>
            </a:endParaRPr>
          </a:p>
        </p:txBody>
      </p:sp>
      <p:sp>
        <p:nvSpPr>
          <p:cNvPr id="3" name="Номер слайда 2"/>
          <p:cNvSpPr>
            <a:spLocks noGrp="1"/>
          </p:cNvSpPr>
          <p:nvPr>
            <p:ph type="sldNum" sz="quarter" idx="12"/>
          </p:nvPr>
        </p:nvSpPr>
        <p:spPr>
          <a:xfrm>
            <a:off x="11625425" y="6203405"/>
            <a:ext cx="365760" cy="365760"/>
          </a:xfrm>
        </p:spPr>
        <p:txBody>
          <a:bodyPr/>
          <a:lstStyle/>
          <a:p>
            <a:fld id="{B2921D10-F41C-40D7-B832-7C5EDA5BA972}" type="slidenum">
              <a:rPr lang="uk-UA" smtClean="0"/>
              <a:t>14</a:t>
            </a:fld>
            <a:endParaRPr lang="uk-UA"/>
          </a:p>
        </p:txBody>
      </p:sp>
    </p:spTree>
    <p:extLst>
      <p:ext uri="{BB962C8B-B14F-4D97-AF65-F5344CB8AC3E}">
        <p14:creationId xmlns:p14="http://schemas.microsoft.com/office/powerpoint/2010/main" val="14294631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04338" y="305659"/>
            <a:ext cx="11555153" cy="5845759"/>
          </a:xfrm>
        </p:spPr>
        <p:txBody>
          <a:bodyPr>
            <a:noAutofit/>
          </a:bodyPr>
          <a:lstStyle/>
          <a:p>
            <a:pPr marL="0" indent="0" algn="just">
              <a:buNone/>
            </a:pPr>
            <a:r>
              <a:rPr lang="uk-UA" sz="1600" b="1" dirty="0"/>
              <a:t>3.	</a:t>
            </a:r>
            <a:r>
              <a:rPr lang="uk-UA" sz="1600" b="1" dirty="0" smtClean="0"/>
              <a:t>Правові </a:t>
            </a:r>
            <a:r>
              <a:rPr lang="uk-UA" sz="1600" b="1" dirty="0"/>
              <a:t>висновки щодо застосування норм права, наведені ВС</a:t>
            </a:r>
            <a:endParaRPr lang="en-US" sz="1600" dirty="0"/>
          </a:p>
          <a:p>
            <a:pPr marL="0" indent="0" algn="just">
              <a:buNone/>
            </a:pPr>
            <a:r>
              <a:rPr lang="uk-UA" sz="1600" b="1" dirty="0"/>
              <a:t>Цитати з постанови:</a:t>
            </a:r>
            <a:r>
              <a:rPr lang="uk-UA" sz="1600" dirty="0"/>
              <a:t> «За правилом частини першої </a:t>
            </a:r>
            <a:r>
              <a:rPr lang="uk-UA" sz="1600" dirty="0">
                <a:hlinkClick r:id="rId2" tooltip="Цивільний кодекс України; нормативно-правовий акт № 435-IV від 16.01.2003, ВР України"/>
              </a:rPr>
              <a:t>статті 1282 ЦК України</a:t>
            </a:r>
            <a:r>
              <a:rPr lang="uk-UA" sz="1600" dirty="0"/>
              <a:t> спадкоємці зобов’язані задовольнити вимоги кредитора повністю, але в межах вартості майна, одержаного у спадщину. Кожен із спадкоємців зобов’язаний задовольнити вимоги кредитора особисто, у розмірі, який відповідає його частці у спадщині.</a:t>
            </a:r>
            <a:endParaRPr lang="en-US" sz="1600" dirty="0"/>
          </a:p>
          <a:p>
            <a:pPr marL="0" indent="0" algn="just">
              <a:buNone/>
            </a:pPr>
            <a:r>
              <a:rPr lang="uk-UA" sz="1600" dirty="0"/>
              <a:t>Ураховуючи предмет спору у зазначеній справі, до обов’язку позивача як кредитора спадкодавця належить доказування обставин щодо розміру заборгованості боржника на день відкриття спадщини, наявність спадкоємців боржника, дотримання кредитором строку, визначеного </a:t>
            </a:r>
            <a:r>
              <a:rPr lang="uk-UA" sz="1600" dirty="0">
                <a:hlinkClick r:id="rId2" tooltip="Цивільний кодекс України; нормативно-правовий акт № 435-IV від 16.01.2003, ВР України"/>
              </a:rPr>
              <a:t>статтею 1282 ЦК України</a:t>
            </a:r>
            <a:r>
              <a:rPr lang="uk-UA" sz="1600" dirty="0"/>
              <a:t>, звернення з вимогою до спадкоємців боржника, а до обов’язку спадкоємця позичальника, у разі заперечення проти заявлених вимог, належить обов’язок доведення розміру та вартості успадкованого ним майна. Таким чином, обсяг спадкового майна та його вартість повинен доводити спадкоємець, який заперечує проти вимог кредитора спадкодавця, оскільки відповідальність спадкоємця за зобов’язаннями спадкодавця обмежена вартістю успадкованого майна.</a:t>
            </a:r>
            <a:endParaRPr lang="en-US" sz="1600" dirty="0"/>
          </a:p>
          <a:p>
            <a:pPr marL="0" indent="0" algn="just">
              <a:buNone/>
            </a:pPr>
            <a:r>
              <a:rPr lang="uk-UA" sz="1600" dirty="0"/>
              <a:t>Таким чином, </a:t>
            </a:r>
            <a:r>
              <a:rPr lang="uk-UA" sz="1600" b="1" dirty="0"/>
              <a:t>правовідносини, що виникли між позикодавцем і позичальником (який помер), після його смерті трансформуються у зобов’язальні правовідносини, що виникли між позикодавцем та спадкоємцями позичальника і вирішуються у порядку, передбаченому положеннями </a:t>
            </a:r>
            <a:r>
              <a:rPr lang="uk-UA" sz="1600" b="1" dirty="0">
                <a:hlinkClick r:id="rId2" tooltip="Цивільний кодекс України; нормативно-правовий акт № 435-IV від 16.01.2003, ВР України"/>
              </a:rPr>
              <a:t>статті 1282 ЦК України</a:t>
            </a:r>
            <a:r>
              <a:rPr lang="uk-UA" sz="1600" b="1" dirty="0"/>
              <a:t>. </a:t>
            </a:r>
            <a:r>
              <a:rPr lang="uk-UA" sz="1600" dirty="0"/>
              <a:t>Вирішуючи спір, суди попередніх інстанцій </a:t>
            </a:r>
            <a:r>
              <a:rPr lang="uk-UA" sz="1600" b="1" dirty="0"/>
              <a:t>залучивши до участі у справі правонаступника ОСОБА_7 - ОСОБА_2 , як таку, що прийняла спадщину після смерті позичальника, при цьому не встановили та у рішенні не зазначили обставин належності спадкодавцю будь-якого рухомого чи нерухомого майна, вартості отриманого спадкоємцем майна, за рахунок якого можуть бути задоволені вимоги позивача за первісним позовом. </a:t>
            </a:r>
            <a:r>
              <a:rPr lang="uk-UA" sz="1600" dirty="0"/>
              <a:t>Загальними вимогами процесуального права, закріпленими у статтях </a:t>
            </a:r>
            <a:r>
              <a:rPr lang="uk-UA" sz="1600" dirty="0">
                <a:hlinkClick r:id="rId3" tooltip="Цивільний процесуальний кодекс України (ред. з 15.12.2017); нормативно-правовий акт № 1618-IV від 18.03.2004, ВР України"/>
              </a:rPr>
              <a:t>76-81</a:t>
            </a:r>
            <a:r>
              <a:rPr lang="uk-UA" sz="1600" dirty="0"/>
              <a:t>, </a:t>
            </a:r>
            <a:r>
              <a:rPr lang="uk-UA" sz="1600" dirty="0">
                <a:hlinkClick r:id="rId4" tooltip="Цивільний процесуальний кодекс України (ред. з 15.12.2017); нормативно-правовий акт № 1618-IV від 18.03.2004, ВР України"/>
              </a:rPr>
              <a:t>83</a:t>
            </a:r>
            <a:r>
              <a:rPr lang="uk-UA" sz="1600" dirty="0"/>
              <a:t>, </a:t>
            </a:r>
            <a:r>
              <a:rPr lang="uk-UA" sz="1600" dirty="0">
                <a:hlinkClick r:id="rId5" tooltip="Цивільний процесуальний кодекс України (ред. з 15.12.2017); нормативно-правовий акт № 1618-IV від 18.03.2004, ВР України"/>
              </a:rPr>
              <a:t>84</a:t>
            </a:r>
            <a:r>
              <a:rPr lang="uk-UA" sz="1600" dirty="0"/>
              <a:t>, </a:t>
            </a:r>
            <a:r>
              <a:rPr lang="uk-UA" sz="1600" dirty="0">
                <a:hlinkClick r:id="rId6" tooltip="Цивільний процесуальний кодекс України (ред. з 15.12.2017); нормативно-правовий акт № 1618-IV від 18.03.2004, ВР України"/>
              </a:rPr>
              <a:t>175</a:t>
            </a:r>
            <a:r>
              <a:rPr lang="uk-UA" sz="1600" dirty="0"/>
              <a:t>, </a:t>
            </a:r>
            <a:r>
              <a:rPr lang="uk-UA" sz="1600" dirty="0">
                <a:hlinkClick r:id="rId7" tooltip="Цивільний процесуальний кодекс України (ред. з 15.12.2017); нормативно-правовий акт № 1618-IV від 18.03.2004, ВР України"/>
              </a:rPr>
              <a:t>178</a:t>
            </a:r>
            <a:r>
              <a:rPr lang="uk-UA" sz="1600" dirty="0"/>
              <a:t>, </a:t>
            </a:r>
            <a:r>
              <a:rPr lang="uk-UA" sz="1600" dirty="0">
                <a:hlinkClick r:id="rId8" tooltip="Цивільний процесуальний кодекс України (ред. з 15.12.2017); нормативно-правовий акт № 1618-IV від 18.03.2004, ВР України"/>
              </a:rPr>
              <a:t>228</a:t>
            </a:r>
            <a:r>
              <a:rPr lang="uk-UA" sz="1600" dirty="0"/>
              <a:t>, </a:t>
            </a:r>
            <a:r>
              <a:rPr lang="uk-UA" sz="1600" dirty="0">
                <a:hlinkClick r:id="rId9" tooltip="Цивільний процесуальний кодекс України (ред. з 15.12.2017); нормативно-правовий акт № 1618-IV від 18.03.2004, ВР України"/>
              </a:rPr>
              <a:t>264 ЦПК України</a:t>
            </a:r>
            <a:r>
              <a:rPr lang="uk-UA" sz="1600" dirty="0"/>
              <a:t>, визначено обов’язковість встановлення судом під час вирішення спору обставин, що мають значення для справи, надання їм правової оцінки, а також оцінки всіх доказів».</a:t>
            </a:r>
            <a:endParaRPr lang="en-US" sz="1600" dirty="0">
              <a:effectLst/>
            </a:endParaRPr>
          </a:p>
        </p:txBody>
      </p:sp>
      <p:sp>
        <p:nvSpPr>
          <p:cNvPr id="3" name="Номер слайда 2"/>
          <p:cNvSpPr>
            <a:spLocks noGrp="1"/>
          </p:cNvSpPr>
          <p:nvPr>
            <p:ph type="sldNum" sz="quarter" idx="12"/>
          </p:nvPr>
        </p:nvSpPr>
        <p:spPr>
          <a:xfrm>
            <a:off x="11704782" y="6301508"/>
            <a:ext cx="365760" cy="365760"/>
          </a:xfrm>
        </p:spPr>
        <p:txBody>
          <a:bodyPr/>
          <a:lstStyle/>
          <a:p>
            <a:fld id="{B2921D10-F41C-40D7-B832-7C5EDA5BA972}" type="slidenum">
              <a:rPr lang="uk-UA" smtClean="0"/>
              <a:t>15</a:t>
            </a:fld>
            <a:endParaRPr lang="uk-UA"/>
          </a:p>
        </p:txBody>
      </p:sp>
    </p:spTree>
    <p:extLst>
      <p:ext uri="{BB962C8B-B14F-4D97-AF65-F5344CB8AC3E}">
        <p14:creationId xmlns:p14="http://schemas.microsoft.com/office/powerpoint/2010/main" val="15529089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071418" y="2475345"/>
            <a:ext cx="9975274" cy="1607128"/>
          </a:xfrm>
        </p:spPr>
        <p:txBody>
          <a:bodyPr>
            <a:noAutofit/>
          </a:bodyPr>
          <a:lstStyle/>
          <a:p>
            <a:pPr algn="l">
              <a:lnSpc>
                <a:spcPct val="100000"/>
              </a:lnSpc>
              <a:spcBef>
                <a:spcPts val="0"/>
              </a:spcBef>
            </a:pPr>
            <a:r>
              <a:rPr lang="ru-RU" sz="2400" b="1" dirty="0"/>
              <a:t>3) Постанова ВС </a:t>
            </a:r>
            <a:r>
              <a:rPr lang="ru-RU" sz="2400" b="1" dirty="0" err="1"/>
              <a:t>від</a:t>
            </a:r>
            <a:r>
              <a:rPr lang="ru-RU" sz="2400" b="1" dirty="0"/>
              <a:t> 01.11.2023 №202/5154/21</a:t>
            </a:r>
            <a:br>
              <a:rPr lang="ru-RU" sz="2400" b="1" dirty="0"/>
            </a:br>
            <a:r>
              <a:rPr lang="ru-RU" sz="2400" dirty="0">
                <a:hlinkClick r:id="rId2"/>
              </a:rPr>
              <a:t>https://reyestr.court.gov.ua/Review/114834978</a:t>
            </a:r>
            <a:r>
              <a:rPr lang="ru-RU" sz="2400" dirty="0"/>
              <a:t> </a:t>
            </a:r>
            <a:br>
              <a:rPr lang="ru-RU" sz="2400" dirty="0"/>
            </a:br>
            <a:r>
              <a:rPr lang="ru-RU" sz="2400" dirty="0">
                <a:solidFill>
                  <a:srgbClr val="7030A0"/>
                </a:solidFill>
              </a:rPr>
              <a:t>Про </a:t>
            </a:r>
            <a:r>
              <a:rPr lang="ru-RU" sz="2400" dirty="0" err="1">
                <a:solidFill>
                  <a:srgbClr val="7030A0"/>
                </a:solidFill>
              </a:rPr>
              <a:t>визнання</a:t>
            </a:r>
            <a:r>
              <a:rPr lang="ru-RU" sz="2400" dirty="0">
                <a:solidFill>
                  <a:srgbClr val="7030A0"/>
                </a:solidFill>
              </a:rPr>
              <a:t> </a:t>
            </a:r>
            <a:r>
              <a:rPr lang="ru-RU" sz="2400" dirty="0" err="1">
                <a:solidFill>
                  <a:srgbClr val="7030A0"/>
                </a:solidFill>
              </a:rPr>
              <a:t>спадщини</a:t>
            </a:r>
            <a:r>
              <a:rPr lang="ru-RU" sz="2400" dirty="0">
                <a:solidFill>
                  <a:srgbClr val="7030A0"/>
                </a:solidFill>
              </a:rPr>
              <a:t> </a:t>
            </a:r>
            <a:r>
              <a:rPr lang="ru-RU" sz="2400" dirty="0" err="1">
                <a:solidFill>
                  <a:srgbClr val="7030A0"/>
                </a:solidFill>
              </a:rPr>
              <a:t>відумерлою</a:t>
            </a:r>
            <a:r>
              <a:rPr lang="ru-RU" sz="2400" dirty="0">
                <a:solidFill>
                  <a:srgbClr val="7030A0"/>
                </a:solidFill>
              </a:rPr>
              <a:t> та </a:t>
            </a:r>
            <a:r>
              <a:rPr lang="ru-RU" sz="2400" dirty="0" err="1">
                <a:solidFill>
                  <a:srgbClr val="7030A0"/>
                </a:solidFill>
              </a:rPr>
              <a:t>витребування</a:t>
            </a:r>
            <a:r>
              <a:rPr lang="ru-RU" sz="2400" dirty="0">
                <a:solidFill>
                  <a:srgbClr val="7030A0"/>
                </a:solidFill>
              </a:rPr>
              <a:t> майна</a:t>
            </a:r>
          </a:p>
        </p:txBody>
      </p:sp>
    </p:spTree>
    <p:extLst>
      <p:ext uri="{BB962C8B-B14F-4D97-AF65-F5344CB8AC3E}">
        <p14:creationId xmlns:p14="http://schemas.microsoft.com/office/powerpoint/2010/main" val="33508466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2" y="271549"/>
            <a:ext cx="11510589" cy="6168044"/>
          </a:xfrm>
        </p:spPr>
        <p:txBody>
          <a:bodyPr>
            <a:noAutofit/>
          </a:bodyPr>
          <a:lstStyle/>
          <a:p>
            <a:pPr marL="0" indent="0">
              <a:spcBef>
                <a:spcPts val="0"/>
              </a:spcBef>
              <a:buNone/>
            </a:pPr>
            <a:r>
              <a:rPr lang="uk-UA" sz="1700" b="1" dirty="0" smtClean="0"/>
              <a:t>Постанова </a:t>
            </a:r>
            <a:r>
              <a:rPr lang="uk-UA" sz="1700" b="1" dirty="0"/>
              <a:t>ВС від 01.11.2023 №202/5154/21</a:t>
            </a:r>
            <a:endParaRPr lang="en-US" sz="1700" dirty="0"/>
          </a:p>
          <a:p>
            <a:pPr marL="0" indent="0">
              <a:spcBef>
                <a:spcPts val="0"/>
              </a:spcBef>
              <a:buNone/>
            </a:pPr>
            <a:r>
              <a:rPr lang="uk-UA" sz="1700" u="sng" dirty="0">
                <a:hlinkClick r:id="rId2"/>
              </a:rPr>
              <a:t>https://reyestr.court.gov.ua/Review/114834978</a:t>
            </a:r>
            <a:endParaRPr lang="en-US" sz="1700" dirty="0"/>
          </a:p>
          <a:p>
            <a:pPr marL="0" indent="0">
              <a:spcBef>
                <a:spcPts val="0"/>
              </a:spcBef>
              <a:buNone/>
            </a:pPr>
            <a:r>
              <a:rPr lang="uk-UA" sz="1700" b="1" i="1" dirty="0"/>
              <a:t>Про визнання спадщини </a:t>
            </a:r>
            <a:r>
              <a:rPr lang="uk-UA" sz="1700" b="1" i="1" dirty="0" err="1"/>
              <a:t>відумерлою</a:t>
            </a:r>
            <a:r>
              <a:rPr lang="uk-UA" sz="1700" b="1" i="1" dirty="0"/>
              <a:t> та витребування </a:t>
            </a:r>
            <a:r>
              <a:rPr lang="uk-UA" sz="1700" b="1" i="1" dirty="0" smtClean="0"/>
              <a:t>майна</a:t>
            </a:r>
          </a:p>
          <a:p>
            <a:pPr marL="0" indent="0">
              <a:spcBef>
                <a:spcPts val="0"/>
              </a:spcBef>
              <a:buNone/>
            </a:pPr>
            <a:endParaRPr lang="en-US" sz="1700" dirty="0"/>
          </a:p>
          <a:p>
            <a:pPr marL="0" indent="0">
              <a:spcBef>
                <a:spcPts val="0"/>
              </a:spcBef>
              <a:buNone/>
            </a:pPr>
            <a:r>
              <a:rPr lang="uk-UA" sz="1700" dirty="0"/>
              <a:t>05.07.2023 – ухвала про передання на розгляд до ВП ВС </a:t>
            </a:r>
            <a:endParaRPr lang="uk-UA" sz="1700" dirty="0" smtClean="0"/>
          </a:p>
          <a:p>
            <a:pPr marL="0" indent="0">
              <a:spcBef>
                <a:spcPts val="0"/>
              </a:spcBef>
              <a:buNone/>
            </a:pPr>
            <a:r>
              <a:rPr lang="uk-UA" sz="1700" u="sng" dirty="0" smtClean="0">
                <a:hlinkClick r:id="rId3"/>
              </a:rPr>
              <a:t>https</a:t>
            </a:r>
            <a:r>
              <a:rPr lang="uk-UA" sz="1700" u="sng" dirty="0">
                <a:hlinkClick r:id="rId3"/>
              </a:rPr>
              <a:t>://reyestr.court.gov.ua/Review/112146057</a:t>
            </a:r>
            <a:r>
              <a:rPr lang="uk-UA" sz="1700" dirty="0"/>
              <a:t> </a:t>
            </a:r>
            <a:endParaRPr lang="en-US" sz="1700" dirty="0"/>
          </a:p>
          <a:p>
            <a:pPr marL="0" indent="0">
              <a:spcBef>
                <a:spcPts val="0"/>
              </a:spcBef>
              <a:buNone/>
            </a:pPr>
            <a:r>
              <a:rPr lang="uk-UA" sz="1700" dirty="0"/>
              <a:t>05.09.2023 – ухвала ВП ВС повернути на розгляд до ВС </a:t>
            </a:r>
            <a:endParaRPr lang="en-US" sz="1700" dirty="0"/>
          </a:p>
          <a:p>
            <a:pPr marL="0" indent="0">
              <a:spcBef>
                <a:spcPts val="0"/>
              </a:spcBef>
              <a:buNone/>
            </a:pPr>
            <a:r>
              <a:rPr lang="uk-UA" sz="1700" u="sng" dirty="0">
                <a:hlinkClick r:id="rId4"/>
              </a:rPr>
              <a:t>https://reyestr.court.gov.ua/Review/113690638</a:t>
            </a:r>
            <a:r>
              <a:rPr lang="uk-UA" sz="1700" dirty="0"/>
              <a:t> </a:t>
            </a:r>
            <a:endParaRPr lang="en-US" sz="1700" dirty="0"/>
          </a:p>
          <a:p>
            <a:pPr marL="0" indent="0">
              <a:spcBef>
                <a:spcPts val="0"/>
              </a:spcBef>
              <a:buNone/>
            </a:pPr>
            <a:r>
              <a:rPr lang="uk-UA" sz="1700" dirty="0"/>
              <a:t>Окрема думка судді Великої Палати Верховного Суду </a:t>
            </a:r>
            <a:r>
              <a:rPr lang="uk-UA" sz="1700" dirty="0" err="1"/>
              <a:t>Воробйової</a:t>
            </a:r>
            <a:r>
              <a:rPr lang="uk-UA" sz="1700" dirty="0"/>
              <a:t> І.А.</a:t>
            </a:r>
            <a:endParaRPr lang="en-US" sz="1700" dirty="0"/>
          </a:p>
          <a:p>
            <a:pPr marL="0" indent="0">
              <a:spcBef>
                <a:spcPts val="0"/>
              </a:spcBef>
              <a:buNone/>
            </a:pPr>
            <a:r>
              <a:rPr lang="uk-UA" sz="1700" u="sng" dirty="0">
                <a:hlinkClick r:id="rId5"/>
              </a:rPr>
              <a:t>https://reyestr.court.gov.ua/Review/113357759</a:t>
            </a:r>
            <a:r>
              <a:rPr lang="uk-UA" sz="1700" dirty="0"/>
              <a:t> </a:t>
            </a:r>
            <a:endParaRPr lang="uk-UA" sz="1700" dirty="0" smtClean="0"/>
          </a:p>
          <a:p>
            <a:pPr marL="0" indent="0">
              <a:spcBef>
                <a:spcPts val="0"/>
              </a:spcBef>
              <a:buNone/>
            </a:pPr>
            <a:endParaRPr lang="uk-UA" sz="1700" dirty="0"/>
          </a:p>
          <a:p>
            <a:pPr marL="0" indent="0" algn="just">
              <a:buNone/>
            </a:pPr>
            <a:r>
              <a:rPr lang="uk-UA" b="1" dirty="0"/>
              <a:t>1.	Коротко обставини справи </a:t>
            </a:r>
            <a:endParaRPr lang="en-US" sz="1600" dirty="0"/>
          </a:p>
          <a:p>
            <a:pPr marL="0" indent="0" algn="just">
              <a:buNone/>
            </a:pPr>
            <a:r>
              <a:rPr lang="uk-UA" dirty="0"/>
              <a:t>У серпні 2021 року керівник Правобережної окружної прокуратури м. Дніпра в інтересах держави в особі Дніпровської міської ради, звернувся до суду з позовом до ОСОБА_1 , ОСОБА_2 </a:t>
            </a:r>
            <a:r>
              <a:rPr lang="uk-UA" b="1" dirty="0"/>
              <a:t>про визнання спадщини </a:t>
            </a:r>
            <a:r>
              <a:rPr lang="uk-UA" b="1" dirty="0" err="1"/>
              <a:t>відумерлою</a:t>
            </a:r>
            <a:r>
              <a:rPr lang="uk-UA" b="1" dirty="0"/>
              <a:t> та витребування майна.</a:t>
            </a:r>
            <a:endParaRPr lang="en-US" sz="1600" b="1" dirty="0"/>
          </a:p>
          <a:p>
            <a:pPr marL="0" indent="0" algn="just">
              <a:buNone/>
            </a:pPr>
            <a:r>
              <a:rPr lang="uk-UA" dirty="0"/>
              <a:t>Позовна заява мотивована тим, що Правобережною окружною прокуратурою міста Дніпра встановлено наявність підстав для вжиття заходів представницького характеру за фактом </a:t>
            </a:r>
            <a:r>
              <a:rPr lang="uk-UA" b="1" dirty="0"/>
              <a:t>незаконного, без достатніх правових підстав, набуття права власності на нерухоме майно - квартиру  АДРЕСА_1 та обставини, що свідчать про наявність порушень інтересів держави в особі Дніпровської міської ради в порядку реалізації прав у зв’язку з </a:t>
            </a:r>
            <a:r>
              <a:rPr lang="uk-UA" b="1" dirty="0" err="1"/>
              <a:t>відумерлістю</a:t>
            </a:r>
            <a:r>
              <a:rPr lang="uk-UA" b="1" dirty="0"/>
              <a:t> спадщини.</a:t>
            </a:r>
            <a:endParaRPr lang="en-US" sz="1600" b="1" dirty="0"/>
          </a:p>
          <a:p>
            <a:pPr marL="0" indent="0">
              <a:spcBef>
                <a:spcPts val="0"/>
              </a:spcBef>
              <a:buNone/>
            </a:pPr>
            <a:endParaRPr lang="en-US" sz="1700" dirty="0"/>
          </a:p>
        </p:txBody>
      </p:sp>
      <p:sp>
        <p:nvSpPr>
          <p:cNvPr id="3" name="Номер слайда 2"/>
          <p:cNvSpPr>
            <a:spLocks noGrp="1"/>
          </p:cNvSpPr>
          <p:nvPr>
            <p:ph type="sldNum" sz="quarter" idx="12"/>
          </p:nvPr>
        </p:nvSpPr>
        <p:spPr>
          <a:xfrm>
            <a:off x="11778211" y="6439593"/>
            <a:ext cx="365760" cy="365760"/>
          </a:xfrm>
        </p:spPr>
        <p:txBody>
          <a:bodyPr/>
          <a:lstStyle/>
          <a:p>
            <a:fld id="{B2921D10-F41C-40D7-B832-7C5EDA5BA972}" type="slidenum">
              <a:rPr lang="uk-UA" smtClean="0"/>
              <a:t>17</a:t>
            </a:fld>
            <a:endParaRPr lang="uk-UA" dirty="0"/>
          </a:p>
        </p:txBody>
      </p:sp>
    </p:spTree>
    <p:extLst>
      <p:ext uri="{BB962C8B-B14F-4D97-AF65-F5344CB8AC3E}">
        <p14:creationId xmlns:p14="http://schemas.microsoft.com/office/powerpoint/2010/main" val="5979657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43543" y="806960"/>
            <a:ext cx="11304913" cy="5244079"/>
          </a:xfrm>
        </p:spPr>
        <p:txBody>
          <a:bodyPr>
            <a:noAutofit/>
          </a:bodyPr>
          <a:lstStyle/>
          <a:p>
            <a:pPr marL="0" indent="0" algn="just">
              <a:buNone/>
            </a:pPr>
            <a:r>
              <a:rPr lang="uk-UA" dirty="0"/>
              <a:t>Зазначав, що окружною прокуратурою до Дніпровської міської ради та Департаменту правового забезпечення було скеровано листи щодо порушень та з питань вжитих заходів щодо обліку та оформлення речових прав на нерухоме майно, квартиру АДРЕСА_1. </a:t>
            </a:r>
            <a:r>
              <a:rPr lang="uk-UA" b="1" dirty="0"/>
              <a:t>При цьому, в листах повідомлялося, що у разі невжиття Дніпровською міською радою, її виконавчими органами заходів реагування, окружною прокуратурою буде вирішено питання щодо звернення з відповідним позовом до суду.</a:t>
            </a:r>
            <a:r>
              <a:rPr lang="uk-UA" dirty="0"/>
              <a:t> Згідно з відповідями Дніпровської міської ради та Департаменту правового забезпечення Дніпровської міської ради </a:t>
            </a:r>
            <a:r>
              <a:rPr lang="uk-UA" b="1" dirty="0"/>
              <a:t>заходи</a:t>
            </a:r>
            <a:r>
              <a:rPr lang="uk-UA" dirty="0"/>
              <a:t>, спрямовані на поновлення порушених прав та інтересів територіальної громади м. Дніпро </a:t>
            </a:r>
            <a:r>
              <a:rPr lang="uk-UA" b="1" dirty="0"/>
              <a:t>за вказаним фактом шляхом звернення до суду, ними не вживалися.</a:t>
            </a:r>
            <a:endParaRPr lang="en-US" b="1" dirty="0"/>
          </a:p>
          <a:p>
            <a:pPr marL="0" indent="0" algn="just">
              <a:buNone/>
            </a:pPr>
            <a:r>
              <a:rPr lang="uk-UA" dirty="0"/>
              <a:t>Вказував, що квартира АДРЕСА_1 була передана у приватну власність ОСОБА_3 на підставі свідоцтва про право власності на житло згідно з розпорядженням органу приватизації від 24.01.1995 року №3/137-95</a:t>
            </a:r>
            <a:r>
              <a:rPr lang="uk-UA" b="1" dirty="0"/>
              <a:t>. На підставі договору купівлі-продажу від 31 січня 1995 року ОСОБА_4, що діяв від імені ОСОБА_3, вказану квартиру відчужено ОСОБА_5. Надалі 03.03.1995 року ОСОБА_5 продав ОСОБА_6 спірну квартиру.</a:t>
            </a:r>
            <a:r>
              <a:rPr lang="uk-UA" dirty="0"/>
              <a:t> ОСОБА_6 відчужено зазначену квартиру на користь ОСОБА_7 за договором купівлі-продажу від 05.04.2002 року, яка померла ІНФОРМАЦІЯ_1. </a:t>
            </a:r>
            <a:endParaRPr lang="en-US" dirty="0"/>
          </a:p>
          <a:p>
            <a:pPr marL="0" indent="0" algn="just">
              <a:buNone/>
            </a:pPr>
            <a:r>
              <a:rPr lang="uk-UA" dirty="0"/>
              <a:t>Після смерті ОСОБА_7 право власності на зазначене нерухоме майно у порядку спадкування ніким не набувалося. При цьому 21.08.2018 року у Державному реєстрі речових прав на нерухоме майно зареєстровано право власності на квартиру АДРЕСА_1 за ОСОБА_1.</a:t>
            </a:r>
            <a:endParaRPr lang="en-US" dirty="0"/>
          </a:p>
          <a:p>
            <a:pPr marL="0" indent="0" algn="just">
              <a:buNone/>
            </a:pPr>
            <a:endParaRPr lang="uk-UA" b="1" dirty="0" smtClean="0"/>
          </a:p>
        </p:txBody>
      </p:sp>
      <p:sp>
        <p:nvSpPr>
          <p:cNvPr id="3" name="Номер слайда 2"/>
          <p:cNvSpPr>
            <a:spLocks noGrp="1"/>
          </p:cNvSpPr>
          <p:nvPr>
            <p:ph type="sldNum" sz="quarter" idx="12"/>
          </p:nvPr>
        </p:nvSpPr>
        <p:spPr>
          <a:xfrm>
            <a:off x="11778211" y="6439593"/>
            <a:ext cx="365760" cy="365760"/>
          </a:xfrm>
        </p:spPr>
        <p:txBody>
          <a:bodyPr/>
          <a:lstStyle/>
          <a:p>
            <a:fld id="{B2921D10-F41C-40D7-B832-7C5EDA5BA972}" type="slidenum">
              <a:rPr lang="uk-UA" smtClean="0"/>
              <a:t>18</a:t>
            </a:fld>
            <a:endParaRPr lang="uk-UA" dirty="0"/>
          </a:p>
        </p:txBody>
      </p:sp>
    </p:spTree>
    <p:extLst>
      <p:ext uri="{BB962C8B-B14F-4D97-AF65-F5344CB8AC3E}">
        <p14:creationId xmlns:p14="http://schemas.microsoft.com/office/powerpoint/2010/main" val="2213021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73298" y="585287"/>
            <a:ext cx="11304913" cy="5854306"/>
          </a:xfrm>
        </p:spPr>
        <p:txBody>
          <a:bodyPr>
            <a:noAutofit/>
          </a:bodyPr>
          <a:lstStyle/>
          <a:p>
            <a:pPr marL="0" indent="0" algn="just">
              <a:buNone/>
            </a:pPr>
            <a:r>
              <a:rPr lang="uk-UA" dirty="0"/>
              <a:t>Посилався на те, </a:t>
            </a:r>
            <a:r>
              <a:rPr lang="uk-UA" b="1" dirty="0"/>
              <a:t>що підставою реєстрації спірного житла вказано свідоцтво про право власності на житло від 09.09.2003 року, видане на ім’я ОСОБА_1 згідно з розпорядженням (наказом) від 20.08.2003 року №РП-4856. </a:t>
            </a:r>
            <a:r>
              <a:rPr lang="uk-UA" dirty="0"/>
              <a:t>Водночас, згідно з інформацією Департаменту житлового господарства Дніпровської міської ради №3/12-2195 від 19.05.2021 року </a:t>
            </a:r>
            <a:r>
              <a:rPr lang="uk-UA" b="1" dirty="0"/>
              <a:t>розпорядження від 20.08.2003 року №РП-4856 не видавалося, а квартира АДРЕСА_1 передана у приватну власність ОСОБА_3 на підставі свідоцтва про право власності на житло, виданого згідно з розпорядженням органу приватизації від 24.01.1995 року №3/137-95.</a:t>
            </a:r>
            <a:endParaRPr lang="en-US" b="1" dirty="0"/>
          </a:p>
          <a:p>
            <a:pPr marL="0" indent="0" algn="just">
              <a:buNone/>
            </a:pPr>
            <a:r>
              <a:rPr lang="uk-UA" dirty="0"/>
              <a:t>Крім того, згідно з листом </a:t>
            </a:r>
            <a:r>
              <a:rPr lang="uk-UA" b="1" dirty="0"/>
              <a:t>КП «Дніпровське міське БТІ»</a:t>
            </a:r>
            <a:r>
              <a:rPr lang="uk-UA" dirty="0"/>
              <a:t> Дніпровської міської ради №5419 від 14.05.2021 року та </a:t>
            </a:r>
            <a:r>
              <a:rPr lang="uk-UA" b="1" dirty="0"/>
              <a:t>матеріалами інвентаризаційної справи</a:t>
            </a:r>
            <a:r>
              <a:rPr lang="uk-UA" dirty="0"/>
              <a:t>, </a:t>
            </a:r>
            <a:r>
              <a:rPr lang="uk-UA" b="1" dirty="0"/>
              <a:t>свідоцтво про право власності на житло від 09.09.2003</a:t>
            </a:r>
            <a:r>
              <a:rPr lang="uk-UA" dirty="0"/>
              <a:t> року видане на ім’я ОСОБА_1 згідно з розпорядженням (наказом) від 20.08.2003 року  №РП-4856, </a:t>
            </a:r>
            <a:r>
              <a:rPr lang="uk-UA" b="1" dirty="0"/>
              <a:t>та право власності за ОСОБА_1 на квартиру АДРЕСА_1 станом на 31.12.2012 </a:t>
            </a:r>
            <a:r>
              <a:rPr lang="uk-UA" dirty="0"/>
              <a:t>року </a:t>
            </a:r>
            <a:r>
              <a:rPr lang="uk-UA" b="1" dirty="0"/>
              <a:t>не реєструвалися</a:t>
            </a:r>
            <a:r>
              <a:rPr lang="uk-UA" dirty="0"/>
              <a:t>. </a:t>
            </a:r>
            <a:endParaRPr lang="uk-UA" dirty="0" smtClean="0"/>
          </a:p>
          <a:p>
            <a:pPr marL="0" indent="0" algn="just">
              <a:buNone/>
            </a:pPr>
            <a:r>
              <a:rPr lang="uk-UA" dirty="0" smtClean="0"/>
              <a:t>Надалі </a:t>
            </a:r>
            <a:r>
              <a:rPr lang="uk-UA" dirty="0"/>
              <a:t>згідно з відомостями ДРРП на нерухоме майно ОСОБА_1 23.08.2018 року продано зазначений об’єкт ОСОБА_3, який 20.11.2018 року відчужив зазначену квартиру за договором купівлі-продажу ОСОБА_2. Отже, розпорядженням органу приватизації від 24.01.1995 року №3/137-95 квартиру АДРЕСА_1 передано у приватну власність ОСОБА_3, після чого вказана квартира тричі відчужувалася за договорами купівлі-продажу, останнім законним власником якої була  ОСОБА_7, після смерті якої у встановленому законом порядку це майно ніким не набуто у власність. Натомість, з 2018 року зазначене майно є предметом незаконних дій осіб, якими право власності на законних підставах не набувалося та відповідно повноваження на розпорядження вказаним майном також відсутні.</a:t>
            </a:r>
            <a:endParaRPr lang="en-US" dirty="0"/>
          </a:p>
          <a:p>
            <a:pPr marL="0" indent="0" algn="just">
              <a:buNone/>
            </a:pPr>
            <a:endParaRPr lang="uk-UA" b="1" dirty="0" smtClean="0"/>
          </a:p>
        </p:txBody>
      </p:sp>
      <p:sp>
        <p:nvSpPr>
          <p:cNvPr id="3" name="Номер слайда 2"/>
          <p:cNvSpPr>
            <a:spLocks noGrp="1"/>
          </p:cNvSpPr>
          <p:nvPr>
            <p:ph type="sldNum" sz="quarter" idx="12"/>
          </p:nvPr>
        </p:nvSpPr>
        <p:spPr>
          <a:xfrm>
            <a:off x="11778211" y="6439593"/>
            <a:ext cx="365760" cy="365760"/>
          </a:xfrm>
        </p:spPr>
        <p:txBody>
          <a:bodyPr/>
          <a:lstStyle/>
          <a:p>
            <a:fld id="{B2921D10-F41C-40D7-B832-7C5EDA5BA972}" type="slidenum">
              <a:rPr lang="uk-UA" smtClean="0"/>
              <a:t>19</a:t>
            </a:fld>
            <a:endParaRPr lang="uk-UA" dirty="0"/>
          </a:p>
        </p:txBody>
      </p:sp>
    </p:spTree>
    <p:extLst>
      <p:ext uri="{BB962C8B-B14F-4D97-AF65-F5344CB8AC3E}">
        <p14:creationId xmlns:p14="http://schemas.microsoft.com/office/powerpoint/2010/main" val="3574628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77090" y="387927"/>
            <a:ext cx="5523345" cy="1457304"/>
          </a:xfrm>
        </p:spPr>
        <p:txBody>
          <a:bodyPr/>
          <a:lstStyle/>
          <a:p>
            <a:pPr>
              <a:spcBef>
                <a:spcPts val="0"/>
              </a:spcBef>
            </a:pPr>
            <a:r>
              <a:rPr lang="ru-RU" sz="2800" b="1" dirty="0">
                <a:solidFill>
                  <a:srgbClr val="002060"/>
                </a:solidFill>
                <a:latin typeface="Arial"/>
                <a:ea typeface="Arial"/>
                <a:cs typeface="Arial"/>
                <a:sym typeface="Arial"/>
              </a:rPr>
              <a:t>Людмила Гриценко</a:t>
            </a:r>
            <a:r>
              <a:rPr lang="ru-RU" sz="3200" b="1" dirty="0">
                <a:solidFill>
                  <a:srgbClr val="002060"/>
                </a:solidFill>
                <a:latin typeface="Arial"/>
                <a:ea typeface="Arial"/>
                <a:cs typeface="Arial"/>
                <a:sym typeface="Arial"/>
              </a:rPr>
              <a:t/>
            </a:r>
            <a:br>
              <a:rPr lang="ru-RU" sz="3200" b="1" dirty="0">
                <a:solidFill>
                  <a:srgbClr val="002060"/>
                </a:solidFill>
                <a:latin typeface="Arial"/>
                <a:ea typeface="Arial"/>
                <a:cs typeface="Arial"/>
                <a:sym typeface="Arial"/>
              </a:rPr>
            </a:br>
            <a:r>
              <a:rPr lang="uk-UA" sz="1800" b="1" dirty="0" smtClean="0">
                <a:solidFill>
                  <a:srgbClr val="002060"/>
                </a:solidFill>
                <a:latin typeface="Arial"/>
                <a:ea typeface="Arial"/>
                <a:cs typeface="Arial"/>
                <a:sym typeface="Arial"/>
              </a:rPr>
              <a:t>адвокатка</a:t>
            </a:r>
            <a:r>
              <a:rPr lang="ru-RU" sz="1800" b="1" dirty="0" smtClean="0">
                <a:solidFill>
                  <a:srgbClr val="002060"/>
                </a:solidFill>
                <a:latin typeface="Arial"/>
                <a:ea typeface="Arial"/>
                <a:cs typeface="Arial"/>
                <a:sym typeface="Arial"/>
              </a:rPr>
              <a:t>, </a:t>
            </a:r>
            <a:r>
              <a:rPr lang="uk-UA" sz="1800" b="1" dirty="0" err="1" smtClean="0">
                <a:solidFill>
                  <a:srgbClr val="002060"/>
                </a:solidFill>
                <a:latin typeface="Arial"/>
                <a:ea typeface="Arial"/>
                <a:cs typeface="Arial"/>
                <a:sym typeface="Arial"/>
              </a:rPr>
              <a:t>тренерка</a:t>
            </a:r>
            <a:r>
              <a:rPr lang="ru-RU" sz="1800" b="1" dirty="0" smtClean="0">
                <a:solidFill>
                  <a:srgbClr val="002060"/>
                </a:solidFill>
                <a:latin typeface="Arial"/>
                <a:ea typeface="Arial"/>
                <a:cs typeface="Arial"/>
                <a:sym typeface="Arial"/>
              </a:rPr>
              <a:t>, </a:t>
            </a:r>
            <a:r>
              <a:rPr lang="uk-UA" sz="1800" b="1" dirty="0" err="1" smtClean="0">
                <a:solidFill>
                  <a:srgbClr val="002060"/>
                </a:solidFill>
                <a:latin typeface="Arial"/>
                <a:ea typeface="Arial"/>
                <a:cs typeface="Arial"/>
                <a:sym typeface="Arial"/>
              </a:rPr>
              <a:t>експертка</a:t>
            </a:r>
            <a:r>
              <a:rPr lang="uk-UA" sz="1800" b="1" dirty="0" smtClean="0">
                <a:solidFill>
                  <a:srgbClr val="002060"/>
                </a:solidFill>
                <a:latin typeface="Arial"/>
                <a:ea typeface="Arial"/>
                <a:cs typeface="Arial"/>
                <a:sym typeface="Arial"/>
              </a:rPr>
              <a:t> з питань захисту прав та інтересів дитини, з питань сімейного та спадкового права</a:t>
            </a:r>
            <a:endParaRPr lang="uk-UA" sz="1800" dirty="0"/>
          </a:p>
        </p:txBody>
      </p:sp>
      <p:sp>
        <p:nvSpPr>
          <p:cNvPr id="6" name="Текст 5"/>
          <p:cNvSpPr>
            <a:spLocks noGrp="1"/>
          </p:cNvSpPr>
          <p:nvPr>
            <p:ph type="body" sz="half" idx="2"/>
          </p:nvPr>
        </p:nvSpPr>
        <p:spPr>
          <a:xfrm>
            <a:off x="544945" y="2041236"/>
            <a:ext cx="5255490" cy="4692072"/>
          </a:xfrm>
        </p:spPr>
        <p:txBody>
          <a:bodyPr>
            <a:noAutofit/>
          </a:bodyPr>
          <a:lstStyle/>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16 років займаюсь адвокатською діяльністю </a:t>
            </a:r>
          </a:p>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12 </a:t>
            </a:r>
            <a:r>
              <a:rPr lang="uk-UA" sz="1600" dirty="0" smtClean="0">
                <a:solidFill>
                  <a:schemeClr val="bg1"/>
                </a:solidFill>
                <a:latin typeface="Arial" panose="020B0604020202020204" pitchFamily="34" charset="0"/>
                <a:ea typeface="Arial"/>
                <a:cs typeface="Arial" panose="020B0604020202020204" pitchFamily="34" charset="0"/>
                <a:sym typeface="Arial"/>
              </a:rPr>
              <a:t>років займаюсь тренерською діяльністю </a:t>
            </a:r>
          </a:p>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7 років досвіду державної служби </a:t>
            </a:r>
          </a:p>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24 </a:t>
            </a:r>
            <a:r>
              <a:rPr lang="uk-UA" sz="1600" dirty="0" smtClean="0">
                <a:solidFill>
                  <a:schemeClr val="bg1"/>
                </a:solidFill>
                <a:latin typeface="Arial" panose="020B0604020202020204" pitchFamily="34" charset="0"/>
                <a:ea typeface="Arial"/>
                <a:cs typeface="Arial" panose="020B0604020202020204" pitchFamily="34" charset="0"/>
                <a:sym typeface="Arial"/>
              </a:rPr>
              <a:t>роки працюю з спадковими кейсами</a:t>
            </a:r>
          </a:p>
          <a:p>
            <a:pPr algn="l">
              <a:lnSpc>
                <a:spcPct val="110000"/>
              </a:lnSpc>
              <a:spcBef>
                <a:spcPts val="0"/>
              </a:spcBef>
              <a:buSzPts val="1300"/>
            </a:pPr>
            <a:endParaRPr lang="uk-UA" sz="1600" dirty="0" smtClean="0">
              <a:solidFill>
                <a:schemeClr val="bg1"/>
              </a:solidFill>
              <a:latin typeface="Arial" panose="020B0604020202020204" pitchFamily="34" charset="0"/>
              <a:ea typeface="Arial"/>
              <a:cs typeface="Arial" panose="020B0604020202020204" pitchFamily="34" charset="0"/>
              <a:sym typeface="Arial"/>
            </a:endParaRPr>
          </a:p>
          <a:p>
            <a:pPr algn="l">
              <a:lnSpc>
                <a:spcPct val="110000"/>
              </a:lnSpc>
              <a:spcBef>
                <a:spcPts val="0"/>
              </a:spcBef>
              <a:buSzPts val="1300"/>
            </a:pPr>
            <a:endParaRPr lang="uk-UA" sz="1600" dirty="0" smtClean="0">
              <a:solidFill>
                <a:schemeClr val="bg1"/>
              </a:solidFill>
              <a:latin typeface="Arial" panose="020B0604020202020204" pitchFamily="34" charset="0"/>
              <a:ea typeface="Arial"/>
              <a:cs typeface="Arial" panose="020B0604020202020204" pitchFamily="34" charset="0"/>
              <a:sym typeface="Arial"/>
            </a:endParaRPr>
          </a:p>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Є авторкою та </a:t>
            </a:r>
            <a:r>
              <a:rPr lang="uk-UA" sz="1600" dirty="0" err="1" smtClean="0">
                <a:solidFill>
                  <a:schemeClr val="bg1"/>
                </a:solidFill>
                <a:latin typeface="Arial" panose="020B0604020202020204" pitchFamily="34" charset="0"/>
                <a:ea typeface="Arial"/>
                <a:cs typeface="Arial" panose="020B0604020202020204" pitchFamily="34" charset="0"/>
                <a:sym typeface="Arial"/>
              </a:rPr>
              <a:t>розробицею</a:t>
            </a:r>
            <a:r>
              <a:rPr lang="uk-UA" sz="1600" dirty="0" smtClean="0">
                <a:solidFill>
                  <a:schemeClr val="bg1"/>
                </a:solidFill>
                <a:latin typeface="Arial" panose="020B0604020202020204" pitchFamily="34" charset="0"/>
                <a:ea typeface="Arial"/>
                <a:cs typeface="Arial" panose="020B0604020202020204" pitchFamily="34" charset="0"/>
                <a:sym typeface="Arial"/>
              </a:rPr>
              <a:t> більше 100 навчальних продуктів для дорослої професійної авдиторії</a:t>
            </a:r>
          </a:p>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В ТОП адвокатів-лекторів ВША в 2020, 2021, 2022, 2023 роках</a:t>
            </a:r>
          </a:p>
          <a:p>
            <a:pPr algn="l">
              <a:lnSpc>
                <a:spcPct val="110000"/>
              </a:lnSpc>
              <a:spcBef>
                <a:spcPts val="0"/>
              </a:spcBef>
              <a:buSzPts val="1300"/>
            </a:pPr>
            <a:endParaRPr lang="uk-UA" sz="1600" dirty="0" smtClean="0">
              <a:solidFill>
                <a:schemeClr val="bg1"/>
              </a:solidFill>
              <a:latin typeface="Arial" panose="020B0604020202020204" pitchFamily="34" charset="0"/>
              <a:ea typeface="Arial"/>
              <a:cs typeface="Arial" panose="020B0604020202020204" pitchFamily="34" charset="0"/>
              <a:sym typeface="Arial"/>
            </a:endParaRPr>
          </a:p>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Лекторка ВША НААУ</a:t>
            </a:r>
          </a:p>
          <a:p>
            <a:pPr algn="l">
              <a:lnSpc>
                <a:spcPct val="110000"/>
              </a:lnSpc>
              <a:spcBef>
                <a:spcPts val="0"/>
              </a:spcBef>
              <a:buSzPts val="1300"/>
            </a:pPr>
            <a:r>
              <a:rPr lang="uk-UA" sz="1600" dirty="0" smtClean="0">
                <a:solidFill>
                  <a:schemeClr val="bg1"/>
                </a:solidFill>
                <a:latin typeface="Arial" panose="020B0604020202020204" pitchFamily="34" charset="0"/>
                <a:ea typeface="Arial"/>
                <a:cs typeface="Arial" panose="020B0604020202020204" pitchFamily="34" charset="0"/>
                <a:sym typeface="Arial"/>
              </a:rPr>
              <a:t>Актив Центру «Адвокат дитини» ВША НААУ</a:t>
            </a:r>
            <a:br>
              <a:rPr lang="uk-UA" sz="1600" dirty="0" smtClean="0">
                <a:solidFill>
                  <a:schemeClr val="bg1"/>
                </a:solidFill>
                <a:latin typeface="Arial" panose="020B0604020202020204" pitchFamily="34" charset="0"/>
                <a:ea typeface="Arial"/>
                <a:cs typeface="Arial" panose="020B0604020202020204" pitchFamily="34" charset="0"/>
                <a:sym typeface="Arial"/>
              </a:rPr>
            </a:br>
            <a:r>
              <a:rPr lang="uk-UA" sz="1600" dirty="0" smtClean="0">
                <a:solidFill>
                  <a:schemeClr val="bg1"/>
                </a:solidFill>
                <a:latin typeface="Arial" panose="020B0604020202020204" pitchFamily="34" charset="0"/>
                <a:ea typeface="Arial"/>
                <a:cs typeface="Arial" panose="020B0604020202020204" pitchFamily="34" charset="0"/>
                <a:sym typeface="Arial"/>
              </a:rPr>
              <a:t>Національна </a:t>
            </a:r>
            <a:r>
              <a:rPr lang="uk-UA" sz="1600" dirty="0" err="1" smtClean="0">
                <a:solidFill>
                  <a:schemeClr val="bg1"/>
                </a:solidFill>
                <a:latin typeface="Arial" panose="020B0604020202020204" pitchFamily="34" charset="0"/>
                <a:ea typeface="Arial"/>
                <a:cs typeface="Arial" panose="020B0604020202020204" pitchFamily="34" charset="0"/>
                <a:sym typeface="Arial"/>
              </a:rPr>
              <a:t>експертка</a:t>
            </a:r>
            <a:r>
              <a:rPr lang="uk-UA" sz="1600" dirty="0" smtClean="0">
                <a:solidFill>
                  <a:schemeClr val="bg1"/>
                </a:solidFill>
                <a:latin typeface="Arial" panose="020B0604020202020204" pitchFamily="34" charset="0"/>
                <a:ea typeface="Arial"/>
                <a:cs typeface="Arial" panose="020B0604020202020204" pitchFamily="34" charset="0"/>
                <a:sym typeface="Arial"/>
              </a:rPr>
              <a:t> Ради Європи</a:t>
            </a:r>
          </a:p>
          <a:p>
            <a:pPr algn="l">
              <a:lnSpc>
                <a:spcPct val="110000"/>
              </a:lnSpc>
              <a:spcBef>
                <a:spcPts val="0"/>
              </a:spcBef>
              <a:buSzPts val="1300"/>
            </a:pPr>
            <a:r>
              <a:rPr lang="uk-UA" sz="1600" dirty="0" err="1" smtClean="0">
                <a:solidFill>
                  <a:schemeClr val="bg1"/>
                </a:solidFill>
                <a:latin typeface="Arial" panose="020B0604020202020204" pitchFamily="34" charset="0"/>
                <a:ea typeface="Arial"/>
                <a:cs typeface="Arial" panose="020B0604020202020204" pitchFamily="34" charset="0"/>
                <a:sym typeface="Arial"/>
              </a:rPr>
              <a:t>Тренерка</a:t>
            </a:r>
            <a:r>
              <a:rPr lang="uk-UA" sz="1600" dirty="0" smtClean="0">
                <a:solidFill>
                  <a:schemeClr val="bg1"/>
                </a:solidFill>
                <a:latin typeface="Arial" panose="020B0604020202020204" pitchFamily="34" charset="0"/>
                <a:ea typeface="Arial"/>
                <a:cs typeface="Arial" panose="020B0604020202020204" pitchFamily="34" charset="0"/>
                <a:sym typeface="Arial"/>
              </a:rPr>
              <a:t> тренінгової групи “АС”</a:t>
            </a:r>
            <a:endParaRPr lang="uk-UA" sz="1600" dirty="0">
              <a:solidFill>
                <a:schemeClr val="bg1"/>
              </a:solidFill>
              <a:latin typeface="Arial" panose="020B0604020202020204" pitchFamily="34" charset="0"/>
              <a:ea typeface="Arial"/>
              <a:cs typeface="Arial" panose="020B0604020202020204" pitchFamily="34" charset="0"/>
              <a:sym typeface="Arial"/>
            </a:endParaRPr>
          </a:p>
        </p:txBody>
      </p:sp>
      <p:sp>
        <p:nvSpPr>
          <p:cNvPr id="8" name="Прямоугольник 7"/>
          <p:cNvSpPr/>
          <p:nvPr/>
        </p:nvSpPr>
        <p:spPr>
          <a:xfrm>
            <a:off x="6086765" y="1"/>
            <a:ext cx="6105236" cy="68580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uk-UA"/>
          </a:p>
        </p:txBody>
      </p:sp>
      <p:pic>
        <p:nvPicPr>
          <p:cNvPr id="7" name="Рисунок 6"/>
          <p:cNvPicPr>
            <a:picLocks noGrp="1" noChangeAspect="1"/>
          </p:cNvPicPr>
          <p:nvPr>
            <p:ph type="pic" idx="1"/>
          </p:nvPr>
        </p:nvPicPr>
        <p:blipFill rotWithShape="1">
          <a:blip r:embed="rId2" cstate="print">
            <a:extLst>
              <a:ext uri="{28A0092B-C50C-407E-A947-70E740481C1C}">
                <a14:useLocalDpi xmlns:a14="http://schemas.microsoft.com/office/drawing/2010/main" val="0"/>
              </a:ext>
            </a:extLst>
          </a:blip>
          <a:srcRect l="6608" t="995" r="5449" b="25356"/>
          <a:stretch/>
        </p:blipFill>
        <p:spPr>
          <a:xfrm>
            <a:off x="6456220" y="23092"/>
            <a:ext cx="5366326" cy="6834909"/>
          </a:xfrm>
        </p:spPr>
      </p:pic>
      <p:sp>
        <p:nvSpPr>
          <p:cNvPr id="2" name="Номер слайда 1"/>
          <p:cNvSpPr>
            <a:spLocks noGrp="1"/>
          </p:cNvSpPr>
          <p:nvPr>
            <p:ph type="sldNum" sz="quarter" idx="12"/>
          </p:nvPr>
        </p:nvSpPr>
        <p:spPr/>
        <p:txBody>
          <a:bodyPr/>
          <a:lstStyle/>
          <a:p>
            <a:fld id="{B2921D10-F41C-40D7-B832-7C5EDA5BA972}" type="slidenum">
              <a:rPr lang="uk-UA" smtClean="0"/>
              <a:t>2</a:t>
            </a:fld>
            <a:endParaRPr lang="uk-UA"/>
          </a:p>
        </p:txBody>
      </p:sp>
    </p:spTree>
    <p:extLst>
      <p:ext uri="{BB962C8B-B14F-4D97-AF65-F5344CB8AC3E}">
        <p14:creationId xmlns:p14="http://schemas.microsoft.com/office/powerpoint/2010/main" val="42399017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73298" y="585287"/>
            <a:ext cx="11304913" cy="5854306"/>
          </a:xfrm>
        </p:spPr>
        <p:txBody>
          <a:bodyPr>
            <a:noAutofit/>
          </a:bodyPr>
          <a:lstStyle/>
          <a:p>
            <a:pPr marL="0" indent="0" algn="just">
              <a:buNone/>
            </a:pPr>
            <a:r>
              <a:rPr lang="uk-UA" dirty="0"/>
              <a:t>Враховуючи те, </a:t>
            </a:r>
            <a:r>
              <a:rPr lang="uk-UA" b="1" dirty="0"/>
              <a:t>що після смерті ОСОБА_7 ніхто спадщину не отримав, квартира АДРЕСА_1, згідно зі статтею 1277 ЦК України та статтею 338 ЦПК України, має бути визнана </a:t>
            </a:r>
            <a:r>
              <a:rPr lang="uk-UA" b="1" dirty="0" err="1"/>
              <a:t>відумерлою</a:t>
            </a:r>
            <a:r>
              <a:rPr lang="uk-UA" b="1" dirty="0"/>
              <a:t> спадщиною і перейти у власність територіальної громади м. Дніпра</a:t>
            </a:r>
            <a:r>
              <a:rPr lang="uk-UA" dirty="0"/>
              <a:t>.</a:t>
            </a:r>
            <a:endParaRPr lang="en-US" dirty="0"/>
          </a:p>
          <a:p>
            <a:pPr marL="0" indent="0" algn="just">
              <a:buNone/>
            </a:pPr>
            <a:r>
              <a:rPr lang="uk-UA" b="1" dirty="0"/>
              <a:t>Станом на 2003 рік ОСОБА_1 не міг набути право власності на квартиру АДРЕСА_1 шляхом приватизації житла, оскільки вказане житло вже на той час перебувало у приватній власності іншої особи - ОСОБА_7 </a:t>
            </a:r>
            <a:r>
              <a:rPr lang="uk-UA" dirty="0"/>
              <a:t>та, відповідно, міська рада не була власником зазначеного майна,  а орган приватизації не міг нею розпоряджатися та приймати розпорядження від 20.08.2003 року №РП-4856 про передання ОСОБА_1 у приватну власність квартири АДРЕСА_1, яке стало підставою для державної реєстрації права власності на зазначену квартиру за ОСОБА_1.</a:t>
            </a:r>
            <a:endParaRPr lang="en-US" dirty="0"/>
          </a:p>
          <a:p>
            <a:pPr marL="0" indent="0" algn="just">
              <a:buNone/>
            </a:pPr>
            <a:r>
              <a:rPr lang="uk-UA" dirty="0"/>
              <a:t>Зважаючи на те, що розпорядження від 20.08.2003 року №РП-4856 про передання у приватну власність ОСОБА_1 квартири АДРЕСА_1 не виносилося, свідоцтво про право власності на житло від 09.09.2003 року на ім’я ОСОБА_1 на підставі розпорядження від 20.08.2003 року №РП-4856 не видавалося, вказане обумовлює нікчемність правочину та відсутність підстав для визнання його недійсним в судовому порядку (статті 215, 216 ЦК України).</a:t>
            </a:r>
            <a:endParaRPr lang="en-US" dirty="0"/>
          </a:p>
          <a:p>
            <a:pPr marL="0" indent="0" algn="just">
              <a:buNone/>
            </a:pPr>
            <a:r>
              <a:rPr lang="uk-UA" dirty="0"/>
              <a:t>Зазначав, що наслідком недійсності правочину є те, що у ОСОБА_1 право власності на підставі свідоцтва про право власності на житло від 09 вересня </a:t>
            </a:r>
            <a:r>
              <a:rPr lang="uk-UA" dirty="0" smtClean="0"/>
              <a:t>2003 </a:t>
            </a:r>
            <a:r>
              <a:rPr lang="uk-UA" dirty="0"/>
              <a:t>року, виданого на підставі розпорядження від 20.08.2003 року №РП-4856, не </a:t>
            </a:r>
            <a:r>
              <a:rPr lang="uk-UA" dirty="0" err="1"/>
              <a:t>виникло</a:t>
            </a:r>
            <a:r>
              <a:rPr lang="uk-UA" dirty="0"/>
              <a:t>, а тому </a:t>
            </a:r>
            <a:r>
              <a:rPr lang="uk-UA" b="1" dirty="0"/>
              <a:t>законний власник, якому у дійсності має належати вказане майно, має право на його витребування.</a:t>
            </a:r>
            <a:endParaRPr lang="en-US" b="1" dirty="0"/>
          </a:p>
          <a:p>
            <a:pPr marL="0" indent="0" algn="just">
              <a:buNone/>
            </a:pPr>
            <a:endParaRPr lang="uk-UA" b="1" dirty="0" smtClean="0"/>
          </a:p>
        </p:txBody>
      </p:sp>
      <p:sp>
        <p:nvSpPr>
          <p:cNvPr id="3" name="Номер слайда 2"/>
          <p:cNvSpPr>
            <a:spLocks noGrp="1"/>
          </p:cNvSpPr>
          <p:nvPr>
            <p:ph type="sldNum" sz="quarter" idx="12"/>
          </p:nvPr>
        </p:nvSpPr>
        <p:spPr>
          <a:xfrm>
            <a:off x="11778211" y="6439593"/>
            <a:ext cx="365760" cy="365760"/>
          </a:xfrm>
        </p:spPr>
        <p:txBody>
          <a:bodyPr/>
          <a:lstStyle/>
          <a:p>
            <a:fld id="{B2921D10-F41C-40D7-B832-7C5EDA5BA972}" type="slidenum">
              <a:rPr lang="uk-UA" smtClean="0"/>
              <a:t>20</a:t>
            </a:fld>
            <a:endParaRPr lang="uk-UA" dirty="0"/>
          </a:p>
        </p:txBody>
      </p:sp>
    </p:spTree>
    <p:extLst>
      <p:ext uri="{BB962C8B-B14F-4D97-AF65-F5344CB8AC3E}">
        <p14:creationId xmlns:p14="http://schemas.microsoft.com/office/powerpoint/2010/main" val="21065457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73298" y="585287"/>
            <a:ext cx="11304913" cy="5854306"/>
          </a:xfrm>
        </p:spPr>
        <p:txBody>
          <a:bodyPr>
            <a:noAutofit/>
          </a:bodyPr>
          <a:lstStyle/>
          <a:p>
            <a:pPr marL="0" indent="0" algn="just">
              <a:buNone/>
            </a:pPr>
            <a:r>
              <a:rPr lang="uk-UA" dirty="0"/>
              <a:t>Державна реєстрація права власності на квартиру АДРЕСА_1 на ім’я ОСОБА_1 у серпні 2018 року здійснена на підставі нікчемного правочину; проведена незаконно, а спадщина після смерті ОСОБА_7 у вигляді спірної квартири підлягає визнанню </a:t>
            </a:r>
            <a:r>
              <a:rPr lang="uk-UA" dirty="0" err="1"/>
              <a:t>відумерлою</a:t>
            </a:r>
            <a:r>
              <a:rPr lang="uk-UA" dirty="0"/>
              <a:t> та витребуванню на підставі статті 388 ЦК України від ОСОБА_8 на користь територіальної громади міста Дніпра в особі Київської міської ради.</a:t>
            </a:r>
            <a:endParaRPr lang="en-US" dirty="0"/>
          </a:p>
          <a:p>
            <a:pPr marL="0" indent="0" algn="just">
              <a:buNone/>
            </a:pPr>
            <a:r>
              <a:rPr lang="uk-UA" dirty="0"/>
              <a:t>Ураховуючи наведене, керівник Правобережної окружної прокуратури м. Дніпра,  в інтересах держави в особі Дніпровської міської ради </a:t>
            </a:r>
            <a:r>
              <a:rPr lang="uk-UA" b="1" dirty="0"/>
              <a:t>просив суд:</a:t>
            </a:r>
            <a:endParaRPr lang="en-US" b="1" dirty="0"/>
          </a:p>
          <a:p>
            <a:pPr marL="0" indent="0" algn="just">
              <a:buNone/>
            </a:pPr>
            <a:r>
              <a:rPr lang="uk-UA" b="1" dirty="0"/>
              <a:t>1) визнати квартиру АДРЕСА_1 </a:t>
            </a:r>
            <a:r>
              <a:rPr lang="uk-UA" b="1" dirty="0" err="1"/>
              <a:t>відумерлою</a:t>
            </a:r>
            <a:r>
              <a:rPr lang="uk-UA" b="1" dirty="0"/>
              <a:t> спадщиною після смерті ОСОБА_7, яка померла ІНФОРМАЦІЯ_1 та передати її територіальній громаді міста Дніпра </a:t>
            </a:r>
            <a:r>
              <a:rPr lang="uk-UA" dirty="0"/>
              <a:t>у особі Дніпровської міської ради;</a:t>
            </a:r>
            <a:endParaRPr lang="en-US" dirty="0"/>
          </a:p>
          <a:p>
            <a:pPr marL="0" indent="0" algn="just">
              <a:buNone/>
            </a:pPr>
            <a:r>
              <a:rPr lang="uk-UA" b="1" dirty="0"/>
              <a:t>2) витребувати від ОСОБА_2 на користь територіальної громади міста Дніпра у особі Дніпровської міської ради квартиру АДРЕСА_1;</a:t>
            </a:r>
            <a:endParaRPr lang="en-US" b="1" dirty="0"/>
          </a:p>
          <a:p>
            <a:pPr marL="0" indent="0" algn="just">
              <a:buNone/>
            </a:pPr>
            <a:r>
              <a:rPr lang="uk-UA" b="1" dirty="0"/>
              <a:t>3) стягнути з відповідачів на користь Дніпропетровської обласної прокуратури понесені судові витрати по справі.</a:t>
            </a:r>
            <a:endParaRPr lang="en-US" b="1" dirty="0"/>
          </a:p>
          <a:p>
            <a:pPr marL="0" indent="0" algn="just">
              <a:buNone/>
            </a:pPr>
            <a:endParaRPr lang="uk-UA" b="1" dirty="0" smtClean="0"/>
          </a:p>
        </p:txBody>
      </p:sp>
      <p:sp>
        <p:nvSpPr>
          <p:cNvPr id="3" name="Номер слайда 2"/>
          <p:cNvSpPr>
            <a:spLocks noGrp="1"/>
          </p:cNvSpPr>
          <p:nvPr>
            <p:ph type="sldNum" sz="quarter" idx="12"/>
          </p:nvPr>
        </p:nvSpPr>
        <p:spPr>
          <a:xfrm>
            <a:off x="11778211" y="6439593"/>
            <a:ext cx="365760" cy="365760"/>
          </a:xfrm>
        </p:spPr>
        <p:txBody>
          <a:bodyPr/>
          <a:lstStyle/>
          <a:p>
            <a:fld id="{B2921D10-F41C-40D7-B832-7C5EDA5BA972}" type="slidenum">
              <a:rPr lang="uk-UA" smtClean="0"/>
              <a:t>21</a:t>
            </a:fld>
            <a:endParaRPr lang="uk-UA" dirty="0"/>
          </a:p>
        </p:txBody>
      </p:sp>
    </p:spTree>
    <p:extLst>
      <p:ext uri="{BB962C8B-B14F-4D97-AF65-F5344CB8AC3E}">
        <p14:creationId xmlns:p14="http://schemas.microsoft.com/office/powerpoint/2010/main" val="1533615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06400" y="471056"/>
            <a:ext cx="11335097" cy="6074888"/>
          </a:xfrm>
        </p:spPr>
        <p:txBody>
          <a:bodyPr>
            <a:noAutofit/>
          </a:bodyPr>
          <a:lstStyle/>
          <a:p>
            <a:pPr marL="0" indent="0" algn="just">
              <a:buNone/>
            </a:pPr>
            <a:r>
              <a:rPr lang="uk-UA" b="1" dirty="0"/>
              <a:t>2.	Короткий зміст рішень судів першої та апеляційної інстанцій</a:t>
            </a:r>
            <a:endParaRPr lang="en-US" dirty="0"/>
          </a:p>
          <a:p>
            <a:pPr marL="0" indent="0" algn="just">
              <a:buNone/>
            </a:pPr>
            <a:r>
              <a:rPr lang="uk-UA" b="1" dirty="0"/>
              <a:t>Рішенням Індустріального районного суду м. Дніпропетровська від 13.07.2022 року у задоволенні позову </a:t>
            </a:r>
            <a:r>
              <a:rPr lang="uk-UA" dirty="0"/>
              <a:t>керівника Правобережної окружної прокуратури м. Дніпра, в інтересах держави в особі Дніпровської міської ради, </a:t>
            </a:r>
            <a:r>
              <a:rPr lang="uk-UA" b="1" dirty="0"/>
              <a:t>відмовлено. </a:t>
            </a:r>
            <a:endParaRPr lang="uk-UA" b="1" dirty="0" smtClean="0"/>
          </a:p>
          <a:p>
            <a:pPr marL="0" indent="0" algn="just">
              <a:buNone/>
            </a:pPr>
            <a:r>
              <a:rPr lang="uk-UA" dirty="0" smtClean="0"/>
              <a:t>В </a:t>
            </a:r>
            <a:r>
              <a:rPr lang="uk-UA" dirty="0"/>
              <a:t>рішенні </a:t>
            </a:r>
            <a:r>
              <a:rPr lang="uk-UA" b="1" dirty="0"/>
              <a:t>зазначено, що прокурор самостійно виявив правопорушення в травні 2021 року, однак, яким чином це правопорушення виявлено, прокурором не повідомлено</a:t>
            </a:r>
            <a:r>
              <a:rPr lang="uk-UA" dirty="0"/>
              <a:t>, а тому Правобережна окружна прокуратура м. Дніпра </a:t>
            </a:r>
            <a:r>
              <a:rPr lang="uk-UA" dirty="0">
                <a:solidFill>
                  <a:srgbClr val="C00000"/>
                </a:solidFill>
              </a:rPr>
              <a:t>звернулась до суду </a:t>
            </a:r>
            <a:r>
              <a:rPr lang="uk-UA" dirty="0"/>
              <a:t>в інтересах Дніпровської міської ради </a:t>
            </a:r>
            <a:r>
              <a:rPr lang="uk-UA" dirty="0">
                <a:solidFill>
                  <a:srgbClr val="C00000"/>
                </a:solidFill>
              </a:rPr>
              <a:t>вже після спливу строку позовної давності.</a:t>
            </a:r>
            <a:r>
              <a:rPr lang="uk-UA" dirty="0"/>
              <a:t> </a:t>
            </a:r>
            <a:r>
              <a:rPr lang="uk-UA" b="1" dirty="0"/>
              <a:t>При цьому суд першої інстанції встановив обґрунтованість позовних вимог керівника Правобережної окружної прокуратури м. Дніпра, в інтересах держави в особі Дніпровської міської ради. Щодо заявлених позовних вимог про витребування квартири з незаконного володіння районний суд зазначав, що зазначена позовна вимога є похідною від позовної вимоги про визнання спадщини </a:t>
            </a:r>
            <a:r>
              <a:rPr lang="uk-UA" b="1" dirty="0" err="1"/>
              <a:t>відумерлою</a:t>
            </a:r>
            <a:r>
              <a:rPr lang="uk-UA" b="1" dirty="0"/>
              <a:t>.</a:t>
            </a:r>
            <a:endParaRPr lang="en-US" b="1" dirty="0"/>
          </a:p>
          <a:p>
            <a:pPr marL="0" indent="0" algn="just">
              <a:buNone/>
            </a:pPr>
            <a:r>
              <a:rPr lang="uk-UA" dirty="0"/>
              <a:t>При цьому місце реєстрації відповідача ОСОБА_9 не встановлено та прокурором не залучено до участі у справі як співвідповідача ОСОБА_3, який був продавцем спірної квартири ОСОБА_2 та першим власником спірної квартири. Також саме ОСОБА_3 був першим покупцем спірної квартиру у ОСОБА_1 та продав її ОСОБА_2. Отже, </a:t>
            </a:r>
            <a:r>
              <a:rPr lang="uk-UA" dirty="0">
                <a:solidFill>
                  <a:srgbClr val="C00000"/>
                </a:solidFill>
              </a:rPr>
              <a:t>прокуратурою зазначені факти не досліджені та допущено бездіяльність в рамках процедур, спеціально призначених для запобігання шахрайства при вчиненні правочинів з нерухомим майном, та перекладається тягар на відповідача ОСОБА_2, який є добросовісним набувачем.</a:t>
            </a:r>
            <a:endParaRPr lang="en-US" dirty="0">
              <a:solidFill>
                <a:srgbClr val="C00000"/>
              </a:solidFill>
              <a:effectLst/>
            </a:endParaRPr>
          </a:p>
        </p:txBody>
      </p:sp>
      <p:sp>
        <p:nvSpPr>
          <p:cNvPr id="3" name="Номер слайда 2"/>
          <p:cNvSpPr>
            <a:spLocks noGrp="1"/>
          </p:cNvSpPr>
          <p:nvPr>
            <p:ph type="sldNum" sz="quarter" idx="12"/>
          </p:nvPr>
        </p:nvSpPr>
        <p:spPr>
          <a:xfrm>
            <a:off x="11741497" y="6400800"/>
            <a:ext cx="365760" cy="365760"/>
          </a:xfrm>
        </p:spPr>
        <p:txBody>
          <a:bodyPr/>
          <a:lstStyle/>
          <a:p>
            <a:fld id="{B2921D10-F41C-40D7-B832-7C5EDA5BA972}" type="slidenum">
              <a:rPr lang="uk-UA" smtClean="0"/>
              <a:t>22</a:t>
            </a:fld>
            <a:endParaRPr lang="uk-UA" dirty="0"/>
          </a:p>
        </p:txBody>
      </p:sp>
    </p:spTree>
    <p:extLst>
      <p:ext uri="{BB962C8B-B14F-4D97-AF65-F5344CB8AC3E}">
        <p14:creationId xmlns:p14="http://schemas.microsoft.com/office/powerpoint/2010/main" val="21266075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40146" y="325912"/>
            <a:ext cx="11335097" cy="6074888"/>
          </a:xfrm>
        </p:spPr>
        <p:txBody>
          <a:bodyPr>
            <a:noAutofit/>
          </a:bodyPr>
          <a:lstStyle/>
          <a:p>
            <a:pPr marL="0" indent="0" algn="just">
              <a:buNone/>
            </a:pPr>
            <a:r>
              <a:rPr lang="uk-UA" b="1" dirty="0"/>
              <a:t>Постановою Дніпровського апеляційного суду від 20.09.2022 </a:t>
            </a:r>
            <a:r>
              <a:rPr lang="uk-UA" dirty="0"/>
              <a:t>року </a:t>
            </a:r>
            <a:r>
              <a:rPr lang="uk-UA" b="1" dirty="0"/>
              <a:t>апеляційну скаргу заступника керівника Дніпропетровської обласної прокуратури задоволено, рішення суду першої інстанції скасовано та ухвалено нове судове рішення, яким позов задоволено:</a:t>
            </a:r>
            <a:r>
              <a:rPr lang="uk-UA" dirty="0"/>
              <a:t> </a:t>
            </a:r>
            <a:endParaRPr lang="uk-UA" dirty="0" smtClean="0"/>
          </a:p>
          <a:p>
            <a:pPr marL="0" indent="0" algn="just">
              <a:buNone/>
            </a:pPr>
            <a:r>
              <a:rPr lang="uk-UA" dirty="0" smtClean="0"/>
              <a:t>1) визнано </a:t>
            </a:r>
            <a:r>
              <a:rPr lang="uk-UA" dirty="0"/>
              <a:t>квартиру АДРЕСА_1  </a:t>
            </a:r>
            <a:r>
              <a:rPr lang="uk-UA" dirty="0" err="1"/>
              <a:t>відумерлою</a:t>
            </a:r>
            <a:r>
              <a:rPr lang="uk-UA" dirty="0"/>
              <a:t> спадщиною після смерті ОСОБА_7, яка померла ІНФОРМАЦІЯ_1, та передано квартиру у власність територіальної громади м. Дніпро в особі Дніпровської міської ради; </a:t>
            </a:r>
            <a:endParaRPr lang="uk-UA" dirty="0" smtClean="0"/>
          </a:p>
          <a:p>
            <a:pPr marL="0" indent="0" algn="just">
              <a:buNone/>
            </a:pPr>
            <a:r>
              <a:rPr lang="uk-UA" dirty="0" smtClean="0"/>
              <a:t>2</a:t>
            </a:r>
            <a:r>
              <a:rPr lang="uk-UA" dirty="0"/>
              <a:t>) витребувано квартиру АДРЕСА_1 від ОСОБА_2 на користь територіальної громади м. Дніпро в особі Дніпровської міської ради. </a:t>
            </a:r>
            <a:endParaRPr lang="uk-UA" dirty="0" smtClean="0"/>
          </a:p>
          <a:p>
            <a:pPr marL="0" indent="0" algn="just">
              <a:buNone/>
            </a:pPr>
            <a:r>
              <a:rPr lang="uk-UA" b="1" dirty="0" smtClean="0"/>
              <a:t>Постанова </a:t>
            </a:r>
            <a:r>
              <a:rPr lang="uk-UA" b="1" dirty="0"/>
              <a:t>суду апеляційної інстанції мотивована </a:t>
            </a:r>
            <a:r>
              <a:rPr lang="uk-UA" dirty="0"/>
              <a:t>тим, що </a:t>
            </a:r>
            <a:r>
              <a:rPr lang="uk-UA" b="1" dirty="0">
                <a:solidFill>
                  <a:srgbClr val="C00000"/>
                </a:solidFill>
              </a:rPr>
              <a:t>висновки суду першої інстанції про відмову у задоволенні позову в частині визнання спадщини </a:t>
            </a:r>
            <a:r>
              <a:rPr lang="uk-UA" b="1" dirty="0" err="1">
                <a:solidFill>
                  <a:srgbClr val="C00000"/>
                </a:solidFill>
              </a:rPr>
              <a:t>відумерлою</a:t>
            </a:r>
            <a:r>
              <a:rPr lang="uk-UA" b="1" dirty="0">
                <a:solidFill>
                  <a:srgbClr val="C00000"/>
                </a:solidFill>
              </a:rPr>
              <a:t>  у зв’язку з пропуском строку позовної давності є неправильними</a:t>
            </a:r>
            <a:r>
              <a:rPr lang="uk-UA" dirty="0">
                <a:solidFill>
                  <a:srgbClr val="C00000"/>
                </a:solidFill>
              </a:rPr>
              <a:t>, оскільки саме у 2021 році Правобережною окружною прокуратурою міста Дніпра було встановлено наявність підстав для вжиття заходів представницького характеру за фактом незаконного, без достатніх правових підстав, набуття права власності на спірне нерухоме майно</a:t>
            </a:r>
            <a:r>
              <a:rPr lang="uk-UA" dirty="0"/>
              <a:t>, зокрема і шляхом визнання спадщини </a:t>
            </a:r>
            <a:r>
              <a:rPr lang="uk-UA" dirty="0" err="1"/>
              <a:t>відумерлою</a:t>
            </a:r>
            <a:r>
              <a:rPr lang="uk-UA" dirty="0"/>
              <a:t> та витребування майна, а з позовом в інтересах держави в особі Дніпровської міської ради прокуратура звернулась 20 серпня 2021 року. </a:t>
            </a:r>
            <a:endParaRPr lang="uk-UA" dirty="0" smtClean="0"/>
          </a:p>
          <a:p>
            <a:pPr marL="0" indent="0" algn="just">
              <a:buNone/>
            </a:pPr>
            <a:r>
              <a:rPr lang="uk-UA" dirty="0" smtClean="0"/>
              <a:t>Суд </a:t>
            </a:r>
            <a:r>
              <a:rPr lang="uk-UA" dirty="0"/>
              <a:t>апеляційної інстанції вважав, що останнім законним власником квартири була ОСОБА_7, яка померла ІНФОРМАЦІЯ_1, та після смерті якої у встановленому законом порядку, це майно ніким не набуто у власність.</a:t>
            </a:r>
            <a:endParaRPr lang="en-US" dirty="0">
              <a:effectLst/>
            </a:endParaRPr>
          </a:p>
        </p:txBody>
      </p:sp>
      <p:sp>
        <p:nvSpPr>
          <p:cNvPr id="3" name="Номер слайда 2"/>
          <p:cNvSpPr>
            <a:spLocks noGrp="1"/>
          </p:cNvSpPr>
          <p:nvPr>
            <p:ph type="sldNum" sz="quarter" idx="12"/>
          </p:nvPr>
        </p:nvSpPr>
        <p:spPr>
          <a:xfrm>
            <a:off x="11741497" y="6400800"/>
            <a:ext cx="365760" cy="365760"/>
          </a:xfrm>
        </p:spPr>
        <p:txBody>
          <a:bodyPr/>
          <a:lstStyle/>
          <a:p>
            <a:fld id="{B2921D10-F41C-40D7-B832-7C5EDA5BA972}" type="slidenum">
              <a:rPr lang="uk-UA" smtClean="0"/>
              <a:t>23</a:t>
            </a:fld>
            <a:endParaRPr lang="uk-UA" dirty="0"/>
          </a:p>
        </p:txBody>
      </p:sp>
    </p:spTree>
    <p:extLst>
      <p:ext uri="{BB962C8B-B14F-4D97-AF65-F5344CB8AC3E}">
        <p14:creationId xmlns:p14="http://schemas.microsoft.com/office/powerpoint/2010/main" val="12033207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40146" y="325912"/>
            <a:ext cx="11501351" cy="6074888"/>
          </a:xfrm>
        </p:spPr>
        <p:txBody>
          <a:bodyPr>
            <a:noAutofit/>
          </a:bodyPr>
          <a:lstStyle/>
          <a:p>
            <a:pPr marL="0" indent="0" algn="just">
              <a:buNone/>
            </a:pPr>
            <a:r>
              <a:rPr lang="uk-UA" dirty="0"/>
              <a:t>Дніпровська міська рада не є власником спірного майна до ухвалення судом рішення про визнання спадщини </a:t>
            </a:r>
            <a:r>
              <a:rPr lang="uk-UA" dirty="0" err="1"/>
              <a:t>відумерлою</a:t>
            </a:r>
            <a:r>
              <a:rPr lang="uk-UA" dirty="0"/>
              <a:t>, однак </a:t>
            </a:r>
            <a:r>
              <a:rPr lang="uk-UA" b="1" dirty="0"/>
              <a:t>в силу закону на неї покладено обов’язок по захисту прав територіальної громади, що свідчить про наявність законного інтересу який полягає в тому, щоб майно, яке може бути визнане </a:t>
            </a:r>
            <a:r>
              <a:rPr lang="uk-UA" b="1" dirty="0" err="1"/>
              <a:t>відумерлою</a:t>
            </a:r>
            <a:r>
              <a:rPr lang="uk-UA" b="1" dirty="0"/>
              <a:t> спадщиною, не було незаконно виведено зі спадкової маси, оскільки від цього залежить подальша можливість переходу такого майна у власність територіальної громади.</a:t>
            </a:r>
            <a:endParaRPr lang="en-US" b="1" dirty="0"/>
          </a:p>
          <a:p>
            <a:pPr marL="0" indent="0" algn="just">
              <a:buNone/>
            </a:pPr>
            <a:r>
              <a:rPr lang="uk-UA" dirty="0"/>
              <a:t>З огляду на зазначене, </a:t>
            </a:r>
            <a:r>
              <a:rPr lang="uk-UA" b="1" dirty="0"/>
              <a:t>витребування спірної квартири у добросовісного набувача </a:t>
            </a:r>
            <a:r>
              <a:rPr lang="uk-UA" dirty="0"/>
              <a:t>ОСОБА_2 </a:t>
            </a:r>
            <a:r>
              <a:rPr lang="uk-UA" b="1" dirty="0" err="1"/>
              <a:t>надасть</a:t>
            </a:r>
            <a:r>
              <a:rPr lang="uk-UA" b="1" dirty="0"/>
              <a:t> змогу територіальній громаді </a:t>
            </a:r>
            <a:r>
              <a:rPr lang="uk-UA" dirty="0"/>
              <a:t>м. Дніпро у особі Дніпровської міської ради за заявою її представницького органу </a:t>
            </a:r>
            <a:r>
              <a:rPr lang="uk-UA" b="1" dirty="0"/>
              <a:t>реалізувати свій законний інтерес</a:t>
            </a:r>
            <a:r>
              <a:rPr lang="uk-UA" dirty="0"/>
              <a:t>. Це уможливить в подальшому на виконання повноважень та завдань територіальну громаду м. Дніпро у особі Дніпровської міської ради передати її в користування найменш забезпеченим та найбільш соціально потребуючим категоріям населення. </a:t>
            </a:r>
            <a:r>
              <a:rPr lang="uk-UA" b="1" dirty="0"/>
              <a:t>Зазначене свідчить про дотримання справедливої рівноваги (балансу) між загальним інтересом громади та інтересами відповідача ОСОБА_2 , як особи, яка страждає від такого втручання, і яка не позбавлена можливості відновити своє право у спосіб звернення до ОСОБА_1 з вимогою про відшкодування збитків, </a:t>
            </a:r>
            <a:r>
              <a:rPr lang="uk-UA" b="1" dirty="0">
                <a:solidFill>
                  <a:srgbClr val="7030A0"/>
                </a:solidFill>
              </a:rPr>
              <a:t>а тому втручанням у право власності відповідача ОСОБА_2 не може вважатися непропорційним та таким, що порушує статтю 1 Першого протоколу до Конвенції.</a:t>
            </a:r>
            <a:endParaRPr lang="en-US" b="1" dirty="0">
              <a:solidFill>
                <a:srgbClr val="7030A0"/>
              </a:solidFill>
            </a:endParaRPr>
          </a:p>
          <a:p>
            <a:pPr marL="0" indent="0" algn="just">
              <a:buNone/>
            </a:pPr>
            <a:r>
              <a:rPr lang="uk-UA" dirty="0"/>
              <a:t>ОСОБА_2 подав касаційну скаргу, в які просив скасувати постанову апеляційного суду та залишити в силі рішення суду першої інстанції.</a:t>
            </a:r>
            <a:endParaRPr lang="en-US" dirty="0"/>
          </a:p>
          <a:p>
            <a:pPr marL="0" indent="0" algn="just">
              <a:buNone/>
            </a:pPr>
            <a:r>
              <a:rPr lang="uk-UA" b="1" dirty="0"/>
              <a:t>ВС залишив без розгляду скаргу, а оскаржувану постанову – без змін.</a:t>
            </a:r>
            <a:endParaRPr lang="en-US" b="1" dirty="0">
              <a:effectLst/>
            </a:endParaRPr>
          </a:p>
        </p:txBody>
      </p:sp>
      <p:sp>
        <p:nvSpPr>
          <p:cNvPr id="3" name="Номер слайда 2"/>
          <p:cNvSpPr>
            <a:spLocks noGrp="1"/>
          </p:cNvSpPr>
          <p:nvPr>
            <p:ph type="sldNum" sz="quarter" idx="12"/>
          </p:nvPr>
        </p:nvSpPr>
        <p:spPr>
          <a:xfrm>
            <a:off x="11741497" y="6400800"/>
            <a:ext cx="365760" cy="365760"/>
          </a:xfrm>
        </p:spPr>
        <p:txBody>
          <a:bodyPr/>
          <a:lstStyle/>
          <a:p>
            <a:fld id="{B2921D10-F41C-40D7-B832-7C5EDA5BA972}" type="slidenum">
              <a:rPr lang="uk-UA" smtClean="0"/>
              <a:t>24</a:t>
            </a:fld>
            <a:endParaRPr lang="uk-UA" dirty="0"/>
          </a:p>
        </p:txBody>
      </p:sp>
    </p:spTree>
    <p:extLst>
      <p:ext uri="{BB962C8B-B14F-4D97-AF65-F5344CB8AC3E}">
        <p14:creationId xmlns:p14="http://schemas.microsoft.com/office/powerpoint/2010/main" val="13979745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0503" y="344978"/>
            <a:ext cx="11290994" cy="6168044"/>
          </a:xfrm>
        </p:spPr>
        <p:txBody>
          <a:bodyPr>
            <a:noAutofit/>
          </a:bodyPr>
          <a:lstStyle/>
          <a:p>
            <a:pPr marL="0" indent="0" algn="just">
              <a:buNone/>
            </a:pPr>
            <a:r>
              <a:rPr lang="uk-UA" sz="1700" b="1" dirty="0"/>
              <a:t>3.	Правові висновки щодо застосування норм права, наведені ВС</a:t>
            </a:r>
            <a:endParaRPr lang="en-US" sz="1700" dirty="0"/>
          </a:p>
          <a:p>
            <a:pPr marL="0" indent="0" algn="just">
              <a:buNone/>
            </a:pPr>
            <a:r>
              <a:rPr lang="uk-UA" sz="1700" b="1" dirty="0"/>
              <a:t>Цитати з постанови:</a:t>
            </a:r>
            <a:r>
              <a:rPr lang="uk-UA" sz="1700" dirty="0"/>
              <a:t> «Щодо доводів касаційної скарги про наявність підстав для застосування строку позовної давності до позовних вимог керівника Правобережної окружної прокуратури м. Дніпра в інтересах держави в особі Дніпровської міської ради про визнання спадщини </a:t>
            </a:r>
            <a:r>
              <a:rPr lang="uk-UA" sz="1700" dirty="0" err="1"/>
              <a:t>відумерлою</a:t>
            </a:r>
            <a:r>
              <a:rPr lang="uk-UA" sz="1700" dirty="0"/>
              <a:t> Верховний Суд зазначає наступне.</a:t>
            </a:r>
            <a:endParaRPr lang="en-US" sz="1700" dirty="0"/>
          </a:p>
          <a:p>
            <a:pPr marL="0" indent="0" algn="just">
              <a:buNone/>
            </a:pPr>
            <a:r>
              <a:rPr lang="uk-UA" sz="1700" dirty="0"/>
              <a:t>Відповідно до статті 256 ЦК України </a:t>
            </a:r>
            <a:r>
              <a:rPr lang="uk-UA" sz="1700" b="1" dirty="0"/>
              <a:t>позовна давність - це строк, у межах якого особа може звернутися до суду з вимогою про захист свого цивільного права або інтересу</a:t>
            </a:r>
            <a:r>
              <a:rPr lang="uk-UA" sz="1700" dirty="0"/>
              <a:t>.</a:t>
            </a:r>
            <a:endParaRPr lang="en-US" sz="1700" dirty="0"/>
          </a:p>
          <a:p>
            <a:pPr marL="0" indent="0" algn="just">
              <a:buNone/>
            </a:pPr>
            <a:r>
              <a:rPr lang="uk-UA" sz="1700" dirty="0"/>
              <a:t>Загальна позовна давність встановлюється тривалістю у три роки (стаття 257 ЦК України).</a:t>
            </a:r>
            <a:endParaRPr lang="en-US" sz="1700" dirty="0"/>
          </a:p>
          <a:p>
            <a:pPr marL="0" indent="0" algn="just">
              <a:buNone/>
            </a:pPr>
            <a:r>
              <a:rPr lang="uk-UA" sz="1700" dirty="0"/>
              <a:t>При цьому відповідно до частини першої статті 261 ЦК України </a:t>
            </a:r>
            <a:r>
              <a:rPr lang="uk-UA" sz="1700" b="1" dirty="0"/>
              <a:t>перебіг позовної давності починається від дня, коли особа довідалася або могла довідатися про порушення свого права або про особу, яка його порушила.</a:t>
            </a:r>
            <a:endParaRPr lang="en-US" sz="1700" b="1" dirty="0"/>
          </a:p>
          <a:p>
            <a:pPr marL="0" indent="0" algn="just">
              <a:buNone/>
            </a:pPr>
            <a:r>
              <a:rPr lang="uk-UA" sz="1700" dirty="0"/>
              <a:t>Разом з тим, згідно із частинами третьою, четвертою статті 267 ЦК України </a:t>
            </a:r>
            <a:r>
              <a:rPr lang="uk-UA" sz="1700" b="1" dirty="0"/>
              <a:t>позовна давність застосовується судом лише за заявою сторони у спорі, зробленою до винесення ним рішення. Сплив позовної давності, про застосування якої заявлено стороною у спорі, є підставою для відмови в позові</a:t>
            </a:r>
            <a:r>
              <a:rPr lang="uk-UA" sz="1700" dirty="0"/>
              <a:t>.</a:t>
            </a:r>
            <a:endParaRPr lang="en-US" sz="1700" dirty="0"/>
          </a:p>
          <a:p>
            <a:pPr marL="0" indent="0" algn="just">
              <a:buNone/>
            </a:pPr>
            <a:r>
              <a:rPr lang="uk-UA" sz="1700" b="1" dirty="0"/>
              <a:t>Перш ніж застосувати позовну давність, суд має з’ясувати та зазначити у судовому рішенні, чи було порушене право, за захистом якого позивач звернувся до суду</a:t>
            </a:r>
            <a:r>
              <a:rPr lang="uk-UA" sz="1700" dirty="0"/>
              <a:t>. </a:t>
            </a:r>
            <a:r>
              <a:rPr lang="uk-UA" sz="1700" dirty="0">
                <a:solidFill>
                  <a:srgbClr val="C00000"/>
                </a:solidFill>
              </a:rPr>
              <a:t>Якщо це право порушене не було, суд відмовляє у позові через необґрунтованість останнього.</a:t>
            </a:r>
            <a:r>
              <a:rPr lang="uk-UA" sz="1700" dirty="0"/>
              <a:t> </a:t>
            </a:r>
            <a:r>
              <a:rPr lang="uk-UA" sz="1700" dirty="0">
                <a:solidFill>
                  <a:srgbClr val="7030A0"/>
                </a:solidFill>
              </a:rPr>
              <a:t>І тільки якщо буде встановлено, що право позивача дійсно порушене, але позовна давність за відповідними вимогами спливла, про що заявила інша сторона у спорі, суд відмовляє у позові через сплив позовної давності у разі відсутності визнаних судом поважними причин її пропуску, про які повідомив позивач.</a:t>
            </a:r>
            <a:endParaRPr lang="en-US" sz="1700" dirty="0">
              <a:solidFill>
                <a:srgbClr val="7030A0"/>
              </a:solidFill>
            </a:endParaRPr>
          </a:p>
          <a:p>
            <a:pPr marL="0" indent="0" algn="just">
              <a:buNone/>
            </a:pPr>
            <a:endParaRPr lang="en-US" sz="1700" dirty="0"/>
          </a:p>
        </p:txBody>
      </p:sp>
      <p:sp>
        <p:nvSpPr>
          <p:cNvPr id="3" name="Номер слайда 2"/>
          <p:cNvSpPr>
            <a:spLocks noGrp="1"/>
          </p:cNvSpPr>
          <p:nvPr>
            <p:ph type="sldNum" sz="quarter" idx="12"/>
          </p:nvPr>
        </p:nvSpPr>
        <p:spPr>
          <a:xfrm>
            <a:off x="11741497" y="6330142"/>
            <a:ext cx="365760" cy="365760"/>
          </a:xfrm>
        </p:spPr>
        <p:txBody>
          <a:bodyPr/>
          <a:lstStyle/>
          <a:p>
            <a:fld id="{B2921D10-F41C-40D7-B832-7C5EDA5BA972}" type="slidenum">
              <a:rPr lang="uk-UA" smtClean="0"/>
              <a:t>25</a:t>
            </a:fld>
            <a:endParaRPr lang="uk-UA" dirty="0"/>
          </a:p>
        </p:txBody>
      </p:sp>
    </p:spTree>
    <p:extLst>
      <p:ext uri="{BB962C8B-B14F-4D97-AF65-F5344CB8AC3E}">
        <p14:creationId xmlns:p14="http://schemas.microsoft.com/office/powerpoint/2010/main" val="27435996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2646" y="702557"/>
            <a:ext cx="11560663" cy="5679770"/>
          </a:xfrm>
        </p:spPr>
        <p:txBody>
          <a:bodyPr>
            <a:noAutofit/>
          </a:bodyPr>
          <a:lstStyle/>
          <a:p>
            <a:pPr marL="0" indent="0" algn="just">
              <a:buNone/>
            </a:pPr>
            <a:r>
              <a:rPr lang="uk-UA" dirty="0"/>
              <a:t>Такий висновок викладений у постанові Великої Палати Верховного Суду від 22 травня 2018 року у справі № 369/6892/15-ц, провадження № 14-96цс18.</a:t>
            </a:r>
            <a:endParaRPr lang="en-US" dirty="0"/>
          </a:p>
          <a:p>
            <a:pPr marL="0" indent="0" algn="just">
              <a:buNone/>
            </a:pPr>
            <a:r>
              <a:rPr lang="uk-UA" dirty="0"/>
              <a:t>Керівник Правобережної окружної прокуратури м. Дніпра в інтересах держави в особі Дніпровської міської ради звернувся до суду з позовом про визнання спадщини </a:t>
            </a:r>
            <a:r>
              <a:rPr lang="uk-UA" dirty="0" err="1"/>
              <a:t>відумерлою</a:t>
            </a:r>
            <a:r>
              <a:rPr lang="uk-UA" dirty="0"/>
              <a:t> 20 серпня 2021 року.</a:t>
            </a:r>
            <a:endParaRPr lang="en-US" dirty="0"/>
          </a:p>
          <a:p>
            <a:pPr marL="0" indent="0" algn="just">
              <a:buNone/>
            </a:pPr>
            <a:r>
              <a:rPr lang="uk-UA" dirty="0"/>
              <a:t>При цьому встановлено, що окружною прокуратурою м. Дніпра 29 липня 2021 року до Дніпровської міської ради було направлено лист, в якому повідомлено про заволодіння певними особами незаконним способом спірною квартирою, що свідчить про наявність порушень інтересів держави в особі Дніпровської міської ради. У відповідь на зазначений лист Дніпровська міська рада листом від 10 серпня 2021 року повідомила про те, що заходи на захист інтересів держави, у тому числі шляхом звернення до суду, за даним фактом не вчинялися.</a:t>
            </a:r>
            <a:endParaRPr lang="en-US" dirty="0"/>
          </a:p>
          <a:p>
            <a:pPr marL="0" indent="0" algn="just">
              <a:buNone/>
            </a:pPr>
            <a:r>
              <a:rPr lang="uk-UA" dirty="0"/>
              <a:t>Під час судового розгляду представник ОСОБА_2 - адвокат </a:t>
            </a:r>
            <a:r>
              <a:rPr lang="uk-UA" dirty="0" err="1"/>
              <a:t>Цівань</a:t>
            </a:r>
            <a:r>
              <a:rPr lang="uk-UA" dirty="0"/>
              <a:t> Н. В. заявила клопотання про застосування строку позовної давності до позовних вимог про визнання спадщини </a:t>
            </a:r>
            <a:r>
              <a:rPr lang="uk-UA" dirty="0" err="1"/>
              <a:t>відумерлою</a:t>
            </a:r>
            <a:r>
              <a:rPr lang="uk-UA" dirty="0"/>
              <a:t>.</a:t>
            </a:r>
            <a:endParaRPr lang="en-US" dirty="0"/>
          </a:p>
          <a:p>
            <a:pPr marL="0" indent="0" algn="just">
              <a:buNone/>
            </a:pPr>
            <a:r>
              <a:rPr lang="uk-UA" dirty="0">
                <a:solidFill>
                  <a:srgbClr val="C00000"/>
                </a:solidFill>
              </a:rPr>
              <a:t>Постанова апеляційного суду в частині відсутності підстав для застосування строку позовної давності мотивована тим, що ЦК України не містить граничного строку, протягом якого, після одного року з часу відкриття спадщини, має бути подана заява про визнання спадщини </a:t>
            </a:r>
            <a:r>
              <a:rPr lang="uk-UA" dirty="0" err="1">
                <a:solidFill>
                  <a:srgbClr val="C00000"/>
                </a:solidFill>
              </a:rPr>
              <a:t>відумерлою</a:t>
            </a:r>
            <a:r>
              <a:rPr lang="uk-UA" dirty="0">
                <a:solidFill>
                  <a:srgbClr val="C00000"/>
                </a:solidFill>
              </a:rPr>
              <a:t>. Отже, органи місцевого самоврядування фактично не обмежені часовими рамками для подання таких заяв.</a:t>
            </a:r>
            <a:endParaRPr lang="en-US" dirty="0">
              <a:solidFill>
                <a:srgbClr val="C00000"/>
              </a:solidFill>
            </a:endParaRPr>
          </a:p>
          <a:p>
            <a:pPr marL="0" indent="0" algn="just">
              <a:buNone/>
            </a:pPr>
            <a:r>
              <a:rPr lang="uk-UA" dirty="0">
                <a:solidFill>
                  <a:srgbClr val="7030A0"/>
                </a:solidFill>
              </a:rPr>
              <a:t>Таке обґрунтування суду апеляційної інстанції </a:t>
            </a:r>
            <a:r>
              <a:rPr lang="uk-UA" b="1" dirty="0">
                <a:solidFill>
                  <a:srgbClr val="7030A0"/>
                </a:solidFill>
              </a:rPr>
              <a:t>є частково неправильним, оскільки суперечать положенням Глави 19 ЦК України.</a:t>
            </a:r>
            <a:endParaRPr lang="en-US" b="1" dirty="0">
              <a:solidFill>
                <a:srgbClr val="7030A0"/>
              </a:solidFill>
            </a:endParaRPr>
          </a:p>
        </p:txBody>
      </p:sp>
      <p:sp>
        <p:nvSpPr>
          <p:cNvPr id="3" name="Номер слайда 2"/>
          <p:cNvSpPr>
            <a:spLocks noGrp="1"/>
          </p:cNvSpPr>
          <p:nvPr>
            <p:ph type="sldNum" sz="quarter" idx="12"/>
          </p:nvPr>
        </p:nvSpPr>
        <p:spPr>
          <a:xfrm>
            <a:off x="11595331" y="6256713"/>
            <a:ext cx="365760" cy="365760"/>
          </a:xfrm>
        </p:spPr>
        <p:txBody>
          <a:bodyPr/>
          <a:lstStyle/>
          <a:p>
            <a:fld id="{B2921D10-F41C-40D7-B832-7C5EDA5BA972}" type="slidenum">
              <a:rPr lang="uk-UA" smtClean="0"/>
              <a:t>26</a:t>
            </a:fld>
            <a:endParaRPr lang="uk-UA"/>
          </a:p>
        </p:txBody>
      </p:sp>
    </p:spTree>
    <p:extLst>
      <p:ext uri="{BB962C8B-B14F-4D97-AF65-F5344CB8AC3E}">
        <p14:creationId xmlns:p14="http://schemas.microsoft.com/office/powerpoint/2010/main" val="9943674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59986" y="2014649"/>
            <a:ext cx="11472027" cy="3342442"/>
          </a:xfrm>
        </p:spPr>
        <p:txBody>
          <a:bodyPr>
            <a:noAutofit/>
          </a:bodyPr>
          <a:lstStyle/>
          <a:p>
            <a:pPr marL="0" indent="0" algn="just">
              <a:buNone/>
            </a:pPr>
            <a:r>
              <a:rPr lang="uk-UA" b="1" dirty="0"/>
              <a:t>При цьому суд апеляційної інстанції дійшов правильного висновку про відсутність підстав для застосування строку позовної давності, а тому відсутні підстави для скасування оскаржуваного судового рішення суду апеляційної інстанції.</a:t>
            </a:r>
            <a:endParaRPr lang="en-US" sz="1600" b="1" dirty="0"/>
          </a:p>
          <a:p>
            <a:pPr marL="0" indent="0" algn="just">
              <a:buNone/>
            </a:pPr>
            <a:r>
              <a:rPr lang="uk-UA" dirty="0">
                <a:solidFill>
                  <a:srgbClr val="7030A0"/>
                </a:solidFill>
              </a:rPr>
              <a:t>Верховний Суд вважає, що строк позовної давності у спірних правовідносинах почав свій перебіг 22 серпня 2018 року, тобто з моменту, коли Дніпровська міська рада могла дізнатися про порушення свого права, а саме, реєстрації за ОСОБА_1 права власності на спірну квартиру.</a:t>
            </a:r>
            <a:endParaRPr lang="en-US" sz="1600" dirty="0">
              <a:solidFill>
                <a:srgbClr val="7030A0"/>
              </a:solidFill>
            </a:endParaRPr>
          </a:p>
          <a:p>
            <a:pPr marL="0" indent="0" algn="just">
              <a:buNone/>
            </a:pPr>
            <a:r>
              <a:rPr lang="uk-UA" dirty="0"/>
              <a:t>Отже, звернувшись до суду з позовом 20 серпня 2021 року, керівник Правобережної окружної прокуратури м. Дніпра в інтересах держави в особі Дніпровської міської ради не пропустив трирічний строк позовної давності».</a:t>
            </a:r>
            <a:endParaRPr lang="en-US" sz="1600" dirty="0">
              <a:effectLst/>
            </a:endParaRPr>
          </a:p>
        </p:txBody>
      </p:sp>
      <p:sp>
        <p:nvSpPr>
          <p:cNvPr id="3" name="Номер слайда 2"/>
          <p:cNvSpPr>
            <a:spLocks noGrp="1"/>
          </p:cNvSpPr>
          <p:nvPr>
            <p:ph type="sldNum" sz="quarter" idx="12"/>
          </p:nvPr>
        </p:nvSpPr>
        <p:spPr>
          <a:xfrm>
            <a:off x="11595331" y="6256713"/>
            <a:ext cx="365760" cy="365760"/>
          </a:xfrm>
        </p:spPr>
        <p:txBody>
          <a:bodyPr/>
          <a:lstStyle/>
          <a:p>
            <a:fld id="{B2921D10-F41C-40D7-B832-7C5EDA5BA972}" type="slidenum">
              <a:rPr lang="uk-UA" smtClean="0"/>
              <a:t>27</a:t>
            </a:fld>
            <a:endParaRPr lang="uk-UA" dirty="0"/>
          </a:p>
        </p:txBody>
      </p:sp>
    </p:spTree>
    <p:extLst>
      <p:ext uri="{BB962C8B-B14F-4D97-AF65-F5344CB8AC3E}">
        <p14:creationId xmlns:p14="http://schemas.microsoft.com/office/powerpoint/2010/main" val="29617141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690088" y="2602345"/>
            <a:ext cx="10505704" cy="1653309"/>
          </a:xfrm>
        </p:spPr>
        <p:txBody>
          <a:bodyPr>
            <a:noAutofit/>
          </a:bodyPr>
          <a:lstStyle/>
          <a:p>
            <a:pPr algn="l">
              <a:lnSpc>
                <a:spcPct val="110000"/>
              </a:lnSpc>
              <a:spcBef>
                <a:spcPts val="0"/>
              </a:spcBef>
            </a:pPr>
            <a:r>
              <a:rPr lang="ru-RU" sz="2400" b="1" dirty="0"/>
              <a:t>4) Постанова ВС </a:t>
            </a:r>
            <a:r>
              <a:rPr lang="ru-RU" sz="2400" b="1" dirty="0" err="1"/>
              <a:t>від</a:t>
            </a:r>
            <a:r>
              <a:rPr lang="ru-RU" sz="2400" b="1" dirty="0"/>
              <a:t> 23.11.2023 №569/25676/21</a:t>
            </a:r>
            <a:br>
              <a:rPr lang="ru-RU" sz="2400" b="1" dirty="0"/>
            </a:br>
            <a:r>
              <a:rPr lang="ru-RU" sz="2400" dirty="0">
                <a:hlinkClick r:id="rId2"/>
              </a:rPr>
              <a:t>https://reyestr.court.gov.ua/Review/115348693</a:t>
            </a:r>
            <a:r>
              <a:rPr lang="ru-RU" sz="2400" dirty="0"/>
              <a:t>  </a:t>
            </a:r>
            <a:br>
              <a:rPr lang="ru-RU" sz="2400" dirty="0"/>
            </a:br>
            <a:r>
              <a:rPr lang="ru-RU" sz="2400" dirty="0">
                <a:solidFill>
                  <a:srgbClr val="7030A0"/>
                </a:solidFill>
              </a:rPr>
              <a:t>Про </a:t>
            </a:r>
            <a:r>
              <a:rPr lang="ru-RU" sz="2400" dirty="0" err="1">
                <a:solidFill>
                  <a:srgbClr val="7030A0"/>
                </a:solidFill>
              </a:rPr>
              <a:t>зняття</a:t>
            </a:r>
            <a:r>
              <a:rPr lang="ru-RU" sz="2400" dirty="0">
                <a:solidFill>
                  <a:srgbClr val="7030A0"/>
                </a:solidFill>
              </a:rPr>
              <a:t> </a:t>
            </a:r>
            <a:r>
              <a:rPr lang="ru-RU" sz="2400" dirty="0" err="1">
                <a:solidFill>
                  <a:srgbClr val="7030A0"/>
                </a:solidFill>
              </a:rPr>
              <a:t>арешту</a:t>
            </a:r>
            <a:r>
              <a:rPr lang="ru-RU" sz="2400" dirty="0">
                <a:solidFill>
                  <a:srgbClr val="7030A0"/>
                </a:solidFill>
              </a:rPr>
              <a:t> </a:t>
            </a:r>
            <a:r>
              <a:rPr lang="ru-RU" sz="2400" dirty="0" err="1">
                <a:solidFill>
                  <a:srgbClr val="7030A0"/>
                </a:solidFill>
              </a:rPr>
              <a:t>із</a:t>
            </a:r>
            <a:r>
              <a:rPr lang="ru-RU" sz="2400" dirty="0">
                <a:solidFill>
                  <a:srgbClr val="7030A0"/>
                </a:solidFill>
              </a:rPr>
              <a:t> </a:t>
            </a:r>
            <a:r>
              <a:rPr lang="ru-RU" sz="2400" dirty="0" err="1">
                <a:solidFill>
                  <a:srgbClr val="7030A0"/>
                </a:solidFill>
              </a:rPr>
              <a:t>спадкового</a:t>
            </a:r>
            <a:r>
              <a:rPr lang="ru-RU" sz="2400" dirty="0">
                <a:solidFill>
                  <a:srgbClr val="7030A0"/>
                </a:solidFill>
              </a:rPr>
              <a:t> майна</a:t>
            </a:r>
          </a:p>
        </p:txBody>
      </p:sp>
    </p:spTree>
    <p:extLst>
      <p:ext uri="{BB962C8B-B14F-4D97-AF65-F5344CB8AC3E}">
        <p14:creationId xmlns:p14="http://schemas.microsoft.com/office/powerpoint/2010/main" val="34518291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271549"/>
            <a:ext cx="11656754" cy="6168044"/>
          </a:xfrm>
        </p:spPr>
        <p:txBody>
          <a:bodyPr>
            <a:noAutofit/>
          </a:bodyPr>
          <a:lstStyle/>
          <a:p>
            <a:pPr marL="0" indent="0" algn="just">
              <a:spcBef>
                <a:spcPts val="0"/>
              </a:spcBef>
              <a:buNone/>
            </a:pPr>
            <a:r>
              <a:rPr lang="uk-UA" sz="1700" b="1" dirty="0" smtClean="0"/>
              <a:t>Постанова </a:t>
            </a:r>
            <a:r>
              <a:rPr lang="uk-UA" sz="1700" b="1" dirty="0"/>
              <a:t>ВС від 23.11.2023 №569/25676/21</a:t>
            </a:r>
            <a:endParaRPr lang="en-US" sz="1700" dirty="0"/>
          </a:p>
          <a:p>
            <a:pPr marL="0" indent="0" algn="just">
              <a:spcBef>
                <a:spcPts val="0"/>
              </a:spcBef>
              <a:buNone/>
            </a:pPr>
            <a:r>
              <a:rPr lang="uk-UA" sz="1700" u="sng" dirty="0">
                <a:hlinkClick r:id="rId2"/>
              </a:rPr>
              <a:t>https://reyestr.court.gov.ua/Review/115348693</a:t>
            </a:r>
            <a:r>
              <a:rPr lang="uk-UA" sz="1700" dirty="0"/>
              <a:t> </a:t>
            </a:r>
            <a:endParaRPr lang="en-US" sz="1700" dirty="0"/>
          </a:p>
          <a:p>
            <a:pPr marL="0" indent="0" algn="just">
              <a:spcBef>
                <a:spcPts val="0"/>
              </a:spcBef>
              <a:buNone/>
            </a:pPr>
            <a:endParaRPr lang="uk-UA" sz="1700" b="1" i="1" dirty="0" smtClean="0"/>
          </a:p>
          <a:p>
            <a:pPr marL="0" indent="0" algn="just">
              <a:spcBef>
                <a:spcPts val="0"/>
              </a:spcBef>
              <a:buNone/>
            </a:pPr>
            <a:r>
              <a:rPr lang="uk-UA" sz="1700" b="1" i="1" dirty="0" smtClean="0"/>
              <a:t>Про </a:t>
            </a:r>
            <a:r>
              <a:rPr lang="uk-UA" sz="1700" b="1" i="1" dirty="0"/>
              <a:t>зняття арешту із спадкового майна</a:t>
            </a:r>
            <a:endParaRPr lang="en-US" sz="1700" dirty="0"/>
          </a:p>
          <a:p>
            <a:pPr marL="0" indent="0" algn="just">
              <a:spcBef>
                <a:spcPts val="0"/>
              </a:spcBef>
              <a:buNone/>
            </a:pPr>
            <a:r>
              <a:rPr lang="uk-UA" sz="1700" b="1" dirty="0"/>
              <a:t>1.	Коротко обставини справи </a:t>
            </a:r>
            <a:endParaRPr lang="en-US" sz="1700" dirty="0"/>
          </a:p>
          <a:p>
            <a:pPr marL="0" indent="0" algn="just">
              <a:spcBef>
                <a:spcPts val="0"/>
              </a:spcBef>
              <a:buNone/>
            </a:pPr>
            <a:r>
              <a:rPr lang="uk-UA" sz="1700" dirty="0"/>
              <a:t>У грудні 2021 року ОСОБА_1 звернулася до суду з позовом в якому просила зняти арешти з нерухомого майна її покійного чоловіка. </a:t>
            </a:r>
            <a:endParaRPr lang="en-US" sz="1700" dirty="0"/>
          </a:p>
          <a:p>
            <a:pPr marL="0" indent="0" algn="just">
              <a:spcBef>
                <a:spcPts val="0"/>
              </a:spcBef>
              <a:buNone/>
            </a:pPr>
            <a:r>
              <a:rPr lang="uk-UA" sz="1700" dirty="0"/>
              <a:t>Позов обґрунтований тим, що  помер її чоловік, після смерті якого відкрилася спадщина, яка складається з 2/3 часток квартири АДРЕСА_1. В передбачений законом строк вона звернулася до нотаріуса із заявою про прийняття спадщини після смерті чоловіка, у зв’язку з чим було відкрито спадкову справу. 25.08.2020 року позивач подала до нотаріуса заяву про видачу свідоцтва про право на спадщину за законом, проте </a:t>
            </a:r>
            <a:r>
              <a:rPr lang="uk-UA" sz="1700" b="1" dirty="0"/>
              <a:t>нотаріус видав їй постанову про відмову у вчиненні нотаріальної дії, оскільки ним було встановлено, що в Державному реєстрі речових прав на нерухоме майно зареєстровані активні записи про арешт всього нерухомого майна на ім’я спадкодавця</a:t>
            </a:r>
            <a:r>
              <a:rPr lang="uk-UA" sz="1700" dirty="0"/>
              <a:t>. Позивачка в червні 2020 року зверталася з заявою до Рівненського міського відділу ДВС про надання інформації про відкриті виконавчі провадження відносно померлого ОСОБА_2 і на свою заяву отримала відповідь про відсутність відкритих виконавчих проваджень відносно ОСОБА_2. 24.09.2020 року позивачка повторно звернулася до Рівненського міського відділу ДВС із заявою про здійснення відповідних дій з закриття виконавчих проваджень та зняття арештів, однак їй було відмовлено у зв’язку із тим, що згідно даних Автоматизованої системи виконавчого провадження на виконанні у відділі відсутні будь-які виконавчі провадження щодо боржника ОСОБА_2. </a:t>
            </a:r>
            <a:endParaRPr lang="uk-UA" sz="1700" dirty="0" smtClean="0"/>
          </a:p>
          <a:p>
            <a:pPr marL="0" indent="0" algn="just">
              <a:spcBef>
                <a:spcPts val="0"/>
              </a:spcBef>
              <a:buNone/>
            </a:pPr>
            <a:r>
              <a:rPr lang="uk-UA" sz="1700" dirty="0" smtClean="0"/>
              <a:t>У </a:t>
            </a:r>
            <a:r>
              <a:rPr lang="uk-UA" sz="1700" dirty="0"/>
              <a:t>справі №569/21358/20 де вона була стороною, встановлено, що вище вказані арешти на спадкове майно боржника/спадкодавця/ були накладені в інтересах наступних стягувачів: АТ «УкрСиббанк», Управління ПФУ в м. Рівне, ПрАТ КБ «ПриватБанк», ПАТ «Банк «Фінанси та Кредит». </a:t>
            </a:r>
            <a:endParaRPr lang="en-US" sz="1700" dirty="0">
              <a:effectLst/>
            </a:endParaRPr>
          </a:p>
        </p:txBody>
      </p:sp>
      <p:sp>
        <p:nvSpPr>
          <p:cNvPr id="3" name="Номер слайда 2"/>
          <p:cNvSpPr>
            <a:spLocks noGrp="1"/>
          </p:cNvSpPr>
          <p:nvPr>
            <p:ph type="sldNum" sz="quarter" idx="12"/>
          </p:nvPr>
        </p:nvSpPr>
        <p:spPr>
          <a:xfrm>
            <a:off x="11778211" y="6256713"/>
            <a:ext cx="365760" cy="365760"/>
          </a:xfrm>
        </p:spPr>
        <p:txBody>
          <a:bodyPr/>
          <a:lstStyle/>
          <a:p>
            <a:fld id="{B2921D10-F41C-40D7-B832-7C5EDA5BA972}" type="slidenum">
              <a:rPr lang="uk-UA" smtClean="0"/>
              <a:t>29</a:t>
            </a:fld>
            <a:endParaRPr lang="uk-UA" dirty="0"/>
          </a:p>
        </p:txBody>
      </p:sp>
    </p:spTree>
    <p:extLst>
      <p:ext uri="{BB962C8B-B14F-4D97-AF65-F5344CB8AC3E}">
        <p14:creationId xmlns:p14="http://schemas.microsoft.com/office/powerpoint/2010/main" val="1088638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526473" y="336726"/>
            <a:ext cx="5190835" cy="697748"/>
          </a:xfrm>
        </p:spPr>
        <p:txBody>
          <a:bodyPr/>
          <a:lstStyle/>
          <a:p>
            <a:r>
              <a:rPr lang="uk-UA" dirty="0" smtClean="0"/>
              <a:t>План </a:t>
            </a:r>
            <a:r>
              <a:rPr lang="uk-UA" dirty="0" err="1" smtClean="0"/>
              <a:t>вебінару</a:t>
            </a:r>
            <a:endParaRPr lang="uk-UA" dirty="0"/>
          </a:p>
        </p:txBody>
      </p:sp>
      <p:sp>
        <p:nvSpPr>
          <p:cNvPr id="6" name="Объект 5"/>
          <p:cNvSpPr>
            <a:spLocks noGrp="1"/>
          </p:cNvSpPr>
          <p:nvPr>
            <p:ph idx="1"/>
          </p:nvPr>
        </p:nvSpPr>
        <p:spPr>
          <a:xfrm>
            <a:off x="526474" y="1173019"/>
            <a:ext cx="5190835" cy="5449453"/>
          </a:xfrm>
        </p:spPr>
        <p:style>
          <a:lnRef idx="1">
            <a:schemeClr val="accent5"/>
          </a:lnRef>
          <a:fillRef idx="2">
            <a:schemeClr val="accent5"/>
          </a:fillRef>
          <a:effectRef idx="1">
            <a:schemeClr val="accent5"/>
          </a:effectRef>
          <a:fontRef idx="minor">
            <a:schemeClr val="dk1"/>
          </a:fontRef>
        </p:style>
        <p:txBody>
          <a:bodyPr>
            <a:normAutofit/>
          </a:bodyPr>
          <a:lstStyle/>
          <a:p>
            <a:pPr marL="0" indent="0">
              <a:lnSpc>
                <a:spcPct val="110000"/>
              </a:lnSpc>
              <a:spcBef>
                <a:spcPts val="0"/>
              </a:spcBef>
              <a:buNone/>
            </a:pPr>
            <a:r>
              <a:rPr lang="uk-UA" sz="1300" b="1" dirty="0" smtClean="0"/>
              <a:t>Детальний Огляд 11 Постанов ВС в спадкових спорах за 2023-2024 роки:</a:t>
            </a:r>
          </a:p>
          <a:p>
            <a:pPr marL="0" indent="0">
              <a:lnSpc>
                <a:spcPct val="110000"/>
              </a:lnSpc>
              <a:spcBef>
                <a:spcPts val="0"/>
              </a:spcBef>
              <a:buNone/>
            </a:pPr>
            <a:endParaRPr lang="uk-UA" sz="1300" b="1" dirty="0" smtClean="0"/>
          </a:p>
          <a:p>
            <a:pPr marL="0" indent="0">
              <a:lnSpc>
                <a:spcPct val="110000"/>
              </a:lnSpc>
              <a:spcBef>
                <a:spcPts val="0"/>
              </a:spcBef>
              <a:buNone/>
            </a:pPr>
            <a:r>
              <a:rPr lang="uk-UA" sz="1300" b="1" dirty="0" smtClean="0"/>
              <a:t>1</a:t>
            </a:r>
            <a:r>
              <a:rPr lang="ru-RU" sz="1300" b="1" dirty="0"/>
              <a:t>) Постанова ВП ВС </a:t>
            </a:r>
            <a:r>
              <a:rPr lang="ru-RU" sz="1300" b="1" dirty="0" err="1"/>
              <a:t>від</a:t>
            </a:r>
            <a:r>
              <a:rPr lang="ru-RU" sz="1300" b="1" dirty="0"/>
              <a:t> 11.10.2023 №523/2357/20</a:t>
            </a:r>
          </a:p>
          <a:p>
            <a:pPr marL="0" indent="0">
              <a:lnSpc>
                <a:spcPct val="110000"/>
              </a:lnSpc>
              <a:spcBef>
                <a:spcPts val="0"/>
              </a:spcBef>
              <a:buNone/>
            </a:pPr>
            <a:r>
              <a:rPr lang="ru-RU" sz="1300" dirty="0">
                <a:hlinkClick r:id="rId2"/>
              </a:rPr>
              <a:t>https://</a:t>
            </a:r>
            <a:r>
              <a:rPr lang="ru-RU" sz="1300" dirty="0" smtClean="0">
                <a:hlinkClick r:id="rId2"/>
              </a:rPr>
              <a:t>reyestr.court.gov.ua/Review/114757808</a:t>
            </a:r>
            <a:r>
              <a:rPr lang="ru-RU" sz="1300" dirty="0" smtClean="0"/>
              <a:t>  </a:t>
            </a:r>
            <a:endParaRPr lang="ru-RU" sz="1300" dirty="0"/>
          </a:p>
          <a:p>
            <a:pPr marL="0" indent="0">
              <a:lnSpc>
                <a:spcPct val="110000"/>
              </a:lnSpc>
              <a:spcBef>
                <a:spcPts val="0"/>
              </a:spcBef>
              <a:buNone/>
            </a:pPr>
            <a:r>
              <a:rPr lang="ru-RU" sz="1300" i="1" dirty="0"/>
              <a:t>Про </a:t>
            </a:r>
            <a:r>
              <a:rPr lang="ru-RU" sz="1300" i="1" dirty="0" err="1"/>
              <a:t>заміну</a:t>
            </a:r>
            <a:r>
              <a:rPr lang="ru-RU" sz="1300" i="1" dirty="0"/>
              <a:t> </a:t>
            </a:r>
            <a:r>
              <a:rPr lang="ru-RU" sz="1300" i="1" dirty="0" err="1"/>
              <a:t>сторони</a:t>
            </a:r>
            <a:r>
              <a:rPr lang="ru-RU" sz="1300" i="1" dirty="0"/>
              <a:t> у </a:t>
            </a:r>
            <a:r>
              <a:rPr lang="ru-RU" sz="1300" i="1" dirty="0" err="1"/>
              <a:t>виконавчому</a:t>
            </a:r>
            <a:r>
              <a:rPr lang="ru-RU" sz="1300" i="1" dirty="0"/>
              <a:t> </a:t>
            </a:r>
            <a:r>
              <a:rPr lang="ru-RU" sz="1300" i="1" dirty="0" err="1" smtClean="0"/>
              <a:t>провадженні</a:t>
            </a:r>
            <a:endParaRPr lang="ru-RU" sz="1300" i="1" dirty="0" smtClean="0"/>
          </a:p>
          <a:p>
            <a:pPr marL="0" indent="0">
              <a:lnSpc>
                <a:spcPct val="110000"/>
              </a:lnSpc>
              <a:spcBef>
                <a:spcPts val="0"/>
              </a:spcBef>
              <a:buNone/>
            </a:pPr>
            <a:endParaRPr lang="ru-RU" sz="1300" i="1" dirty="0"/>
          </a:p>
          <a:p>
            <a:pPr marL="0" indent="0">
              <a:lnSpc>
                <a:spcPct val="110000"/>
              </a:lnSpc>
              <a:spcBef>
                <a:spcPts val="0"/>
              </a:spcBef>
              <a:buNone/>
            </a:pPr>
            <a:r>
              <a:rPr lang="ru-RU" sz="1300" b="1" dirty="0"/>
              <a:t>2) Постанова ВС </a:t>
            </a:r>
            <a:r>
              <a:rPr lang="ru-RU" sz="1300" b="1" dirty="0" err="1"/>
              <a:t>від</a:t>
            </a:r>
            <a:r>
              <a:rPr lang="ru-RU" sz="1300" b="1" dirty="0"/>
              <a:t> 01.11.2023 №409/479/17</a:t>
            </a:r>
          </a:p>
          <a:p>
            <a:pPr marL="0" indent="0">
              <a:lnSpc>
                <a:spcPct val="110000"/>
              </a:lnSpc>
              <a:spcBef>
                <a:spcPts val="0"/>
              </a:spcBef>
              <a:buNone/>
            </a:pPr>
            <a:r>
              <a:rPr lang="ru-RU" sz="1300" dirty="0">
                <a:hlinkClick r:id="rId3"/>
              </a:rPr>
              <a:t>https://</a:t>
            </a:r>
            <a:r>
              <a:rPr lang="ru-RU" sz="1300" dirty="0" smtClean="0">
                <a:hlinkClick r:id="rId3"/>
              </a:rPr>
              <a:t>reyestr.court.gov.ua/Review/114653324</a:t>
            </a:r>
            <a:r>
              <a:rPr lang="ru-RU" sz="1300" dirty="0" smtClean="0"/>
              <a:t>  </a:t>
            </a:r>
            <a:endParaRPr lang="ru-RU" sz="1300" dirty="0"/>
          </a:p>
          <a:p>
            <a:pPr marL="0" indent="0">
              <a:lnSpc>
                <a:spcPct val="110000"/>
              </a:lnSpc>
              <a:spcBef>
                <a:spcPts val="0"/>
              </a:spcBef>
              <a:buNone/>
            </a:pPr>
            <a:r>
              <a:rPr lang="ru-RU" sz="1300" i="1" dirty="0" err="1"/>
              <a:t>Первісний</a:t>
            </a:r>
            <a:r>
              <a:rPr lang="ru-RU" sz="1300" i="1" dirty="0"/>
              <a:t> </a:t>
            </a:r>
            <a:r>
              <a:rPr lang="ru-RU" sz="1300" i="1" dirty="0" err="1"/>
              <a:t>позов</a:t>
            </a:r>
            <a:r>
              <a:rPr lang="ru-RU" sz="1300" i="1" dirty="0"/>
              <a:t> про </a:t>
            </a:r>
            <a:r>
              <a:rPr lang="ru-RU" sz="1300" i="1" dirty="0" err="1"/>
              <a:t>стягнення</a:t>
            </a:r>
            <a:r>
              <a:rPr lang="ru-RU" sz="1300" i="1" dirty="0"/>
              <a:t> </a:t>
            </a:r>
            <a:r>
              <a:rPr lang="ru-RU" sz="1300" i="1" dirty="0" err="1"/>
              <a:t>грошових</a:t>
            </a:r>
            <a:r>
              <a:rPr lang="ru-RU" sz="1300" i="1" dirty="0"/>
              <a:t> </a:t>
            </a:r>
            <a:r>
              <a:rPr lang="ru-RU" sz="1300" i="1" dirty="0" err="1"/>
              <a:t>коштів</a:t>
            </a:r>
            <a:r>
              <a:rPr lang="ru-RU" sz="1300" i="1" dirty="0"/>
              <a:t> (на </a:t>
            </a:r>
            <a:r>
              <a:rPr lang="ru-RU" sz="1300" i="1" dirty="0" err="1"/>
              <a:t>виконання</a:t>
            </a:r>
            <a:r>
              <a:rPr lang="ru-RU" sz="1300" i="1" dirty="0"/>
              <a:t> </a:t>
            </a:r>
            <a:r>
              <a:rPr lang="ru-RU" sz="1300" i="1" dirty="0" err="1"/>
              <a:t>вимог</a:t>
            </a:r>
            <a:r>
              <a:rPr lang="ru-RU" sz="1300" i="1" dirty="0"/>
              <a:t> договору </a:t>
            </a:r>
            <a:r>
              <a:rPr lang="ru-RU" sz="1300" i="1" dirty="0" err="1"/>
              <a:t>позики</a:t>
            </a:r>
            <a:r>
              <a:rPr lang="ru-RU" sz="1300" i="1" dirty="0"/>
              <a:t>), </a:t>
            </a:r>
            <a:r>
              <a:rPr lang="ru-RU" sz="1300" i="1" dirty="0" err="1"/>
              <a:t>зустрічний</a:t>
            </a:r>
            <a:r>
              <a:rPr lang="ru-RU" sz="1300" i="1" dirty="0"/>
              <a:t> </a:t>
            </a:r>
            <a:r>
              <a:rPr lang="ru-RU" sz="1300" i="1" dirty="0" err="1"/>
              <a:t>позов</a:t>
            </a:r>
            <a:r>
              <a:rPr lang="ru-RU" sz="1300" i="1" dirty="0"/>
              <a:t> про , </a:t>
            </a:r>
            <a:r>
              <a:rPr lang="ru-RU" sz="1300" i="1" dirty="0" err="1"/>
              <a:t>визнання</a:t>
            </a:r>
            <a:r>
              <a:rPr lang="ru-RU" sz="1300" i="1" dirty="0"/>
              <a:t> </a:t>
            </a:r>
            <a:r>
              <a:rPr lang="ru-RU" sz="1300" i="1" dirty="0" err="1"/>
              <a:t>недійсним</a:t>
            </a:r>
            <a:r>
              <a:rPr lang="ru-RU" sz="1300" i="1" dirty="0"/>
              <a:t> договору </a:t>
            </a:r>
            <a:r>
              <a:rPr lang="ru-RU" sz="1300" i="1" dirty="0" err="1"/>
              <a:t>позики</a:t>
            </a:r>
            <a:r>
              <a:rPr lang="ru-RU" sz="1300" i="1" dirty="0"/>
              <a:t> та </a:t>
            </a:r>
            <a:r>
              <a:rPr lang="ru-RU" sz="1300" i="1" dirty="0" err="1" smtClean="0"/>
              <a:t>розписки</a:t>
            </a:r>
            <a:endParaRPr lang="ru-RU" sz="1300" i="1" dirty="0" smtClean="0"/>
          </a:p>
          <a:p>
            <a:pPr marL="0" indent="0">
              <a:lnSpc>
                <a:spcPct val="110000"/>
              </a:lnSpc>
              <a:spcBef>
                <a:spcPts val="0"/>
              </a:spcBef>
              <a:buNone/>
            </a:pPr>
            <a:endParaRPr lang="ru-RU" sz="1300" i="1" dirty="0"/>
          </a:p>
          <a:p>
            <a:pPr marL="0" indent="0">
              <a:lnSpc>
                <a:spcPct val="110000"/>
              </a:lnSpc>
              <a:spcBef>
                <a:spcPts val="0"/>
              </a:spcBef>
              <a:buNone/>
            </a:pPr>
            <a:r>
              <a:rPr lang="ru-RU" sz="1300" b="1" dirty="0" smtClean="0"/>
              <a:t>3) Постанова </a:t>
            </a:r>
            <a:r>
              <a:rPr lang="ru-RU" sz="1300" b="1" dirty="0"/>
              <a:t>ВС </a:t>
            </a:r>
            <a:r>
              <a:rPr lang="ru-RU" sz="1300" b="1" dirty="0" err="1"/>
              <a:t>від</a:t>
            </a:r>
            <a:r>
              <a:rPr lang="ru-RU" sz="1300" b="1" dirty="0"/>
              <a:t> 01.11.2023 №202/5154/21</a:t>
            </a:r>
          </a:p>
          <a:p>
            <a:pPr marL="0" indent="0">
              <a:lnSpc>
                <a:spcPct val="110000"/>
              </a:lnSpc>
              <a:spcBef>
                <a:spcPts val="0"/>
              </a:spcBef>
              <a:buNone/>
            </a:pPr>
            <a:r>
              <a:rPr lang="ru-RU" sz="1300" dirty="0">
                <a:hlinkClick r:id="rId4"/>
              </a:rPr>
              <a:t>https://</a:t>
            </a:r>
            <a:r>
              <a:rPr lang="ru-RU" sz="1300" dirty="0" smtClean="0">
                <a:hlinkClick r:id="rId4"/>
              </a:rPr>
              <a:t>reyestr.court.gov.ua/Review/114834978</a:t>
            </a:r>
            <a:r>
              <a:rPr lang="ru-RU" sz="1300" dirty="0" smtClean="0"/>
              <a:t> </a:t>
            </a:r>
            <a:endParaRPr lang="ru-RU" sz="1300" dirty="0"/>
          </a:p>
          <a:p>
            <a:pPr marL="0" indent="0">
              <a:lnSpc>
                <a:spcPct val="110000"/>
              </a:lnSpc>
              <a:spcBef>
                <a:spcPts val="0"/>
              </a:spcBef>
              <a:buNone/>
            </a:pPr>
            <a:r>
              <a:rPr lang="ru-RU" sz="1300" i="1" dirty="0"/>
              <a:t>Про </a:t>
            </a:r>
            <a:r>
              <a:rPr lang="ru-RU" sz="1300" i="1" dirty="0" err="1"/>
              <a:t>визнання</a:t>
            </a:r>
            <a:r>
              <a:rPr lang="ru-RU" sz="1300" i="1" dirty="0"/>
              <a:t> </a:t>
            </a:r>
            <a:r>
              <a:rPr lang="ru-RU" sz="1300" i="1" dirty="0" err="1"/>
              <a:t>спадщини</a:t>
            </a:r>
            <a:r>
              <a:rPr lang="ru-RU" sz="1300" i="1" dirty="0"/>
              <a:t> </a:t>
            </a:r>
            <a:r>
              <a:rPr lang="ru-RU" sz="1300" i="1" dirty="0" err="1"/>
              <a:t>відумерлою</a:t>
            </a:r>
            <a:r>
              <a:rPr lang="ru-RU" sz="1300" i="1" dirty="0"/>
              <a:t> та </a:t>
            </a:r>
            <a:r>
              <a:rPr lang="ru-RU" sz="1300" i="1" dirty="0" err="1"/>
              <a:t>витребування</a:t>
            </a:r>
            <a:r>
              <a:rPr lang="ru-RU" sz="1300" i="1" dirty="0"/>
              <a:t> </a:t>
            </a:r>
            <a:r>
              <a:rPr lang="ru-RU" sz="1300" i="1" dirty="0" smtClean="0"/>
              <a:t>майна</a:t>
            </a:r>
          </a:p>
          <a:p>
            <a:pPr marL="0" indent="0">
              <a:lnSpc>
                <a:spcPct val="110000"/>
              </a:lnSpc>
              <a:spcBef>
                <a:spcPts val="0"/>
              </a:spcBef>
              <a:buNone/>
            </a:pPr>
            <a:endParaRPr lang="ru-RU" sz="1300" i="1" dirty="0"/>
          </a:p>
          <a:p>
            <a:pPr marL="0" indent="0">
              <a:lnSpc>
                <a:spcPct val="110000"/>
              </a:lnSpc>
              <a:spcBef>
                <a:spcPts val="0"/>
              </a:spcBef>
              <a:buNone/>
            </a:pPr>
            <a:r>
              <a:rPr lang="ru-RU" sz="1300" b="1" dirty="0" smtClean="0"/>
              <a:t>4</a:t>
            </a:r>
            <a:r>
              <a:rPr lang="ru-RU" sz="1300" b="1" dirty="0"/>
              <a:t>) Постанова ВС </a:t>
            </a:r>
            <a:r>
              <a:rPr lang="ru-RU" sz="1300" b="1" dirty="0" err="1"/>
              <a:t>від</a:t>
            </a:r>
            <a:r>
              <a:rPr lang="ru-RU" sz="1300" b="1" dirty="0"/>
              <a:t> 23.11.2023 №569/25676/21</a:t>
            </a:r>
          </a:p>
          <a:p>
            <a:pPr marL="0" indent="0">
              <a:lnSpc>
                <a:spcPct val="110000"/>
              </a:lnSpc>
              <a:spcBef>
                <a:spcPts val="0"/>
              </a:spcBef>
              <a:buNone/>
            </a:pPr>
            <a:r>
              <a:rPr lang="ru-RU" sz="1300" dirty="0">
                <a:hlinkClick r:id="rId5"/>
              </a:rPr>
              <a:t>https://</a:t>
            </a:r>
            <a:r>
              <a:rPr lang="ru-RU" sz="1300" dirty="0" smtClean="0">
                <a:hlinkClick r:id="rId5"/>
              </a:rPr>
              <a:t>reyestr.court.gov.ua/Review/115348693</a:t>
            </a:r>
            <a:r>
              <a:rPr lang="ru-RU" sz="1300" dirty="0" smtClean="0"/>
              <a:t>  </a:t>
            </a:r>
            <a:endParaRPr lang="ru-RU" sz="1300" dirty="0"/>
          </a:p>
          <a:p>
            <a:pPr marL="0" indent="0">
              <a:lnSpc>
                <a:spcPct val="110000"/>
              </a:lnSpc>
              <a:spcBef>
                <a:spcPts val="0"/>
              </a:spcBef>
              <a:buNone/>
            </a:pPr>
            <a:r>
              <a:rPr lang="ru-RU" sz="1300" i="1" dirty="0"/>
              <a:t>Про </a:t>
            </a:r>
            <a:r>
              <a:rPr lang="ru-RU" sz="1300" i="1" dirty="0" err="1"/>
              <a:t>зняття</a:t>
            </a:r>
            <a:r>
              <a:rPr lang="ru-RU" sz="1300" i="1" dirty="0"/>
              <a:t> </a:t>
            </a:r>
            <a:r>
              <a:rPr lang="ru-RU" sz="1300" i="1" dirty="0" err="1"/>
              <a:t>арешту</a:t>
            </a:r>
            <a:r>
              <a:rPr lang="ru-RU" sz="1300" i="1" dirty="0"/>
              <a:t> </a:t>
            </a:r>
            <a:r>
              <a:rPr lang="ru-RU" sz="1300" i="1" dirty="0" err="1"/>
              <a:t>із</a:t>
            </a:r>
            <a:r>
              <a:rPr lang="ru-RU" sz="1300" i="1" dirty="0"/>
              <a:t> </a:t>
            </a:r>
            <a:r>
              <a:rPr lang="ru-RU" sz="1300" i="1" dirty="0" err="1"/>
              <a:t>спадкового</a:t>
            </a:r>
            <a:r>
              <a:rPr lang="ru-RU" sz="1300" i="1" dirty="0"/>
              <a:t> </a:t>
            </a:r>
            <a:r>
              <a:rPr lang="ru-RU" sz="1300" i="1" dirty="0" smtClean="0"/>
              <a:t>майна</a:t>
            </a:r>
          </a:p>
          <a:p>
            <a:pPr marL="0" indent="0">
              <a:lnSpc>
                <a:spcPct val="110000"/>
              </a:lnSpc>
              <a:spcBef>
                <a:spcPts val="0"/>
              </a:spcBef>
              <a:buNone/>
            </a:pPr>
            <a:endParaRPr lang="ru-RU" sz="1300" i="1" dirty="0"/>
          </a:p>
          <a:p>
            <a:pPr marL="0" indent="0">
              <a:lnSpc>
                <a:spcPct val="110000"/>
              </a:lnSpc>
              <a:spcBef>
                <a:spcPts val="0"/>
              </a:spcBef>
              <a:buNone/>
            </a:pPr>
            <a:r>
              <a:rPr lang="uk-UA" sz="1300" b="1" dirty="0"/>
              <a:t>5) Постанова ВС від 08.01.2024 №361/2740/19</a:t>
            </a:r>
            <a:endParaRPr lang="en-US" sz="1300" dirty="0"/>
          </a:p>
          <a:p>
            <a:pPr marL="0" indent="0">
              <a:lnSpc>
                <a:spcPct val="110000"/>
              </a:lnSpc>
              <a:spcBef>
                <a:spcPts val="0"/>
              </a:spcBef>
              <a:buNone/>
            </a:pPr>
            <a:r>
              <a:rPr lang="uk-UA" sz="1300" u="sng" dirty="0">
                <a:hlinkClick r:id="rId6"/>
              </a:rPr>
              <a:t>https://reyestr.court.gov.ua/Review/116205961</a:t>
            </a:r>
            <a:r>
              <a:rPr lang="uk-UA" sz="1300" dirty="0"/>
              <a:t> </a:t>
            </a:r>
            <a:endParaRPr lang="en-US" sz="1300" dirty="0"/>
          </a:p>
          <a:p>
            <a:pPr marL="0" indent="0">
              <a:lnSpc>
                <a:spcPct val="110000"/>
              </a:lnSpc>
              <a:spcBef>
                <a:spcPts val="0"/>
              </a:spcBef>
              <a:buNone/>
            </a:pPr>
            <a:r>
              <a:rPr lang="uk-UA" sz="1300" i="1" dirty="0"/>
              <a:t>Про ВПВ в ПС; зустрічний про усунення від спадкування </a:t>
            </a:r>
            <a:endParaRPr lang="en-US" sz="1300" dirty="0"/>
          </a:p>
          <a:p>
            <a:pPr marL="0" indent="0">
              <a:lnSpc>
                <a:spcPct val="110000"/>
              </a:lnSpc>
              <a:spcBef>
                <a:spcPts val="0"/>
              </a:spcBef>
              <a:buNone/>
            </a:pPr>
            <a:endParaRPr lang="ru-RU" sz="1300" i="1" dirty="0"/>
          </a:p>
          <a:p>
            <a:pPr marL="0" indent="0">
              <a:lnSpc>
                <a:spcPct val="110000"/>
              </a:lnSpc>
              <a:spcBef>
                <a:spcPts val="0"/>
              </a:spcBef>
              <a:buNone/>
            </a:pPr>
            <a:endParaRPr lang="ru-RU" sz="1300" i="1" dirty="0" smtClean="0"/>
          </a:p>
          <a:p>
            <a:pPr marL="0" indent="0">
              <a:lnSpc>
                <a:spcPct val="110000"/>
              </a:lnSpc>
              <a:spcBef>
                <a:spcPts val="0"/>
              </a:spcBef>
              <a:buNone/>
            </a:pPr>
            <a:endParaRPr lang="ru-RU" sz="1300" i="1" dirty="0" smtClean="0"/>
          </a:p>
          <a:p>
            <a:pPr marL="0" indent="0">
              <a:lnSpc>
                <a:spcPct val="110000"/>
              </a:lnSpc>
              <a:spcBef>
                <a:spcPts val="0"/>
              </a:spcBef>
              <a:buNone/>
            </a:pPr>
            <a:endParaRPr lang="en-US" sz="1200" i="1" dirty="0" smtClean="0"/>
          </a:p>
          <a:p>
            <a:pPr marL="0" indent="0">
              <a:lnSpc>
                <a:spcPct val="110000"/>
              </a:lnSpc>
              <a:spcBef>
                <a:spcPts val="0"/>
              </a:spcBef>
              <a:buNone/>
            </a:pPr>
            <a:endParaRPr lang="uk-UA" sz="1200" b="1" dirty="0" smtClean="0"/>
          </a:p>
          <a:p>
            <a:pPr marL="0" indent="0">
              <a:lnSpc>
                <a:spcPct val="110000"/>
              </a:lnSpc>
              <a:spcBef>
                <a:spcPts val="0"/>
              </a:spcBef>
              <a:buNone/>
            </a:pPr>
            <a:endParaRPr lang="uk-UA" sz="1200" dirty="0"/>
          </a:p>
        </p:txBody>
      </p:sp>
      <p:sp>
        <p:nvSpPr>
          <p:cNvPr id="7" name="Текст 6"/>
          <p:cNvSpPr>
            <a:spLocks noGrp="1"/>
          </p:cNvSpPr>
          <p:nvPr>
            <p:ph type="body" sz="half" idx="2"/>
          </p:nvPr>
        </p:nvSpPr>
        <p:spPr>
          <a:xfrm>
            <a:off x="6916717" y="6350139"/>
            <a:ext cx="4296230" cy="381601"/>
          </a:xfrm>
        </p:spPr>
        <p:style>
          <a:lnRef idx="2">
            <a:schemeClr val="dk1"/>
          </a:lnRef>
          <a:fillRef idx="1">
            <a:schemeClr val="lt1"/>
          </a:fillRef>
          <a:effectRef idx="0">
            <a:schemeClr val="dk1"/>
          </a:effectRef>
          <a:fontRef idx="minor">
            <a:schemeClr val="dk1"/>
          </a:fontRef>
        </p:style>
        <p:txBody>
          <a:bodyPr>
            <a:normAutofit/>
          </a:bodyPr>
          <a:lstStyle/>
          <a:p>
            <a:r>
              <a:rPr lang="uk-UA" sz="1900" dirty="0" smtClean="0">
                <a:solidFill>
                  <a:schemeClr val="tx1"/>
                </a:solidFill>
              </a:rPr>
              <a:t>Тривалість – 120 хвилин</a:t>
            </a:r>
            <a:endParaRPr lang="uk-UA" sz="1900" dirty="0">
              <a:solidFill>
                <a:schemeClr val="tx1"/>
              </a:solidFill>
            </a:endParaRPr>
          </a:p>
        </p:txBody>
      </p:sp>
      <p:sp>
        <p:nvSpPr>
          <p:cNvPr id="8" name="Объект 5"/>
          <p:cNvSpPr txBox="1">
            <a:spLocks/>
          </p:cNvSpPr>
          <p:nvPr/>
        </p:nvSpPr>
        <p:spPr>
          <a:xfrm>
            <a:off x="6446982" y="336726"/>
            <a:ext cx="5190835" cy="5870110"/>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dk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dk1"/>
                </a:solidFill>
                <a:latin typeface="+mn-lt"/>
                <a:ea typeface="+mn-ea"/>
                <a:cs typeface="+mn-cs"/>
              </a:defRPr>
            </a:lvl9pPr>
          </a:lstStyle>
          <a:p>
            <a:pPr marL="0" indent="0">
              <a:lnSpc>
                <a:spcPct val="110000"/>
              </a:lnSpc>
              <a:spcBef>
                <a:spcPts val="0"/>
              </a:spcBef>
              <a:buNone/>
            </a:pPr>
            <a:r>
              <a:rPr lang="ru-RU" sz="1200" b="1" dirty="0"/>
              <a:t>6</a:t>
            </a:r>
            <a:r>
              <a:rPr lang="ru-RU" sz="1200" b="1" dirty="0" smtClean="0"/>
              <a:t>) </a:t>
            </a:r>
            <a:r>
              <a:rPr lang="ru-RU" sz="1200" b="1" dirty="0"/>
              <a:t>Постанова КЦС ВС </a:t>
            </a:r>
            <a:r>
              <a:rPr lang="ru-RU" sz="1200" b="1" dirty="0" err="1"/>
              <a:t>від</a:t>
            </a:r>
            <a:r>
              <a:rPr lang="ru-RU" sz="1200" b="1" dirty="0"/>
              <a:t> 19.06.2024 року у </a:t>
            </a:r>
            <a:r>
              <a:rPr lang="ru-RU" sz="1200" b="1" dirty="0" err="1"/>
              <a:t>справі</a:t>
            </a:r>
            <a:r>
              <a:rPr lang="ru-RU" sz="1200" b="1" dirty="0"/>
              <a:t> №554/6033/22</a:t>
            </a:r>
          </a:p>
          <a:p>
            <a:pPr marL="0" indent="0">
              <a:lnSpc>
                <a:spcPct val="110000"/>
              </a:lnSpc>
              <a:spcBef>
                <a:spcPts val="0"/>
              </a:spcBef>
              <a:buNone/>
            </a:pPr>
            <a:r>
              <a:rPr lang="ru-RU" sz="1200" dirty="0">
                <a:hlinkClick r:id="rId7"/>
              </a:rPr>
              <a:t>https://</a:t>
            </a:r>
            <a:r>
              <a:rPr lang="ru-RU" sz="1200" dirty="0" smtClean="0">
                <a:hlinkClick r:id="rId7"/>
              </a:rPr>
              <a:t>reyestr.court.gov.ua/Review/119872633</a:t>
            </a:r>
            <a:r>
              <a:rPr lang="ru-RU" sz="1200" dirty="0" smtClean="0"/>
              <a:t> </a:t>
            </a:r>
            <a:endParaRPr lang="ru-RU" sz="1200" dirty="0"/>
          </a:p>
          <a:p>
            <a:pPr marL="0" indent="0">
              <a:lnSpc>
                <a:spcPct val="110000"/>
              </a:lnSpc>
              <a:spcBef>
                <a:spcPts val="0"/>
              </a:spcBef>
              <a:buNone/>
            </a:pPr>
            <a:r>
              <a:rPr lang="uk-UA" sz="1200" i="1" dirty="0" smtClean="0"/>
              <a:t>про встановлення факту проживання </a:t>
            </a:r>
            <a:r>
              <a:rPr lang="uk-UA" sz="1200" i="1" dirty="0" err="1" smtClean="0"/>
              <a:t>однєю</a:t>
            </a:r>
            <a:r>
              <a:rPr lang="uk-UA" sz="1200" i="1" dirty="0" smtClean="0"/>
              <a:t> </a:t>
            </a:r>
            <a:r>
              <a:rPr lang="uk-UA" sz="1200" i="1" dirty="0" err="1" smtClean="0"/>
              <a:t>сімєю</a:t>
            </a:r>
            <a:endParaRPr lang="uk-UA" sz="1200" i="1" dirty="0" smtClean="0"/>
          </a:p>
          <a:p>
            <a:pPr marL="0" indent="0">
              <a:lnSpc>
                <a:spcPct val="110000"/>
              </a:lnSpc>
              <a:spcBef>
                <a:spcPts val="0"/>
              </a:spcBef>
              <a:buNone/>
            </a:pPr>
            <a:endParaRPr lang="ru-RU" sz="1200" b="1" dirty="0"/>
          </a:p>
          <a:p>
            <a:pPr marL="0" indent="0">
              <a:lnSpc>
                <a:spcPct val="110000"/>
              </a:lnSpc>
              <a:spcBef>
                <a:spcPts val="0"/>
              </a:spcBef>
              <a:buNone/>
            </a:pPr>
            <a:r>
              <a:rPr lang="ru-RU" sz="1200" b="1" dirty="0" smtClean="0"/>
              <a:t>7) Постанова </a:t>
            </a:r>
            <a:r>
              <a:rPr lang="ru-RU" sz="1200" b="1" dirty="0"/>
              <a:t>ВП ВС </a:t>
            </a:r>
            <a:r>
              <a:rPr lang="ru-RU" sz="1200" b="1" dirty="0" err="1"/>
              <a:t>від</a:t>
            </a:r>
            <a:r>
              <a:rPr lang="ru-RU" sz="1200" b="1" dirty="0"/>
              <a:t> 26.06.2024 року у </a:t>
            </a:r>
            <a:r>
              <a:rPr lang="ru-RU" sz="1200" b="1" dirty="0" err="1"/>
              <a:t>справі</a:t>
            </a:r>
            <a:r>
              <a:rPr lang="ru-RU" sz="1200" b="1" dirty="0"/>
              <a:t>  №686/5757/23</a:t>
            </a:r>
            <a:br>
              <a:rPr lang="ru-RU" sz="1200" b="1" dirty="0"/>
            </a:br>
            <a:r>
              <a:rPr lang="ru-RU" sz="1200" b="1" dirty="0">
                <a:hlinkClick r:id="rId8"/>
              </a:rPr>
              <a:t>https://reyestr.court.gov.ua/Review/120396086</a:t>
            </a:r>
            <a:r>
              <a:rPr lang="ru-RU" sz="1200" b="1" dirty="0"/>
              <a:t/>
            </a:r>
            <a:br>
              <a:rPr lang="ru-RU" sz="1200" b="1" dirty="0"/>
            </a:br>
            <a:r>
              <a:rPr lang="uk-UA" sz="1200" i="1" dirty="0" smtClean="0"/>
              <a:t>про встановлення додаткового строку для прийняття спадщини </a:t>
            </a:r>
          </a:p>
          <a:p>
            <a:pPr marL="0" indent="0">
              <a:lnSpc>
                <a:spcPct val="110000"/>
              </a:lnSpc>
              <a:spcBef>
                <a:spcPts val="0"/>
              </a:spcBef>
              <a:buNone/>
            </a:pPr>
            <a:endParaRPr lang="ru-RU" sz="1200" i="1" dirty="0"/>
          </a:p>
          <a:p>
            <a:pPr marL="0" indent="0">
              <a:spcBef>
                <a:spcPts val="0"/>
              </a:spcBef>
              <a:buNone/>
            </a:pPr>
            <a:r>
              <a:rPr lang="ru-RU" sz="1200" b="1" dirty="0" smtClean="0"/>
              <a:t>8) </a:t>
            </a:r>
            <a:r>
              <a:rPr lang="uk-UA" sz="1200" b="1" dirty="0"/>
              <a:t>Постанова ВС від 11.09.2024 у справі №642/4502/17</a:t>
            </a:r>
            <a:endParaRPr lang="en-US" sz="1200" dirty="0"/>
          </a:p>
          <a:p>
            <a:pPr marL="0" indent="0">
              <a:spcBef>
                <a:spcPts val="0"/>
              </a:spcBef>
              <a:buNone/>
            </a:pPr>
            <a:r>
              <a:rPr lang="uk-UA" sz="1200" u="sng" dirty="0">
                <a:hlinkClick r:id="rId9"/>
              </a:rPr>
              <a:t>https://</a:t>
            </a:r>
            <a:r>
              <a:rPr lang="uk-UA" sz="1200" u="sng" dirty="0" smtClean="0">
                <a:hlinkClick r:id="rId9"/>
              </a:rPr>
              <a:t>reyestr.court.gov.ua/Review/121753746</a:t>
            </a:r>
            <a:endParaRPr lang="uk-UA" sz="1200" u="sng" dirty="0" smtClean="0"/>
          </a:p>
          <a:p>
            <a:pPr marL="0" indent="0">
              <a:spcBef>
                <a:spcPts val="0"/>
              </a:spcBef>
              <a:buNone/>
            </a:pPr>
            <a:r>
              <a:rPr lang="uk-UA" sz="1200" i="1" dirty="0" smtClean="0"/>
              <a:t>Про визнання права власності в порядку спадкування</a:t>
            </a:r>
          </a:p>
          <a:p>
            <a:pPr marL="0" indent="0">
              <a:spcBef>
                <a:spcPts val="0"/>
              </a:spcBef>
              <a:buNone/>
            </a:pPr>
            <a:endParaRPr lang="uk-UA" sz="1200" u="sng" dirty="0"/>
          </a:p>
          <a:p>
            <a:pPr marL="0" indent="0">
              <a:spcBef>
                <a:spcPts val="0"/>
              </a:spcBef>
              <a:buNone/>
            </a:pPr>
            <a:r>
              <a:rPr lang="ru-RU" sz="1200" b="1" dirty="0"/>
              <a:t>9) Постанова ВС </a:t>
            </a:r>
            <a:r>
              <a:rPr lang="ru-RU" sz="1200" b="1" dirty="0" err="1"/>
              <a:t>від</a:t>
            </a:r>
            <a:r>
              <a:rPr lang="ru-RU" sz="1200" b="1" dirty="0"/>
              <a:t> 17.09.2024 року у </a:t>
            </a:r>
            <a:r>
              <a:rPr lang="ru-RU" sz="1200" b="1" dirty="0" err="1"/>
              <a:t>справі</a:t>
            </a:r>
            <a:r>
              <a:rPr lang="ru-RU" sz="1200" b="1" dirty="0"/>
              <a:t> № 514/1206/21</a:t>
            </a:r>
            <a:br>
              <a:rPr lang="ru-RU" sz="1200" b="1" dirty="0"/>
            </a:br>
            <a:r>
              <a:rPr lang="ru-RU" sz="1200" b="1" dirty="0">
                <a:hlinkClick r:id="rId10"/>
              </a:rPr>
              <a:t>https://reyestr.court.gov.ua/Review/121846954</a:t>
            </a:r>
            <a:r>
              <a:rPr lang="ru-RU" sz="1200" b="1" dirty="0"/>
              <a:t/>
            </a:r>
            <a:br>
              <a:rPr lang="ru-RU" sz="1200" b="1" dirty="0"/>
            </a:br>
            <a:r>
              <a:rPr lang="ru-RU" sz="1200" b="1" i="1" dirty="0" err="1"/>
              <a:t>фокуси</a:t>
            </a:r>
            <a:r>
              <a:rPr lang="ru-RU" sz="1200" b="1" i="1" dirty="0"/>
              <a:t> </a:t>
            </a:r>
            <a:r>
              <a:rPr lang="ru-RU" sz="1200" b="1" i="1" dirty="0" err="1"/>
              <a:t>уваги</a:t>
            </a:r>
            <a:r>
              <a:rPr lang="ru-RU" sz="1200" b="1" i="1" dirty="0"/>
              <a:t>: </a:t>
            </a:r>
            <a:r>
              <a:rPr lang="uk-UA" sz="1200" i="1" dirty="0"/>
              <a:t>  </a:t>
            </a:r>
            <a:br>
              <a:rPr lang="uk-UA" sz="1200" i="1" dirty="0"/>
            </a:br>
            <a:r>
              <a:rPr lang="uk-UA" sz="1200" i="1" dirty="0"/>
              <a:t>- чи допускає ЦК України можливість вчиняти такий правочин як згода спадкоємця, який прийняв спадщину, спадкоємцю, що пропустив строк для прийняття спадщини, подати заяву про прийняття спадщини?</a:t>
            </a:r>
            <a:r>
              <a:rPr lang="en-US" sz="1200" i="1" dirty="0"/>
              <a:t/>
            </a:r>
            <a:br>
              <a:rPr lang="en-US" sz="1200" i="1" dirty="0"/>
            </a:br>
            <a:r>
              <a:rPr lang="uk-UA" sz="1200" i="1" dirty="0"/>
              <a:t>- чи може спадкоємець, який надав письмову згоду на подання заяви про прийняття спадщини відмовитися від неї і хто має сприйняти таку відмову від правочину?</a:t>
            </a:r>
            <a:endParaRPr lang="en-US" sz="1200" i="1" dirty="0"/>
          </a:p>
          <a:p>
            <a:pPr marL="0" indent="0">
              <a:lnSpc>
                <a:spcPct val="110000"/>
              </a:lnSpc>
              <a:spcBef>
                <a:spcPts val="0"/>
              </a:spcBef>
              <a:buNone/>
            </a:pPr>
            <a:endParaRPr lang="uk-UA" sz="1200" i="1" dirty="0"/>
          </a:p>
          <a:p>
            <a:pPr marL="0" indent="0">
              <a:lnSpc>
                <a:spcPct val="110000"/>
              </a:lnSpc>
              <a:spcBef>
                <a:spcPts val="0"/>
              </a:spcBef>
              <a:buNone/>
            </a:pPr>
            <a:r>
              <a:rPr lang="ru-RU" sz="1200" b="1" dirty="0" smtClean="0"/>
              <a:t>10</a:t>
            </a:r>
            <a:r>
              <a:rPr lang="ru-RU" sz="1200" b="1" dirty="0"/>
              <a:t>) Постанова ВП ВС </a:t>
            </a:r>
            <a:r>
              <a:rPr lang="ru-RU" sz="1200" b="1" dirty="0" err="1"/>
              <a:t>від</a:t>
            </a:r>
            <a:r>
              <a:rPr lang="ru-RU" sz="1200" b="1" dirty="0"/>
              <a:t> 09.10.2024 року у </a:t>
            </a:r>
            <a:r>
              <a:rPr lang="ru-RU" sz="1200" b="1" dirty="0" err="1"/>
              <a:t>справі</a:t>
            </a:r>
            <a:r>
              <a:rPr lang="ru-RU" sz="1200" b="1" dirty="0"/>
              <a:t> №638/1046/14-ц</a:t>
            </a:r>
            <a:br>
              <a:rPr lang="ru-RU" sz="1200" b="1" dirty="0"/>
            </a:br>
            <a:r>
              <a:rPr lang="ru-RU" sz="1200" dirty="0">
                <a:hlinkClick r:id="rId11"/>
              </a:rPr>
              <a:t>https://reyestr.court.gov.ua/Review/122302691</a:t>
            </a:r>
            <a:r>
              <a:rPr lang="ru-RU" sz="1200" dirty="0"/>
              <a:t> </a:t>
            </a:r>
            <a:endParaRPr lang="ru-RU" sz="1200" dirty="0" smtClean="0"/>
          </a:p>
          <a:p>
            <a:pPr marL="0" indent="0">
              <a:lnSpc>
                <a:spcPct val="110000"/>
              </a:lnSpc>
              <a:spcBef>
                <a:spcPts val="0"/>
              </a:spcBef>
              <a:buNone/>
            </a:pPr>
            <a:r>
              <a:rPr lang="ru-RU" sz="1200" b="1" dirty="0" smtClean="0"/>
              <a:t>Фокус </a:t>
            </a:r>
            <a:r>
              <a:rPr lang="ru-RU" sz="1200" b="1" dirty="0" err="1" smtClean="0"/>
              <a:t>уваги</a:t>
            </a:r>
            <a:r>
              <a:rPr lang="ru-RU" sz="1200" b="1" dirty="0" smtClean="0"/>
              <a:t>: </a:t>
            </a:r>
            <a:r>
              <a:rPr lang="uk-UA" sz="1200" i="1" dirty="0"/>
              <a:t>пред`явлення кредитором вимоги до спадкоємців боржника, які прийняли спадщину</a:t>
            </a:r>
            <a:endParaRPr lang="ru-RU" sz="1200" dirty="0" smtClean="0"/>
          </a:p>
          <a:p>
            <a:pPr marL="0" indent="0">
              <a:lnSpc>
                <a:spcPct val="110000"/>
              </a:lnSpc>
              <a:spcBef>
                <a:spcPts val="0"/>
              </a:spcBef>
              <a:buNone/>
            </a:pPr>
            <a:endParaRPr lang="uk-UA" sz="1200" i="1" dirty="0" smtClean="0"/>
          </a:p>
          <a:p>
            <a:pPr marL="0" indent="0">
              <a:lnSpc>
                <a:spcPct val="110000"/>
              </a:lnSpc>
              <a:spcBef>
                <a:spcPts val="0"/>
              </a:spcBef>
              <a:buNone/>
            </a:pPr>
            <a:r>
              <a:rPr lang="ru-RU" sz="1200" b="1" dirty="0"/>
              <a:t>11) Постанова ВС </a:t>
            </a:r>
            <a:r>
              <a:rPr lang="ru-RU" sz="1200" b="1" dirty="0" err="1"/>
              <a:t>від</a:t>
            </a:r>
            <a:r>
              <a:rPr lang="ru-RU" sz="1200" b="1" dirty="0"/>
              <a:t> 15.10.2024 року у </a:t>
            </a:r>
            <a:r>
              <a:rPr lang="ru-RU" sz="1200" b="1" dirty="0" err="1"/>
              <a:t>справі</a:t>
            </a:r>
            <a:r>
              <a:rPr lang="ru-RU" sz="1200" b="1" dirty="0"/>
              <a:t> №697/2584/23</a:t>
            </a:r>
            <a:br>
              <a:rPr lang="ru-RU" sz="1200" b="1" dirty="0"/>
            </a:br>
            <a:r>
              <a:rPr lang="ru-RU" sz="1200" dirty="0">
                <a:hlinkClick r:id="rId12"/>
              </a:rPr>
              <a:t>https://</a:t>
            </a:r>
            <a:r>
              <a:rPr lang="ru-RU" sz="1200" dirty="0" smtClean="0">
                <a:hlinkClick r:id="rId12"/>
              </a:rPr>
              <a:t>reyestr.court.gov.ua/Review/122384551</a:t>
            </a:r>
            <a:endParaRPr lang="ru-RU" sz="1200" dirty="0" smtClean="0"/>
          </a:p>
          <a:p>
            <a:pPr marL="0" indent="0">
              <a:lnSpc>
                <a:spcPct val="110000"/>
              </a:lnSpc>
              <a:spcBef>
                <a:spcPts val="0"/>
              </a:spcBef>
              <a:buNone/>
            </a:pPr>
            <a:r>
              <a:rPr lang="ru-RU" sz="1200" i="1" dirty="0"/>
              <a:t>про </a:t>
            </a:r>
            <a:r>
              <a:rPr lang="ru-RU" sz="1200" i="1" dirty="0" err="1"/>
              <a:t>встановлення</a:t>
            </a:r>
            <a:r>
              <a:rPr lang="ru-RU" sz="1200" i="1" dirty="0"/>
              <a:t> </a:t>
            </a:r>
            <a:r>
              <a:rPr lang="ru-RU" sz="1200" i="1" dirty="0" err="1"/>
              <a:t>додаткового</a:t>
            </a:r>
            <a:r>
              <a:rPr lang="ru-RU" sz="1200" i="1" dirty="0"/>
              <a:t> строку для </a:t>
            </a:r>
            <a:r>
              <a:rPr lang="ru-RU" sz="1200" i="1" dirty="0" err="1"/>
              <a:t>прийняття</a:t>
            </a:r>
            <a:r>
              <a:rPr lang="ru-RU" sz="1200" i="1" dirty="0"/>
              <a:t> </a:t>
            </a:r>
            <a:r>
              <a:rPr lang="ru-RU" sz="1200" i="1" dirty="0" err="1"/>
              <a:t>спадщини</a:t>
            </a:r>
            <a:r>
              <a:rPr lang="ru-RU" sz="1200" i="1" dirty="0"/>
              <a:t>, фокус </a:t>
            </a:r>
            <a:r>
              <a:rPr lang="ru-RU" sz="1200" i="1" dirty="0" err="1"/>
              <a:t>уваги</a:t>
            </a:r>
            <a:r>
              <a:rPr lang="ru-RU" sz="1200" i="1" dirty="0"/>
              <a:t>: </a:t>
            </a:r>
            <a:r>
              <a:rPr lang="ru-RU" sz="1200" i="1" dirty="0" err="1"/>
              <a:t>поважність</a:t>
            </a:r>
            <a:r>
              <a:rPr lang="ru-RU" sz="1200" i="1" dirty="0"/>
              <a:t> причин пропуску </a:t>
            </a:r>
            <a:r>
              <a:rPr lang="ru-RU" sz="1200" i="1" dirty="0" err="1"/>
              <a:t>строків</a:t>
            </a:r>
            <a:endParaRPr lang="uk-UA" sz="1200" i="1" dirty="0"/>
          </a:p>
        </p:txBody>
      </p:sp>
      <p:sp>
        <p:nvSpPr>
          <p:cNvPr id="2" name="Номер слайда 1"/>
          <p:cNvSpPr>
            <a:spLocks noGrp="1"/>
          </p:cNvSpPr>
          <p:nvPr>
            <p:ph type="sldNum" sz="quarter" idx="12"/>
          </p:nvPr>
        </p:nvSpPr>
        <p:spPr>
          <a:xfrm>
            <a:off x="11637817" y="6350139"/>
            <a:ext cx="365760" cy="365760"/>
          </a:xfrm>
        </p:spPr>
        <p:txBody>
          <a:bodyPr/>
          <a:lstStyle/>
          <a:p>
            <a:fld id="{B2921D10-F41C-40D7-B832-7C5EDA5BA972}" type="slidenum">
              <a:rPr lang="uk-UA" smtClean="0"/>
              <a:t>3</a:t>
            </a:fld>
            <a:endParaRPr lang="uk-UA" dirty="0"/>
          </a:p>
        </p:txBody>
      </p:sp>
    </p:spTree>
    <p:extLst>
      <p:ext uri="{BB962C8B-B14F-4D97-AF65-F5344CB8AC3E}">
        <p14:creationId xmlns:p14="http://schemas.microsoft.com/office/powerpoint/2010/main" val="23948672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04337" y="454429"/>
            <a:ext cx="11656754" cy="6168044"/>
          </a:xfrm>
        </p:spPr>
        <p:txBody>
          <a:bodyPr>
            <a:noAutofit/>
          </a:bodyPr>
          <a:lstStyle/>
          <a:p>
            <a:pPr marL="0" indent="0" algn="just">
              <a:buNone/>
            </a:pPr>
            <a:r>
              <a:rPr lang="uk-UA" b="1" dirty="0"/>
              <a:t>Позивачка зазначала, що у справі №569/21358/20, щодо АТ «УкрСиббанк» та інших, рішенням Рівненського міського суду Рівненської області від 19.05.2021 року її позов було задоволено частково, був знятий арешт накладений на підставі постанови про відкриття виконавчого провадження з накладенням арешту на майно боржника, серія та номер: НОМЕР_4, виданий 21.09.2011 року відділом ДВС Рівненського міського управління юстиції із нерухомого майна, належного на праві власності ОСОБА_2, який помер ІНФОРМАЦІЯ_1</a:t>
            </a:r>
            <a:r>
              <a:rPr lang="uk-UA" dirty="0"/>
              <a:t>.</a:t>
            </a:r>
            <a:endParaRPr lang="en-US" dirty="0"/>
          </a:p>
          <a:p>
            <a:pPr marL="0" indent="0" algn="just">
              <a:buNone/>
            </a:pPr>
            <a:r>
              <a:rPr lang="uk-UA" dirty="0" smtClean="0"/>
              <a:t>В </a:t>
            </a:r>
            <a:r>
              <a:rPr lang="uk-UA" dirty="0"/>
              <a:t>задоволенні решти позовних вимог їй було відмовлено з тієї причини, що судом не було встановлено фактів пропуску відповідачами шестимісячного строку передбаченого статтею 1281 ЦК України на пред’явлення до неї вимог як до спадкоємця боржника. Вказане вище рішення нею не оскаржувалося і набрало законної сили 30.06.2021 року. </a:t>
            </a:r>
            <a:endParaRPr lang="en-US" dirty="0"/>
          </a:p>
          <a:p>
            <a:pPr marL="0" indent="0" algn="just">
              <a:buNone/>
            </a:pPr>
            <a:r>
              <a:rPr lang="uk-UA" dirty="0"/>
              <a:t>Також, позивачка вказувала, що </a:t>
            </a:r>
            <a:r>
              <a:rPr lang="uk-UA" b="1" dirty="0"/>
              <a:t>рішенням Рівненського міського суду Рівненської області від 23.09.2021 року у цивільній справі №569/13041/21 в задоволені позову АТ КБ «ПриватБанк» до неї було відмовлено з підстав пропущення банком строків пред’явлення до неї вимог, як до спадкоємця боржника, встановлених статтею 1281 ЦК України. Вказане судове рішення не було оскаржене сторонами та набрало законної сили 04.11.2021 року.</a:t>
            </a:r>
            <a:endParaRPr lang="en-US" b="1" dirty="0"/>
          </a:p>
          <a:p>
            <a:pPr marL="0" indent="0" algn="just">
              <a:buNone/>
            </a:pPr>
            <a:r>
              <a:rPr lang="uk-UA" dirty="0"/>
              <a:t>Позивачка вказувала, що </a:t>
            </a:r>
            <a:r>
              <a:rPr lang="uk-UA" b="1" dirty="0"/>
              <a:t>через наявність арешту спадкового майна позбавлена можливості оформити спадщину, таким чином, арешт накладений на спадкове майно порушує її право власності.</a:t>
            </a:r>
          </a:p>
        </p:txBody>
      </p:sp>
      <p:sp>
        <p:nvSpPr>
          <p:cNvPr id="3" name="Номер слайда 2"/>
          <p:cNvSpPr>
            <a:spLocks noGrp="1"/>
          </p:cNvSpPr>
          <p:nvPr>
            <p:ph type="sldNum" sz="quarter" idx="12"/>
          </p:nvPr>
        </p:nvSpPr>
        <p:spPr>
          <a:xfrm>
            <a:off x="11595331" y="6256713"/>
            <a:ext cx="365760" cy="365760"/>
          </a:xfrm>
        </p:spPr>
        <p:txBody>
          <a:bodyPr/>
          <a:lstStyle/>
          <a:p>
            <a:fld id="{B2921D10-F41C-40D7-B832-7C5EDA5BA972}" type="slidenum">
              <a:rPr lang="uk-UA" smtClean="0"/>
              <a:t>30</a:t>
            </a:fld>
            <a:endParaRPr lang="uk-UA" dirty="0"/>
          </a:p>
        </p:txBody>
      </p:sp>
    </p:spTree>
    <p:extLst>
      <p:ext uri="{BB962C8B-B14F-4D97-AF65-F5344CB8AC3E}">
        <p14:creationId xmlns:p14="http://schemas.microsoft.com/office/powerpoint/2010/main" val="3307859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04337" y="454429"/>
            <a:ext cx="11656754" cy="6168044"/>
          </a:xfrm>
        </p:spPr>
        <p:txBody>
          <a:bodyPr>
            <a:noAutofit/>
          </a:bodyPr>
          <a:lstStyle/>
          <a:p>
            <a:pPr marL="0" indent="0">
              <a:buNone/>
            </a:pPr>
            <a:r>
              <a:rPr lang="uk-UA" b="1" dirty="0"/>
              <a:t>2.	Короткий зміст рішень судів першої та апеляційної інстанцій</a:t>
            </a:r>
            <a:endParaRPr lang="en-US" dirty="0"/>
          </a:p>
          <a:p>
            <a:pPr marL="0" indent="0" algn="justLow">
              <a:spcBef>
                <a:spcPts val="0"/>
              </a:spcBef>
              <a:buNone/>
            </a:pPr>
            <a:r>
              <a:rPr lang="uk-UA" b="1" dirty="0"/>
              <a:t>Рівненський міський суд рішенням від 19.05.2022 року позов задовольнив частково</a:t>
            </a:r>
            <a:r>
              <a:rPr lang="uk-UA" dirty="0"/>
              <a:t>, </a:t>
            </a:r>
            <a:endParaRPr lang="uk-UA" dirty="0" smtClean="0"/>
          </a:p>
          <a:p>
            <a:pPr marL="0" indent="0" algn="justLow">
              <a:spcBef>
                <a:spcPts val="0"/>
              </a:spcBef>
              <a:buNone/>
            </a:pPr>
            <a:r>
              <a:rPr lang="uk-UA" dirty="0" smtClean="0"/>
              <a:t>зняв </a:t>
            </a:r>
            <a:r>
              <a:rPr lang="uk-UA" dirty="0"/>
              <a:t>арешт з нерухомого майна спадкодавця, накладений у виконавчому провадженні, де </a:t>
            </a:r>
            <a:r>
              <a:rPr lang="uk-UA" dirty="0" err="1"/>
              <a:t>стягувачем</a:t>
            </a:r>
            <a:r>
              <a:rPr lang="uk-UA" dirty="0"/>
              <a:t> було АТ КБ «ПриватБанк»; </a:t>
            </a:r>
            <a:endParaRPr lang="uk-UA" dirty="0" smtClean="0"/>
          </a:p>
          <a:p>
            <a:pPr marL="0" indent="0" algn="justLow">
              <a:spcBef>
                <a:spcPts val="0"/>
              </a:spcBef>
              <a:buNone/>
            </a:pPr>
            <a:r>
              <a:rPr lang="uk-UA" dirty="0" smtClean="0"/>
              <a:t>в </a:t>
            </a:r>
            <a:r>
              <a:rPr lang="uk-UA" dirty="0"/>
              <a:t>решті позовних вимог зокрема щодо вимог до ПАТ «Банк «Фінанси та Кредит» та ГУ ПФУ в Рівненській області - відмовив. </a:t>
            </a:r>
            <a:endParaRPr lang="uk-UA" dirty="0" smtClean="0"/>
          </a:p>
          <a:p>
            <a:pPr marL="0" indent="0" algn="justLow">
              <a:spcBef>
                <a:spcPts val="0"/>
              </a:spcBef>
              <a:buNone/>
            </a:pPr>
            <a:r>
              <a:rPr lang="uk-UA" dirty="0" smtClean="0"/>
              <a:t>Ухвалюючи </a:t>
            </a:r>
            <a:r>
              <a:rPr lang="uk-UA" dirty="0"/>
              <a:t>рішення про часткове задоволення позовних вимог місцевий суд виходив з того, що </a:t>
            </a:r>
            <a:r>
              <a:rPr lang="uk-UA" b="1" dirty="0"/>
              <a:t>відповідач АТ КБ «ПриватБанк» дізнався про смерть кредитора ще 21.09.2020 року, що встановлено рішенням Рівненського міського суду Рівненської області від 23.09.2021 року у цивільній справі №569/13041/21. Згідно цього рішення у задоволенні позову відмовлено у зв’язку з пропуском строку, а тому вважав, що є достатні підстави для зняття арешту у виконавчому провадженню, де </a:t>
            </a:r>
            <a:r>
              <a:rPr lang="uk-UA" b="1" dirty="0" err="1"/>
              <a:t>стягувачем</a:t>
            </a:r>
            <a:r>
              <a:rPr lang="uk-UA" b="1" dirty="0"/>
              <a:t> є АТ КБ «ПриватБанк». </a:t>
            </a:r>
            <a:endParaRPr lang="uk-UA" b="1" dirty="0" smtClean="0"/>
          </a:p>
          <a:p>
            <a:pPr marL="0" indent="0" algn="justLow">
              <a:spcBef>
                <a:spcPts val="0"/>
              </a:spcBef>
              <a:buNone/>
            </a:pPr>
            <a:r>
              <a:rPr lang="uk-UA" dirty="0" smtClean="0"/>
              <a:t>Відмовляючи </a:t>
            </a:r>
            <a:r>
              <a:rPr lang="uk-UA" dirty="0"/>
              <a:t>у задоволенні інших позовних вимог суд першої інстанції виходив з того, що </a:t>
            </a:r>
            <a:r>
              <a:rPr lang="uk-UA" dirty="0">
                <a:solidFill>
                  <a:srgbClr val="C00000"/>
                </a:solidFill>
              </a:rPr>
              <a:t>матеріали справи не містять доказів чи повідомляв позивач ГУ ПФУ в Рівненській області та ПАТ «Банк «Фінанси та Кредит» про прийняття ним спадщини у відповідності до вимог частини першої статті 1281 ЦК України.</a:t>
            </a:r>
            <a:endParaRPr lang="en-US" dirty="0">
              <a:solidFill>
                <a:srgbClr val="C00000"/>
              </a:solidFill>
            </a:endParaRPr>
          </a:p>
          <a:p>
            <a:pPr marL="0" indent="0" algn="justLow">
              <a:spcBef>
                <a:spcPts val="0"/>
              </a:spcBef>
              <a:buNone/>
            </a:pPr>
            <a:r>
              <a:rPr lang="uk-UA" b="1" dirty="0"/>
              <a:t>Рівненський апеляційний суд постановою від 23.02.2023 року апеляційну скаргу АТ КБ «ПриватБанк» залишив без задоволення. Апеляційну скаргу позивача задовольнив, скасував Рішення Рівненського міського суду Рівненської області від 19.05.2022 року в частині відмови у задоволенні позовних вимог до ГУ ПФУ в Рівненській області та ПАТ «Банк «Фінанси та Кредит» та ухвалив нове, яким позов про зняття арештів з нерухомого майна задовольнив</a:t>
            </a:r>
            <a:r>
              <a:rPr lang="uk-UA" dirty="0"/>
              <a:t>; зняв арешти з нерухомого майна накладені у виконавчих провадженнях де стягувачами були ГУ ПФУ в Рівненській області та ПАТ «Банк «Фінанси та Кредит»; в решті рішення залишив без змін.</a:t>
            </a:r>
            <a:endParaRPr lang="en-US" dirty="0">
              <a:effectLst/>
            </a:endParaRPr>
          </a:p>
        </p:txBody>
      </p:sp>
      <p:sp>
        <p:nvSpPr>
          <p:cNvPr id="3" name="Номер слайда 2"/>
          <p:cNvSpPr>
            <a:spLocks noGrp="1"/>
          </p:cNvSpPr>
          <p:nvPr>
            <p:ph type="sldNum" sz="quarter" idx="12"/>
          </p:nvPr>
        </p:nvSpPr>
        <p:spPr>
          <a:xfrm>
            <a:off x="11595331" y="6256713"/>
            <a:ext cx="365760" cy="365760"/>
          </a:xfrm>
        </p:spPr>
        <p:txBody>
          <a:bodyPr/>
          <a:lstStyle/>
          <a:p>
            <a:fld id="{B2921D10-F41C-40D7-B832-7C5EDA5BA972}" type="slidenum">
              <a:rPr lang="uk-UA" smtClean="0"/>
              <a:t>31</a:t>
            </a:fld>
            <a:endParaRPr lang="uk-UA" dirty="0"/>
          </a:p>
        </p:txBody>
      </p:sp>
    </p:spTree>
    <p:extLst>
      <p:ext uri="{BB962C8B-B14F-4D97-AF65-F5344CB8AC3E}">
        <p14:creationId xmlns:p14="http://schemas.microsoft.com/office/powerpoint/2010/main" val="41160606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1219200"/>
            <a:ext cx="11795068" cy="4479636"/>
          </a:xfrm>
        </p:spPr>
        <p:txBody>
          <a:bodyPr>
            <a:noAutofit/>
          </a:bodyPr>
          <a:lstStyle/>
          <a:p>
            <a:pPr marL="0" indent="0" algn="just">
              <a:buNone/>
            </a:pPr>
            <a:r>
              <a:rPr lang="uk-UA" dirty="0"/>
              <a:t>Приймаючи постанову суд апеляційної інстанції погодився з висновками місцевого суду в частині задоволених позовних вимоги та додатково виходив з того, що із змісту рішення у справі №569/21358/20 вбачається, що ГУ ПФУ в Рівненській області та ПАТ «Банк «Фінанси та Кредит» дізнались про факт відкриття спадщини лише після направлення їм ухвали Рівненського міського суду Рівненської області від 19.02.2021 року про залучення їх відповідачами із копій позовної заяви, а тому </a:t>
            </a:r>
            <a:r>
              <a:rPr lang="uk-UA" b="1" dirty="0"/>
              <a:t>на момент ухвалення 23.05.2022 року рішення у справі, що переглядається також вийшов шестимісячний строк передбачений статтею 1281 ЦК України для звернення з вимогами до спадкоємця боржника.</a:t>
            </a:r>
            <a:r>
              <a:rPr lang="uk-UA" dirty="0"/>
              <a:t> Апеляційний суд також вказував, що жодних пояснень або ж доказів, які б спростовували такі твердження відповідачі не надали, тому вважав за можливе погодитись з доводами апеляційної скарги стосовно наявності підстав для задоволення позовних вимог щодо скасування інших арештів.</a:t>
            </a:r>
            <a:endParaRPr lang="en-US" dirty="0"/>
          </a:p>
          <a:p>
            <a:pPr marL="0" indent="0" algn="just">
              <a:buNone/>
            </a:pPr>
            <a:r>
              <a:rPr lang="uk-UA" b="1" dirty="0"/>
              <a:t>У травні 2023 року представник АТ КБ «ПриватБанк» подав касаційну скаргу, в якій просив скасувати рішення судів попередніх інстанцій та направити справу на новий розгляд до суду першої інстанції.</a:t>
            </a:r>
            <a:endParaRPr lang="en-US" b="1" dirty="0"/>
          </a:p>
          <a:p>
            <a:pPr marL="0" indent="0" algn="just">
              <a:buNone/>
            </a:pPr>
            <a:r>
              <a:rPr lang="uk-UA" b="1" dirty="0"/>
              <a:t>ВС залишив касаційну скаргу без задоволення, оскаржувані рішення – без змін.</a:t>
            </a:r>
            <a:endParaRPr lang="en-US" b="1" dirty="0">
              <a:effectLst/>
            </a:endParaRPr>
          </a:p>
        </p:txBody>
      </p:sp>
      <p:sp>
        <p:nvSpPr>
          <p:cNvPr id="3" name="Номер слайда 2"/>
          <p:cNvSpPr>
            <a:spLocks noGrp="1"/>
          </p:cNvSpPr>
          <p:nvPr>
            <p:ph type="sldNum" sz="quarter" idx="12"/>
          </p:nvPr>
        </p:nvSpPr>
        <p:spPr>
          <a:xfrm>
            <a:off x="11696931" y="6319520"/>
            <a:ext cx="365760" cy="365760"/>
          </a:xfrm>
        </p:spPr>
        <p:txBody>
          <a:bodyPr/>
          <a:lstStyle/>
          <a:p>
            <a:fld id="{B2921D10-F41C-40D7-B832-7C5EDA5BA972}" type="slidenum">
              <a:rPr lang="uk-UA" smtClean="0"/>
              <a:t>32</a:t>
            </a:fld>
            <a:endParaRPr lang="uk-UA" dirty="0"/>
          </a:p>
        </p:txBody>
      </p:sp>
    </p:spTree>
    <p:extLst>
      <p:ext uri="{BB962C8B-B14F-4D97-AF65-F5344CB8AC3E}">
        <p14:creationId xmlns:p14="http://schemas.microsoft.com/office/powerpoint/2010/main" val="14695129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84629" y="476596"/>
            <a:ext cx="11386458" cy="5909690"/>
          </a:xfrm>
        </p:spPr>
        <p:txBody>
          <a:bodyPr>
            <a:noAutofit/>
          </a:bodyPr>
          <a:lstStyle/>
          <a:p>
            <a:pPr marL="0" indent="0" algn="just">
              <a:buNone/>
            </a:pPr>
            <a:r>
              <a:rPr lang="uk-UA" b="1" dirty="0"/>
              <a:t>3.	Правові висновки щодо застосування норм права, наведені ВС</a:t>
            </a:r>
            <a:endParaRPr lang="en-US" dirty="0"/>
          </a:p>
          <a:p>
            <a:pPr marL="0" indent="0" algn="just">
              <a:buNone/>
            </a:pPr>
            <a:r>
              <a:rPr lang="uk-UA" b="1" dirty="0"/>
              <a:t>Цитати з постанови:</a:t>
            </a:r>
            <a:r>
              <a:rPr lang="uk-UA" dirty="0"/>
              <a:t> «Особливості правового регулювання відносин між кредитором і спадкоємцями боржника регламентуються приписами статей 1281 і 1282 ЦК України.</a:t>
            </a:r>
            <a:endParaRPr lang="en-US" dirty="0"/>
          </a:p>
          <a:p>
            <a:pPr marL="0" indent="0" algn="just">
              <a:buNone/>
            </a:pPr>
            <a:r>
              <a:rPr lang="uk-UA" dirty="0"/>
              <a:t>Так, </a:t>
            </a:r>
            <a:r>
              <a:rPr lang="uk-UA" b="1" dirty="0"/>
              <a:t>відповідно до статті 1281 ЦК України, спадкоємці зобов’язані повідомити кредитора спадкодавця про відкриття спадщини, якщо їм відомо про його борги, та/або якщо вони спадкують майно, обтяжене правами третіх осіб.</a:t>
            </a:r>
            <a:endParaRPr lang="en-US" b="1" dirty="0"/>
          </a:p>
          <a:p>
            <a:pPr marL="0" indent="0" algn="just">
              <a:buNone/>
            </a:pPr>
            <a:r>
              <a:rPr lang="uk-UA" dirty="0"/>
              <a:t>Кредиторові спадкодавця належить пред’явити свої вимоги до спадкоємця, який прийняв спадщину, </a:t>
            </a:r>
            <a:r>
              <a:rPr lang="uk-UA" dirty="0">
                <a:solidFill>
                  <a:srgbClr val="7030A0"/>
                </a:solidFill>
              </a:rPr>
              <a:t>не пізніше шести місяців з дня одержання спадкоємцем свідоцтва про право на спадщину на все або частину спадкового майна незалежно від настання строку вимоги.</a:t>
            </a:r>
            <a:endParaRPr lang="en-US" dirty="0">
              <a:solidFill>
                <a:srgbClr val="7030A0"/>
              </a:solidFill>
            </a:endParaRPr>
          </a:p>
          <a:p>
            <a:pPr marL="0" indent="0" algn="just">
              <a:buNone/>
            </a:pPr>
            <a:r>
              <a:rPr lang="uk-UA" dirty="0">
                <a:solidFill>
                  <a:srgbClr val="7030A0"/>
                </a:solidFill>
              </a:rPr>
              <a:t>Якщо кредитор спадкодавця не знав і не міг знати про прийняття спадщини або про одержання спадкоємцем свідоцтва про право на спадщину, він має право пред’явити свої вимоги до спадкоємця, який прийняв спадщину, протягом шести місяців з дня, коли він дізнався про прийняття спадщини або про одержання спадкоємцем свідоцтва про право на спадщину.</a:t>
            </a:r>
            <a:endParaRPr lang="en-US" dirty="0">
              <a:solidFill>
                <a:srgbClr val="7030A0"/>
              </a:solidFill>
            </a:endParaRPr>
          </a:p>
          <a:p>
            <a:pPr marL="0" indent="0" algn="just">
              <a:buNone/>
            </a:pPr>
            <a:r>
              <a:rPr lang="uk-UA" dirty="0">
                <a:solidFill>
                  <a:srgbClr val="7030A0"/>
                </a:solidFill>
              </a:rPr>
              <a:t>Кредитор спадкодавця, який не пред’явив вимоги до спадкоємців, що прийняли спадщину, у строки, встановлені частинами другою і третьою цієї статті, позбавляється права вимоги.</a:t>
            </a:r>
            <a:endParaRPr lang="en-US" dirty="0">
              <a:solidFill>
                <a:srgbClr val="7030A0"/>
              </a:solidFill>
            </a:endParaRPr>
          </a:p>
          <a:p>
            <a:pPr marL="0" indent="0" algn="just">
              <a:buNone/>
            </a:pPr>
            <a:r>
              <a:rPr lang="uk-UA" b="1" dirty="0">
                <a:solidFill>
                  <a:schemeClr val="tx1"/>
                </a:solidFill>
              </a:rPr>
              <a:t>Отже, встановлені статтею 1281 ЦК України строки - це строки у межах яких кредитор, здійснюючи власні активні дії, може реалізувати своє суб’єктивне право.</a:t>
            </a:r>
            <a:endParaRPr lang="en-US" b="1" dirty="0">
              <a:solidFill>
                <a:schemeClr val="tx1"/>
              </a:solidFill>
            </a:endParaRPr>
          </a:p>
          <a:p>
            <a:pPr marL="0" indent="0" algn="just">
              <a:buNone/>
            </a:pPr>
            <a:endParaRPr lang="en-US" sz="1500" dirty="0"/>
          </a:p>
        </p:txBody>
      </p:sp>
      <p:sp>
        <p:nvSpPr>
          <p:cNvPr id="3" name="Номер слайда 2"/>
          <p:cNvSpPr>
            <a:spLocks noGrp="1"/>
          </p:cNvSpPr>
          <p:nvPr>
            <p:ph type="sldNum" sz="quarter" idx="12"/>
          </p:nvPr>
        </p:nvSpPr>
        <p:spPr>
          <a:xfrm>
            <a:off x="11627774" y="6275977"/>
            <a:ext cx="365760" cy="365760"/>
          </a:xfrm>
        </p:spPr>
        <p:txBody>
          <a:bodyPr/>
          <a:lstStyle/>
          <a:p>
            <a:fld id="{B2921D10-F41C-40D7-B832-7C5EDA5BA972}" type="slidenum">
              <a:rPr lang="uk-UA" smtClean="0"/>
              <a:t>33</a:t>
            </a:fld>
            <a:endParaRPr lang="uk-UA" dirty="0"/>
          </a:p>
        </p:txBody>
      </p:sp>
    </p:spTree>
    <p:extLst>
      <p:ext uri="{BB962C8B-B14F-4D97-AF65-F5344CB8AC3E}">
        <p14:creationId xmlns:p14="http://schemas.microsoft.com/office/powerpoint/2010/main" val="11638246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73396" y="321821"/>
            <a:ext cx="11437258" cy="6209607"/>
          </a:xfrm>
        </p:spPr>
        <p:txBody>
          <a:bodyPr>
            <a:noAutofit/>
          </a:bodyPr>
          <a:lstStyle/>
          <a:p>
            <a:pPr marL="0" indent="0" algn="just">
              <a:spcBef>
                <a:spcPts val="0"/>
              </a:spcBef>
              <a:buNone/>
            </a:pPr>
            <a:r>
              <a:rPr lang="uk-UA" sz="1600" b="1" dirty="0"/>
              <a:t>Стаття 1281 ЦК України не встановлює певного порядку пред’явлення вимог кредиторів до спадкоємців боржника.</a:t>
            </a:r>
            <a:endParaRPr lang="en-US" sz="1600" b="1" dirty="0"/>
          </a:p>
          <a:p>
            <a:pPr marL="0" indent="0" algn="just">
              <a:spcBef>
                <a:spcPts val="0"/>
              </a:spcBef>
              <a:buNone/>
            </a:pPr>
            <a:r>
              <a:rPr lang="uk-UA" sz="1600" dirty="0"/>
              <a:t>Разом з тим, </a:t>
            </a:r>
            <a:r>
              <a:rPr lang="uk-UA" sz="1600" dirty="0">
                <a:solidFill>
                  <a:srgbClr val="7030A0"/>
                </a:solidFill>
              </a:rPr>
              <a:t>необхідно враховувати, що оскільки зі смертю боржника зобов’язання по поверненню позики включаються до складу спадщини, то умови договору позики щодо строків повернення кредиту чи сплати його частинами не застосовуються, а підлягають застосуванню норми статті 1282 ЦК України щодо обов’язку спадкоємців задовольнити вимоги кредитора у порядку, передбаченому частиною другою цієї норми.</a:t>
            </a:r>
            <a:endParaRPr lang="en-US" sz="1600" dirty="0">
              <a:solidFill>
                <a:srgbClr val="7030A0"/>
              </a:solidFill>
            </a:endParaRPr>
          </a:p>
          <a:p>
            <a:pPr marL="0" indent="0" algn="just">
              <a:spcBef>
                <a:spcPts val="0"/>
              </a:spcBef>
              <a:buNone/>
            </a:pPr>
            <a:r>
              <a:rPr lang="uk-UA" sz="1600" dirty="0"/>
              <a:t>Згідно з статтею 1282 ЦК України спадкоємці зобов’язані задовольнити вимоги кредитора повністю, але в межах вартості майна, одержаного у спадщину. Кожен зі спадкоємців зобов’язаний задовольнити вимоги кредитора особисто, у розмірі, який відповідає його частці у спадщині. Вимоги кредитора вони зобов’язані задовольнити шляхом одноразового платежу, якщо домовленістю між спадкоємцями і кредитором не встановлено інше. У разі відмови від одноразового платежу суд за позовом кредитора накладає стягнення на майно, яке було передано спадкоємцям у натурі.</a:t>
            </a:r>
            <a:endParaRPr lang="en-US" sz="1600" dirty="0"/>
          </a:p>
          <a:p>
            <a:pPr marL="0" indent="0" algn="just">
              <a:spcBef>
                <a:spcPts val="0"/>
              </a:spcBef>
              <a:buNone/>
            </a:pPr>
            <a:r>
              <a:rPr lang="uk-UA" sz="1600" dirty="0"/>
              <a:t>У разі смерті фізичної особи, боржника за зобов’язанням у правовідносинах, що допускають правонаступництво у порядку спадкування, обов’язки померлої особи (боржника) за загальним правилом переходять до іншої особи її спадкоємця, тобто відбувається передбачена законом заміна боржника у зобов’язанні, який несе відповідальність у межах вартості майна, одержаного у спадщину.</a:t>
            </a:r>
            <a:endParaRPr lang="en-US" sz="1600" dirty="0"/>
          </a:p>
          <a:p>
            <a:pPr marL="0" indent="0" algn="just">
              <a:spcBef>
                <a:spcPts val="0"/>
              </a:spcBef>
              <a:buNone/>
            </a:pPr>
            <a:r>
              <a:rPr lang="uk-UA" sz="1600" b="1" dirty="0">
                <a:solidFill>
                  <a:srgbClr val="7030A0"/>
                </a:solidFill>
              </a:rPr>
              <a:t>Отже, правовідносини, що виникли між банком та боржником (який помер), після його смерті трансформуються у зобов’язальні правовідносини, що виникли між </a:t>
            </a:r>
            <a:r>
              <a:rPr lang="uk-UA" sz="1600" b="1" dirty="0" err="1">
                <a:solidFill>
                  <a:srgbClr val="7030A0"/>
                </a:solidFill>
              </a:rPr>
              <a:t>кредитодавцем</a:t>
            </a:r>
            <a:r>
              <a:rPr lang="uk-UA" sz="1600" b="1" dirty="0">
                <a:solidFill>
                  <a:srgbClr val="7030A0"/>
                </a:solidFill>
              </a:rPr>
              <a:t> та спадкоємцями боржника».</a:t>
            </a:r>
            <a:endParaRPr lang="en-US" sz="1600" b="1" dirty="0">
              <a:solidFill>
                <a:srgbClr val="7030A0"/>
              </a:solidFill>
            </a:endParaRPr>
          </a:p>
          <a:p>
            <a:pPr marL="0" indent="0" algn="just">
              <a:spcBef>
                <a:spcPts val="0"/>
              </a:spcBef>
              <a:buNone/>
            </a:pPr>
            <a:r>
              <a:rPr lang="uk-UA" sz="1600" dirty="0"/>
              <a:t>«Враховуючи вищенаведені норми та ту обставину, що судами попередніх інстанцій встановлено, що у передбачені статтею 1281 ЦК України строки із вимогами до спадкоємця боржника - ОСОБА_1 відповідачі у тому числі представники АТ КБ «ПриватБанк» не звертались, колегія суддів погоджується із висновками судів попередніх інстанцій про наявність підстав для задоволення позову, шляхом зняття арештів з нерухомого майна боржника ОСОБА_2, накладених в інтересах АТ КБ «ПриватБанк», ГУ ПФУ в Рівненській області та ПАТ «Банк «Фінанси та Кредит»».</a:t>
            </a:r>
            <a:endParaRPr lang="en-US" sz="1600" dirty="0"/>
          </a:p>
          <a:p>
            <a:pPr marL="0" indent="0" algn="just">
              <a:spcBef>
                <a:spcPts val="0"/>
              </a:spcBef>
              <a:buNone/>
            </a:pPr>
            <a:endParaRPr lang="en-US" sz="1600" dirty="0"/>
          </a:p>
        </p:txBody>
      </p:sp>
      <p:sp>
        <p:nvSpPr>
          <p:cNvPr id="3" name="Номер слайда 2"/>
          <p:cNvSpPr>
            <a:spLocks noGrp="1"/>
          </p:cNvSpPr>
          <p:nvPr>
            <p:ph type="sldNum" sz="quarter" idx="12"/>
          </p:nvPr>
        </p:nvSpPr>
        <p:spPr>
          <a:xfrm>
            <a:off x="11627774" y="6348548"/>
            <a:ext cx="365760" cy="365760"/>
          </a:xfrm>
        </p:spPr>
        <p:txBody>
          <a:bodyPr/>
          <a:lstStyle/>
          <a:p>
            <a:fld id="{B2921D10-F41C-40D7-B832-7C5EDA5BA972}" type="slidenum">
              <a:rPr lang="uk-UA" smtClean="0"/>
              <a:t>34</a:t>
            </a:fld>
            <a:endParaRPr lang="uk-UA" dirty="0"/>
          </a:p>
        </p:txBody>
      </p:sp>
    </p:spTree>
    <p:extLst>
      <p:ext uri="{BB962C8B-B14F-4D97-AF65-F5344CB8AC3E}">
        <p14:creationId xmlns:p14="http://schemas.microsoft.com/office/powerpoint/2010/main" val="2506278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163782" y="2235200"/>
            <a:ext cx="10206181" cy="1930400"/>
          </a:xfrm>
        </p:spPr>
        <p:txBody>
          <a:bodyPr>
            <a:noAutofit/>
          </a:bodyPr>
          <a:lstStyle/>
          <a:p>
            <a:pPr algn="l">
              <a:lnSpc>
                <a:spcPct val="110000"/>
              </a:lnSpc>
              <a:spcBef>
                <a:spcPts val="0"/>
              </a:spcBef>
            </a:pPr>
            <a:r>
              <a:rPr lang="uk-UA" sz="2400" b="1" dirty="0"/>
              <a:t>5) Постанова ВС від 08.01.2024 №361/2740/19</a:t>
            </a:r>
            <a:r>
              <a:rPr lang="en-US" sz="2400" dirty="0"/>
              <a:t/>
            </a:r>
            <a:br>
              <a:rPr lang="en-US" sz="2400" dirty="0"/>
            </a:br>
            <a:r>
              <a:rPr lang="uk-UA" sz="2400" u="sng" dirty="0">
                <a:hlinkClick r:id="rId2"/>
              </a:rPr>
              <a:t>https://reyestr.court.gov.ua/Review/116205961</a:t>
            </a:r>
            <a:r>
              <a:rPr lang="uk-UA" sz="2400" dirty="0"/>
              <a:t> </a:t>
            </a:r>
            <a:r>
              <a:rPr lang="en-US" sz="2400" dirty="0"/>
              <a:t/>
            </a:r>
            <a:br>
              <a:rPr lang="en-US" sz="2400" dirty="0"/>
            </a:br>
            <a:r>
              <a:rPr lang="uk-UA" sz="2400" dirty="0">
                <a:solidFill>
                  <a:srgbClr val="7030A0"/>
                </a:solidFill>
              </a:rPr>
              <a:t>Про ВПВ в ПС; зустрічний про усунення від спадкування </a:t>
            </a:r>
            <a:endParaRPr lang="en-US" sz="2400" dirty="0">
              <a:solidFill>
                <a:srgbClr val="7030A0"/>
              </a:solidFill>
            </a:endParaRPr>
          </a:p>
        </p:txBody>
      </p:sp>
    </p:spTree>
    <p:extLst>
      <p:ext uri="{BB962C8B-B14F-4D97-AF65-F5344CB8AC3E}">
        <p14:creationId xmlns:p14="http://schemas.microsoft.com/office/powerpoint/2010/main" val="11314256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62857" y="464456"/>
            <a:ext cx="11466286" cy="5811521"/>
          </a:xfrm>
        </p:spPr>
        <p:txBody>
          <a:bodyPr>
            <a:noAutofit/>
          </a:bodyPr>
          <a:lstStyle/>
          <a:p>
            <a:pPr marL="0" indent="0">
              <a:buNone/>
            </a:pPr>
            <a:r>
              <a:rPr lang="uk-UA" b="1" dirty="0" smtClean="0"/>
              <a:t>Постанова </a:t>
            </a:r>
            <a:r>
              <a:rPr lang="uk-UA" b="1" dirty="0"/>
              <a:t>ВС від 08.01.2024 №361/2740/19</a:t>
            </a:r>
            <a:endParaRPr lang="en-US" dirty="0"/>
          </a:p>
          <a:p>
            <a:pPr marL="0" indent="0">
              <a:buNone/>
            </a:pPr>
            <a:r>
              <a:rPr lang="uk-UA" u="sng" dirty="0">
                <a:hlinkClick r:id="rId2"/>
              </a:rPr>
              <a:t>https://reyestr.court.gov.ua/Review/116205961</a:t>
            </a:r>
            <a:r>
              <a:rPr lang="uk-UA" dirty="0"/>
              <a:t> </a:t>
            </a:r>
            <a:endParaRPr lang="en-US" dirty="0"/>
          </a:p>
          <a:p>
            <a:pPr marL="0" indent="0">
              <a:buNone/>
            </a:pPr>
            <a:r>
              <a:rPr lang="uk-UA" b="1" i="1" dirty="0"/>
              <a:t>Про ВПВ в ПС; зустрічний про усунення від спадкування </a:t>
            </a:r>
            <a:endParaRPr lang="en-US" dirty="0"/>
          </a:p>
          <a:p>
            <a:pPr marL="0" indent="0">
              <a:buNone/>
            </a:pPr>
            <a:r>
              <a:rPr lang="uk-UA" b="1" dirty="0"/>
              <a:t>1.	Коротко обставини справи </a:t>
            </a:r>
            <a:endParaRPr lang="en-US" dirty="0"/>
          </a:p>
          <a:p>
            <a:pPr marL="0" indent="0" algn="just">
              <a:buNone/>
            </a:pPr>
            <a:r>
              <a:rPr lang="uk-UA" dirty="0"/>
              <a:t>У квітні 2019 року ОСОБА_1 звернувся до суду із позовом до ОСОБА_4 (своєї сестри), яка діє в інтересах неповнолітньої дочки ОСОБА_3, третя особа - Броварська районна державна нотаріальна контора, про визнання права власності в порядку спадкування.</a:t>
            </a:r>
            <a:endParaRPr lang="en-US" dirty="0"/>
          </a:p>
          <a:p>
            <a:pPr marL="0" indent="0" algn="just">
              <a:buNone/>
            </a:pPr>
            <a:r>
              <a:rPr lang="uk-UA" dirty="0"/>
              <a:t>Первісний позов мотивовано тим, що ОСОБА_1 та ОСОБА_5  є дітьми ОСОБА_6, який помер ІНФОРМАЦІЯ_1. 25.07.2017 року ОСОБА_1 із заявою про прийняття спадщини звернувся </a:t>
            </a:r>
            <a:r>
              <a:rPr lang="uk-UA" dirty="0" smtClean="0"/>
              <a:t>до </a:t>
            </a:r>
            <a:r>
              <a:rPr lang="uk-UA" dirty="0"/>
              <a:t>нотаріальної контори, де йому стало відомо, що за три дні до своєї смерті його батько залишив заповіт на все своє майно дочці (сестрі позивача).</a:t>
            </a:r>
            <a:endParaRPr lang="en-US" dirty="0"/>
          </a:p>
          <a:p>
            <a:pPr marL="0" indent="0" algn="just">
              <a:buNone/>
            </a:pPr>
            <a:r>
              <a:rPr lang="uk-UA" dirty="0"/>
              <a:t>У 2017 році позивач звернувся до суду із позовом про визнання зазначеного заповіту нікчемним, але в подальшому залишив позов без розгляду у зв’язку із відмовою сестри  від прийняття спадщини за заповітом. Сестра позивача відмовилась від прийняття спадщини за законом на користь своєї неповнолітньої дочки ОСОБА_3. 22.03.2019 року державний нотаріус відмовив позивачу у видачі свідоцтва про право на спадщину за законом на майно, яке належало батькові, у зв’язку із відсутністю документів, що посвідчують право власності за померлим, про що було надано постанову про відмову у вчиненні нотаріальної дії.</a:t>
            </a:r>
            <a:endParaRPr lang="en-US" dirty="0">
              <a:effectLst/>
            </a:endParaRPr>
          </a:p>
        </p:txBody>
      </p:sp>
      <p:sp>
        <p:nvSpPr>
          <p:cNvPr id="3" name="Номер слайда 2"/>
          <p:cNvSpPr>
            <a:spLocks noGrp="1"/>
          </p:cNvSpPr>
          <p:nvPr>
            <p:ph type="sldNum" sz="quarter" idx="12"/>
          </p:nvPr>
        </p:nvSpPr>
        <p:spPr>
          <a:xfrm>
            <a:off x="11696931" y="6275977"/>
            <a:ext cx="365760" cy="365760"/>
          </a:xfrm>
        </p:spPr>
        <p:txBody>
          <a:bodyPr/>
          <a:lstStyle/>
          <a:p>
            <a:fld id="{B2921D10-F41C-40D7-B832-7C5EDA5BA972}" type="slidenum">
              <a:rPr lang="uk-UA" smtClean="0"/>
              <a:t>36</a:t>
            </a:fld>
            <a:endParaRPr lang="uk-UA"/>
          </a:p>
        </p:txBody>
      </p:sp>
    </p:spTree>
    <p:extLst>
      <p:ext uri="{BB962C8B-B14F-4D97-AF65-F5344CB8AC3E}">
        <p14:creationId xmlns:p14="http://schemas.microsoft.com/office/powerpoint/2010/main" val="11375956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15636" y="1242950"/>
            <a:ext cx="11281296" cy="4603668"/>
          </a:xfrm>
        </p:spPr>
        <p:txBody>
          <a:bodyPr>
            <a:noAutofit/>
          </a:bodyPr>
          <a:lstStyle/>
          <a:p>
            <a:pPr marL="0" indent="0" algn="just">
              <a:buNone/>
            </a:pPr>
            <a:r>
              <a:rPr lang="uk-UA" dirty="0"/>
              <a:t>Відповідно до вказаного, позивач просив суд визнати за ним право власності в порядку спадкування на 1/2 частину майна, що залишилося після смерті його батька (два будинки, дві земельні ділянки для будівництва та обслуговування жилого будинку, господарських будівель, дві земельні ділянки для ведення особистого селянського господарства). </a:t>
            </a:r>
            <a:endParaRPr lang="en-US" sz="1600" dirty="0"/>
          </a:p>
          <a:p>
            <a:pPr marL="0" indent="0" algn="just">
              <a:buNone/>
            </a:pPr>
            <a:r>
              <a:rPr lang="uk-UA" dirty="0"/>
              <a:t>Сестра позивача за первісним позовом подала зустрічний позов, який  мотивувала тим, що вона була єдиним спадкоємцем за заповітом свого батька. 18.08.2017 року вона відмовилась від прийняття спадщини за заповітом на користь своєї неповнолітньої дочки ОСОБА_3 (за законом). Спадкоємцем за законом також є її брат ОСОБА_1. Померлий батько був особою похилого віку, хворів, останнім часом не міг самостійно себе обслуговувати та потребував постійної сторонньої допомоги, не міг вільно самостійно пересуватись. Доглядом за батьком займалась вона. Про безпорадний стан батька братові було відомо, оскільки батько часто йому телефонував та просив приїхати. Відповідач ОСОБА_1 не приїжджав до батька, не бажав та не намагався надавати батькові матеріальної чи іншої допомоги. ОСОБА_1 міг допомагати хворому батькові, але ігнорував його звернення.</a:t>
            </a:r>
            <a:endParaRPr lang="en-US" sz="1600" dirty="0"/>
          </a:p>
          <a:p>
            <a:pPr marL="0" indent="0" algn="just">
              <a:buNone/>
            </a:pPr>
            <a:r>
              <a:rPr lang="uk-UA" dirty="0"/>
              <a:t>Враховуючи вказане, позивач за зустрічним позовом  просила усунути ОСОБА_1 від права на спадкування за законом після смерті їх батька.</a:t>
            </a:r>
            <a:endParaRPr lang="en-US" sz="1600" dirty="0"/>
          </a:p>
          <a:p>
            <a:pPr marL="0" indent="0" algn="just">
              <a:buNone/>
            </a:pPr>
            <a:endParaRPr lang="en-US" sz="1700" b="1" dirty="0"/>
          </a:p>
          <a:p>
            <a:pPr marL="0" indent="0" algn="just">
              <a:buNone/>
            </a:pPr>
            <a:endParaRPr lang="en-US" sz="1700" b="1" dirty="0"/>
          </a:p>
          <a:p>
            <a:pPr marL="0" indent="0" algn="just">
              <a:buNone/>
            </a:pPr>
            <a:endParaRPr lang="en-US" sz="1700" dirty="0"/>
          </a:p>
        </p:txBody>
      </p:sp>
      <p:sp>
        <p:nvSpPr>
          <p:cNvPr id="3" name="Номер слайда 2"/>
          <p:cNvSpPr>
            <a:spLocks noGrp="1"/>
          </p:cNvSpPr>
          <p:nvPr>
            <p:ph type="sldNum" sz="quarter" idx="12"/>
          </p:nvPr>
        </p:nvSpPr>
        <p:spPr>
          <a:xfrm>
            <a:off x="11696931" y="6290492"/>
            <a:ext cx="365760" cy="365760"/>
          </a:xfrm>
        </p:spPr>
        <p:txBody>
          <a:bodyPr/>
          <a:lstStyle/>
          <a:p>
            <a:fld id="{B2921D10-F41C-40D7-B832-7C5EDA5BA972}" type="slidenum">
              <a:rPr lang="uk-UA" smtClean="0"/>
              <a:t>37</a:t>
            </a:fld>
            <a:endParaRPr lang="uk-UA" dirty="0"/>
          </a:p>
        </p:txBody>
      </p:sp>
    </p:spTree>
    <p:extLst>
      <p:ext uri="{BB962C8B-B14F-4D97-AF65-F5344CB8AC3E}">
        <p14:creationId xmlns:p14="http://schemas.microsoft.com/office/powerpoint/2010/main" val="351941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48342" y="547551"/>
            <a:ext cx="11348589" cy="5770122"/>
          </a:xfrm>
        </p:spPr>
        <p:txBody>
          <a:bodyPr>
            <a:noAutofit/>
          </a:bodyPr>
          <a:lstStyle/>
          <a:p>
            <a:pPr marL="0" indent="0">
              <a:buNone/>
            </a:pPr>
            <a:r>
              <a:rPr lang="uk-UA" sz="1600" b="1" dirty="0"/>
              <a:t>2.	Короткий зміст рішень судів першої та апеляційної інстанцій</a:t>
            </a:r>
            <a:endParaRPr lang="en-US" sz="1600" dirty="0"/>
          </a:p>
          <a:p>
            <a:pPr marL="0" indent="0" algn="just">
              <a:buNone/>
            </a:pPr>
            <a:r>
              <a:rPr lang="uk-UA" sz="1600" dirty="0"/>
              <a:t>Рішенням Броварського міськрайонного суду Київської області від 30.11.2021 року в первісному позові відмовлено. Натомість зустрічний позов задоволено, </a:t>
            </a:r>
            <a:r>
              <a:rPr lang="uk-UA" sz="1600" dirty="0" err="1"/>
              <a:t>усунено</a:t>
            </a:r>
            <a:r>
              <a:rPr lang="uk-UA" sz="1600" dirty="0"/>
              <a:t> ОСОБА_1 від права на спадкування за законом спадщини, яка відкрилась після смерті ОСОБА_6, померлого ІНФОРМАЦІЯ_1. </a:t>
            </a:r>
            <a:endParaRPr lang="uk-UA" sz="1600" dirty="0" smtClean="0"/>
          </a:p>
          <a:p>
            <a:pPr marL="0" indent="0" algn="just">
              <a:buNone/>
            </a:pPr>
            <a:r>
              <a:rPr lang="uk-UA" sz="1600" dirty="0" smtClean="0"/>
              <a:t>Рішення </a:t>
            </a:r>
            <a:r>
              <a:rPr lang="uk-UA" sz="1600" dirty="0"/>
              <a:t>мотивовано тим, що спадкодавець дійсно у зв’язку із віком та тяжкістю захворювання перебував у безпорадному стані, потребував сторонньої допомоги, а  ОСОБА_1 мав можливість надавати таку допомогу, допомогти із доглядом та утриманням батька, ухилився від цього, допустив бездіяльність, спрямовану на ухилення від обов’язку забезпечити підтримку та допомогу спадкодавцю. Також суд виходив із того, що відповідач за зустрічним позовом мав можливість надавати батькові матеріальну допомогу в межах наявних у нього коштів, але таку не надавав навіть у мінімально можливому розмірі.</a:t>
            </a:r>
            <a:endParaRPr lang="en-US" sz="1600" dirty="0"/>
          </a:p>
          <a:p>
            <a:pPr marL="0" indent="0" algn="just">
              <a:buNone/>
            </a:pPr>
            <a:r>
              <a:rPr lang="uk-UA" sz="1600" dirty="0"/>
              <a:t>Постановою Київського апеляційного суду від 27.07.2022 року апеляційну скаргу ОСОБА_1 задоволено. Скасовано рішення Броварського міськрайонного суду Київської області від 30.11.2021 року та ухвалено нове судове рішення, яким первісний позов задоволено та визнано за ОСОБА_1 право власності в порядку спадкування після померлого батька на 1/2 частину спадкового майна, а саме шести об’єктів нерухомого майна. В задоволенні зустрічного позову сестри позивача за первісним позовом, яка діє в інтересах неповнолітньої дочки відмовлено. </a:t>
            </a:r>
            <a:endParaRPr lang="uk-UA" sz="1600" dirty="0" smtClean="0"/>
          </a:p>
          <a:p>
            <a:pPr marL="0" indent="0" algn="just">
              <a:buNone/>
            </a:pPr>
            <a:r>
              <a:rPr lang="uk-UA" sz="1600" dirty="0" smtClean="0"/>
              <a:t>Постанова </a:t>
            </a:r>
            <a:r>
              <a:rPr lang="uk-UA" sz="1600" dirty="0"/>
              <a:t>суду апеляційної інстанції мотивована тим, що матеріали справи не містять доказів того, що ОСОБА_1 ухилявся від надання допомоги своєму батьку, а також того, що останній потребував допомоги саме від ОСОБА_1, але не отримував її. Відтак, у суду першої інстанції були відсутні підстави для задоволення зустрічних позовних вимог про усунення від права на спадкування за законом від спадщини, яка відкрилась після смерті спадкодавця. Відповідно, суд першої інстанції безпідставно відмовив у задоволенні первісних позовних вимог про визнання права власності на спадкове майно.</a:t>
            </a:r>
            <a:endParaRPr lang="en-US" sz="1600" dirty="0"/>
          </a:p>
          <a:p>
            <a:pPr marL="0" indent="0" algn="just">
              <a:buNone/>
            </a:pPr>
            <a:endParaRPr lang="en-US" sz="1600" dirty="0"/>
          </a:p>
        </p:txBody>
      </p:sp>
      <p:sp>
        <p:nvSpPr>
          <p:cNvPr id="3" name="Номер слайда 2"/>
          <p:cNvSpPr>
            <a:spLocks noGrp="1"/>
          </p:cNvSpPr>
          <p:nvPr>
            <p:ph type="sldNum" sz="quarter" idx="12"/>
          </p:nvPr>
        </p:nvSpPr>
        <p:spPr>
          <a:xfrm>
            <a:off x="11696931" y="6386286"/>
            <a:ext cx="365760" cy="365760"/>
          </a:xfrm>
        </p:spPr>
        <p:txBody>
          <a:bodyPr/>
          <a:lstStyle/>
          <a:p>
            <a:fld id="{B2921D10-F41C-40D7-B832-7C5EDA5BA972}" type="slidenum">
              <a:rPr lang="uk-UA" smtClean="0"/>
              <a:t>38</a:t>
            </a:fld>
            <a:endParaRPr lang="uk-UA"/>
          </a:p>
        </p:txBody>
      </p:sp>
    </p:spTree>
    <p:extLst>
      <p:ext uri="{BB962C8B-B14F-4D97-AF65-F5344CB8AC3E}">
        <p14:creationId xmlns:p14="http://schemas.microsoft.com/office/powerpoint/2010/main" val="35861507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20914" y="1376218"/>
            <a:ext cx="11451772" cy="3629891"/>
          </a:xfrm>
        </p:spPr>
        <p:txBody>
          <a:bodyPr>
            <a:noAutofit/>
          </a:bodyPr>
          <a:lstStyle/>
          <a:p>
            <a:pPr marL="0" indent="0" algn="just">
              <a:buNone/>
            </a:pPr>
            <a:r>
              <a:rPr lang="uk-UA" dirty="0"/>
              <a:t>У зв’язку із відмовою сестри позивача за первісним позовом  від належної їй частини спадкового майна, як за законом, так і за заповітом, що залишилось після смерті її батька, на користь ОСОБА_3 спадкоємцем за законом після останнього також вважається і ОСОБА_1, який 25.07.2017 року, подав до нотаріальної контори заяву про прийняття спадщини. Постановою державного нотаріуса було відмовлено у видачі свідоцтва про право на спадщину за законом на майно, яке належало батьку, у зв’язку із ненаданням документів, що посвідчують право власності на спадкове майно. Тому ОСОБА_1 має право на визнання за ним права власності на майно, яке він прийняв у спадщину після померлого ОСОБА_6 у судовому порядку.</a:t>
            </a:r>
            <a:endParaRPr lang="en-US" dirty="0"/>
          </a:p>
          <a:p>
            <a:pPr marL="0" indent="0">
              <a:buNone/>
            </a:pPr>
            <a:r>
              <a:rPr lang="uk-UA" dirty="0"/>
              <a:t>Законний представник позивача за зустрічним позовом подала касаційну скаргу, в якій просила скасувати постанову суду апеляційної інстанції та залишити без змін рішення суду першої інстанції. ВС касаційну скаргу залишив без задоволення, а постанову апеляційного суду – без змін. </a:t>
            </a:r>
            <a:endParaRPr lang="en-US" dirty="0"/>
          </a:p>
          <a:p>
            <a:pPr marL="0" indent="0" algn="just">
              <a:buNone/>
            </a:pPr>
            <a:endParaRPr lang="en-US" sz="1500" b="1" dirty="0" smtClean="0"/>
          </a:p>
          <a:p>
            <a:pPr marL="0" indent="0" algn="just">
              <a:buNone/>
            </a:pPr>
            <a:endParaRPr lang="en-US" sz="1500" b="1" dirty="0"/>
          </a:p>
          <a:p>
            <a:pPr marL="0" indent="0" algn="just">
              <a:buNone/>
            </a:pPr>
            <a:endParaRPr lang="en-US" sz="1500" dirty="0"/>
          </a:p>
        </p:txBody>
      </p:sp>
      <p:sp>
        <p:nvSpPr>
          <p:cNvPr id="3" name="Номер слайда 2"/>
          <p:cNvSpPr>
            <a:spLocks noGrp="1"/>
          </p:cNvSpPr>
          <p:nvPr>
            <p:ph type="sldNum" sz="quarter" idx="12"/>
          </p:nvPr>
        </p:nvSpPr>
        <p:spPr>
          <a:xfrm>
            <a:off x="11627774" y="6217920"/>
            <a:ext cx="365760" cy="365760"/>
          </a:xfrm>
        </p:spPr>
        <p:txBody>
          <a:bodyPr/>
          <a:lstStyle/>
          <a:p>
            <a:fld id="{B2921D10-F41C-40D7-B832-7C5EDA5BA972}" type="slidenum">
              <a:rPr lang="uk-UA" smtClean="0"/>
              <a:t>39</a:t>
            </a:fld>
            <a:endParaRPr lang="uk-UA" dirty="0"/>
          </a:p>
        </p:txBody>
      </p:sp>
    </p:spTree>
    <p:extLst>
      <p:ext uri="{BB962C8B-B14F-4D97-AF65-F5344CB8AC3E}">
        <p14:creationId xmlns:p14="http://schemas.microsoft.com/office/powerpoint/2010/main" val="3432406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88291" y="2004291"/>
            <a:ext cx="10464800" cy="2028373"/>
          </a:xfrm>
        </p:spPr>
        <p:txBody>
          <a:bodyPr>
            <a:noAutofit/>
          </a:bodyPr>
          <a:lstStyle/>
          <a:p>
            <a:pPr algn="l">
              <a:lnSpc>
                <a:spcPct val="110000"/>
              </a:lnSpc>
              <a:spcBef>
                <a:spcPts val="0"/>
              </a:spcBef>
            </a:pPr>
            <a:r>
              <a:rPr lang="ru-RU" sz="2400" b="1" dirty="0" smtClean="0"/>
              <a:t>1</a:t>
            </a:r>
            <a:r>
              <a:rPr lang="ru-RU" sz="2400" b="1" dirty="0"/>
              <a:t>) Постанова ВП ВС </a:t>
            </a:r>
            <a:r>
              <a:rPr lang="ru-RU" sz="2400" b="1" dirty="0" err="1"/>
              <a:t>від</a:t>
            </a:r>
            <a:r>
              <a:rPr lang="ru-RU" sz="2400" b="1" dirty="0"/>
              <a:t> 11.10.2023 №523/2357/20</a:t>
            </a:r>
            <a:br>
              <a:rPr lang="ru-RU" sz="2400" b="1" dirty="0"/>
            </a:br>
            <a:r>
              <a:rPr lang="ru-RU" sz="2400" dirty="0">
                <a:hlinkClick r:id="rId2"/>
              </a:rPr>
              <a:t>https://reyestr.court.gov.ua/Review/114757808</a:t>
            </a:r>
            <a:r>
              <a:rPr lang="ru-RU" sz="2400" dirty="0"/>
              <a:t>  </a:t>
            </a:r>
            <a:r>
              <a:rPr lang="ru-RU" sz="2400" b="1" dirty="0"/>
              <a:t/>
            </a:r>
            <a:br>
              <a:rPr lang="ru-RU" sz="2400" b="1" dirty="0"/>
            </a:br>
            <a:r>
              <a:rPr lang="uk-UA" sz="2400" dirty="0" smtClean="0">
                <a:solidFill>
                  <a:srgbClr val="7030A0"/>
                </a:solidFill>
              </a:rPr>
              <a:t>Про заміну сторони у виконавчому провадженні </a:t>
            </a:r>
            <a:endParaRPr lang="uk-UA" sz="2000" dirty="0">
              <a:solidFill>
                <a:srgbClr val="7030A0"/>
              </a:solidFill>
            </a:endParaRPr>
          </a:p>
        </p:txBody>
      </p:sp>
    </p:spTree>
    <p:extLst>
      <p:ext uri="{BB962C8B-B14F-4D97-AF65-F5344CB8AC3E}">
        <p14:creationId xmlns:p14="http://schemas.microsoft.com/office/powerpoint/2010/main" val="54123712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98466" y="571861"/>
            <a:ext cx="11795068" cy="5451567"/>
          </a:xfrm>
        </p:spPr>
        <p:txBody>
          <a:bodyPr>
            <a:noAutofit/>
          </a:bodyPr>
          <a:lstStyle/>
          <a:p>
            <a:pPr marL="0" indent="0">
              <a:buNone/>
            </a:pPr>
            <a:r>
              <a:rPr lang="uk-UA" b="1" dirty="0"/>
              <a:t>3.	Правові висновки щодо застосування норм права, наведені ВС</a:t>
            </a:r>
            <a:endParaRPr lang="en-US" dirty="0"/>
          </a:p>
          <a:p>
            <a:pPr marL="0" indent="0" algn="just">
              <a:buNone/>
            </a:pPr>
            <a:r>
              <a:rPr lang="uk-UA" b="1" dirty="0"/>
              <a:t>Цитати з постанови:</a:t>
            </a:r>
            <a:r>
              <a:rPr lang="uk-UA" dirty="0"/>
              <a:t> «Згідно зі статтею 392 ЦК України власник майна може пред’явити позов про визнання його права власності, якщо це право оспорюється або не визнається іншою особою, а також у разі втрати ним документа, який засвідчує його право власності.</a:t>
            </a:r>
            <a:endParaRPr lang="en-US" dirty="0"/>
          </a:p>
          <a:p>
            <a:pPr marL="0" indent="0" algn="just">
              <a:buNone/>
            </a:pPr>
            <a:r>
              <a:rPr lang="uk-UA" dirty="0"/>
              <a:t>Аналіз норм цієї статті дає підстави для висновку, що право власності спадкоємця на спадкове майно підлягає захисту в судовому порядку шляхом його визнання у разі, якщо таке право оспорюється або не визнається іншою особою, а також у разі втрати ним документа, який засвідчує його право власності»;</a:t>
            </a:r>
            <a:endParaRPr lang="en-US" dirty="0"/>
          </a:p>
          <a:p>
            <a:pPr marL="0" indent="0" algn="just">
              <a:buNone/>
            </a:pPr>
            <a:r>
              <a:rPr lang="uk-UA" dirty="0"/>
              <a:t>«Частиною п’ятою статті 1224 ЦК України визначено, що за рішенням суду особа може бути усунена від права на спадкування за законом, якщо буде встановлено, що вона ухилялася від надання допомоги спадкодавцеві, який через похилий вік, тяжку хворобу або каліцтво був у безпорадному стані. Відповідно до змісту вказаної норми для усунення особи від права на спадкування за законом має значення сукупність таких обставин: ухилення особи від надання спадкодавцеві допомоги при можливості її надання; перебування спадкодавця в безпорадному стані; потреба спадкодавця в допомозі саме цієї особи. Положення частини п’ятої статті 1224 ЦК України стосується всіх спадкоємців за законом, зокрема й тих, які відповідно до СК України не були зобов’язані утримувати спадкодавця. Зазначений висновок щодо застосування норм права у подібних правовідносинах наведено у постанові Верховного Суду від 16 серпня 2023 року у справі № 714/675/17.</a:t>
            </a:r>
            <a:endParaRPr lang="en-US" dirty="0"/>
          </a:p>
          <a:p>
            <a:pPr marL="0" indent="0" algn="just">
              <a:buNone/>
            </a:pPr>
            <a:endParaRPr lang="en-US" sz="1600" dirty="0"/>
          </a:p>
          <a:p>
            <a:pPr marL="0" indent="0" algn="just">
              <a:buNone/>
            </a:pPr>
            <a:endParaRPr lang="en-US" sz="1600" dirty="0"/>
          </a:p>
          <a:p>
            <a:pPr marL="0" indent="0" algn="just">
              <a:buNone/>
            </a:pPr>
            <a:endParaRPr lang="en-US" sz="1600" dirty="0"/>
          </a:p>
          <a:p>
            <a:pPr marL="0" indent="0" algn="just">
              <a:buNone/>
            </a:pPr>
            <a:endParaRPr lang="en-US" sz="1600" b="1" dirty="0"/>
          </a:p>
          <a:p>
            <a:pPr marL="0" indent="0" algn="just">
              <a:buNone/>
            </a:pPr>
            <a:endParaRPr lang="en-US" sz="1600" b="1" dirty="0"/>
          </a:p>
          <a:p>
            <a:pPr marL="0" indent="0" algn="just">
              <a:buNone/>
            </a:pPr>
            <a:endParaRPr lang="en-US" sz="1600" dirty="0"/>
          </a:p>
        </p:txBody>
      </p:sp>
      <p:sp>
        <p:nvSpPr>
          <p:cNvPr id="3" name="Номер слайда 2"/>
          <p:cNvSpPr>
            <a:spLocks noGrp="1"/>
          </p:cNvSpPr>
          <p:nvPr>
            <p:ph type="sldNum" sz="quarter" idx="12"/>
          </p:nvPr>
        </p:nvSpPr>
        <p:spPr>
          <a:xfrm>
            <a:off x="11627774" y="6261463"/>
            <a:ext cx="365760" cy="365760"/>
          </a:xfrm>
        </p:spPr>
        <p:txBody>
          <a:bodyPr/>
          <a:lstStyle/>
          <a:p>
            <a:fld id="{B2921D10-F41C-40D7-B832-7C5EDA5BA972}" type="slidenum">
              <a:rPr lang="uk-UA" smtClean="0"/>
              <a:t>40</a:t>
            </a:fld>
            <a:endParaRPr lang="uk-UA" dirty="0"/>
          </a:p>
        </p:txBody>
      </p:sp>
    </p:spTree>
    <p:extLst>
      <p:ext uri="{BB962C8B-B14F-4D97-AF65-F5344CB8AC3E}">
        <p14:creationId xmlns:p14="http://schemas.microsoft.com/office/powerpoint/2010/main" val="35908671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37127" y="341745"/>
            <a:ext cx="11517746" cy="6241935"/>
          </a:xfrm>
        </p:spPr>
        <p:txBody>
          <a:bodyPr>
            <a:noAutofit/>
          </a:bodyPr>
          <a:lstStyle/>
          <a:p>
            <a:pPr marL="0" indent="0" algn="just">
              <a:buNone/>
            </a:pPr>
            <a:r>
              <a:rPr lang="uk-UA" sz="1600" b="1" dirty="0"/>
              <a:t>Суд при вирішенні справи про усунення особи від права на спадкування повинен установити як факт ухилення особи від надання спадкодавцеві допомоги, так і факт перебування спадкодавця в безпорадному стані через похилий вік, тяжку хворобу або каліцтво та потребу спадкодавця в допомозі цієї особи. Безпорадним необхідно розуміти стан особи, зумовлений похилим віком, тяжкою хворобою або каліцтвом, коли вона не може самостійно забезпечити умови свого життя, потребує стороннього догляду, допомоги та піклування. Факт ухилення особи від виконання обов’язку щодо утримання спадкодавця встановлюється судом за заявою заінтересованої особи (інших спадкоємців або територіальної громади). При цьому слід враховувати поведінку особи, розуміння нею свого обов’язку щодо надання допомоги, її необхідність для існування спадкодавця, наявність можливості для цього та свідомого невиконання такою особою встановленого законом обов’язку.</a:t>
            </a:r>
            <a:endParaRPr lang="en-US" sz="1600" b="1" dirty="0"/>
          </a:p>
          <a:p>
            <a:pPr marL="0" indent="0" algn="just">
              <a:buNone/>
            </a:pPr>
            <a:r>
              <a:rPr lang="uk-UA" sz="1600" dirty="0"/>
              <a:t>Вказані правові висновки містяться у постановах Верховного Суду від 04 липня 2018 року у справі № 404/2163/16-ц, від 19 червня 2019 року у справі № 491/1111/15-ц, від 02 березня 2020 року у справі № 133/1625/18, від 01 квітня 2021 року у справі № 760/8781/17-ц.</a:t>
            </a:r>
            <a:endParaRPr lang="en-US" sz="1600" dirty="0"/>
          </a:p>
          <a:p>
            <a:pPr marL="0" indent="0" algn="just">
              <a:buNone/>
            </a:pPr>
            <a:r>
              <a:rPr lang="uk-UA" sz="1600" b="1" dirty="0"/>
              <a:t>Ухилення особи від надання допомоги спадкодавцеві, який її потребував, полягає в умисних діях чи бездіяльності особи, спрямованих на уникнення від обов’язку забезпечити підтримку та допомогу спадкодавцю. Тобто ухилення, пов’язане з винною поведінкою особи, яка усвідомлювала свій обов’язок, мала можливість його виконувати, але не вчиняла необхідних дій. Крім цього, суд має з’ясувати, чи потребував спадкодавець допомоги від спадкоємця за умови отримання її від інших осіб, чи мав спадкоємець матеріальну та фізичну змогу надавати таку допомогу.</a:t>
            </a:r>
            <a:endParaRPr lang="en-US" sz="1600" b="1" dirty="0"/>
          </a:p>
          <a:p>
            <a:pPr marL="0" indent="0" algn="just">
              <a:buNone/>
            </a:pPr>
            <a:r>
              <a:rPr lang="uk-UA" sz="1600" dirty="0"/>
              <a:t>Відповідні правові висновки викладені у постановах Верховного Суду від 22 жовтня 2018 року у справі № 644/7044/15-ц, від 01 квітня 2019 року у справі № 752/12158/14-ц, від 01 лютого 2022 року у справі № 759/18917/17».</a:t>
            </a:r>
            <a:endParaRPr lang="en-US" sz="1600" dirty="0"/>
          </a:p>
          <a:p>
            <a:pPr marL="0" indent="0">
              <a:buNone/>
            </a:pPr>
            <a:r>
              <a:rPr lang="uk-UA" sz="1600" b="1" dirty="0"/>
              <a:t> </a:t>
            </a:r>
            <a:endParaRPr lang="en-US" sz="1600" dirty="0"/>
          </a:p>
          <a:p>
            <a:pPr marL="0" indent="0" algn="just">
              <a:buNone/>
            </a:pPr>
            <a:endParaRPr lang="en-US" sz="1600" b="1" dirty="0"/>
          </a:p>
          <a:p>
            <a:pPr marL="0" indent="0" algn="just">
              <a:buNone/>
            </a:pPr>
            <a:endParaRPr lang="en-US" sz="1600" b="1" dirty="0"/>
          </a:p>
          <a:p>
            <a:pPr marL="0" indent="0" algn="just">
              <a:buNone/>
            </a:pPr>
            <a:endParaRPr lang="en-US" sz="1600" dirty="0"/>
          </a:p>
        </p:txBody>
      </p:sp>
      <p:sp>
        <p:nvSpPr>
          <p:cNvPr id="3" name="Номер слайда 2"/>
          <p:cNvSpPr>
            <a:spLocks noGrp="1"/>
          </p:cNvSpPr>
          <p:nvPr>
            <p:ph type="sldNum" sz="quarter" idx="12"/>
          </p:nvPr>
        </p:nvSpPr>
        <p:spPr>
          <a:xfrm>
            <a:off x="11627774" y="6217920"/>
            <a:ext cx="365760" cy="365760"/>
          </a:xfrm>
        </p:spPr>
        <p:txBody>
          <a:bodyPr/>
          <a:lstStyle/>
          <a:p>
            <a:fld id="{B2921D10-F41C-40D7-B832-7C5EDA5BA972}" type="slidenum">
              <a:rPr lang="uk-UA" smtClean="0"/>
              <a:t>41</a:t>
            </a:fld>
            <a:endParaRPr lang="uk-UA" dirty="0"/>
          </a:p>
        </p:txBody>
      </p:sp>
    </p:spTree>
    <p:extLst>
      <p:ext uri="{BB962C8B-B14F-4D97-AF65-F5344CB8AC3E}">
        <p14:creationId xmlns:p14="http://schemas.microsoft.com/office/powerpoint/2010/main" val="19313792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727363" y="2558472"/>
            <a:ext cx="10737273" cy="2115127"/>
          </a:xfrm>
        </p:spPr>
        <p:txBody>
          <a:bodyPr>
            <a:noAutofit/>
          </a:bodyPr>
          <a:lstStyle/>
          <a:p>
            <a:pPr algn="l"/>
            <a:r>
              <a:rPr lang="ru-RU" sz="2400" b="1" dirty="0" smtClean="0">
                <a:solidFill>
                  <a:schemeClr val="bg1"/>
                </a:solidFill>
              </a:rPr>
              <a:t>6) </a:t>
            </a:r>
            <a:r>
              <a:rPr lang="ru-RU" sz="2400" b="1" dirty="0">
                <a:solidFill>
                  <a:schemeClr val="bg1"/>
                </a:solidFill>
              </a:rPr>
              <a:t>Постанова КЦС ВС </a:t>
            </a:r>
            <a:r>
              <a:rPr lang="ru-RU" sz="2400" b="1" dirty="0" err="1">
                <a:solidFill>
                  <a:schemeClr val="bg1"/>
                </a:solidFill>
              </a:rPr>
              <a:t>від</a:t>
            </a:r>
            <a:r>
              <a:rPr lang="ru-RU" sz="2400" b="1" dirty="0">
                <a:solidFill>
                  <a:schemeClr val="bg1"/>
                </a:solidFill>
              </a:rPr>
              <a:t> 19.06.2024 року у </a:t>
            </a:r>
            <a:r>
              <a:rPr lang="ru-RU" sz="2400" b="1" dirty="0" err="1">
                <a:solidFill>
                  <a:schemeClr val="bg1"/>
                </a:solidFill>
              </a:rPr>
              <a:t>справі</a:t>
            </a:r>
            <a:r>
              <a:rPr lang="ru-RU" sz="2400" b="1" dirty="0">
                <a:solidFill>
                  <a:schemeClr val="bg1"/>
                </a:solidFill>
              </a:rPr>
              <a:t> №554/6033/22</a:t>
            </a:r>
            <a:r>
              <a:rPr lang="ru-RU" sz="2400" dirty="0">
                <a:solidFill>
                  <a:srgbClr val="C00000"/>
                </a:solidFill>
              </a:rPr>
              <a:t/>
            </a:r>
            <a:br>
              <a:rPr lang="ru-RU" sz="2400" dirty="0">
                <a:solidFill>
                  <a:srgbClr val="C00000"/>
                </a:solidFill>
              </a:rPr>
            </a:br>
            <a:r>
              <a:rPr lang="ru-RU" sz="2400" dirty="0">
                <a:solidFill>
                  <a:srgbClr val="C00000"/>
                </a:solidFill>
                <a:hlinkClick r:id="rId2"/>
              </a:rPr>
              <a:t>https://</a:t>
            </a:r>
            <a:r>
              <a:rPr lang="ru-RU" sz="2400" dirty="0" smtClean="0">
                <a:solidFill>
                  <a:srgbClr val="C00000"/>
                </a:solidFill>
                <a:hlinkClick r:id="rId2"/>
              </a:rPr>
              <a:t>reyestr.court.gov.ua/Review/119872633</a:t>
            </a:r>
            <a:r>
              <a:rPr lang="ru-RU" sz="2400" dirty="0" smtClean="0">
                <a:solidFill>
                  <a:srgbClr val="C00000"/>
                </a:solidFill>
              </a:rPr>
              <a:t/>
            </a:r>
            <a:br>
              <a:rPr lang="ru-RU" sz="2400" dirty="0" smtClean="0">
                <a:solidFill>
                  <a:srgbClr val="C00000"/>
                </a:solidFill>
              </a:rPr>
            </a:br>
            <a:r>
              <a:rPr lang="uk-UA" sz="2400" dirty="0" smtClean="0">
                <a:solidFill>
                  <a:srgbClr val="7030A0"/>
                </a:solidFill>
              </a:rPr>
              <a:t>про встановлення факту проживання однією сім'єю </a:t>
            </a:r>
            <a:endParaRPr lang="uk-UA" sz="2400" dirty="0">
              <a:solidFill>
                <a:srgbClr val="7030A0"/>
              </a:solidFill>
            </a:endParaRPr>
          </a:p>
        </p:txBody>
      </p:sp>
    </p:spTree>
    <p:extLst>
      <p:ext uri="{BB962C8B-B14F-4D97-AF65-F5344CB8AC3E}">
        <p14:creationId xmlns:p14="http://schemas.microsoft.com/office/powerpoint/2010/main" val="3783531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803563"/>
            <a:ext cx="11474434" cy="5823659"/>
          </a:xfrm>
        </p:spPr>
        <p:txBody>
          <a:bodyPr>
            <a:noAutofit/>
          </a:bodyPr>
          <a:lstStyle/>
          <a:p>
            <a:pPr marL="0" indent="0">
              <a:buNone/>
            </a:pPr>
            <a:r>
              <a:rPr lang="uk-UA" b="1" u="sng" dirty="0"/>
              <a:t>Цитати з Постанови: </a:t>
            </a:r>
            <a:endParaRPr lang="en-US" dirty="0"/>
          </a:p>
          <a:p>
            <a:pPr marL="0" indent="0">
              <a:buNone/>
            </a:pPr>
            <a:r>
              <a:rPr lang="uk-UA" b="1" dirty="0" smtClean="0"/>
              <a:t>Короткий </a:t>
            </a:r>
            <a:r>
              <a:rPr lang="uk-UA" b="1" dirty="0"/>
              <a:t>зміст позовних вимог</a:t>
            </a:r>
            <a:endParaRPr lang="en-US" sz="1600" dirty="0"/>
          </a:p>
          <a:p>
            <a:pPr marL="0" indent="0">
              <a:buNone/>
            </a:pPr>
            <a:r>
              <a:rPr lang="uk-UA" dirty="0"/>
              <a:t>У липні 2022 року ОСОБА_1 звернулася до суду з позовом, у якому просила встановити факт проживання однією сім`єю ОСОБА_1 з ОСОБА_2 , яка померла ІНФОРМАЦІЯ_1 , не менше п`яти років, а саме з 2015 року і до часу відкриття спадщини - ІНФОРМАЦІЯ_1 за адресою: квартира АДРЕСА_1.</a:t>
            </a:r>
            <a:endParaRPr lang="en-US" sz="1600" dirty="0"/>
          </a:p>
          <a:p>
            <a:pPr marL="0" indent="0">
              <a:buNone/>
            </a:pPr>
            <a:r>
              <a:rPr lang="uk-UA" dirty="0"/>
              <a:t>На обґрунтування заявлених вимог ОСОБА_1 зазначала, що вона тривалий час дружила з ОСОБА_2 , а останні 7 років вони разом проживали за її адресою.        З березня 2015 року вони вели спільне господарство, на сумісні кошти купували продукти, ліки, сплачували комунальні послуги, фактично проживали однією сім`єю як сестри, були пов`язані спільним побутом, взаємним піклуванням, мали взаємні права та обов`язки щодо спільних витрат.</a:t>
            </a:r>
            <a:endParaRPr lang="en-US" sz="1600" dirty="0"/>
          </a:p>
          <a:p>
            <a:pPr marL="0" indent="0">
              <a:buNone/>
            </a:pPr>
            <a:r>
              <a:rPr lang="uk-UA" dirty="0"/>
              <a:t>ІНФОРМАЦІЯ_1 ОСОБА_2 померла, позивач організувала її похорони та взяла на себе усі витрати на поховання.</a:t>
            </a:r>
            <a:endParaRPr lang="en-US" sz="1600" dirty="0"/>
          </a:p>
          <a:p>
            <a:pPr marL="0" indent="0">
              <a:buNone/>
            </a:pPr>
            <a:r>
              <a:rPr lang="uk-UA" dirty="0"/>
              <a:t>Враховуючи відсутність у спадкодавця спадкоємців за заповітом, а також відсутність спадкоємців за законом 1-3 черг, відповідно до статті 1264 ЦК України позивач має право на спадкування за законом у четверту чергу, адже вона проживала однією сім`єю із спадкодавцем не менше п`яти років до відкриття спадщини.</a:t>
            </a:r>
            <a:endParaRPr lang="en-US" sz="1600" dirty="0"/>
          </a:p>
          <a:p>
            <a:pPr marL="0" indent="0">
              <a:buNone/>
            </a:pPr>
            <a:r>
              <a:rPr lang="uk-UA" dirty="0"/>
              <a:t>…</a:t>
            </a:r>
            <a:endParaRPr lang="en-US" sz="1600" dirty="0"/>
          </a:p>
          <a:p>
            <a:pPr marL="0" indent="0" algn="just">
              <a:buNone/>
            </a:pPr>
            <a:endParaRPr lang="en-US" sz="1600" b="1" dirty="0"/>
          </a:p>
          <a:p>
            <a:pPr marL="0" indent="0" algn="just">
              <a:buNone/>
            </a:pPr>
            <a:endParaRPr lang="en-US" sz="1600" dirty="0"/>
          </a:p>
        </p:txBody>
      </p:sp>
      <p:sp>
        <p:nvSpPr>
          <p:cNvPr id="3" name="Номер слайда 2"/>
          <p:cNvSpPr>
            <a:spLocks noGrp="1"/>
          </p:cNvSpPr>
          <p:nvPr>
            <p:ph type="sldNum" sz="quarter" idx="12"/>
          </p:nvPr>
        </p:nvSpPr>
        <p:spPr>
          <a:xfrm>
            <a:off x="11557208" y="6261463"/>
            <a:ext cx="365760" cy="365760"/>
          </a:xfrm>
        </p:spPr>
        <p:txBody>
          <a:bodyPr/>
          <a:lstStyle/>
          <a:p>
            <a:fld id="{B2921D10-F41C-40D7-B832-7C5EDA5BA972}" type="slidenum">
              <a:rPr lang="uk-UA" smtClean="0"/>
              <a:t>43</a:t>
            </a:fld>
            <a:endParaRPr lang="uk-UA" dirty="0"/>
          </a:p>
        </p:txBody>
      </p:sp>
    </p:spTree>
    <p:extLst>
      <p:ext uri="{BB962C8B-B14F-4D97-AF65-F5344CB8AC3E}">
        <p14:creationId xmlns:p14="http://schemas.microsoft.com/office/powerpoint/2010/main" val="223308320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223519"/>
            <a:ext cx="11474434" cy="6403704"/>
          </a:xfrm>
        </p:spPr>
        <p:txBody>
          <a:bodyPr>
            <a:noAutofit/>
          </a:bodyPr>
          <a:lstStyle/>
          <a:p>
            <a:pPr marL="0" indent="0">
              <a:buNone/>
            </a:pPr>
            <a:r>
              <a:rPr lang="uk-UA" dirty="0"/>
              <a:t>…</a:t>
            </a:r>
            <a:endParaRPr lang="en-US" dirty="0"/>
          </a:p>
          <a:p>
            <a:pPr marL="0" indent="0">
              <a:buNone/>
            </a:pPr>
            <a:r>
              <a:rPr lang="uk-UA" b="1" dirty="0"/>
              <a:t>Короткий зміст рішення суду першої інстанції</a:t>
            </a:r>
            <a:endParaRPr lang="en-US" dirty="0"/>
          </a:p>
          <a:p>
            <a:pPr marL="0" indent="0">
              <a:buNone/>
            </a:pPr>
            <a:r>
              <a:rPr lang="uk-UA" dirty="0" err="1"/>
              <a:t>Октябрський</a:t>
            </a:r>
            <a:r>
              <a:rPr lang="uk-UA" dirty="0"/>
              <a:t> районний суд м. Полтави рішенням від 19 квітня 2023 року в задоволенні позову відмовив. Судові витрати відніс на користь держави.</a:t>
            </a:r>
            <a:endParaRPr lang="en-US" dirty="0"/>
          </a:p>
          <a:p>
            <a:pPr marL="0" indent="0">
              <a:buNone/>
            </a:pPr>
            <a:r>
              <a:rPr lang="uk-UA" dirty="0"/>
              <a:t>Рішення суду першої інстанції мотивоване недоведеністю заявлених вимог. Позивач є сусідкою ОСОБА_2, наявність у неї документів ОСОБА_2 , ключів від вхідних дверей, а також  вільного доступу до квартири, як і наявність неідентифікованих квитанцій про сплату за житлово-комунальні послуги, не є доказами, що </a:t>
            </a:r>
            <a:r>
              <a:rPr lang="uk-UA" dirty="0" err="1"/>
              <a:t>пiдтверджують</a:t>
            </a:r>
            <a:r>
              <a:rPr lang="uk-UA" dirty="0"/>
              <a:t> факт </a:t>
            </a:r>
            <a:r>
              <a:rPr lang="uk-UA" dirty="0" err="1"/>
              <a:t>проживания</a:t>
            </a:r>
            <a:r>
              <a:rPr lang="uk-UA" dirty="0"/>
              <a:t> однією </a:t>
            </a:r>
            <a:r>
              <a:rPr lang="uk-UA" dirty="0" err="1"/>
              <a:t>сiм`єю</a:t>
            </a:r>
            <a:r>
              <a:rPr lang="uk-UA" dirty="0"/>
              <a:t> зі спадкодавцем протягом п`яти </a:t>
            </a:r>
            <a:r>
              <a:rPr lang="uk-UA" dirty="0" err="1"/>
              <a:t>рокiв</a:t>
            </a:r>
            <a:r>
              <a:rPr lang="uk-UA" dirty="0"/>
              <a:t> до дня </a:t>
            </a:r>
            <a:r>
              <a:rPr lang="uk-UA" dirty="0" err="1"/>
              <a:t>вiдкриття</a:t>
            </a:r>
            <a:r>
              <a:rPr lang="uk-UA" dirty="0"/>
              <a:t> спадщини.</a:t>
            </a:r>
            <a:endParaRPr lang="en-US" dirty="0"/>
          </a:p>
          <a:p>
            <a:pPr marL="0" indent="0">
              <a:buNone/>
            </a:pPr>
            <a:r>
              <a:rPr lang="uk-UA" b="1" dirty="0"/>
              <a:t>Короткий зміст рішення апеляційного суду</a:t>
            </a:r>
            <a:endParaRPr lang="en-US" dirty="0"/>
          </a:p>
          <a:p>
            <a:pPr marL="0" indent="0">
              <a:buNone/>
            </a:pPr>
            <a:r>
              <a:rPr lang="uk-UA" dirty="0"/>
              <a:t>Полтавський апеляційний суд постановою від 31 серпня 2023 року апеляційну скаргу представника ОСОБА_1 - адвоката </a:t>
            </a:r>
            <a:r>
              <a:rPr lang="uk-UA" dirty="0" err="1"/>
              <a:t>Струць</a:t>
            </a:r>
            <a:r>
              <a:rPr lang="uk-UA" dirty="0"/>
              <a:t> Т. І. залишив без задоволення, а рішення </a:t>
            </a:r>
            <a:r>
              <a:rPr lang="uk-UA" dirty="0" err="1"/>
              <a:t>Октябрського</a:t>
            </a:r>
            <a:r>
              <a:rPr lang="uk-UA" dirty="0"/>
              <a:t> районного суду м. Полтави від 19 квітня 2023 року - без змін.</a:t>
            </a:r>
            <a:endParaRPr lang="en-US" dirty="0"/>
          </a:p>
          <a:p>
            <a:pPr marL="0" indent="0">
              <a:buNone/>
            </a:pPr>
            <a:r>
              <a:rPr lang="uk-UA" dirty="0"/>
              <a:t>Постанова апеляційного суду </a:t>
            </a:r>
            <a:r>
              <a:rPr lang="uk-UA" dirty="0" smtClean="0"/>
              <a:t>мотивована законністю </a:t>
            </a:r>
            <a:r>
              <a:rPr lang="uk-UA" dirty="0"/>
              <a:t>і обґрунтованістю рішення суду першої інстанції. ОСОБА_1 не довела факт постійного проживання із ОСОБА_2 , ведення з нею спільного господарства, наявність у них спільного бюджету, здійснення спільних витрат, придбання іншого майна в інтересах сім`ї.</a:t>
            </a:r>
            <a:endParaRPr lang="en-US" dirty="0"/>
          </a:p>
          <a:p>
            <a:pPr marL="0" indent="0">
              <a:buNone/>
            </a:pPr>
            <a:r>
              <a:rPr lang="uk-UA" dirty="0"/>
              <a:t>…</a:t>
            </a:r>
            <a:endParaRPr lang="en-US" dirty="0"/>
          </a:p>
          <a:p>
            <a:pPr marL="0" indent="0" algn="just">
              <a:buNone/>
            </a:pPr>
            <a:endParaRPr lang="en-US" sz="1600" b="1" dirty="0"/>
          </a:p>
          <a:p>
            <a:pPr marL="0" indent="0" algn="just">
              <a:buNone/>
            </a:pPr>
            <a:endParaRPr lang="en-US" sz="1600" dirty="0"/>
          </a:p>
        </p:txBody>
      </p:sp>
      <p:sp>
        <p:nvSpPr>
          <p:cNvPr id="3" name="Номер слайда 2"/>
          <p:cNvSpPr>
            <a:spLocks noGrp="1"/>
          </p:cNvSpPr>
          <p:nvPr>
            <p:ph type="sldNum" sz="quarter" idx="12"/>
          </p:nvPr>
        </p:nvSpPr>
        <p:spPr>
          <a:xfrm>
            <a:off x="11557208" y="6261463"/>
            <a:ext cx="365760" cy="365760"/>
          </a:xfrm>
        </p:spPr>
        <p:txBody>
          <a:bodyPr/>
          <a:lstStyle/>
          <a:p>
            <a:fld id="{B2921D10-F41C-40D7-B832-7C5EDA5BA972}" type="slidenum">
              <a:rPr lang="uk-UA" smtClean="0"/>
              <a:t>44</a:t>
            </a:fld>
            <a:endParaRPr lang="uk-UA" dirty="0"/>
          </a:p>
        </p:txBody>
      </p:sp>
    </p:spTree>
    <p:extLst>
      <p:ext uri="{BB962C8B-B14F-4D97-AF65-F5344CB8AC3E}">
        <p14:creationId xmlns:p14="http://schemas.microsoft.com/office/powerpoint/2010/main" val="18841362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507999"/>
            <a:ext cx="11474434" cy="6119223"/>
          </a:xfrm>
        </p:spPr>
        <p:txBody>
          <a:bodyPr>
            <a:noAutofit/>
          </a:bodyPr>
          <a:lstStyle/>
          <a:p>
            <a:pPr marL="0" indent="0">
              <a:buNone/>
            </a:pPr>
            <a:r>
              <a:rPr lang="uk-UA" b="1" dirty="0"/>
              <a:t>Мотиви і доводи Верховного Суду та застосовані норми права</a:t>
            </a:r>
            <a:endParaRPr lang="en-US" dirty="0"/>
          </a:p>
          <a:p>
            <a:pPr marL="0" indent="0">
              <a:buNone/>
            </a:pPr>
            <a:r>
              <a:rPr lang="uk-UA" dirty="0"/>
              <a:t>…</a:t>
            </a:r>
            <a:endParaRPr lang="en-US" dirty="0"/>
          </a:p>
          <a:p>
            <a:pPr marL="0" indent="0" algn="just">
              <a:buNone/>
            </a:pPr>
            <a:r>
              <a:rPr lang="uk-UA" dirty="0"/>
              <a:t>Основі спадкування за законом становить принцип черговості, який полягає у визначенні пріоритету прав одних спадкоємців за законом перед іншими.</a:t>
            </a:r>
            <a:endParaRPr lang="en-US" dirty="0"/>
          </a:p>
          <a:p>
            <a:pPr marL="0" indent="0" algn="just">
              <a:buNone/>
            </a:pPr>
            <a:r>
              <a:rPr lang="uk-UA" dirty="0"/>
              <a:t>Згідно з частиною другою </a:t>
            </a:r>
            <a:r>
              <a:rPr lang="uk-UA" dirty="0">
                <a:hlinkClick r:id="rId2" tooltip="Цивільний кодекс України; нормативно-правовий акт № 435-IV від 16.01.2003, ВР України"/>
              </a:rPr>
              <a:t>статті 1259 ЦК України</a:t>
            </a:r>
            <a:r>
              <a:rPr lang="uk-UA" dirty="0"/>
              <a:t> фізична особа, яка  є спадкоємцем за законом наступних черг, може за рішенням суду одержати право на спадкування разом із спадкоємцями тієї черги, яка має право на спадкування, за умови, що вона протягом тривалого часу опікувалася, матеріально забезпечувала, надавала іншу допомогу спадкодавцеві, який через похилий вік, тяжку хворобу або каліцтво був у безпорадному стані.</a:t>
            </a:r>
            <a:endParaRPr lang="en-US" dirty="0"/>
          </a:p>
          <a:p>
            <a:pPr marL="0" indent="0" algn="just">
              <a:buNone/>
            </a:pPr>
            <a:r>
              <a:rPr lang="uk-UA" dirty="0">
                <a:solidFill>
                  <a:srgbClr val="7030A0"/>
                </a:solidFill>
              </a:rPr>
              <a:t>Якщо вимога про встановлення факту проживання осіб однією сім`єю заявлена у зв`язку з таким проживанням не менш як п`ять років до часу відкриття спадщини, відповідні відносини є спадковими і до них слід застосовувати </a:t>
            </a:r>
            <a:r>
              <a:rPr lang="uk-UA" dirty="0">
                <a:solidFill>
                  <a:srgbClr val="7030A0"/>
                </a:solidFill>
                <a:hlinkClick r:id="rId3" tooltip="Цивільний кодекс України; нормативно-правовий акт № 435-IV від 16.01.2003, ВР України"/>
              </a:rPr>
              <a:t>статтю 1264 ЦК України</a:t>
            </a:r>
            <a:r>
              <a:rPr lang="uk-UA" dirty="0">
                <a:solidFill>
                  <a:srgbClr val="7030A0"/>
                </a:solidFill>
              </a:rPr>
              <a:t>.</a:t>
            </a:r>
            <a:endParaRPr lang="en-US" dirty="0">
              <a:solidFill>
                <a:srgbClr val="7030A0"/>
              </a:solidFill>
            </a:endParaRPr>
          </a:p>
          <a:p>
            <a:pPr marL="0" indent="0" algn="just">
              <a:buNone/>
            </a:pPr>
            <a:r>
              <a:rPr lang="uk-UA" dirty="0"/>
              <a:t>Такого висновку дійшов Верховний Суд у складі Об`єднаної палати Касаційного цивільного суду у постанові від 18 вересня 2023 року у справі № 582/18/21 (провадження № 61-20968сво21).</a:t>
            </a:r>
            <a:endParaRPr lang="en-US" dirty="0"/>
          </a:p>
          <a:p>
            <a:pPr marL="0" indent="0" algn="just">
              <a:buNone/>
            </a:pPr>
            <a:r>
              <a:rPr lang="uk-UA" dirty="0"/>
              <a:t>Оскільки у цій справі позовна вимога про встановлення факту проживання однією сім`єю заявлена у зв`язку з таким проживанням не менш як п`ять років до часу відкриття спадщини, тому ці відносини є спадковими і до них слід застосовувати </a:t>
            </a:r>
            <a:r>
              <a:rPr lang="uk-UA" dirty="0">
                <a:hlinkClick r:id="rId3" tooltip="Цивільний кодекс України; нормативно-правовий акт № 435-IV від 16.01.2003, ВР України"/>
              </a:rPr>
              <a:t>статтю 1264 ЦК України</a:t>
            </a:r>
            <a:r>
              <a:rPr lang="uk-UA" dirty="0"/>
              <a:t>.</a:t>
            </a:r>
            <a:endParaRPr lang="en-US" dirty="0">
              <a:effectLst/>
            </a:endParaRPr>
          </a:p>
        </p:txBody>
      </p:sp>
      <p:sp>
        <p:nvSpPr>
          <p:cNvPr id="3" name="Номер слайда 2"/>
          <p:cNvSpPr>
            <a:spLocks noGrp="1"/>
          </p:cNvSpPr>
          <p:nvPr>
            <p:ph type="sldNum" sz="quarter" idx="12"/>
          </p:nvPr>
        </p:nvSpPr>
        <p:spPr>
          <a:xfrm>
            <a:off x="11557208" y="6261463"/>
            <a:ext cx="365760" cy="365760"/>
          </a:xfrm>
        </p:spPr>
        <p:txBody>
          <a:bodyPr/>
          <a:lstStyle/>
          <a:p>
            <a:fld id="{B2921D10-F41C-40D7-B832-7C5EDA5BA972}" type="slidenum">
              <a:rPr lang="uk-UA" smtClean="0"/>
              <a:t>45</a:t>
            </a:fld>
            <a:endParaRPr lang="uk-UA" dirty="0"/>
          </a:p>
        </p:txBody>
      </p:sp>
    </p:spTree>
    <p:extLst>
      <p:ext uri="{BB962C8B-B14F-4D97-AF65-F5344CB8AC3E}">
        <p14:creationId xmlns:p14="http://schemas.microsoft.com/office/powerpoint/2010/main" val="266946353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508000"/>
            <a:ext cx="11474434" cy="6119223"/>
          </a:xfrm>
        </p:spPr>
        <p:txBody>
          <a:bodyPr>
            <a:noAutofit/>
          </a:bodyPr>
          <a:lstStyle/>
          <a:p>
            <a:pPr marL="0" indent="0" algn="just">
              <a:buNone/>
            </a:pPr>
            <a:r>
              <a:rPr lang="uk-UA" dirty="0"/>
              <a:t>Відповідно до </a:t>
            </a:r>
            <a:r>
              <a:rPr lang="uk-UA" dirty="0">
                <a:hlinkClick r:id="rId2" tooltip="Цивільний кодекс України; нормативно-правовий акт № 435-IV від 16.01.2003, ВР України"/>
              </a:rPr>
              <a:t>статті 1264 ЦК України</a:t>
            </a:r>
            <a:r>
              <a:rPr lang="uk-UA" dirty="0"/>
              <a:t> у четверту чергу право на спадкування за законом мають особи, які проживали зі спадкодавцем однією сім`єю не менш як п`ять років до часу відкриття спадщини.</a:t>
            </a:r>
            <a:endParaRPr lang="en-US" dirty="0"/>
          </a:p>
          <a:p>
            <a:pPr marL="0" indent="0" algn="just">
              <a:buNone/>
            </a:pPr>
            <a:r>
              <a:rPr lang="uk-UA" dirty="0"/>
              <a:t>Вирішуючи спір про право на спадщину осіб, які проживали зі спадкодавцем однією сім`єю не менш як п`ять років до часу відкриття спадщини (четверта черга спадкоємців за законом), суди мають враховувати правила частини другої </a:t>
            </a:r>
            <a:r>
              <a:rPr lang="uk-UA" dirty="0">
                <a:hlinkClick r:id="rId3" tooltip="Сімейний кодекс України; нормативно-правовий акт № 2947-III від 10.01.2002, ВР України"/>
              </a:rPr>
              <a:t>статті 3 СК України</a:t>
            </a:r>
            <a:r>
              <a:rPr lang="uk-UA" dirty="0"/>
              <a:t> про те, що сім`ю складають особи, які спільно проживають, пов`язані спільним побутом, мають взаємні права та обов`язки.</a:t>
            </a:r>
            <a:endParaRPr lang="en-US" dirty="0"/>
          </a:p>
          <a:p>
            <a:pPr marL="0" indent="0" algn="just">
              <a:buNone/>
            </a:pPr>
            <a:r>
              <a:rPr lang="uk-UA" b="1" dirty="0"/>
              <a:t>У постанові Верховного Суду від 24 червня 2021 року у справі № 694/646/20 (провадження № 61-5208св21) зазначено, що для встановлення факту проживання однією сім`єю, тобто доведення існування передбачених </a:t>
            </a:r>
            <a:r>
              <a:rPr lang="uk-UA" b="1" dirty="0">
                <a:hlinkClick r:id="rId2" tooltip="Цивільний кодекс України; нормативно-правовий акт № 435-IV від 16.01.2003, ВР України"/>
              </a:rPr>
              <a:t>статтею 1264 ЦК України</a:t>
            </a:r>
            <a:r>
              <a:rPr lang="uk-UA" b="1" dirty="0"/>
              <a:t> підстав для визнання особи спадкоємцем четвертої черги, необхідні докази, які доводили б у всій сукупності факти щодо ведення особами спільного господарства, наявності у сторін спільного бюджету, спільних витрат, взаємних прав та обов`язків.</a:t>
            </a:r>
            <a:endParaRPr lang="en-US" dirty="0"/>
          </a:p>
          <a:p>
            <a:pPr marL="0" indent="0" algn="just">
              <a:buNone/>
            </a:pPr>
            <a:r>
              <a:rPr lang="uk-UA" b="1" dirty="0"/>
              <a:t>Про спільне проживання можуть свідчити наявність спільного бюджету, спільного харчування, купівля майна для спільного користування, участь у спільних витратах на утримання житла, його ремонт, надання взаємної допомоги, наявність усних чи письмових домовленостей про порядок користування житловим приміщенням, інших обставин, які засвідчують реальність сімейних відносин не менш як п`ять років до часу відкриття спадщини.</a:t>
            </a:r>
            <a:endParaRPr lang="en-US" dirty="0"/>
          </a:p>
          <a:p>
            <a:pPr marL="0" indent="0" algn="just">
              <a:buNone/>
            </a:pPr>
            <a:r>
              <a:rPr lang="uk-UA" dirty="0"/>
              <a:t>Зазначене узгоджується з правовим висновком, викладеним у постанові Верховного Суду у складі Об`єднаної палати Касаційного цивільного суду від 18 вересня 2023 року у справі № 582/18/21 (провадження № 61-20968сво21).</a:t>
            </a:r>
            <a:endParaRPr lang="en-US" dirty="0"/>
          </a:p>
          <a:p>
            <a:pPr marL="0" indent="0" algn="just">
              <a:buNone/>
            </a:pPr>
            <a:endParaRPr lang="en-US" dirty="0">
              <a:effectLst/>
            </a:endParaRPr>
          </a:p>
        </p:txBody>
      </p:sp>
      <p:sp>
        <p:nvSpPr>
          <p:cNvPr id="3" name="Номер слайда 2"/>
          <p:cNvSpPr>
            <a:spLocks noGrp="1"/>
          </p:cNvSpPr>
          <p:nvPr>
            <p:ph type="sldNum" sz="quarter" idx="12"/>
          </p:nvPr>
        </p:nvSpPr>
        <p:spPr>
          <a:xfrm>
            <a:off x="11557208" y="6261463"/>
            <a:ext cx="365760" cy="365760"/>
          </a:xfrm>
        </p:spPr>
        <p:txBody>
          <a:bodyPr/>
          <a:lstStyle/>
          <a:p>
            <a:fld id="{B2921D10-F41C-40D7-B832-7C5EDA5BA972}" type="slidenum">
              <a:rPr lang="uk-UA" smtClean="0"/>
              <a:t>46</a:t>
            </a:fld>
            <a:endParaRPr lang="uk-UA" dirty="0"/>
          </a:p>
        </p:txBody>
      </p:sp>
    </p:spTree>
    <p:extLst>
      <p:ext uri="{BB962C8B-B14F-4D97-AF65-F5344CB8AC3E}">
        <p14:creationId xmlns:p14="http://schemas.microsoft.com/office/powerpoint/2010/main" val="31551195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508000"/>
            <a:ext cx="11474434" cy="6119223"/>
          </a:xfrm>
        </p:spPr>
        <p:txBody>
          <a:bodyPr>
            <a:noAutofit/>
          </a:bodyPr>
          <a:lstStyle/>
          <a:p>
            <a:pPr marL="0" indent="0" algn="just">
              <a:buNone/>
            </a:pPr>
            <a:r>
              <a:rPr lang="uk-UA" dirty="0"/>
              <a:t>Відповідно до </a:t>
            </a:r>
            <a:r>
              <a:rPr lang="uk-UA" dirty="0">
                <a:hlinkClick r:id="rId2" tooltip="Цивільний кодекс України; нормативно-правовий акт № 435-IV від 16.01.2003, ВР України"/>
              </a:rPr>
              <a:t>статті 1264 ЦК України</a:t>
            </a:r>
            <a:r>
              <a:rPr lang="uk-UA" dirty="0"/>
              <a:t> у четверту чергу право на спадкування за законом мають особи, які проживали зі спадкодавцем однією сім`єю не менш як п`ять років до часу відкриття спадщини.</a:t>
            </a:r>
            <a:endParaRPr lang="en-US" dirty="0"/>
          </a:p>
          <a:p>
            <a:pPr marL="0" indent="0" algn="just">
              <a:buNone/>
            </a:pPr>
            <a:r>
              <a:rPr lang="uk-UA" dirty="0"/>
              <a:t>Вирішуючи спір про право на спадщину осіб, які проживали зі спадкодавцем однією сім`єю не менш як п`ять років до часу відкриття спадщини (четверта черга спадкоємців за законом), суди мають враховувати правила частини другої </a:t>
            </a:r>
            <a:r>
              <a:rPr lang="uk-UA" dirty="0">
                <a:hlinkClick r:id="rId3" tooltip="Сімейний кодекс України; нормативно-правовий акт № 2947-III від 10.01.2002, ВР України"/>
              </a:rPr>
              <a:t>статті 3 СК України</a:t>
            </a:r>
            <a:r>
              <a:rPr lang="uk-UA" dirty="0"/>
              <a:t> про те, що сім`ю складають особи, які спільно проживають, пов`язані спільним побутом, мають взаємні права та обов`язки.</a:t>
            </a:r>
            <a:endParaRPr lang="en-US" dirty="0"/>
          </a:p>
          <a:p>
            <a:pPr marL="0" indent="0" algn="just">
              <a:buNone/>
            </a:pPr>
            <a:r>
              <a:rPr lang="uk-UA" b="1" dirty="0"/>
              <a:t>У постанові Верховного Суду від 24 червня 2021 року у справі № 694/646/20 (провадження № 61-5208св21) зазначено, що для встановлення факту проживання однією сім`єю, тобто доведення існування передбачених </a:t>
            </a:r>
            <a:r>
              <a:rPr lang="uk-UA" b="1" dirty="0">
                <a:hlinkClick r:id="rId2" tooltip="Цивільний кодекс України; нормативно-правовий акт № 435-IV від 16.01.2003, ВР України"/>
              </a:rPr>
              <a:t>статтею 1264 ЦК України</a:t>
            </a:r>
            <a:r>
              <a:rPr lang="uk-UA" b="1" dirty="0"/>
              <a:t> підстав для визнання особи спадкоємцем четвертої черги, необхідні докази, які доводили б у всій сукупності факти щодо ведення особами спільного господарства, наявності у сторін спільного бюджету, спільних витрат, взаємних прав та обов`язків.</a:t>
            </a:r>
            <a:endParaRPr lang="en-US" dirty="0"/>
          </a:p>
          <a:p>
            <a:pPr marL="0" indent="0" algn="just">
              <a:buNone/>
            </a:pPr>
            <a:r>
              <a:rPr lang="uk-UA" b="1" dirty="0"/>
              <a:t>Про спільне проживання можуть свідчити наявність спільного бюджету, спільного харчування, купівля майна для спільного користування, участь у спільних витратах на утримання житла, його ремонт, надання взаємної допомоги, наявність усних чи письмових домовленостей про порядок користування житловим приміщенням, інших обставин, які засвідчують реальність сімейних відносин не менш як п`ять років до часу відкриття спадщини.</a:t>
            </a:r>
            <a:endParaRPr lang="en-US" dirty="0"/>
          </a:p>
          <a:p>
            <a:pPr marL="0" indent="0" algn="just">
              <a:buNone/>
            </a:pPr>
            <a:r>
              <a:rPr lang="uk-UA" dirty="0"/>
              <a:t>Зазначене узгоджується з правовим висновком, викладеним у постанові Верховного Суду у складі Об`єднаної палати Касаційного цивільного суду від 18 вересня 2023 року у справі № 582/18/21 (провадження № 61-20968сво21).</a:t>
            </a:r>
            <a:endParaRPr lang="en-US" dirty="0"/>
          </a:p>
          <a:p>
            <a:pPr marL="0" indent="0" algn="just">
              <a:buNone/>
            </a:pPr>
            <a:endParaRPr lang="en-US" dirty="0">
              <a:effectLst/>
            </a:endParaRPr>
          </a:p>
        </p:txBody>
      </p:sp>
      <p:sp>
        <p:nvSpPr>
          <p:cNvPr id="3" name="Номер слайда 2"/>
          <p:cNvSpPr>
            <a:spLocks noGrp="1"/>
          </p:cNvSpPr>
          <p:nvPr>
            <p:ph type="sldNum" sz="quarter" idx="12"/>
          </p:nvPr>
        </p:nvSpPr>
        <p:spPr>
          <a:xfrm>
            <a:off x="11557208" y="6261463"/>
            <a:ext cx="365760" cy="365760"/>
          </a:xfrm>
        </p:spPr>
        <p:txBody>
          <a:bodyPr/>
          <a:lstStyle/>
          <a:p>
            <a:fld id="{B2921D10-F41C-40D7-B832-7C5EDA5BA972}" type="slidenum">
              <a:rPr lang="uk-UA" smtClean="0"/>
              <a:t>47</a:t>
            </a:fld>
            <a:endParaRPr lang="uk-UA" dirty="0"/>
          </a:p>
        </p:txBody>
      </p:sp>
    </p:spTree>
    <p:extLst>
      <p:ext uri="{BB962C8B-B14F-4D97-AF65-F5344CB8AC3E}">
        <p14:creationId xmlns:p14="http://schemas.microsoft.com/office/powerpoint/2010/main" val="106202007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2133600"/>
            <a:ext cx="11474434" cy="2253673"/>
          </a:xfrm>
        </p:spPr>
        <p:txBody>
          <a:bodyPr>
            <a:noAutofit/>
          </a:bodyPr>
          <a:lstStyle/>
          <a:p>
            <a:pPr marL="0" indent="0">
              <a:buNone/>
            </a:pPr>
            <a:r>
              <a:rPr lang="uk-UA" dirty="0"/>
              <a:t>…</a:t>
            </a:r>
            <a:endParaRPr lang="en-US" dirty="0"/>
          </a:p>
          <a:p>
            <a:pPr marL="0" indent="0" algn="just">
              <a:buNone/>
            </a:pPr>
            <a:r>
              <a:rPr lang="uk-UA" dirty="0"/>
              <a:t>Суд першої інстанції, встановивши, що надані позивачем докази є недостатніми для підтвердження факту її проживання разом з ОСОБА_2 однією сім`єю не менше п`яти років до часу відкриття спадщини, зробив правильний висновок,  з яким погодився апеляційний суд, про відмову в позові. </a:t>
            </a:r>
            <a:endParaRPr lang="uk-UA" dirty="0" smtClean="0"/>
          </a:p>
          <a:p>
            <a:pPr marL="0" indent="0" algn="just">
              <a:buNone/>
            </a:pPr>
            <a:r>
              <a:rPr lang="uk-UA" dirty="0" smtClean="0"/>
              <a:t>Самі </a:t>
            </a:r>
            <a:r>
              <a:rPr lang="uk-UA" dirty="0"/>
              <a:t>по собі показання свідків не є підставою для встановлення факту проживання однією сім`єю.</a:t>
            </a:r>
            <a:endParaRPr lang="en-US" dirty="0"/>
          </a:p>
          <a:p>
            <a:pPr marL="0" indent="0" algn="just">
              <a:buNone/>
            </a:pPr>
            <a:endParaRPr lang="en-US" dirty="0">
              <a:effectLst/>
            </a:endParaRPr>
          </a:p>
        </p:txBody>
      </p:sp>
      <p:sp>
        <p:nvSpPr>
          <p:cNvPr id="3" name="Номер слайда 2"/>
          <p:cNvSpPr>
            <a:spLocks noGrp="1"/>
          </p:cNvSpPr>
          <p:nvPr>
            <p:ph type="sldNum" sz="quarter" idx="12"/>
          </p:nvPr>
        </p:nvSpPr>
        <p:spPr>
          <a:xfrm>
            <a:off x="11557208" y="6261463"/>
            <a:ext cx="365760" cy="365760"/>
          </a:xfrm>
        </p:spPr>
        <p:txBody>
          <a:bodyPr/>
          <a:lstStyle/>
          <a:p>
            <a:fld id="{B2921D10-F41C-40D7-B832-7C5EDA5BA972}" type="slidenum">
              <a:rPr lang="uk-UA" smtClean="0"/>
              <a:t>48</a:t>
            </a:fld>
            <a:endParaRPr lang="uk-UA" dirty="0"/>
          </a:p>
        </p:txBody>
      </p:sp>
    </p:spTree>
    <p:extLst>
      <p:ext uri="{BB962C8B-B14F-4D97-AF65-F5344CB8AC3E}">
        <p14:creationId xmlns:p14="http://schemas.microsoft.com/office/powerpoint/2010/main" val="7846107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05164" y="2004291"/>
            <a:ext cx="10547927" cy="2348174"/>
          </a:xfrm>
        </p:spPr>
        <p:txBody>
          <a:bodyPr>
            <a:noAutofit/>
          </a:bodyPr>
          <a:lstStyle/>
          <a:p>
            <a:pPr algn="l"/>
            <a:r>
              <a:rPr lang="ru-RU" sz="2400" b="1" dirty="0"/>
              <a:t>7</a:t>
            </a:r>
            <a:r>
              <a:rPr lang="ru-RU" sz="2400" b="1" dirty="0" smtClean="0"/>
              <a:t>) </a:t>
            </a:r>
            <a:r>
              <a:rPr lang="ru-RU" sz="2400" b="1" dirty="0"/>
              <a:t>Постанова ВП ВС </a:t>
            </a:r>
            <a:r>
              <a:rPr lang="ru-RU" sz="2400" b="1" dirty="0" err="1"/>
              <a:t>від</a:t>
            </a:r>
            <a:r>
              <a:rPr lang="ru-RU" sz="2400" b="1" dirty="0"/>
              <a:t> 26.06.2024 року у </a:t>
            </a:r>
            <a:r>
              <a:rPr lang="ru-RU" sz="2400" b="1" dirty="0" err="1"/>
              <a:t>справі</a:t>
            </a:r>
            <a:r>
              <a:rPr lang="ru-RU" sz="2400" b="1" dirty="0"/>
              <a:t>  №686/5757/23</a:t>
            </a:r>
            <a:br>
              <a:rPr lang="ru-RU" sz="2400" b="1" dirty="0"/>
            </a:br>
            <a:r>
              <a:rPr lang="ru-RU" sz="2400" dirty="0">
                <a:hlinkClick r:id="rId2"/>
              </a:rPr>
              <a:t>https://</a:t>
            </a:r>
            <a:r>
              <a:rPr lang="ru-RU" sz="2400" dirty="0" smtClean="0">
                <a:hlinkClick r:id="rId2"/>
              </a:rPr>
              <a:t>reyestr.court.gov.ua/Review/120396086</a:t>
            </a:r>
            <a:r>
              <a:rPr lang="ru-RU" sz="2400" dirty="0" smtClean="0"/>
              <a:t/>
            </a:r>
            <a:br>
              <a:rPr lang="ru-RU" sz="2400" dirty="0" smtClean="0"/>
            </a:br>
            <a:r>
              <a:rPr lang="uk-UA" sz="2400" dirty="0" smtClean="0">
                <a:solidFill>
                  <a:srgbClr val="7030A0"/>
                </a:solidFill>
              </a:rPr>
              <a:t>встановлення додаткового строку для прийняття спадщини  </a:t>
            </a:r>
            <a:endParaRPr lang="uk-UA" sz="2400" dirty="0">
              <a:solidFill>
                <a:srgbClr val="7030A0"/>
              </a:solidFill>
            </a:endParaRPr>
          </a:p>
        </p:txBody>
      </p:sp>
    </p:spTree>
    <p:extLst>
      <p:ext uri="{BB962C8B-B14F-4D97-AF65-F5344CB8AC3E}">
        <p14:creationId xmlns:p14="http://schemas.microsoft.com/office/powerpoint/2010/main" val="1020607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06400" y="273398"/>
            <a:ext cx="11128377" cy="6349075"/>
          </a:xfrm>
        </p:spPr>
        <p:txBody>
          <a:bodyPr>
            <a:noAutofit/>
          </a:bodyPr>
          <a:lstStyle/>
          <a:p>
            <a:pPr marL="0" indent="0">
              <a:spcBef>
                <a:spcPts val="0"/>
              </a:spcBef>
              <a:buNone/>
            </a:pPr>
            <a:r>
              <a:rPr lang="uk-UA" b="1" dirty="0" smtClean="0"/>
              <a:t>1</a:t>
            </a:r>
            <a:r>
              <a:rPr lang="uk-UA" b="1" dirty="0"/>
              <a:t>)</a:t>
            </a:r>
            <a:r>
              <a:rPr lang="uk-UA" dirty="0"/>
              <a:t> </a:t>
            </a:r>
            <a:r>
              <a:rPr lang="uk-UA" b="1" dirty="0"/>
              <a:t>Постанова ВП ВС від 11.10.2023 №523/2357/20</a:t>
            </a:r>
            <a:endParaRPr lang="en-US" dirty="0"/>
          </a:p>
          <a:p>
            <a:pPr marL="0" indent="0">
              <a:spcBef>
                <a:spcPts val="0"/>
              </a:spcBef>
              <a:buNone/>
            </a:pPr>
            <a:r>
              <a:rPr lang="uk-UA" u="sng" dirty="0">
                <a:hlinkClick r:id="rId2"/>
              </a:rPr>
              <a:t>https://reyestr.court.gov.ua/Review/114757808</a:t>
            </a:r>
            <a:r>
              <a:rPr lang="uk-UA" dirty="0"/>
              <a:t> </a:t>
            </a:r>
            <a:endParaRPr lang="en-US" dirty="0"/>
          </a:p>
          <a:p>
            <a:pPr marL="0" indent="0">
              <a:spcBef>
                <a:spcPts val="0"/>
              </a:spcBef>
              <a:buNone/>
            </a:pPr>
            <a:r>
              <a:rPr lang="uk-UA" b="1" i="1" dirty="0"/>
              <a:t>Про заміну сторони у виконавчому </a:t>
            </a:r>
            <a:r>
              <a:rPr lang="uk-UA" b="1" i="1" dirty="0" smtClean="0"/>
              <a:t>провадженні</a:t>
            </a:r>
          </a:p>
          <a:p>
            <a:pPr marL="0" indent="0">
              <a:spcBef>
                <a:spcPts val="0"/>
              </a:spcBef>
              <a:buNone/>
            </a:pPr>
            <a:endParaRPr lang="en-US" sz="1200" dirty="0"/>
          </a:p>
          <a:p>
            <a:pPr marL="0" indent="0">
              <a:spcBef>
                <a:spcPts val="0"/>
              </a:spcBef>
              <a:buNone/>
            </a:pPr>
            <a:r>
              <a:rPr lang="uk-UA" b="1" dirty="0"/>
              <a:t>1.	Коротко обставини справи </a:t>
            </a:r>
            <a:endParaRPr lang="en-US" dirty="0"/>
          </a:p>
          <a:p>
            <a:pPr marL="0" indent="0" algn="just">
              <a:spcBef>
                <a:spcPts val="0"/>
              </a:spcBef>
              <a:buNone/>
            </a:pPr>
            <a:r>
              <a:rPr lang="uk-UA" dirty="0"/>
              <a:t>Заявниця звернулась до Суворовського районного суду м. Одеси </a:t>
            </a:r>
            <a:r>
              <a:rPr lang="uk-UA" b="1" dirty="0"/>
              <a:t>із заявою про заміну сторони у виконавчому провадженні. </a:t>
            </a:r>
            <a:r>
              <a:rPr lang="uk-UA" dirty="0"/>
              <a:t>Заява мотивована тим, що вироком Суворовського районного суду м. Одеси від 13.08.2015 року (який набрав законної сили) ОСОБА_6 </a:t>
            </a:r>
            <a:r>
              <a:rPr lang="uk-UA" b="1" dirty="0"/>
              <a:t>визнано винним у вчинені кримінального правопорушення, передбаченого </a:t>
            </a:r>
            <a:r>
              <a:rPr lang="uk-UA" b="1" dirty="0">
                <a:hlinkClick r:id="rId3" tooltip="Кримінальний кодекс України; нормативно-правовий акт № 2341-III від 05.04.2001, ВР України"/>
              </a:rPr>
              <a:t>ч.2 ст.286 </a:t>
            </a:r>
            <a:r>
              <a:rPr lang="uk-UA" b="1" dirty="0">
                <a:hlinkClick r:id="rId4" tooltip="Кримінальний кодекс України; нормативно-правовий акт № 2341-III від 05.04.2001, ВР України"/>
              </a:rPr>
              <a:t>КК України</a:t>
            </a:r>
            <a:r>
              <a:rPr lang="uk-UA" b="1" dirty="0"/>
              <a:t>). </a:t>
            </a:r>
            <a:endParaRPr lang="uk-UA" b="1" dirty="0" smtClean="0"/>
          </a:p>
          <a:p>
            <a:pPr marL="0" indent="0" algn="just">
              <a:spcBef>
                <a:spcPts val="0"/>
              </a:spcBef>
              <a:buNone/>
            </a:pPr>
            <a:r>
              <a:rPr lang="uk-UA" sz="1700" dirty="0" smtClean="0"/>
              <a:t>На </a:t>
            </a:r>
            <a:r>
              <a:rPr lang="uk-UA" sz="1700" dirty="0"/>
              <a:t>виконання </a:t>
            </a:r>
            <a:r>
              <a:rPr lang="uk-UA" sz="1700" dirty="0" err="1"/>
              <a:t>вироку</a:t>
            </a:r>
            <a:r>
              <a:rPr lang="uk-UA" sz="1700" dirty="0"/>
              <a:t> </a:t>
            </a:r>
            <a:r>
              <a:rPr lang="uk-UA" sz="1700" b="1" dirty="0"/>
              <a:t>видано два виконавчих листи від 16.09.2015 року на загальну суму 106 582,56 грн. </a:t>
            </a:r>
            <a:endParaRPr lang="uk-UA" sz="1700" b="1" dirty="0" smtClean="0"/>
          </a:p>
          <a:p>
            <a:pPr marL="0" indent="0" algn="just">
              <a:spcBef>
                <a:spcPts val="0"/>
              </a:spcBef>
              <a:buNone/>
            </a:pPr>
            <a:r>
              <a:rPr lang="uk-UA" sz="1700" b="1" dirty="0" smtClean="0"/>
              <a:t>25.03.2016 </a:t>
            </a:r>
            <a:r>
              <a:rPr lang="uk-UA" sz="1700" b="1" dirty="0"/>
              <a:t>року державний виконавець відкрив два виконавчі провадження по стягнення грошових коштів з ОСОБА_6 на користь ОСОБА_1</a:t>
            </a:r>
            <a:r>
              <a:rPr lang="uk-UA" sz="1700" dirty="0"/>
              <a:t>. </a:t>
            </a:r>
            <a:endParaRPr lang="uk-UA" sz="1700" dirty="0" smtClean="0"/>
          </a:p>
          <a:p>
            <a:pPr marL="0" indent="0" algn="just">
              <a:spcBef>
                <a:spcPts val="0"/>
              </a:spcBef>
              <a:buNone/>
            </a:pPr>
            <a:r>
              <a:rPr lang="uk-UA" sz="1700" b="1" dirty="0" smtClean="0"/>
              <a:t>23.06.2016 </a:t>
            </a:r>
            <a:r>
              <a:rPr lang="uk-UA" sz="1700" b="1" dirty="0"/>
              <a:t>року державним виконавцем закінчено два виконавчих провадження зі стягнення грошових коштів, у зв’язку зі смертю боржника ОСОБА_6. </a:t>
            </a:r>
            <a:r>
              <a:rPr lang="uk-UA" sz="1700" dirty="0"/>
              <a:t>Про смерть боржника ОСОБА_6 Заявниця дізналась лише 26.07.2017 року, коли її представником були отримані постанови Суворовського ВДВС про закінчення виконавчого провадження. </a:t>
            </a:r>
            <a:endParaRPr lang="en-US" sz="1700" dirty="0"/>
          </a:p>
          <a:p>
            <a:pPr marL="0" indent="0" algn="just">
              <a:spcBef>
                <a:spcPts val="0"/>
              </a:spcBef>
              <a:buNone/>
            </a:pPr>
            <a:r>
              <a:rPr lang="uk-UA" sz="1700" dirty="0"/>
              <a:t>ІНФОРМАЦІЯ_1 помер ОСОБА_6, </a:t>
            </a:r>
            <a:r>
              <a:rPr lang="uk-UA" sz="1700" b="1" dirty="0"/>
              <a:t>спадкоємці подали заяву про прийняття спадщини</a:t>
            </a:r>
            <a:r>
              <a:rPr lang="uk-UA" sz="1700" dirty="0"/>
              <a:t>. Відповідно до спадкової справи спадкоємцями померлого ОСОБА_6 є його мати, його донька, в інтересах якої діє її матір, та його батько. </a:t>
            </a:r>
            <a:r>
              <a:rPr lang="uk-UA" sz="1700" b="1" dirty="0"/>
              <a:t>До моменту смерті померлим не здійснено жодного платежу на користь Заявниці для належного виконання </a:t>
            </a:r>
            <a:r>
              <a:rPr lang="uk-UA" sz="1700" b="1" dirty="0" err="1"/>
              <a:t>вироку</a:t>
            </a:r>
            <a:r>
              <a:rPr lang="uk-UA" sz="1700" b="1" dirty="0"/>
              <a:t> суду. </a:t>
            </a:r>
            <a:r>
              <a:rPr lang="uk-UA" sz="1700" dirty="0"/>
              <a:t>Посилаючись на викладене, </a:t>
            </a:r>
            <a:r>
              <a:rPr lang="uk-UA" sz="1700" b="1" dirty="0"/>
              <a:t>Заявниця просила суд замінити боржника - ОСОБА_6, який помер ІНФОРМАЦІЯ_1, на його правонаступників у виконавчому провадженні з виконання </a:t>
            </a:r>
            <a:r>
              <a:rPr lang="uk-UA" sz="1700" b="1" dirty="0" err="1"/>
              <a:t>вироку</a:t>
            </a:r>
            <a:r>
              <a:rPr lang="uk-UA" sz="1700" b="1" dirty="0"/>
              <a:t> Суворовського районного суду м. Одеси </a:t>
            </a:r>
            <a:r>
              <a:rPr lang="uk-UA" sz="1700" dirty="0"/>
              <a:t>у справі №523/10257/15к.</a:t>
            </a:r>
            <a:endParaRPr lang="en-US" sz="1700" dirty="0">
              <a:effectLst/>
            </a:endParaRPr>
          </a:p>
        </p:txBody>
      </p:sp>
      <p:sp>
        <p:nvSpPr>
          <p:cNvPr id="3" name="Номер слайда 2"/>
          <p:cNvSpPr>
            <a:spLocks noGrp="1"/>
          </p:cNvSpPr>
          <p:nvPr>
            <p:ph type="sldNum" sz="quarter" idx="12"/>
          </p:nvPr>
        </p:nvSpPr>
        <p:spPr>
          <a:xfrm>
            <a:off x="11534777" y="6256713"/>
            <a:ext cx="365760" cy="365760"/>
          </a:xfrm>
        </p:spPr>
        <p:txBody>
          <a:bodyPr/>
          <a:lstStyle/>
          <a:p>
            <a:fld id="{B2921D10-F41C-40D7-B832-7C5EDA5BA972}" type="slidenum">
              <a:rPr lang="uk-UA" smtClean="0"/>
              <a:t>5</a:t>
            </a:fld>
            <a:endParaRPr lang="uk-UA" dirty="0"/>
          </a:p>
        </p:txBody>
      </p:sp>
    </p:spTree>
    <p:extLst>
      <p:ext uri="{BB962C8B-B14F-4D97-AF65-F5344CB8AC3E}">
        <p14:creationId xmlns:p14="http://schemas.microsoft.com/office/powerpoint/2010/main" val="233884758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223519"/>
            <a:ext cx="11474434" cy="6403704"/>
          </a:xfrm>
        </p:spPr>
        <p:txBody>
          <a:bodyPr>
            <a:noAutofit/>
          </a:bodyPr>
          <a:lstStyle/>
          <a:p>
            <a:pPr marL="0" indent="0">
              <a:buNone/>
            </a:pPr>
            <a:r>
              <a:rPr lang="uk-UA" sz="1600" b="1" u="sng" dirty="0"/>
              <a:t>Цитати з Постанови: </a:t>
            </a:r>
            <a:endParaRPr lang="en-US" sz="1600" dirty="0"/>
          </a:p>
          <a:p>
            <a:pPr marL="0" indent="0">
              <a:buNone/>
            </a:pPr>
            <a:r>
              <a:rPr lang="uk-UA" sz="1600" i="1" dirty="0" smtClean="0"/>
              <a:t>Вступ</a:t>
            </a:r>
            <a:endParaRPr lang="en-US" sz="1600" dirty="0"/>
          </a:p>
          <a:p>
            <a:pPr marL="0" indent="0" algn="just">
              <a:buNone/>
            </a:pPr>
            <a:r>
              <a:rPr lang="uk-UA" sz="1600" b="1" dirty="0">
                <a:solidFill>
                  <a:srgbClr val="7030A0"/>
                </a:solidFill>
              </a:rPr>
              <a:t>Предметом спору у цій справі є вимога про надання додаткового строку для прийняття спадщини у зв`язку з тим, що, як стверджує позивач, він не знав про складення спадкодавцем на його користь заповіту, що й є поважною причиною пропуску такого строку.</a:t>
            </a:r>
            <a:endParaRPr lang="en-US" sz="1600" b="1" dirty="0">
              <a:solidFill>
                <a:srgbClr val="7030A0"/>
              </a:solidFill>
            </a:endParaRPr>
          </a:p>
          <a:p>
            <a:pPr marL="0" indent="0" algn="just">
              <a:buNone/>
            </a:pPr>
            <a:r>
              <a:rPr lang="uk-UA" sz="1600" b="1" dirty="0">
                <a:solidFill>
                  <a:srgbClr val="7030A0"/>
                </a:solidFill>
              </a:rPr>
              <a:t>Велика Палата </a:t>
            </a:r>
            <a:r>
              <a:rPr lang="uk-UA" sz="1600" dirty="0">
                <a:solidFill>
                  <a:srgbClr val="7030A0"/>
                </a:solidFill>
              </a:rPr>
              <a:t>Верховного Суду </a:t>
            </a:r>
            <a:r>
              <a:rPr lang="uk-UA" sz="1600" b="1" dirty="0">
                <a:solidFill>
                  <a:srgbClr val="7030A0"/>
                </a:solidFill>
              </a:rPr>
              <a:t>з урахуванням конкретних обставин справи</a:t>
            </a:r>
            <a:r>
              <a:rPr lang="uk-UA" sz="1600" dirty="0">
                <a:solidFill>
                  <a:srgbClr val="7030A0"/>
                </a:solidFill>
              </a:rPr>
              <a:t>, як-от того, що сторони належали до кола спадкоємців першої черги спадкування як сини померлого спадкодавця, повинна була вирішити, </a:t>
            </a:r>
            <a:r>
              <a:rPr lang="uk-UA" sz="1600" b="1" dirty="0">
                <a:solidFill>
                  <a:srgbClr val="7030A0"/>
                </a:solidFill>
              </a:rPr>
              <a:t>чи є поважною така причина пропуску встановленого законом строку для прийняття спадщини, як незнання про складення на користь однієї з таких осіб заповіту, за умови, що позивач водночас належить до кола спадкоємців першої черги спадкування за законом, яка закликана до спадкування.</a:t>
            </a:r>
            <a:endParaRPr lang="en-US" sz="1600" b="1" dirty="0">
              <a:solidFill>
                <a:srgbClr val="7030A0"/>
              </a:solidFill>
            </a:endParaRPr>
          </a:p>
          <a:p>
            <a:pPr marL="0" indent="0" algn="just">
              <a:buNone/>
            </a:pPr>
            <a:r>
              <a:rPr lang="uk-UA" sz="1600" dirty="0"/>
              <a:t>Велика Палата Верховного Суду за результатами вирішення цього спору дійшла переконання, що необізнаність спадкоємця про наявність заповіту є поважною причиною пропуску строку для подання заяви про прийняття спадщини, що випливає з принципу свободи заповіту, проте таку необізнаність не можна ототожнювати з незнанням спадкоємцем про його право на спадкування загалом.</a:t>
            </a:r>
            <a:endParaRPr lang="en-US" sz="1600" dirty="0"/>
          </a:p>
          <a:p>
            <a:pPr marL="0" indent="0" algn="just">
              <a:buNone/>
            </a:pPr>
            <a:r>
              <a:rPr lang="uk-UA" sz="1600" dirty="0"/>
              <a:t>Обставини усвідомлення особою того, що вона має право на спадкування за законом, наприклад, на підставі своєї спорідненості із спадкодавцем й у разі відсутності спадкоємців попередньої черги, закликаних до спадкування, та невчинення нею жодних активних дій з прийняття спадщини та щодо встановлення спадкової маси, не можуть обґрунтовувати поважність причин пропуску нею строку для подання заяви про прийняття спадщини за заповітом, про існування якого особа не знала.</a:t>
            </a:r>
            <a:endParaRPr lang="en-US" sz="1600" dirty="0"/>
          </a:p>
          <a:p>
            <a:pPr marL="0" indent="0" algn="just">
              <a:buNone/>
            </a:pPr>
            <a:r>
              <a:rPr lang="uk-UA" sz="1600" b="1" dirty="0">
                <a:solidFill>
                  <a:srgbClr val="7030A0"/>
                </a:solidFill>
              </a:rPr>
              <a:t>Тож необізнаність про наявність заповіту може бути оцінена як поважна причина пропуску строку для прийняття спадщини винятково для осіб, які не є спадкоємцями за законом першої черги або кожної наступної черги спадкоємців за законом, у разі їх обізнаності про відсутність спадкоємців попередньої черги, які набували право на спадкування за законом.</a:t>
            </a:r>
            <a:endParaRPr lang="en-US" sz="1600" b="1" dirty="0">
              <a:solidFill>
                <a:srgbClr val="7030A0"/>
              </a:solidFill>
            </a:endParaRPr>
          </a:p>
          <a:p>
            <a:pPr marL="0" indent="0" algn="just">
              <a:buNone/>
            </a:pPr>
            <a:endParaRPr lang="en-US" sz="1600" b="1" dirty="0"/>
          </a:p>
          <a:p>
            <a:pPr marL="0" indent="0" algn="just">
              <a:buNone/>
            </a:pPr>
            <a:endParaRPr lang="en-US" sz="1600" dirty="0"/>
          </a:p>
        </p:txBody>
      </p:sp>
      <p:sp>
        <p:nvSpPr>
          <p:cNvPr id="3" name="Номер слайда 2"/>
          <p:cNvSpPr>
            <a:spLocks noGrp="1"/>
          </p:cNvSpPr>
          <p:nvPr>
            <p:ph type="sldNum" sz="quarter" idx="12"/>
          </p:nvPr>
        </p:nvSpPr>
        <p:spPr>
          <a:xfrm>
            <a:off x="11557208" y="6261463"/>
            <a:ext cx="365760" cy="365760"/>
          </a:xfrm>
        </p:spPr>
        <p:txBody>
          <a:bodyPr/>
          <a:lstStyle/>
          <a:p>
            <a:fld id="{B2921D10-F41C-40D7-B832-7C5EDA5BA972}" type="slidenum">
              <a:rPr lang="uk-UA" smtClean="0"/>
              <a:t>50</a:t>
            </a:fld>
            <a:endParaRPr lang="uk-UA" dirty="0"/>
          </a:p>
        </p:txBody>
      </p:sp>
    </p:spTree>
    <p:extLst>
      <p:ext uri="{BB962C8B-B14F-4D97-AF65-F5344CB8AC3E}">
        <p14:creationId xmlns:p14="http://schemas.microsoft.com/office/powerpoint/2010/main" val="201056676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1817" y="517235"/>
            <a:ext cx="11231419" cy="5780645"/>
          </a:xfrm>
        </p:spPr>
        <p:txBody>
          <a:bodyPr>
            <a:noAutofit/>
          </a:bodyPr>
          <a:lstStyle/>
          <a:p>
            <a:pPr marL="0" indent="0">
              <a:spcBef>
                <a:spcPts val="0"/>
              </a:spcBef>
              <a:buNone/>
            </a:pPr>
            <a:r>
              <a:rPr lang="uk-UA" sz="1600" dirty="0"/>
              <a:t>…</a:t>
            </a:r>
            <a:endParaRPr lang="en-US" sz="1600" dirty="0"/>
          </a:p>
          <a:p>
            <a:pPr marL="0" indent="0">
              <a:spcBef>
                <a:spcPts val="0"/>
              </a:spcBef>
              <a:buNone/>
            </a:pPr>
            <a:r>
              <a:rPr lang="uk-UA" sz="1600" i="1" dirty="0"/>
              <a:t>ІV. ПОЗИЦІЯ ВЕЛИКОЇ ПАЛАТИ ВЕРХОВНОГО СУДУ</a:t>
            </a:r>
            <a:endParaRPr lang="en-US" sz="1600" dirty="0"/>
          </a:p>
          <a:p>
            <a:pPr marL="0" indent="0">
              <a:spcBef>
                <a:spcPts val="0"/>
              </a:spcBef>
              <a:buNone/>
            </a:pPr>
            <a:r>
              <a:rPr lang="uk-UA" sz="1600" dirty="0"/>
              <a:t>…</a:t>
            </a:r>
            <a:endParaRPr lang="en-US" sz="1600" dirty="0"/>
          </a:p>
          <a:p>
            <a:pPr marL="0" indent="0">
              <a:spcBef>
                <a:spcPts val="0"/>
              </a:spcBef>
              <a:buNone/>
            </a:pPr>
            <a:r>
              <a:rPr lang="uk-UA" sz="1600" b="1" i="1" dirty="0"/>
              <a:t>Поєднання права спадкоємця на спадкування за заповітом та за законом. Дотримання принципу співмірності</a:t>
            </a:r>
            <a:endParaRPr lang="en-US" sz="1600" dirty="0"/>
          </a:p>
          <a:p>
            <a:pPr marL="0" indent="0" algn="just">
              <a:spcBef>
                <a:spcPts val="0"/>
              </a:spcBef>
              <a:buNone/>
            </a:pPr>
            <a:r>
              <a:rPr lang="uk-UA" sz="1600" dirty="0" smtClean="0"/>
              <a:t>69.</a:t>
            </a:r>
            <a:r>
              <a:rPr lang="uk-UA" sz="1600" dirty="0"/>
              <a:t> </a:t>
            </a:r>
            <a:r>
              <a:rPr lang="uk-UA" sz="1600" dirty="0" smtClean="0"/>
              <a:t>Згідно </a:t>
            </a:r>
            <a:r>
              <a:rPr lang="uk-UA" sz="1600" dirty="0"/>
              <a:t>зі </a:t>
            </a:r>
            <a:r>
              <a:rPr lang="uk-UA" sz="1600" dirty="0">
                <a:hlinkClick r:id="rId2" tooltip="Цивільний кодекс України; нормативно-правовий акт № 435-IV від 16.01.2003, ВР України"/>
              </a:rPr>
              <a:t>статтею 1258 ЦК України</a:t>
            </a:r>
            <a:r>
              <a:rPr lang="uk-UA" sz="1600" dirty="0"/>
              <a:t> спадкоємці за законом одержують право на спадкування почергово. Кожна наступна черга спадкоємців за законом одержує право на спадкування у разі відсутності спадкоємців попередньої черги, усунення їх від права на спадкування, неприйняття ними спадщини або відмови від її прийняття, крім випадків, встановлених </a:t>
            </a:r>
            <a:r>
              <a:rPr lang="uk-UA" sz="1600" dirty="0">
                <a:hlinkClick r:id="rId3" tooltip="Цивільний кодекс України; нормативно-правовий акт № 435-IV від 16.01.2003, ВР України"/>
              </a:rPr>
              <a:t>статтею 1259 цього Кодексу</a:t>
            </a:r>
            <a:r>
              <a:rPr lang="uk-UA" sz="1600" dirty="0"/>
              <a:t>.</a:t>
            </a:r>
            <a:endParaRPr lang="en-US" sz="1600" dirty="0"/>
          </a:p>
          <a:p>
            <a:pPr marL="0" indent="0" algn="just">
              <a:spcBef>
                <a:spcPts val="0"/>
              </a:spcBef>
              <a:buNone/>
            </a:pPr>
            <a:r>
              <a:rPr lang="uk-UA" sz="1600" dirty="0" smtClean="0"/>
              <a:t>70. Відповідно </a:t>
            </a:r>
            <a:r>
              <a:rPr lang="uk-UA" sz="1600" dirty="0"/>
              <a:t>до </a:t>
            </a:r>
            <a:r>
              <a:rPr lang="uk-UA" sz="1600" dirty="0">
                <a:hlinkClick r:id="rId4" tooltip="Цивільний кодекс України; нормативно-правовий акт № 435-IV від 16.01.2003, ВР України"/>
              </a:rPr>
              <a:t>статті 1261 ЦК України</a:t>
            </a:r>
            <a:r>
              <a:rPr lang="uk-UA" sz="1600" dirty="0"/>
              <a:t> у першу чергу право на спадкування за законом мають діти спадкодавця, у тому числі зачаті за життя спадкодавця та народжені після його смерті, той з подружжя, який його пережив, та батьки.</a:t>
            </a:r>
            <a:endParaRPr lang="en-US" sz="1600" dirty="0"/>
          </a:p>
          <a:p>
            <a:pPr marL="0" indent="0" algn="just">
              <a:spcBef>
                <a:spcPts val="0"/>
              </a:spcBef>
              <a:buNone/>
            </a:pPr>
            <a:r>
              <a:rPr lang="uk-UA" sz="1600" dirty="0"/>
              <a:t>71. </a:t>
            </a:r>
            <a:r>
              <a:rPr lang="uk-UA" sz="1600" dirty="0" smtClean="0"/>
              <a:t>Спадкоємець </a:t>
            </a:r>
            <a:r>
              <a:rPr lang="uk-UA" sz="1600" dirty="0"/>
              <a:t>за законом першої черги здійснює право на спадкування в такому ж порядку, що й спадкоємець за заповітом, відповідно до </a:t>
            </a:r>
            <a:r>
              <a:rPr lang="uk-UA" sz="1600" dirty="0">
                <a:hlinkClick r:id="rId5" tooltip="Цивільний кодекс України; нормативно-правовий акт № 435-IV від 16.01.2003, ВР України"/>
              </a:rPr>
              <a:t>статей 1268-1270 ЦК України</a:t>
            </a:r>
            <a:r>
              <a:rPr lang="uk-UA" sz="1600" dirty="0"/>
              <a:t>, та на нього поширюються наслідки пропущення строку для прийняття спадщини, передбачені </a:t>
            </a:r>
            <a:r>
              <a:rPr lang="uk-UA" sz="1600" dirty="0">
                <a:hlinkClick r:id="rId6" tooltip="Цивільний кодекс України; нормативно-правовий акт № 435-IV від 16.01.2003, ВР України"/>
              </a:rPr>
              <a:t>статтею 1272 ЦК України</a:t>
            </a:r>
            <a:r>
              <a:rPr lang="uk-UA" sz="1600" dirty="0"/>
              <a:t>.</a:t>
            </a:r>
            <a:endParaRPr lang="en-US" sz="1600" dirty="0"/>
          </a:p>
          <a:p>
            <a:pPr marL="0" indent="0" algn="just">
              <a:spcBef>
                <a:spcPts val="0"/>
              </a:spcBef>
              <a:buNone/>
            </a:pPr>
            <a:r>
              <a:rPr lang="uk-UA" sz="1600" dirty="0"/>
              <a:t>72.  </a:t>
            </a:r>
            <a:r>
              <a:rPr lang="uk-UA" sz="1600" dirty="0" smtClean="0"/>
              <a:t>Тож </a:t>
            </a:r>
            <a:r>
              <a:rPr lang="uk-UA" sz="1600" dirty="0"/>
              <a:t>факт усвідомлення спадкоємцем першої черги або кожної наступної черги спадкоємців за законом (у разі відсутності спадкоємців попередньої черги, закликаних до спадкування), який не знав про існування заповіту, </a:t>
            </a:r>
            <a:r>
              <a:rPr lang="uk-UA" sz="1600" dirty="0" smtClean="0">
                <a:solidFill>
                  <a:srgbClr val="C00000"/>
                </a:solidFill>
              </a:rPr>
              <a:t>наявності </a:t>
            </a:r>
            <a:r>
              <a:rPr lang="uk-UA" sz="1600" dirty="0">
                <a:solidFill>
                  <a:srgbClr val="C00000"/>
                </a:solidFill>
              </a:rPr>
              <a:t>в нього права на спадкування та невчинення ним неодмінних активних дій щодо встановлення спадкової маси і прийняття спадщини не свідчить про </a:t>
            </a:r>
            <a:r>
              <a:rPr lang="uk-UA" sz="1600" dirty="0" smtClean="0">
                <a:solidFill>
                  <a:srgbClr val="C00000"/>
                </a:solidFill>
              </a:rPr>
              <a:t>виникнення в </a:t>
            </a:r>
            <a:r>
              <a:rPr lang="uk-UA" sz="1600" dirty="0">
                <a:solidFill>
                  <a:srgbClr val="C00000"/>
                </a:solidFill>
              </a:rPr>
              <a:t>нього об`єктивних обставин, які унеможливили або істотно ускладнили йому своєчасне звернення до нотаріуса із заявою про прийняття </a:t>
            </a:r>
            <a:r>
              <a:rPr lang="uk-UA" sz="1600" dirty="0" smtClean="0">
                <a:solidFill>
                  <a:srgbClr val="C00000"/>
                </a:solidFill>
              </a:rPr>
              <a:t>спадщини у </a:t>
            </a:r>
            <a:r>
              <a:rPr lang="uk-UA" sz="1600" dirty="0">
                <a:solidFill>
                  <a:srgbClr val="C00000"/>
                </a:solidFill>
              </a:rPr>
              <a:t>передбачений </a:t>
            </a:r>
            <a:r>
              <a:rPr lang="uk-UA" sz="1600" dirty="0">
                <a:solidFill>
                  <a:srgbClr val="C00000"/>
                </a:solidFill>
                <a:hlinkClick r:id="rId7" tooltip="Цивільний кодекс України; нормативно-правовий акт № 435-IV від 16.01.2003, ВР України"/>
              </a:rPr>
              <a:t>ЦК України</a:t>
            </a:r>
            <a:r>
              <a:rPr lang="uk-UA" sz="1600" dirty="0">
                <a:solidFill>
                  <a:srgbClr val="C00000"/>
                </a:solidFill>
              </a:rPr>
              <a:t> строк у зв`язку з його необізнаністю про існування заповіту, складеного на його ім`я. </a:t>
            </a:r>
            <a:endParaRPr lang="uk-UA" sz="1600" dirty="0" smtClean="0">
              <a:solidFill>
                <a:srgbClr val="C00000"/>
              </a:solidFill>
            </a:endParaRPr>
          </a:p>
          <a:p>
            <a:pPr marL="0" indent="0" algn="just">
              <a:spcBef>
                <a:spcPts val="0"/>
              </a:spcBef>
              <a:buNone/>
            </a:pPr>
            <a:endParaRPr lang="uk-UA" sz="1600" dirty="0" smtClean="0">
              <a:solidFill>
                <a:srgbClr val="C00000"/>
              </a:solidFill>
            </a:endParaRPr>
          </a:p>
          <a:p>
            <a:pPr marL="0" indent="0" algn="just">
              <a:spcBef>
                <a:spcPts val="0"/>
              </a:spcBef>
              <a:buNone/>
            </a:pPr>
            <a:r>
              <a:rPr lang="uk-UA" sz="1600" dirty="0" smtClean="0">
                <a:solidFill>
                  <a:srgbClr val="C00000"/>
                </a:solidFill>
              </a:rPr>
              <a:t>Сам </a:t>
            </a:r>
            <a:r>
              <a:rPr lang="uk-UA" sz="1600" dirty="0">
                <a:solidFill>
                  <a:srgbClr val="C00000"/>
                </a:solidFill>
              </a:rPr>
              <a:t>факт відмови нотаріуса, за цих </a:t>
            </a:r>
            <a:r>
              <a:rPr lang="uk-UA" sz="1600" dirty="0" err="1" smtClean="0">
                <a:solidFill>
                  <a:srgbClr val="C00000"/>
                </a:solidFill>
              </a:rPr>
              <a:t>обставин,у</a:t>
            </a:r>
            <a:r>
              <a:rPr lang="uk-UA" sz="1600" dirty="0" smtClean="0">
                <a:solidFill>
                  <a:srgbClr val="C00000"/>
                </a:solidFill>
              </a:rPr>
              <a:t> </a:t>
            </a:r>
            <a:r>
              <a:rPr lang="uk-UA" sz="1600" dirty="0">
                <a:solidFill>
                  <a:srgbClr val="C00000"/>
                </a:solidFill>
              </a:rPr>
              <a:t>видачі спадкоємцю свідоцтва про право на спадщину не порушує принцип свободи заповіту.</a:t>
            </a:r>
            <a:endParaRPr lang="en-US" sz="1600" dirty="0">
              <a:solidFill>
                <a:srgbClr val="C00000"/>
              </a:solidFill>
              <a:effectLst/>
            </a:endParaRPr>
          </a:p>
        </p:txBody>
      </p:sp>
      <p:sp>
        <p:nvSpPr>
          <p:cNvPr id="3" name="Номер слайда 2"/>
          <p:cNvSpPr>
            <a:spLocks noGrp="1"/>
          </p:cNvSpPr>
          <p:nvPr>
            <p:ph type="sldNum" sz="quarter" idx="12"/>
          </p:nvPr>
        </p:nvSpPr>
        <p:spPr>
          <a:xfrm>
            <a:off x="11550469" y="6188892"/>
            <a:ext cx="365760" cy="365760"/>
          </a:xfrm>
        </p:spPr>
        <p:txBody>
          <a:bodyPr/>
          <a:lstStyle/>
          <a:p>
            <a:fld id="{B2921D10-F41C-40D7-B832-7C5EDA5BA972}" type="slidenum">
              <a:rPr lang="uk-UA" smtClean="0"/>
              <a:t>51</a:t>
            </a:fld>
            <a:endParaRPr lang="uk-UA" dirty="0"/>
          </a:p>
        </p:txBody>
      </p:sp>
    </p:spTree>
    <p:extLst>
      <p:ext uri="{BB962C8B-B14F-4D97-AF65-F5344CB8AC3E}">
        <p14:creationId xmlns:p14="http://schemas.microsoft.com/office/powerpoint/2010/main" val="160543718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98466" y="465710"/>
            <a:ext cx="11572620" cy="5935090"/>
          </a:xfrm>
        </p:spPr>
        <p:txBody>
          <a:bodyPr>
            <a:noAutofit/>
          </a:bodyPr>
          <a:lstStyle/>
          <a:p>
            <a:pPr marL="0" indent="0" algn="just">
              <a:spcBef>
                <a:spcPts val="0"/>
              </a:spcBef>
              <a:buNone/>
            </a:pPr>
            <a:r>
              <a:rPr lang="uk-UA" dirty="0" smtClean="0"/>
              <a:t>73.</a:t>
            </a:r>
            <a:r>
              <a:rPr lang="uk-UA" dirty="0"/>
              <a:t> </a:t>
            </a:r>
            <a:r>
              <a:rPr lang="uk-UA" dirty="0" smtClean="0"/>
              <a:t>Важливим </a:t>
            </a:r>
            <a:r>
              <a:rPr lang="uk-UA" dirty="0"/>
              <a:t>під час вирішення питання про надання особі додаткового строку для подання заяви про прийняття спадщини також є факт прийняття спадщини іншими спадкоємцями за законом, оскільки в такому разі може відбутися втручання у право власності інших осіб, порушення принципу правової визначеності стосовно особи, яка добросовісно реалізувала власні цивільні права. Наведене зумовлює потребу в дотриманні принципу «пропорційності» втручання у права спадкоємців, які прийняли спадщину</a:t>
            </a:r>
            <a:r>
              <a:rPr lang="uk-UA" dirty="0" smtClean="0"/>
              <a:t>.</a:t>
            </a:r>
          </a:p>
          <a:p>
            <a:pPr marL="0" indent="0" algn="just">
              <a:spcBef>
                <a:spcPts val="0"/>
              </a:spcBef>
              <a:buNone/>
            </a:pPr>
            <a:endParaRPr lang="en-US" dirty="0"/>
          </a:p>
          <a:p>
            <a:pPr marL="0" indent="0" algn="just">
              <a:spcBef>
                <a:spcPts val="0"/>
              </a:spcBef>
              <a:buNone/>
            </a:pPr>
            <a:r>
              <a:rPr lang="uk-UA" dirty="0" smtClean="0"/>
              <a:t>74.</a:t>
            </a:r>
            <a:r>
              <a:rPr lang="uk-UA" dirty="0"/>
              <a:t> </a:t>
            </a:r>
            <a:r>
              <a:rPr lang="uk-UA" dirty="0" smtClean="0"/>
              <a:t>Принцип </a:t>
            </a:r>
            <a:r>
              <a:rPr lang="uk-UA" dirty="0"/>
              <a:t>пропорційності тісно пов`язаний з принципом </a:t>
            </a:r>
            <a:r>
              <a:rPr lang="uk-UA" dirty="0" err="1"/>
              <a:t>правовладдя</a:t>
            </a:r>
            <a:r>
              <a:rPr lang="uk-UA" dirty="0"/>
              <a:t> (верховенства права): принцип </a:t>
            </a:r>
            <a:r>
              <a:rPr lang="uk-UA" dirty="0" err="1"/>
              <a:t>правовладдя</a:t>
            </a:r>
            <a:r>
              <a:rPr lang="uk-UA" dirty="0"/>
              <a:t> є фундаментом, на якому базується принцип пропорційності, натомість принцип пропорційності є умовою реалізації принципу </a:t>
            </a:r>
            <a:r>
              <a:rPr lang="uk-UA" dirty="0" err="1"/>
              <a:t>правовладдя</a:t>
            </a:r>
            <a:r>
              <a:rPr lang="uk-UA" dirty="0"/>
              <a:t> і водночас його неодмінним наслідком. Судова практика Європейського суду з прав людини розглядає принцип пропорційності як невід`ємну складову та інструмент верховенства права, зокрема й у питаннях захисту права власності</a:t>
            </a:r>
            <a:r>
              <a:rPr lang="uk-UA" dirty="0" smtClean="0"/>
              <a:t>.</a:t>
            </a:r>
          </a:p>
          <a:p>
            <a:pPr marL="0" indent="0" algn="just">
              <a:spcBef>
                <a:spcPts val="0"/>
              </a:spcBef>
              <a:buNone/>
            </a:pPr>
            <a:endParaRPr lang="en-US" dirty="0"/>
          </a:p>
          <a:p>
            <a:pPr marL="0" indent="0" algn="just">
              <a:spcBef>
                <a:spcPts val="0"/>
              </a:spcBef>
              <a:buNone/>
            </a:pPr>
            <a:r>
              <a:rPr lang="uk-UA" dirty="0" smtClean="0"/>
              <a:t>75.</a:t>
            </a:r>
            <a:r>
              <a:rPr lang="uk-UA" dirty="0"/>
              <a:t> </a:t>
            </a:r>
            <a:r>
              <a:rPr lang="uk-UA" dirty="0" smtClean="0"/>
              <a:t>Дотримання </a:t>
            </a:r>
            <a:r>
              <a:rPr lang="uk-UA" dirty="0"/>
              <a:t>принципу пропорційності передбачає, що втручання у право власності, навіть якщо воно здійснюється згідно з національним законодавством і в інтересах суспільства, все одно буде порушенням статті 1 Першого Протоколу до </a:t>
            </a:r>
            <a:r>
              <a:rPr lang="uk-UA" dirty="0">
                <a:hlinkClick r:id="rId2" tooltip="Конвенція про захист прав людини і основоположних свобод; нормативно-правовий акт № ETS N 005 від 04.11.1950, Країни - учасниці"/>
              </a:rPr>
              <a:t>Конвенції про захист прав людини і основоположних свобод</a:t>
            </a:r>
            <a:r>
              <a:rPr lang="uk-UA" dirty="0"/>
              <a:t>, якщо не було дотримано розумної пропорційності між втручанням у право особи та інтересами суспільства. Ужиті державою заходи мають бути ефективними з точки зору розв`язання проблеми суспільства і водночас пропорційними щодо прав приватних осіб. Оцінюючи пропорційність, потрібно визначити, чи можливо досягти легітимної мети за допомогою заходів, які були б менш обтяжливими для прав і свобод заінтересованої особи, оскільки обмеження не повинні бути надмірними або такими, що є більшими, ніж потрібно для реалізації поставленої мети.</a:t>
            </a:r>
            <a:endParaRPr lang="en-US" dirty="0">
              <a:effectLst/>
            </a:endParaRPr>
          </a:p>
        </p:txBody>
      </p:sp>
      <p:sp>
        <p:nvSpPr>
          <p:cNvPr id="3" name="Номер слайда 2"/>
          <p:cNvSpPr>
            <a:spLocks noGrp="1"/>
          </p:cNvSpPr>
          <p:nvPr>
            <p:ph type="sldNum" sz="quarter" idx="12"/>
          </p:nvPr>
        </p:nvSpPr>
        <p:spPr>
          <a:xfrm>
            <a:off x="11588206" y="6217920"/>
            <a:ext cx="365760" cy="365760"/>
          </a:xfrm>
        </p:spPr>
        <p:txBody>
          <a:bodyPr/>
          <a:lstStyle/>
          <a:p>
            <a:fld id="{B2921D10-F41C-40D7-B832-7C5EDA5BA972}" type="slidenum">
              <a:rPr lang="uk-UA" smtClean="0"/>
              <a:t>52</a:t>
            </a:fld>
            <a:endParaRPr lang="uk-UA"/>
          </a:p>
        </p:txBody>
      </p:sp>
    </p:spTree>
    <p:extLst>
      <p:ext uri="{BB962C8B-B14F-4D97-AF65-F5344CB8AC3E}">
        <p14:creationId xmlns:p14="http://schemas.microsoft.com/office/powerpoint/2010/main" val="408740101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9142" y="357776"/>
            <a:ext cx="11393715" cy="6142447"/>
          </a:xfrm>
        </p:spPr>
        <p:txBody>
          <a:bodyPr>
            <a:noAutofit/>
          </a:bodyPr>
          <a:lstStyle/>
          <a:p>
            <a:pPr marL="0" indent="0" algn="just">
              <a:spcBef>
                <a:spcPts val="0"/>
              </a:spcBef>
              <a:buNone/>
            </a:pPr>
            <a:r>
              <a:rPr lang="uk-UA" dirty="0" smtClean="0"/>
              <a:t>76. У </a:t>
            </a:r>
            <a:r>
              <a:rPr lang="uk-UA" dirty="0"/>
              <a:t>спірних правовідносинах дотримання принципу пропорційності безпосередньо залежить від наявності об`єктивних, непереборних та істотних обставин, які є підставою для визначення спадкоємцю додаткового строку на подання заяви про прийняття спадщини. У разі якщо таких обставин суд не встановив, то не можна допускати втручання у права спадкоємців, які прийняли спадщину, навіть з огляду на такий фундаментальний принцип спадкового права, як свобода заповіту, оскільки це порушить принцип правової визначеності стосовно особи, яка добросовісно скористалася власними цивільними правами, та не відповідатиме принципу пропорційності втручання у право власності на спадкове майно</a:t>
            </a:r>
            <a:r>
              <a:rPr lang="uk-UA" dirty="0" smtClean="0"/>
              <a:t>.</a:t>
            </a:r>
          </a:p>
          <a:p>
            <a:pPr marL="0" indent="0" algn="just">
              <a:spcBef>
                <a:spcPts val="0"/>
              </a:spcBef>
              <a:buNone/>
            </a:pPr>
            <a:endParaRPr lang="en-US" dirty="0"/>
          </a:p>
          <a:p>
            <a:pPr marL="0" indent="0" algn="just">
              <a:spcBef>
                <a:spcPts val="0"/>
              </a:spcBef>
              <a:buNone/>
            </a:pPr>
            <a:r>
              <a:rPr lang="uk-UA" dirty="0"/>
              <a:t>77. </a:t>
            </a:r>
            <a:r>
              <a:rPr lang="uk-UA" dirty="0" smtClean="0"/>
              <a:t>З </a:t>
            </a:r>
            <a:r>
              <a:rPr lang="uk-UA" dirty="0"/>
              <a:t>огляду на викладене Велика Палата Верховного Суду висновує, що необізнаність спадкоємця про наявність заповіту є поважною причиною пропуску строку для подання заяви про прийняття спадщини, що випливає з принципу свободи заповіту, проте таку необізнаність суд не повинен ототожнювати з його (спадкоємця) незнанням про його право на спадкування загалом, оскільки в такому випадку особа з незалежних від неї причин не вчиняє юридично значущих дій, які пов`язані з набуттям нею певних прав, що випливають із спадкування.</a:t>
            </a:r>
            <a:endParaRPr lang="en-US" dirty="0"/>
          </a:p>
          <a:p>
            <a:pPr marL="0" indent="0" algn="just">
              <a:spcBef>
                <a:spcPts val="0"/>
              </a:spcBef>
              <a:buNone/>
            </a:pPr>
            <a:r>
              <a:rPr lang="uk-UA" dirty="0"/>
              <a:t>78. </a:t>
            </a:r>
            <a:r>
              <a:rPr lang="uk-UA" dirty="0" smtClean="0"/>
              <a:t>Коли </a:t>
            </a:r>
            <a:r>
              <a:rPr lang="uk-UA" dirty="0"/>
              <a:t>ж особа усвідомлює чи повинна усвідомлювати, що вона є учасником процесу спадкування, зокрема на підставі своєї спорідненості зі спадкодавцем як спадкоємець першої черги спадкування або кожної наступної черги спадкоємців за законом, у разі відсутності спадкоємців попередньої черги, закликаних до спадкування, і не вчиняє активних дій, спрямованих на прийняття спадщини (засвідчення своєї згоди на вступ у всі правовідносини спадкодавця) виходячи з обставин, які не пов`язані з об`єктивними, непереборними та істотними труднощами для своєчасного прийняття спадщини, то її необізнаність про наявність заповіту не може розглядатися як підстава для визначення їй додаткового строку на подання заяви про прийняття спадщини.</a:t>
            </a:r>
            <a:endParaRPr lang="en-US" dirty="0"/>
          </a:p>
        </p:txBody>
      </p:sp>
      <p:sp>
        <p:nvSpPr>
          <p:cNvPr id="3" name="Номер слайда 2"/>
          <p:cNvSpPr>
            <a:spLocks noGrp="1"/>
          </p:cNvSpPr>
          <p:nvPr>
            <p:ph type="sldNum" sz="quarter" idx="12"/>
          </p:nvPr>
        </p:nvSpPr>
        <p:spPr>
          <a:xfrm>
            <a:off x="11646263" y="6290492"/>
            <a:ext cx="365760" cy="365760"/>
          </a:xfrm>
        </p:spPr>
        <p:txBody>
          <a:bodyPr/>
          <a:lstStyle/>
          <a:p>
            <a:fld id="{B2921D10-F41C-40D7-B832-7C5EDA5BA972}" type="slidenum">
              <a:rPr lang="uk-UA" smtClean="0"/>
              <a:t>53</a:t>
            </a:fld>
            <a:endParaRPr lang="uk-UA"/>
          </a:p>
        </p:txBody>
      </p:sp>
    </p:spTree>
    <p:extLst>
      <p:ext uri="{BB962C8B-B14F-4D97-AF65-F5344CB8AC3E}">
        <p14:creationId xmlns:p14="http://schemas.microsoft.com/office/powerpoint/2010/main" val="93103996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86327" y="360218"/>
            <a:ext cx="11443855" cy="6197600"/>
          </a:xfrm>
        </p:spPr>
        <p:txBody>
          <a:bodyPr>
            <a:noAutofit/>
          </a:bodyPr>
          <a:lstStyle/>
          <a:p>
            <a:pPr marL="0" indent="0" algn="just">
              <a:buNone/>
            </a:pPr>
            <a:r>
              <a:rPr lang="uk-UA" dirty="0" smtClean="0"/>
              <a:t>79.</a:t>
            </a:r>
            <a:r>
              <a:rPr lang="uk-UA" dirty="0"/>
              <a:t> </a:t>
            </a:r>
            <a:r>
              <a:rPr lang="uk-UA" dirty="0" smtClean="0"/>
              <a:t>Відмова </a:t>
            </a:r>
            <a:r>
              <a:rPr lang="uk-UA" dirty="0"/>
              <a:t>нотаріуса, за наведених обставин, у видачі свідоцтва про право на спадщину спадкоємцю першої черги або кожної наступної черги спадкоємців за законом, у разі відсутності спадкоємців попередньої черги, закликаних до спадкування, на користь якого було складено заповіт, не порушує принципу свободи заповіту, оскільки усвідомленим невчиненням дій для прийняття спадщини спадкоємець на власний розсуд реалізовує своє право на відмову від прийняття спадщини.</a:t>
            </a:r>
            <a:endParaRPr lang="en-US" dirty="0"/>
          </a:p>
          <a:p>
            <a:pPr marL="0" indent="0" algn="just">
              <a:buNone/>
            </a:pPr>
            <a:r>
              <a:rPr lang="uk-UA" dirty="0" smtClean="0"/>
              <a:t>80.</a:t>
            </a:r>
            <a:r>
              <a:rPr lang="uk-UA" dirty="0"/>
              <a:t> </a:t>
            </a:r>
            <a:r>
              <a:rPr lang="uk-UA" dirty="0" smtClean="0"/>
              <a:t>Після </a:t>
            </a:r>
            <a:r>
              <a:rPr lang="uk-UA" dirty="0"/>
              <a:t>закінчення строку, передбаченого </a:t>
            </a:r>
            <a:r>
              <a:rPr lang="uk-UA" dirty="0">
                <a:hlinkClick r:id="rId3" tooltip="Цивільний кодекс України; нормативно-правовий акт № 435-IV від 16.01.2003, ВР України"/>
              </a:rPr>
              <a:t>ЦК України</a:t>
            </a:r>
            <a:r>
              <a:rPr lang="uk-UA" dirty="0"/>
              <a:t> для подання заяви про прийняття спадщини, право спадкоємця на прийняття / відмову від прийняття спадщини є реалізованим, а його результат не підлягає зміні у </a:t>
            </a:r>
            <a:r>
              <a:rPr lang="uk-UA" dirty="0" smtClean="0"/>
              <a:t>зв`язку з </a:t>
            </a:r>
            <a:r>
              <a:rPr lang="uk-UA" dirty="0"/>
              <a:t>обставинами, які залежали від самого спадкоємця, до яких, зокрема, входить пасивна поведінка спадкоємця, який усвідомлює чи повинен усвідомлювати (у зв`язку зі своєю спорідненістю зі спадкодавцем та відсутністю спадкоємців попередньої черги, закликаних до спадкування) наявність в нього права на спадкування.</a:t>
            </a:r>
            <a:endParaRPr lang="en-US" dirty="0"/>
          </a:p>
          <a:p>
            <a:pPr marL="0" indent="0" algn="just">
              <a:buNone/>
            </a:pPr>
            <a:r>
              <a:rPr lang="uk-UA" dirty="0"/>
              <a:t>81</a:t>
            </a:r>
            <a:r>
              <a:rPr lang="uk-UA" dirty="0" smtClean="0"/>
              <a:t>. У </a:t>
            </a:r>
            <a:r>
              <a:rPr lang="uk-UA" dirty="0"/>
              <a:t>цьому аспекті потрібно також враховувати, що право на прийняття спадщини є суб`єктивним цивільним правом, зміст якого полягає в тому, що спадкоємцю надано альтернативу: прийняти спадщину або відмовитися від неї.</a:t>
            </a:r>
            <a:endParaRPr lang="en-US" dirty="0"/>
          </a:p>
          <a:p>
            <a:pPr marL="0" indent="0" algn="just">
              <a:buNone/>
            </a:pPr>
            <a:r>
              <a:rPr lang="uk-UA" dirty="0"/>
              <a:t>82. </a:t>
            </a:r>
            <a:r>
              <a:rPr lang="uk-UA" dirty="0" smtClean="0"/>
              <a:t>Право </a:t>
            </a:r>
            <a:r>
              <a:rPr lang="uk-UA" dirty="0"/>
              <a:t>особи на відмову від прийняття спадщини може бути реалізоване, зокрема, й шляхом неподання спадкоємцем протягом встановленого </a:t>
            </a:r>
            <a:r>
              <a:rPr lang="uk-UA" dirty="0">
                <a:hlinkClick r:id="rId3" tooltip="Цивільний кодекс України; нормативно-правовий акт № 435-IV від 16.01.2003, ВР України"/>
              </a:rPr>
              <a:t>ЦК України</a:t>
            </a:r>
            <a:r>
              <a:rPr lang="uk-UA" dirty="0"/>
              <a:t> строку заяви про прийняття спадщини, а реалізація цього права передбачає виникнення чи можливість виникнення в інших осіб права на спадкування та, як наслідок, набуття ними матеріального права, втручаючись у яке, потрібно дотримуватися, зокрема, й принципу «пропорційності».</a:t>
            </a:r>
            <a:endParaRPr lang="en-US" dirty="0">
              <a:effectLst/>
            </a:endParaRPr>
          </a:p>
        </p:txBody>
      </p:sp>
      <p:sp>
        <p:nvSpPr>
          <p:cNvPr id="3" name="Номер слайда 2"/>
          <p:cNvSpPr>
            <a:spLocks noGrp="1"/>
          </p:cNvSpPr>
          <p:nvPr>
            <p:ph type="sldNum" sz="quarter" idx="12"/>
          </p:nvPr>
        </p:nvSpPr>
        <p:spPr>
          <a:xfrm>
            <a:off x="11595462" y="6328955"/>
            <a:ext cx="365760" cy="365760"/>
          </a:xfrm>
        </p:spPr>
        <p:txBody>
          <a:bodyPr/>
          <a:lstStyle/>
          <a:p>
            <a:fld id="{B2921D10-F41C-40D7-B832-7C5EDA5BA972}" type="slidenum">
              <a:rPr lang="uk-UA" smtClean="0"/>
              <a:t>54</a:t>
            </a:fld>
            <a:endParaRPr lang="uk-UA"/>
          </a:p>
        </p:txBody>
      </p:sp>
    </p:spTree>
    <p:extLst>
      <p:ext uri="{BB962C8B-B14F-4D97-AF65-F5344CB8AC3E}">
        <p14:creationId xmlns:p14="http://schemas.microsoft.com/office/powerpoint/2010/main" val="263572009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295399"/>
            <a:ext cx="11277600" cy="4655458"/>
          </a:xfrm>
        </p:spPr>
        <p:txBody>
          <a:bodyPr>
            <a:noAutofit/>
          </a:bodyPr>
          <a:lstStyle/>
          <a:p>
            <a:pPr marL="0" indent="0">
              <a:buNone/>
            </a:pPr>
            <a:r>
              <a:rPr lang="uk-UA" dirty="0"/>
              <a:t>…</a:t>
            </a:r>
            <a:endParaRPr lang="en-US" dirty="0"/>
          </a:p>
          <a:p>
            <a:pPr marL="0" indent="0" algn="just">
              <a:buNone/>
            </a:pPr>
            <a:r>
              <a:rPr lang="uk-UA" dirty="0"/>
              <a:t>105.        </a:t>
            </a:r>
            <a:r>
              <a:rPr lang="uk-UA" b="1" dirty="0"/>
              <a:t>З огляду на наведене Велика Палата Верховного Суду погодилася з висновками апеляційного суду про те, що з урахуванням конкретних обставин цієї справи </a:t>
            </a:r>
            <a:r>
              <a:rPr lang="uk-UA" b="1" dirty="0">
                <a:solidFill>
                  <a:srgbClr val="C00000"/>
                </a:solidFill>
              </a:rPr>
              <a:t>необізнаність позивача про наявність заповіту, складеного на його ім`я, не є поважною причиною пропуску строку на подання заяви про прийняття спадщини після смерті батька - ОСОБА_3 , оскільки позивач є сином спадкодавця, тобто спадкоємцем першої черги. Тож незалежно від наявності заповіту на його ім`я він у тому разі, якщо бажав би прийняти спадщину після смерті батька, мав можливість звернутися до нотаріуса із заявою про прийняття спадщини за законом, оскільки спадщина приймається повністю, а не частинами</a:t>
            </a:r>
            <a:r>
              <a:rPr lang="uk-UA" dirty="0" smtClean="0">
                <a:solidFill>
                  <a:srgbClr val="C00000"/>
                </a:solidFill>
              </a:rPr>
              <a:t>.</a:t>
            </a:r>
            <a:endParaRPr lang="en-US" dirty="0">
              <a:solidFill>
                <a:srgbClr val="C00000"/>
              </a:solidFill>
            </a:endParaRPr>
          </a:p>
        </p:txBody>
      </p:sp>
      <p:sp>
        <p:nvSpPr>
          <p:cNvPr id="3" name="Номер слайда 2"/>
          <p:cNvSpPr>
            <a:spLocks noGrp="1"/>
          </p:cNvSpPr>
          <p:nvPr>
            <p:ph type="sldNum" sz="quarter" idx="12"/>
          </p:nvPr>
        </p:nvSpPr>
        <p:spPr>
          <a:xfrm>
            <a:off x="11734800" y="6290491"/>
            <a:ext cx="365760" cy="365760"/>
          </a:xfrm>
        </p:spPr>
        <p:txBody>
          <a:bodyPr/>
          <a:lstStyle/>
          <a:p>
            <a:fld id="{B2921D10-F41C-40D7-B832-7C5EDA5BA972}" type="slidenum">
              <a:rPr lang="uk-UA" smtClean="0"/>
              <a:t>55</a:t>
            </a:fld>
            <a:endParaRPr lang="uk-UA"/>
          </a:p>
        </p:txBody>
      </p:sp>
    </p:spTree>
    <p:extLst>
      <p:ext uri="{BB962C8B-B14F-4D97-AF65-F5344CB8AC3E}">
        <p14:creationId xmlns:p14="http://schemas.microsoft.com/office/powerpoint/2010/main" val="409534539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852053"/>
            <a:ext cx="11277600" cy="5438437"/>
          </a:xfrm>
        </p:spPr>
        <p:txBody>
          <a:bodyPr>
            <a:noAutofit/>
          </a:bodyPr>
          <a:lstStyle/>
          <a:p>
            <a:pPr marL="0" indent="0" algn="just">
              <a:buNone/>
            </a:pPr>
            <a:r>
              <a:rPr lang="uk-UA" dirty="0" smtClean="0"/>
              <a:t>106</a:t>
            </a:r>
            <a:r>
              <a:rPr lang="uk-UA" dirty="0"/>
              <a:t>.        Велика Палата Верховного Суду у цій постанові відступила (конкретизувала) від висновків Верховного Суду України, викладених в постанові від 06 вересня 2017 року у справі № 6-496цс17, тому відхиляє доводи касаційної скарги про неврахування судами першої та апеляційної інстанцій висновків, викладених</a:t>
            </a:r>
            <a:endParaRPr lang="en-US" dirty="0"/>
          </a:p>
          <a:p>
            <a:pPr algn="just"/>
            <a:r>
              <a:rPr lang="uk-UA" dirty="0"/>
              <a:t>у постановах Верховного Суду України від 23 серпня 2017 року</a:t>
            </a:r>
            <a:endParaRPr lang="en-US" dirty="0"/>
          </a:p>
          <a:p>
            <a:pPr algn="just"/>
            <a:r>
              <a:rPr lang="uk-UA" dirty="0"/>
              <a:t>у справі № 2/235/10/16, від 06 вересня 2017 року у справі № 6-496цс17 та</a:t>
            </a:r>
            <a:endParaRPr lang="en-US" dirty="0"/>
          </a:p>
          <a:p>
            <a:pPr algn="just"/>
            <a:r>
              <a:rPr lang="uk-UA" dirty="0"/>
              <a:t>в постановах Верховного Суду від 26 червня 2019 року у справі № 565/1145/17, від 13 березня 2020 року у справі № 314/2550/17, від 02 листопада 2020 року</a:t>
            </a:r>
            <a:endParaRPr lang="en-US" dirty="0"/>
          </a:p>
          <a:p>
            <a:pPr algn="just"/>
            <a:r>
              <a:rPr lang="uk-UA" dirty="0"/>
              <a:t>у справі № 127/12911/18, від 17 листопада 2021 року у справі № 755/5684/18-ц, від 22 грудня 2021 року у справі № 703/4978/19, від 26 квітня 2022 року</a:t>
            </a:r>
            <a:endParaRPr lang="en-US" dirty="0"/>
          </a:p>
          <a:p>
            <a:pPr algn="just"/>
            <a:r>
              <a:rPr lang="uk-UA" dirty="0"/>
              <a:t>у справі № 932/16345/19, від 25 травня 2022 року у справі № 459/2973/18, від 27 квітня 2023 року у справі № 750/13008/21, від 08 червня 2023 року</a:t>
            </a:r>
            <a:endParaRPr lang="en-US" dirty="0"/>
          </a:p>
          <a:p>
            <a:pPr algn="just"/>
            <a:r>
              <a:rPr lang="uk-UA" dirty="0"/>
              <a:t>у справі № 585/2163/22, від 14 червня 2023 року у справі № 292/564/22, відповідно до яких незнання про заповіт та відсутність повідомлення нотаріуса із закликом до спадкування є поважною причиною для визначення спадкоємцю за заповітом додаткового строку для подання заяви про прийняття спадщини.</a:t>
            </a:r>
            <a:endParaRPr lang="en-US" dirty="0">
              <a:effectLst/>
            </a:endParaRPr>
          </a:p>
        </p:txBody>
      </p:sp>
      <p:sp>
        <p:nvSpPr>
          <p:cNvPr id="3" name="Номер слайда 2"/>
          <p:cNvSpPr>
            <a:spLocks noGrp="1"/>
          </p:cNvSpPr>
          <p:nvPr>
            <p:ph type="sldNum" sz="quarter" idx="12"/>
          </p:nvPr>
        </p:nvSpPr>
        <p:spPr>
          <a:xfrm>
            <a:off x="11734800" y="6290491"/>
            <a:ext cx="365760" cy="365760"/>
          </a:xfrm>
        </p:spPr>
        <p:txBody>
          <a:bodyPr/>
          <a:lstStyle/>
          <a:p>
            <a:fld id="{B2921D10-F41C-40D7-B832-7C5EDA5BA972}" type="slidenum">
              <a:rPr lang="uk-UA" smtClean="0"/>
              <a:t>56</a:t>
            </a:fld>
            <a:endParaRPr lang="uk-UA"/>
          </a:p>
        </p:txBody>
      </p:sp>
    </p:spTree>
    <p:extLst>
      <p:ext uri="{BB962C8B-B14F-4D97-AF65-F5344CB8AC3E}">
        <p14:creationId xmlns:p14="http://schemas.microsoft.com/office/powerpoint/2010/main" val="214973163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2545" y="454890"/>
            <a:ext cx="11277600" cy="5438437"/>
          </a:xfrm>
        </p:spPr>
        <p:txBody>
          <a:bodyPr>
            <a:noAutofit/>
          </a:bodyPr>
          <a:lstStyle/>
          <a:p>
            <a:pPr marL="0" indent="0">
              <a:buNone/>
            </a:pPr>
            <a:r>
              <a:rPr lang="uk-UA" sz="1700" dirty="0"/>
              <a:t>…</a:t>
            </a:r>
            <a:endParaRPr lang="en-US" sz="1700" dirty="0"/>
          </a:p>
          <a:p>
            <a:pPr marL="0" indent="0">
              <a:buNone/>
            </a:pPr>
            <a:r>
              <a:rPr lang="uk-UA" sz="1700" b="1" i="1" dirty="0"/>
              <a:t>VI. ВИСНОВКИ ЩОДО ЗАСТОСУВАННЯ НОРМ ПРАВА</a:t>
            </a:r>
            <a:endParaRPr lang="en-US" sz="1700" dirty="0"/>
          </a:p>
          <a:p>
            <a:pPr marL="0" indent="0" algn="just">
              <a:buNone/>
            </a:pPr>
            <a:r>
              <a:rPr lang="uk-UA" sz="1700" dirty="0"/>
              <a:t>150.        Здійснивши тлумачення приписів частини першої статті </a:t>
            </a:r>
            <a:r>
              <a:rPr lang="uk-UA" sz="1700" dirty="0">
                <a:hlinkClick r:id="rId2" tooltip="Цивільний кодекс України; нормативно-правовий акт № 435-IV від 16.01.2003, ВР України"/>
              </a:rPr>
              <a:t>1269</a:t>
            </a:r>
            <a:r>
              <a:rPr lang="uk-UA" sz="1700" dirty="0"/>
              <a:t>, частини першої статті </a:t>
            </a:r>
            <a:r>
              <a:rPr lang="uk-UA" sz="1700" dirty="0">
                <a:hlinkClick r:id="rId3" tooltip="Цивільний кодекс України; нормативно-правовий акт № 435-IV від 16.01.2003, ВР України"/>
              </a:rPr>
              <a:t>1270</a:t>
            </a:r>
            <a:r>
              <a:rPr lang="uk-UA" sz="1700" dirty="0"/>
              <a:t>, частини третьої статті </a:t>
            </a:r>
            <a:r>
              <a:rPr lang="uk-UA" sz="1700" dirty="0">
                <a:hlinkClick r:id="rId4" tooltip="Цивільний кодекс України; нормативно-правовий акт № 435-IV від 16.01.2003, ВР України"/>
              </a:rPr>
              <a:t>1272 ЦК України</a:t>
            </a:r>
            <a:r>
              <a:rPr lang="uk-UA" sz="1700" dirty="0"/>
              <a:t>, Велика Палата Верховного Суду сформулювала такі висновки щодо застосування зазначених норм права.</a:t>
            </a:r>
            <a:endParaRPr lang="en-US" sz="1700" dirty="0"/>
          </a:p>
          <a:p>
            <a:pPr marL="0" indent="0" algn="just">
              <a:buNone/>
            </a:pPr>
            <a:r>
              <a:rPr lang="uk-UA" sz="1700" dirty="0"/>
              <a:t>151.        Необізнаність спадкоємця про наявність заповіту є поважною причиною пропуску строку для подання заяви про прийняття спадщини, що випливає з принципу свободи заповіту, проте така необізнаність повинна ототожнюватися з незнанням спадкоємцем про його право на спадкування загалом; в такому випадку особа з незалежних від неї причин не вчиняє юридично значущих дій, які пов`язані з набуттям нею певних прав, що випливають із спадкування.</a:t>
            </a:r>
            <a:endParaRPr lang="en-US" sz="1700" dirty="0"/>
          </a:p>
          <a:p>
            <a:pPr marL="0" indent="0" algn="just">
              <a:buNone/>
            </a:pPr>
            <a:r>
              <a:rPr lang="uk-UA" sz="1700" dirty="0"/>
              <a:t>152.        Обставини усвідомлення особою того, що вона має право на спадкування за законом, наприклад, на підставі своєї спорідненості із спадкодавцем у разі відсутності спадкоємців попередньої черги, закликаних до спадкування, та невчинення нею жодних активних дій з прийняття спадщини та щодо встановлення спадкової маси не можуть обґрунтовувати поважність причин пропуску нею строку для подання заяви про прийняття спадщини за заповітом, про існування якого особа не знала.</a:t>
            </a:r>
            <a:endParaRPr lang="en-US" sz="1700" dirty="0"/>
          </a:p>
          <a:p>
            <a:pPr marL="0" indent="0" algn="just">
              <a:buNone/>
            </a:pPr>
            <a:r>
              <a:rPr lang="uk-UA" sz="1700" dirty="0"/>
              <a:t>153.        Після закінчення строку, передбаченого </a:t>
            </a:r>
            <a:r>
              <a:rPr lang="uk-UA" sz="1700" dirty="0">
                <a:hlinkClick r:id="rId5" tooltip="Цивільний кодекс України; нормативно-правовий акт № 435-IV від 16.01.2003, ВР України"/>
              </a:rPr>
              <a:t>ЦК України</a:t>
            </a:r>
            <a:r>
              <a:rPr lang="uk-UA" sz="1700" dirty="0"/>
              <a:t> для подання заяви про прийняття спадщини, право спадкоємця на прийняття / відмову від прийняття спадщини є реалізованим, а його результат не підлягає зміні у зв`язку з обставинами, які залежали від самого спадкоємця, до яких, зокрема, входить пасивна поведінка спадкоємця, який усвідомлює чи повинен усвідомлювати (на підставі своєї спорідненості із спадкодавцем та відсутністю спадкоємців попередньої черги, закликаних до спадкування) наявність у нього права на спадкування.</a:t>
            </a:r>
            <a:endParaRPr lang="en-US" sz="1700" dirty="0">
              <a:effectLst/>
            </a:endParaRPr>
          </a:p>
        </p:txBody>
      </p:sp>
      <p:sp>
        <p:nvSpPr>
          <p:cNvPr id="3" name="Номер слайда 2"/>
          <p:cNvSpPr>
            <a:spLocks noGrp="1"/>
          </p:cNvSpPr>
          <p:nvPr>
            <p:ph type="sldNum" sz="quarter" idx="12"/>
          </p:nvPr>
        </p:nvSpPr>
        <p:spPr>
          <a:xfrm>
            <a:off x="11734800" y="6290491"/>
            <a:ext cx="365760" cy="365760"/>
          </a:xfrm>
        </p:spPr>
        <p:txBody>
          <a:bodyPr/>
          <a:lstStyle/>
          <a:p>
            <a:fld id="{B2921D10-F41C-40D7-B832-7C5EDA5BA972}" type="slidenum">
              <a:rPr lang="uk-UA" smtClean="0"/>
              <a:t>57</a:t>
            </a:fld>
            <a:endParaRPr lang="uk-UA"/>
          </a:p>
        </p:txBody>
      </p:sp>
    </p:spTree>
    <p:extLst>
      <p:ext uri="{BB962C8B-B14F-4D97-AF65-F5344CB8AC3E}">
        <p14:creationId xmlns:p14="http://schemas.microsoft.com/office/powerpoint/2010/main" val="236451648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2545" y="1560945"/>
            <a:ext cx="11277600" cy="3888510"/>
          </a:xfrm>
        </p:spPr>
        <p:txBody>
          <a:bodyPr>
            <a:noAutofit/>
          </a:bodyPr>
          <a:lstStyle/>
          <a:p>
            <a:pPr marL="0" indent="0" algn="just">
              <a:buNone/>
            </a:pPr>
            <a:r>
              <a:rPr lang="uk-UA" dirty="0"/>
              <a:t>154.        Резюмуючи, Велика Палата Верховного Суду, з урахуванням конкретних обставин справи, що переглядається</a:t>
            </a:r>
            <a:r>
              <a:rPr lang="uk-UA" b="1" dirty="0"/>
              <a:t>, висновує, що необізнаність спадкоємця про наявність заповіту є поважною причиною пропуску строку для прийняття спадщини, а у вирішенні питання про поважність причин пропуску строку для прийняття спадщини потрібно враховувати свободу заповіту як фундаментальний принцип спадкового права. </a:t>
            </a:r>
            <a:r>
              <a:rPr lang="uk-UA" dirty="0">
                <a:solidFill>
                  <a:srgbClr val="7030A0"/>
                </a:solidFill>
              </a:rPr>
              <a:t>Проте це стосується обставин, за яких заповіт є єдиною підставою спадкування і незнання про його існування не вимагає від спадкоємця вчинення дій щодо прийняття спадщини. </a:t>
            </a:r>
            <a:r>
              <a:rPr lang="uk-UA" dirty="0"/>
              <a:t>Спадкоємець за законом, який бажає прийняти спадщину, але на час відкриття спадщини не проживав постійно із спадкодавцем, має подати до нотаріальної контори заяву про прийняття спадщини у встановлений шестимісячний строк з часу відкриття спадщини. </a:t>
            </a:r>
            <a:r>
              <a:rPr lang="uk-UA" dirty="0">
                <a:solidFill>
                  <a:srgbClr val="C00000"/>
                </a:solidFill>
              </a:rPr>
              <a:t>Тож необізнаність про наявність заповіту може вважатися поважною причиною пропуску строку для прийняття спадщини тільки для осіб, які не є спадкоємцями за законом першої черги або кожної наступної черги спадкоємців за законом, у разі їх обізнаності про відсутність спадкоємців попередньої черги, які набували право на спадкування за законом.</a:t>
            </a:r>
            <a:endParaRPr lang="en-US" sz="1600" dirty="0">
              <a:solidFill>
                <a:srgbClr val="C00000"/>
              </a:solidFill>
              <a:effectLst/>
            </a:endParaRPr>
          </a:p>
        </p:txBody>
      </p:sp>
      <p:sp>
        <p:nvSpPr>
          <p:cNvPr id="3" name="Номер слайда 2"/>
          <p:cNvSpPr>
            <a:spLocks noGrp="1"/>
          </p:cNvSpPr>
          <p:nvPr>
            <p:ph type="sldNum" sz="quarter" idx="12"/>
          </p:nvPr>
        </p:nvSpPr>
        <p:spPr>
          <a:xfrm>
            <a:off x="11734800" y="6290491"/>
            <a:ext cx="365760" cy="365760"/>
          </a:xfrm>
        </p:spPr>
        <p:txBody>
          <a:bodyPr/>
          <a:lstStyle/>
          <a:p>
            <a:fld id="{B2921D10-F41C-40D7-B832-7C5EDA5BA972}" type="slidenum">
              <a:rPr lang="uk-UA" smtClean="0"/>
              <a:t>58</a:t>
            </a:fld>
            <a:endParaRPr lang="uk-UA"/>
          </a:p>
        </p:txBody>
      </p:sp>
    </p:spTree>
    <p:extLst>
      <p:ext uri="{BB962C8B-B14F-4D97-AF65-F5344CB8AC3E}">
        <p14:creationId xmlns:p14="http://schemas.microsoft.com/office/powerpoint/2010/main" val="103106015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727363" y="2533073"/>
            <a:ext cx="10737273" cy="1791854"/>
          </a:xfrm>
        </p:spPr>
        <p:txBody>
          <a:bodyPr>
            <a:noAutofit/>
          </a:bodyPr>
          <a:lstStyle/>
          <a:p>
            <a:pPr algn="l"/>
            <a:r>
              <a:rPr lang="uk-UA" sz="2400" b="1" dirty="0" smtClean="0">
                <a:solidFill>
                  <a:schemeClr val="bg1"/>
                </a:solidFill>
              </a:rPr>
              <a:t>8) </a:t>
            </a:r>
            <a:r>
              <a:rPr lang="ru-RU" sz="2400" b="1" dirty="0">
                <a:solidFill>
                  <a:schemeClr val="bg1"/>
                </a:solidFill>
              </a:rPr>
              <a:t>Постанова ВС </a:t>
            </a:r>
            <a:r>
              <a:rPr lang="ru-RU" sz="2400" b="1" dirty="0" err="1">
                <a:solidFill>
                  <a:schemeClr val="bg1"/>
                </a:solidFill>
              </a:rPr>
              <a:t>від</a:t>
            </a:r>
            <a:r>
              <a:rPr lang="ru-RU" sz="2400" b="1" dirty="0">
                <a:solidFill>
                  <a:schemeClr val="bg1"/>
                </a:solidFill>
              </a:rPr>
              <a:t> 11.09.2024 у </a:t>
            </a:r>
            <a:r>
              <a:rPr lang="ru-RU" sz="2400" b="1" dirty="0" err="1">
                <a:solidFill>
                  <a:schemeClr val="bg1"/>
                </a:solidFill>
              </a:rPr>
              <a:t>справі</a:t>
            </a:r>
            <a:r>
              <a:rPr lang="ru-RU" sz="2400" b="1" dirty="0">
                <a:solidFill>
                  <a:schemeClr val="bg1"/>
                </a:solidFill>
              </a:rPr>
              <a:t> №642/4502/17</a:t>
            </a:r>
            <a:r>
              <a:rPr lang="ru-RU" sz="2400" b="1" dirty="0">
                <a:solidFill>
                  <a:srgbClr val="C00000"/>
                </a:solidFill>
              </a:rPr>
              <a:t/>
            </a:r>
            <a:br>
              <a:rPr lang="ru-RU" sz="2400" b="1" dirty="0">
                <a:solidFill>
                  <a:srgbClr val="C00000"/>
                </a:solidFill>
              </a:rPr>
            </a:br>
            <a:r>
              <a:rPr lang="ru-RU" sz="2400" b="1" dirty="0">
                <a:solidFill>
                  <a:srgbClr val="C00000"/>
                </a:solidFill>
                <a:hlinkClick r:id="rId2"/>
              </a:rPr>
              <a:t>https://</a:t>
            </a:r>
            <a:r>
              <a:rPr lang="ru-RU" sz="2400" b="1" dirty="0" smtClean="0">
                <a:solidFill>
                  <a:srgbClr val="C00000"/>
                </a:solidFill>
                <a:hlinkClick r:id="rId2"/>
              </a:rPr>
              <a:t>reyestr.court.gov.ua/Review/121753746</a:t>
            </a:r>
            <a:r>
              <a:rPr lang="ru-RU" sz="2400" b="1" dirty="0" smtClean="0">
                <a:solidFill>
                  <a:srgbClr val="C00000"/>
                </a:solidFill>
              </a:rPr>
              <a:t/>
            </a:r>
            <a:br>
              <a:rPr lang="ru-RU" sz="2400" b="1" dirty="0" smtClean="0">
                <a:solidFill>
                  <a:srgbClr val="C00000"/>
                </a:solidFill>
              </a:rPr>
            </a:br>
            <a:r>
              <a:rPr lang="uk-UA" sz="2400" dirty="0" smtClean="0">
                <a:solidFill>
                  <a:srgbClr val="7030A0"/>
                </a:solidFill>
              </a:rPr>
              <a:t>про визнання права власності в порядку спадкування </a:t>
            </a:r>
            <a:endParaRPr lang="uk-UA" sz="2400" dirty="0">
              <a:solidFill>
                <a:srgbClr val="7030A0"/>
              </a:solidFill>
            </a:endParaRPr>
          </a:p>
        </p:txBody>
      </p:sp>
    </p:spTree>
    <p:extLst>
      <p:ext uri="{BB962C8B-B14F-4D97-AF65-F5344CB8AC3E}">
        <p14:creationId xmlns:p14="http://schemas.microsoft.com/office/powerpoint/2010/main" val="21735805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16675" y="338777"/>
            <a:ext cx="11558650" cy="6180446"/>
          </a:xfrm>
        </p:spPr>
        <p:txBody>
          <a:bodyPr>
            <a:noAutofit/>
          </a:bodyPr>
          <a:lstStyle/>
          <a:p>
            <a:pPr marL="0" indent="0">
              <a:buNone/>
            </a:pPr>
            <a:r>
              <a:rPr lang="uk-UA" b="1" dirty="0"/>
              <a:t>2.	Короткий зміст рішень судів першої та апеляційної інстанцій</a:t>
            </a:r>
            <a:endParaRPr lang="en-US" dirty="0"/>
          </a:p>
          <a:p>
            <a:pPr marL="0" indent="0" algn="just">
              <a:buNone/>
            </a:pPr>
            <a:r>
              <a:rPr lang="uk-UA" dirty="0"/>
              <a:t>Ухвалою Суворовського районного суду м. Одеси від 22.09.2020 року, залишеною без змін постановою Одеського апеляційного суду від 01.04.2021 року, </a:t>
            </a:r>
            <a:r>
              <a:rPr lang="uk-UA" b="1" dirty="0"/>
              <a:t>заяву про заміну сторони у виконавчому провадженні задоволено. </a:t>
            </a:r>
            <a:endParaRPr lang="uk-UA" b="1" dirty="0" smtClean="0"/>
          </a:p>
          <a:p>
            <a:pPr marL="0" indent="0" algn="just">
              <a:buNone/>
            </a:pPr>
            <a:r>
              <a:rPr lang="uk-UA" dirty="0" smtClean="0"/>
              <a:t>Суд </a:t>
            </a:r>
            <a:r>
              <a:rPr lang="uk-UA" dirty="0"/>
              <a:t>здійснив заміну боржника - ОСОБА_6, який помер ІНФОРМАЦІЯ_1, - на його трьох правонаступників (спадкоємців) у виконавчому провадженні з виконання </a:t>
            </a:r>
            <a:r>
              <a:rPr lang="uk-UA" dirty="0" err="1"/>
              <a:t>вироку</a:t>
            </a:r>
            <a:r>
              <a:rPr lang="uk-UA" dirty="0"/>
              <a:t> Суворовського районного суду м. Одеси у справі № 523/10257/15-к щодо стягнення з ОСОБА_6 на користь Заявниці 36 582,56 грн та 70 000,00 грн відшкодування майнової та моральної шкоди відповідно. </a:t>
            </a:r>
            <a:endParaRPr lang="uk-UA" dirty="0" smtClean="0"/>
          </a:p>
          <a:p>
            <a:pPr marL="0" indent="0" algn="just">
              <a:buNone/>
            </a:pPr>
            <a:r>
              <a:rPr lang="uk-UA" b="1" dirty="0" smtClean="0"/>
              <a:t>Суд </a:t>
            </a:r>
            <a:r>
              <a:rPr lang="uk-UA" b="1" dirty="0"/>
              <a:t>першої інстанції, з висновками якого погодився й апеляційний суд, виходив з того, що правовідносини у цій справі допускають правонаступництво, а в зв’язку з тим, що наявні спадкоємці померлого боржника ОСОБА_6, щодо якого існує невиконане судове рішення щодо виплати відшкодування матеріальної та моральної шкоди в загальній сумі 106 582,56 грн, є законні підстави для здійснення заміни боржника ОСОБА_6 на його правонаступників.</a:t>
            </a:r>
            <a:endParaRPr lang="en-US" b="1" dirty="0"/>
          </a:p>
          <a:p>
            <a:pPr marL="0" indent="0" algn="just">
              <a:buNone/>
            </a:pPr>
            <a:r>
              <a:rPr lang="uk-UA" dirty="0"/>
              <a:t>Спадкоємці покійного ОСОБА_6 у квітні 2021 року подали до ВС касаційну скаргу, в якій просили скасувати ухвалу суду першої інстанції та постанову апеляційного суду й ухвалити нове рішення, яким відмовити у задоволенні заяви.</a:t>
            </a:r>
            <a:endParaRPr lang="en-US" dirty="0"/>
          </a:p>
          <a:p>
            <a:pPr marL="0" indent="0" algn="just">
              <a:buNone/>
            </a:pPr>
            <a:r>
              <a:rPr lang="uk-UA" b="1" dirty="0"/>
              <a:t>ВС касаційну скаргу залишив без задоволення, оскаржувані рішення – без змін</a:t>
            </a:r>
            <a:endParaRPr lang="en-US" sz="1700" b="1" dirty="0">
              <a:effectLst/>
            </a:endParaRPr>
          </a:p>
        </p:txBody>
      </p:sp>
      <p:sp>
        <p:nvSpPr>
          <p:cNvPr id="3" name="Номер слайда 2"/>
          <p:cNvSpPr>
            <a:spLocks noGrp="1"/>
          </p:cNvSpPr>
          <p:nvPr>
            <p:ph type="sldNum" sz="quarter" idx="12"/>
          </p:nvPr>
        </p:nvSpPr>
        <p:spPr>
          <a:xfrm>
            <a:off x="11600081" y="6336343"/>
            <a:ext cx="365760" cy="365760"/>
          </a:xfrm>
        </p:spPr>
        <p:txBody>
          <a:bodyPr/>
          <a:lstStyle/>
          <a:p>
            <a:fld id="{B2921D10-F41C-40D7-B832-7C5EDA5BA972}" type="slidenum">
              <a:rPr lang="uk-UA" smtClean="0"/>
              <a:t>6</a:t>
            </a:fld>
            <a:endParaRPr lang="uk-UA" dirty="0"/>
          </a:p>
        </p:txBody>
      </p:sp>
    </p:spTree>
    <p:extLst>
      <p:ext uri="{BB962C8B-B14F-4D97-AF65-F5344CB8AC3E}">
        <p14:creationId xmlns:p14="http://schemas.microsoft.com/office/powerpoint/2010/main" val="101669490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75771" y="475541"/>
            <a:ext cx="11556011" cy="5829464"/>
          </a:xfrm>
        </p:spPr>
        <p:txBody>
          <a:bodyPr>
            <a:noAutofit/>
          </a:bodyPr>
          <a:lstStyle/>
          <a:p>
            <a:pPr marL="0" indent="0">
              <a:buNone/>
            </a:pPr>
            <a:r>
              <a:rPr lang="uk-UA" b="1" u="sng" dirty="0"/>
              <a:t>Цитати з Постанови:</a:t>
            </a:r>
            <a:endParaRPr lang="en-US" dirty="0"/>
          </a:p>
          <a:p>
            <a:pPr marL="0" indent="0">
              <a:buNone/>
            </a:pPr>
            <a:r>
              <a:rPr lang="uk-UA" dirty="0"/>
              <a:t> </a:t>
            </a:r>
            <a:endParaRPr lang="en-US" dirty="0"/>
          </a:p>
          <a:p>
            <a:pPr marL="0" indent="0" algn="just">
              <a:buNone/>
            </a:pPr>
            <a:r>
              <a:rPr lang="uk-UA" dirty="0"/>
              <a:t>Способом захисту цивільних прав та інтересів може бути, зокрема, визнання права (пункт 1 частини другої статті 16 ЦК України).</a:t>
            </a:r>
            <a:endParaRPr lang="en-US" dirty="0"/>
          </a:p>
          <a:p>
            <a:pPr marL="0" indent="0" algn="just">
              <a:buNone/>
            </a:pPr>
            <a:r>
              <a:rPr lang="uk-UA" dirty="0"/>
              <a:t>Тлумачення пункту 1 частини другої статті 16 ЦК України свідчить, що по своїй суті такий спосіб захисту як визнання права може застосовуватися тільки тоді, коли суб`єктивне цивільне право </a:t>
            </a:r>
            <a:r>
              <a:rPr lang="uk-UA" dirty="0" err="1"/>
              <a:t>виникло</a:t>
            </a:r>
            <a:r>
              <a:rPr lang="uk-UA" dirty="0"/>
              <a:t> і якщо це право порушується (оспорюється або не визнається) іншою особою (див., зокрема, постанову Верховного Суду у складі колегії суддів Другої судової палати Касаційного цивільного суду від 21 вересня 2022 року в справі № 127/23627/20 (провадження №61-17025св21), постанову Верховного Суду у складі Об`єднаної палати Касаційного цивільного суду від 05 грудня 2022 року в справі № 233/4580/20 (провадження № 61-12524сво21)).</a:t>
            </a:r>
            <a:endParaRPr lang="en-US" dirty="0"/>
          </a:p>
          <a:p>
            <a:pPr marL="0" indent="0" algn="just">
              <a:buNone/>
            </a:pPr>
            <a:r>
              <a:rPr lang="uk-UA" dirty="0"/>
              <a:t>Такий спосіб захисту як визнання права може застосовуватися для захисту (невизнання чи оспорювання) різноманітних приватних прав (зобов`язальних, речових, виключних, спадкових, права на частку в спільній частковій власності і т. д.). По своїй суті такий спосіб захисту як визнання права охоплює собою і  визнання права відсутнім (див., зокрема, постанову Верховного Суду у складі Об`єднаної палати Касаційного цивільного суду від 19 лютого 2024 року у справі  № 567/3/22 (провадження № 61-5252сво23)), постанову Верховного Суду у складі Об`єднаної палати Касаційного цивільного суду від 22 квітня 2024 року в справі № 346/2744/21 (провадження № 61-10543сво23)).</a:t>
            </a:r>
            <a:endParaRPr lang="en-US" dirty="0"/>
          </a:p>
          <a:p>
            <a:pPr marL="0" indent="0">
              <a:spcBef>
                <a:spcPts val="0"/>
              </a:spcBef>
              <a:buNone/>
            </a:pPr>
            <a:endParaRPr lang="en-US" sz="1600" dirty="0"/>
          </a:p>
          <a:p>
            <a:pPr marL="0" indent="0" algn="just">
              <a:buNone/>
            </a:pPr>
            <a:endParaRPr lang="en-US" sz="1500" b="1" dirty="0"/>
          </a:p>
          <a:p>
            <a:pPr marL="0" indent="0" algn="just">
              <a:buNone/>
            </a:pPr>
            <a:endParaRPr lang="en-US" sz="1500" dirty="0"/>
          </a:p>
        </p:txBody>
      </p:sp>
      <p:sp>
        <p:nvSpPr>
          <p:cNvPr id="3" name="Номер слайда 2"/>
          <p:cNvSpPr>
            <a:spLocks noGrp="1"/>
          </p:cNvSpPr>
          <p:nvPr>
            <p:ph type="sldNum" sz="quarter" idx="12"/>
          </p:nvPr>
        </p:nvSpPr>
        <p:spPr>
          <a:xfrm>
            <a:off x="11675291" y="6305005"/>
            <a:ext cx="365760" cy="365760"/>
          </a:xfrm>
        </p:spPr>
        <p:txBody>
          <a:bodyPr/>
          <a:lstStyle/>
          <a:p>
            <a:fld id="{B2921D10-F41C-40D7-B832-7C5EDA5BA972}" type="slidenum">
              <a:rPr lang="uk-UA" smtClean="0"/>
              <a:t>60</a:t>
            </a:fld>
            <a:endParaRPr lang="uk-UA"/>
          </a:p>
        </p:txBody>
      </p:sp>
    </p:spTree>
    <p:extLst>
      <p:ext uri="{BB962C8B-B14F-4D97-AF65-F5344CB8AC3E}">
        <p14:creationId xmlns:p14="http://schemas.microsoft.com/office/powerpoint/2010/main" val="172912158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17994" y="475541"/>
            <a:ext cx="11556011" cy="5829464"/>
          </a:xfrm>
        </p:spPr>
        <p:txBody>
          <a:bodyPr>
            <a:noAutofit/>
          </a:bodyPr>
          <a:lstStyle/>
          <a:p>
            <a:pPr marL="0" indent="0" algn="just">
              <a:buNone/>
            </a:pPr>
            <a:r>
              <a:rPr lang="uk-UA" dirty="0"/>
              <a:t>Касаційний суд акцентує увагу, </a:t>
            </a:r>
            <a:r>
              <a:rPr lang="uk-UA" b="1" dirty="0"/>
              <a:t>що для визнання права власності (чи визнання права на частку в праві спільної часткової власності) за спадкоємцем законодавцем не передбачено обов`язкового пред`явлення окремої позовної вимоги про встановлення факту прийняття спадщини спадкодавцем</a:t>
            </a:r>
            <a:r>
              <a:rPr lang="uk-UA" dirty="0"/>
              <a:t>. Тобто, </a:t>
            </a:r>
            <a:r>
              <a:rPr lang="uk-UA" b="1" dirty="0"/>
              <a:t>така обставина (факт прийняття спадщини спадкодавцем), у разі пред`явлення позову про визнання права власності (чи визнання права на частку в праві спільної часткової власності) за спадкоємцем, встановлюється під час розгляду такого позову</a:t>
            </a:r>
            <a:r>
              <a:rPr lang="uk-UA" dirty="0"/>
              <a:t>. </a:t>
            </a:r>
            <a:endParaRPr lang="en-US" dirty="0"/>
          </a:p>
          <a:p>
            <a:pPr marL="0" indent="0" algn="just">
              <a:buNone/>
            </a:pPr>
            <a:r>
              <a:rPr lang="uk-UA" dirty="0"/>
              <a:t>Приватно-правовими нормами визначене обмежене коло підстав відмови у судовому захисті цивільного права та інтересу особи, зокрема, до них належать: необґрунтованість позовних вимог (встановлена судом відсутність порушеного права або охоронюваного законом інтересу позивача); зловживання матеріальними правами; обрання позивачем неналежного способу захисту його порушеного права/інтересу; сплив позовної давності (див., зокрема, постанову Верховного Суду в складі колегії суддів Другої судової палати Касаційного цивільного суду від 08 листопада 2023 року в справі № 761/42030/21 (провадження № 61-12101св23), постанову Верховного Суду в складі Об`єднаної палати Касаційного цивільного суду від 11 грудня 2023 року в справі № 607/20787/19 (провадження № 61-11625сво22)).</a:t>
            </a:r>
            <a:endParaRPr lang="en-US" dirty="0"/>
          </a:p>
          <a:p>
            <a:pPr marL="0" indent="0" algn="just">
              <a:buNone/>
            </a:pPr>
            <a:r>
              <a:rPr lang="uk-UA" dirty="0"/>
              <a:t>Тому касаційний суд акцентує увагу, що </a:t>
            </a:r>
            <a:r>
              <a:rPr lang="uk-UA" b="1" dirty="0">
                <a:solidFill>
                  <a:srgbClr val="7030A0"/>
                </a:solidFill>
              </a:rPr>
              <a:t>не пред`явлення окремої позовної вимоги про факту прийняття спадщини спадкодавцем не є підставою для відмови в позові про визнання права власності (чи визнання права на частку в праві спільної часткової власності) за спадкоємцем</a:t>
            </a:r>
            <a:r>
              <a:rPr lang="uk-UA" dirty="0">
                <a:solidFill>
                  <a:srgbClr val="7030A0"/>
                </a:solidFill>
              </a:rPr>
              <a:t>.</a:t>
            </a:r>
            <a:endParaRPr lang="en-US" dirty="0">
              <a:solidFill>
                <a:srgbClr val="7030A0"/>
              </a:solidFill>
            </a:endParaRPr>
          </a:p>
          <a:p>
            <a:pPr marL="0" indent="0" algn="just">
              <a:spcBef>
                <a:spcPts val="0"/>
              </a:spcBef>
              <a:buNone/>
            </a:pPr>
            <a:endParaRPr lang="en-US" sz="1600" dirty="0"/>
          </a:p>
          <a:p>
            <a:pPr marL="0" indent="0" algn="just">
              <a:buNone/>
            </a:pPr>
            <a:endParaRPr lang="en-US" sz="1500" b="1" dirty="0"/>
          </a:p>
          <a:p>
            <a:pPr marL="0" indent="0" algn="just">
              <a:buNone/>
            </a:pPr>
            <a:endParaRPr lang="en-US" sz="1500" dirty="0"/>
          </a:p>
        </p:txBody>
      </p:sp>
      <p:sp>
        <p:nvSpPr>
          <p:cNvPr id="3" name="Номер слайда 2"/>
          <p:cNvSpPr>
            <a:spLocks noGrp="1"/>
          </p:cNvSpPr>
          <p:nvPr>
            <p:ph type="sldNum" sz="quarter" idx="12"/>
          </p:nvPr>
        </p:nvSpPr>
        <p:spPr>
          <a:xfrm>
            <a:off x="11675291" y="6305005"/>
            <a:ext cx="365760" cy="365760"/>
          </a:xfrm>
        </p:spPr>
        <p:txBody>
          <a:bodyPr/>
          <a:lstStyle/>
          <a:p>
            <a:fld id="{B2921D10-F41C-40D7-B832-7C5EDA5BA972}" type="slidenum">
              <a:rPr lang="uk-UA" smtClean="0"/>
              <a:t>61</a:t>
            </a:fld>
            <a:endParaRPr lang="uk-UA"/>
          </a:p>
        </p:txBody>
      </p:sp>
    </p:spTree>
    <p:extLst>
      <p:ext uri="{BB962C8B-B14F-4D97-AF65-F5344CB8AC3E}">
        <p14:creationId xmlns:p14="http://schemas.microsoft.com/office/powerpoint/2010/main" val="76019273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95927" y="1921164"/>
            <a:ext cx="10557164" cy="2826327"/>
          </a:xfrm>
        </p:spPr>
        <p:txBody>
          <a:bodyPr>
            <a:noAutofit/>
          </a:bodyPr>
          <a:lstStyle/>
          <a:p>
            <a:pPr algn="l"/>
            <a:r>
              <a:rPr lang="ru-RU" sz="2400" b="1" dirty="0" smtClean="0"/>
              <a:t/>
            </a:r>
            <a:br>
              <a:rPr lang="ru-RU" sz="2400" b="1" dirty="0" smtClean="0"/>
            </a:br>
            <a:r>
              <a:rPr lang="ru-RU" sz="2400" b="1" dirty="0" smtClean="0"/>
              <a:t>9</a:t>
            </a:r>
            <a:r>
              <a:rPr lang="ru-RU" sz="2400" b="1" dirty="0"/>
              <a:t>) Постанова ВС </a:t>
            </a:r>
            <a:r>
              <a:rPr lang="ru-RU" sz="2400" b="1" dirty="0" err="1"/>
              <a:t>від</a:t>
            </a:r>
            <a:r>
              <a:rPr lang="ru-RU" sz="2400" b="1" dirty="0"/>
              <a:t> 17.09.2024 року у </a:t>
            </a:r>
            <a:r>
              <a:rPr lang="ru-RU" sz="2400" b="1" dirty="0" err="1"/>
              <a:t>справі</a:t>
            </a:r>
            <a:r>
              <a:rPr lang="ru-RU" sz="2400" b="1" dirty="0"/>
              <a:t> № 514/1206/21</a:t>
            </a:r>
            <a:br>
              <a:rPr lang="ru-RU" sz="2400" b="1" dirty="0"/>
            </a:br>
            <a:r>
              <a:rPr lang="ru-RU" sz="2400" dirty="0">
                <a:hlinkClick r:id="rId2"/>
              </a:rPr>
              <a:t>https://</a:t>
            </a:r>
            <a:r>
              <a:rPr lang="ru-RU" sz="2400" dirty="0" smtClean="0">
                <a:hlinkClick r:id="rId2"/>
              </a:rPr>
              <a:t>reyestr.court.gov.ua/Review/121846954</a:t>
            </a:r>
            <a:r>
              <a:rPr lang="ru-RU" sz="2400" b="1" dirty="0" smtClean="0"/>
              <a:t/>
            </a:r>
            <a:br>
              <a:rPr lang="ru-RU" sz="2400" b="1" dirty="0" smtClean="0"/>
            </a:br>
            <a:r>
              <a:rPr lang="ru-RU" sz="1400" b="1" dirty="0" err="1" smtClean="0">
                <a:solidFill>
                  <a:srgbClr val="7030A0"/>
                </a:solidFill>
              </a:rPr>
              <a:t>фокуси</a:t>
            </a:r>
            <a:r>
              <a:rPr lang="ru-RU" sz="1400" b="1" dirty="0" smtClean="0">
                <a:solidFill>
                  <a:srgbClr val="7030A0"/>
                </a:solidFill>
              </a:rPr>
              <a:t> </a:t>
            </a:r>
            <a:r>
              <a:rPr lang="ru-RU" sz="1400" b="1" dirty="0" err="1" smtClean="0">
                <a:solidFill>
                  <a:srgbClr val="7030A0"/>
                </a:solidFill>
              </a:rPr>
              <a:t>уваги</a:t>
            </a:r>
            <a:r>
              <a:rPr lang="ru-RU" sz="1400" b="1" dirty="0" smtClean="0">
                <a:solidFill>
                  <a:srgbClr val="7030A0"/>
                </a:solidFill>
              </a:rPr>
              <a:t>: </a:t>
            </a:r>
            <a:r>
              <a:rPr lang="uk-UA" sz="2400" dirty="0">
                <a:solidFill>
                  <a:srgbClr val="7030A0"/>
                </a:solidFill>
              </a:rPr>
              <a:t>  </a:t>
            </a:r>
            <a:r>
              <a:rPr lang="uk-UA" sz="2400" dirty="0" smtClean="0">
                <a:solidFill>
                  <a:srgbClr val="7030A0"/>
                </a:solidFill>
              </a:rPr>
              <a:t/>
            </a:r>
            <a:br>
              <a:rPr lang="uk-UA" sz="2400" dirty="0" smtClean="0">
                <a:solidFill>
                  <a:srgbClr val="7030A0"/>
                </a:solidFill>
              </a:rPr>
            </a:br>
            <a:r>
              <a:rPr lang="uk-UA" sz="2400" dirty="0" smtClean="0">
                <a:solidFill>
                  <a:srgbClr val="7030A0"/>
                </a:solidFill>
              </a:rPr>
              <a:t>- </a:t>
            </a:r>
            <a:r>
              <a:rPr lang="uk-UA" sz="1400" dirty="0" smtClean="0">
                <a:solidFill>
                  <a:srgbClr val="7030A0"/>
                </a:solidFill>
              </a:rPr>
              <a:t>чи </a:t>
            </a:r>
            <a:r>
              <a:rPr lang="uk-UA" sz="1400" dirty="0">
                <a:solidFill>
                  <a:srgbClr val="7030A0"/>
                </a:solidFill>
              </a:rPr>
              <a:t>допускає ЦК України можливість вчиняти такий правочин як згода спадкоємця, який прийняв спадщину, спадкоємцю, що пропустив строк для прийняття спадщини, подати заяву про прийняття спадщини?</a:t>
            </a:r>
            <a:r>
              <a:rPr lang="en-US" sz="1400" dirty="0">
                <a:solidFill>
                  <a:srgbClr val="7030A0"/>
                </a:solidFill>
              </a:rPr>
              <a:t/>
            </a:r>
            <a:br>
              <a:rPr lang="en-US" sz="1400" dirty="0">
                <a:solidFill>
                  <a:srgbClr val="7030A0"/>
                </a:solidFill>
              </a:rPr>
            </a:br>
            <a:r>
              <a:rPr lang="uk-UA" sz="1400" dirty="0">
                <a:solidFill>
                  <a:srgbClr val="7030A0"/>
                </a:solidFill>
              </a:rPr>
              <a:t>-</a:t>
            </a:r>
            <a:r>
              <a:rPr lang="uk-UA" sz="1400" dirty="0" smtClean="0">
                <a:solidFill>
                  <a:srgbClr val="7030A0"/>
                </a:solidFill>
              </a:rPr>
              <a:t> чи </a:t>
            </a:r>
            <a:r>
              <a:rPr lang="uk-UA" sz="1400" dirty="0">
                <a:solidFill>
                  <a:srgbClr val="7030A0"/>
                </a:solidFill>
              </a:rPr>
              <a:t>може спадкоємець, який надав письмову згоду на подання заяви про прийняття спадщини відмовитися від неї і хто має сприйняти таку відмову від </a:t>
            </a:r>
            <a:r>
              <a:rPr lang="uk-UA" sz="1400" dirty="0" smtClean="0">
                <a:solidFill>
                  <a:srgbClr val="7030A0"/>
                </a:solidFill>
              </a:rPr>
              <a:t>правочину?</a:t>
            </a:r>
            <a:r>
              <a:rPr lang="en-US" sz="2400" dirty="0"/>
              <a:t/>
            </a:r>
            <a:br>
              <a:rPr lang="en-US" sz="2400" dirty="0"/>
            </a:br>
            <a:r>
              <a:rPr lang="ru-RU" sz="2400" b="1" dirty="0" smtClean="0"/>
              <a:t> </a:t>
            </a:r>
            <a:endParaRPr lang="ru-RU" sz="2400" b="1" dirty="0"/>
          </a:p>
        </p:txBody>
      </p:sp>
    </p:spTree>
    <p:extLst>
      <p:ext uri="{BB962C8B-B14F-4D97-AF65-F5344CB8AC3E}">
        <p14:creationId xmlns:p14="http://schemas.microsoft.com/office/powerpoint/2010/main" val="31801196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33829" y="468944"/>
            <a:ext cx="11408228" cy="4522652"/>
          </a:xfrm>
        </p:spPr>
        <p:txBody>
          <a:bodyPr>
            <a:noAutofit/>
          </a:bodyPr>
          <a:lstStyle/>
          <a:p>
            <a:pPr marL="0" indent="0">
              <a:buNone/>
            </a:pPr>
            <a:r>
              <a:rPr lang="uk-UA" sz="1700" b="1" u="sng" dirty="0"/>
              <a:t>Цитати з Постанови: </a:t>
            </a:r>
            <a:endParaRPr lang="en-US" sz="1700" dirty="0"/>
          </a:p>
          <a:p>
            <a:pPr marL="0" indent="0">
              <a:buNone/>
            </a:pPr>
            <a:r>
              <a:rPr lang="uk-UA" sz="1700" b="1" dirty="0" smtClean="0"/>
              <a:t>Позиція </a:t>
            </a:r>
            <a:r>
              <a:rPr lang="uk-UA" sz="1700" b="1" dirty="0"/>
              <a:t>Верховного Суду</a:t>
            </a:r>
            <a:endParaRPr lang="en-US" sz="1700" dirty="0"/>
          </a:p>
          <a:p>
            <a:pPr marL="0" indent="0">
              <a:buNone/>
            </a:pPr>
            <a:r>
              <a:rPr lang="uk-UA" sz="1700" dirty="0"/>
              <a:t>У цій справі як перед касаційний судом так і перед судами постало кілька ключових питань:</a:t>
            </a:r>
            <a:endParaRPr lang="en-US" sz="1700" dirty="0"/>
          </a:p>
          <a:p>
            <a:r>
              <a:rPr lang="uk-UA" sz="1700" dirty="0"/>
              <a:t>            чи допускає </a:t>
            </a:r>
            <a:r>
              <a:rPr lang="uk-UA" sz="1700" dirty="0">
                <a:hlinkClick r:id="rId2" tooltip="Цивільний кодекс України; нормативно-правовий акт № 435-IV від 16.01.2003, ВР України"/>
              </a:rPr>
              <a:t>ЦК України</a:t>
            </a:r>
            <a:r>
              <a:rPr lang="uk-UA" sz="1700" dirty="0"/>
              <a:t> можливість вчиняти такий правочин як згода спадкоємця, який прийняв спадщину, спадкоємцю, що пропустив строк для прийняття спадщини, подати заяву про прийняття спадщини?</a:t>
            </a:r>
            <a:endParaRPr lang="en-US" sz="1700" dirty="0"/>
          </a:p>
          <a:p>
            <a:r>
              <a:rPr lang="uk-UA" sz="1700" dirty="0"/>
              <a:t>            чи може спадкоємець, який надав письмову згоду на подання заяви про прийняття спадщини відмовитися від неї і хто має сприйняти таку відмову від правочину?</a:t>
            </a:r>
            <a:endParaRPr lang="en-US" sz="1700" dirty="0"/>
          </a:p>
          <a:p>
            <a:pPr marL="0" indent="0">
              <a:buNone/>
            </a:pPr>
            <a:r>
              <a:rPr lang="uk-UA" sz="1700" b="1" i="1" dirty="0"/>
              <a:t>Щодо згоди спадкоємця на прийняття спадщини</a:t>
            </a:r>
            <a:endParaRPr lang="en-US" sz="1700" dirty="0"/>
          </a:p>
          <a:p>
            <a:pPr marL="0" indent="0">
              <a:buNone/>
            </a:pPr>
            <a:r>
              <a:rPr lang="uk-UA" sz="1700" dirty="0"/>
              <a:t>Розумність характерна та властива як для оцінки/врахування поведінки учасників цивільного обороту, тлумачення матеріальних приватноправових норм, що здійснюється при вирішенні спорів, так і тлумачення процесуальних норм (див: постанову Верховного Суду у складі колегії суддів Другої судової палати Касаційного цивільного суду 16 червня 2021 року в справі № 554/4741/19, постанову Верховного Суду у складі Об`єднаної палати Касаційного цивільного суду від 18 квітня 2022 року в справі № 520/1185/16-ц, постанову Великої Палати Верховного Суду від 08 лютого 2022 року в справі № 209/3085/20, постанову Верховного Суду у складі Об`єднаної палати Касаційного цивільного суду від 05 вересня 2022 року в справі № 519/2-5034/11).</a:t>
            </a:r>
            <a:endParaRPr lang="en-US" sz="1700" dirty="0"/>
          </a:p>
          <a:p>
            <a:pPr marL="0" indent="0">
              <a:buNone/>
            </a:pPr>
            <a:r>
              <a:rPr lang="uk-UA" sz="1700" dirty="0"/>
              <a:t>За письмовою згодою </a:t>
            </a:r>
            <a:r>
              <a:rPr lang="uk-UA" sz="1700" b="1" dirty="0"/>
              <a:t>спадкоємців</a:t>
            </a:r>
            <a:r>
              <a:rPr lang="uk-UA" sz="1700" dirty="0"/>
              <a:t>, які прийняли спадщину, спадкоємець, який пропустив строк для прийняття спадщини, може подати заяву про прийняття спадщини нотаріусу або в сільських населених пунктах - уповноваженій на це посадовій особі відповідного органу місцевого самоврядування за місцем відкриття спадщини (частина друга </a:t>
            </a:r>
            <a:r>
              <a:rPr lang="uk-UA" sz="1700" dirty="0">
                <a:hlinkClick r:id="rId3" tooltip="Цивільний кодекс України; нормативно-правовий акт № 435-IV від 16.01.2003, ВР України"/>
              </a:rPr>
              <a:t>статті 1272 ЦК України</a:t>
            </a:r>
            <a:r>
              <a:rPr lang="uk-UA" sz="1700" dirty="0"/>
              <a:t>).</a:t>
            </a:r>
            <a:endParaRPr lang="en-US" sz="1700" dirty="0"/>
          </a:p>
        </p:txBody>
      </p:sp>
      <p:sp>
        <p:nvSpPr>
          <p:cNvPr id="3" name="Номер слайда 2"/>
          <p:cNvSpPr>
            <a:spLocks noGrp="1"/>
          </p:cNvSpPr>
          <p:nvPr>
            <p:ph type="sldNum" sz="quarter" idx="12"/>
          </p:nvPr>
        </p:nvSpPr>
        <p:spPr>
          <a:xfrm>
            <a:off x="11742057" y="6334034"/>
            <a:ext cx="365760" cy="365760"/>
          </a:xfrm>
        </p:spPr>
        <p:txBody>
          <a:bodyPr/>
          <a:lstStyle/>
          <a:p>
            <a:fld id="{B2921D10-F41C-40D7-B832-7C5EDA5BA972}" type="slidenum">
              <a:rPr lang="uk-UA" smtClean="0"/>
              <a:t>63</a:t>
            </a:fld>
            <a:endParaRPr lang="uk-UA"/>
          </a:p>
        </p:txBody>
      </p:sp>
    </p:spTree>
    <p:extLst>
      <p:ext uri="{BB962C8B-B14F-4D97-AF65-F5344CB8AC3E}">
        <p14:creationId xmlns:p14="http://schemas.microsoft.com/office/powerpoint/2010/main" val="202831041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33829" y="468944"/>
            <a:ext cx="11408228" cy="5865090"/>
          </a:xfrm>
        </p:spPr>
        <p:txBody>
          <a:bodyPr>
            <a:noAutofit/>
          </a:bodyPr>
          <a:lstStyle/>
          <a:p>
            <a:pPr marL="0" indent="0" algn="just">
              <a:buNone/>
            </a:pPr>
            <a:r>
              <a:rPr lang="uk-UA" dirty="0"/>
              <a:t>Касаційний суд вже звертав увагу, що автономія волі та приватний інтерес є «підвалинами» сучасного приватного права. Завдання приватного права полягає у «напрацюванні» таких правил, які максимальною мірою забезпечують автономію волі та реалізацію приватного інтересу кожної особи, без порушення прав і інтересів інших осіб (див. постанову Верховного Суду у складі колегії суддів Другої судової палати Касаційного цивільного суду від 14 серпня 2024 року в справі № 601/1396/21 (провадження № 61-6001св23)).</a:t>
            </a:r>
            <a:endParaRPr lang="en-US" dirty="0"/>
          </a:p>
          <a:p>
            <a:pPr marL="0" indent="0" algn="just">
              <a:buNone/>
            </a:pPr>
            <a:r>
              <a:rPr lang="uk-UA" dirty="0"/>
              <a:t>Правочин є найбільш поширеним юридичним фактом, за допомогою якого набуваються, змінюються, або припиняються права та обов`язки учасників цивільних правовідносин. До односторонніх правочинів, зокрема, відноситься: видача довіреності, відмова від права власності, складання заповіту, публічна обіцянка винагороди, прийняття спадщини, згода іншого співвласника на розпорядження спільним майном, одностороння відмова від договору. При вчиненні одностороннього правочину воля виражається (виходить) від однієї сторони. Між цим така сторона може бути представлена декількома особами, прикладом чого може виступати видання довіреності двома та більше особами, спільний заповіт подружжя та ін. Аналіз розуміння як правочину, так і одностороннього правочину свідчить, що односторонні правочини: є вольовими діями суб`єкта; вчиняються суб`єктами для здійснення своїх цивільних прав і виконання обов`язків; спрямовані на настання правових наслідків (набуття, зміну або припинення цивільних прав та обов`язків) (див. постанову Верховного Суду в складі Об`єднаної палати Касаційного цивільного суду від 03 червня 2024 року в справі № 712/3590/22 (провадження № 61-14297сво23)).</a:t>
            </a:r>
            <a:endParaRPr lang="en-US" dirty="0"/>
          </a:p>
        </p:txBody>
      </p:sp>
      <p:sp>
        <p:nvSpPr>
          <p:cNvPr id="3" name="Номер слайда 2"/>
          <p:cNvSpPr>
            <a:spLocks noGrp="1"/>
          </p:cNvSpPr>
          <p:nvPr>
            <p:ph type="sldNum" sz="quarter" idx="12"/>
          </p:nvPr>
        </p:nvSpPr>
        <p:spPr>
          <a:xfrm>
            <a:off x="11742057" y="6334034"/>
            <a:ext cx="365760" cy="365760"/>
          </a:xfrm>
        </p:spPr>
        <p:txBody>
          <a:bodyPr/>
          <a:lstStyle/>
          <a:p>
            <a:fld id="{B2921D10-F41C-40D7-B832-7C5EDA5BA972}" type="slidenum">
              <a:rPr lang="uk-UA" smtClean="0"/>
              <a:t>64</a:t>
            </a:fld>
            <a:endParaRPr lang="uk-UA"/>
          </a:p>
        </p:txBody>
      </p:sp>
    </p:spTree>
    <p:extLst>
      <p:ext uri="{BB962C8B-B14F-4D97-AF65-F5344CB8AC3E}">
        <p14:creationId xmlns:p14="http://schemas.microsoft.com/office/powerpoint/2010/main" val="186364828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33829" y="468944"/>
            <a:ext cx="11408228" cy="5865090"/>
          </a:xfrm>
        </p:spPr>
        <p:txBody>
          <a:bodyPr>
            <a:noAutofit/>
          </a:bodyPr>
          <a:lstStyle/>
          <a:p>
            <a:pPr marL="0" indent="0">
              <a:buNone/>
            </a:pPr>
            <a:r>
              <a:rPr lang="uk-UA" dirty="0"/>
              <a:t>Вчинення згоди - односторонній правочин, оскільки особа тим самим реалізує своє право та робить це можливим для інших осіб здійснити своє право. Згода може бути: (а) передумовою для встановлення правовідносин між особою, яка надала цю згоду, та адресатом згоди або між останнім та іншими особами; </a:t>
            </a:r>
            <a:r>
              <a:rPr lang="uk-UA" b="1" dirty="0"/>
              <a:t>(б) юридичним фактом у вже існуючих правовідносинах, що дозволяє або обумовлює ті чи інші етапи їх існування; </a:t>
            </a:r>
            <a:r>
              <a:rPr lang="uk-UA" dirty="0"/>
              <a:t>(в) дією, спрямованою на припинення правовідносин (див. постанову Верховного Суду в складі Об`єднаної палати Касаційного цивільного суду від 03 червня 2024 року в справі № 712/3590/22 (провадження № 61-14297сво23)).</a:t>
            </a:r>
            <a:endParaRPr lang="en-US" dirty="0"/>
          </a:p>
          <a:p>
            <a:pPr marL="0" indent="0">
              <a:buNone/>
            </a:pPr>
            <a:r>
              <a:rPr lang="uk-UA" u="sng" dirty="0"/>
              <a:t>Касаційний суд зауважує, що:</a:t>
            </a:r>
            <a:endParaRPr lang="en-US" dirty="0"/>
          </a:p>
          <a:p>
            <a:pPr marL="0" indent="0">
              <a:buNone/>
            </a:pPr>
            <a:r>
              <a:rPr lang="uk-UA" dirty="0"/>
              <a:t>            як свідчить буквальне тлумачення положень частини другої </a:t>
            </a:r>
            <a:r>
              <a:rPr lang="uk-UA" dirty="0">
                <a:hlinkClick r:id="rId2" tooltip="Цивільний кодекс України; нормативно-правовий акт № 435-IV від 16.01.2003, ВР України"/>
              </a:rPr>
              <a:t>статті 1272 ЦК</a:t>
            </a:r>
            <a:r>
              <a:rPr lang="uk-UA" dirty="0"/>
              <a:t> законодавець конструює загальне правило так, що допускає надання письмової згоди на прийняття спадщини саме </a:t>
            </a:r>
            <a:r>
              <a:rPr lang="uk-UA" i="1" dirty="0"/>
              <a:t>кількома</a:t>
            </a:r>
            <a:r>
              <a:rPr lang="uk-UA" dirty="0"/>
              <a:t> спадкоємцями, для спадкоємця, який пропустив строк на прийняття спадщини;</a:t>
            </a:r>
            <a:endParaRPr lang="en-US" dirty="0"/>
          </a:p>
          <a:p>
            <a:pPr marL="0" indent="0">
              <a:buNone/>
            </a:pPr>
            <a:r>
              <a:rPr lang="uk-UA" dirty="0"/>
              <a:t>            натомість врахування засади розумності дозволяє стверджувати й про те, що навіть </a:t>
            </a:r>
            <a:r>
              <a:rPr lang="uk-UA" i="1" dirty="0"/>
              <a:t>один</a:t>
            </a:r>
            <a:r>
              <a:rPr lang="uk-UA" dirty="0"/>
              <a:t> спадкоємець, який прийняв спадщину, може надати письмову згоду на прийняття спадщину для спадкоємця, який пропустив строк на прийняття</a:t>
            </a:r>
            <a:endParaRPr lang="en-US" dirty="0"/>
          </a:p>
          <a:p>
            <a:pPr marL="0" indent="0">
              <a:buNone/>
            </a:pPr>
            <a:r>
              <a:rPr lang="uk-UA" dirty="0"/>
              <a:t>спадщини;</a:t>
            </a:r>
            <a:endParaRPr lang="en-US" dirty="0"/>
          </a:p>
          <a:p>
            <a:pPr marL="0" indent="0">
              <a:buNone/>
            </a:pPr>
            <a:r>
              <a:rPr lang="uk-UA" dirty="0"/>
              <a:t>            в тому разі, якщо один спадкоємець, який прийняв спадщину, надає письмову згоду на прийняття спадщину, то в такому разі згода є </a:t>
            </a:r>
            <a:r>
              <a:rPr lang="uk-UA" i="1" dirty="0" smtClean="0"/>
              <a:t>одностороннім</a:t>
            </a:r>
            <a:r>
              <a:rPr lang="uk-UA" dirty="0"/>
              <a:t> </a:t>
            </a:r>
            <a:r>
              <a:rPr lang="uk-UA" i="1" dirty="0" smtClean="0"/>
              <a:t>правочином</a:t>
            </a:r>
            <a:r>
              <a:rPr lang="uk-UA" dirty="0"/>
              <a:t>.</a:t>
            </a:r>
            <a:endParaRPr lang="en-US" dirty="0"/>
          </a:p>
        </p:txBody>
      </p:sp>
      <p:sp>
        <p:nvSpPr>
          <p:cNvPr id="3" name="Номер слайда 2"/>
          <p:cNvSpPr>
            <a:spLocks noGrp="1"/>
          </p:cNvSpPr>
          <p:nvPr>
            <p:ph type="sldNum" sz="quarter" idx="12"/>
          </p:nvPr>
        </p:nvSpPr>
        <p:spPr>
          <a:xfrm>
            <a:off x="11742057" y="6334034"/>
            <a:ext cx="365760" cy="365760"/>
          </a:xfrm>
        </p:spPr>
        <p:txBody>
          <a:bodyPr/>
          <a:lstStyle/>
          <a:p>
            <a:fld id="{B2921D10-F41C-40D7-B832-7C5EDA5BA972}" type="slidenum">
              <a:rPr lang="uk-UA" smtClean="0"/>
              <a:t>65</a:t>
            </a:fld>
            <a:endParaRPr lang="uk-UA"/>
          </a:p>
        </p:txBody>
      </p:sp>
    </p:spTree>
    <p:extLst>
      <p:ext uri="{BB962C8B-B14F-4D97-AF65-F5344CB8AC3E}">
        <p14:creationId xmlns:p14="http://schemas.microsoft.com/office/powerpoint/2010/main" val="205581065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26474" y="1487055"/>
            <a:ext cx="11185236" cy="3842327"/>
          </a:xfrm>
        </p:spPr>
        <p:txBody>
          <a:bodyPr>
            <a:noAutofit/>
          </a:bodyPr>
          <a:lstStyle/>
          <a:p>
            <a:pPr marL="0" indent="0">
              <a:buNone/>
            </a:pPr>
            <a:r>
              <a:rPr lang="uk-UA" b="1" i="1" dirty="0"/>
              <a:t>Щодо відмови від згоди на подання заяви про прийняття спадщини і хто має сприйняти таку відмову від правочину</a:t>
            </a:r>
            <a:endParaRPr lang="en-US" dirty="0"/>
          </a:p>
          <a:p>
            <a:pPr marL="0" indent="0" algn="just">
              <a:buNone/>
            </a:pPr>
            <a:r>
              <a:rPr lang="uk-UA" dirty="0"/>
              <a:t>Особа здійснює свої цивільні права вільно, на власний розсуд (частина перша </a:t>
            </a:r>
            <a:r>
              <a:rPr lang="uk-UA" dirty="0">
                <a:hlinkClick r:id="rId2" tooltip="Цивільний кодекс України; нормативно-правовий акт № 435-IV від 16.01.2003, ВР України"/>
              </a:rPr>
              <a:t>статті 12 ЦК України</a:t>
            </a:r>
            <a:r>
              <a:rPr lang="uk-UA" dirty="0"/>
              <a:t>).</a:t>
            </a:r>
            <a:endParaRPr lang="en-US" dirty="0"/>
          </a:p>
          <a:p>
            <a:pPr marL="0" indent="0" algn="just">
              <a:buNone/>
            </a:pPr>
            <a:r>
              <a:rPr lang="uk-UA" dirty="0"/>
              <a:t>Для приватного права апріорі притаманна </a:t>
            </a:r>
            <a:r>
              <a:rPr lang="uk-UA" dirty="0" err="1"/>
              <a:t>диспозитивність</a:t>
            </a:r>
            <a:r>
              <a:rPr lang="uk-UA" dirty="0"/>
              <a:t>, яка проявляється, зокрема, в тому, що особа, з урахуванням принципу свободи правочину, сама вирішує вчиняти чи не вчиняти певний правочин (див. постанову Верховного Суду у складі колегії суддів Другої судової палати Касаційного цивільного суду від 06 липня 2022 року в справі № 303/2983/19 (провадження № 61-4745св21), постанову Верховного Суду у складі Об`єднаної палати Касаційного цивільного суду від 29 січня 2024 року в справі № 369/7921/21 (провадження № ї61-5293сво23), постанову Верховного Суду в складі Об`єднаної палати Касаційного цивільного суду від 03 червня 2024 року в справі № 712/3590/22 (провадження № 61-14297сво23)).</a:t>
            </a:r>
            <a:endParaRPr lang="en-US" dirty="0"/>
          </a:p>
          <a:p>
            <a:pPr marL="0" indent="0" algn="just">
              <a:buNone/>
            </a:pPr>
            <a:endParaRPr lang="en-US" sz="1600" b="1" dirty="0"/>
          </a:p>
        </p:txBody>
      </p:sp>
      <p:sp>
        <p:nvSpPr>
          <p:cNvPr id="3" name="Номер слайда 2"/>
          <p:cNvSpPr>
            <a:spLocks noGrp="1"/>
          </p:cNvSpPr>
          <p:nvPr>
            <p:ph type="sldNum" sz="quarter" idx="12"/>
          </p:nvPr>
        </p:nvSpPr>
        <p:spPr>
          <a:xfrm>
            <a:off x="11617234" y="6305005"/>
            <a:ext cx="365760" cy="365760"/>
          </a:xfrm>
        </p:spPr>
        <p:txBody>
          <a:bodyPr/>
          <a:lstStyle/>
          <a:p>
            <a:fld id="{B2921D10-F41C-40D7-B832-7C5EDA5BA972}" type="slidenum">
              <a:rPr lang="uk-UA" smtClean="0"/>
              <a:t>66</a:t>
            </a:fld>
            <a:endParaRPr lang="uk-UA"/>
          </a:p>
        </p:txBody>
      </p:sp>
    </p:spTree>
    <p:extLst>
      <p:ext uri="{BB962C8B-B14F-4D97-AF65-F5344CB8AC3E}">
        <p14:creationId xmlns:p14="http://schemas.microsoft.com/office/powerpoint/2010/main" val="400811814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79020" y="635625"/>
            <a:ext cx="11433959" cy="5940665"/>
          </a:xfrm>
        </p:spPr>
        <p:txBody>
          <a:bodyPr>
            <a:noAutofit/>
          </a:bodyPr>
          <a:lstStyle/>
          <a:p>
            <a:pPr marL="0" indent="0" algn="just">
              <a:buNone/>
            </a:pPr>
            <a:r>
              <a:rPr lang="uk-UA" dirty="0"/>
              <a:t>Залежно від сприйняття волі сторони одностороннього правочину такі правочини поділяються на:</a:t>
            </a:r>
            <a:endParaRPr lang="en-US" dirty="0"/>
          </a:p>
          <a:p>
            <a:pPr marL="0" indent="0" algn="just">
              <a:buNone/>
            </a:pPr>
            <a:r>
              <a:rPr lang="uk-UA" i="1" dirty="0"/>
              <a:t>суто односторонні</a:t>
            </a:r>
            <a:r>
              <a:rPr lang="uk-UA" dirty="0"/>
              <a:t> - не адресовані нікому та без потреби в прийнятті їх іншою (іншими) особою. До них, зокрема, належить відмова від права власності, відмова від спадщини, прийняття спадщини;</a:t>
            </a:r>
            <a:endParaRPr lang="en-US" dirty="0"/>
          </a:p>
          <a:p>
            <a:pPr marL="0" indent="0" algn="just">
              <a:buNone/>
            </a:pPr>
            <a:r>
              <a:rPr lang="uk-UA" i="1" dirty="0"/>
              <a:t>такі, що розраховані на їх сприйняття іншими особами</a:t>
            </a:r>
            <a:r>
              <a:rPr lang="uk-UA" dirty="0"/>
              <a:t>, до яких можливо віднести, зокрема, оголошення конкурсу, публічну обіцянку винагороди, відмову від спадщини на користь іншої особи, видачу довіреності, видачу векселя, розміщення цінних паперів, односторонню відмову від договору (див., зокрема, постанову Верховного Суду у складі колегії суддів Другої судової палати Касаційного цивільного суду від 24 листопада 2021 року в справі № 357/15284/18 (провадження № 61-13518св21), постанову Верховного Суду в складі Об`єднаної палати Касаційного цивільного суду від 03 червня 2024 року в справі № 712/3590/22 (провадження № 61-14297сво23)).</a:t>
            </a:r>
            <a:endParaRPr lang="en-US" dirty="0"/>
          </a:p>
          <a:p>
            <a:pPr marL="0" indent="0" algn="just">
              <a:buNone/>
            </a:pPr>
            <a:r>
              <a:rPr lang="uk-UA" dirty="0"/>
              <a:t>Особа, яка вчинила односторонній правочин, має право відмовитися від нього, якщо інше не встановлено законом. Якщо такою відмовою від правочину порушено права іншої особи, ці права підлягають захисту (частина перша </a:t>
            </a:r>
            <a:r>
              <a:rPr lang="uk-UA" dirty="0">
                <a:hlinkClick r:id="rId2" tooltip="Цивільний кодекс України; нормативно-правовий акт № 435-IV від 16.01.2003, ВР України"/>
              </a:rPr>
              <a:t>статті 214 ЦК України</a:t>
            </a:r>
            <a:r>
              <a:rPr lang="uk-UA" dirty="0"/>
              <a:t>).</a:t>
            </a:r>
            <a:endParaRPr lang="en-US" dirty="0"/>
          </a:p>
          <a:p>
            <a:pPr marL="0" indent="0" algn="just">
              <a:buNone/>
            </a:pPr>
            <a:r>
              <a:rPr lang="uk-UA" dirty="0"/>
              <a:t>Цей суд вже міркував про відмову від одностороннього правочину. Зокрема, акцентував увагу, що за загальним правилом, особа, яка вчинила односторонній правочин, може від нього відмовитися. Перешкодою для відмови від одностороннього правочину є заборона, яка визначена нормою закону (див. постанову Верховного Суду у складі колегії суддів Другої судової палати Касаційного цивільного суду від 13 вересня 2023 року в справі № 501/1699/17 (провадження № 61-17764св21)).</a:t>
            </a:r>
            <a:endParaRPr lang="en-US" dirty="0"/>
          </a:p>
        </p:txBody>
      </p:sp>
      <p:sp>
        <p:nvSpPr>
          <p:cNvPr id="3" name="Номер слайда 2"/>
          <p:cNvSpPr>
            <a:spLocks noGrp="1"/>
          </p:cNvSpPr>
          <p:nvPr>
            <p:ph type="sldNum" sz="quarter" idx="12"/>
          </p:nvPr>
        </p:nvSpPr>
        <p:spPr>
          <a:xfrm>
            <a:off x="11675291" y="6319520"/>
            <a:ext cx="365760" cy="365760"/>
          </a:xfrm>
        </p:spPr>
        <p:txBody>
          <a:bodyPr/>
          <a:lstStyle/>
          <a:p>
            <a:fld id="{B2921D10-F41C-40D7-B832-7C5EDA5BA972}" type="slidenum">
              <a:rPr lang="uk-UA" smtClean="0"/>
              <a:t>67</a:t>
            </a:fld>
            <a:endParaRPr lang="uk-UA" dirty="0"/>
          </a:p>
        </p:txBody>
      </p:sp>
    </p:spTree>
    <p:extLst>
      <p:ext uri="{BB962C8B-B14F-4D97-AF65-F5344CB8AC3E}">
        <p14:creationId xmlns:p14="http://schemas.microsoft.com/office/powerpoint/2010/main" val="23014036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79350" y="319840"/>
            <a:ext cx="11433299" cy="3688741"/>
          </a:xfrm>
        </p:spPr>
        <p:txBody>
          <a:bodyPr>
            <a:noAutofit/>
          </a:bodyPr>
          <a:lstStyle/>
          <a:p>
            <a:pPr marL="0" indent="0" algn="just">
              <a:buNone/>
            </a:pPr>
            <a:r>
              <a:rPr lang="uk-UA" u="sng" dirty="0"/>
              <a:t>Касаційний суд підкреслює, що:</a:t>
            </a:r>
            <a:endParaRPr lang="en-US" dirty="0"/>
          </a:p>
          <a:p>
            <a:pPr marL="0" indent="0" algn="just">
              <a:buNone/>
            </a:pPr>
            <a:r>
              <a:rPr lang="uk-UA" dirty="0"/>
              <a:t>спадкоємець, який прийняв спадщину (особа, яка вчинила згоду) може від такої згоди відмовитися. Заборони для відмови від такого одностороннього правочину на рівні норми закону не передбачено;</a:t>
            </a:r>
            <a:endParaRPr lang="en-US" dirty="0"/>
          </a:p>
          <a:p>
            <a:pPr marL="0" indent="0" algn="just">
              <a:buNone/>
            </a:pPr>
            <a:r>
              <a:rPr lang="uk-UA" dirty="0"/>
              <a:t>оскільки такий односторонній правочин (відмова від згоди) відноситься до односторонніх правочинів, що розраховані на їх сприйняття іншою особою, то особа, яка відмовляється від надання згоди, повинна негайно повідомити про це саме особу, якій надано згоду на подання заяви про прийняття спадщини(чи його спадкоємця);</a:t>
            </a:r>
            <a:endParaRPr lang="en-US" dirty="0"/>
          </a:p>
          <a:p>
            <a:pPr marL="0" indent="0" algn="just">
              <a:buNone/>
            </a:pPr>
            <a:r>
              <a:rPr lang="uk-UA" dirty="0"/>
              <a:t>односторонній правочин (відмова від згоди) відноситься до тих односторонніх правочинів, що розраховані на їх сприйняття іншими особами. Чи може бути таким суб`єктом, який сприймає відмову від згоди на подання заяви про прийняття спадщини, нотаріус? Нотаріуси (державні чи приватні) не є учасниками таких приватних відносин. Повідомлення нотаріуса (державного чи приватного) про вчинення такого одностороннього правочину як відмова від згоди на подання заяви про прийняття спадщини, не може породжувати для особи, якій надано згоду на подання заяви про прийняття спадщини (чи його спадкоємцю), відповідні правові наслідки;</a:t>
            </a:r>
            <a:endParaRPr lang="en-US" dirty="0"/>
          </a:p>
          <a:p>
            <a:pPr marL="0" indent="0" algn="just">
              <a:buNone/>
            </a:pPr>
            <a:r>
              <a:rPr lang="uk-UA" b="1" dirty="0"/>
              <a:t>якщо особа, яка відмовилася від надання згоди, то вона має повідомити про це особу, якій надано згоду на подання заяви про прийняття спадщини (чи його спадкоємця), а не нотаріуса. В такому разі відмова від згоди на подання заяви про прийняття спадщини не породжує відповідні наслідки, оскільки не сприйнята належним суб`єктом</a:t>
            </a:r>
            <a:r>
              <a:rPr lang="uk-UA" dirty="0"/>
              <a:t>;</a:t>
            </a:r>
            <a:endParaRPr lang="en-US" dirty="0"/>
          </a:p>
          <a:p>
            <a:pPr marL="0" indent="0" algn="just">
              <a:buNone/>
            </a:pPr>
            <a:r>
              <a:rPr lang="uk-UA" b="1" dirty="0"/>
              <a:t>відмова особи від надання згоди у разі, якщо на підставі згоди прийнята спадщина, хоча й допускається, але не зумовлює впливу на спадкові права особи, що сприйняла таку згоду</a:t>
            </a:r>
            <a:r>
              <a:rPr lang="uk-UA" dirty="0"/>
              <a:t>.</a:t>
            </a:r>
            <a:endParaRPr lang="en-US" dirty="0"/>
          </a:p>
        </p:txBody>
      </p:sp>
      <p:sp>
        <p:nvSpPr>
          <p:cNvPr id="3" name="Номер слайда 2"/>
          <p:cNvSpPr>
            <a:spLocks noGrp="1"/>
          </p:cNvSpPr>
          <p:nvPr>
            <p:ph type="sldNum" sz="quarter" idx="12"/>
          </p:nvPr>
        </p:nvSpPr>
        <p:spPr>
          <a:xfrm>
            <a:off x="11675291" y="6246949"/>
            <a:ext cx="365760" cy="365760"/>
          </a:xfrm>
        </p:spPr>
        <p:txBody>
          <a:bodyPr/>
          <a:lstStyle/>
          <a:p>
            <a:fld id="{B2921D10-F41C-40D7-B832-7C5EDA5BA972}" type="slidenum">
              <a:rPr lang="uk-UA" smtClean="0"/>
              <a:t>68</a:t>
            </a:fld>
            <a:endParaRPr lang="uk-UA"/>
          </a:p>
        </p:txBody>
      </p:sp>
    </p:spTree>
    <p:extLst>
      <p:ext uri="{BB962C8B-B14F-4D97-AF65-F5344CB8AC3E}">
        <p14:creationId xmlns:p14="http://schemas.microsoft.com/office/powerpoint/2010/main" val="124650438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41992" y="1215768"/>
            <a:ext cx="11433299" cy="4907941"/>
          </a:xfrm>
        </p:spPr>
        <p:txBody>
          <a:bodyPr>
            <a:noAutofit/>
          </a:bodyPr>
          <a:lstStyle/>
          <a:p>
            <a:pPr marL="0" indent="0" algn="just">
              <a:buNone/>
            </a:pPr>
            <a:r>
              <a:rPr lang="uk-UA" b="1" dirty="0"/>
              <a:t>У справі, що переглядається:</a:t>
            </a:r>
            <a:endParaRPr lang="en-US" dirty="0"/>
          </a:p>
          <a:p>
            <a:pPr marL="0" indent="0" algn="just">
              <a:buNone/>
            </a:pPr>
            <a:r>
              <a:rPr lang="uk-UA" dirty="0"/>
              <a:t>суд першої інстанції вважав, що позивачем не надано доказів звернення позивача ОСОБА_1 до державного нотаріуса </a:t>
            </a:r>
            <a:r>
              <a:rPr lang="uk-UA" dirty="0" err="1"/>
              <a:t>Тарутинської</a:t>
            </a:r>
            <a:r>
              <a:rPr lang="uk-UA" dirty="0"/>
              <a:t> районної державної нотаріальної контори Одеської області Давидової Н. Г. із заявою про відкликання згоди на включення ОСОБА_4 до кола спадкоємців за законом після смерті ОСОБА_3 та докази відмови в прийнятті такої заяви;</a:t>
            </a:r>
            <a:endParaRPr lang="en-US" dirty="0"/>
          </a:p>
          <a:p>
            <a:pPr marL="0" indent="0" algn="just">
              <a:buNone/>
            </a:pPr>
            <a:r>
              <a:rPr lang="uk-UA" dirty="0"/>
              <a:t> </a:t>
            </a:r>
            <a:r>
              <a:rPr lang="uk-UA" dirty="0" smtClean="0"/>
              <a:t>суд </a:t>
            </a:r>
            <a:r>
              <a:rPr lang="uk-UA" dirty="0"/>
              <a:t>апеляційної інстанції при зміні в мотивувальній частині рішення суду першої інстанції вважав, що чинним законодавством не передбачено право спадкоємця, який прийняв спадщину, відкликати свою добровільно подану заяву про надання згоди на включення до кола спадкоємців інших спадкоємців, які пропустили шестимісячний строк встановлений законом для прийняття спадщини;</a:t>
            </a:r>
            <a:endParaRPr lang="en-US" dirty="0"/>
          </a:p>
          <a:p>
            <a:pPr marL="0" indent="0" algn="just">
              <a:buNone/>
            </a:pPr>
            <a:r>
              <a:rPr lang="uk-UA" dirty="0"/>
              <a:t>суди не звернули увагу, що спадкоємець, який прийняв спадщину (особа, яка вчинила згоду), може від такої згоди відмовитися. Заборони для відмови від такого одностороннього правочину на рівні норми закону не передбачено. Оскільки такий односторонній правочин (відмова від згоди) відноситься до односторонніх правочинів, що розраховані на їх сприйняття іншою особою, то особа, яка відмовляється від надання згоди, повинна негайно повідомити про це </a:t>
            </a:r>
            <a:r>
              <a:rPr lang="uk-UA" dirty="0" err="1"/>
              <a:t>самеособу</a:t>
            </a:r>
            <a:r>
              <a:rPr lang="uk-UA" dirty="0"/>
              <a:t>, якій надано згоду на подання заяви про прийняття спадщини(чи його спадкоємця).Нотаріуси (державні чи приватні) не є учасниками таких приватних відносин. </a:t>
            </a:r>
            <a:endParaRPr lang="en-US" dirty="0"/>
          </a:p>
        </p:txBody>
      </p:sp>
      <p:sp>
        <p:nvSpPr>
          <p:cNvPr id="3" name="Номер слайда 2"/>
          <p:cNvSpPr>
            <a:spLocks noGrp="1"/>
          </p:cNvSpPr>
          <p:nvPr>
            <p:ph type="sldNum" sz="quarter" idx="12"/>
          </p:nvPr>
        </p:nvSpPr>
        <p:spPr>
          <a:xfrm>
            <a:off x="11675291" y="6246949"/>
            <a:ext cx="365760" cy="365760"/>
          </a:xfrm>
        </p:spPr>
        <p:txBody>
          <a:bodyPr/>
          <a:lstStyle/>
          <a:p>
            <a:fld id="{B2921D10-F41C-40D7-B832-7C5EDA5BA972}" type="slidenum">
              <a:rPr lang="uk-UA" smtClean="0"/>
              <a:t>69</a:t>
            </a:fld>
            <a:endParaRPr lang="uk-UA"/>
          </a:p>
        </p:txBody>
      </p:sp>
    </p:spTree>
    <p:extLst>
      <p:ext uri="{BB962C8B-B14F-4D97-AF65-F5344CB8AC3E}">
        <p14:creationId xmlns:p14="http://schemas.microsoft.com/office/powerpoint/2010/main" val="1632036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06400" y="344054"/>
            <a:ext cx="11266922" cy="6306127"/>
          </a:xfrm>
        </p:spPr>
        <p:txBody>
          <a:bodyPr>
            <a:noAutofit/>
          </a:bodyPr>
          <a:lstStyle/>
          <a:p>
            <a:pPr marL="0" indent="0" algn="just">
              <a:buNone/>
            </a:pPr>
            <a:r>
              <a:rPr lang="uk-UA" sz="1700" b="1" dirty="0"/>
              <a:t>3.	</a:t>
            </a:r>
            <a:r>
              <a:rPr lang="uk-UA" b="1" dirty="0"/>
              <a:t>Правові висновки щодо застосування норм права, наведені ВС</a:t>
            </a:r>
            <a:endParaRPr lang="en-US" dirty="0"/>
          </a:p>
          <a:p>
            <a:pPr marL="0" indent="0">
              <a:buNone/>
            </a:pPr>
            <a:r>
              <a:rPr lang="uk-UA" b="1" dirty="0" smtClean="0"/>
              <a:t>Цитати </a:t>
            </a:r>
            <a:r>
              <a:rPr lang="uk-UA" b="1" dirty="0"/>
              <a:t>з постанови:</a:t>
            </a:r>
            <a:r>
              <a:rPr lang="uk-UA" dirty="0"/>
              <a:t> </a:t>
            </a:r>
            <a:r>
              <a:rPr lang="uk-UA" b="1" dirty="0"/>
              <a:t>«6. Щодо можливості процесуального правонаступництва у виконавчому провадженні у разі смерті боржника-фізичної особи</a:t>
            </a:r>
            <a:endParaRPr lang="en-US" dirty="0"/>
          </a:p>
          <a:p>
            <a:pPr marL="0" indent="0" algn="just">
              <a:buNone/>
            </a:pPr>
            <a:r>
              <a:rPr lang="uk-UA" b="1" dirty="0"/>
              <a:t>6.8.</a:t>
            </a:r>
            <a:r>
              <a:rPr lang="uk-UA" dirty="0"/>
              <a:t> Під час виконавчого провадження заміна сторони виконавчого провадження відбувається на підставі </a:t>
            </a:r>
            <a:r>
              <a:rPr lang="uk-UA" dirty="0">
                <a:hlinkClick r:id="rId2" tooltip="Цивільний процесуальний кодекс України (ред. з 15.12.2017); нормативно-правовий акт № 1618-IV від 18.03.2004, ВР України"/>
              </a:rPr>
              <a:t>статті 442 ЦПК України</a:t>
            </a:r>
            <a:r>
              <a:rPr lang="uk-UA" dirty="0"/>
              <a:t> у редакції, чинній із 15 грудня 2017 року (</a:t>
            </a:r>
            <a:r>
              <a:rPr lang="uk-UA" dirty="0">
                <a:hlinkClick r:id="rId3" tooltip="Цивільний процесуальний кодекс України (ред. з 15.12.2017); нормативно-правовий акт № 1618-IV від 18.03.2004, ВР України"/>
              </a:rPr>
              <a:t>статті 378 ЦПК України</a:t>
            </a:r>
            <a:r>
              <a:rPr lang="uk-UA" dirty="0"/>
              <a:t> у редакції, чинній до 14 грудня 2017 року включно). Частинами першою та другою </a:t>
            </a:r>
            <a:r>
              <a:rPr lang="uk-UA" dirty="0">
                <a:hlinkClick r:id="rId2" tooltip="Цивільний процесуальний кодекс України (ред. з 15.12.2017); нормативно-правовий акт № 1618-IV від 18.03.2004, ВР України"/>
              </a:rPr>
              <a:t>статті 442 ЦПК України</a:t>
            </a:r>
            <a:r>
              <a:rPr lang="uk-UA" dirty="0"/>
              <a:t> у редакції, чинній із 15 грудня 2017 року, визначено, </a:t>
            </a:r>
            <a:r>
              <a:rPr lang="uk-UA" b="1" i="1" dirty="0"/>
              <a:t>що у разі вибуття однієї із сторін виконавчого провадження суд замінює таку сторону її правонаступником</a:t>
            </a:r>
            <a:r>
              <a:rPr lang="uk-UA" dirty="0"/>
              <a:t>. Заяву про заміну сторони її правонаступником може подати сторона (заінтересована особа), державний або приватний виконавець. За змістом пункту 5 частини першої </a:t>
            </a:r>
            <a:r>
              <a:rPr lang="uk-UA" dirty="0">
                <a:hlinkClick r:id="rId4" tooltip="Про виконавче провадження; нормативно-правовий акт № 1404-VIII від 02.06.2016, ВР України"/>
              </a:rPr>
              <a:t>статті 34 Закону № 1404-VIII</a:t>
            </a:r>
            <a:r>
              <a:rPr lang="uk-UA" dirty="0"/>
              <a:t> виконавець зупиняє вчинення виконавчих дій у разі звернення виконавця та/або заінтересованої особи до суду із заявою про заміну вибулої сторони правонаступником у порядку, встановленому частиною п’ятою </a:t>
            </a:r>
            <a:r>
              <a:rPr lang="uk-UA" dirty="0">
                <a:hlinkClick r:id="rId5" tooltip="Про виконавче провадження; нормативно-правовий акт № 1404-VIII від 02.06.2016, ВР України"/>
              </a:rPr>
              <a:t>статті 15 цього Закону</a:t>
            </a:r>
            <a:r>
              <a:rPr lang="uk-UA" dirty="0"/>
              <a:t>.</a:t>
            </a:r>
            <a:endParaRPr lang="en-US" dirty="0"/>
          </a:p>
          <a:p>
            <a:pPr marL="0" indent="0" algn="just">
              <a:buNone/>
            </a:pPr>
            <a:r>
              <a:rPr lang="uk-UA" b="1" dirty="0"/>
              <a:t>6.9.</a:t>
            </a:r>
            <a:r>
              <a:rPr lang="uk-UA" dirty="0"/>
              <a:t> </a:t>
            </a:r>
            <a:r>
              <a:rPr lang="uk-UA" b="1" i="1" dirty="0"/>
              <a:t>У разі вибуття однієї із сторін виконавчого провадження за поданням державного виконавця або за заявою сторони суд замінює сторону виконавчого провадження її правонаступником (частина перша </a:t>
            </a:r>
            <a:r>
              <a:rPr lang="uk-UA" b="1" i="1" dirty="0">
                <a:hlinkClick r:id="rId3" tooltip="Цивільний процесуальний кодекс України (ред. з 15.12.2017); нормативно-правовий акт № 1618-IV від 18.03.2004, ВР України"/>
              </a:rPr>
              <a:t>статті 378 ЦПК України</a:t>
            </a:r>
            <a:r>
              <a:rPr lang="uk-UA" b="1" i="1" dirty="0"/>
              <a:t> у редакції, що була чинною на час смерті ОСОБА_6 ).</a:t>
            </a:r>
            <a:r>
              <a:rPr lang="uk-UA" dirty="0"/>
              <a:t> За змістом абзацу другого частини другої </a:t>
            </a:r>
            <a:r>
              <a:rPr lang="uk-UA" dirty="0">
                <a:hlinkClick r:id="rId6" tooltip="Про виконавче провадження; нормативно-правовий акт № 606-XIV від 21.04.1999, ВР України"/>
              </a:rPr>
              <a:t>статті 39 Закону № 606-XIV</a:t>
            </a:r>
            <a:r>
              <a:rPr lang="uk-UA" dirty="0"/>
              <a:t> виконавче провадження зупиняється у випадках, передбачених, зокрема пунктом 1 частини першої </a:t>
            </a:r>
            <a:r>
              <a:rPr lang="uk-UA" dirty="0">
                <a:hlinkClick r:id="rId7" tooltip="Про виконавче провадження; нормативно-правовий акт № 606-XIV від 21.04.1999, ВР України"/>
              </a:rPr>
              <a:t>статті 37 Закону № 606-XIV</a:t>
            </a:r>
            <a:r>
              <a:rPr lang="uk-UA" dirty="0"/>
              <a:t> (смерть, оголошення померлим чи визнання безвісно відсутнім стягувача або боржника, або припинення юридичної особи, якщо встановлені судом правовідносини допускають правонаступництво).</a:t>
            </a:r>
            <a:endParaRPr lang="en-US" dirty="0">
              <a:effectLst/>
            </a:endParaRPr>
          </a:p>
        </p:txBody>
      </p:sp>
      <p:sp>
        <p:nvSpPr>
          <p:cNvPr id="3" name="Номер слайда 2"/>
          <p:cNvSpPr>
            <a:spLocks noGrp="1"/>
          </p:cNvSpPr>
          <p:nvPr>
            <p:ph type="sldNum" sz="quarter" idx="12"/>
          </p:nvPr>
        </p:nvSpPr>
        <p:spPr>
          <a:xfrm>
            <a:off x="11673322" y="6400800"/>
            <a:ext cx="365760" cy="365760"/>
          </a:xfrm>
        </p:spPr>
        <p:txBody>
          <a:bodyPr/>
          <a:lstStyle/>
          <a:p>
            <a:fld id="{B2921D10-F41C-40D7-B832-7C5EDA5BA972}" type="slidenum">
              <a:rPr lang="uk-UA" smtClean="0"/>
              <a:t>7</a:t>
            </a:fld>
            <a:endParaRPr lang="uk-UA"/>
          </a:p>
        </p:txBody>
      </p:sp>
    </p:spTree>
    <p:extLst>
      <p:ext uri="{BB962C8B-B14F-4D97-AF65-F5344CB8AC3E}">
        <p14:creationId xmlns:p14="http://schemas.microsoft.com/office/powerpoint/2010/main" val="54861206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79350" y="790895"/>
            <a:ext cx="11433299" cy="4907941"/>
          </a:xfrm>
        </p:spPr>
        <p:txBody>
          <a:bodyPr>
            <a:noAutofit/>
          </a:bodyPr>
          <a:lstStyle/>
          <a:p>
            <a:pPr marL="0" indent="0" algn="just">
              <a:buNone/>
            </a:pPr>
            <a:r>
              <a:rPr lang="uk-UA" dirty="0"/>
              <a:t>Повідомлення нотаріуса (державного чи приватного) про вчинення такого одностороннього правочину як відмова від згоди на подання заяви про прийняття спадщини, не може породжувати для особи, якій надано згоду на подання заяви про прийняття спадщини(чи його спадкоємцю), відповідні правові наслідки. Якщо особа, яка відмовилася від надання згоди, то вона має повідомити про це особу, якій надано згоду на подання заяви про прийняття спадщини (чи його спадкоємця), а не нотаріуса. В такому разі відмова від згоди на подання заяви про прийняття спадщини не породжує відповідні наслідки, оскільки не сприйнята належним суб`єктом. Відмова особи від надання згоди у разі, якщо на підставі згоди прийнята спадщина, хоча й допускається, але не зумовлює впливу на спадкові права особи, що сприйняла таку згоду</a:t>
            </a:r>
            <a:r>
              <a:rPr lang="uk-UA" dirty="0" smtClean="0"/>
              <a:t>;</a:t>
            </a:r>
          </a:p>
          <a:p>
            <a:pPr marL="0" indent="0">
              <a:buNone/>
            </a:pPr>
            <a:endParaRPr lang="uk-UA" dirty="0" smtClean="0"/>
          </a:p>
          <a:p>
            <a:pPr marL="0" indent="0">
              <a:buNone/>
            </a:pPr>
            <a:r>
              <a:rPr lang="uk-UA" dirty="0" smtClean="0"/>
              <a:t>суди </a:t>
            </a:r>
            <a:r>
              <a:rPr lang="uk-UA" dirty="0"/>
              <a:t>не встановили обставин які б свідчили, що позивачка повідомила про відмову від згоди на подання заяви про прийняття спадщини спадкоємця особи, якій надано згоду на подання заяви про прийняття спадщини;</a:t>
            </a:r>
            <a:endParaRPr lang="en-US" dirty="0"/>
          </a:p>
          <a:p>
            <a:pPr marL="0" indent="0">
              <a:buNone/>
            </a:pPr>
            <a:r>
              <a:rPr lang="uk-UA" dirty="0"/>
              <a:t>суди не врахували, що належним відповідачем за вимогою про визнання протиправною відмови державного нотаріуса </a:t>
            </a:r>
            <a:r>
              <a:rPr lang="uk-UA" dirty="0" err="1"/>
              <a:t>Тарутинської</a:t>
            </a:r>
            <a:r>
              <a:rPr lang="uk-UA" dirty="0"/>
              <a:t> районної державної нотаріальної контори Одеської області Давидової Н. Г. прийняти заяву ОСОБА_1 про відкликання її заяви від 05 листопада 2019 року є державна нотаріальна контора, а не нотаріус;</a:t>
            </a:r>
            <a:endParaRPr lang="en-US" dirty="0"/>
          </a:p>
          <a:p>
            <a:pPr marL="0" indent="0" algn="just">
              <a:buNone/>
            </a:pPr>
            <a:endParaRPr lang="en-US" dirty="0"/>
          </a:p>
        </p:txBody>
      </p:sp>
      <p:sp>
        <p:nvSpPr>
          <p:cNvPr id="3" name="Номер слайда 2"/>
          <p:cNvSpPr>
            <a:spLocks noGrp="1"/>
          </p:cNvSpPr>
          <p:nvPr>
            <p:ph type="sldNum" sz="quarter" idx="12"/>
          </p:nvPr>
        </p:nvSpPr>
        <p:spPr>
          <a:xfrm>
            <a:off x="11675291" y="6246949"/>
            <a:ext cx="365760" cy="365760"/>
          </a:xfrm>
        </p:spPr>
        <p:txBody>
          <a:bodyPr/>
          <a:lstStyle/>
          <a:p>
            <a:fld id="{B2921D10-F41C-40D7-B832-7C5EDA5BA972}" type="slidenum">
              <a:rPr lang="uk-UA" smtClean="0"/>
              <a:t>70</a:t>
            </a:fld>
            <a:endParaRPr lang="uk-UA"/>
          </a:p>
        </p:txBody>
      </p:sp>
    </p:spTree>
    <p:extLst>
      <p:ext uri="{BB962C8B-B14F-4D97-AF65-F5344CB8AC3E}">
        <p14:creationId xmlns:p14="http://schemas.microsoft.com/office/powerpoint/2010/main" val="87674076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06400" y="2041236"/>
            <a:ext cx="11268891" cy="3195782"/>
          </a:xfrm>
        </p:spPr>
        <p:txBody>
          <a:bodyPr>
            <a:noAutofit/>
          </a:bodyPr>
          <a:lstStyle/>
          <a:p>
            <a:pPr marL="0" indent="0" algn="just">
              <a:buNone/>
            </a:pPr>
            <a:r>
              <a:rPr lang="uk-UA" dirty="0"/>
              <a:t>поза увагою судів при відмові в задоволенні позовної вимоги про скасування заяви ОСОБА_1 від 05 листопада 2019 року б/н у спадковій справі № 123/2012 про надання згоди на включення до кола спадкоємців іншого племінника спадкодавця ОСОБА_4 , який пропустив шестимісячний строк встановлений законом для прийняття спадщини, залишилося те, що у цивільному законодавстві не передбачено допустимості скасування правочину за позовом заінтересованої особи в судовому порядку. В ЦК України закріплено тільки можливість пред’явити позовну вимогу про визнання правочину недійсним.</a:t>
            </a:r>
            <a:endParaRPr lang="en-US" dirty="0"/>
          </a:p>
          <a:p>
            <a:pPr marL="0" indent="0" algn="just">
              <a:buNone/>
            </a:pPr>
            <a:r>
              <a:rPr lang="uk-UA" dirty="0"/>
              <a:t>За таких обставин судові рішення належить змінити, виклавши їх мотивувальну частину в редакції цієї постанови.</a:t>
            </a:r>
            <a:endParaRPr lang="en-US" dirty="0"/>
          </a:p>
          <a:p>
            <a:pPr marL="0" indent="0" algn="just">
              <a:buNone/>
            </a:pPr>
            <a:endParaRPr lang="en-US" dirty="0"/>
          </a:p>
        </p:txBody>
      </p:sp>
      <p:sp>
        <p:nvSpPr>
          <p:cNvPr id="3" name="Номер слайда 2"/>
          <p:cNvSpPr>
            <a:spLocks noGrp="1"/>
          </p:cNvSpPr>
          <p:nvPr>
            <p:ph type="sldNum" sz="quarter" idx="12"/>
          </p:nvPr>
        </p:nvSpPr>
        <p:spPr>
          <a:xfrm>
            <a:off x="11675291" y="6246949"/>
            <a:ext cx="365760" cy="365760"/>
          </a:xfrm>
        </p:spPr>
        <p:txBody>
          <a:bodyPr/>
          <a:lstStyle/>
          <a:p>
            <a:fld id="{B2921D10-F41C-40D7-B832-7C5EDA5BA972}" type="slidenum">
              <a:rPr lang="uk-UA" smtClean="0"/>
              <a:t>71</a:t>
            </a:fld>
            <a:endParaRPr lang="uk-UA"/>
          </a:p>
        </p:txBody>
      </p:sp>
    </p:spTree>
    <p:extLst>
      <p:ext uri="{BB962C8B-B14F-4D97-AF65-F5344CB8AC3E}">
        <p14:creationId xmlns:p14="http://schemas.microsoft.com/office/powerpoint/2010/main" val="302933878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05164" y="2004290"/>
            <a:ext cx="10594109" cy="3075709"/>
          </a:xfrm>
        </p:spPr>
        <p:txBody>
          <a:bodyPr>
            <a:noAutofit/>
          </a:bodyPr>
          <a:lstStyle/>
          <a:p>
            <a:pPr algn="l"/>
            <a:r>
              <a:rPr lang="ru-RU" sz="2400" b="1" dirty="0"/>
              <a:t>10) Постанова ВП ВС </a:t>
            </a:r>
            <a:r>
              <a:rPr lang="ru-RU" sz="2400" b="1" dirty="0" err="1"/>
              <a:t>від</a:t>
            </a:r>
            <a:r>
              <a:rPr lang="ru-RU" sz="2400" b="1" dirty="0"/>
              <a:t> 09.10.2024 року у </a:t>
            </a:r>
            <a:r>
              <a:rPr lang="ru-RU" sz="2400" b="1" dirty="0" err="1"/>
              <a:t>справі</a:t>
            </a:r>
            <a:r>
              <a:rPr lang="ru-RU" sz="2400" b="1" dirty="0"/>
              <a:t> №638/1046/14-ц</a:t>
            </a:r>
            <a:br>
              <a:rPr lang="ru-RU" sz="2400" b="1" dirty="0"/>
            </a:br>
            <a:r>
              <a:rPr lang="ru-RU" sz="2400" dirty="0">
                <a:hlinkClick r:id="rId2"/>
              </a:rPr>
              <a:t>https://</a:t>
            </a:r>
            <a:r>
              <a:rPr lang="ru-RU" sz="2400" dirty="0" smtClean="0">
                <a:hlinkClick r:id="rId2"/>
              </a:rPr>
              <a:t>reyestr.court.gov.ua/Review/122302691</a:t>
            </a:r>
            <a:r>
              <a:rPr lang="ru-RU" sz="2400" dirty="0" smtClean="0"/>
              <a:t/>
            </a:r>
            <a:br>
              <a:rPr lang="ru-RU" sz="2400" dirty="0" smtClean="0"/>
            </a:br>
            <a:r>
              <a:rPr lang="ru-RU" sz="2400" b="1" dirty="0">
                <a:solidFill>
                  <a:srgbClr val="7030A0"/>
                </a:solidFill>
              </a:rPr>
              <a:t>Фокус </a:t>
            </a:r>
            <a:r>
              <a:rPr lang="ru-RU" sz="2400" b="1" dirty="0" err="1">
                <a:solidFill>
                  <a:srgbClr val="7030A0"/>
                </a:solidFill>
              </a:rPr>
              <a:t>уваги</a:t>
            </a:r>
            <a:r>
              <a:rPr lang="ru-RU" sz="2400" b="1" dirty="0">
                <a:solidFill>
                  <a:srgbClr val="7030A0"/>
                </a:solidFill>
              </a:rPr>
              <a:t>: </a:t>
            </a:r>
            <a:r>
              <a:rPr lang="uk-UA" sz="2400" i="1" dirty="0">
                <a:solidFill>
                  <a:srgbClr val="7030A0"/>
                </a:solidFill>
              </a:rPr>
              <a:t>пред`явлення кредитором вимоги до спадкоємців боржника, які прийняли </a:t>
            </a:r>
            <a:r>
              <a:rPr lang="uk-UA" sz="2400" i="1" dirty="0" smtClean="0">
                <a:solidFill>
                  <a:srgbClr val="7030A0"/>
                </a:solidFill>
              </a:rPr>
              <a:t>спадщину</a:t>
            </a:r>
            <a:r>
              <a:rPr lang="ru-RU" sz="2400" dirty="0" smtClean="0">
                <a:solidFill>
                  <a:srgbClr val="7030A0"/>
                </a:solidFill>
              </a:rPr>
              <a:t> </a:t>
            </a:r>
            <a:endParaRPr lang="ru-RU" sz="2400" dirty="0">
              <a:solidFill>
                <a:srgbClr val="7030A0"/>
              </a:solidFill>
            </a:endParaRPr>
          </a:p>
        </p:txBody>
      </p:sp>
    </p:spTree>
    <p:extLst>
      <p:ext uri="{BB962C8B-B14F-4D97-AF65-F5344CB8AC3E}">
        <p14:creationId xmlns:p14="http://schemas.microsoft.com/office/powerpoint/2010/main" val="219839400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94242" y="393238"/>
            <a:ext cx="11451773" cy="6254404"/>
          </a:xfrm>
        </p:spPr>
        <p:txBody>
          <a:bodyPr>
            <a:noAutofit/>
          </a:bodyPr>
          <a:lstStyle/>
          <a:p>
            <a:pPr marL="0" indent="0" algn="just">
              <a:buNone/>
            </a:pPr>
            <a:r>
              <a:rPr lang="uk-UA" sz="1600" b="1" u="sng" dirty="0"/>
              <a:t>Цитати з Постанови: </a:t>
            </a:r>
            <a:endParaRPr lang="en-US" sz="1600" dirty="0"/>
          </a:p>
          <a:p>
            <a:pPr marL="0" indent="0" algn="just">
              <a:buNone/>
            </a:pPr>
            <a:r>
              <a:rPr lang="uk-UA" sz="1600" dirty="0"/>
              <a:t> </a:t>
            </a:r>
            <a:r>
              <a:rPr lang="uk-UA" sz="1600" b="1" dirty="0" smtClean="0"/>
              <a:t>ПОЗИЦІЯ </a:t>
            </a:r>
            <a:r>
              <a:rPr lang="uk-UA" sz="1600" b="1" dirty="0"/>
              <a:t>ВЕЛИКОЇ ПАЛАТИ ВЕРХОВНОГО СУДУ</a:t>
            </a:r>
            <a:endParaRPr lang="en-US" sz="1600" dirty="0"/>
          </a:p>
          <a:p>
            <a:pPr marL="0" indent="0" algn="just">
              <a:buNone/>
            </a:pPr>
            <a:r>
              <a:rPr lang="uk-UA" sz="1600" b="1" i="1" dirty="0"/>
              <a:t>Щодо пред`явлення кредитором вимоги до спадкоємців боржника, які прийняли спадщину</a:t>
            </a:r>
            <a:endParaRPr lang="en-US" sz="1600" dirty="0"/>
          </a:p>
          <a:p>
            <a:pPr marL="0" indent="0" algn="just">
              <a:buNone/>
            </a:pPr>
            <a:r>
              <a:rPr lang="uk-UA" sz="1600" b="1" dirty="0" smtClean="0"/>
              <a:t>43.</a:t>
            </a:r>
            <a:r>
              <a:rPr lang="uk-UA" sz="1600" b="1" dirty="0"/>
              <a:t> </a:t>
            </a:r>
            <a:r>
              <a:rPr lang="uk-UA" sz="1600" dirty="0" smtClean="0"/>
              <a:t>Відповідно </a:t>
            </a:r>
            <a:r>
              <a:rPr lang="uk-UA" sz="1600" dirty="0"/>
              <a:t>до приписів статті 1281 ЦК України (тут і далі - у редакції до внесення змін згідно із Законом від 03 липня 2018 року № 2478-VIII, яка була чинна на момент виникнення спірних правовідносин) спадкоємці зобов`язані повідомити кредитора спадкодавця про відкриття спадщини, якщо їм відомо про його борги. Кредиторові спадкодавця належить протягом шести місяців від дня, коли він дізнався або міг дізнатися про відкриття спадщини, пред`явити свої вимоги до спадкоємців, які прийняли спадщину, незалежно від настання строку вимоги. Якщо кредитор спадкодавця не знав і не міг знати про відкриття спадщини, він має право пред`явлення свої вимоги до спадкоємців, які прийняли спадщину, протягом одного року від настання строку вимоги. Кредитор спадкодавця, який не пред`явив вимоги до спадкоємців, що прийняли спадщину, у строки, встановлені частинами другою і третьою цієї статті, позбавляється права вимоги.</a:t>
            </a:r>
            <a:endParaRPr lang="en-US" sz="1600" dirty="0"/>
          </a:p>
          <a:p>
            <a:pPr marL="0" indent="0" algn="just">
              <a:buNone/>
            </a:pPr>
            <a:r>
              <a:rPr lang="uk-UA" sz="1600" b="1" dirty="0" smtClean="0"/>
              <a:t>44.</a:t>
            </a:r>
            <a:r>
              <a:rPr lang="uk-UA" sz="1600" b="1" dirty="0"/>
              <a:t> </a:t>
            </a:r>
            <a:r>
              <a:rPr lang="uk-UA" sz="1600" dirty="0" smtClean="0"/>
              <a:t>Встановлені </a:t>
            </a:r>
            <a:r>
              <a:rPr lang="uk-UA" sz="1600" dirty="0"/>
              <a:t>статтею 1281 ЦК України строки є строками, у межах яких кредитор, здійснюючи власні активні дії, може реалізувати своє суб`єктивне право.</a:t>
            </a:r>
            <a:endParaRPr lang="en-US" sz="1600" dirty="0"/>
          </a:p>
          <a:p>
            <a:pPr marL="0" indent="0" algn="just">
              <a:buNone/>
            </a:pPr>
            <a:r>
              <a:rPr lang="uk-UA" sz="1600" b="1" dirty="0" smtClean="0"/>
              <a:t>45.</a:t>
            </a:r>
            <a:r>
              <a:rPr lang="uk-UA" sz="1600" b="1" dirty="0"/>
              <a:t> </a:t>
            </a:r>
            <a:r>
              <a:rPr lang="uk-UA" sz="1600" dirty="0" smtClean="0"/>
              <a:t>Сплив </a:t>
            </a:r>
            <a:r>
              <a:rPr lang="uk-UA" sz="1600" dirty="0"/>
              <a:t>визначених статтею 1281 ЦК України строків пред`явлення кредитором вимоги до спадкоємців має наслідком позбавлення кредитора права вимоги за зобов`язанням, а також припинення такого зобов`язання.</a:t>
            </a:r>
            <a:endParaRPr lang="en-US" sz="1600" dirty="0"/>
          </a:p>
          <a:p>
            <a:pPr marL="0" indent="0" algn="just">
              <a:buNone/>
            </a:pPr>
            <a:r>
              <a:rPr lang="uk-UA" sz="1600" b="1" dirty="0" smtClean="0"/>
              <a:t>46.</a:t>
            </a:r>
            <a:r>
              <a:rPr lang="uk-UA" sz="1600" b="1" dirty="0"/>
              <a:t> </a:t>
            </a:r>
            <a:r>
              <a:rPr lang="uk-UA" sz="1600" dirty="0" smtClean="0"/>
              <a:t>Наявність </a:t>
            </a:r>
            <a:r>
              <a:rPr lang="uk-UA" sz="1600" dirty="0"/>
              <a:t>встановлених законом строків пред'явлення кредитором вимог до спадкоємців забезпечує юридичну визначеність та стабільність цивільного обороту.</a:t>
            </a:r>
            <a:endParaRPr lang="en-US" sz="1600" dirty="0"/>
          </a:p>
          <a:p>
            <a:pPr marL="0" indent="0" algn="just">
              <a:buNone/>
            </a:pPr>
            <a:r>
              <a:rPr lang="uk-UA" sz="1600" b="1" dirty="0" smtClean="0"/>
              <a:t>47.</a:t>
            </a:r>
            <a:r>
              <a:rPr lang="uk-UA" sz="1600" b="1" dirty="0"/>
              <a:t> </a:t>
            </a:r>
            <a:r>
              <a:rPr lang="uk-UA" sz="1600" dirty="0" smtClean="0"/>
              <a:t>Встановлення </a:t>
            </a:r>
            <a:r>
              <a:rPr lang="uk-UA" sz="1600" dirty="0"/>
              <a:t>темпоральних обмежень як для подання заяви про прийняття чи відмову від спадщини, так і для пред`явлення вимоги кредитором до спадкоємців боржника збалансовує інтереси учасників спадкових відносин та унеможливлює продовження стану невизначеності у цивільних відносинах, які зазнають змін у зв`язку зі смертю одного з їх учасників.</a:t>
            </a:r>
            <a:endParaRPr lang="en-US" sz="1600" dirty="0"/>
          </a:p>
          <a:p>
            <a:pPr marL="0" indent="0" algn="just">
              <a:buNone/>
            </a:pPr>
            <a:endParaRPr lang="en-US" sz="1600" dirty="0"/>
          </a:p>
        </p:txBody>
      </p:sp>
      <p:sp>
        <p:nvSpPr>
          <p:cNvPr id="3" name="Номер слайда 2"/>
          <p:cNvSpPr>
            <a:spLocks noGrp="1"/>
          </p:cNvSpPr>
          <p:nvPr>
            <p:ph type="sldNum" sz="quarter" idx="12"/>
          </p:nvPr>
        </p:nvSpPr>
        <p:spPr>
          <a:xfrm>
            <a:off x="11826240" y="6281882"/>
            <a:ext cx="365760" cy="365760"/>
          </a:xfrm>
        </p:spPr>
        <p:txBody>
          <a:bodyPr/>
          <a:lstStyle/>
          <a:p>
            <a:fld id="{B2921D10-F41C-40D7-B832-7C5EDA5BA972}" type="slidenum">
              <a:rPr lang="uk-UA" smtClean="0"/>
              <a:t>73</a:t>
            </a:fld>
            <a:endParaRPr lang="uk-UA"/>
          </a:p>
        </p:txBody>
      </p:sp>
    </p:spTree>
    <p:extLst>
      <p:ext uri="{BB962C8B-B14F-4D97-AF65-F5344CB8AC3E}">
        <p14:creationId xmlns:p14="http://schemas.microsoft.com/office/powerpoint/2010/main" val="191496331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74451" y="409567"/>
            <a:ext cx="11467606" cy="5806506"/>
          </a:xfrm>
        </p:spPr>
        <p:txBody>
          <a:bodyPr>
            <a:noAutofit/>
          </a:bodyPr>
          <a:lstStyle/>
          <a:p>
            <a:pPr marL="0" indent="0" algn="just">
              <a:buNone/>
            </a:pPr>
            <a:r>
              <a:rPr lang="uk-UA" b="1" dirty="0" smtClean="0"/>
              <a:t>48.</a:t>
            </a:r>
            <a:r>
              <a:rPr lang="uk-UA" b="1" dirty="0"/>
              <a:t> </a:t>
            </a:r>
            <a:r>
              <a:rPr lang="uk-UA" dirty="0" smtClean="0"/>
              <a:t>Велика </a:t>
            </a:r>
            <a:r>
              <a:rPr lang="uk-UA" dirty="0"/>
              <a:t>Палата Верховного Суду вже зазначала, що оскільки зі смертю позичальника зобов`язання з повернення кредиту включаються до складу спадщини, строки пред`явлення кредитором вимог до спадкоємців позичальника регламентуються приписами статті 1281 ЦК України. Тобто стаття 1281 ЦК України, яка визначає преклюзивні строки пред`явлення таких вимог, застосовується і до кредитних зобов`язань, забезпечених порукою (іпотекою). Сплив визначених статтею 1281 ЦК України строків пред`явлення кредитором вимог до спадкоємців має наслідком позбавлення кредитора права вимоги за основним і додатковим зобов`язанням, а також припинення таких зобов`язань (див.: пункти 55-62 постанови від 17 квітня 2018 року</a:t>
            </a:r>
            <a:endParaRPr lang="en-US" dirty="0"/>
          </a:p>
          <a:p>
            <a:pPr marL="0" indent="0" algn="just">
              <a:buNone/>
            </a:pPr>
            <a:r>
              <a:rPr lang="uk-UA" dirty="0"/>
              <a:t>у справі № 522/407/15-ц, пункт 69.5 постанови від 13 березня 2019 року у справі № 520/7281/15-ц, пункт 39 постанови від 01 квітня 2020 року</a:t>
            </a:r>
            <a:endParaRPr lang="en-US" dirty="0"/>
          </a:p>
          <a:p>
            <a:pPr marL="0" indent="0" algn="just">
              <a:buNone/>
            </a:pPr>
            <a:r>
              <a:rPr lang="uk-UA" dirty="0"/>
              <a:t>у справі № 520/13067/17, пункт 99 постанови від 03 листопада 2020 року у справі № 916/617/17).</a:t>
            </a:r>
            <a:endParaRPr lang="en-US" dirty="0"/>
          </a:p>
          <a:p>
            <a:pPr marL="0" indent="0" algn="just">
              <a:buNone/>
            </a:pPr>
            <a:r>
              <a:rPr lang="uk-UA" b="1" dirty="0" smtClean="0"/>
              <a:t>49.</a:t>
            </a:r>
            <a:r>
              <a:rPr lang="uk-UA" b="1" dirty="0"/>
              <a:t> </a:t>
            </a:r>
            <a:r>
              <a:rPr lang="uk-UA" dirty="0" smtClean="0"/>
              <a:t>Приписи </a:t>
            </a:r>
            <a:r>
              <a:rPr lang="uk-UA" dirty="0"/>
              <a:t>статті 1281 ЦК України не містять особливих застережень щодо порядку задоволення вимог кредитора у разі, якщо смерть боржника настала після пред`явлення позову до нього під час розгляду судової справи.</a:t>
            </a:r>
            <a:endParaRPr lang="en-US" dirty="0"/>
          </a:p>
          <a:p>
            <a:pPr marL="0" indent="0" algn="just">
              <a:buNone/>
            </a:pPr>
            <a:r>
              <a:rPr lang="uk-UA" b="1" dirty="0" smtClean="0"/>
              <a:t>50.</a:t>
            </a:r>
            <a:r>
              <a:rPr lang="uk-UA" b="1" dirty="0"/>
              <a:t> </a:t>
            </a:r>
            <a:r>
              <a:rPr lang="uk-UA" dirty="0" smtClean="0"/>
              <a:t>Отже</a:t>
            </a:r>
            <a:r>
              <a:rPr lang="uk-UA" dirty="0"/>
              <a:t>, якщо смерть позичальника настала під час розгляду судової справи за позовом кредитора до позичальника про стягнення заборгованості, до таких правовідносин застосовується правила про загальний порядок пред`явлення кредитором спадкодавця вимог до спадкоємців, визначені у статті 1281 ЦК України, а спадкоємці, які прийняли спадщину, підлягають залученню до участі у справі як правонаступники відповідного учасника справи на підставі статті 55 ЦПК України.</a:t>
            </a:r>
            <a:endParaRPr lang="en-US" dirty="0">
              <a:effectLst/>
            </a:endParaRPr>
          </a:p>
        </p:txBody>
      </p:sp>
      <p:sp>
        <p:nvSpPr>
          <p:cNvPr id="3" name="Номер слайда 2"/>
          <p:cNvSpPr>
            <a:spLocks noGrp="1"/>
          </p:cNvSpPr>
          <p:nvPr>
            <p:ph type="sldNum" sz="quarter" idx="12"/>
          </p:nvPr>
        </p:nvSpPr>
        <p:spPr>
          <a:xfrm>
            <a:off x="11742057" y="6305006"/>
            <a:ext cx="365760" cy="365760"/>
          </a:xfrm>
        </p:spPr>
        <p:txBody>
          <a:bodyPr/>
          <a:lstStyle/>
          <a:p>
            <a:fld id="{B2921D10-F41C-40D7-B832-7C5EDA5BA972}" type="slidenum">
              <a:rPr lang="uk-UA" smtClean="0"/>
              <a:t>74</a:t>
            </a:fld>
            <a:endParaRPr lang="uk-UA" dirty="0"/>
          </a:p>
        </p:txBody>
      </p:sp>
    </p:spTree>
    <p:extLst>
      <p:ext uri="{BB962C8B-B14F-4D97-AF65-F5344CB8AC3E}">
        <p14:creationId xmlns:p14="http://schemas.microsoft.com/office/powerpoint/2010/main" val="18578731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1885" y="292794"/>
            <a:ext cx="11486079" cy="6392486"/>
          </a:xfrm>
        </p:spPr>
        <p:txBody>
          <a:bodyPr>
            <a:noAutofit/>
          </a:bodyPr>
          <a:lstStyle/>
          <a:p>
            <a:pPr marL="0" indent="0" algn="just">
              <a:buNone/>
            </a:pPr>
            <a:r>
              <a:rPr lang="uk-UA" b="1" dirty="0" smtClean="0"/>
              <a:t>51. </a:t>
            </a:r>
            <a:r>
              <a:rPr lang="uk-UA" dirty="0" smtClean="0"/>
              <a:t>Водночас </a:t>
            </a:r>
            <a:r>
              <a:rPr lang="uk-UA" dirty="0"/>
              <a:t>потрібно пам`ятати, що підставою процесуального правонаступництва є правонаступництво у матеріальному праві, яке настало після відкриття провадження у справі. З огляду на наведене, особливості здійснення процесуального правонаступництва визначаються особливостями норм матеріального права, що регулюють перехід прав та обов`язків у матеріальних правовідносинах від особи до її правонаступника, або в інших випадках зміни сторони у правовідносинах, з яких виник спір.</a:t>
            </a:r>
            <a:endParaRPr lang="en-US" sz="1600" dirty="0"/>
          </a:p>
          <a:p>
            <a:pPr marL="0" indent="0" algn="just">
              <a:buNone/>
            </a:pPr>
            <a:r>
              <a:rPr lang="uk-UA" b="1" dirty="0" smtClean="0"/>
              <a:t>52. </a:t>
            </a:r>
            <a:r>
              <a:rPr lang="uk-UA" dirty="0" smtClean="0"/>
              <a:t>Під </a:t>
            </a:r>
            <a:r>
              <a:rPr lang="uk-UA" dirty="0"/>
              <a:t>час вирішення спорів про стягнення заборгованості за вимогами кредитора до спадкоємців боржника (у тому числі, якщо смерть боржника настала під час розгляду справи у суді) суди для правильного вирішення справи першочергово повинні встановити, чи пред`явлено вимогу кредитором спадкодавця до спадкоємців боржника у строки, визначені частинами другою та третьою статті 1281 ЦК України, тобто чи вчинив кредитор потрібні дії у матеріальних відносинах.</a:t>
            </a:r>
            <a:endParaRPr lang="en-US" sz="1600" dirty="0"/>
          </a:p>
          <a:p>
            <a:pPr marL="0" indent="0" algn="just">
              <a:buNone/>
            </a:pPr>
            <a:r>
              <a:rPr lang="uk-UA" b="1" dirty="0" smtClean="0"/>
              <a:t>53.</a:t>
            </a:r>
            <a:r>
              <a:rPr lang="uk-UA" b="1" dirty="0"/>
              <a:t> </a:t>
            </a:r>
            <a:r>
              <a:rPr lang="uk-UA" dirty="0" smtClean="0"/>
              <a:t>Згідно </a:t>
            </a:r>
            <a:r>
              <a:rPr lang="uk-UA" dirty="0"/>
              <a:t>з підпунктом 2.1 пункту 2 глави 10 розділу ІІ Порядку вчинення нотаріальних дій нотаріусами України, затвердженого наказом Міністерства юстиції України від 22 лютого 2012 року № 296/5, спадкова справа заводиться нотаріусом за місцем відкриття спадщини на підставі поданої (або такої, що надійшла поштою) першою заяви (повідомлення, телеграми), що свідчить про волевиявлення щодо спадкового майна, зокрема, претензії кредиторів.</a:t>
            </a:r>
            <a:endParaRPr lang="en-US" sz="1600" dirty="0"/>
          </a:p>
          <a:p>
            <a:pPr marL="0" indent="0" algn="just">
              <a:buNone/>
            </a:pPr>
            <a:r>
              <a:rPr lang="uk-UA" b="1" dirty="0" smtClean="0"/>
              <a:t>54.</a:t>
            </a:r>
            <a:r>
              <a:rPr lang="uk-UA" b="1" dirty="0"/>
              <a:t> </a:t>
            </a:r>
            <a:r>
              <a:rPr lang="uk-UA" dirty="0" smtClean="0"/>
              <a:t>За </a:t>
            </a:r>
            <a:r>
              <a:rPr lang="uk-UA" dirty="0"/>
              <a:t>змістом наведених положень Порядку вчинення нотаріальних дій нотаріусами України подана кредитором претензія є однією з підстав заведення нотаріусом спадкової справи. Кредитор, скеровуючи претензію до нотаріуса, не зобов`язаний зважати на факт прийняття спадщини, оскільки нотаріус повинен прийняти відповідну заяву незалежно від того, чи прийняв спадщину хоча б один із спадкоємців і чи встановлені особи спадкоємців взагалі.</a:t>
            </a:r>
            <a:endParaRPr lang="en-US" sz="1600" dirty="0">
              <a:effectLst/>
            </a:endParaRPr>
          </a:p>
        </p:txBody>
      </p:sp>
      <p:sp>
        <p:nvSpPr>
          <p:cNvPr id="3" name="Номер слайда 2"/>
          <p:cNvSpPr>
            <a:spLocks noGrp="1"/>
          </p:cNvSpPr>
          <p:nvPr>
            <p:ph type="sldNum" sz="quarter" idx="12"/>
          </p:nvPr>
        </p:nvSpPr>
        <p:spPr>
          <a:xfrm>
            <a:off x="11696931" y="6319520"/>
            <a:ext cx="365760" cy="365760"/>
          </a:xfrm>
        </p:spPr>
        <p:txBody>
          <a:bodyPr/>
          <a:lstStyle/>
          <a:p>
            <a:fld id="{B2921D10-F41C-40D7-B832-7C5EDA5BA972}" type="slidenum">
              <a:rPr lang="uk-UA" smtClean="0"/>
              <a:t>75</a:t>
            </a:fld>
            <a:endParaRPr lang="uk-UA"/>
          </a:p>
        </p:txBody>
      </p:sp>
    </p:spTree>
    <p:extLst>
      <p:ext uri="{BB962C8B-B14F-4D97-AF65-F5344CB8AC3E}">
        <p14:creationId xmlns:p14="http://schemas.microsoft.com/office/powerpoint/2010/main" val="75232046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1886" y="406400"/>
            <a:ext cx="11467606" cy="6229534"/>
          </a:xfrm>
        </p:spPr>
        <p:txBody>
          <a:bodyPr>
            <a:noAutofit/>
          </a:bodyPr>
          <a:lstStyle/>
          <a:p>
            <a:pPr marL="0" indent="0" algn="just">
              <a:buNone/>
            </a:pPr>
            <a:r>
              <a:rPr lang="uk-UA" b="1" dirty="0" smtClean="0"/>
              <a:t>55.</a:t>
            </a:r>
            <a:r>
              <a:rPr lang="uk-UA" b="1" dirty="0"/>
              <a:t> </a:t>
            </a:r>
            <a:r>
              <a:rPr lang="uk-UA" dirty="0" smtClean="0"/>
              <a:t>Відповідно </a:t>
            </a:r>
            <a:r>
              <a:rPr lang="uk-UA" dirty="0"/>
              <a:t>до пункту 3.11.17 розділу 3 «Правила вчинення окремих видів нотаріальних дій» Положення про порядок учинення нотаріальних дій в дипломатичних представництвах та консульських установах України, затвердженого наказом Міністерства юстиції України, Міністерства закордонних справ України від 27 грудня 2004 року № 142/5/310, консул за місцем відкриття спадщини в строк, установлений статтею 1281 ЦК України, приймає претензії від кредиторів спадкодавця. Претензії мають бути заявлені у письмовій формі і прийняті незалежно від строку настання права вимоги. Про претензію, що надійшла, консул повідомляє спадкоємців, які прийняли спадщину, або виконавця заповіту.</a:t>
            </a:r>
            <a:endParaRPr lang="en-US" dirty="0"/>
          </a:p>
          <a:p>
            <a:pPr marL="0" indent="0" algn="just">
              <a:buNone/>
            </a:pPr>
            <a:r>
              <a:rPr lang="uk-UA" b="1" dirty="0" smtClean="0"/>
              <a:t>56.</a:t>
            </a:r>
            <a:r>
              <a:rPr lang="uk-UA" b="1" dirty="0"/>
              <a:t> </a:t>
            </a:r>
            <a:r>
              <a:rPr lang="uk-UA" dirty="0" smtClean="0"/>
              <a:t>Отже </a:t>
            </a:r>
            <a:r>
              <a:rPr lang="uk-UA" dirty="0"/>
              <a:t>кредитор у матеріальних відносинах може пред`явити вимогу до спадкоємців боржника відповідно до вимог статті 1281 ЦК України в один із таких способів: безпосередньо спадкоємцю (спадкоємцям); опосередковано - через нотаріуса за місцем відкриття спадщини (за межами України - через консульські установи).</a:t>
            </a:r>
            <a:endParaRPr lang="en-US" dirty="0"/>
          </a:p>
          <a:p>
            <a:pPr marL="0" indent="0" algn="just">
              <a:buNone/>
            </a:pPr>
            <a:r>
              <a:rPr lang="uk-UA" b="1" dirty="0" smtClean="0"/>
              <a:t>57.</a:t>
            </a:r>
            <a:r>
              <a:rPr lang="uk-UA" b="1" dirty="0"/>
              <a:t> </a:t>
            </a:r>
            <a:r>
              <a:rPr lang="uk-UA" dirty="0" smtClean="0"/>
              <a:t>Вибір </a:t>
            </a:r>
            <a:r>
              <a:rPr lang="uk-UA" dirty="0"/>
              <a:t>конкретного способу пред`явлення вимоги до спадкоємців боржника є правом кредитора і здійснюється ним на власний розсуд.</a:t>
            </a:r>
            <a:endParaRPr lang="en-US" dirty="0"/>
          </a:p>
          <a:p>
            <a:pPr marL="0" indent="0" algn="just">
              <a:buNone/>
            </a:pPr>
            <a:r>
              <a:rPr lang="uk-UA" b="1" dirty="0" smtClean="0"/>
              <a:t>58.</a:t>
            </a:r>
            <a:r>
              <a:rPr lang="uk-UA" b="1" dirty="0"/>
              <a:t> </a:t>
            </a:r>
            <a:r>
              <a:rPr lang="uk-UA" dirty="0" smtClean="0"/>
              <a:t>Водночас </a:t>
            </a:r>
            <a:r>
              <a:rPr lang="uk-UA" dirty="0"/>
              <a:t>кредитор, який не пред`явив вимоги до спадкоємців, які прийняли спадщину, у строки, встановлені частиною другою і третьою статті 1281 ЦК України, позбавляється права вимоги (частина четверта цієї статті).</a:t>
            </a:r>
            <a:endParaRPr lang="en-US" dirty="0"/>
          </a:p>
          <a:p>
            <a:pPr marL="0" indent="0" algn="just">
              <a:buNone/>
            </a:pPr>
            <a:r>
              <a:rPr lang="uk-UA" b="1" dirty="0" smtClean="0"/>
              <a:t>59.</a:t>
            </a:r>
            <a:r>
              <a:rPr lang="uk-UA" b="1" dirty="0"/>
              <a:t> </a:t>
            </a:r>
            <a:r>
              <a:rPr lang="uk-UA" dirty="0" smtClean="0"/>
              <a:t>Зі </a:t>
            </a:r>
            <a:r>
              <a:rPr lang="uk-UA" dirty="0" err="1"/>
              <a:t>спливом</a:t>
            </a:r>
            <a:r>
              <a:rPr lang="uk-UA" dirty="0"/>
              <a:t> строків, визначених статтею 1281 ЦК України, і непред`явленням кредитором вимог до спадкоємців боржника, такий кредитор позбавляється права вимоги, тобто відповідне цивільне право припиняється, а кредитор втрачає можливість вимагати в суді захисту відповідного права.</a:t>
            </a:r>
            <a:endParaRPr lang="en-US" dirty="0"/>
          </a:p>
          <a:p>
            <a:pPr marL="0" indent="0" algn="just">
              <a:buNone/>
            </a:pPr>
            <a:r>
              <a:rPr lang="uk-UA" dirty="0"/>
              <a:t>…</a:t>
            </a:r>
            <a:endParaRPr lang="en-US" dirty="0">
              <a:effectLst/>
            </a:endParaRPr>
          </a:p>
        </p:txBody>
      </p:sp>
      <p:sp>
        <p:nvSpPr>
          <p:cNvPr id="3" name="Номер слайда 2"/>
          <p:cNvSpPr>
            <a:spLocks noGrp="1"/>
          </p:cNvSpPr>
          <p:nvPr>
            <p:ph type="sldNum" sz="quarter" idx="12"/>
          </p:nvPr>
        </p:nvSpPr>
        <p:spPr>
          <a:xfrm>
            <a:off x="11689806" y="6270174"/>
            <a:ext cx="365760" cy="365760"/>
          </a:xfrm>
        </p:spPr>
        <p:txBody>
          <a:bodyPr/>
          <a:lstStyle/>
          <a:p>
            <a:fld id="{B2921D10-F41C-40D7-B832-7C5EDA5BA972}" type="slidenum">
              <a:rPr lang="uk-UA" smtClean="0"/>
              <a:t>76</a:t>
            </a:fld>
            <a:endParaRPr lang="uk-UA"/>
          </a:p>
        </p:txBody>
      </p:sp>
    </p:spTree>
    <p:extLst>
      <p:ext uri="{BB962C8B-B14F-4D97-AF65-F5344CB8AC3E}">
        <p14:creationId xmlns:p14="http://schemas.microsoft.com/office/powerpoint/2010/main" val="88554728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600364"/>
            <a:ext cx="11795068" cy="5617556"/>
          </a:xfrm>
        </p:spPr>
        <p:txBody>
          <a:bodyPr>
            <a:noAutofit/>
          </a:bodyPr>
          <a:lstStyle/>
          <a:p>
            <a:pPr marL="0" indent="0" algn="just">
              <a:buNone/>
            </a:pPr>
            <a:endParaRPr lang="uk-UA" sz="1500" dirty="0" smtClean="0"/>
          </a:p>
          <a:p>
            <a:pPr marL="0" indent="0">
              <a:buNone/>
            </a:pPr>
            <a:r>
              <a:rPr lang="uk-UA" b="1" i="1" dirty="0"/>
              <a:t>Щодо вирішення спору по суті</a:t>
            </a:r>
            <a:endParaRPr lang="en-US" dirty="0"/>
          </a:p>
          <a:p>
            <a:pPr marL="0" indent="0" algn="just">
              <a:buNone/>
            </a:pPr>
            <a:r>
              <a:rPr lang="uk-UA" b="1" dirty="0"/>
              <a:t>69.        </a:t>
            </a:r>
            <a:r>
              <a:rPr lang="uk-UA" dirty="0"/>
              <a:t>Встановивши, що банк довідався про смерть ОСОБА_1 03 лютого 2015 року, проте вимог до спадкоємців боржниці у визначеному законом порядку не пред`явив, суд першої інстанції зробив висновок про відмову у задоволенні позову з підстав пропуску строку, передбаченого статтею 1281 ЦК України. Суд першої інстанції відмовив у задоволенні вимог до ОСОБА_1 як поручителя з огляду на те, що порука припинилася на підставі статті 523 ЦК України, оскільки після заміни боржниці на її спадкоємицю поручитель не надав згоди на забезпечення виконання зобов`язання останньою.</a:t>
            </a:r>
            <a:endParaRPr lang="en-US" dirty="0"/>
          </a:p>
          <a:p>
            <a:pPr marL="0" indent="0" algn="just">
              <a:buNone/>
            </a:pPr>
            <a:r>
              <a:rPr lang="uk-UA" b="1" dirty="0"/>
              <a:t>70.        </a:t>
            </a:r>
            <a:r>
              <a:rPr lang="uk-UA" dirty="0"/>
              <a:t>Скасовуючи рішення суду першої інстанції та ухвалюючи нове рішення про часткове задоволення позову, суд апеляційної інстанції зазначив, що банк, дізнавшись про прийняття спадщини дочкою померлої ОСОБА_1 - ОСОБА_2 з відповіді нотаріальної контори від 19 січня 2016 року, у лютому 2016 року подав заяву про залучення ОСОБА_2 до участі у справі як правонаступниці ОСОБА_1 . За таких умов підстав для відмови у позові через пропуск банком строку, передбаченого статтею 1281 ЦК України, немає.</a:t>
            </a:r>
            <a:endParaRPr lang="en-US" dirty="0"/>
          </a:p>
          <a:p>
            <a:pPr marL="0" indent="0" algn="just">
              <a:buNone/>
            </a:pPr>
            <a:r>
              <a:rPr lang="uk-UA" b="1" dirty="0"/>
              <a:t>71.        </a:t>
            </a:r>
            <a:r>
              <a:rPr lang="uk-UA" dirty="0"/>
              <a:t>Велика Палата Верховного Суду не погоджується із висновками суду апеляційної інстанції повністю, а з висновками суду першої інстанції в частині - з огляду на таке.</a:t>
            </a:r>
            <a:endParaRPr lang="en-US" dirty="0"/>
          </a:p>
          <a:p>
            <a:pPr marL="0" indent="0" algn="just">
              <a:buNone/>
            </a:pPr>
            <a:r>
              <a:rPr lang="uk-UA" b="1" dirty="0"/>
              <a:t>72.        </a:t>
            </a:r>
            <a:r>
              <a:rPr lang="uk-UA" dirty="0"/>
              <a:t>Як зазначалося вище, кредитор може пред`явити вимогу до спадкоємців боржника лише у межах строків, встановлених статтею 1281 ЦК України.</a:t>
            </a:r>
            <a:endParaRPr lang="en-US" dirty="0">
              <a:effectLst/>
            </a:endParaRPr>
          </a:p>
        </p:txBody>
      </p:sp>
      <p:sp>
        <p:nvSpPr>
          <p:cNvPr id="3" name="Номер слайда 2"/>
          <p:cNvSpPr>
            <a:spLocks noGrp="1"/>
          </p:cNvSpPr>
          <p:nvPr>
            <p:ph type="sldNum" sz="quarter" idx="12"/>
          </p:nvPr>
        </p:nvSpPr>
        <p:spPr>
          <a:xfrm>
            <a:off x="11696931" y="6363063"/>
            <a:ext cx="365760" cy="365760"/>
          </a:xfrm>
        </p:spPr>
        <p:txBody>
          <a:bodyPr/>
          <a:lstStyle/>
          <a:p>
            <a:fld id="{B2921D10-F41C-40D7-B832-7C5EDA5BA972}" type="slidenum">
              <a:rPr lang="uk-UA" smtClean="0"/>
              <a:t>77</a:t>
            </a:fld>
            <a:endParaRPr lang="uk-UA"/>
          </a:p>
        </p:txBody>
      </p:sp>
    </p:spTree>
    <p:extLst>
      <p:ext uri="{BB962C8B-B14F-4D97-AF65-F5344CB8AC3E}">
        <p14:creationId xmlns:p14="http://schemas.microsoft.com/office/powerpoint/2010/main" val="302311666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67623" y="223519"/>
            <a:ext cx="11576034" cy="5994401"/>
          </a:xfrm>
        </p:spPr>
        <p:txBody>
          <a:bodyPr>
            <a:noAutofit/>
          </a:bodyPr>
          <a:lstStyle/>
          <a:p>
            <a:pPr marL="0" indent="0" algn="just">
              <a:buNone/>
            </a:pPr>
            <a:r>
              <a:rPr lang="uk-UA" b="1" dirty="0" smtClean="0"/>
              <a:t>73. </a:t>
            </a:r>
            <a:r>
              <a:rPr lang="uk-UA" dirty="0" smtClean="0"/>
              <a:t>У </a:t>
            </a:r>
            <a:r>
              <a:rPr lang="uk-UA" dirty="0"/>
              <a:t>цій справі суди встановили, що позичальниця ОСОБА_1 померла ІНФОРМАЦІЯ_1 .</a:t>
            </a:r>
            <a:endParaRPr lang="en-US" sz="1600" dirty="0"/>
          </a:p>
          <a:p>
            <a:pPr marL="0" indent="0" algn="just">
              <a:buNone/>
            </a:pPr>
            <a:r>
              <a:rPr lang="uk-UA" dirty="0"/>
              <a:t>14 жовтня 2014 року ОСОБА_1 повідомив суд про смерть ОСОБА_1 та надав копію свідоцтва про смерть.</a:t>
            </a:r>
            <a:endParaRPr lang="en-US" sz="1600" dirty="0"/>
          </a:p>
          <a:p>
            <a:pPr marL="0" indent="0" algn="just">
              <a:buNone/>
            </a:pPr>
            <a:r>
              <a:rPr lang="uk-UA" dirty="0"/>
              <a:t>03 лютого 2015 року представниці ПАТ «УкрСиббанк» - ОСОБА_6 стало відомо про відкриття спадщини під час ознайомлення з матеріалами справи, у зв`язку із чим вона подала до суду клопотання про витребування із нотаріальної контори відомостей зі спадкової справи щодо спадкоємців померлої ОСОБА_1 .</a:t>
            </a:r>
            <a:endParaRPr lang="en-US" sz="1600" dirty="0"/>
          </a:p>
          <a:p>
            <a:pPr marL="0" indent="0" algn="just">
              <a:buNone/>
            </a:pPr>
            <a:r>
              <a:rPr lang="uk-UA" dirty="0"/>
              <a:t>26 березня 2015 року із заявою про прийняття спадщини звернулася дочка ОСОБА_1 - ОСОБА_2 .</a:t>
            </a:r>
            <a:endParaRPr lang="en-US" sz="1600" dirty="0"/>
          </a:p>
          <a:p>
            <a:pPr marL="0" indent="0" algn="just">
              <a:buNone/>
            </a:pPr>
            <a:r>
              <a:rPr lang="uk-UA" dirty="0"/>
              <a:t>21 квітня 2015 року ОСОБА_1 на адресу банку направив лист з повідомленням про ненадання ним згоди відповідати за зобов`язаннями нового боржника за кредитним договором від 05 лютого 2007 року № 11114550000 та про припинення договору поруки від 05 лютого 2007 року № П-11114550000, у відповідь на який банк попросив надати засвідчену копію свідоцтва про смерть позичальниці.</a:t>
            </a:r>
            <a:endParaRPr lang="en-US" sz="1600" dirty="0"/>
          </a:p>
          <a:p>
            <a:pPr marL="0" indent="0" algn="just">
              <a:buNone/>
            </a:pPr>
            <a:r>
              <a:rPr lang="uk-UA" dirty="0"/>
              <a:t>29 лютого 2016 року ПАТ «УкрСиббанк» звернувся до суду із заявою про залучення до участі у справі правонаступниці ОСОБА_1 - ОСОБА_2 .</a:t>
            </a:r>
            <a:endParaRPr lang="en-US" sz="1600" dirty="0"/>
          </a:p>
          <a:p>
            <a:pPr marL="0" indent="0" algn="just">
              <a:buNone/>
            </a:pPr>
            <a:r>
              <a:rPr lang="uk-UA" b="1" dirty="0" smtClean="0"/>
              <a:t>74. </a:t>
            </a:r>
            <a:r>
              <a:rPr lang="uk-UA" dirty="0" smtClean="0"/>
              <a:t>Отже</a:t>
            </a:r>
            <a:r>
              <a:rPr lang="uk-UA" dirty="0"/>
              <a:t>, про відкриття спадщини після смерті боржниці ОСОБА_1 банк дізнався не пізніше 03 лютого 2015 року, про що представник банку зазначив у поданому до суду клопотанні про витребування із нотаріальної контори відомостей зі спадкової справи.</a:t>
            </a:r>
            <a:endParaRPr lang="en-US" sz="1600" dirty="0"/>
          </a:p>
          <a:p>
            <a:pPr marL="0" indent="0" algn="just">
              <a:buNone/>
            </a:pPr>
            <a:r>
              <a:rPr lang="uk-UA" b="1" dirty="0" smtClean="0"/>
              <a:t>75.</a:t>
            </a:r>
            <a:r>
              <a:rPr lang="uk-UA" b="1" dirty="0"/>
              <a:t> </a:t>
            </a:r>
            <a:r>
              <a:rPr lang="uk-UA" dirty="0" smtClean="0"/>
              <a:t>Банк </a:t>
            </a:r>
            <a:r>
              <a:rPr lang="uk-UA" dirty="0"/>
              <a:t>як кредитор вимогу до спадкоємців боржниці в будь-який спосіб (дивись пункт 56 цієї постанови) у строки, визначені частиною другої статті 1281 ЦК України, не пред`являв, а лише 29 лютого 2016 року звернувся до суду із процесуальною заявою про залучення до участі у справі правонаступниці ОСОБА_1 - ОСОБА_2 .</a:t>
            </a:r>
            <a:endParaRPr lang="en-US" sz="1600" dirty="0">
              <a:effectLst/>
            </a:endParaRPr>
          </a:p>
        </p:txBody>
      </p:sp>
      <p:sp>
        <p:nvSpPr>
          <p:cNvPr id="3" name="Номер слайда 2"/>
          <p:cNvSpPr>
            <a:spLocks noGrp="1"/>
          </p:cNvSpPr>
          <p:nvPr>
            <p:ph type="sldNum" sz="quarter" idx="12"/>
          </p:nvPr>
        </p:nvSpPr>
        <p:spPr>
          <a:xfrm>
            <a:off x="11696931" y="6363063"/>
            <a:ext cx="365760" cy="365760"/>
          </a:xfrm>
        </p:spPr>
        <p:txBody>
          <a:bodyPr/>
          <a:lstStyle/>
          <a:p>
            <a:fld id="{B2921D10-F41C-40D7-B832-7C5EDA5BA972}" type="slidenum">
              <a:rPr lang="uk-UA" smtClean="0"/>
              <a:t>78</a:t>
            </a:fld>
            <a:endParaRPr lang="uk-UA"/>
          </a:p>
        </p:txBody>
      </p:sp>
    </p:spTree>
    <p:extLst>
      <p:ext uri="{BB962C8B-B14F-4D97-AF65-F5344CB8AC3E}">
        <p14:creationId xmlns:p14="http://schemas.microsoft.com/office/powerpoint/2010/main" val="130077886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78691" y="701964"/>
            <a:ext cx="11318240" cy="5515956"/>
          </a:xfrm>
        </p:spPr>
        <p:txBody>
          <a:bodyPr>
            <a:noAutofit/>
          </a:bodyPr>
          <a:lstStyle/>
          <a:p>
            <a:pPr marL="0" indent="0" algn="just">
              <a:buNone/>
            </a:pPr>
            <a:r>
              <a:rPr lang="uk-UA" b="1" dirty="0" smtClean="0"/>
              <a:t>76.</a:t>
            </a:r>
            <a:r>
              <a:rPr lang="uk-UA" b="1" dirty="0"/>
              <a:t> </a:t>
            </a:r>
            <a:r>
              <a:rPr lang="uk-UA" dirty="0" smtClean="0"/>
              <a:t>За </a:t>
            </a:r>
            <a:r>
              <a:rPr lang="uk-UA" dirty="0"/>
              <a:t>таких обставин суд апеляційної інстанції зробив помилковий висновок, що банк не пропустив встановленого частиною другою статті 1281 ЦК України строку пред`явлення кредитором вимог до спадкоємців боржника, оскільки відлік цього строку для банку почався з дня, коли представник банку дізнався про відкриття спадщини після смерті позичальниці (пункт 74 цієї постанови).</a:t>
            </a:r>
            <a:endParaRPr lang="en-US" dirty="0"/>
          </a:p>
          <a:p>
            <a:pPr marL="0" indent="0" algn="just">
              <a:buNone/>
            </a:pPr>
            <a:r>
              <a:rPr lang="uk-UA" b="1" dirty="0" smtClean="0"/>
              <a:t>77.</a:t>
            </a:r>
            <a:r>
              <a:rPr lang="uk-UA" b="1" dirty="0"/>
              <a:t> </a:t>
            </a:r>
            <a:r>
              <a:rPr lang="uk-UA" dirty="0" smtClean="0"/>
              <a:t>Як </a:t>
            </a:r>
            <a:r>
              <a:rPr lang="uk-UA" dirty="0"/>
              <a:t>зазначено у пунктах 58, 59, 66- 68 цієї постанови, сплив передбачених статтею 1281 ЦК України строків пред'явлення кредитором вимог до спадкоємців має наслідком позбавлення кредитора права вимоги як за основним, так і за додатковим зобов'язанням.</a:t>
            </a:r>
            <a:endParaRPr lang="en-US" dirty="0"/>
          </a:p>
          <a:p>
            <a:pPr marL="0" indent="0" algn="just">
              <a:buNone/>
            </a:pPr>
            <a:r>
              <a:rPr lang="uk-UA" b="1" dirty="0" smtClean="0"/>
              <a:t>78.</a:t>
            </a:r>
            <a:r>
              <a:rPr lang="uk-UA" b="1" dirty="0"/>
              <a:t> </a:t>
            </a:r>
            <a:r>
              <a:rPr lang="uk-UA" dirty="0" smtClean="0"/>
              <a:t>Враховуючи </a:t>
            </a:r>
            <a:r>
              <a:rPr lang="uk-UA" dirty="0"/>
              <a:t>наведене, Велика Палата Верховного Суду вважає, що у задоволенні вимог позивача про стягнення заборгованості як із ОСОБА_2 - спадкоємиці померлої боржниці, так і з  ОСОБА_1 як поручителя має бути відмовлено у зв`язку із втратою кредитором права вимоги з підстав пропуску строку, визначеного частиною другою статті 1281 ЦК України.</a:t>
            </a:r>
            <a:endParaRPr lang="en-US" dirty="0"/>
          </a:p>
          <a:p>
            <a:pPr marL="0" indent="0" algn="just">
              <a:buNone/>
            </a:pPr>
            <a:r>
              <a:rPr lang="uk-UA" b="1" dirty="0" smtClean="0"/>
              <a:t>79.</a:t>
            </a:r>
            <a:r>
              <a:rPr lang="uk-UA" b="1" dirty="0"/>
              <a:t> </a:t>
            </a:r>
            <a:r>
              <a:rPr lang="uk-UA" dirty="0" smtClean="0"/>
              <a:t>Тож </a:t>
            </a:r>
            <a:r>
              <a:rPr lang="uk-UA" dirty="0"/>
              <a:t>Велика Палата Верховного Суду не погоджується із висновком суду першої інстанції про підстави відмови у стягненні суми заборгованості за кредитним договором з поручителя ОСОБА_1 , оскільки останній не надав згоди відповідати за кредитними зобов`язаннями у зв`язку зі зміною боржника у цьому зобов`язанні. У цій справі вимоги до поручителя не підлягають задоволенню, оскільки кредитор не пред`явив вимоги до спадкоємців боржника у строк, визначений частиною другої статті 1281 ЦК України, у зв`язку із чим втратив право вимоги як за основним зобов`язанням, так і за додатковим.</a:t>
            </a:r>
            <a:endParaRPr lang="en-US" dirty="0"/>
          </a:p>
          <a:p>
            <a:pPr marL="0" indent="0" algn="just">
              <a:buNone/>
            </a:pPr>
            <a:r>
              <a:rPr lang="uk-UA" dirty="0"/>
              <a:t>… </a:t>
            </a:r>
            <a:endParaRPr lang="en-US" dirty="0">
              <a:effectLst/>
            </a:endParaRPr>
          </a:p>
        </p:txBody>
      </p:sp>
      <p:sp>
        <p:nvSpPr>
          <p:cNvPr id="3" name="Номер слайда 2"/>
          <p:cNvSpPr>
            <a:spLocks noGrp="1"/>
          </p:cNvSpPr>
          <p:nvPr>
            <p:ph type="sldNum" sz="quarter" idx="12"/>
          </p:nvPr>
        </p:nvSpPr>
        <p:spPr>
          <a:xfrm>
            <a:off x="11696931" y="6363063"/>
            <a:ext cx="365760" cy="365760"/>
          </a:xfrm>
        </p:spPr>
        <p:txBody>
          <a:bodyPr/>
          <a:lstStyle/>
          <a:p>
            <a:fld id="{B2921D10-F41C-40D7-B832-7C5EDA5BA972}" type="slidenum">
              <a:rPr lang="uk-UA" smtClean="0"/>
              <a:t>79</a:t>
            </a:fld>
            <a:endParaRPr lang="uk-UA"/>
          </a:p>
        </p:txBody>
      </p:sp>
    </p:spTree>
    <p:extLst>
      <p:ext uri="{BB962C8B-B14F-4D97-AF65-F5344CB8AC3E}">
        <p14:creationId xmlns:p14="http://schemas.microsoft.com/office/powerpoint/2010/main" val="2437521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06400" y="1052945"/>
            <a:ext cx="11379200" cy="4922982"/>
          </a:xfrm>
        </p:spPr>
        <p:txBody>
          <a:bodyPr>
            <a:noAutofit/>
          </a:bodyPr>
          <a:lstStyle/>
          <a:p>
            <a:pPr marL="0" indent="0" algn="just">
              <a:buNone/>
            </a:pPr>
            <a:r>
              <a:rPr lang="uk-UA" b="1" dirty="0"/>
              <a:t>6.10.</a:t>
            </a:r>
            <a:r>
              <a:rPr lang="uk-UA" dirty="0"/>
              <a:t> </a:t>
            </a:r>
            <a:r>
              <a:rPr lang="uk-UA" b="1" dirty="0"/>
              <a:t>Смерть боржника слід розглядати як вибуття однієї зі сторін виконавчого провадження. Велика Палата Верховного Суду вважає, що вказаними нормами права, виходячи з їх системного тлумачення, передбачено заміну сторони виконавчого провадження (у разі її смерті) правонаступником</a:t>
            </a:r>
            <a:r>
              <a:rPr lang="uk-UA" dirty="0"/>
              <a:t>.</a:t>
            </a:r>
            <a:endParaRPr lang="en-US" dirty="0"/>
          </a:p>
          <a:p>
            <a:pPr marL="0" indent="0" algn="just">
              <a:buNone/>
            </a:pPr>
            <a:r>
              <a:rPr lang="uk-UA" b="1" dirty="0"/>
              <a:t>6.11.</a:t>
            </a:r>
            <a:r>
              <a:rPr lang="uk-UA" dirty="0"/>
              <a:t> У свою чергу відповідно до </a:t>
            </a:r>
            <a:r>
              <a:rPr lang="uk-UA" dirty="0">
                <a:hlinkClick r:id="rId2" tooltip="Цивільний кодекс України; нормативно-правовий акт № 435-IV від 16.01.2003, ВР України"/>
              </a:rPr>
              <a:t>статті 1218 ЦК України</a:t>
            </a:r>
            <a:r>
              <a:rPr lang="uk-UA" dirty="0"/>
              <a:t> до складу спадщини входять усі права та обов’язки, що належали спадкодавцеві на момент відкриття спадщини і не припинилися внаслідок його смерті.</a:t>
            </a:r>
            <a:endParaRPr lang="en-US" dirty="0"/>
          </a:p>
          <a:p>
            <a:pPr marL="0" indent="0" algn="just">
              <a:buNone/>
            </a:pPr>
            <a:r>
              <a:rPr lang="uk-UA" b="1" dirty="0"/>
              <a:t>6.12.</a:t>
            </a:r>
            <a:r>
              <a:rPr lang="uk-UA" dirty="0"/>
              <a:t> У спірних правовідносинах до складу спадщини входить, зокрема, обов’язок з відшкодування шкоди, що належав спадкодавцю ( ОСОБА_6 ) за життя. Цей обов’язок не припинився внаслідок смерті боржника та продовжує існувати.</a:t>
            </a:r>
            <a:endParaRPr lang="en-US" dirty="0"/>
          </a:p>
          <a:p>
            <a:pPr marL="0" indent="0" algn="just">
              <a:buNone/>
            </a:pPr>
            <a:r>
              <a:rPr lang="uk-UA" b="1" dirty="0"/>
              <a:t>6.13.</a:t>
            </a:r>
            <a:r>
              <a:rPr lang="uk-UA" dirty="0"/>
              <a:t> </a:t>
            </a:r>
            <a:r>
              <a:rPr lang="uk-UA" b="1" dirty="0"/>
              <a:t>Відтак процесуальне правонаступництво у виконавчому провадженні у разі смерті боржника (фізичної особи) є цілком можливим</a:t>
            </a:r>
            <a:r>
              <a:rPr lang="uk-UA" dirty="0"/>
              <a:t>».</a:t>
            </a:r>
            <a:endParaRPr lang="en-US" dirty="0">
              <a:effectLst/>
            </a:endParaRPr>
          </a:p>
        </p:txBody>
      </p:sp>
      <p:sp>
        <p:nvSpPr>
          <p:cNvPr id="3" name="Номер слайда 2"/>
          <p:cNvSpPr>
            <a:spLocks noGrp="1"/>
          </p:cNvSpPr>
          <p:nvPr>
            <p:ph type="sldNum" sz="quarter" idx="12"/>
          </p:nvPr>
        </p:nvSpPr>
        <p:spPr>
          <a:xfrm>
            <a:off x="11682558" y="6337993"/>
            <a:ext cx="365760" cy="365760"/>
          </a:xfrm>
        </p:spPr>
        <p:txBody>
          <a:bodyPr/>
          <a:lstStyle/>
          <a:p>
            <a:fld id="{B2921D10-F41C-40D7-B832-7C5EDA5BA972}" type="slidenum">
              <a:rPr lang="uk-UA" smtClean="0"/>
              <a:t>8</a:t>
            </a:fld>
            <a:endParaRPr lang="uk-UA" dirty="0"/>
          </a:p>
        </p:txBody>
      </p:sp>
    </p:spTree>
    <p:extLst>
      <p:ext uri="{BB962C8B-B14F-4D97-AF65-F5344CB8AC3E}">
        <p14:creationId xmlns:p14="http://schemas.microsoft.com/office/powerpoint/2010/main" val="177977730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2497" y="282302"/>
            <a:ext cx="11547006" cy="6293395"/>
          </a:xfrm>
        </p:spPr>
        <p:txBody>
          <a:bodyPr>
            <a:noAutofit/>
          </a:bodyPr>
          <a:lstStyle/>
          <a:p>
            <a:pPr marL="0" indent="0">
              <a:buNone/>
            </a:pPr>
            <a:r>
              <a:rPr lang="uk-UA" dirty="0"/>
              <a:t>… </a:t>
            </a:r>
            <a:endParaRPr lang="en-US" sz="1600" dirty="0"/>
          </a:p>
          <a:p>
            <a:pPr marL="0" indent="0">
              <a:buNone/>
            </a:pPr>
            <a:r>
              <a:rPr lang="uk-UA" b="1" dirty="0"/>
              <a:t>Висновки про застосування статті 1281 ЦК України</a:t>
            </a:r>
            <a:endParaRPr lang="en-US" sz="1600" dirty="0"/>
          </a:p>
          <a:p>
            <a:pPr marL="0" indent="0" algn="just">
              <a:buNone/>
            </a:pPr>
            <a:r>
              <a:rPr lang="uk-UA" b="1" dirty="0"/>
              <a:t>106.     </a:t>
            </a:r>
            <a:r>
              <a:rPr lang="uk-UA" dirty="0"/>
              <a:t>Кредитор може пред`явити вимогу до спадкоємців боржника, які прийняли спадщину, відповідно до вимог статті 1281 ЦК України в один із таких способів: </a:t>
            </a:r>
            <a:endParaRPr lang="uk-UA" dirty="0" smtClean="0"/>
          </a:p>
          <a:p>
            <a:pPr marL="0" indent="0" algn="just">
              <a:buNone/>
            </a:pPr>
            <a:r>
              <a:rPr lang="uk-UA" dirty="0" smtClean="0"/>
              <a:t>1) безпосередньо </a:t>
            </a:r>
            <a:r>
              <a:rPr lang="uk-UA" dirty="0"/>
              <a:t>спадкоємцю; </a:t>
            </a:r>
            <a:endParaRPr lang="uk-UA" dirty="0" smtClean="0"/>
          </a:p>
          <a:p>
            <a:pPr marL="0" indent="0" algn="just">
              <a:buNone/>
            </a:pPr>
            <a:r>
              <a:rPr lang="uk-UA" dirty="0" smtClean="0"/>
              <a:t>2</a:t>
            </a:r>
            <a:r>
              <a:rPr lang="uk-UA" dirty="0"/>
              <a:t>) опосередковано - через нотаріуса за місцем відкриття спадщини (за межами України - через консульську установу).</a:t>
            </a:r>
            <a:endParaRPr lang="en-US" sz="1600" dirty="0"/>
          </a:p>
          <a:p>
            <a:pPr marL="0" indent="0" algn="just">
              <a:buNone/>
            </a:pPr>
            <a:r>
              <a:rPr lang="uk-UA" dirty="0"/>
              <a:t>Сплив строків, визначених статтею 1281 ЦК України, має своїм наслідком позбавлення кредитора права вимоги (припинення його цивільного права), а отже й неможливість вимагати в суді захисту відповідного права.</a:t>
            </a:r>
            <a:endParaRPr lang="en-US" sz="1600" dirty="0"/>
          </a:p>
          <a:p>
            <a:pPr marL="0" indent="0" algn="just">
              <a:buNone/>
            </a:pPr>
            <a:r>
              <a:rPr lang="uk-UA" dirty="0"/>
              <a:t>Аналіз приписів частини першої статті 559 ЦК України, частин другої, четвертої статті 1281 ЦК України свідчить про те, що в разі пропуску кредитором строків пред'явлення вимог до спадкоємців боржника, які прийняли спадщину, кредитор позбавляється прав вимоги як за основним зобов`язанням, так і за додатковим зобов`язанням - порукою, що не може існувати окремо від основного зобов`язання.</a:t>
            </a:r>
            <a:endParaRPr lang="en-US" sz="1600" dirty="0"/>
          </a:p>
          <a:p>
            <a:pPr marL="0" indent="0">
              <a:buNone/>
            </a:pPr>
            <a:r>
              <a:rPr lang="uk-UA" dirty="0"/>
              <a:t> </a:t>
            </a:r>
            <a:endParaRPr lang="en-US" sz="1600" dirty="0">
              <a:effectLst/>
            </a:endParaRPr>
          </a:p>
        </p:txBody>
      </p:sp>
      <p:sp>
        <p:nvSpPr>
          <p:cNvPr id="3" name="Номер слайда 2"/>
          <p:cNvSpPr>
            <a:spLocks noGrp="1"/>
          </p:cNvSpPr>
          <p:nvPr>
            <p:ph type="sldNum" sz="quarter" idx="12"/>
          </p:nvPr>
        </p:nvSpPr>
        <p:spPr>
          <a:xfrm>
            <a:off x="11696931" y="6363063"/>
            <a:ext cx="365760" cy="365760"/>
          </a:xfrm>
        </p:spPr>
        <p:txBody>
          <a:bodyPr/>
          <a:lstStyle/>
          <a:p>
            <a:fld id="{B2921D10-F41C-40D7-B832-7C5EDA5BA972}" type="slidenum">
              <a:rPr lang="uk-UA" smtClean="0"/>
              <a:t>80</a:t>
            </a:fld>
            <a:endParaRPr lang="uk-UA"/>
          </a:p>
        </p:txBody>
      </p:sp>
    </p:spTree>
    <p:extLst>
      <p:ext uri="{BB962C8B-B14F-4D97-AF65-F5344CB8AC3E}">
        <p14:creationId xmlns:p14="http://schemas.microsoft.com/office/powerpoint/2010/main" val="61498572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95928" y="2108199"/>
            <a:ext cx="10603346" cy="2641601"/>
          </a:xfrm>
        </p:spPr>
        <p:txBody>
          <a:bodyPr>
            <a:noAutofit/>
          </a:bodyPr>
          <a:lstStyle/>
          <a:p>
            <a:pPr algn="l"/>
            <a:r>
              <a:rPr lang="ru-RU" sz="2400" b="1" dirty="0"/>
              <a:t>11) Постанова ВС </a:t>
            </a:r>
            <a:r>
              <a:rPr lang="ru-RU" sz="2400" b="1" dirty="0" err="1"/>
              <a:t>від</a:t>
            </a:r>
            <a:r>
              <a:rPr lang="ru-RU" sz="2400" b="1" dirty="0"/>
              <a:t> 15.10.2024 року у </a:t>
            </a:r>
            <a:r>
              <a:rPr lang="ru-RU" sz="2400" b="1" dirty="0" err="1"/>
              <a:t>справі</a:t>
            </a:r>
            <a:r>
              <a:rPr lang="ru-RU" sz="2400" b="1" dirty="0"/>
              <a:t> №697/2584/23</a:t>
            </a:r>
            <a:br>
              <a:rPr lang="ru-RU" sz="2400" b="1" dirty="0"/>
            </a:br>
            <a:r>
              <a:rPr lang="ru-RU" sz="2400" dirty="0">
                <a:hlinkClick r:id="rId2"/>
              </a:rPr>
              <a:t>https://</a:t>
            </a:r>
            <a:r>
              <a:rPr lang="ru-RU" sz="2400" dirty="0" smtClean="0">
                <a:hlinkClick r:id="rId2"/>
              </a:rPr>
              <a:t>reyestr.court.gov.ua/Review/122384551</a:t>
            </a:r>
            <a:r>
              <a:rPr lang="ru-RU" sz="2400" dirty="0" smtClean="0"/>
              <a:t/>
            </a:r>
            <a:br>
              <a:rPr lang="ru-RU" sz="2400" dirty="0" smtClean="0"/>
            </a:br>
            <a:r>
              <a:rPr lang="ru-RU" sz="2400" dirty="0" smtClean="0">
                <a:solidFill>
                  <a:srgbClr val="7030A0"/>
                </a:solidFill>
              </a:rPr>
              <a:t>про </a:t>
            </a:r>
            <a:r>
              <a:rPr lang="ru-RU" sz="2400" dirty="0" err="1" smtClean="0">
                <a:solidFill>
                  <a:srgbClr val="7030A0"/>
                </a:solidFill>
              </a:rPr>
              <a:t>встановлення</a:t>
            </a:r>
            <a:r>
              <a:rPr lang="ru-RU" sz="2400" dirty="0" smtClean="0">
                <a:solidFill>
                  <a:srgbClr val="7030A0"/>
                </a:solidFill>
              </a:rPr>
              <a:t> </a:t>
            </a:r>
            <a:r>
              <a:rPr lang="ru-RU" sz="2400" dirty="0" err="1" smtClean="0">
                <a:solidFill>
                  <a:srgbClr val="7030A0"/>
                </a:solidFill>
              </a:rPr>
              <a:t>додаткового</a:t>
            </a:r>
            <a:r>
              <a:rPr lang="ru-RU" sz="2400" dirty="0" smtClean="0">
                <a:solidFill>
                  <a:srgbClr val="7030A0"/>
                </a:solidFill>
              </a:rPr>
              <a:t> строку для </a:t>
            </a:r>
            <a:r>
              <a:rPr lang="ru-RU" sz="2400" dirty="0" err="1" smtClean="0">
                <a:solidFill>
                  <a:srgbClr val="7030A0"/>
                </a:solidFill>
              </a:rPr>
              <a:t>прийняття</a:t>
            </a:r>
            <a:r>
              <a:rPr lang="ru-RU" sz="2400" dirty="0" smtClean="0">
                <a:solidFill>
                  <a:srgbClr val="7030A0"/>
                </a:solidFill>
              </a:rPr>
              <a:t> </a:t>
            </a:r>
            <a:r>
              <a:rPr lang="ru-RU" sz="2400" dirty="0" err="1" smtClean="0">
                <a:solidFill>
                  <a:srgbClr val="7030A0"/>
                </a:solidFill>
              </a:rPr>
              <a:t>спадщини</a:t>
            </a:r>
            <a:r>
              <a:rPr lang="ru-RU" sz="2400" dirty="0" smtClean="0">
                <a:solidFill>
                  <a:srgbClr val="7030A0"/>
                </a:solidFill>
              </a:rPr>
              <a:t>, фокус </a:t>
            </a:r>
            <a:r>
              <a:rPr lang="ru-RU" sz="2400" dirty="0" err="1" smtClean="0">
                <a:solidFill>
                  <a:srgbClr val="7030A0"/>
                </a:solidFill>
              </a:rPr>
              <a:t>уваги</a:t>
            </a:r>
            <a:r>
              <a:rPr lang="ru-RU" sz="2400" dirty="0" smtClean="0">
                <a:solidFill>
                  <a:srgbClr val="7030A0"/>
                </a:solidFill>
              </a:rPr>
              <a:t>: </a:t>
            </a:r>
            <a:r>
              <a:rPr lang="ru-RU" sz="2400" dirty="0" err="1" smtClean="0">
                <a:solidFill>
                  <a:srgbClr val="7030A0"/>
                </a:solidFill>
              </a:rPr>
              <a:t>поважність</a:t>
            </a:r>
            <a:r>
              <a:rPr lang="ru-RU" sz="2400" dirty="0" smtClean="0">
                <a:solidFill>
                  <a:srgbClr val="7030A0"/>
                </a:solidFill>
              </a:rPr>
              <a:t> причин пропуску </a:t>
            </a:r>
            <a:r>
              <a:rPr lang="ru-RU" sz="2400" dirty="0" err="1" smtClean="0">
                <a:solidFill>
                  <a:srgbClr val="7030A0"/>
                </a:solidFill>
              </a:rPr>
              <a:t>строків</a:t>
            </a:r>
            <a:r>
              <a:rPr lang="ru-RU" sz="2400" b="1" dirty="0" smtClean="0">
                <a:solidFill>
                  <a:srgbClr val="7030A0"/>
                </a:solidFill>
              </a:rPr>
              <a:t> </a:t>
            </a:r>
            <a:r>
              <a:rPr lang="ru-RU" sz="2400" b="1" dirty="0"/>
              <a:t/>
            </a:r>
            <a:br>
              <a:rPr lang="ru-RU" sz="2400" b="1" dirty="0"/>
            </a:br>
            <a:endParaRPr lang="ru-RU" sz="2400" b="1" dirty="0"/>
          </a:p>
        </p:txBody>
      </p:sp>
    </p:spTree>
    <p:extLst>
      <p:ext uri="{BB962C8B-B14F-4D97-AF65-F5344CB8AC3E}">
        <p14:creationId xmlns:p14="http://schemas.microsoft.com/office/powerpoint/2010/main" val="62835999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90285" y="426193"/>
            <a:ext cx="11611429" cy="6177280"/>
          </a:xfrm>
        </p:spPr>
        <p:txBody>
          <a:bodyPr>
            <a:noAutofit/>
          </a:bodyPr>
          <a:lstStyle/>
          <a:p>
            <a:pPr marL="0" indent="0">
              <a:buNone/>
            </a:pPr>
            <a:r>
              <a:rPr lang="uk-UA" b="1" u="sng" dirty="0"/>
              <a:t>Цитати з Постанови: </a:t>
            </a:r>
            <a:endParaRPr lang="en-US" sz="1600" dirty="0"/>
          </a:p>
          <a:p>
            <a:pPr marL="0" indent="0">
              <a:buNone/>
            </a:pPr>
            <a:r>
              <a:rPr lang="uk-UA" dirty="0"/>
              <a:t> </a:t>
            </a:r>
            <a:endParaRPr lang="en-US" sz="1600" dirty="0"/>
          </a:p>
          <a:p>
            <a:pPr marL="0" indent="0">
              <a:buNone/>
            </a:pPr>
            <a:r>
              <a:rPr lang="uk-UA" b="1" dirty="0"/>
              <a:t>Короткий зміст позовних вимог</a:t>
            </a:r>
            <a:endParaRPr lang="en-US" sz="1600" dirty="0"/>
          </a:p>
          <a:p>
            <a:pPr marL="0" indent="0" algn="just">
              <a:buNone/>
            </a:pPr>
            <a:r>
              <a:rPr lang="uk-UA" dirty="0"/>
              <a:t>У грудні 2023 року ОСОБА_1 звернувся до суду з позовом, у якому просив визначити йому додатковий строк у три місяці для подання заяви про прийняття спадщини після смерті його батька ОСОБА_3 , який помер ІНФОРМАЦІЯ_1 .</a:t>
            </a:r>
            <a:endParaRPr lang="en-US" sz="1600" dirty="0"/>
          </a:p>
          <a:p>
            <a:pPr marL="0" indent="0" algn="just">
              <a:buNone/>
            </a:pPr>
            <a:r>
              <a:rPr lang="uk-UA" dirty="0"/>
              <a:t>Як на обґрунтування заявлених вимог позивач посилався на те, що ІНФОРМАЦІЯ_1 помер його батько ОСОБА_3 , після смерті якого відкрилася спадщина на  будинок і земельну ділянку, що розташовані на АДРЕСА_1 . Позивач є єдиним спадкоємцем першої черга.</a:t>
            </a:r>
            <a:endParaRPr lang="en-US" sz="1600" dirty="0"/>
          </a:p>
          <a:p>
            <a:pPr marL="0" indent="0" algn="just">
              <a:buNone/>
            </a:pPr>
            <a:r>
              <a:rPr lang="uk-UA" dirty="0"/>
              <a:t>Ураховуючи, що батько тривалий час проживав у м. Ростові-на-Дону російської федерації, позивач про смерть батька дізнався під час спілкування через </a:t>
            </a:r>
            <a:r>
              <a:rPr lang="uk-UA" dirty="0" err="1"/>
              <a:t>месенджер</a:t>
            </a:r>
            <a:r>
              <a:rPr lang="uk-UA" dirty="0"/>
              <a:t> з рідним братом батька, ОСОБА_4 , який там проживає, однак свідоцтво про смерть батька дядько йому не передав. Через військову агресію </a:t>
            </a:r>
            <a:r>
              <a:rPr lang="uk-UA" dirty="0" err="1"/>
              <a:t>рф</a:t>
            </a:r>
            <a:r>
              <a:rPr lang="uk-UA" dirty="0"/>
              <a:t> в Україні позивач не зміг іншим шляхом отримати свідоцтво про смерть батька.</a:t>
            </a:r>
            <a:endParaRPr lang="en-US" sz="1600" dirty="0"/>
          </a:p>
          <a:p>
            <a:pPr marL="0" indent="0" algn="just">
              <a:buNone/>
            </a:pPr>
            <a:r>
              <a:rPr lang="uk-UA" dirty="0"/>
              <a:t>Позивач звертався до приватного нотаріуса Черкаського районного нотаріального округу Черкаської області Стеблини Є. В. з метою подати заяву про прийняття спадщини після смерті батька, однак у прийнятті такої заяви йому було відмовлено, оскільки в нього не було свідоцтва про смерть батька.</a:t>
            </a:r>
            <a:endParaRPr lang="en-US" sz="1600" dirty="0">
              <a:effectLst/>
            </a:endParaRPr>
          </a:p>
        </p:txBody>
      </p:sp>
      <p:sp>
        <p:nvSpPr>
          <p:cNvPr id="3" name="Номер слайда 2"/>
          <p:cNvSpPr>
            <a:spLocks noGrp="1"/>
          </p:cNvSpPr>
          <p:nvPr>
            <p:ph type="sldNum" sz="quarter" idx="12"/>
          </p:nvPr>
        </p:nvSpPr>
        <p:spPr>
          <a:xfrm>
            <a:off x="11696931" y="6348549"/>
            <a:ext cx="365760" cy="365760"/>
          </a:xfrm>
        </p:spPr>
        <p:txBody>
          <a:bodyPr/>
          <a:lstStyle/>
          <a:p>
            <a:fld id="{B2921D10-F41C-40D7-B832-7C5EDA5BA972}" type="slidenum">
              <a:rPr lang="uk-UA" smtClean="0"/>
              <a:t>82</a:t>
            </a:fld>
            <a:endParaRPr lang="uk-UA" dirty="0"/>
          </a:p>
        </p:txBody>
      </p:sp>
    </p:spTree>
    <p:extLst>
      <p:ext uri="{BB962C8B-B14F-4D97-AF65-F5344CB8AC3E}">
        <p14:creationId xmlns:p14="http://schemas.microsoft.com/office/powerpoint/2010/main" val="408178183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20914" y="1592282"/>
            <a:ext cx="11276017" cy="3931063"/>
          </a:xfrm>
        </p:spPr>
        <p:txBody>
          <a:bodyPr>
            <a:noAutofit/>
          </a:bodyPr>
          <a:lstStyle/>
          <a:p>
            <a:pPr marL="0" indent="0" algn="just">
              <a:buNone/>
            </a:pPr>
            <a:r>
              <a:rPr lang="uk-UA" dirty="0"/>
              <a:t>20 листопада 2023 року позивач дізнався про наявність на сайті оголошень ОLX інформації про продаж будинку, який належав його батькові. Також позивачу стало відомо, що продавцем майна є його двоюрідна сестра, ОСОБА_2 , яка, отримавши свідоцтво про смерть від свого батька (брата померлого), звернулася до нотаріуса із заявою про прийняття спадщини.</a:t>
            </a:r>
            <a:endParaRPr lang="en-US" dirty="0"/>
          </a:p>
          <a:p>
            <a:pPr marL="0" indent="0" algn="just">
              <a:buNone/>
            </a:pPr>
            <a:r>
              <a:rPr lang="uk-UA" dirty="0"/>
              <a:t>З отриманих у переписці через </a:t>
            </a:r>
            <a:r>
              <a:rPr lang="uk-UA" dirty="0" err="1"/>
              <a:t>месенджер</a:t>
            </a:r>
            <a:r>
              <a:rPr lang="uk-UA" dirty="0"/>
              <a:t> «</a:t>
            </a:r>
            <a:r>
              <a:rPr lang="uk-UA" dirty="0" err="1"/>
              <a:t>Viber</a:t>
            </a:r>
            <a:r>
              <a:rPr lang="uk-UA" dirty="0"/>
              <a:t>» документів стало відомо прізвище нотаріуса, який завів спадкову справу, після чого позивач одразу звернувся до нотаріуса за місцем відкриття спадкової справи, однак нотаріус йому  роз`яснив, що він пропустив строк подання заяви про прийняття спадщини та рекомендував звернутися до суду, одночасно надав копію свідоцтва про смерть батька.</a:t>
            </a:r>
            <a:endParaRPr lang="en-US" dirty="0"/>
          </a:p>
          <a:p>
            <a:pPr marL="0" indent="0" algn="just">
              <a:buNone/>
            </a:pPr>
            <a:r>
              <a:rPr lang="uk-UA" dirty="0"/>
              <a:t>У зв`язку з об`єктивними непереборними обставинами (війна в Україні) позивач не мав можливості отримати вчасно свідоцтво про смерть і, як наслідок, подати у встановлений законом спосіб і строк заяву про прийняття спадщини. Такі причини пропуску шестимісячного строку для подання заяви про прийняття спадщини, на думку позивача, є поважними.</a:t>
            </a:r>
            <a:endParaRPr lang="en-US" dirty="0">
              <a:effectLst/>
            </a:endParaRPr>
          </a:p>
        </p:txBody>
      </p:sp>
      <p:sp>
        <p:nvSpPr>
          <p:cNvPr id="3" name="Номер слайда 2"/>
          <p:cNvSpPr>
            <a:spLocks noGrp="1"/>
          </p:cNvSpPr>
          <p:nvPr>
            <p:ph type="sldNum" sz="quarter" idx="12"/>
          </p:nvPr>
        </p:nvSpPr>
        <p:spPr>
          <a:xfrm>
            <a:off x="11696931" y="6377577"/>
            <a:ext cx="365760" cy="365760"/>
          </a:xfrm>
        </p:spPr>
        <p:txBody>
          <a:bodyPr/>
          <a:lstStyle/>
          <a:p>
            <a:fld id="{B2921D10-F41C-40D7-B832-7C5EDA5BA972}" type="slidenum">
              <a:rPr lang="uk-UA" smtClean="0"/>
              <a:t>83</a:t>
            </a:fld>
            <a:endParaRPr lang="uk-UA"/>
          </a:p>
        </p:txBody>
      </p:sp>
    </p:spTree>
    <p:extLst>
      <p:ext uri="{BB962C8B-B14F-4D97-AF65-F5344CB8AC3E}">
        <p14:creationId xmlns:p14="http://schemas.microsoft.com/office/powerpoint/2010/main" val="420404124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38727" y="1007291"/>
            <a:ext cx="11222050" cy="5411982"/>
          </a:xfrm>
        </p:spPr>
        <p:txBody>
          <a:bodyPr>
            <a:noAutofit/>
          </a:bodyPr>
          <a:lstStyle/>
          <a:p>
            <a:pPr marL="0" indent="0">
              <a:buNone/>
            </a:pPr>
            <a:r>
              <a:rPr lang="uk-UA" sz="1600" b="1" dirty="0"/>
              <a:t>Мотиви і доводи Верховного Суду та застосовані норми </a:t>
            </a:r>
            <a:r>
              <a:rPr lang="uk-UA" sz="1600" b="1" dirty="0" smtClean="0"/>
              <a:t>права</a:t>
            </a:r>
            <a:r>
              <a:rPr lang="uk-UA" sz="1600" dirty="0" smtClean="0"/>
              <a:t>…</a:t>
            </a:r>
            <a:endParaRPr lang="en-US" sz="1600" dirty="0"/>
          </a:p>
          <a:p>
            <a:pPr marL="0" indent="0">
              <a:buNone/>
            </a:pPr>
            <a:r>
              <a:rPr lang="uk-UA" sz="1600" dirty="0"/>
              <a:t>Вирішуючи питання поважності причин пропуску шестимісячного строку, визначеного статтею 1270 ЦК України для прийняття спадщини, суд має враховувати, що такі причини визначаються в кожному конкретному випадку з огляду на обставини кожної справи.</a:t>
            </a:r>
            <a:endParaRPr lang="en-US" sz="1600" dirty="0"/>
          </a:p>
          <a:p>
            <a:pPr marL="0" indent="0">
              <a:buNone/>
            </a:pPr>
            <a:r>
              <a:rPr lang="uk-UA" sz="1600" dirty="0"/>
              <a:t>Суди встановили, що 02 жовтня 2023 року, тобто в межах шестимісячного строку на прийняття спадщини після смерті батька, позивач звернувся до приватного нотаріуса Черкаського районного нотаріального округу Черкаської області Стеблини Є. В. щодо заведення спадкової справи після смерті ОСОБА_3 , проте нотаріус йому письмово відмовив у заведенні (відкритті) спадкової справи                        з підстав відсутності в нього свідоцтва про смерть батька, відсутності інформації про актовий запис смерті ОСОБА_3 у Державному реєстрі актів цивільного стану громадян, а також відповідного документа, виданого компетентними органами іноземної держави, який є дійсним на території України за умови його легалізації.</a:t>
            </a:r>
            <a:endParaRPr lang="en-US" sz="1600" dirty="0"/>
          </a:p>
          <a:p>
            <a:pPr marL="0" indent="0">
              <a:buNone/>
            </a:pPr>
            <a:r>
              <a:rPr lang="uk-UA" sz="1600" dirty="0"/>
              <a:t>Разом з тим, відсутність свідоцтва про смерть, чи інших документів необхідних у подальшому для оформлення спадщини, не може бути перешкодою подати заяву про прийняття спадщини.</a:t>
            </a:r>
            <a:endParaRPr lang="en-US" sz="1600" dirty="0"/>
          </a:p>
          <a:p>
            <a:pPr marL="0" indent="0">
              <a:buNone/>
            </a:pPr>
            <a:r>
              <a:rPr lang="uk-UA" sz="1600" dirty="0"/>
              <a:t>Ураховуючи, що позивач у встановлений законом строк звернувся до нотаріуса з метою заведення спадкової справи після смерті батька, однак нотаріус не роз`яснила йому необхідність подати заяву на прийняття спадщини, а вказуючи на відсутність доказів смерті ОСОБА_3 роз`яснила про неможливість без доказів смерті особи завести (відкрити) спадкову справу, суд першої інстанції, з яким погодився апеляційний суд, обґрунтовано вважав наявними правові підставі для надання позивачу додаткового строку для подання заяви про прийняття спадщини після смерті батька, оскільки за таких обставин і дій нотаріуса, підстави пропуску строку для прийняття спадщини, є поважними.</a:t>
            </a:r>
            <a:endParaRPr lang="en-US" sz="1600" dirty="0"/>
          </a:p>
          <a:p>
            <a:pPr marL="0" indent="0">
              <a:buNone/>
            </a:pPr>
            <a:r>
              <a:rPr lang="uk-UA" sz="1600" dirty="0"/>
              <a:t> </a:t>
            </a:r>
            <a:endParaRPr lang="en-US" sz="1600" dirty="0">
              <a:effectLst/>
            </a:endParaRPr>
          </a:p>
        </p:txBody>
      </p:sp>
      <p:sp>
        <p:nvSpPr>
          <p:cNvPr id="3" name="Номер слайда 2"/>
          <p:cNvSpPr>
            <a:spLocks noGrp="1"/>
          </p:cNvSpPr>
          <p:nvPr>
            <p:ph type="sldNum" sz="quarter" idx="12"/>
          </p:nvPr>
        </p:nvSpPr>
        <p:spPr>
          <a:xfrm>
            <a:off x="11660777" y="6348549"/>
            <a:ext cx="365760" cy="365760"/>
          </a:xfrm>
        </p:spPr>
        <p:txBody>
          <a:bodyPr/>
          <a:lstStyle/>
          <a:p>
            <a:fld id="{B2921D10-F41C-40D7-B832-7C5EDA5BA972}" type="slidenum">
              <a:rPr lang="uk-UA" smtClean="0"/>
              <a:t>84</a:t>
            </a:fld>
            <a:endParaRPr lang="uk-UA"/>
          </a:p>
        </p:txBody>
      </p:sp>
    </p:spTree>
    <p:extLst>
      <p:ext uri="{BB962C8B-B14F-4D97-AF65-F5344CB8AC3E}">
        <p14:creationId xmlns:p14="http://schemas.microsoft.com/office/powerpoint/2010/main" val="229454775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080655" y="2725148"/>
            <a:ext cx="7863048" cy="1689390"/>
          </a:xfrm>
        </p:spPr>
        <p:txBody>
          <a:bodyPr>
            <a:normAutofit/>
          </a:bodyPr>
          <a:lstStyle/>
          <a:p>
            <a:r>
              <a:rPr lang="uk-UA" sz="3600" b="1" dirty="0" smtClean="0"/>
              <a:t>Дякую за увагу!!!</a:t>
            </a:r>
            <a:endParaRPr lang="uk-UA" sz="3600" b="1" dirty="0"/>
          </a:p>
        </p:txBody>
      </p:sp>
      <p:sp>
        <p:nvSpPr>
          <p:cNvPr id="6" name="Текст 5"/>
          <p:cNvSpPr>
            <a:spLocks noGrp="1"/>
          </p:cNvSpPr>
          <p:nvPr>
            <p:ph type="body" idx="1"/>
          </p:nvPr>
        </p:nvSpPr>
        <p:spPr>
          <a:xfrm>
            <a:off x="1080655" y="4534611"/>
            <a:ext cx="5351012" cy="761619"/>
          </a:xfrm>
        </p:spPr>
        <p:txBody>
          <a:bodyPr>
            <a:normAutofit fontScale="92500"/>
          </a:bodyPr>
          <a:lstStyle/>
          <a:p>
            <a:r>
              <a:rPr lang="uk-UA" sz="2800" b="1" dirty="0" smtClean="0"/>
              <a:t>До нових цікавих зустрічей!!!</a:t>
            </a:r>
            <a:endParaRPr lang="uk-UA" sz="2800" b="1" dirty="0"/>
          </a:p>
        </p:txBody>
      </p:sp>
      <p:sp>
        <p:nvSpPr>
          <p:cNvPr id="2" name="TextBox 1"/>
          <p:cNvSpPr txBox="1"/>
          <p:nvPr/>
        </p:nvSpPr>
        <p:spPr>
          <a:xfrm>
            <a:off x="8749739" y="4605002"/>
            <a:ext cx="3169919" cy="1815882"/>
          </a:xfrm>
          <a:prstGeom prst="rect">
            <a:avLst/>
          </a:prstGeom>
          <a:noFill/>
        </p:spPr>
        <p:txBody>
          <a:bodyPr wrap="square" rtlCol="0">
            <a:spAutoFit/>
          </a:bodyPr>
          <a:lstStyle/>
          <a:p>
            <a:r>
              <a:rPr lang="uk-UA" sz="1600" b="1" dirty="0" smtClean="0"/>
              <a:t>Контакти: </a:t>
            </a:r>
          </a:p>
          <a:p>
            <a:r>
              <a:rPr lang="uk-UA" sz="1600" b="1" dirty="0" smtClean="0"/>
              <a:t>Гриценко Людмила</a:t>
            </a:r>
          </a:p>
          <a:p>
            <a:r>
              <a:rPr lang="uk-UA" sz="1600" b="1" dirty="0" smtClean="0"/>
              <a:t>067 218 37 23</a:t>
            </a:r>
          </a:p>
          <a:p>
            <a:r>
              <a:rPr lang="uk-UA" sz="1600" b="1" dirty="0" smtClean="0"/>
              <a:t>093 38 803 38</a:t>
            </a:r>
          </a:p>
          <a:p>
            <a:r>
              <a:rPr lang="en-US" sz="1600" b="1" dirty="0">
                <a:hlinkClick r:id="rId2"/>
              </a:rPr>
              <a:t>a</a:t>
            </a:r>
            <a:r>
              <a:rPr lang="en-US" sz="1600" b="1" dirty="0" smtClean="0">
                <a:hlinkClick r:id="rId2"/>
              </a:rPr>
              <a:t>dvokat-ck@ukr.net</a:t>
            </a:r>
            <a:endParaRPr lang="en-US" sz="1600" b="1" dirty="0" smtClean="0"/>
          </a:p>
          <a:p>
            <a:r>
              <a:rPr lang="en-US" sz="1600" b="1" dirty="0" smtClean="0">
                <a:hlinkClick r:id="rId3"/>
              </a:rPr>
              <a:t>pravo.ck.group@gmail.com</a:t>
            </a:r>
            <a:endParaRPr lang="en-US" sz="1600" b="1" dirty="0" smtClean="0"/>
          </a:p>
          <a:p>
            <a:endParaRPr lang="uk-UA" sz="1600" b="1" dirty="0"/>
          </a:p>
        </p:txBody>
      </p:sp>
      <p:pic>
        <p:nvPicPr>
          <p:cNvPr id="7" name="Google Shape;139;p25"/>
          <p:cNvPicPr preferRelativeResize="0"/>
          <p:nvPr/>
        </p:nvPicPr>
        <p:blipFill rotWithShape="1">
          <a:blip r:embed="rId4">
            <a:alphaModFix amt="92000"/>
          </a:blip>
          <a:srcRect l="17637" t="15956" r="46766" b="30482"/>
          <a:stretch/>
        </p:blipFill>
        <p:spPr>
          <a:xfrm>
            <a:off x="9044979" y="2725148"/>
            <a:ext cx="2315748" cy="1689390"/>
          </a:xfrm>
          <a:prstGeom prst="rect">
            <a:avLst/>
          </a:prstGeom>
          <a:noFill/>
          <a:ln>
            <a:noFill/>
          </a:ln>
          <a:effectLst>
            <a:outerShdw blurRad="185738" dist="47625" dir="14220000" algn="bl" rotWithShape="0">
              <a:srgbClr val="000000">
                <a:alpha val="94000"/>
              </a:srgbClr>
            </a:outerShdw>
          </a:effectLst>
        </p:spPr>
      </p:pic>
    </p:spTree>
    <p:extLst>
      <p:ext uri="{BB962C8B-B14F-4D97-AF65-F5344CB8AC3E}">
        <p14:creationId xmlns:p14="http://schemas.microsoft.com/office/powerpoint/2010/main" val="26826187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06400" y="858982"/>
            <a:ext cx="11379200" cy="5458692"/>
          </a:xfrm>
        </p:spPr>
        <p:txBody>
          <a:bodyPr>
            <a:noAutofit/>
          </a:bodyPr>
          <a:lstStyle/>
          <a:p>
            <a:pPr marL="0" indent="0" algn="just">
              <a:buNone/>
            </a:pPr>
            <a:r>
              <a:rPr lang="uk-UA" dirty="0"/>
              <a:t>«</a:t>
            </a:r>
            <a:r>
              <a:rPr lang="uk-UA" b="1" dirty="0"/>
              <a:t>7. Щодо застосування положень статей 1281 та 1282 </a:t>
            </a:r>
            <a:r>
              <a:rPr lang="uk-UA" b="1" dirty="0">
                <a:hlinkClick r:id="rId2" tooltip="Цивільний кодекс України; нормативно-правовий акт № 435-IV від 16.01.2003, ВР України"/>
              </a:rPr>
              <a:t>ЦК України</a:t>
            </a:r>
            <a:r>
              <a:rPr lang="uk-UA" b="1" dirty="0"/>
              <a:t> на стадії примусового виконання рішення суду</a:t>
            </a:r>
            <a:endParaRPr lang="en-US" sz="1600" dirty="0"/>
          </a:p>
          <a:p>
            <a:pPr marL="0" indent="0" algn="just">
              <a:buNone/>
            </a:pPr>
            <a:r>
              <a:rPr lang="uk-UA" b="1" dirty="0"/>
              <a:t>7.2.</a:t>
            </a:r>
            <a:r>
              <a:rPr lang="uk-UA" dirty="0"/>
              <a:t> Оскільки зі смертю боржника його грошові зобов’язання включаються до складу спадщини, строки пред’явлення кредитором вимог до спадкоємців боржника, а також порядок задоволення цих вимог регламентуються статтями 1281 і 1282 </a:t>
            </a:r>
            <a:r>
              <a:rPr lang="uk-UA" dirty="0">
                <a:hlinkClick r:id="rId2" tooltip="Цивільний кодекс України; нормативно-правовий акт № 435-IV від 16.01.2003, ВР України"/>
              </a:rPr>
              <a:t>ЦК України</a:t>
            </a:r>
            <a:r>
              <a:rPr lang="uk-UA" dirty="0"/>
              <a:t>. </a:t>
            </a:r>
            <a:r>
              <a:rPr lang="uk-UA" dirty="0">
                <a:hlinkClick r:id="rId3" tooltip="Цивільний кодекс України; нормативно-правовий акт № 435-IV від 16.01.2003, ВР України"/>
              </a:rPr>
              <a:t>Стаття 1281 ЦК України</a:t>
            </a:r>
            <a:r>
              <a:rPr lang="uk-UA" dirty="0"/>
              <a:t>, яка визначає преклюзивні строки пред’явлення таких вимог, застосовується і до боргових зобов’язань. </a:t>
            </a:r>
            <a:r>
              <a:rPr lang="uk-UA" b="1" dirty="0"/>
              <a:t>Сплив цих строків має наслідком позбавлення кредитора права вимоги (припинення його цивільного права) за основним і додатковим зобов’язаннями, а також припинення таких зобов’язань</a:t>
            </a:r>
            <a:r>
              <a:rPr lang="uk-UA" dirty="0"/>
              <a:t> (див. постанови Великої Палати Верховного Суду від 17 квітня 2018 року у справі № 522/407/15-ц (пункти 57-62), від 13 березня 2019 року у справі № 520/7281/15-ц (пункт 69.5), від 1 квітня 2020 року у справі № 520/13067/17 (пункт 39), від 03 листопада 2020 року у справі № 916/617/17 (пункти 99-100)).</a:t>
            </a:r>
            <a:endParaRPr lang="en-US" sz="1600" dirty="0"/>
          </a:p>
          <a:p>
            <a:pPr marL="0" indent="0" algn="just">
              <a:buNone/>
            </a:pPr>
            <a:r>
              <a:rPr lang="uk-UA" b="1" dirty="0"/>
              <a:t>7.3.</a:t>
            </a:r>
            <a:r>
              <a:rPr lang="uk-UA" dirty="0"/>
              <a:t> Відповідно до положень </a:t>
            </a:r>
            <a:r>
              <a:rPr lang="uk-UA" dirty="0">
                <a:hlinkClick r:id="rId4" tooltip="Цивільний кодекс України; нормативно-правовий акт № 435-IV від 16.01.2003, ВР України"/>
              </a:rPr>
              <a:t>статті 1282 ЦК України</a:t>
            </a:r>
            <a:r>
              <a:rPr lang="uk-UA" dirty="0"/>
              <a:t> </a:t>
            </a:r>
            <a:r>
              <a:rPr lang="uk-UA" b="1" dirty="0"/>
              <a:t>спадкоємці зобов’язані задовольнити вимоги кредитора повністю, але в межах вартості майна, одержаного у спадщину</a:t>
            </a:r>
            <a:r>
              <a:rPr lang="uk-UA" dirty="0"/>
              <a:t>. </a:t>
            </a:r>
            <a:r>
              <a:rPr lang="uk-UA" b="1" dirty="0"/>
              <a:t>Кожен із спадкоємців зобов’язаний задовольнити вимоги кредитора особисто, у розмірі, який відповідає його частці у спадщині.</a:t>
            </a:r>
            <a:r>
              <a:rPr lang="uk-UA" dirty="0"/>
              <a:t> Вимоги кредитора спадкоємці зобов’язані задовольнити шляхом одноразового платежу, якщо домовленістю між спадкоємцями та кредитором інше не встановлено. </a:t>
            </a:r>
            <a:r>
              <a:rPr lang="uk-UA" b="1" dirty="0"/>
              <a:t>У разі відмови від одноразового платежу суд за позовом кредитора накладає стягнення на майно, яке було передане спадкоємцям у натурі.</a:t>
            </a:r>
            <a:endParaRPr lang="en-US" sz="1600" b="1" dirty="0">
              <a:effectLst/>
            </a:endParaRPr>
          </a:p>
        </p:txBody>
      </p:sp>
      <p:sp>
        <p:nvSpPr>
          <p:cNvPr id="3" name="Номер слайда 2"/>
          <p:cNvSpPr>
            <a:spLocks noGrp="1"/>
          </p:cNvSpPr>
          <p:nvPr>
            <p:ph type="sldNum" sz="quarter" idx="12"/>
          </p:nvPr>
        </p:nvSpPr>
        <p:spPr>
          <a:xfrm>
            <a:off x="11710268" y="6421121"/>
            <a:ext cx="365760" cy="365760"/>
          </a:xfrm>
        </p:spPr>
        <p:txBody>
          <a:bodyPr/>
          <a:lstStyle/>
          <a:p>
            <a:fld id="{B2921D10-F41C-40D7-B832-7C5EDA5BA972}" type="slidenum">
              <a:rPr lang="uk-UA" smtClean="0"/>
              <a:t>9</a:t>
            </a:fld>
            <a:endParaRPr lang="uk-UA"/>
          </a:p>
        </p:txBody>
      </p:sp>
    </p:spTree>
    <p:extLst>
      <p:ext uri="{BB962C8B-B14F-4D97-AF65-F5344CB8AC3E}">
        <p14:creationId xmlns:p14="http://schemas.microsoft.com/office/powerpoint/2010/main" val="2064316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Другая 1">
      <a:majorFont>
        <a:latin typeface="Arial"/>
        <a:ea typeface=""/>
        <a:cs typeface=""/>
      </a:majorFont>
      <a:minorFont>
        <a:latin typeface="Arial"/>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Посылка</Template>
  <TotalTime>4938</TotalTime>
  <Words>6340</Words>
  <Application>Microsoft Office PowerPoint</Application>
  <PresentationFormat>Широкоэкранный</PresentationFormat>
  <Paragraphs>524</Paragraphs>
  <Slides>85</Slides>
  <Notes>2</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85</vt:i4>
      </vt:variant>
    </vt:vector>
  </HeadingPairs>
  <TitlesOfParts>
    <vt:vector size="88" baseType="lpstr">
      <vt:lpstr>Arial</vt:lpstr>
      <vt:lpstr>Calibri</vt:lpstr>
      <vt:lpstr>Parcel</vt:lpstr>
      <vt:lpstr> «Спадкові спори 2023-2024:  огляд практики Верховного суду» </vt:lpstr>
      <vt:lpstr>Людмила Гриценко адвокатка, тренерка, експертка з питань захисту прав та інтересів дитини, з питань сімейного та спадкового права</vt:lpstr>
      <vt:lpstr>План вебінару</vt:lpstr>
      <vt:lpstr>1) Постанова ВП ВС від 11.10.2023 №523/2357/20 https://reyestr.court.gov.ua/Review/114757808   Про заміну сторони у виконавчому провадженні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Постанова ВС від 01.11.2023 №409/479/17 https://reyestr.court.gov.ua/Review/114653324    Первісний позов про стягнення грошових коштів (на виконання вимог договору позики), зустрічний позов про , визнання недійсним договору позики та розписки</vt:lpstr>
      <vt:lpstr>Презентация PowerPoint</vt:lpstr>
      <vt:lpstr>Презентация PowerPoint</vt:lpstr>
      <vt:lpstr>Презентация PowerPoint</vt:lpstr>
      <vt:lpstr>Презентация PowerPoint</vt:lpstr>
      <vt:lpstr>3) Постанова ВС від 01.11.2023 №202/5154/21 https://reyestr.court.gov.ua/Review/114834978  Про визнання спадщини відумерлою та витребування майна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 Постанова ВС від 23.11.2023 №569/25676/21 https://reyestr.court.gov.ua/Review/115348693   Про зняття арешту із спадкового майна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5) Постанова ВС від 08.01.2024 №361/2740/19 https://reyestr.court.gov.ua/Review/116205961  Про ВПВ в ПС; зустрічний про усунення від спадкування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6) Постанова КЦС ВС від 19.06.2024 року у справі №554/6033/22 https://reyestr.court.gov.ua/Review/119872633 про встановлення факту проживання однією сім'єю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7) Постанова ВП ВС від 26.06.2024 року у справі  №686/5757/23 https://reyestr.court.gov.ua/Review/120396086 встановлення додаткового строку для прийняття спадщини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8) Постанова ВС від 11.09.2024 у справі №642/4502/17 https://reyestr.court.gov.ua/Review/121753746 про визнання права власності в порядку спадкування </vt:lpstr>
      <vt:lpstr>Презентация PowerPoint</vt:lpstr>
      <vt:lpstr>Презентация PowerPoint</vt:lpstr>
      <vt:lpstr> 9) Постанова ВС від 17.09.2024 року у справі № 514/1206/21 https://reyestr.court.gov.ua/Review/121846954 фокуси уваги:    - чи допускає ЦК України можливість вчиняти такий правочин як згода спадкоємця, який прийняв спадщину, спадкоємцю, що пропустив строк для прийняття спадщини, подати заяву про прийняття спадщини? - чи може спадкоємець, який надав письмову згоду на подання заяви про прийняття спадщини відмовитися від неї і хто має сприйняти таку відмову від правочину?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10) Постанова ВП ВС від 09.10.2024 року у справі №638/1046/14-ц https://reyestr.court.gov.ua/Review/122302691 Фокус уваги: пред`явлення кредитором вимоги до спадкоємців боржника, які прийняли спадщину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11) Постанова ВС від 15.10.2024 року у справі №697/2584/23 https://reyestr.court.gov.ua/Review/122384551 про встановлення додаткового строку для прийняття спадщини, фокус уваги: поважність причин пропуску строків  </vt:lpstr>
      <vt:lpstr>Презентация PowerPoint</vt:lpstr>
      <vt:lpstr>Презентация PowerPoint</vt:lpstr>
      <vt:lpstr>Презентация PowerPoint</vt:lpstr>
      <vt:lpstr>Дякую за увагу!!!</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pravo.ck.group@gmail.com</dc:creator>
  <cp:lastModifiedBy>pravo.ck.group@gmail.com</cp:lastModifiedBy>
  <cp:revision>132</cp:revision>
  <dcterms:created xsi:type="dcterms:W3CDTF">2024-02-06T03:06:19Z</dcterms:created>
  <dcterms:modified xsi:type="dcterms:W3CDTF">2025-01-23T13:00:31Z</dcterms:modified>
</cp:coreProperties>
</file>