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5" r:id="rId2"/>
  </p:sldMasterIdLst>
  <p:notesMasterIdLst>
    <p:notesMasterId r:id="rId3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906000" cy="6858000" type="A4"/>
  <p:notesSz cx="6858000" cy="9144000"/>
  <p:embeddedFontLst>
    <p:embeddedFont>
      <p:font typeface="Book Antiqua" panose="02040602050305030304" pitchFamily="18" charset="0"/>
      <p:regular r:id="rId37"/>
      <p:bold r:id="rId38"/>
      <p:italic r:id="rId39"/>
      <p:boldItalic r:id="rId40"/>
    </p:embeddedFont>
    <p:embeddedFont>
      <p:font typeface="Impact" panose="020B0806030902050204" pitchFamily="34" charset="0"/>
      <p:regular r:id="rId4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4" roundtripDataSignature="AMtx7mispnBPZkBLnl9nyKQz+2mcpUEH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33"/>
  </p:normalViewPr>
  <p:slideViewPr>
    <p:cSldViewPr snapToGrid="0">
      <p:cViewPr varScale="1">
        <p:scale>
          <a:sx n="116" d="100"/>
          <a:sy n="116" d="100"/>
        </p:scale>
        <p:origin x="1152" y="1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font" Target="fonts/font3.fntdata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customschemas.google.com/relationships/presentationmetadata" Target="meta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font" Target="fonts/font2.fntdata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6" name="Google Shape;2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1" name="Google Shape;28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96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8"/>
          <p:cNvSpPr txBox="1">
            <a:spLocks noGrp="1"/>
          </p:cNvSpPr>
          <p:nvPr>
            <p:ph type="title"/>
          </p:nvPr>
        </p:nvSpPr>
        <p:spPr>
          <a:xfrm>
            <a:off x="371476" y="274638"/>
            <a:ext cx="9307322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DA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8"/>
          <p:cNvSpPr txBox="1">
            <a:spLocks noGrp="1"/>
          </p:cNvSpPr>
          <p:nvPr>
            <p:ph type="body" idx="1"/>
          </p:nvPr>
        </p:nvSpPr>
        <p:spPr>
          <a:xfrm>
            <a:off x="495301" y="1600204"/>
            <a:ext cx="4381501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5" name="Google Shape;15;p38"/>
          <p:cNvSpPr txBox="1">
            <a:spLocks noGrp="1"/>
          </p:cNvSpPr>
          <p:nvPr>
            <p:ph type="body" idx="2"/>
          </p:nvPr>
        </p:nvSpPr>
        <p:spPr>
          <a:xfrm>
            <a:off x="5029199" y="1600204"/>
            <a:ext cx="4381501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6" name="Google Shape;16;p38"/>
          <p:cNvSpPr txBox="1">
            <a:spLocks noGrp="1"/>
          </p:cNvSpPr>
          <p:nvPr>
            <p:ph type="dt" idx="10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38"/>
          <p:cNvSpPr txBox="1">
            <a:spLocks noGrp="1"/>
          </p:cNvSpPr>
          <p:nvPr>
            <p:ph type="ftr" idx="11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38"/>
          <p:cNvSpPr txBox="1">
            <a:spLocks noGrp="1"/>
          </p:cNvSpPr>
          <p:nvPr>
            <p:ph type="sldNum" idx="12"/>
          </p:nvPr>
        </p:nvSpPr>
        <p:spPr>
          <a:xfrm>
            <a:off x="7099300" y="6356354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8"/>
          <p:cNvSpPr txBox="1">
            <a:spLocks noGrp="1"/>
          </p:cNvSpPr>
          <p:nvPr>
            <p:ph type="title"/>
          </p:nvPr>
        </p:nvSpPr>
        <p:spPr>
          <a:xfrm>
            <a:off x="825500" y="4572000"/>
            <a:ext cx="734695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48"/>
          <p:cNvSpPr txBox="1">
            <a:spLocks noGrp="1"/>
          </p:cNvSpPr>
          <p:nvPr>
            <p:ph type="body" idx="1"/>
          </p:nvPr>
        </p:nvSpPr>
        <p:spPr>
          <a:xfrm>
            <a:off x="825500" y="685800"/>
            <a:ext cx="817245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48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8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48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Заголовок раздела" type="secHead">
  <p:cSld name="SECTION_HEADER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9"/>
          <p:cNvSpPr/>
          <p:nvPr/>
        </p:nvSpPr>
        <p:spPr>
          <a:xfrm>
            <a:off x="842010" y="0"/>
            <a:ext cx="8172450" cy="30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" name="Google Shape;78;p49"/>
          <p:cNvSpPr txBox="1">
            <a:spLocks noGrp="1"/>
          </p:cNvSpPr>
          <p:nvPr>
            <p:ph type="title"/>
          </p:nvPr>
        </p:nvSpPr>
        <p:spPr>
          <a:xfrm>
            <a:off x="825500" y="3276600"/>
            <a:ext cx="817245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Impact"/>
              <a:buNone/>
              <a:defRPr sz="5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9"/>
          <p:cNvSpPr txBox="1">
            <a:spLocks noGrp="1"/>
          </p:cNvSpPr>
          <p:nvPr>
            <p:ph type="body" idx="1"/>
          </p:nvPr>
        </p:nvSpPr>
        <p:spPr>
          <a:xfrm>
            <a:off x="825500" y="4953000"/>
            <a:ext cx="74295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SzPts val="2800"/>
              <a:buNone/>
              <a:defRPr sz="280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49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49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49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  <p:sp>
        <p:nvSpPr>
          <p:cNvPr id="83" name="Google Shape;83;p49"/>
          <p:cNvSpPr/>
          <p:nvPr/>
        </p:nvSpPr>
        <p:spPr>
          <a:xfrm>
            <a:off x="842010" y="6172200"/>
            <a:ext cx="8172450" cy="274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0"/>
          <p:cNvSpPr txBox="1">
            <a:spLocks noGrp="1"/>
          </p:cNvSpPr>
          <p:nvPr>
            <p:ph type="title"/>
          </p:nvPr>
        </p:nvSpPr>
        <p:spPr>
          <a:xfrm>
            <a:off x="825500" y="4572000"/>
            <a:ext cx="734695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Impact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50"/>
          <p:cNvSpPr txBox="1">
            <a:spLocks noGrp="1"/>
          </p:cNvSpPr>
          <p:nvPr>
            <p:ph type="body" idx="1"/>
          </p:nvPr>
        </p:nvSpPr>
        <p:spPr>
          <a:xfrm>
            <a:off x="822198" y="609600"/>
            <a:ext cx="396240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SzPts val="2800"/>
              <a:buNone/>
              <a:defRPr sz="2800" b="0">
                <a:latin typeface="Impact"/>
                <a:ea typeface="Impact"/>
                <a:cs typeface="Impact"/>
                <a:sym typeface="Impact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7" name="Google Shape;87;p50"/>
          <p:cNvSpPr txBox="1">
            <a:spLocks noGrp="1"/>
          </p:cNvSpPr>
          <p:nvPr>
            <p:ph type="body" idx="2"/>
          </p:nvPr>
        </p:nvSpPr>
        <p:spPr>
          <a:xfrm>
            <a:off x="822198" y="1329264"/>
            <a:ext cx="39624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88" name="Google Shape;88;p50"/>
          <p:cNvSpPr txBox="1">
            <a:spLocks noGrp="1"/>
          </p:cNvSpPr>
          <p:nvPr>
            <p:ph type="body" idx="3"/>
          </p:nvPr>
        </p:nvSpPr>
        <p:spPr>
          <a:xfrm>
            <a:off x="5032248" y="609600"/>
            <a:ext cx="396240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560"/>
              </a:spcBef>
              <a:spcAft>
                <a:spcPts val="0"/>
              </a:spcAft>
              <a:buSzPts val="2800"/>
              <a:buNone/>
              <a:defRPr sz="2800" b="0">
                <a:latin typeface="Impact"/>
                <a:ea typeface="Impact"/>
                <a:cs typeface="Impact"/>
                <a:sym typeface="Impact"/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9" name="Google Shape;89;p50"/>
          <p:cNvSpPr txBox="1">
            <a:spLocks noGrp="1"/>
          </p:cNvSpPr>
          <p:nvPr>
            <p:ph type="body" idx="4"/>
          </p:nvPr>
        </p:nvSpPr>
        <p:spPr>
          <a:xfrm>
            <a:off x="5032248" y="1329264"/>
            <a:ext cx="39624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90" name="Google Shape;90;p50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50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0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  <p:cxnSp>
        <p:nvCxnSpPr>
          <p:cNvPr id="93" name="Google Shape;93;p50"/>
          <p:cNvCxnSpPr/>
          <p:nvPr/>
        </p:nvCxnSpPr>
        <p:spPr>
          <a:xfrm>
            <a:off x="822198" y="1249362"/>
            <a:ext cx="3962400" cy="1588"/>
          </a:xfrm>
          <a:prstGeom prst="straightConnector1">
            <a:avLst/>
          </a:prstGeom>
          <a:noFill/>
          <a:ln w="158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94;p50"/>
          <p:cNvCxnSpPr/>
          <p:nvPr/>
        </p:nvCxnSpPr>
        <p:spPr>
          <a:xfrm>
            <a:off x="5032248" y="1249362"/>
            <a:ext cx="3962400" cy="1588"/>
          </a:xfrm>
          <a:prstGeom prst="straightConnector1">
            <a:avLst/>
          </a:prstGeom>
          <a:noFill/>
          <a:ln w="158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1"/>
          <p:cNvSpPr txBox="1">
            <a:spLocks noGrp="1"/>
          </p:cNvSpPr>
          <p:nvPr>
            <p:ph type="title"/>
          </p:nvPr>
        </p:nvSpPr>
        <p:spPr>
          <a:xfrm>
            <a:off x="825500" y="4572000"/>
            <a:ext cx="734695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51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51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51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52"/>
          <p:cNvSpPr txBox="1">
            <a:spLocks noGrp="1"/>
          </p:cNvSpPr>
          <p:nvPr>
            <p:ph type="title"/>
          </p:nvPr>
        </p:nvSpPr>
        <p:spPr>
          <a:xfrm>
            <a:off x="825500" y="4572000"/>
            <a:ext cx="735025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Impact"/>
              <a:buNone/>
              <a:defRPr sz="5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52"/>
          <p:cNvSpPr txBox="1">
            <a:spLocks noGrp="1"/>
          </p:cNvSpPr>
          <p:nvPr>
            <p:ph type="body" idx="1"/>
          </p:nvPr>
        </p:nvSpPr>
        <p:spPr>
          <a:xfrm>
            <a:off x="4020105" y="457201"/>
            <a:ext cx="4977845" cy="4114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68300" algn="l">
              <a:spcBef>
                <a:spcPts val="440"/>
              </a:spcBef>
              <a:spcAft>
                <a:spcPts val="0"/>
              </a:spcAft>
              <a:buSzPts val="2200"/>
              <a:buChar char="•"/>
              <a:defRPr sz="22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3" name="Google Shape;103;p52"/>
          <p:cNvSpPr txBox="1">
            <a:spLocks noGrp="1"/>
          </p:cNvSpPr>
          <p:nvPr>
            <p:ph type="body" idx="2"/>
          </p:nvPr>
        </p:nvSpPr>
        <p:spPr>
          <a:xfrm>
            <a:off x="825502" y="457200"/>
            <a:ext cx="2896462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04" name="Google Shape;104;p52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52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52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  <p:cxnSp>
        <p:nvCxnSpPr>
          <p:cNvPr id="107" name="Google Shape;107;p52"/>
          <p:cNvCxnSpPr/>
          <p:nvPr/>
        </p:nvCxnSpPr>
        <p:spPr>
          <a:xfrm rot="5400000">
            <a:off x="1975710" y="2514534"/>
            <a:ext cx="3810000" cy="1720"/>
          </a:xfrm>
          <a:prstGeom prst="straightConnector1">
            <a:avLst/>
          </a:prstGeom>
          <a:noFill/>
          <a:ln w="15875" cap="flat" cmpd="sng">
            <a:solidFill>
              <a:srgbClr val="979797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3"/>
          <p:cNvSpPr txBox="1">
            <a:spLocks noGrp="1"/>
          </p:cNvSpPr>
          <p:nvPr>
            <p:ph type="title"/>
          </p:nvPr>
        </p:nvSpPr>
        <p:spPr>
          <a:xfrm>
            <a:off x="822198" y="4572000"/>
            <a:ext cx="7350252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Impact"/>
              <a:buNone/>
              <a:defRPr sz="5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53"/>
          <p:cNvSpPr>
            <a:spLocks noGrp="1"/>
          </p:cNvSpPr>
          <p:nvPr>
            <p:ph type="pic" idx="2"/>
          </p:nvPr>
        </p:nvSpPr>
        <p:spPr>
          <a:xfrm>
            <a:off x="842010" y="457200"/>
            <a:ext cx="8172450" cy="2895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53"/>
          <p:cNvSpPr txBox="1">
            <a:spLocks noGrp="1"/>
          </p:cNvSpPr>
          <p:nvPr>
            <p:ph type="body" idx="1"/>
          </p:nvPr>
        </p:nvSpPr>
        <p:spPr>
          <a:xfrm>
            <a:off x="921258" y="3505200"/>
            <a:ext cx="800735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2" name="Google Shape;112;p53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53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53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4"/>
          <p:cNvSpPr txBox="1">
            <a:spLocks noGrp="1"/>
          </p:cNvSpPr>
          <p:nvPr>
            <p:ph type="title"/>
          </p:nvPr>
        </p:nvSpPr>
        <p:spPr>
          <a:xfrm>
            <a:off x="825500" y="4572000"/>
            <a:ext cx="734695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54"/>
          <p:cNvSpPr txBox="1">
            <a:spLocks noGrp="1"/>
          </p:cNvSpPr>
          <p:nvPr>
            <p:ph type="body" idx="1"/>
          </p:nvPr>
        </p:nvSpPr>
        <p:spPr>
          <a:xfrm rot="5400000">
            <a:off x="2968625" y="-1292225"/>
            <a:ext cx="3886200" cy="7842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54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54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54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5"/>
          <p:cNvSpPr txBox="1">
            <a:spLocks noGrp="1"/>
          </p:cNvSpPr>
          <p:nvPr>
            <p:ph type="title"/>
          </p:nvPr>
        </p:nvSpPr>
        <p:spPr>
          <a:xfrm rot="5400000">
            <a:off x="-888999" y="2400302"/>
            <a:ext cx="5410199" cy="198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55"/>
          <p:cNvSpPr txBox="1">
            <a:spLocks noGrp="1"/>
          </p:cNvSpPr>
          <p:nvPr>
            <p:ph type="body" idx="1"/>
          </p:nvPr>
        </p:nvSpPr>
        <p:spPr>
          <a:xfrm rot="5400000">
            <a:off x="3463925" y="28576"/>
            <a:ext cx="4876800" cy="6191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55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55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55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2"/>
          <p:cNvSpPr txBox="1">
            <a:spLocks noGrp="1"/>
          </p:cNvSpPr>
          <p:nvPr>
            <p:ph type="title"/>
          </p:nvPr>
        </p:nvSpPr>
        <p:spPr>
          <a:xfrm>
            <a:off x="681041" y="365129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DA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2"/>
          <p:cNvSpPr txBox="1">
            <a:spLocks noGrp="1"/>
          </p:cNvSpPr>
          <p:nvPr>
            <p:ph type="body" idx="1"/>
          </p:nvPr>
        </p:nvSpPr>
        <p:spPr>
          <a:xfrm>
            <a:off x="681041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42"/>
          <p:cNvSpPr/>
          <p:nvPr/>
        </p:nvSpPr>
        <p:spPr>
          <a:xfrm>
            <a:off x="299340" y="6503699"/>
            <a:ext cx="930732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5DA2"/>
              </a:buClr>
              <a:buSzPts val="1400"/>
              <a:buFont typeface="Calibri"/>
              <a:buNone/>
            </a:pPr>
            <a:r>
              <a:rPr lang="ru-UA" sz="1400" b="1">
                <a:solidFill>
                  <a:srgbClr val="005DA2"/>
                </a:solidFill>
                <a:latin typeface="Calibri"/>
                <a:ea typeface="Calibri"/>
                <a:cs typeface="Calibri"/>
                <a:sym typeface="Calibri"/>
              </a:rPr>
              <a:t>Адвокація та правова допомога внутрішньо переміщеним особам                                                                     vpl.com.ua</a:t>
            </a:r>
            <a:endParaRPr sz="1400" b="1">
              <a:solidFill>
                <a:srgbClr val="005DA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итульный слайд">
  <p:cSld name="1_Титульный слайд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3"/>
          <p:cNvSpPr txBox="1">
            <a:spLocks noGrp="1"/>
          </p:cNvSpPr>
          <p:nvPr>
            <p:ph type="ctrTitle"/>
          </p:nvPr>
        </p:nvSpPr>
        <p:spPr>
          <a:xfrm>
            <a:off x="740532" y="2564911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A35"/>
              </a:buClr>
              <a:buSzPts val="3600"/>
              <a:buFont typeface="Calibri"/>
              <a:buNone/>
              <a:defRPr sz="3600" b="1">
                <a:solidFill>
                  <a:srgbClr val="222A3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3" descr="\\Server\lps\PR&amp;Advert\LOGO\UNHCR\UNHCR-УКР\!!!UNHCR.jpg"/>
          <p:cNvSpPr/>
          <p:nvPr/>
        </p:nvSpPr>
        <p:spPr>
          <a:xfrm>
            <a:off x="248418" y="148892"/>
            <a:ext cx="1492151" cy="1575727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43" descr="C:\Users\user\Dropbox\Work at R2P\R2P internal docs\RightToProtection_Cyr_RGB.jpg"/>
          <p:cNvSpPr/>
          <p:nvPr/>
        </p:nvSpPr>
        <p:spPr>
          <a:xfrm>
            <a:off x="7371271" y="206453"/>
            <a:ext cx="2438476" cy="1355758"/>
          </a:xfrm>
          <a:prstGeom prst="rect">
            <a:avLst/>
          </a:prstGeom>
          <a:noFill/>
          <a:ln>
            <a:noFill/>
          </a:ln>
        </p:spPr>
      </p:sp>
      <p:sp>
        <p:nvSpPr>
          <p:cNvPr id="27" name="Google Shape;27;p43"/>
          <p:cNvSpPr txBox="1"/>
          <p:nvPr/>
        </p:nvSpPr>
        <p:spPr>
          <a:xfrm>
            <a:off x="2378717" y="402724"/>
            <a:ext cx="4992556" cy="481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5DA2"/>
              </a:buClr>
              <a:buSzPts val="2000"/>
              <a:buFont typeface="Arial"/>
              <a:buNone/>
            </a:pPr>
            <a:r>
              <a:rPr lang="ru-UA" sz="2000" b="1">
                <a:solidFill>
                  <a:srgbClr val="005DA2"/>
                </a:solidFill>
                <a:latin typeface="Calibri"/>
                <a:ea typeface="Calibri"/>
                <a:cs typeface="Calibri"/>
                <a:sym typeface="Calibri"/>
              </a:rPr>
              <a:t>Адвокація та правова допомога </a:t>
            </a:r>
            <a:endParaRPr sz="2000" b="1">
              <a:solidFill>
                <a:srgbClr val="005DA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rgbClr val="005DA2"/>
              </a:buClr>
              <a:buSzPts val="2000"/>
              <a:buFont typeface="Arial"/>
              <a:buNone/>
            </a:pPr>
            <a:r>
              <a:rPr lang="ru-UA" sz="2000" b="1">
                <a:solidFill>
                  <a:srgbClr val="005DA2"/>
                </a:solidFill>
                <a:latin typeface="Calibri"/>
                <a:ea typeface="Calibri"/>
                <a:cs typeface="Calibri"/>
                <a:sym typeface="Calibri"/>
              </a:rPr>
              <a:t>внутрішньо переміщеним особам</a:t>
            </a:r>
            <a:endParaRPr sz="2000">
              <a:solidFill>
                <a:srgbClr val="005DA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Титульный слайд">
  <p:cSld name="2_Титульный слайд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4"/>
          <p:cNvSpPr/>
          <p:nvPr/>
        </p:nvSpPr>
        <p:spPr>
          <a:xfrm>
            <a:off x="3236810" y="1340773"/>
            <a:ext cx="418266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3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Дякую за увагу!</a:t>
            </a:r>
            <a:endParaRPr sz="36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5"/>
          <p:cNvSpPr txBox="1">
            <a:spLocks noGrp="1"/>
          </p:cNvSpPr>
          <p:nvPr>
            <p:ph type="dt" idx="10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5"/>
          <p:cNvSpPr txBox="1">
            <a:spLocks noGrp="1"/>
          </p:cNvSpPr>
          <p:nvPr>
            <p:ph type="ftr" idx="11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45"/>
          <p:cNvSpPr txBox="1">
            <a:spLocks noGrp="1"/>
          </p:cNvSpPr>
          <p:nvPr>
            <p:ph type="sldNum" idx="12"/>
          </p:nvPr>
        </p:nvSpPr>
        <p:spPr>
          <a:xfrm>
            <a:off x="7099300" y="6356354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6"/>
          <p:cNvSpPr txBox="1">
            <a:spLocks noGrp="1"/>
          </p:cNvSpPr>
          <p:nvPr>
            <p:ph type="title"/>
          </p:nvPr>
        </p:nvSpPr>
        <p:spPr>
          <a:xfrm>
            <a:off x="371476" y="274638"/>
            <a:ext cx="9307322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DA2"/>
              </a:buClr>
              <a:buSzPts val="32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6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46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8" name="Google Shape;38;p46"/>
          <p:cNvSpPr txBox="1">
            <a:spLocks noGrp="1"/>
          </p:cNvSpPr>
          <p:nvPr>
            <p:ph type="body" idx="3"/>
          </p:nvPr>
        </p:nvSpPr>
        <p:spPr>
          <a:xfrm>
            <a:off x="5032378" y="1535113"/>
            <a:ext cx="437832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46"/>
          <p:cNvSpPr txBox="1">
            <a:spLocks noGrp="1"/>
          </p:cNvSpPr>
          <p:nvPr>
            <p:ph type="body" idx="4"/>
          </p:nvPr>
        </p:nvSpPr>
        <p:spPr>
          <a:xfrm>
            <a:off x="5032378" y="2174875"/>
            <a:ext cx="437832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5pPr>
            <a:lvl6pPr marL="2743200" lvl="5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46"/>
          <p:cNvSpPr txBox="1">
            <a:spLocks noGrp="1"/>
          </p:cNvSpPr>
          <p:nvPr>
            <p:ph type="dt" idx="10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46"/>
          <p:cNvSpPr txBox="1">
            <a:spLocks noGrp="1"/>
          </p:cNvSpPr>
          <p:nvPr>
            <p:ph type="ftr" idx="11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46"/>
          <p:cNvSpPr txBox="1">
            <a:spLocks noGrp="1"/>
          </p:cNvSpPr>
          <p:nvPr>
            <p:ph type="sldNum" idx="12"/>
          </p:nvPr>
        </p:nvSpPr>
        <p:spPr>
          <a:xfrm>
            <a:off x="7099300" y="6356354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40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40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40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1"/>
          <p:cNvSpPr txBox="1">
            <a:spLocks noGrp="1"/>
          </p:cNvSpPr>
          <p:nvPr>
            <p:ph type="title"/>
          </p:nvPr>
        </p:nvSpPr>
        <p:spPr>
          <a:xfrm>
            <a:off x="825500" y="4572000"/>
            <a:ext cx="734695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1"/>
          <p:cNvSpPr txBox="1">
            <a:spLocks noGrp="1"/>
          </p:cNvSpPr>
          <p:nvPr>
            <p:ph type="body" idx="1"/>
          </p:nvPr>
        </p:nvSpPr>
        <p:spPr>
          <a:xfrm>
            <a:off x="825500" y="609601"/>
            <a:ext cx="3962400" cy="376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8" name="Google Shape;58;p41"/>
          <p:cNvSpPr txBox="1">
            <a:spLocks noGrp="1"/>
          </p:cNvSpPr>
          <p:nvPr>
            <p:ph type="body" idx="2"/>
          </p:nvPr>
        </p:nvSpPr>
        <p:spPr>
          <a:xfrm>
            <a:off x="5035550" y="609601"/>
            <a:ext cx="3962400" cy="376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9" name="Google Shape;59;p41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41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41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ый слайд" type="title">
  <p:cSld name="TITLE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7"/>
          <p:cNvSpPr/>
          <p:nvPr/>
        </p:nvSpPr>
        <p:spPr>
          <a:xfrm>
            <a:off x="842010" y="0"/>
            <a:ext cx="8172450" cy="304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Google Shape;64;p47"/>
          <p:cNvSpPr txBox="1">
            <a:spLocks noGrp="1"/>
          </p:cNvSpPr>
          <p:nvPr>
            <p:ph type="ctrTitle"/>
          </p:nvPr>
        </p:nvSpPr>
        <p:spPr>
          <a:xfrm>
            <a:off x="825500" y="3200400"/>
            <a:ext cx="817245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8000"/>
              <a:buFont typeface="Impact"/>
              <a:buNone/>
              <a:defRPr sz="8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47"/>
          <p:cNvSpPr txBox="1">
            <a:spLocks noGrp="1"/>
          </p:cNvSpPr>
          <p:nvPr>
            <p:ph type="subTitle" idx="1"/>
          </p:nvPr>
        </p:nvSpPr>
        <p:spPr>
          <a:xfrm>
            <a:off x="825500" y="4724400"/>
            <a:ext cx="74295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560"/>
              </a:spcBef>
              <a:spcAft>
                <a:spcPts val="0"/>
              </a:spcAft>
              <a:buSzPts val="2800"/>
              <a:buNone/>
              <a:defRPr sz="2800">
                <a:solidFill>
                  <a:schemeClr val="dk2"/>
                </a:solidFill>
              </a:defRPr>
            </a:lvl1pPr>
            <a:lvl2pPr lvl="1" algn="ctr">
              <a:spcBef>
                <a:spcPts val="440"/>
              </a:spcBef>
              <a:spcAft>
                <a:spcPts val="0"/>
              </a:spcAft>
              <a:buSzPts val="2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47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7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47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  <p:sp>
        <p:nvSpPr>
          <p:cNvPr id="69" name="Google Shape;69;p47"/>
          <p:cNvSpPr/>
          <p:nvPr/>
        </p:nvSpPr>
        <p:spPr>
          <a:xfrm>
            <a:off x="842010" y="6172200"/>
            <a:ext cx="8172450" cy="274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50000">
              <a:srgbClr val="FAFAFA"/>
            </a:gs>
            <a:gs pos="100000">
              <a:srgbClr val="CECECE"/>
            </a:gs>
          </a:gsLst>
          <a:lin ang="5400000" scaled="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7"/>
          <p:cNvSpPr txBox="1">
            <a:spLocks noGrp="1"/>
          </p:cNvSpPr>
          <p:nvPr>
            <p:ph type="title"/>
          </p:nvPr>
        </p:nvSpPr>
        <p:spPr>
          <a:xfrm>
            <a:off x="371476" y="274638"/>
            <a:ext cx="9307322" cy="562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DA2"/>
              </a:buClr>
              <a:buSzPts val="3200"/>
              <a:buFont typeface="Calibri"/>
              <a:buNone/>
              <a:defRPr sz="3200" b="1" i="0" u="none" strike="noStrike" cap="none">
                <a:solidFill>
                  <a:srgbClr val="005DA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7"/>
          <p:cNvSpPr txBox="1">
            <a:spLocks noGrp="1"/>
          </p:cNvSpPr>
          <p:nvPr>
            <p:ph type="body" idx="1"/>
          </p:nvPr>
        </p:nvSpPr>
        <p:spPr>
          <a:xfrm>
            <a:off x="371476" y="1124747"/>
            <a:ext cx="9307322" cy="5001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9"/>
          <p:cNvSpPr txBox="1">
            <a:spLocks noGrp="1"/>
          </p:cNvSpPr>
          <p:nvPr>
            <p:ph type="title"/>
          </p:nvPr>
        </p:nvSpPr>
        <p:spPr>
          <a:xfrm>
            <a:off x="825500" y="4572000"/>
            <a:ext cx="734695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Impact"/>
              <a:buNone/>
              <a:defRPr sz="5400" b="0" i="0" u="none" strike="noStrike" cap="none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39"/>
          <p:cNvSpPr txBox="1">
            <a:spLocks noGrp="1"/>
          </p:cNvSpPr>
          <p:nvPr>
            <p:ph type="body" idx="1"/>
          </p:nvPr>
        </p:nvSpPr>
        <p:spPr>
          <a:xfrm>
            <a:off x="825500" y="685800"/>
            <a:ext cx="817245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68300" algn="l" rtl="0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6" name="Google Shape;46;p39"/>
          <p:cNvSpPr txBox="1">
            <a:spLocks noGrp="1"/>
          </p:cNvSpPr>
          <p:nvPr>
            <p:ph type="dt" idx="10"/>
          </p:nvPr>
        </p:nvSpPr>
        <p:spPr>
          <a:xfrm>
            <a:off x="6769100" y="6208777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7" name="Google Shape;47;p39"/>
          <p:cNvSpPr txBox="1">
            <a:spLocks noGrp="1"/>
          </p:cNvSpPr>
          <p:nvPr>
            <p:ph type="ftr" idx="11"/>
          </p:nvPr>
        </p:nvSpPr>
        <p:spPr>
          <a:xfrm>
            <a:off x="825499" y="6208777"/>
            <a:ext cx="528002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>
                <a:solidFill>
                  <a:srgbClr val="44444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8" name="Google Shape;48;p39"/>
          <p:cNvSpPr txBox="1">
            <a:spLocks noGrp="1"/>
          </p:cNvSpPr>
          <p:nvPr>
            <p:ph type="sldNum" idx="12"/>
          </p:nvPr>
        </p:nvSpPr>
        <p:spPr>
          <a:xfrm>
            <a:off x="8255000" y="5687569"/>
            <a:ext cx="8255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marL="0" marR="0" lvl="1" indent="0" algn="r" rtl="0">
              <a:spcBef>
                <a:spcPts val="0"/>
              </a:spcBef>
              <a:buNone/>
              <a:defRPr sz="2400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2pPr>
            <a:lvl3pPr marL="0" marR="0" lvl="2" indent="0" algn="r" rtl="0">
              <a:spcBef>
                <a:spcPts val="0"/>
              </a:spcBef>
              <a:buNone/>
              <a:defRPr sz="2400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3pPr>
            <a:lvl4pPr marL="0" marR="0" lvl="3" indent="0" algn="r" rtl="0">
              <a:spcBef>
                <a:spcPts val="0"/>
              </a:spcBef>
              <a:buNone/>
              <a:defRPr sz="2400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4pPr>
            <a:lvl5pPr marL="0" marR="0" lvl="4" indent="0" algn="r" rtl="0">
              <a:spcBef>
                <a:spcPts val="0"/>
              </a:spcBef>
              <a:buNone/>
              <a:defRPr sz="2400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5pPr>
            <a:lvl6pPr marL="0" marR="0" lvl="5" indent="0" algn="r" rtl="0">
              <a:spcBef>
                <a:spcPts val="0"/>
              </a:spcBef>
              <a:buNone/>
              <a:defRPr sz="2400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6pPr>
            <a:lvl7pPr marL="0" marR="0" lvl="6" indent="0" algn="r" rtl="0">
              <a:spcBef>
                <a:spcPts val="0"/>
              </a:spcBef>
              <a:buNone/>
              <a:defRPr sz="2400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7pPr>
            <a:lvl8pPr marL="0" marR="0" lvl="7" indent="0" algn="r" rtl="0">
              <a:spcBef>
                <a:spcPts val="0"/>
              </a:spcBef>
              <a:buNone/>
              <a:defRPr sz="2400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8pPr>
            <a:lvl9pPr marL="0" marR="0" lvl="8" indent="0" algn="r" rtl="0">
              <a:spcBef>
                <a:spcPts val="0"/>
              </a:spcBef>
              <a:buNone/>
              <a:defRPr sz="2400">
                <a:solidFill>
                  <a:srgbClr val="262626"/>
                </a:solidFill>
                <a:latin typeface="Impact"/>
                <a:ea typeface="Impact"/>
                <a:cs typeface="Impact"/>
                <a:sym typeface="Impac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UA"/>
              <a:t>‹#›</a:t>
            </a:fld>
            <a:endParaRPr/>
          </a:p>
        </p:txBody>
      </p:sp>
      <p:sp>
        <p:nvSpPr>
          <p:cNvPr id="49" name="Google Shape;49;p39"/>
          <p:cNvSpPr/>
          <p:nvPr/>
        </p:nvSpPr>
        <p:spPr>
          <a:xfrm>
            <a:off x="842010" y="0"/>
            <a:ext cx="8172450" cy="381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0" name="Google Shape;50;p39"/>
          <p:cNvSpPr/>
          <p:nvPr/>
        </p:nvSpPr>
        <p:spPr>
          <a:xfrm>
            <a:off x="842010" y="6172200"/>
            <a:ext cx="8172450" cy="274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0O6hbiZTplw1z-gJUQtyrbWkzD2DzL-I/edit?usp=sharing&amp;ouid=109538508226537669259&amp;rtpof=true&amp;sd=tru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WdV7XP4GWj74jdxG1I3zFIFJT4nIcznN/edit?usp=sharing&amp;ouid=109538508226537669259&amp;rtpof=true&amp;sd=tru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document/d/1dD2REW2u9JBQOrW7mngks2U8Pn4RLKAr/edit?usp=sharing&amp;ouid=109538508226537669259&amp;rtpof=true&amp;sd=true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87951334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10485855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earch.ligazakon.ua/l_doc2.nsf/link1/an_1019/ed_2023_04_19/pravo1/T05_2747.html?pravo=1#1019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ligazakon.ua/l_doc2.nsf/link1/an_1056/ed_2023_04_19/pravo1/T05_2747.html?pravo=1#1056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93859342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earch.ligazakon.ua/l_doc2.nsf/link1/an_1019/ed_2020_10_18/pravo1/T05_2747.html?pravo=1#1019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23992368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search.ligazakon.ua/l_doc2.nsf/link1/an_10591/ed_2024_09_19/pravo1/T04_1618.html?pravo=1#10591" TargetMode="External"/><Relationship Id="rId4" Type="http://schemas.openxmlformats.org/officeDocument/2006/relationships/hyperlink" Target="http://search.ligazakon.ua/l_doc2.nsf/link1/an_2705/ed_2024_11_21/pravo1/T_179800.html?pravo=1#2705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17074103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07706741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earch.ligazakon.ua/l_doc2.nsf/link1/ed_2021_07_16/pravo1/T125076.html?pravo=1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16512569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earch.ligazakon.ua/l_doc2.nsf/link1/an_188/ed_2019_09_03/pravo1/Z960254K.html?pravo=1#18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12490968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24647672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search.ligazakon.ua/l_doc2.nsf/link1/ed_2025_01_01/pravo1/T05_2747.html?pravo=1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reyestr.court.gov.ua/Review/12464767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"/>
          <p:cNvSpPr txBox="1">
            <a:spLocks noGrp="1"/>
          </p:cNvSpPr>
          <p:nvPr>
            <p:ph type="body" idx="2"/>
          </p:nvPr>
        </p:nvSpPr>
        <p:spPr>
          <a:xfrm>
            <a:off x="4064000" y="812800"/>
            <a:ext cx="5346700" cy="539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 b="1">
              <a:solidFill>
                <a:srgbClr val="003258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258"/>
              </a:buClr>
              <a:buSzPts val="4000"/>
              <a:buNone/>
            </a:pPr>
            <a:r>
              <a:rPr lang="ru-UA" sz="4000" b="1">
                <a:solidFill>
                  <a:srgbClr val="003258"/>
                </a:solidFill>
                <a:latin typeface="Book Antiqua"/>
                <a:ea typeface="Book Antiqua"/>
                <a:cs typeface="Book Antiqua"/>
                <a:sym typeface="Book Antiqua"/>
              </a:rPr>
              <a:t>Відшкодування витрат на послуги адвоката в судовому процесі: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258"/>
              </a:buClr>
              <a:buSzPts val="2600"/>
              <a:buNone/>
            </a:pPr>
            <a:r>
              <a:rPr lang="ru-UA" sz="2600" b="1">
                <a:solidFill>
                  <a:srgbClr val="003258"/>
                </a:solidFill>
                <a:latin typeface="Book Antiqua"/>
                <a:ea typeface="Book Antiqua"/>
                <a:cs typeface="Book Antiqua"/>
                <a:sym typeface="Book Antiqua"/>
              </a:rPr>
              <a:t>від теорії до практики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 b="1">
              <a:solidFill>
                <a:srgbClr val="003258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 b="1">
              <a:solidFill>
                <a:srgbClr val="003258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b="1">
              <a:solidFill>
                <a:srgbClr val="3A3838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marL="0" lvl="0" indent="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3258"/>
              </a:buClr>
              <a:buSzPts val="2400"/>
              <a:buNone/>
            </a:pPr>
            <a:r>
              <a:rPr lang="ru-UA" sz="2400" b="1">
                <a:solidFill>
                  <a:srgbClr val="003258"/>
                </a:solidFill>
                <a:latin typeface="Book Antiqua"/>
                <a:ea typeface="Book Antiqua"/>
                <a:cs typeface="Book Antiqua"/>
                <a:sym typeface="Book Antiqua"/>
              </a:rPr>
              <a:t>Дар’я Тарасенко, адвокат</a:t>
            </a:r>
            <a:endParaRPr sz="2400" b="1">
              <a:solidFill>
                <a:srgbClr val="003258"/>
              </a:solidFill>
              <a:latin typeface="Book Antiqua"/>
              <a:ea typeface="Book Antiqua"/>
              <a:cs typeface="Book Antiqua"/>
              <a:sym typeface="Book Antiqua"/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sz="4000"/>
          </a:p>
        </p:txBody>
      </p:sp>
      <p:sp>
        <p:nvSpPr>
          <p:cNvPr id="132" name="Google Shape;132;p1"/>
          <p:cNvSpPr txBox="1"/>
          <p:nvPr/>
        </p:nvSpPr>
        <p:spPr>
          <a:xfrm>
            <a:off x="5803901" y="6207075"/>
            <a:ext cx="3850581" cy="504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Arial"/>
              <a:buNone/>
            </a:pPr>
            <a:endParaRPr sz="2800" b="1">
              <a:solidFill>
                <a:srgbClr val="3A3838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133" name="Google Shape;133;p1"/>
          <p:cNvSpPr txBox="1"/>
          <p:nvPr/>
        </p:nvSpPr>
        <p:spPr>
          <a:xfrm>
            <a:off x="457202" y="620554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3A3838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id="134" name="Google Shape;13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6989" y="919112"/>
            <a:ext cx="3627226" cy="54403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0"/>
          <p:cNvSpPr txBox="1"/>
          <p:nvPr/>
        </p:nvSpPr>
        <p:spPr>
          <a:xfrm>
            <a:off x="428625" y="828675"/>
            <a:ext cx="8858250" cy="4320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прохальній частині позову:</a:t>
            </a:r>
            <a:endParaRPr/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8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8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ПРОСИМО СУД:</a:t>
            </a:r>
            <a:endParaRPr sz="1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C1957"/>
              </a:buClr>
              <a:buSzPts val="1200"/>
              <a:buFont typeface="Impact"/>
              <a:buAutoNum type="arabicPeriod"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________________________________________________________________________</a:t>
            </a:r>
            <a:endParaRPr sz="1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1200"/>
              <a:buFont typeface="Impact"/>
              <a:buAutoNum type="arabicPeriod"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Стягнути з __________________________________________на користь _________________ судові витрати, що складаються з судового збору та витрат на послуги адвоката.</a:t>
            </a:r>
            <a:endParaRPr sz="1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1"/>
          <p:cNvSpPr txBox="1"/>
          <p:nvPr/>
        </p:nvSpPr>
        <p:spPr>
          <a:xfrm>
            <a:off x="466725" y="819150"/>
            <a:ext cx="896302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Які документи необхідно подати до суду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для відшкодування витрат? </a:t>
            </a:r>
            <a:endParaRPr/>
          </a:p>
        </p:txBody>
      </p:sp>
      <p:sp>
        <p:nvSpPr>
          <p:cNvPr id="192" name="Google Shape;192;p11"/>
          <p:cNvSpPr txBox="1"/>
          <p:nvPr/>
        </p:nvSpPr>
        <p:spPr>
          <a:xfrm>
            <a:off x="666750" y="2019300"/>
            <a:ext cx="8420100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Обов’язкові: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000"/>
              <a:buFont typeface="Times New Roman"/>
              <a:buAutoNum type="arabicPeriod"/>
            </a:pP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Договір з адвокатом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000"/>
              <a:buFont typeface="Times New Roman"/>
              <a:buAutoNum type="arabicPeriod"/>
            </a:pP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Додаток до договору, яким визначено розмір гонорару (якщо такої умови не містить сам договір)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000"/>
              <a:buFont typeface="Times New Roman"/>
              <a:buAutoNum type="arabicPeriod"/>
            </a:pP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Опис </a:t>
            </a:r>
            <a:r>
              <a:rPr lang="ru-UA" sz="2000" b="0" i="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робіт (наданих послуг), виконаних адвокатом (для фіксованого гонорару не вимагається – див. практику ВС)</a:t>
            </a:r>
            <a:endParaRPr/>
          </a:p>
          <a:p>
            <a:pPr marL="342900" marR="0" lvl="0" indent="-215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ru-UA" sz="2000" i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Питання для обговорення: нюанси опису робіт для фіксованого гонорару та погодинної оплати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i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sz="2000">
              <a:solidFill>
                <a:srgbClr val="0C1957"/>
              </a:solidFill>
              <a:highlight>
                <a:srgbClr val="FFFF00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2"/>
          <p:cNvSpPr txBox="1"/>
          <p:nvPr/>
        </p:nvSpPr>
        <p:spPr>
          <a:xfrm>
            <a:off x="876300" y="1019175"/>
            <a:ext cx="7686676" cy="3600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Рекомендовані: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Рахунок на оплату послуг адвоката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Квитанція про оплату послуг адвоката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ru-UA" sz="2400" i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Питання для обговорення: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i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чи важливо, що зазначено в призначенні платежу?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i="1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i="1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sz="1800">
              <a:solidFill>
                <a:schemeClr val="dk1"/>
              </a:solidFill>
              <a:highlight>
                <a:srgbClr val="FFFF00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3"/>
          <p:cNvSpPr txBox="1"/>
          <p:nvPr/>
        </p:nvSpPr>
        <p:spPr>
          <a:xfrm>
            <a:off x="466725" y="819150"/>
            <a:ext cx="896302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Зразки документів</a:t>
            </a:r>
            <a:endParaRPr/>
          </a:p>
        </p:txBody>
      </p:sp>
      <p:sp>
        <p:nvSpPr>
          <p:cNvPr id="203" name="Google Shape;203;p13"/>
          <p:cNvSpPr txBox="1"/>
          <p:nvPr/>
        </p:nvSpPr>
        <p:spPr>
          <a:xfrm>
            <a:off x="666750" y="2019300"/>
            <a:ext cx="842010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Додаток до договору, яким визначено розмір гонорару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https://docs.google.com/document/d/10O6hbiZTplw1z-gJUQtyrbWkzD2DzL-I/edit?usp=sharing&amp;ouid=109538508226537669259&amp;rtpof=true&amp;sd=true</a:t>
            </a: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i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sz="2000">
              <a:solidFill>
                <a:srgbClr val="0C1957"/>
              </a:solidFill>
              <a:highlight>
                <a:srgbClr val="FFFF00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4"/>
          <p:cNvSpPr txBox="1"/>
          <p:nvPr/>
        </p:nvSpPr>
        <p:spPr>
          <a:xfrm>
            <a:off x="466725" y="819150"/>
            <a:ext cx="896302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Зразки документів</a:t>
            </a:r>
            <a:endParaRPr/>
          </a:p>
        </p:txBody>
      </p:sp>
      <p:sp>
        <p:nvSpPr>
          <p:cNvPr id="209" name="Google Shape;209;p14"/>
          <p:cNvSpPr txBox="1"/>
          <p:nvPr/>
        </p:nvSpPr>
        <p:spPr>
          <a:xfrm>
            <a:off x="666750" y="2019300"/>
            <a:ext cx="8420100" cy="2554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Рахунок на оплату послуг адвоката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https://docs.google.com/document/d/1WdV7XP4GWj74jdxG1I3zFIFJT4nIcznN/edit?usp=sharing&amp;ouid=109538508226537669259&amp;rtpof=true&amp;sd=true</a:t>
            </a: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i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sz="2000">
              <a:solidFill>
                <a:srgbClr val="0C1957"/>
              </a:solidFill>
              <a:highlight>
                <a:srgbClr val="FFFF00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5"/>
          <p:cNvSpPr txBox="1"/>
          <p:nvPr/>
        </p:nvSpPr>
        <p:spPr>
          <a:xfrm>
            <a:off x="466725" y="819150"/>
            <a:ext cx="8963025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Зразки документів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Опис наданих адвокатом послуг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https://docs.google.com/document/d/1dD2REW2u9JBQOrW7mngks2U8Pn4RLKAr/edit?usp=sharing&amp;ouid=109538508226537669259&amp;rtpof=true&amp;sd=true</a:t>
            </a:r>
            <a:endParaRPr sz="24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6"/>
          <p:cNvSpPr txBox="1"/>
          <p:nvPr/>
        </p:nvSpPr>
        <p:spPr>
          <a:xfrm>
            <a:off x="771525" y="542925"/>
            <a:ext cx="8086725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</a:t>
            </a: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 заперечувати проти стягнення витрат зі сторони, яку представляєте?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0" name="Google Shape;220;p16"/>
          <p:cNvSpPr txBox="1"/>
          <p:nvPr/>
        </p:nvSpPr>
        <p:spPr>
          <a:xfrm>
            <a:off x="685800" y="1485900"/>
            <a:ext cx="8086725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5.1. Заперечення проти стягнення витрат (повне)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Можливі підстави: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1800"/>
              <a:buFont typeface="Times New Roman"/>
              <a:buChar char="-"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Відсутність необхідних документів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1800"/>
              <a:buFont typeface="Times New Roman"/>
              <a:buChar char="-"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Несвоєчасність заявлення вимог</a:t>
            </a:r>
            <a:endParaRPr/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5.1. Заява про зменшення суми компенсації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Така заява обов’язково має містити обгрунтування, чому розмір заявлених витрат неспівмірний зі складністю справи, ціною позову, обсягом матеріалів у справі, кількістю підготовлених процесуальних документів, кількістю засідань, тривалістю розгляду справи судом тощо.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i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Питання для обговорення: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i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Чи достатньо у відзові зазначити, що розмір заявлених витрат неспівмірний зі складністю справи, ціною позову, обсягом матеріалів у справі, кількістю підготовлених процесуальних документів, кількістю засідань, тривалістю розгляду справи судом?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7"/>
          <p:cNvSpPr txBox="1"/>
          <p:nvPr/>
        </p:nvSpPr>
        <p:spPr>
          <a:xfrm>
            <a:off x="504825" y="952500"/>
            <a:ext cx="8791575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6. В яких випадках суд може зменшити суму до відшкодування?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17"/>
          <p:cNvSpPr txBox="1"/>
          <p:nvPr/>
        </p:nvSpPr>
        <p:spPr>
          <a:xfrm>
            <a:off x="695325" y="2245162"/>
            <a:ext cx="8467725" cy="3139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0" i="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У разі недотримання вимог частини п’ятої цієї статті суд може, за клопотанням іншої сторони, зменшити розмір витрат на правничу допомогу, які підлягають розподілу між сторонами.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0" i="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Обов’язок доведення неспівмірності витрат покладається на сторону, яка заявляє клопотання про зменшення витрат на оплату правничої допомоги адвоката, які підлягають розподілу між сторонами.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0" i="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Ст. 134 КАС України</a:t>
            </a:r>
            <a:endParaRPr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0" i="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ru-UA" sz="1800" b="0" i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Питання для обговорення: а як на практиці?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8"/>
          <p:cNvSpPr txBox="1"/>
          <p:nvPr/>
        </p:nvSpPr>
        <p:spPr>
          <a:xfrm>
            <a:off x="447675" y="628650"/>
            <a:ext cx="871537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 Практичні поради (на прикладі представництва інтересів позивача в адміністративному процесі)</a:t>
            </a:r>
            <a:endParaRPr/>
          </a:p>
        </p:txBody>
      </p:sp>
      <p:sp>
        <p:nvSpPr>
          <p:cNvPr id="232" name="Google Shape;232;p18"/>
          <p:cNvSpPr txBox="1"/>
          <p:nvPr/>
        </p:nvSpPr>
        <p:spPr>
          <a:xfrm>
            <a:off x="723900" y="1905000"/>
            <a:ext cx="8343900" cy="3970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1800"/>
              <a:buFont typeface="Times New Roman"/>
              <a:buAutoNum type="arabicPeriod"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Заявлення вимоги про відшкодування в позові.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Подача разом із позовом: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1800"/>
              <a:buFont typeface="Times New Roman"/>
              <a:buChar char="-"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Копія договору з адвокатом та додатком про визначення фіксованого розміру гонорару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1800"/>
              <a:buFont typeface="Times New Roman"/>
              <a:buChar char="-"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Рахунок на оплату послуг адвоката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1800"/>
              <a:buFont typeface="Times New Roman"/>
              <a:buChar char="-"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Опис наданих адвокатом послуг станом на момент подачі позову.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Зазначення в тексті позову «</a:t>
            </a:r>
            <a:r>
              <a:rPr lang="ru-UA" sz="1800">
                <a:solidFill>
                  <a:srgbClr val="0C1957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На виконання ч. 7 ст. 139 КАС України, робимо заяву про те, що  докази щодо розміру витрат на послуги адвоката будуть подані протягом п’яти днів після ухвалення рішення суду.»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i="1">
              <a:solidFill>
                <a:srgbClr val="0C1957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i="1">
              <a:solidFill>
                <a:srgbClr val="0C1957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i="1">
                <a:solidFill>
                  <a:srgbClr val="E3391D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Питання для обговорення: навіщо робити таку заяву?</a:t>
            </a:r>
            <a:endParaRPr sz="1800">
              <a:solidFill>
                <a:srgbClr val="E3391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9"/>
          <p:cNvSpPr txBox="1"/>
          <p:nvPr/>
        </p:nvSpPr>
        <p:spPr>
          <a:xfrm>
            <a:off x="523875" y="1038225"/>
            <a:ext cx="8572500" cy="4524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Подача до суду квитанції про оплату послуг адвоката (з обов’язковим направленням іншим учасникам!)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У відповіді на відзив – заперечення щодо позиції відповідача про відмову/зменшення витрат на послуги адвоката (якщо така позиція буде).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Перед дебатами (або до ухвалення рішення в письмовому провадження) – повторення заяви </a:t>
            </a:r>
            <a:r>
              <a:rPr lang="ru-UA" sz="1800">
                <a:solidFill>
                  <a:srgbClr val="0C1957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про те, що  докази щодо розміру витрат на послуги адвоката будуть подані протягом п’яти днів після ухвалення рішення суду) – не обов’язково, але бажано.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C1957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5. Протягом 5 днів після ухвалення рішення – подача остаточного опису наданих послуг та заяви про ухвалення додаткового рішення.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C1957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i="1">
                <a:solidFill>
                  <a:srgbClr val="E3391D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Питання для обговорення: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i="1">
                <a:solidFill>
                  <a:srgbClr val="E3391D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Чи подавати щось після рішення, якщо в позові було відмовлено?</a:t>
            </a:r>
            <a:endParaRPr sz="1800" i="1">
              <a:solidFill>
                <a:srgbClr val="E339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"/>
          <p:cNvSpPr txBox="1"/>
          <p:nvPr/>
        </p:nvSpPr>
        <p:spPr>
          <a:xfrm>
            <a:off x="671512" y="474345"/>
            <a:ext cx="8562975" cy="590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План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Нормативне регулювання.</a:t>
            </a:r>
            <a:endParaRPr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Навіщо існує механізм відшкодування? «За» та «проти» заявлення витрат до відшкодування. </a:t>
            </a:r>
            <a:endParaRPr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Impact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 заявити вимогу про відшкодування витрат на послуги адвоката?</a:t>
            </a:r>
            <a:endParaRPr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Impact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Які документи необхідно подати до суду для відшкодування витрат? </a:t>
            </a:r>
            <a:endParaRPr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Impact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 заперечувати проти стягнення витрат зі сторони, яку представляєте?</a:t>
            </a:r>
            <a:endParaRPr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Impact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яких випадках суд може зменшити суму до відшкодування? </a:t>
            </a:r>
            <a:endParaRPr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Impact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Практичні поради.</a:t>
            </a:r>
            <a:endParaRPr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Impact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Практика Верховного Суду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0"/>
          <p:cNvSpPr txBox="1"/>
          <p:nvPr/>
        </p:nvSpPr>
        <p:spPr>
          <a:xfrm>
            <a:off x="981075" y="1828800"/>
            <a:ext cx="7915275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i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Питання для обговорення: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i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Чи можна заявляти про стягнення судових витрат в суді апеляційної інстанції?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1"/>
          <p:cNvSpPr txBox="1"/>
          <p:nvPr/>
        </p:nvSpPr>
        <p:spPr>
          <a:xfrm>
            <a:off x="619125" y="809625"/>
            <a:ext cx="861060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7. Практика Верховного Суду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Google Shape;248;p21"/>
          <p:cNvSpPr txBox="1"/>
          <p:nvPr/>
        </p:nvSpPr>
        <p:spPr>
          <a:xfrm>
            <a:off x="619125" y="1657350"/>
            <a:ext cx="8686800" cy="330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Постанова Великої Палати Верховного Суду від 19 лютого 2020 року у справі № 755/9215/15-ц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u="sng" strike="noStrike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https://reyestr.court.gov.ua/Review/87951334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«44.  Тобто саме зацікавлена сторона має вчинити певні дії, спрямовані на відшкодування з іншої сторони витрат на професійну правничу допомогу, а інша сторона має право на відповідні заперечення проти таких вимог, 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 </a:t>
            </a:r>
            <a:r>
              <a:rPr lang="ru-UA" sz="18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виключає ініціативу суду з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приводу відшкодування витрат на професійну правничу допомогу одній із сторін без відповідних дій з боку такої сторони».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3"/>
          <p:cNvSpPr txBox="1"/>
          <p:nvPr/>
        </p:nvSpPr>
        <p:spPr>
          <a:xfrm>
            <a:off x="428625" y="666750"/>
            <a:ext cx="8753400" cy="47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Постанова Верховного Суду у складі колегії суддів Касаційного адміністративного суду від 26 квітня 2023 року у справі № 540/2505/19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u="sng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https://reyestr.court.gov.ua/Review/110485855</a:t>
            </a:r>
            <a:r>
              <a:rPr lang="ru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«39. Водночас, колегія суддів ураховує, що відповідачем не було викладено свою позицію щодо стягнення за рахунок бюджетних асигнувань податкового органу понесених витрат на правову допомогу. Не наведено будь-яких конкретних доводів чи заперечень щодо неспівмірності указаних витрат.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40. </a:t>
            </a: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Контролюючий орган, заперечуючи доцільність відшкодування позивачу витрат на правничу допомогу в повному обсязі, </a:t>
            </a:r>
            <a:r>
              <a:rPr lang="ru-UA" sz="1800" b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 скористався своїм правом, передбаченим </a:t>
            </a:r>
            <a:r>
              <a:rPr lang="ru-UA" sz="1800" b="1" u="sng">
                <a:solidFill>
                  <a:srgbClr val="D2690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ст.134 КАС </a:t>
            </a:r>
            <a:r>
              <a:rPr lang="ru-UA" sz="1800" b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України</a:t>
            </a:r>
            <a:r>
              <a:rPr lang="ru-UA" sz="1800" b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довести неспівмірність</a:t>
            </a: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заявлених вимог та не подав ні до суду першої інстанції, ні до суду апеляційної інстанції, жодних доказів на спростування заяви позивача про витрати на професійну правничу допомогу</a:t>
            </a: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.»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4"/>
          <p:cNvSpPr txBox="1"/>
          <p:nvPr/>
        </p:nvSpPr>
        <p:spPr>
          <a:xfrm>
            <a:off x="971550" y="790575"/>
            <a:ext cx="7982100" cy="38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«48</a:t>
            </a: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Тобто, </a:t>
            </a:r>
            <a:r>
              <a:rPr lang="ru-UA" sz="18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заява про відшкодування витрат на правничу допомогу може бути подана до судових дебатів 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 докази таких витрат протягом п`яти днів з моменту прийняття рішення.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49</a:t>
            </a: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Колегією суддів установлено, що у справі що розглядається, вимога про відшкодування судових витрат на правничу допомогу була заявлена позивачем у позовній заяві.  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50</a:t>
            </a: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У постанові від 17 березня 2020 у справі № 520/8309/18 Верховний Суд у складі об`єднаної палати Касаційного адміністративного суду, також визнавав, що </a:t>
            </a:r>
            <a:r>
              <a:rPr lang="ru-UA" sz="18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вимога про стягнення витрат на професійну правничу допомогу, яка заявлена у позові є належною заявою</a:t>
            </a: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яка подана відповідно до частини сьомої </a:t>
            </a:r>
            <a:r>
              <a:rPr lang="ru-UA" sz="1800" i="1" u="sng">
                <a:solidFill>
                  <a:srgbClr val="D2690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статті 139 КАС </a:t>
            </a:r>
            <a:r>
              <a:rPr lang="ru-UA" sz="1800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України</a:t>
            </a: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.»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25"/>
          <p:cNvSpPr txBox="1"/>
          <p:nvPr/>
        </p:nvSpPr>
        <p:spPr>
          <a:xfrm>
            <a:off x="342900" y="381000"/>
            <a:ext cx="8991600" cy="48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Постанова Верховного Суду у складі колегії суддів Касаційного адміністративного суду від 28 грудня 2020 року у справі № 640/18402/19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u="sng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https://reyestr.court.gov.ua/Review/93859342</a:t>
            </a:r>
            <a:r>
              <a:rPr lang="ru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«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Суд з огляду на умови договору про надання правової допомоги, враховуючи складання і підписання адвокатом всіх процесуальних документів від імені і в інтересах позивача, дійшов висновку, що в даній конкретній справі витрати на правову допомогу в сумі 12350 грн є реальними, підтвердженими матеріалами справи.</a:t>
            </a: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Щодо відсутності детального опису робіт на виконання положень частини четвертої </a:t>
            </a:r>
            <a:r>
              <a:rPr lang="ru-UA" sz="1800" b="1" i="1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статті 134 КАС </a:t>
            </a:r>
            <a:r>
              <a:rPr lang="ru-UA" sz="18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України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Суд звертає увагу на зміст цієї норми, яка запроваджена «для визначення розміру витрат», </a:t>
            </a:r>
            <a:r>
              <a:rPr lang="ru-UA" sz="18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той час як в межах цієї справи розмір гонорару адвоката встановлений сторонами договору у фіксованому розмірі, не залежить від обсягу послуг та часу витраченого представником позивача, а отже є визначеним.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Доводів податкового органу щодо неспівмірності витрат на правову допомогу відзив на позовну заяву не утримує.»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7"/>
          <p:cNvSpPr txBox="1"/>
          <p:nvPr/>
        </p:nvSpPr>
        <p:spPr>
          <a:xfrm>
            <a:off x="333375" y="485775"/>
            <a:ext cx="8905800" cy="60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Постанова Великої Палати Верховного Суду </a:t>
            </a:r>
            <a:endParaRPr/>
          </a:p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 18 грудня 2024 року у справі № 921/357/20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UA" sz="1800" u="sng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https://reyestr.court.gov.ua/Review/123992368</a:t>
            </a:r>
            <a:endParaRPr sz="1800" u="sng">
              <a:solidFill>
                <a:srgbClr val="0563C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u="sng">
              <a:solidFill>
                <a:srgbClr val="0563C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«61.         Чинне законодавство </a:t>
            </a:r>
            <a:r>
              <a:rPr lang="ru-UA" sz="16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 містить заборони на користування професійною правничою допомогою учасниками справи під час звернення до суду зі скаргою на дії чи бездіяльність державного (приватного) виконавця</a:t>
            </a: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6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62.         Відсутні подібні обмеження щодо використання правничої допомоги і суб`єктами оскарження.</a:t>
            </a:r>
            <a:endParaRPr sz="16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63.         </a:t>
            </a:r>
            <a:r>
              <a:rPr lang="ru-UA" sz="16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Згідно зі </a:t>
            </a:r>
            <a:r>
              <a:rPr lang="ru-UA" sz="1600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статтею 344 ГПК України</a:t>
            </a:r>
            <a:r>
              <a:rPr lang="ru-UA" sz="16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(аналогічні за змістом положення </a:t>
            </a:r>
            <a:r>
              <a:rPr lang="ru-UA" sz="1600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статті 452 ЦПК України</a:t>
            </a:r>
            <a:r>
              <a:rPr lang="ru-UA" sz="16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судові витрати, пов`язані з розглядом скарги, покладаються судом на заявника, якщо було постановлено рішення про відмову в задоволенні його скарги, або на орган державної виконавчої служби чи приватного виконавця, якщо було постановлено ухвалу про задоволення скарги заявника.</a:t>
            </a:r>
            <a:endParaRPr sz="16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64.         Отже, </a:t>
            </a:r>
            <a:r>
              <a:rPr lang="ru-UA" sz="16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відшкодування судових витрат має відбуватись на будь-якій стадії судового провадження, зокрема і на стадії судового контролю за виконанням судових рішень</a:t>
            </a: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.»</a:t>
            </a:r>
            <a:endParaRPr sz="16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8"/>
          <p:cNvSpPr txBox="1"/>
          <p:nvPr/>
        </p:nvSpPr>
        <p:spPr>
          <a:xfrm>
            <a:off x="333375" y="742950"/>
            <a:ext cx="8886900" cy="51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Додаткова постанова Верховного Суду у складі колегії суддів Касаційного господарського суду від 13 лютого 2024 року у справі № 910/12155/22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ru-UA" sz="1800" u="sng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https://reyestr.court.gov.ua/Review/117074103#</a:t>
            </a:r>
            <a:endParaRPr sz="1800" u="sng">
              <a:solidFill>
                <a:srgbClr val="0563C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«35.          </a:t>
            </a:r>
            <a:r>
              <a:rPr lang="ru-UA" sz="16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 </a:t>
            </a: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Із урахуванням конкретних обставин, зокрема, ціни позову суд може обмежити даний розмір з огляду на розумну необхідність судових витрат для даної справи. У визначенні розумно необхідного розміру сум, які підлягають сплаті за послуги адвоката, можуть братися до уваги, зокрема: </a:t>
            </a:r>
            <a:r>
              <a:rPr lang="ru-UA" sz="16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час, який міг би витратити на підготовку матеріалів кваліфікований фахівець; вартість оплати відповідних послуг адвокатів, яка склалася в країні або в регіоні; тривалість розгляду і складність справи тощо</a:t>
            </a: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(пункт 6.52 постанови Верховного Суду у складі суддів об`єднаної палати Касаційного господарського суду від 02 лютого 2024 року у справі № 910/9714/22).</a:t>
            </a:r>
            <a:endParaRPr sz="16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36.          </a:t>
            </a:r>
            <a:r>
              <a:rPr lang="ru-UA" sz="16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Беручи до уваги неспівмірність суми фіксованого гонорару зі складністю справи, ціною позову, обсягом матеріалів у справі, кількістю підготовлених процесуальних документів, кількістю засідань, Верховний Суд вважає заявлену суму компенсації витрат надмірною, тому присуджує її частково у розмірі 10000,00 грн.»</a:t>
            </a:r>
            <a:endParaRPr sz="16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9"/>
          <p:cNvSpPr txBox="1"/>
          <p:nvPr/>
        </p:nvSpPr>
        <p:spPr>
          <a:xfrm>
            <a:off x="419100" y="352425"/>
            <a:ext cx="8667750" cy="631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2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37.          Верховний Суд не вбачає підстав для зменшення цих витрат до 3000,00 грн, як заявило ТОВ "Будівельно-проектна компанія "Горизонталь" у клопотанні про зменшення витрат, оскільки,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2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по-перше: справа містить вимоги майнового характеру, була прийнята Верховним Судом до розгляду, тому не можна стверджувати, що така справа є малозначною;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2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по- друге: </a:t>
            </a:r>
            <a:r>
              <a:rPr lang="ru-UA" sz="12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визначаючи розмір суми, що підлягає сплаті в порядку компенсації гонорару адвоката іншою стороною, суди мають виходити зі встановленого у самому договорі розміру та/або порядку обчислення таких витрат, що узгоджується з приписами статті 30 Закону України "Про адвокатуру та адвокатську діяльність", враховуючи при цьому положення законодавства щодо критеріїв визначення розміру витрат на правничу допомогу. Це означає, що у разі настання визначених умов платежу - конкретний склад дій адвоката, що були вчинені на виконання цього договору й призвели до настання цих умов, не має жодного значення для визначення розміру адвокатського гонорару в конкретному випадку.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2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по-друге:  </a:t>
            </a:r>
            <a:r>
              <a:rPr lang="ru-UA" sz="12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досвід адвоката взагалі не може бути підставою для зменшення витрат. Твердження "чим більш досвідчений адвокат, тим менше він має отримувати відшкодування адвокатських витрат" не відповідає принципу розумності;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2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по-третє: наведені ТОВ "Будівельно-проектна компанія "Горизонталь" приклади не підтверджують, що розмір послуг адвоката Кобзар В.Я. становить 3000,00 грн в суді касаційної інстанції. </a:t>
            </a:r>
            <a:r>
              <a:rPr lang="ru-UA" sz="12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Розмір гонорару адвоката не обумовлюється виключно ціною позову.</a:t>
            </a:r>
            <a:r>
              <a:rPr lang="ru-UA" sz="12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Верховний Суд врахував обставини співмірності розміру витрат з ціною позову, що й стало підставою для зменшення до 10000,00 грн. </a:t>
            </a:r>
            <a:r>
              <a:rPr lang="ru-UA" sz="12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ТОВ "Будівельно-проектна компанія "Горизонталь" не надало докази, які б підтверджували, що ринкова ціна наданих адвокатом послуг в аналогічних справах становить 3000,00 грн, про що заявляє у клопотанні;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2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по-четверте: </a:t>
            </a:r>
            <a:r>
              <a:rPr lang="ru-UA" sz="12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реєстрація в Єдиній судовій інформаційно-комунікаційній системі або її окремій підсистемі (модулі), що забезпечує обмін документами, не позбавляє права на подання документів до суду в паперовій формі (частина перша статті 8 ГПК України), тому така обставина не може бути підставою для зменшення адвокатських витрат».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0"/>
          <p:cNvSpPr txBox="1"/>
          <p:nvPr/>
        </p:nvSpPr>
        <p:spPr>
          <a:xfrm>
            <a:off x="428625" y="762000"/>
            <a:ext cx="8963100" cy="487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Постанова Великої Палати Верховного Суду </a:t>
            </a:r>
            <a:endParaRPr/>
          </a:p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 16 листопада 2022 року у справі № 922/1964/21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u="sng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https://reyestr.court.gov.ua/Review/107706741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ru-UA" sz="12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142.</a:t>
            </a:r>
            <a:r>
              <a:rPr lang="ru-UA" sz="12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ru-UA" sz="12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Правомірне очікування стороною, яка виграла справу, відшкодування своїх розумних, реальних та бґрунтованих витрат на професійну правничу допомогу не повинно обмежуватися з суто формалістичних причин відсутності в детальному описі робіт (наданих послуг) відомостей про витрати часу на надання правничої допомоги, у випадку домовленості між сторонами договору про встановлений фіксований розмір обчислення гонорару.</a:t>
            </a:r>
            <a:endParaRPr sz="1200" u="sng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UA" sz="12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…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-UA" sz="12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145.</a:t>
            </a:r>
            <a:r>
              <a:rPr lang="ru-UA" sz="12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ru-UA" sz="12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Велика Палата Верховного Суду дійшла висновку, що </a:t>
            </a:r>
            <a:r>
              <a:rPr lang="ru-UA" sz="12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учасник справи повинен деталізувати відповідний опис лише тією мірою, якою досягається його функціональне призначення - визначення розміру витрат на професійну правничу допомогу з метою розподілу судових витрат. Надмірний формалізм при оцінці такого опису на предмет його деталізації, за відсутності визначених процесуальним </a:t>
            </a:r>
            <a:r>
              <a:rPr lang="ru-UA" sz="12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законом</a:t>
            </a:r>
            <a:r>
              <a:rPr lang="ru-UA" sz="12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чітких критеріїв оцінки, може призвести до порушення принципу верховенства права.”</a:t>
            </a:r>
            <a:endParaRPr sz="1200" u="sng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800" b="1" i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2"/>
          <p:cNvSpPr txBox="1"/>
          <p:nvPr/>
        </p:nvSpPr>
        <p:spPr>
          <a:xfrm>
            <a:off x="419100" y="733425"/>
            <a:ext cx="8963025" cy="5698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Додаткова постанова Великої Палати Верховного Суду </a:t>
            </a:r>
            <a:endParaRPr/>
          </a:p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 18 січня 2024 року у справі № 9901/459/21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u="sng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https://reyestr.court.gov.ua/Review/116512569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6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42.           </a:t>
            </a:r>
            <a:r>
              <a:rPr lang="ru-UA" sz="16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Стягнення витрат на правничу допомогу, до складу якої включено витрати на участь адвоката у судовому засіданні, Велика Палата Верховного Суду визнає виправданим, оскільки </a:t>
            </a:r>
            <a:r>
              <a:rPr lang="ru-UA" sz="16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участь у судовому засіданні не є формальною присутністю в ньому, а супроводжується підготовкою адвоката до цього засідання, витрачанням часу на дорогу до судового засідання та у зворотному напрямку, його очікуванням та безпосередню участю в судовому засіданні.</a:t>
            </a:r>
            <a:endParaRPr sz="16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6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43.           Велика Палата Верховного Суду погоджується із доводами представниці позивачки, що, </a:t>
            </a:r>
            <a:r>
              <a:rPr lang="ru-UA" sz="16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обов`язок адвоката щодо здійснення представництва інтересів клієнта в суді передбачає не лише відповідальність за якусь одну дію, наприклад, написання процесуального документа чи виступ у суді, а зобов`язує адвоката вчинити комплекс дій, метою яких є забезпечення реалізації та захисту прав і обов`язків клієнта. Такі стадії представництва інтересів у суді, як прибуття на судове засідання та очікування цього засідання є невідворотними та не залежать від волі чи бажання адвоката.</a:t>
            </a:r>
            <a:endParaRPr sz="16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3"/>
          <p:cNvSpPr txBox="1"/>
          <p:nvPr/>
        </p:nvSpPr>
        <p:spPr>
          <a:xfrm>
            <a:off x="695325" y="885825"/>
            <a:ext cx="8562975" cy="1908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Нормативне регулювання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5" name="Google Shape;145;p3"/>
          <p:cNvSpPr txBox="1"/>
          <p:nvPr/>
        </p:nvSpPr>
        <p:spPr>
          <a:xfrm>
            <a:off x="847725" y="1676400"/>
            <a:ext cx="8048625" cy="4678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800"/>
              <a:buFont typeface="Times New Roman"/>
              <a:buAutoNum type="arabicPeriod"/>
            </a:pPr>
            <a:r>
              <a:rPr lang="ru-UA" sz="2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Конституція України 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800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Ст. 59 Конституції України</a:t>
            </a:r>
            <a:r>
              <a:rPr lang="ru-UA" sz="2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закріплено, що кожен має право на професійну правничу допомогу. Кожен є вільним у виборі захисника своїх прав.</a:t>
            </a:r>
            <a:endParaRPr sz="2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Адміністративний процес – ст. 134 КАС України.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Цивільний процес – ст. 137 ЦПК України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8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Господарський процес – ст. 126 ГПК України</a:t>
            </a:r>
            <a:endParaRPr/>
          </a:p>
          <a:p>
            <a:pPr marL="3429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3"/>
          <p:cNvSpPr txBox="1"/>
          <p:nvPr/>
        </p:nvSpPr>
        <p:spPr>
          <a:xfrm>
            <a:off x="619125" y="742950"/>
            <a:ext cx="8553600" cy="49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Постанова Верховного Суду у складі колегії суддів Касаційного адміністративного суду від 28 липня 2023 року у справі № 640/583/20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800" u="sng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https://reyestr.court.gov.ua/Review/112490968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4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Водночас судами з`ясовано, що ні з договору від 02 жовтня 2019 року № 1959, ні з додаткової угоди до нього неможливо встановити, який саме податковий спір є предметом договору, за яким Адвокатське об`єднання «Адвокатська фірма «АКТІО» надає або буде надавати платнику послуги з питань правової допомоги, що унеможливлює співвідношення предмета договору від 02 жовтня 2019 року № 1959 про надання правової допомоги та предмета спору в адміністративній справі              № 640/583/20.</a:t>
            </a:r>
            <a:endParaRPr sz="14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UA" sz="14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Крім того, в наданих позивачем доказах на підтвердження витрат на професійну правничу допомогу посилання на номер адміністративної справи, в межах якої надавалася правнича допомога, відсутнє. Зокрема, в представлених ТОВ «Агри-Трейд» актах від 31 грудня 2019 року № 57, від                 17 лютого 2020 року № 17, від 31 березня 2020 року № 24 зазначено про надання послуг у сфері права. Таким чином, </a:t>
            </a:r>
            <a:r>
              <a:rPr lang="ru-UA" sz="14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  <a:r>
              <a:rPr lang="ru-UA" sz="14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казані акти не можуть свідчити про надання АО «Адвокатська фірма «АКТІО» послуг ТОВ «Агрі Трейд» саме у справі № 640/583/20</a:t>
            </a:r>
            <a:r>
              <a:rPr lang="ru-UA" sz="14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У платіжних дорученнях вказано призначення платежу «дог 1959 от 01.10.19, агри трейд», що також свідчить про непідтвердженість заявлених позивачем витрат на професійну правничу допомогу.</a:t>
            </a:r>
            <a:endParaRPr sz="14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34"/>
          <p:cNvSpPr txBox="1"/>
          <p:nvPr/>
        </p:nvSpPr>
        <p:spPr>
          <a:xfrm>
            <a:off x="704850" y="685800"/>
            <a:ext cx="8439300" cy="42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Постанова Верховного Суду у складі колегії суддів </a:t>
            </a:r>
            <a:endParaRPr/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Касаційного адміністративного суду </a:t>
            </a:r>
            <a:endParaRPr/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 23 січня 2025 року у справі № 240/32993/23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 u="sng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https://reyestr.court.gov.ua/Review/124647672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54.          Колегія суддів також відхиляє доводи відповідача про те, що позивачем на підтвердження понесених ним витрат не було надано платіжних доручень про передачу коштів адвокату           Сачку А.В., оскільки у </a:t>
            </a:r>
            <a:r>
              <a:rPr lang="ru-UA" sz="1800" i="1" u="sng">
                <a:solidFill>
                  <a:srgbClr val="D2690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КАС </a:t>
            </a:r>
            <a:r>
              <a:rPr lang="ru-UA" sz="1800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України</a:t>
            </a:r>
            <a:r>
              <a:rPr lang="ru-UA" sz="18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в редакції, чинній з 15 грудня 2017 року, імплементовано нову процедуру відшкодування витрат на професійну правову допомогу, однією з особливостей якої є те, що 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відшкодуванню підлягають витрати, </a:t>
            </a:r>
            <a:r>
              <a:rPr lang="ru-UA" sz="1800" b="1" i="1" u="sng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незалежно від того, чи їх уже фактично сплачено стороною/третьою особою чи тільки має бути сплачено</a:t>
            </a:r>
            <a:r>
              <a:rPr lang="ru-UA" sz="1800" b="1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800">
              <a:solidFill>
                <a:srgbClr val="0C1957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35"/>
          <p:cNvSpPr txBox="1"/>
          <p:nvPr/>
        </p:nvSpPr>
        <p:spPr>
          <a:xfrm>
            <a:off x="485775" y="800784"/>
            <a:ext cx="851535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 повернемось до питання: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 подолати </a:t>
            </a:r>
            <a:r>
              <a:rPr lang="ru-UA" sz="2400" b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«ПРОТИ»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заявлення до компенсації витрат на послуги адвоката</a:t>
            </a:r>
            <a:endParaRPr/>
          </a:p>
        </p:txBody>
      </p:sp>
      <p:sp>
        <p:nvSpPr>
          <p:cNvPr id="304" name="Google Shape;304;p35"/>
          <p:cNvSpPr txBox="1"/>
          <p:nvPr/>
        </p:nvSpPr>
        <p:spPr>
          <a:xfrm>
            <a:off x="962025" y="2238375"/>
            <a:ext cx="7724775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Можливе затягування строків розгляду справи та набрання чинності рішенням суду - …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Витрати часу для підготовки додаткових документів - … 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Розчарування з боку клієнта через зменшення суми відшкодування - …</a:t>
            </a:r>
            <a:endParaRPr/>
          </a:p>
        </p:txBody>
      </p:sp>
      <p:sp>
        <p:nvSpPr>
          <p:cNvPr id="305" name="Google Shape;305;p35"/>
          <p:cNvSpPr txBox="1"/>
          <p:nvPr/>
        </p:nvSpPr>
        <p:spPr>
          <a:xfrm>
            <a:off x="1038225" y="5353050"/>
            <a:ext cx="82962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 sz="2000" i="1">
              <a:solidFill>
                <a:srgbClr val="E339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6"/>
          <p:cNvSpPr txBox="1">
            <a:spLocks noGrp="1"/>
          </p:cNvSpPr>
          <p:nvPr>
            <p:ph type="title"/>
          </p:nvPr>
        </p:nvSpPr>
        <p:spPr>
          <a:xfrm>
            <a:off x="825500" y="4572000"/>
            <a:ext cx="84328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3258"/>
              </a:buClr>
              <a:buSzPts val="5400"/>
              <a:buFont typeface="Times New Roman"/>
              <a:buNone/>
            </a:pPr>
            <a:r>
              <a:rPr lang="ru-UA" b="1">
                <a:solidFill>
                  <a:srgbClr val="003258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Дякую за увагу!</a:t>
            </a:r>
            <a:endParaRPr b="1">
              <a:solidFill>
                <a:srgbClr val="003258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1" name="Google Shape;311;p36"/>
          <p:cNvSpPr txBox="1">
            <a:spLocks noGrp="1"/>
          </p:cNvSpPr>
          <p:nvPr>
            <p:ph type="body" idx="2"/>
          </p:nvPr>
        </p:nvSpPr>
        <p:spPr>
          <a:xfrm>
            <a:off x="5035550" y="609601"/>
            <a:ext cx="3962400" cy="376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b="1">
              <a:solidFill>
                <a:srgbClr val="005DA2"/>
              </a:solidFill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ru-UA" b="1">
                <a:solidFill>
                  <a:srgbClr val="002060"/>
                </a:solidFill>
              </a:rPr>
              <a:t>Дар’я ТАРАСЕНКО,</a:t>
            </a:r>
            <a:endParaRPr>
              <a:solidFill>
                <a:srgbClr val="002060"/>
              </a:solidFill>
            </a:endParaRPr>
          </a:p>
          <a:p>
            <a:pPr marL="0" lvl="0" indent="0" algn="l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rPr lang="ru-UA" b="1">
                <a:solidFill>
                  <a:srgbClr val="002060"/>
                </a:solidFill>
              </a:rPr>
              <a:t>адвокат</a:t>
            </a:r>
            <a:endParaRPr>
              <a:solidFill>
                <a:srgbClr val="002060"/>
              </a:solidFill>
            </a:endParaRPr>
          </a:p>
          <a:p>
            <a:pPr marL="274320" lvl="0" indent="-96520" algn="l" rtl="0">
              <a:spcBef>
                <a:spcPts val="560"/>
              </a:spcBef>
              <a:spcAft>
                <a:spcPts val="0"/>
              </a:spcAft>
              <a:buSzPts val="2800"/>
              <a:buNone/>
            </a:pPr>
            <a:endParaRPr b="1">
              <a:solidFill>
                <a:srgbClr val="04081D"/>
              </a:solidFill>
            </a:endParaRPr>
          </a:p>
        </p:txBody>
      </p:sp>
      <p:pic>
        <p:nvPicPr>
          <p:cNvPr id="312" name="Google Shape;312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7900" y="780423"/>
            <a:ext cx="3962400" cy="37302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"/>
          <p:cNvSpPr txBox="1"/>
          <p:nvPr/>
        </p:nvSpPr>
        <p:spPr>
          <a:xfrm>
            <a:off x="600075" y="752475"/>
            <a:ext cx="88392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Навіщо існує механізм відшкодування?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«За» та «проти» заявлення витрат до відшкодування.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923925" y="2019300"/>
            <a:ext cx="7981950" cy="3992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ru-UA" sz="18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Метою стягнення витрат на правничу допомогу є не тільки компенсація стороні, на користь якої прийняте рішення понесених збитків, але і у певному сенсі спонукає суб`єкта владних повноважень утримуватися від вчинення дій, що в подальшому спричиняють необхідність поновлення порушених прав та інтересів фізичних та юридичних осіб у сфері публічно-правових відносин</a:t>
            </a: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endParaRPr/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u="sng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Постанова Верховного Суду у складі колегії суддів </a:t>
            </a:r>
            <a:endParaRPr/>
          </a:p>
          <a:p>
            <a:pPr marL="0" marR="0" lvl="0" indent="0" algn="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Касаційного адміністративного суду </a:t>
            </a:r>
            <a:endParaRPr/>
          </a:p>
          <a:p>
            <a:pPr marL="0" marR="0" lvl="0" indent="0" algn="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 23 січня 2025 року у справі № 240/32993/23</a:t>
            </a:r>
            <a:endParaRPr/>
          </a:p>
          <a:p>
            <a:pPr marL="0" marR="0" lvl="0" indent="0" algn="r" rtl="0"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 u="sng">
                <a:solidFill>
                  <a:srgbClr val="0563C1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https://reyestr.court.gov.ua/Review/124647672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"/>
          <p:cNvSpPr txBox="1"/>
          <p:nvPr/>
        </p:nvSpPr>
        <p:spPr>
          <a:xfrm>
            <a:off x="742950" y="1133475"/>
            <a:ext cx="8315325" cy="2831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ru-UA" sz="20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 винятком особливих обставин сторона, яка виграла справу, в принципі має одержувати від сторони, яка програла справу, відшкодування видатків і витрат, включаючи гонорари адвокатам, котрі вона небезпідставно понесла в зв`язку із провадженням</a:t>
            </a: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П.14 Рекомендацій Комітету Міністрів Ради Європи (КМРЄ) </a:t>
            </a: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державам-членам Щодо шляхів полегшення доступу до правосуддя </a:t>
            </a: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(on measures facilitating access to justice) №R(81)7</a:t>
            </a:r>
            <a:endParaRPr sz="20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"/>
          <p:cNvSpPr txBox="1"/>
          <p:nvPr/>
        </p:nvSpPr>
        <p:spPr>
          <a:xfrm>
            <a:off x="485775" y="800784"/>
            <a:ext cx="851535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Мої особисті аргументи </a:t>
            </a:r>
            <a:r>
              <a:rPr lang="ru-UA" sz="2400" b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«ЗА»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заявлення до компенсації витрат на послуги адвоката</a:t>
            </a:r>
            <a:endParaRPr/>
          </a:p>
        </p:txBody>
      </p:sp>
      <p:sp>
        <p:nvSpPr>
          <p:cNvPr id="162" name="Google Shape;162;p6"/>
          <p:cNvSpPr txBox="1"/>
          <p:nvPr/>
        </p:nvSpPr>
        <p:spPr>
          <a:xfrm>
            <a:off x="962025" y="2219325"/>
            <a:ext cx="7724775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Відновлення фінансової справедливості для клієнта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Профілактика порушень Закону відповідачем у майбутньому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Стимул для відповідача вирішити спір до ухвалення судом рішення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"/>
          <p:cNvSpPr txBox="1"/>
          <p:nvPr/>
        </p:nvSpPr>
        <p:spPr>
          <a:xfrm>
            <a:off x="485775" y="800784"/>
            <a:ext cx="851535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Мої особисті аргументи </a:t>
            </a:r>
            <a:r>
              <a:rPr lang="ru-UA" sz="2400" b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«ПРОТИ»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заявлення до компенсації витрат на послуги адвоката</a:t>
            </a:r>
            <a:endParaRPr/>
          </a:p>
        </p:txBody>
      </p:sp>
      <p:sp>
        <p:nvSpPr>
          <p:cNvPr id="168" name="Google Shape;168;p7"/>
          <p:cNvSpPr txBox="1"/>
          <p:nvPr/>
        </p:nvSpPr>
        <p:spPr>
          <a:xfrm>
            <a:off x="962025" y="2238375"/>
            <a:ext cx="7724775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Можливе затягування строків розгляду справи та набрання чинності рішенням суду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Витрати часу для підготовки додаткових документів 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C1957"/>
              </a:buClr>
              <a:buSzPts val="2400"/>
              <a:buFont typeface="Times New Roman"/>
              <a:buAutoNum type="arabicPeriod"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Розчарування з боку клієнта через зменшення суми відшкодування </a:t>
            </a:r>
            <a:endParaRPr/>
          </a:p>
        </p:txBody>
      </p:sp>
      <p:sp>
        <p:nvSpPr>
          <p:cNvPr id="169" name="Google Shape;169;p7"/>
          <p:cNvSpPr txBox="1"/>
          <p:nvPr/>
        </p:nvSpPr>
        <p:spPr>
          <a:xfrm>
            <a:off x="1038225" y="5353050"/>
            <a:ext cx="829627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0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ru-UA" sz="2000" i="1">
                <a:solidFill>
                  <a:srgbClr val="E339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Питання для обговорення: як подолати ці «проти»?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 txBox="1"/>
          <p:nvPr/>
        </p:nvSpPr>
        <p:spPr>
          <a:xfrm>
            <a:off x="723900" y="971550"/>
            <a:ext cx="83058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Як заявити вимогу про відшкодування витрат на послуги адвоката?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8"/>
          <p:cNvSpPr txBox="1"/>
          <p:nvPr/>
        </p:nvSpPr>
        <p:spPr>
          <a:xfrm>
            <a:off x="809625" y="2428875"/>
            <a:ext cx="8220075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Позивач – в позовній заяві.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Відповідач – у відзові на позовну заяву.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24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Третя особа – в письмових поясненнях третьої особи.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9"/>
          <p:cNvSpPr txBox="1"/>
          <p:nvPr/>
        </p:nvSpPr>
        <p:spPr>
          <a:xfrm>
            <a:off x="428625" y="504825"/>
            <a:ext cx="870585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8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Приклад для позовної заяви: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1" name="Google Shape;181;p9"/>
          <p:cNvSpPr txBox="1"/>
          <p:nvPr/>
        </p:nvSpPr>
        <p:spPr>
          <a:xfrm>
            <a:off x="428625" y="828675"/>
            <a:ext cx="8858250" cy="5924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UA" sz="12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описовій частині позову:</a:t>
            </a:r>
            <a:endParaRPr/>
          </a:p>
          <a:p>
            <a:pPr marL="0" marR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200" b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Щодо розміру судових витрат. 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605"/>
              </a:spcBef>
              <a:spcAft>
                <a:spcPts val="0"/>
              </a:spcAft>
              <a:buNone/>
            </a:pPr>
            <a:r>
              <a:rPr lang="ru-UA" sz="1200" b="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Судовий збір за подання позовної заяви сплачено …</a:t>
            </a:r>
            <a:endParaRPr sz="1200" b="1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805"/>
              </a:spcBef>
              <a:spcAft>
                <a:spcPts val="0"/>
              </a:spcAft>
              <a:buNone/>
            </a:pPr>
            <a:r>
              <a:rPr lang="ru-UA" sz="12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Для захисту свого порушеного права Позивач звернулася до Адвоката Тарасенко Д.Ю. </a:t>
            </a:r>
            <a:endParaRPr/>
          </a:p>
          <a:p>
            <a:pPr marL="0" marR="0" lvl="0" indent="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2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«__» ___ 202__ року між Позивачем та Адвокатом був укладений Договір ____про надання правової допомоги адвокатом, а також «__» ___ 202__ підписано  Додаток №__ до Договору, відповідно до якого Клієнт доручає, а Адвокат приймає на себе зобов’язання щодо представництва інтересів Клієнта в спорі ___________________________.</a:t>
            </a:r>
            <a:endParaRPr/>
          </a:p>
          <a:p>
            <a:pPr marL="0" marR="0" lvl="0" indent="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2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Сторони погодили, що Гонорар Адвоката за представництво інтересів Клієнта в суді першої інстанції становить ____(_______) грн.</a:t>
            </a:r>
            <a:endParaRPr/>
          </a:p>
          <a:p>
            <a:pPr marL="0" marR="0" lvl="0" indent="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2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Гонорар має бути сплачений протягом _____ днів з дня підписання цього додатку. </a:t>
            </a:r>
            <a:endParaRPr/>
          </a:p>
          <a:p>
            <a:pPr marL="0" marR="0" lvl="0" indent="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2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випадку необхідності участі Адвоката в суді апеляційної та/або касаційної інстанції, сторони погоджують гонорар додатково.</a:t>
            </a:r>
            <a:endParaRPr/>
          </a:p>
          <a:p>
            <a:pPr marL="0" marR="0" lvl="0" indent="0" algn="just" rtl="0">
              <a:lnSpc>
                <a:spcPct val="107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2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Додатково Клієнт має компенсувати Адвокатові витрати, пов’язані з виконанням зазначеного доручення, в тому числі поштові витрати, на підставі виставленого Адвокатом рахунка.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200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ru-UA" sz="1200" i="1">
                <a:solidFill>
                  <a:srgbClr val="0C195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Подаємо відповідні документи разом із позовною заявою та просимо врахувати ці витрати при вирішенні питання про розподіл судових витрат</a:t>
            </a:r>
            <a:r>
              <a:rPr lang="ru-UA" sz="1200" i="1">
                <a:solidFill>
                  <a:srgbClr val="0C1957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200">
              <a:solidFill>
                <a:srgbClr val="0C195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ru-UA" sz="1200" b="1" i="1">
                <a:solidFill>
                  <a:srgbClr val="0C1957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На виконання ч. 7 ст. 139 КАС України, робимо заяву про те, що  докази щодо розміру витрат на послуги адвоката будуть подані протягом п’яти днів після ухвалення рішення суду.</a:t>
            </a:r>
            <a:endParaRPr/>
          </a:p>
          <a:p>
            <a:pPr marL="0" marR="0" lvl="0" indent="0" algn="just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ru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sPrint">
  <a:themeElements>
    <a:clrScheme name="Другая 3">
      <a:dk1>
        <a:srgbClr val="000000"/>
      </a:dk1>
      <a:lt1>
        <a:srgbClr val="FFFFFF"/>
      </a:lt1>
      <a:dk2>
        <a:srgbClr val="303030"/>
      </a:dk2>
      <a:lt2>
        <a:srgbClr val="112275"/>
      </a:lt2>
      <a:accent1>
        <a:srgbClr val="112275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3311</Words>
  <Application>Microsoft Macintosh PowerPoint</Application>
  <PresentationFormat>A4 Paper (210x297 mm)</PresentationFormat>
  <Paragraphs>226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0" baseType="lpstr">
      <vt:lpstr>Calibri</vt:lpstr>
      <vt:lpstr>Book Antiqua</vt:lpstr>
      <vt:lpstr>Arial</vt:lpstr>
      <vt:lpstr>Impact</vt:lpstr>
      <vt:lpstr>Times New Roman</vt:lpstr>
      <vt:lpstr>Специальное оформление</vt:lpstr>
      <vt:lpstr>NewsPrint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Oleg Tarasenko</dc:creator>
  <cp:lastModifiedBy>Vladislava Ovcharenko</cp:lastModifiedBy>
  <cp:revision>1</cp:revision>
  <dcterms:created xsi:type="dcterms:W3CDTF">2016-04-19T14:33:40Z</dcterms:created>
  <dcterms:modified xsi:type="dcterms:W3CDTF">2025-10-10T13:21:07Z</dcterms:modified>
</cp:coreProperties>
</file>