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notesMasterIdLst>
    <p:notesMasterId r:id="rId68"/>
  </p:notesMasterIdLst>
  <p:sldIdLst>
    <p:sldId id="256" r:id="rId2"/>
    <p:sldId id="278" r:id="rId3"/>
    <p:sldId id="280" r:id="rId4"/>
    <p:sldId id="315" r:id="rId5"/>
    <p:sldId id="279" r:id="rId6"/>
    <p:sldId id="298" r:id="rId7"/>
    <p:sldId id="299" r:id="rId8"/>
    <p:sldId id="313" r:id="rId9"/>
    <p:sldId id="281" r:id="rId10"/>
    <p:sldId id="297" r:id="rId11"/>
    <p:sldId id="300" r:id="rId12"/>
    <p:sldId id="293" r:id="rId13"/>
    <p:sldId id="301" r:id="rId14"/>
    <p:sldId id="257" r:id="rId15"/>
    <p:sldId id="264" r:id="rId16"/>
    <p:sldId id="265" r:id="rId17"/>
    <p:sldId id="266" r:id="rId18"/>
    <p:sldId id="258" r:id="rId19"/>
    <p:sldId id="259" r:id="rId20"/>
    <p:sldId id="286" r:id="rId21"/>
    <p:sldId id="260" r:id="rId22"/>
    <p:sldId id="307" r:id="rId23"/>
    <p:sldId id="262" r:id="rId24"/>
    <p:sldId id="290" r:id="rId25"/>
    <p:sldId id="310" r:id="rId26"/>
    <p:sldId id="305" r:id="rId27"/>
    <p:sldId id="267" r:id="rId28"/>
    <p:sldId id="268" r:id="rId29"/>
    <p:sldId id="287" r:id="rId30"/>
    <p:sldId id="269" r:id="rId31"/>
    <p:sldId id="270" r:id="rId32"/>
    <p:sldId id="271" r:id="rId33"/>
    <p:sldId id="306" r:id="rId34"/>
    <p:sldId id="261" r:id="rId35"/>
    <p:sldId id="275" r:id="rId36"/>
    <p:sldId id="274" r:id="rId37"/>
    <p:sldId id="289" r:id="rId38"/>
    <p:sldId id="316" r:id="rId39"/>
    <p:sldId id="302" r:id="rId40"/>
    <p:sldId id="303" r:id="rId41"/>
    <p:sldId id="276" r:id="rId42"/>
    <p:sldId id="308" r:id="rId43"/>
    <p:sldId id="309" r:id="rId44"/>
    <p:sldId id="277" r:id="rId45"/>
    <p:sldId id="304" r:id="rId46"/>
    <p:sldId id="272" r:id="rId47"/>
    <p:sldId id="273" r:id="rId48"/>
    <p:sldId id="282" r:id="rId49"/>
    <p:sldId id="296" r:id="rId50"/>
    <p:sldId id="284" r:id="rId51"/>
    <p:sldId id="291" r:id="rId52"/>
    <p:sldId id="311" r:id="rId53"/>
    <p:sldId id="294" r:id="rId54"/>
    <p:sldId id="292" r:id="rId55"/>
    <p:sldId id="312" r:id="rId56"/>
    <p:sldId id="323" r:id="rId57"/>
    <p:sldId id="317" r:id="rId58"/>
    <p:sldId id="319" r:id="rId59"/>
    <p:sldId id="285" r:id="rId60"/>
    <p:sldId id="295" r:id="rId61"/>
    <p:sldId id="318" r:id="rId62"/>
    <p:sldId id="324" r:id="rId63"/>
    <p:sldId id="320" r:id="rId64"/>
    <p:sldId id="314" r:id="rId65"/>
    <p:sldId id="263" r:id="rId66"/>
    <p:sldId id="288" r:id="rId6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38286" autoAdjust="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image" Target="../media/image30.jp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image" Target="../media/image30.jp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7B192F-87D1-40B9-99CD-84A647EF69BC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5173090A-3852-43ED-B671-339D95317A14}">
      <dgm:prSet phldrT="[Текст]"/>
      <dgm:spPr/>
      <dgm:t>
        <a:bodyPr/>
        <a:lstStyle/>
        <a:p>
          <a:r>
            <a:rPr lang="uk-UA" dirty="0"/>
            <a:t>громадян</a:t>
          </a:r>
          <a:endParaRPr lang="ru-UA" dirty="0"/>
        </a:p>
      </dgm:t>
    </dgm:pt>
    <dgm:pt modelId="{CFE783C9-B9C4-4AB3-A5A0-F53B9FF00D9F}" type="parTrans" cxnId="{6F9BA186-9671-4C13-AC5B-6544CDF1109E}">
      <dgm:prSet/>
      <dgm:spPr/>
      <dgm:t>
        <a:bodyPr/>
        <a:lstStyle/>
        <a:p>
          <a:endParaRPr lang="ru-UA"/>
        </a:p>
      </dgm:t>
    </dgm:pt>
    <dgm:pt modelId="{B036C4BE-D19A-484E-9DFB-D29C4AEF5947}" type="sibTrans" cxnId="{6F9BA186-9671-4C13-AC5B-6544CDF1109E}">
      <dgm:prSet/>
      <dgm:spPr/>
      <dgm:t>
        <a:bodyPr/>
        <a:lstStyle/>
        <a:p>
          <a:endParaRPr lang="ru-UA"/>
        </a:p>
      </dgm:t>
    </dgm:pt>
    <dgm:pt modelId="{7423B43B-FBAA-4598-AD65-FFEA93D910BB}">
      <dgm:prSet phldrT="[Текст]"/>
      <dgm:spPr/>
      <dgm:t>
        <a:bodyPr/>
        <a:lstStyle/>
        <a:p>
          <a:r>
            <a:rPr lang="uk-UA" dirty="0"/>
            <a:t>юридичних осіб</a:t>
          </a:r>
          <a:endParaRPr lang="ru-UA" dirty="0"/>
        </a:p>
      </dgm:t>
    </dgm:pt>
    <dgm:pt modelId="{B37CE50A-93E7-40FF-ADF9-EE46A77FF832}" type="parTrans" cxnId="{61C12BA9-3F35-4A59-BA50-56001B72DC1D}">
      <dgm:prSet/>
      <dgm:spPr/>
      <dgm:t>
        <a:bodyPr/>
        <a:lstStyle/>
        <a:p>
          <a:endParaRPr lang="ru-UA"/>
        </a:p>
      </dgm:t>
    </dgm:pt>
    <dgm:pt modelId="{E125C5A7-49FE-4F73-8FD6-3D6994F8D4A5}" type="sibTrans" cxnId="{61C12BA9-3F35-4A59-BA50-56001B72DC1D}">
      <dgm:prSet/>
      <dgm:spPr/>
      <dgm:t>
        <a:bodyPr/>
        <a:lstStyle/>
        <a:p>
          <a:endParaRPr lang="ru-UA"/>
        </a:p>
      </dgm:t>
    </dgm:pt>
    <dgm:pt modelId="{C05D5576-FD24-41CA-A0E6-BAB687C4FE2A}">
      <dgm:prSet phldrT="[Текст]"/>
      <dgm:spPr/>
      <dgm:t>
        <a:bodyPr/>
        <a:lstStyle/>
        <a:p>
          <a:r>
            <a:rPr lang="uk-UA" dirty="0"/>
            <a:t>державній та комунальній власності</a:t>
          </a:r>
          <a:endParaRPr lang="ru-UA" dirty="0"/>
        </a:p>
      </dgm:t>
    </dgm:pt>
    <dgm:pt modelId="{EA6A87D6-2781-4EA4-A814-ABF8AFA1562A}" type="parTrans" cxnId="{414299AE-10F9-4C29-BBC0-724CAEA5E178}">
      <dgm:prSet/>
      <dgm:spPr/>
      <dgm:t>
        <a:bodyPr/>
        <a:lstStyle/>
        <a:p>
          <a:endParaRPr lang="ru-UA"/>
        </a:p>
      </dgm:t>
    </dgm:pt>
    <dgm:pt modelId="{274BAAAE-722A-4A89-ACD1-0F26033D211D}" type="sibTrans" cxnId="{414299AE-10F9-4C29-BBC0-724CAEA5E178}">
      <dgm:prSet/>
      <dgm:spPr/>
      <dgm:t>
        <a:bodyPr/>
        <a:lstStyle/>
        <a:p>
          <a:endParaRPr lang="ru-UA"/>
        </a:p>
      </dgm:t>
    </dgm:pt>
    <dgm:pt modelId="{B2DFF890-5ACB-4B1C-AA5B-BBEA3B35AD84}" type="pres">
      <dgm:prSet presAssocID="{777B192F-87D1-40B9-99CD-84A647EF69BC}" presName="compositeShape" presStyleCnt="0">
        <dgm:presLayoutVars>
          <dgm:dir/>
          <dgm:resizeHandles/>
        </dgm:presLayoutVars>
      </dgm:prSet>
      <dgm:spPr/>
    </dgm:pt>
    <dgm:pt modelId="{78C58BF4-DF3B-4AFA-8699-3C53905BE18C}" type="pres">
      <dgm:prSet presAssocID="{777B192F-87D1-40B9-99CD-84A647EF69BC}" presName="pyramid" presStyleLbl="node1" presStyleIdx="0" presStyleCnt="1"/>
      <dgm:spPr/>
    </dgm:pt>
    <dgm:pt modelId="{0C812F8F-AC7A-4643-8527-212735D6C8D6}" type="pres">
      <dgm:prSet presAssocID="{777B192F-87D1-40B9-99CD-84A647EF69BC}" presName="theList" presStyleCnt="0"/>
      <dgm:spPr/>
    </dgm:pt>
    <dgm:pt modelId="{B16B7C2A-44CC-4175-83E0-4A494C772298}" type="pres">
      <dgm:prSet presAssocID="{5173090A-3852-43ED-B671-339D95317A14}" presName="aNode" presStyleLbl="fgAcc1" presStyleIdx="0" presStyleCnt="3">
        <dgm:presLayoutVars>
          <dgm:bulletEnabled val="1"/>
        </dgm:presLayoutVars>
      </dgm:prSet>
      <dgm:spPr/>
    </dgm:pt>
    <dgm:pt modelId="{F91A31AC-8686-457B-99EB-4400C20C6A5E}" type="pres">
      <dgm:prSet presAssocID="{5173090A-3852-43ED-B671-339D95317A14}" presName="aSpace" presStyleCnt="0"/>
      <dgm:spPr/>
    </dgm:pt>
    <dgm:pt modelId="{5B2B5A3E-A66A-451F-96E9-EA90D4B1115F}" type="pres">
      <dgm:prSet presAssocID="{7423B43B-FBAA-4598-AD65-FFEA93D910BB}" presName="aNode" presStyleLbl="fgAcc1" presStyleIdx="1" presStyleCnt="3">
        <dgm:presLayoutVars>
          <dgm:bulletEnabled val="1"/>
        </dgm:presLayoutVars>
      </dgm:prSet>
      <dgm:spPr/>
    </dgm:pt>
    <dgm:pt modelId="{189154A3-5B06-4BE1-9BE7-A64A07B3C751}" type="pres">
      <dgm:prSet presAssocID="{7423B43B-FBAA-4598-AD65-FFEA93D910BB}" presName="aSpace" presStyleCnt="0"/>
      <dgm:spPr/>
    </dgm:pt>
    <dgm:pt modelId="{2941E88C-2E73-4C76-9FCA-F1E31B397A80}" type="pres">
      <dgm:prSet presAssocID="{C05D5576-FD24-41CA-A0E6-BAB687C4FE2A}" presName="aNode" presStyleLbl="fgAcc1" presStyleIdx="2" presStyleCnt="3">
        <dgm:presLayoutVars>
          <dgm:bulletEnabled val="1"/>
        </dgm:presLayoutVars>
      </dgm:prSet>
      <dgm:spPr/>
    </dgm:pt>
    <dgm:pt modelId="{E7D337C7-11D9-4299-A1EC-ABEE8E548C8B}" type="pres">
      <dgm:prSet presAssocID="{C05D5576-FD24-41CA-A0E6-BAB687C4FE2A}" presName="aSpace" presStyleCnt="0"/>
      <dgm:spPr/>
    </dgm:pt>
  </dgm:ptLst>
  <dgm:cxnLst>
    <dgm:cxn modelId="{4F4A2668-FC25-43A6-A6BC-E6A65D754F0F}" type="presOf" srcId="{C05D5576-FD24-41CA-A0E6-BAB687C4FE2A}" destId="{2941E88C-2E73-4C76-9FCA-F1E31B397A80}" srcOrd="0" destOrd="0" presId="urn:microsoft.com/office/officeart/2005/8/layout/pyramid2"/>
    <dgm:cxn modelId="{8FF05A68-4E29-4003-A7DB-020DFA1F8E29}" type="presOf" srcId="{7423B43B-FBAA-4598-AD65-FFEA93D910BB}" destId="{5B2B5A3E-A66A-451F-96E9-EA90D4B1115F}" srcOrd="0" destOrd="0" presId="urn:microsoft.com/office/officeart/2005/8/layout/pyramid2"/>
    <dgm:cxn modelId="{6F9BA186-9671-4C13-AC5B-6544CDF1109E}" srcId="{777B192F-87D1-40B9-99CD-84A647EF69BC}" destId="{5173090A-3852-43ED-B671-339D95317A14}" srcOrd="0" destOrd="0" parTransId="{CFE783C9-B9C4-4AB3-A5A0-F53B9FF00D9F}" sibTransId="{B036C4BE-D19A-484E-9DFB-D29C4AEF5947}"/>
    <dgm:cxn modelId="{61C12BA9-3F35-4A59-BA50-56001B72DC1D}" srcId="{777B192F-87D1-40B9-99CD-84A647EF69BC}" destId="{7423B43B-FBAA-4598-AD65-FFEA93D910BB}" srcOrd="1" destOrd="0" parTransId="{B37CE50A-93E7-40FF-ADF9-EE46A77FF832}" sibTransId="{E125C5A7-49FE-4F73-8FD6-3D6994F8D4A5}"/>
    <dgm:cxn modelId="{414299AE-10F9-4C29-BBC0-724CAEA5E178}" srcId="{777B192F-87D1-40B9-99CD-84A647EF69BC}" destId="{C05D5576-FD24-41CA-A0E6-BAB687C4FE2A}" srcOrd="2" destOrd="0" parTransId="{EA6A87D6-2781-4EA4-A814-ABF8AFA1562A}" sibTransId="{274BAAAE-722A-4A89-ACD1-0F26033D211D}"/>
    <dgm:cxn modelId="{494943D1-84CE-41AB-B0E3-095EC42CE5AB}" type="presOf" srcId="{777B192F-87D1-40B9-99CD-84A647EF69BC}" destId="{B2DFF890-5ACB-4B1C-AA5B-BBEA3B35AD84}" srcOrd="0" destOrd="0" presId="urn:microsoft.com/office/officeart/2005/8/layout/pyramid2"/>
    <dgm:cxn modelId="{78971BF0-D79D-4CDC-9BD4-B65AFAFFD95C}" type="presOf" srcId="{5173090A-3852-43ED-B671-339D95317A14}" destId="{B16B7C2A-44CC-4175-83E0-4A494C772298}" srcOrd="0" destOrd="0" presId="urn:microsoft.com/office/officeart/2005/8/layout/pyramid2"/>
    <dgm:cxn modelId="{C16C8C35-457D-4546-B69F-AED8F413B4CA}" type="presParOf" srcId="{B2DFF890-5ACB-4B1C-AA5B-BBEA3B35AD84}" destId="{78C58BF4-DF3B-4AFA-8699-3C53905BE18C}" srcOrd="0" destOrd="0" presId="urn:microsoft.com/office/officeart/2005/8/layout/pyramid2"/>
    <dgm:cxn modelId="{6B8F5337-32DA-4A04-ADAE-CF7F9D30F393}" type="presParOf" srcId="{B2DFF890-5ACB-4B1C-AA5B-BBEA3B35AD84}" destId="{0C812F8F-AC7A-4643-8527-212735D6C8D6}" srcOrd="1" destOrd="0" presId="urn:microsoft.com/office/officeart/2005/8/layout/pyramid2"/>
    <dgm:cxn modelId="{77D30B2D-A49E-468D-875B-CC2144840195}" type="presParOf" srcId="{0C812F8F-AC7A-4643-8527-212735D6C8D6}" destId="{B16B7C2A-44CC-4175-83E0-4A494C772298}" srcOrd="0" destOrd="0" presId="urn:microsoft.com/office/officeart/2005/8/layout/pyramid2"/>
    <dgm:cxn modelId="{9B77E8E4-8D66-4ADB-8069-AA8A8D163496}" type="presParOf" srcId="{0C812F8F-AC7A-4643-8527-212735D6C8D6}" destId="{F91A31AC-8686-457B-99EB-4400C20C6A5E}" srcOrd="1" destOrd="0" presId="urn:microsoft.com/office/officeart/2005/8/layout/pyramid2"/>
    <dgm:cxn modelId="{D15286F0-F1B0-4444-A595-3BDB6DB0E08D}" type="presParOf" srcId="{0C812F8F-AC7A-4643-8527-212735D6C8D6}" destId="{5B2B5A3E-A66A-451F-96E9-EA90D4B1115F}" srcOrd="2" destOrd="0" presId="urn:microsoft.com/office/officeart/2005/8/layout/pyramid2"/>
    <dgm:cxn modelId="{43DFF160-5D2F-4D04-AD0B-4DA1C12AD5EA}" type="presParOf" srcId="{0C812F8F-AC7A-4643-8527-212735D6C8D6}" destId="{189154A3-5B06-4BE1-9BE7-A64A07B3C751}" srcOrd="3" destOrd="0" presId="urn:microsoft.com/office/officeart/2005/8/layout/pyramid2"/>
    <dgm:cxn modelId="{E66E349E-3DAE-442A-B2EB-0C00F1CCDCC0}" type="presParOf" srcId="{0C812F8F-AC7A-4643-8527-212735D6C8D6}" destId="{2941E88C-2E73-4C76-9FCA-F1E31B397A80}" srcOrd="4" destOrd="0" presId="urn:microsoft.com/office/officeart/2005/8/layout/pyramid2"/>
    <dgm:cxn modelId="{4D541FCD-714A-4876-BBF3-79583E33875C}" type="presParOf" srcId="{0C812F8F-AC7A-4643-8527-212735D6C8D6}" destId="{E7D337C7-11D9-4299-A1EC-ABEE8E548C8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100DCB3-9BFB-49C7-B9F9-1F148B0C0849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5FBE96F8-1806-4D09-A02B-29986FE68DE3}">
      <dgm:prSet custT="1"/>
      <dgm:spPr/>
      <dgm:t>
        <a:bodyPr/>
        <a:lstStyle/>
        <a:p>
          <a:endParaRPr lang="ru-RU" sz="3000" b="1" dirty="0"/>
        </a:p>
        <a:p>
          <a:r>
            <a:rPr lang="ru-RU" sz="3200" b="1" dirty="0"/>
            <a:t>У </a:t>
          </a:r>
          <a:r>
            <a:rPr lang="ru-RU" sz="3200" b="1" dirty="0" err="1"/>
            <a:t>договорі</a:t>
          </a:r>
          <a:r>
            <a:rPr lang="ru-RU" sz="3200" b="1" dirty="0"/>
            <a:t> </a:t>
          </a:r>
          <a:r>
            <a:rPr lang="ru-RU" sz="3200" b="1" dirty="0" err="1"/>
            <a:t>оренди</a:t>
          </a:r>
          <a:r>
            <a:rPr lang="ru-RU" sz="3200" b="1" dirty="0"/>
            <a:t>:</a:t>
          </a:r>
        </a:p>
        <a:p>
          <a:r>
            <a:rPr lang="ru-RU" sz="2500" dirty="0"/>
            <a:t> </a:t>
          </a:r>
          <a:endParaRPr lang="ru-UA" sz="2500" dirty="0"/>
        </a:p>
      </dgm:t>
    </dgm:pt>
    <dgm:pt modelId="{58A7AABF-0C9B-4183-98CA-9EB341CF9153}" type="parTrans" cxnId="{E9A6C811-AE92-4F92-9A4A-383A60AE0A3F}">
      <dgm:prSet/>
      <dgm:spPr/>
      <dgm:t>
        <a:bodyPr/>
        <a:lstStyle/>
        <a:p>
          <a:endParaRPr lang="ru-UA"/>
        </a:p>
      </dgm:t>
    </dgm:pt>
    <dgm:pt modelId="{5EEED9F5-9A15-40D6-B283-3C8ABC3D6899}" type="sibTrans" cxnId="{E9A6C811-AE92-4F92-9A4A-383A60AE0A3F}">
      <dgm:prSet/>
      <dgm:spPr/>
      <dgm:t>
        <a:bodyPr/>
        <a:lstStyle/>
        <a:p>
          <a:endParaRPr lang="ru-UA"/>
        </a:p>
      </dgm:t>
    </dgm:pt>
    <dgm:pt modelId="{067845FC-0F18-4378-9CFC-7672E098A351}">
      <dgm:prSet custT="1"/>
      <dgm:spPr/>
      <dgm:t>
        <a:bodyPr/>
        <a:lstStyle/>
        <a:p>
          <a:r>
            <a:rPr lang="ru-RU" sz="2800" dirty="0"/>
            <a:t>1. </a:t>
          </a:r>
          <a:r>
            <a:rPr lang="ru-RU" sz="2800" dirty="0" err="1"/>
            <a:t>Зазначено</a:t>
          </a:r>
          <a:r>
            <a:rPr lang="ru-RU" sz="2800" dirty="0"/>
            <a:t> , </a:t>
          </a:r>
          <a:r>
            <a:rPr lang="ru-RU" sz="2800" dirty="0" err="1"/>
            <a:t>що</a:t>
          </a:r>
          <a:r>
            <a:rPr lang="ru-RU" sz="2800" dirty="0"/>
            <a:t> </a:t>
          </a:r>
          <a:r>
            <a:rPr lang="ru-RU" sz="2800" dirty="0" err="1"/>
            <a:t>перехід</a:t>
          </a:r>
          <a:r>
            <a:rPr lang="ru-RU" sz="2800" dirty="0"/>
            <a:t> права </a:t>
          </a:r>
          <a:r>
            <a:rPr lang="ru-RU" sz="2800" dirty="0" err="1"/>
            <a:t>власності</a:t>
          </a:r>
          <a:r>
            <a:rPr lang="ru-RU" sz="2800" dirty="0"/>
            <a:t> на </a:t>
          </a:r>
          <a:r>
            <a:rPr lang="ru-RU" sz="2800" dirty="0" err="1"/>
            <a:t>орендовану</a:t>
          </a:r>
          <a:r>
            <a:rPr lang="ru-RU" sz="2800" dirty="0"/>
            <a:t> </a:t>
          </a:r>
          <a:r>
            <a:rPr lang="ru-RU" sz="2800" dirty="0" err="1"/>
            <a:t>земельну</a:t>
          </a:r>
          <a:r>
            <a:rPr lang="ru-RU" sz="2800" dirty="0"/>
            <a:t> </a:t>
          </a:r>
          <a:r>
            <a:rPr lang="ru-RU" sz="2800" dirty="0" err="1"/>
            <a:t>ділянку</a:t>
          </a:r>
          <a:r>
            <a:rPr lang="ru-RU" sz="2800" dirty="0"/>
            <a:t> до </a:t>
          </a:r>
          <a:r>
            <a:rPr lang="ru-RU" sz="2800" dirty="0" err="1"/>
            <a:t>іншої</a:t>
          </a:r>
          <a:r>
            <a:rPr lang="ru-RU" sz="2800" dirty="0"/>
            <a:t> особи є </a:t>
          </a:r>
          <a:r>
            <a:rPr lang="ru-RU" sz="2800" dirty="0" err="1"/>
            <a:t>підставою</a:t>
          </a:r>
          <a:r>
            <a:rPr lang="ru-RU" sz="2800" dirty="0"/>
            <a:t> для </a:t>
          </a:r>
          <a:r>
            <a:rPr lang="ru-RU" sz="2800" dirty="0" err="1"/>
            <a:t>розірвання</a:t>
          </a:r>
          <a:r>
            <a:rPr lang="ru-RU" sz="2800" dirty="0"/>
            <a:t> договору </a:t>
          </a:r>
        </a:p>
        <a:p>
          <a:r>
            <a:rPr lang="ru-RU" sz="2800" dirty="0"/>
            <a:t>2. Не </a:t>
          </a:r>
          <a:r>
            <a:rPr lang="ru-RU" sz="2800" dirty="0" err="1"/>
            <a:t>міститься</a:t>
          </a:r>
          <a:r>
            <a:rPr lang="ru-RU" sz="2800" dirty="0"/>
            <a:t> </a:t>
          </a:r>
          <a:r>
            <a:rPr lang="ru-RU" sz="2800" dirty="0" err="1"/>
            <a:t>обмежень</a:t>
          </a:r>
          <a:r>
            <a:rPr lang="ru-RU" sz="2800" dirty="0"/>
            <a:t> </a:t>
          </a:r>
          <a:r>
            <a:rPr lang="ru-RU" sz="2800" dirty="0" err="1"/>
            <a:t>щодо</a:t>
          </a:r>
          <a:r>
            <a:rPr lang="ru-RU" sz="2800" dirty="0"/>
            <a:t> способу </a:t>
          </a:r>
          <a:r>
            <a:rPr lang="ru-RU" sz="2800" dirty="0" err="1"/>
            <a:t>зміни</a:t>
          </a:r>
          <a:r>
            <a:rPr lang="ru-RU" sz="2800" dirty="0"/>
            <a:t> </a:t>
          </a:r>
          <a:r>
            <a:rPr lang="ru-RU" sz="2800" dirty="0" err="1"/>
            <a:t>власника</a:t>
          </a:r>
          <a:r>
            <a:rPr lang="ru-RU" sz="2800" dirty="0"/>
            <a:t>.</a:t>
          </a:r>
          <a:endParaRPr lang="ru-UA" sz="2800" dirty="0"/>
        </a:p>
      </dgm:t>
    </dgm:pt>
    <dgm:pt modelId="{F1BD4A2E-644D-415F-802C-FC215B54376D}" type="parTrans" cxnId="{D751F524-EF23-4192-94A0-9D6524127E1F}">
      <dgm:prSet/>
      <dgm:spPr/>
      <dgm:t>
        <a:bodyPr/>
        <a:lstStyle/>
        <a:p>
          <a:endParaRPr lang="ru-UA"/>
        </a:p>
      </dgm:t>
    </dgm:pt>
    <dgm:pt modelId="{99CB6967-E3A1-4C00-AD60-86BC2CB80379}" type="sibTrans" cxnId="{D751F524-EF23-4192-94A0-9D6524127E1F}">
      <dgm:prSet/>
      <dgm:spPr/>
      <dgm:t>
        <a:bodyPr/>
        <a:lstStyle/>
        <a:p>
          <a:endParaRPr lang="ru-UA"/>
        </a:p>
      </dgm:t>
    </dgm:pt>
    <dgm:pt modelId="{2C658635-F561-4039-93EE-CE3C264A3725}" type="pres">
      <dgm:prSet presAssocID="{7100DCB3-9BFB-49C7-B9F9-1F148B0C0849}" presName="linearFlow" presStyleCnt="0">
        <dgm:presLayoutVars>
          <dgm:resizeHandles val="exact"/>
        </dgm:presLayoutVars>
      </dgm:prSet>
      <dgm:spPr/>
    </dgm:pt>
    <dgm:pt modelId="{C95E261C-1676-4040-836F-BCA9E2E61AD3}" type="pres">
      <dgm:prSet presAssocID="{5FBE96F8-1806-4D09-A02B-29986FE68DE3}" presName="node" presStyleLbl="node1" presStyleIdx="0" presStyleCnt="2" custScaleX="71512" custScaleY="49357" custLinFactNeighborX="-541" custLinFactNeighborY="6481">
        <dgm:presLayoutVars>
          <dgm:bulletEnabled val="1"/>
        </dgm:presLayoutVars>
      </dgm:prSet>
      <dgm:spPr/>
    </dgm:pt>
    <dgm:pt modelId="{B44EA4FB-24F9-43EB-9F06-6BCBF7352307}" type="pres">
      <dgm:prSet presAssocID="{5EEED9F5-9A15-40D6-B283-3C8ABC3D6899}" presName="sibTrans" presStyleLbl="sibTrans2D1" presStyleIdx="0" presStyleCnt="1" custAng="0" custFlipHor="1" custScaleX="166427" custScaleY="72026" custLinFactNeighborX="-98878" custLinFactNeighborY="1121"/>
      <dgm:spPr/>
    </dgm:pt>
    <dgm:pt modelId="{94C71465-14D1-4A20-9A7E-21139676605F}" type="pres">
      <dgm:prSet presAssocID="{5EEED9F5-9A15-40D6-B283-3C8ABC3D6899}" presName="connectorText" presStyleLbl="sibTrans2D1" presStyleIdx="0" presStyleCnt="1"/>
      <dgm:spPr/>
    </dgm:pt>
    <dgm:pt modelId="{E542C8C5-F193-47F1-A738-F4FAF2B00007}" type="pres">
      <dgm:prSet presAssocID="{067845FC-0F18-4378-9CFC-7672E098A351}" presName="node" presStyleLbl="node1" presStyleIdx="1" presStyleCnt="2" custScaleX="110353" custScaleY="164894" custLinFactNeighborX="2823" custLinFactNeighborY="-39780">
        <dgm:presLayoutVars>
          <dgm:bulletEnabled val="1"/>
        </dgm:presLayoutVars>
      </dgm:prSet>
      <dgm:spPr/>
    </dgm:pt>
  </dgm:ptLst>
  <dgm:cxnLst>
    <dgm:cxn modelId="{E9A6C811-AE92-4F92-9A4A-383A60AE0A3F}" srcId="{7100DCB3-9BFB-49C7-B9F9-1F148B0C0849}" destId="{5FBE96F8-1806-4D09-A02B-29986FE68DE3}" srcOrd="0" destOrd="0" parTransId="{58A7AABF-0C9B-4183-98CA-9EB341CF9153}" sibTransId="{5EEED9F5-9A15-40D6-B283-3C8ABC3D6899}"/>
    <dgm:cxn modelId="{D751F524-EF23-4192-94A0-9D6524127E1F}" srcId="{7100DCB3-9BFB-49C7-B9F9-1F148B0C0849}" destId="{067845FC-0F18-4378-9CFC-7672E098A351}" srcOrd="1" destOrd="0" parTransId="{F1BD4A2E-644D-415F-802C-FC215B54376D}" sibTransId="{99CB6967-E3A1-4C00-AD60-86BC2CB80379}"/>
    <dgm:cxn modelId="{83691368-91D6-4492-B079-724D66B1AEE4}" type="presOf" srcId="{5EEED9F5-9A15-40D6-B283-3C8ABC3D6899}" destId="{94C71465-14D1-4A20-9A7E-21139676605F}" srcOrd="1" destOrd="0" presId="urn:microsoft.com/office/officeart/2005/8/layout/process2"/>
    <dgm:cxn modelId="{9FFB887C-C4B8-4AC2-ADCD-C1F64AF4AAAD}" type="presOf" srcId="{5EEED9F5-9A15-40D6-B283-3C8ABC3D6899}" destId="{B44EA4FB-24F9-43EB-9F06-6BCBF7352307}" srcOrd="0" destOrd="0" presId="urn:microsoft.com/office/officeart/2005/8/layout/process2"/>
    <dgm:cxn modelId="{C9280B83-A257-4F26-90A3-BDC8EC7980A4}" type="presOf" srcId="{067845FC-0F18-4378-9CFC-7672E098A351}" destId="{E542C8C5-F193-47F1-A738-F4FAF2B00007}" srcOrd="0" destOrd="0" presId="urn:microsoft.com/office/officeart/2005/8/layout/process2"/>
    <dgm:cxn modelId="{1061429A-CF10-4C9B-A8AC-8E392D99DB1B}" type="presOf" srcId="{7100DCB3-9BFB-49C7-B9F9-1F148B0C0849}" destId="{2C658635-F561-4039-93EE-CE3C264A3725}" srcOrd="0" destOrd="0" presId="urn:microsoft.com/office/officeart/2005/8/layout/process2"/>
    <dgm:cxn modelId="{B9ADE5D0-DC6C-4938-8DB8-672AC65C7C43}" type="presOf" srcId="{5FBE96F8-1806-4D09-A02B-29986FE68DE3}" destId="{C95E261C-1676-4040-836F-BCA9E2E61AD3}" srcOrd="0" destOrd="0" presId="urn:microsoft.com/office/officeart/2005/8/layout/process2"/>
    <dgm:cxn modelId="{21F53F21-3DAD-4A7D-877F-C0A4341DF601}" type="presParOf" srcId="{2C658635-F561-4039-93EE-CE3C264A3725}" destId="{C95E261C-1676-4040-836F-BCA9E2E61AD3}" srcOrd="0" destOrd="0" presId="urn:microsoft.com/office/officeart/2005/8/layout/process2"/>
    <dgm:cxn modelId="{1A5EB111-D362-4FA9-835D-064F7320B72F}" type="presParOf" srcId="{2C658635-F561-4039-93EE-CE3C264A3725}" destId="{B44EA4FB-24F9-43EB-9F06-6BCBF7352307}" srcOrd="1" destOrd="0" presId="urn:microsoft.com/office/officeart/2005/8/layout/process2"/>
    <dgm:cxn modelId="{6916E6C4-27EE-42A0-8564-17AFD57583C0}" type="presParOf" srcId="{B44EA4FB-24F9-43EB-9F06-6BCBF7352307}" destId="{94C71465-14D1-4A20-9A7E-21139676605F}" srcOrd="0" destOrd="0" presId="urn:microsoft.com/office/officeart/2005/8/layout/process2"/>
    <dgm:cxn modelId="{81CECDB6-D9F5-48BF-8E1A-0CA52B951407}" type="presParOf" srcId="{2C658635-F561-4039-93EE-CE3C264A3725}" destId="{E542C8C5-F193-47F1-A738-F4FAF2B00007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D698C8-AF8D-48F9-AF80-B600B4284AE0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DB617652-EEA3-432C-ADA5-72715572E355}">
      <dgm:prSet phldrT="[Текст]" custT="1"/>
      <dgm:spPr/>
      <dgm:t>
        <a:bodyPr/>
        <a:lstStyle/>
        <a:p>
          <a:r>
            <a:rPr lang="uk-UA" sz="3500" dirty="0"/>
            <a:t>Письмова форма</a:t>
          </a:r>
          <a:endParaRPr lang="ru-UA" sz="3500" dirty="0"/>
        </a:p>
      </dgm:t>
    </dgm:pt>
    <dgm:pt modelId="{92A4AE7B-849F-4D71-8637-DFD3B3F7244B}" type="parTrans" cxnId="{C70C073F-FB45-4617-BA7B-8BF6F7A2ECB7}">
      <dgm:prSet/>
      <dgm:spPr/>
      <dgm:t>
        <a:bodyPr/>
        <a:lstStyle/>
        <a:p>
          <a:endParaRPr lang="ru-UA"/>
        </a:p>
      </dgm:t>
    </dgm:pt>
    <dgm:pt modelId="{48066AED-B32D-4A4C-BB2D-401B54BC151B}" type="sibTrans" cxnId="{C70C073F-FB45-4617-BA7B-8BF6F7A2ECB7}">
      <dgm:prSet/>
      <dgm:spPr/>
      <dgm:t>
        <a:bodyPr/>
        <a:lstStyle/>
        <a:p>
          <a:endParaRPr lang="ru-UA"/>
        </a:p>
      </dgm:t>
    </dgm:pt>
    <dgm:pt modelId="{69A05910-9463-4BB9-818F-5422AD60B2C9}">
      <dgm:prSet phldrT="[Текст]" custT="1"/>
      <dgm:spPr/>
      <dgm:t>
        <a:bodyPr/>
        <a:lstStyle/>
        <a:p>
          <a:r>
            <a:rPr lang="uk-UA" sz="3500" dirty="0"/>
            <a:t>Строк дії</a:t>
          </a:r>
          <a:endParaRPr lang="ru-UA" sz="3500" dirty="0"/>
        </a:p>
      </dgm:t>
    </dgm:pt>
    <dgm:pt modelId="{52A4A9F3-7C1A-4636-9BAB-C3749FDF5D4F}" type="parTrans" cxnId="{8E00CD82-414A-48CB-B7B9-2DA7C08D0FAE}">
      <dgm:prSet/>
      <dgm:spPr/>
      <dgm:t>
        <a:bodyPr/>
        <a:lstStyle/>
        <a:p>
          <a:endParaRPr lang="ru-UA"/>
        </a:p>
      </dgm:t>
    </dgm:pt>
    <dgm:pt modelId="{A5FA9128-5B2A-4DF2-A32E-2FDC2A3486B0}" type="sibTrans" cxnId="{8E00CD82-414A-48CB-B7B9-2DA7C08D0FAE}">
      <dgm:prSet/>
      <dgm:spPr/>
      <dgm:t>
        <a:bodyPr/>
        <a:lstStyle/>
        <a:p>
          <a:endParaRPr lang="ru-UA"/>
        </a:p>
      </dgm:t>
    </dgm:pt>
    <dgm:pt modelId="{2B010692-BB43-4071-A9F1-D8C1D7613393}">
      <dgm:prSet phldrT="[Текст]" custT="1"/>
      <dgm:spPr/>
      <dgm:t>
        <a:bodyPr/>
        <a:lstStyle/>
        <a:p>
          <a:r>
            <a:rPr lang="uk-UA" sz="3500" dirty="0"/>
            <a:t>Державна реєстрація права оренди </a:t>
          </a:r>
          <a:endParaRPr lang="ru-UA" sz="3500" dirty="0"/>
        </a:p>
      </dgm:t>
    </dgm:pt>
    <dgm:pt modelId="{309745EC-C88B-4861-81A2-CF5609AE441A}" type="parTrans" cxnId="{F777A076-ED49-4CE8-800B-C551A9C8263E}">
      <dgm:prSet/>
      <dgm:spPr/>
      <dgm:t>
        <a:bodyPr/>
        <a:lstStyle/>
        <a:p>
          <a:endParaRPr lang="ru-UA"/>
        </a:p>
      </dgm:t>
    </dgm:pt>
    <dgm:pt modelId="{1066B1CC-2A3A-481E-A04C-037AB56D155E}" type="sibTrans" cxnId="{F777A076-ED49-4CE8-800B-C551A9C8263E}">
      <dgm:prSet/>
      <dgm:spPr/>
      <dgm:t>
        <a:bodyPr/>
        <a:lstStyle/>
        <a:p>
          <a:endParaRPr lang="ru-UA"/>
        </a:p>
      </dgm:t>
    </dgm:pt>
    <dgm:pt modelId="{FA85241A-FBA6-4322-A5A9-726E40BB56B2}">
      <dgm:prSet phldrT="[Текст]" custT="1"/>
      <dgm:spPr/>
      <dgm:t>
        <a:bodyPr/>
        <a:lstStyle/>
        <a:p>
          <a:r>
            <a:rPr lang="uk-UA" sz="3500" dirty="0"/>
            <a:t>Істотні умови</a:t>
          </a:r>
          <a:endParaRPr lang="ru-UA" sz="3500" dirty="0"/>
        </a:p>
      </dgm:t>
    </dgm:pt>
    <dgm:pt modelId="{E891573C-93B9-47CC-93FB-FBA2F1DFE839}" type="parTrans" cxnId="{24077BDE-FD7F-4913-8840-D71D8C7BABFA}">
      <dgm:prSet/>
      <dgm:spPr/>
      <dgm:t>
        <a:bodyPr/>
        <a:lstStyle/>
        <a:p>
          <a:endParaRPr lang="ru-UA"/>
        </a:p>
      </dgm:t>
    </dgm:pt>
    <dgm:pt modelId="{68FD9B26-40D3-4861-9D9C-FBA558063555}" type="sibTrans" cxnId="{24077BDE-FD7F-4913-8840-D71D8C7BABFA}">
      <dgm:prSet/>
      <dgm:spPr/>
      <dgm:t>
        <a:bodyPr/>
        <a:lstStyle/>
        <a:p>
          <a:endParaRPr lang="ru-UA"/>
        </a:p>
      </dgm:t>
    </dgm:pt>
    <dgm:pt modelId="{B380295B-04F3-4841-9614-C7627F67BF30}" type="pres">
      <dgm:prSet presAssocID="{2AD698C8-AF8D-48F9-AF80-B600B4284AE0}" presName="cycle" presStyleCnt="0">
        <dgm:presLayoutVars>
          <dgm:dir/>
          <dgm:resizeHandles val="exact"/>
        </dgm:presLayoutVars>
      </dgm:prSet>
      <dgm:spPr/>
    </dgm:pt>
    <dgm:pt modelId="{11309EB7-BDCE-43BB-8077-EC44BE66847F}" type="pres">
      <dgm:prSet presAssocID="{DB617652-EEA3-432C-ADA5-72715572E355}" presName="node" presStyleLbl="node1" presStyleIdx="0" presStyleCnt="4" custScaleX="261054">
        <dgm:presLayoutVars>
          <dgm:bulletEnabled val="1"/>
        </dgm:presLayoutVars>
      </dgm:prSet>
      <dgm:spPr/>
    </dgm:pt>
    <dgm:pt modelId="{5248BD40-AFA5-4EDA-A9FC-4FC61A81457C}" type="pres">
      <dgm:prSet presAssocID="{48066AED-B32D-4A4C-BB2D-401B54BC151B}" presName="sibTrans" presStyleLbl="sibTrans2D1" presStyleIdx="0" presStyleCnt="4" custScaleX="172904" custLinFactNeighborX="23098" custLinFactNeighborY="5152"/>
      <dgm:spPr/>
    </dgm:pt>
    <dgm:pt modelId="{8DF0158F-690C-45B8-BB51-CA6F8C928158}" type="pres">
      <dgm:prSet presAssocID="{48066AED-B32D-4A4C-BB2D-401B54BC151B}" presName="connectorText" presStyleLbl="sibTrans2D1" presStyleIdx="0" presStyleCnt="4"/>
      <dgm:spPr/>
    </dgm:pt>
    <dgm:pt modelId="{0AEFD323-3C09-4691-983F-94D4F80250D9}" type="pres">
      <dgm:prSet presAssocID="{69A05910-9463-4BB9-818F-5422AD60B2C9}" presName="node" presStyleLbl="node1" presStyleIdx="1" presStyleCnt="4" custScaleX="252051" custRadScaleRad="149377" custRadScaleInc="4688">
        <dgm:presLayoutVars>
          <dgm:bulletEnabled val="1"/>
        </dgm:presLayoutVars>
      </dgm:prSet>
      <dgm:spPr/>
    </dgm:pt>
    <dgm:pt modelId="{35F5800B-5B48-4285-A9BC-882FD7F3697D}" type="pres">
      <dgm:prSet presAssocID="{A5FA9128-5B2A-4DF2-A32E-2FDC2A3486B0}" presName="sibTrans" presStyleLbl="sibTrans2D1" presStyleIdx="1" presStyleCnt="4" custScaleX="279878" custLinFactNeighborX="25912" custLinFactNeighborY="-17172"/>
      <dgm:spPr/>
    </dgm:pt>
    <dgm:pt modelId="{C43AAF63-C5E8-4335-A5E2-E6028D5BA8B7}" type="pres">
      <dgm:prSet presAssocID="{A5FA9128-5B2A-4DF2-A32E-2FDC2A3486B0}" presName="connectorText" presStyleLbl="sibTrans2D1" presStyleIdx="1" presStyleCnt="4"/>
      <dgm:spPr/>
    </dgm:pt>
    <dgm:pt modelId="{90C2DA87-B5E8-4272-80E5-0D184EE277AF}" type="pres">
      <dgm:prSet presAssocID="{2B010692-BB43-4071-A9F1-D8C1D7613393}" presName="node" presStyleLbl="node1" presStyleIdx="2" presStyleCnt="4" custScaleX="309912">
        <dgm:presLayoutVars>
          <dgm:bulletEnabled val="1"/>
        </dgm:presLayoutVars>
      </dgm:prSet>
      <dgm:spPr/>
    </dgm:pt>
    <dgm:pt modelId="{F3035C8D-4776-4EAD-8C10-95597E394A69}" type="pres">
      <dgm:prSet presAssocID="{1066B1CC-2A3A-481E-A04C-037AB56D155E}" presName="sibTrans" presStyleLbl="sibTrans2D1" presStyleIdx="2" presStyleCnt="4" custScaleX="174276" custLinFactNeighborX="0" custLinFactNeighborY="0"/>
      <dgm:spPr/>
    </dgm:pt>
    <dgm:pt modelId="{A251AE04-E47E-480F-9BAD-5CCC4C0DC1E2}" type="pres">
      <dgm:prSet presAssocID="{1066B1CC-2A3A-481E-A04C-037AB56D155E}" presName="connectorText" presStyleLbl="sibTrans2D1" presStyleIdx="2" presStyleCnt="4"/>
      <dgm:spPr/>
    </dgm:pt>
    <dgm:pt modelId="{A807053E-07E0-425F-BD0A-E33475953025}" type="pres">
      <dgm:prSet presAssocID="{FA85241A-FBA6-4322-A5A9-726E40BB56B2}" presName="node" presStyleLbl="node1" presStyleIdx="3" presStyleCnt="4" custScaleX="270299" custRadScaleRad="167469" custRadScaleInc="5363">
        <dgm:presLayoutVars>
          <dgm:bulletEnabled val="1"/>
        </dgm:presLayoutVars>
      </dgm:prSet>
      <dgm:spPr/>
    </dgm:pt>
    <dgm:pt modelId="{5DD545FD-5856-46DB-8F59-F2C5E27E6D2C}" type="pres">
      <dgm:prSet presAssocID="{68FD9B26-40D3-4861-9D9C-FBA558063555}" presName="sibTrans" presStyleLbl="sibTrans2D1" presStyleIdx="3" presStyleCnt="4" custScaleX="234659" custLinFactNeighborX="-3313" custLinFactNeighborY="238"/>
      <dgm:spPr/>
    </dgm:pt>
    <dgm:pt modelId="{C81A67E6-F38B-4551-B6EB-3359D6288DB4}" type="pres">
      <dgm:prSet presAssocID="{68FD9B26-40D3-4861-9D9C-FBA558063555}" presName="connectorText" presStyleLbl="sibTrans2D1" presStyleIdx="3" presStyleCnt="4"/>
      <dgm:spPr/>
    </dgm:pt>
  </dgm:ptLst>
  <dgm:cxnLst>
    <dgm:cxn modelId="{25371C05-688F-4410-8035-1AA97D292EEE}" type="presOf" srcId="{68FD9B26-40D3-4861-9D9C-FBA558063555}" destId="{C81A67E6-F38B-4551-B6EB-3359D6288DB4}" srcOrd="1" destOrd="0" presId="urn:microsoft.com/office/officeart/2005/8/layout/cycle2"/>
    <dgm:cxn modelId="{C70C073F-FB45-4617-BA7B-8BF6F7A2ECB7}" srcId="{2AD698C8-AF8D-48F9-AF80-B600B4284AE0}" destId="{DB617652-EEA3-432C-ADA5-72715572E355}" srcOrd="0" destOrd="0" parTransId="{92A4AE7B-849F-4D71-8637-DFD3B3F7244B}" sibTransId="{48066AED-B32D-4A4C-BB2D-401B54BC151B}"/>
    <dgm:cxn modelId="{4737F442-3BCF-478C-89E5-9CD12BA4F753}" type="presOf" srcId="{A5FA9128-5B2A-4DF2-A32E-2FDC2A3486B0}" destId="{35F5800B-5B48-4285-A9BC-882FD7F3697D}" srcOrd="0" destOrd="0" presId="urn:microsoft.com/office/officeart/2005/8/layout/cycle2"/>
    <dgm:cxn modelId="{29DA4C4B-23BB-4EA4-B876-CDBDDBC5DEF6}" type="presOf" srcId="{48066AED-B32D-4A4C-BB2D-401B54BC151B}" destId="{5248BD40-AFA5-4EDA-A9FC-4FC61A81457C}" srcOrd="0" destOrd="0" presId="urn:microsoft.com/office/officeart/2005/8/layout/cycle2"/>
    <dgm:cxn modelId="{AA86B36F-B034-4C2B-B7E0-9EAA2A87EB3C}" type="presOf" srcId="{68FD9B26-40D3-4861-9D9C-FBA558063555}" destId="{5DD545FD-5856-46DB-8F59-F2C5E27E6D2C}" srcOrd="0" destOrd="0" presId="urn:microsoft.com/office/officeart/2005/8/layout/cycle2"/>
    <dgm:cxn modelId="{F777A076-ED49-4CE8-800B-C551A9C8263E}" srcId="{2AD698C8-AF8D-48F9-AF80-B600B4284AE0}" destId="{2B010692-BB43-4071-A9F1-D8C1D7613393}" srcOrd="2" destOrd="0" parTransId="{309745EC-C88B-4861-81A2-CF5609AE441A}" sibTransId="{1066B1CC-2A3A-481E-A04C-037AB56D155E}"/>
    <dgm:cxn modelId="{8E00CD82-414A-48CB-B7B9-2DA7C08D0FAE}" srcId="{2AD698C8-AF8D-48F9-AF80-B600B4284AE0}" destId="{69A05910-9463-4BB9-818F-5422AD60B2C9}" srcOrd="1" destOrd="0" parTransId="{52A4A9F3-7C1A-4636-9BAB-C3749FDF5D4F}" sibTransId="{A5FA9128-5B2A-4DF2-A32E-2FDC2A3486B0}"/>
    <dgm:cxn modelId="{8289AB8A-CD8A-40BC-B912-4ACE8E4BA33A}" type="presOf" srcId="{1066B1CC-2A3A-481E-A04C-037AB56D155E}" destId="{F3035C8D-4776-4EAD-8C10-95597E394A69}" srcOrd="0" destOrd="0" presId="urn:microsoft.com/office/officeart/2005/8/layout/cycle2"/>
    <dgm:cxn modelId="{54603897-13B7-47A0-965A-D63758E7AB10}" type="presOf" srcId="{69A05910-9463-4BB9-818F-5422AD60B2C9}" destId="{0AEFD323-3C09-4691-983F-94D4F80250D9}" srcOrd="0" destOrd="0" presId="urn:microsoft.com/office/officeart/2005/8/layout/cycle2"/>
    <dgm:cxn modelId="{8A9AC5A1-E6EC-4730-BE06-DD0CB7D6AA5B}" type="presOf" srcId="{2AD698C8-AF8D-48F9-AF80-B600B4284AE0}" destId="{B380295B-04F3-4841-9614-C7627F67BF30}" srcOrd="0" destOrd="0" presId="urn:microsoft.com/office/officeart/2005/8/layout/cycle2"/>
    <dgm:cxn modelId="{A34B34D0-8248-4925-85C9-E2B6822C88C9}" type="presOf" srcId="{48066AED-B32D-4A4C-BB2D-401B54BC151B}" destId="{8DF0158F-690C-45B8-BB51-CA6F8C928158}" srcOrd="1" destOrd="0" presId="urn:microsoft.com/office/officeart/2005/8/layout/cycle2"/>
    <dgm:cxn modelId="{459459D6-81F6-45CF-90D8-B75FAF7C9697}" type="presOf" srcId="{FA85241A-FBA6-4322-A5A9-726E40BB56B2}" destId="{A807053E-07E0-425F-BD0A-E33475953025}" srcOrd="0" destOrd="0" presId="urn:microsoft.com/office/officeart/2005/8/layout/cycle2"/>
    <dgm:cxn modelId="{24077BDE-FD7F-4913-8840-D71D8C7BABFA}" srcId="{2AD698C8-AF8D-48F9-AF80-B600B4284AE0}" destId="{FA85241A-FBA6-4322-A5A9-726E40BB56B2}" srcOrd="3" destOrd="0" parTransId="{E891573C-93B9-47CC-93FB-FBA2F1DFE839}" sibTransId="{68FD9B26-40D3-4861-9D9C-FBA558063555}"/>
    <dgm:cxn modelId="{4B6E8EE4-C181-4B83-9FAF-8BCA74BFC8CF}" type="presOf" srcId="{DB617652-EEA3-432C-ADA5-72715572E355}" destId="{11309EB7-BDCE-43BB-8077-EC44BE66847F}" srcOrd="0" destOrd="0" presId="urn:microsoft.com/office/officeart/2005/8/layout/cycle2"/>
    <dgm:cxn modelId="{F33D1FE5-25DD-4BAC-BA6C-ACAC8BCBEEEF}" type="presOf" srcId="{2B010692-BB43-4071-A9F1-D8C1D7613393}" destId="{90C2DA87-B5E8-4272-80E5-0D184EE277AF}" srcOrd="0" destOrd="0" presId="urn:microsoft.com/office/officeart/2005/8/layout/cycle2"/>
    <dgm:cxn modelId="{ECD08AED-FDC3-4C73-B8D6-00A62E6DD41B}" type="presOf" srcId="{1066B1CC-2A3A-481E-A04C-037AB56D155E}" destId="{A251AE04-E47E-480F-9BAD-5CCC4C0DC1E2}" srcOrd="1" destOrd="0" presId="urn:microsoft.com/office/officeart/2005/8/layout/cycle2"/>
    <dgm:cxn modelId="{22CF9EF2-C94B-4021-97E3-D6AC7DFF7A56}" type="presOf" srcId="{A5FA9128-5B2A-4DF2-A32E-2FDC2A3486B0}" destId="{C43AAF63-C5E8-4335-A5E2-E6028D5BA8B7}" srcOrd="1" destOrd="0" presId="urn:microsoft.com/office/officeart/2005/8/layout/cycle2"/>
    <dgm:cxn modelId="{9AC0DAA1-12A8-4ECB-86F3-9AFD625F2063}" type="presParOf" srcId="{B380295B-04F3-4841-9614-C7627F67BF30}" destId="{11309EB7-BDCE-43BB-8077-EC44BE66847F}" srcOrd="0" destOrd="0" presId="urn:microsoft.com/office/officeart/2005/8/layout/cycle2"/>
    <dgm:cxn modelId="{C08C1C45-1663-47C0-85F9-F14B5B4C4E05}" type="presParOf" srcId="{B380295B-04F3-4841-9614-C7627F67BF30}" destId="{5248BD40-AFA5-4EDA-A9FC-4FC61A81457C}" srcOrd="1" destOrd="0" presId="urn:microsoft.com/office/officeart/2005/8/layout/cycle2"/>
    <dgm:cxn modelId="{D6351889-F9A3-4A98-9F05-A1E12E52132D}" type="presParOf" srcId="{5248BD40-AFA5-4EDA-A9FC-4FC61A81457C}" destId="{8DF0158F-690C-45B8-BB51-CA6F8C928158}" srcOrd="0" destOrd="0" presId="urn:microsoft.com/office/officeart/2005/8/layout/cycle2"/>
    <dgm:cxn modelId="{2B2D3FD7-164A-47A0-B4D0-A9337973ECE2}" type="presParOf" srcId="{B380295B-04F3-4841-9614-C7627F67BF30}" destId="{0AEFD323-3C09-4691-983F-94D4F80250D9}" srcOrd="2" destOrd="0" presId="urn:microsoft.com/office/officeart/2005/8/layout/cycle2"/>
    <dgm:cxn modelId="{1EDCF54B-E9E4-4B5C-BF1E-2118EEBDD60D}" type="presParOf" srcId="{B380295B-04F3-4841-9614-C7627F67BF30}" destId="{35F5800B-5B48-4285-A9BC-882FD7F3697D}" srcOrd="3" destOrd="0" presId="urn:microsoft.com/office/officeart/2005/8/layout/cycle2"/>
    <dgm:cxn modelId="{D9D4B7BE-E22D-4855-AC66-1668E469B745}" type="presParOf" srcId="{35F5800B-5B48-4285-A9BC-882FD7F3697D}" destId="{C43AAF63-C5E8-4335-A5E2-E6028D5BA8B7}" srcOrd="0" destOrd="0" presId="urn:microsoft.com/office/officeart/2005/8/layout/cycle2"/>
    <dgm:cxn modelId="{4A0A8F2A-E263-4EEE-9502-F70A2F620425}" type="presParOf" srcId="{B380295B-04F3-4841-9614-C7627F67BF30}" destId="{90C2DA87-B5E8-4272-80E5-0D184EE277AF}" srcOrd="4" destOrd="0" presId="urn:microsoft.com/office/officeart/2005/8/layout/cycle2"/>
    <dgm:cxn modelId="{AFF9EBB4-D1C8-4008-90CB-FF36918ABD96}" type="presParOf" srcId="{B380295B-04F3-4841-9614-C7627F67BF30}" destId="{F3035C8D-4776-4EAD-8C10-95597E394A69}" srcOrd="5" destOrd="0" presId="urn:microsoft.com/office/officeart/2005/8/layout/cycle2"/>
    <dgm:cxn modelId="{B3664E9A-38D7-4873-B966-35A2697B7FC2}" type="presParOf" srcId="{F3035C8D-4776-4EAD-8C10-95597E394A69}" destId="{A251AE04-E47E-480F-9BAD-5CCC4C0DC1E2}" srcOrd="0" destOrd="0" presId="urn:microsoft.com/office/officeart/2005/8/layout/cycle2"/>
    <dgm:cxn modelId="{D7EC453A-8C09-4198-BB10-76EE4C48D8F1}" type="presParOf" srcId="{B380295B-04F3-4841-9614-C7627F67BF30}" destId="{A807053E-07E0-425F-BD0A-E33475953025}" srcOrd="6" destOrd="0" presId="urn:microsoft.com/office/officeart/2005/8/layout/cycle2"/>
    <dgm:cxn modelId="{ECEE87E7-26CE-4589-ABAF-31184C7AD6BF}" type="presParOf" srcId="{B380295B-04F3-4841-9614-C7627F67BF30}" destId="{5DD545FD-5856-46DB-8F59-F2C5E27E6D2C}" srcOrd="7" destOrd="0" presId="urn:microsoft.com/office/officeart/2005/8/layout/cycle2"/>
    <dgm:cxn modelId="{F1E7E428-E40A-41C0-9088-15576B4D34CB}" type="presParOf" srcId="{5DD545FD-5856-46DB-8F59-F2C5E27E6D2C}" destId="{C81A67E6-F38B-4551-B6EB-3359D6288DB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217B11-67BD-47E2-B72D-0B90EC8F8C9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01BA2551-0306-4341-ABCE-8180B89794AD}">
      <dgm:prSet/>
      <dgm:spPr/>
      <dgm:t>
        <a:bodyPr/>
        <a:lstStyle/>
        <a:p>
          <a:r>
            <a:rPr lang="ru-RU" dirty="0" err="1"/>
            <a:t>об’єкт</a:t>
          </a:r>
          <a:r>
            <a:rPr lang="ru-RU" dirty="0"/>
            <a:t> </a:t>
          </a:r>
          <a:r>
            <a:rPr lang="ru-RU" dirty="0" err="1"/>
            <a:t>оренди</a:t>
          </a:r>
          <a:r>
            <a:rPr lang="ru-RU" dirty="0"/>
            <a:t> </a:t>
          </a:r>
          <a:endParaRPr lang="ru-UA" dirty="0"/>
        </a:p>
      </dgm:t>
    </dgm:pt>
    <dgm:pt modelId="{5CECDBFC-1993-4D2E-9A6F-C8647E6E1C17}" type="parTrans" cxnId="{E7D2BA1F-0380-47B0-962C-B82681BE6067}">
      <dgm:prSet/>
      <dgm:spPr/>
      <dgm:t>
        <a:bodyPr/>
        <a:lstStyle/>
        <a:p>
          <a:endParaRPr lang="ru-UA"/>
        </a:p>
      </dgm:t>
    </dgm:pt>
    <dgm:pt modelId="{BEC811E6-9E42-4A2F-BBA2-833353186560}" type="sibTrans" cxnId="{E7D2BA1F-0380-47B0-962C-B82681BE6067}">
      <dgm:prSet/>
      <dgm:spPr/>
      <dgm:t>
        <a:bodyPr/>
        <a:lstStyle/>
        <a:p>
          <a:endParaRPr lang="ru-UA"/>
        </a:p>
      </dgm:t>
    </dgm:pt>
    <dgm:pt modelId="{2B70314E-8AB7-40A2-AC76-4730E35B0756}">
      <dgm:prSet/>
      <dgm:spPr/>
      <dgm:t>
        <a:bodyPr/>
        <a:lstStyle/>
        <a:p>
          <a:r>
            <a:rPr lang="ru-RU" dirty="0"/>
            <a:t>дата укладення та строк </a:t>
          </a:r>
          <a:r>
            <a:rPr lang="ru-RU" dirty="0" err="1"/>
            <a:t>дії</a:t>
          </a:r>
          <a:endParaRPr lang="ru-UA" dirty="0"/>
        </a:p>
      </dgm:t>
    </dgm:pt>
    <dgm:pt modelId="{CAA9D3D5-5514-43BB-86C3-922ABB1C73C1}" type="parTrans" cxnId="{88700542-BD3F-4A5D-8CE6-3BD8035904F3}">
      <dgm:prSet/>
      <dgm:spPr/>
      <dgm:t>
        <a:bodyPr/>
        <a:lstStyle/>
        <a:p>
          <a:endParaRPr lang="ru-UA"/>
        </a:p>
      </dgm:t>
    </dgm:pt>
    <dgm:pt modelId="{E854E03D-51B0-4F46-93E3-6AC3D2DEE65D}" type="sibTrans" cxnId="{88700542-BD3F-4A5D-8CE6-3BD8035904F3}">
      <dgm:prSet/>
      <dgm:spPr/>
      <dgm:t>
        <a:bodyPr/>
        <a:lstStyle/>
        <a:p>
          <a:endParaRPr lang="ru-UA"/>
        </a:p>
      </dgm:t>
    </dgm:pt>
    <dgm:pt modelId="{AEDB8565-9C25-4E04-BE69-FF9F6920BB9F}">
      <dgm:prSet/>
      <dgm:spPr/>
      <dgm:t>
        <a:bodyPr/>
        <a:lstStyle/>
        <a:p>
          <a:r>
            <a:rPr lang="ru-RU"/>
            <a:t>орендна плата </a:t>
          </a:r>
          <a:endParaRPr lang="ru-UA"/>
        </a:p>
      </dgm:t>
    </dgm:pt>
    <dgm:pt modelId="{9FB10166-F6FC-427D-B540-11744BF1E1B1}" type="parTrans" cxnId="{A11461E6-BDF7-4DBB-83B7-4A9411FC5386}">
      <dgm:prSet/>
      <dgm:spPr/>
      <dgm:t>
        <a:bodyPr/>
        <a:lstStyle/>
        <a:p>
          <a:endParaRPr lang="ru-UA"/>
        </a:p>
      </dgm:t>
    </dgm:pt>
    <dgm:pt modelId="{EAB346B0-CB74-44A8-8A69-A34B1C18BE88}" type="sibTrans" cxnId="{A11461E6-BDF7-4DBB-83B7-4A9411FC5386}">
      <dgm:prSet/>
      <dgm:spPr/>
      <dgm:t>
        <a:bodyPr/>
        <a:lstStyle/>
        <a:p>
          <a:endParaRPr lang="ru-UA"/>
        </a:p>
      </dgm:t>
    </dgm:pt>
    <dgm:pt modelId="{70BE16F9-35A0-489D-9982-D0648058095B}" type="pres">
      <dgm:prSet presAssocID="{C8217B11-67BD-47E2-B72D-0B90EC8F8C95}" presName="diagram" presStyleCnt="0">
        <dgm:presLayoutVars>
          <dgm:dir/>
          <dgm:resizeHandles val="exact"/>
        </dgm:presLayoutVars>
      </dgm:prSet>
      <dgm:spPr/>
    </dgm:pt>
    <dgm:pt modelId="{7E0873FF-4F90-40EA-88F9-B0C25C96760B}" type="pres">
      <dgm:prSet presAssocID="{2B70314E-8AB7-40A2-AC76-4730E35B0756}" presName="node" presStyleLbl="node1" presStyleIdx="0" presStyleCnt="3">
        <dgm:presLayoutVars>
          <dgm:bulletEnabled val="1"/>
        </dgm:presLayoutVars>
      </dgm:prSet>
      <dgm:spPr/>
    </dgm:pt>
    <dgm:pt modelId="{1A032696-E422-4DC2-8C27-6DCC11518A48}" type="pres">
      <dgm:prSet presAssocID="{E854E03D-51B0-4F46-93E3-6AC3D2DEE65D}" presName="sibTrans" presStyleCnt="0"/>
      <dgm:spPr/>
    </dgm:pt>
    <dgm:pt modelId="{B721C6BD-F604-41FA-93BC-68E0E249090D}" type="pres">
      <dgm:prSet presAssocID="{01BA2551-0306-4341-ABCE-8180B89794AD}" presName="node" presStyleLbl="node1" presStyleIdx="1" presStyleCnt="3">
        <dgm:presLayoutVars>
          <dgm:bulletEnabled val="1"/>
        </dgm:presLayoutVars>
      </dgm:prSet>
      <dgm:spPr/>
    </dgm:pt>
    <dgm:pt modelId="{ABA81B40-1B3F-473B-8B58-D60A6439B0C0}" type="pres">
      <dgm:prSet presAssocID="{BEC811E6-9E42-4A2F-BBA2-833353186560}" presName="sibTrans" presStyleCnt="0"/>
      <dgm:spPr/>
    </dgm:pt>
    <dgm:pt modelId="{F2806B93-5009-4989-A0A8-A2D78558506C}" type="pres">
      <dgm:prSet presAssocID="{AEDB8565-9C25-4E04-BE69-FF9F6920BB9F}" presName="node" presStyleLbl="node1" presStyleIdx="2" presStyleCnt="3">
        <dgm:presLayoutVars>
          <dgm:bulletEnabled val="1"/>
        </dgm:presLayoutVars>
      </dgm:prSet>
      <dgm:spPr/>
    </dgm:pt>
  </dgm:ptLst>
  <dgm:cxnLst>
    <dgm:cxn modelId="{56975D02-0A0B-46CE-B256-51760AA880A8}" type="presOf" srcId="{2B70314E-8AB7-40A2-AC76-4730E35B0756}" destId="{7E0873FF-4F90-40EA-88F9-B0C25C96760B}" srcOrd="0" destOrd="0" presId="urn:microsoft.com/office/officeart/2005/8/layout/default"/>
    <dgm:cxn modelId="{025E3F06-AD4E-4178-AD17-3A84C6446010}" type="presOf" srcId="{AEDB8565-9C25-4E04-BE69-FF9F6920BB9F}" destId="{F2806B93-5009-4989-A0A8-A2D78558506C}" srcOrd="0" destOrd="0" presId="urn:microsoft.com/office/officeart/2005/8/layout/default"/>
    <dgm:cxn modelId="{E7D2BA1F-0380-47B0-962C-B82681BE6067}" srcId="{C8217B11-67BD-47E2-B72D-0B90EC8F8C95}" destId="{01BA2551-0306-4341-ABCE-8180B89794AD}" srcOrd="1" destOrd="0" parTransId="{5CECDBFC-1993-4D2E-9A6F-C8647E6E1C17}" sibTransId="{BEC811E6-9E42-4A2F-BBA2-833353186560}"/>
    <dgm:cxn modelId="{0582D238-3CD7-49A8-A751-D2DC8D18F4D6}" type="presOf" srcId="{01BA2551-0306-4341-ABCE-8180B89794AD}" destId="{B721C6BD-F604-41FA-93BC-68E0E249090D}" srcOrd="0" destOrd="0" presId="urn:microsoft.com/office/officeart/2005/8/layout/default"/>
    <dgm:cxn modelId="{D848803B-A2A0-4C6C-B15B-3CFB433F26FE}" type="presOf" srcId="{C8217B11-67BD-47E2-B72D-0B90EC8F8C95}" destId="{70BE16F9-35A0-489D-9982-D0648058095B}" srcOrd="0" destOrd="0" presId="urn:microsoft.com/office/officeart/2005/8/layout/default"/>
    <dgm:cxn modelId="{88700542-BD3F-4A5D-8CE6-3BD8035904F3}" srcId="{C8217B11-67BD-47E2-B72D-0B90EC8F8C95}" destId="{2B70314E-8AB7-40A2-AC76-4730E35B0756}" srcOrd="0" destOrd="0" parTransId="{CAA9D3D5-5514-43BB-86C3-922ABB1C73C1}" sibTransId="{E854E03D-51B0-4F46-93E3-6AC3D2DEE65D}"/>
    <dgm:cxn modelId="{A11461E6-BDF7-4DBB-83B7-4A9411FC5386}" srcId="{C8217B11-67BD-47E2-B72D-0B90EC8F8C95}" destId="{AEDB8565-9C25-4E04-BE69-FF9F6920BB9F}" srcOrd="2" destOrd="0" parTransId="{9FB10166-F6FC-427D-B540-11744BF1E1B1}" sibTransId="{EAB346B0-CB74-44A8-8A69-A34B1C18BE88}"/>
    <dgm:cxn modelId="{AD211D44-80CC-4495-BB12-E6DC6FED43C2}" type="presParOf" srcId="{70BE16F9-35A0-489D-9982-D0648058095B}" destId="{7E0873FF-4F90-40EA-88F9-B0C25C96760B}" srcOrd="0" destOrd="0" presId="urn:microsoft.com/office/officeart/2005/8/layout/default"/>
    <dgm:cxn modelId="{868C0031-790A-4C7D-953E-5033BEF8C5AB}" type="presParOf" srcId="{70BE16F9-35A0-489D-9982-D0648058095B}" destId="{1A032696-E422-4DC2-8C27-6DCC11518A48}" srcOrd="1" destOrd="0" presId="urn:microsoft.com/office/officeart/2005/8/layout/default"/>
    <dgm:cxn modelId="{5FD33D1B-E976-4BBF-AE5F-36D5BC35F212}" type="presParOf" srcId="{70BE16F9-35A0-489D-9982-D0648058095B}" destId="{B721C6BD-F604-41FA-93BC-68E0E249090D}" srcOrd="2" destOrd="0" presId="urn:microsoft.com/office/officeart/2005/8/layout/default"/>
    <dgm:cxn modelId="{D2CAA9A8-4EDE-429A-9F03-4E0137DF23DC}" type="presParOf" srcId="{70BE16F9-35A0-489D-9982-D0648058095B}" destId="{ABA81B40-1B3F-473B-8B58-D60A6439B0C0}" srcOrd="3" destOrd="0" presId="urn:microsoft.com/office/officeart/2005/8/layout/default"/>
    <dgm:cxn modelId="{54A23FFD-A2ED-4E5F-86AA-3250156416F7}" type="presParOf" srcId="{70BE16F9-35A0-489D-9982-D0648058095B}" destId="{F2806B93-5009-4989-A0A8-A2D78558506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8A94A5-7BA4-4944-BB10-B4918760520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57E833C2-FF23-4951-8DAB-A0E85A4ACE00}">
      <dgm:prSet phldrT="[Текст]"/>
      <dgm:spPr/>
      <dgm:t>
        <a:bodyPr/>
        <a:lstStyle/>
        <a:p>
          <a:r>
            <a:rPr lang="uk-UA" dirty="0"/>
            <a:t>Цивільний кодекс України </a:t>
          </a:r>
          <a:endParaRPr lang="ru-UA" dirty="0"/>
        </a:p>
      </dgm:t>
    </dgm:pt>
    <dgm:pt modelId="{37BCDA85-F4DA-4DAF-BC49-58C89D5117F5}" type="parTrans" cxnId="{E2F611BA-EB14-4123-953B-FDACFB1CD1FF}">
      <dgm:prSet/>
      <dgm:spPr/>
      <dgm:t>
        <a:bodyPr/>
        <a:lstStyle/>
        <a:p>
          <a:endParaRPr lang="ru-UA"/>
        </a:p>
      </dgm:t>
    </dgm:pt>
    <dgm:pt modelId="{9BFD35C8-53C2-460B-8659-A84DF24B000D}" type="sibTrans" cxnId="{E2F611BA-EB14-4123-953B-FDACFB1CD1FF}">
      <dgm:prSet/>
      <dgm:spPr/>
      <dgm:t>
        <a:bodyPr/>
        <a:lstStyle/>
        <a:p>
          <a:endParaRPr lang="ru-UA"/>
        </a:p>
      </dgm:t>
    </dgm:pt>
    <dgm:pt modelId="{7DECB760-5DB7-4660-8AF8-7BF9CAD45C00}">
      <dgm:prSet phldrT="[Текст]"/>
      <dgm:spPr/>
      <dgm:t>
        <a:bodyPr/>
        <a:lstStyle/>
        <a:p>
          <a:r>
            <a:rPr lang="uk-UA" dirty="0"/>
            <a:t>Земельний кодекс України</a:t>
          </a:r>
          <a:endParaRPr lang="ru-UA" dirty="0"/>
        </a:p>
      </dgm:t>
    </dgm:pt>
    <dgm:pt modelId="{C5015934-7457-4A02-A08B-5C3479FE3C13}" type="parTrans" cxnId="{4250F8CB-41AE-4F15-9691-2381F2AC414B}">
      <dgm:prSet/>
      <dgm:spPr/>
      <dgm:t>
        <a:bodyPr/>
        <a:lstStyle/>
        <a:p>
          <a:endParaRPr lang="ru-UA"/>
        </a:p>
      </dgm:t>
    </dgm:pt>
    <dgm:pt modelId="{99900158-B5E9-4943-AD26-E96EE1532C5E}" type="sibTrans" cxnId="{4250F8CB-41AE-4F15-9691-2381F2AC414B}">
      <dgm:prSet/>
      <dgm:spPr/>
      <dgm:t>
        <a:bodyPr/>
        <a:lstStyle/>
        <a:p>
          <a:endParaRPr lang="ru-UA"/>
        </a:p>
      </dgm:t>
    </dgm:pt>
    <dgm:pt modelId="{5E308D2D-740E-4C61-88FE-0A451E25603B}">
      <dgm:prSet phldrT="[Текст]"/>
      <dgm:spPr/>
      <dgm:t>
        <a:bodyPr/>
        <a:lstStyle/>
        <a:p>
          <a:r>
            <a:rPr lang="uk-UA" dirty="0"/>
            <a:t>Закон України «Про оренду землі»</a:t>
          </a:r>
          <a:endParaRPr lang="ru-UA" dirty="0"/>
        </a:p>
      </dgm:t>
    </dgm:pt>
    <dgm:pt modelId="{4C567D33-4854-40CB-8DEB-C5DD2947BE99}" type="parTrans" cxnId="{65AD10E6-0A24-49B3-AEDF-01A7A54E06ED}">
      <dgm:prSet/>
      <dgm:spPr/>
      <dgm:t>
        <a:bodyPr/>
        <a:lstStyle/>
        <a:p>
          <a:endParaRPr lang="ru-UA"/>
        </a:p>
      </dgm:t>
    </dgm:pt>
    <dgm:pt modelId="{C5DC9A9F-C7E0-47DE-A5F9-E191FE2B84D1}" type="sibTrans" cxnId="{65AD10E6-0A24-49B3-AEDF-01A7A54E06ED}">
      <dgm:prSet/>
      <dgm:spPr/>
      <dgm:t>
        <a:bodyPr/>
        <a:lstStyle/>
        <a:p>
          <a:endParaRPr lang="ru-UA"/>
        </a:p>
      </dgm:t>
    </dgm:pt>
    <dgm:pt modelId="{28A1385C-8B8E-4159-9F69-191E43C8D728}" type="pres">
      <dgm:prSet presAssocID="{0B8A94A5-7BA4-4944-BB10-B4918760520A}" presName="linear" presStyleCnt="0">
        <dgm:presLayoutVars>
          <dgm:dir/>
          <dgm:animLvl val="lvl"/>
          <dgm:resizeHandles val="exact"/>
        </dgm:presLayoutVars>
      </dgm:prSet>
      <dgm:spPr/>
    </dgm:pt>
    <dgm:pt modelId="{F0F03E3A-ABE7-447E-843D-7FF2A268A0DD}" type="pres">
      <dgm:prSet presAssocID="{57E833C2-FF23-4951-8DAB-A0E85A4ACE00}" presName="parentLin" presStyleCnt="0"/>
      <dgm:spPr/>
    </dgm:pt>
    <dgm:pt modelId="{92C1233D-DAB9-4A2B-B0D7-31FB975E5920}" type="pres">
      <dgm:prSet presAssocID="{57E833C2-FF23-4951-8DAB-A0E85A4ACE00}" presName="parentLeftMargin" presStyleLbl="node1" presStyleIdx="0" presStyleCnt="3"/>
      <dgm:spPr/>
    </dgm:pt>
    <dgm:pt modelId="{4FF70A49-9AA0-440C-9452-5443F0783548}" type="pres">
      <dgm:prSet presAssocID="{57E833C2-FF23-4951-8DAB-A0E85A4ACE0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91DBE83-0E9B-4CBF-94C1-49F0298321E1}" type="pres">
      <dgm:prSet presAssocID="{57E833C2-FF23-4951-8DAB-A0E85A4ACE00}" presName="negativeSpace" presStyleCnt="0"/>
      <dgm:spPr/>
    </dgm:pt>
    <dgm:pt modelId="{F35CF3E8-D0BE-4971-892D-40A8B4B88BCC}" type="pres">
      <dgm:prSet presAssocID="{57E833C2-FF23-4951-8DAB-A0E85A4ACE00}" presName="childText" presStyleLbl="conFgAcc1" presStyleIdx="0" presStyleCnt="3">
        <dgm:presLayoutVars>
          <dgm:bulletEnabled val="1"/>
        </dgm:presLayoutVars>
      </dgm:prSet>
      <dgm:spPr/>
    </dgm:pt>
    <dgm:pt modelId="{5C691FDB-83AA-4598-9EE1-272F7C606B1A}" type="pres">
      <dgm:prSet presAssocID="{9BFD35C8-53C2-460B-8659-A84DF24B000D}" presName="spaceBetweenRectangles" presStyleCnt="0"/>
      <dgm:spPr/>
    </dgm:pt>
    <dgm:pt modelId="{16E88E55-CDCA-4CA9-B6AB-F807783260FE}" type="pres">
      <dgm:prSet presAssocID="{7DECB760-5DB7-4660-8AF8-7BF9CAD45C00}" presName="parentLin" presStyleCnt="0"/>
      <dgm:spPr/>
    </dgm:pt>
    <dgm:pt modelId="{B41E8EA3-0E98-4644-98AB-DF35E7E661A6}" type="pres">
      <dgm:prSet presAssocID="{7DECB760-5DB7-4660-8AF8-7BF9CAD45C00}" presName="parentLeftMargin" presStyleLbl="node1" presStyleIdx="0" presStyleCnt="3"/>
      <dgm:spPr/>
    </dgm:pt>
    <dgm:pt modelId="{0C170EA0-DBEE-439A-9E44-3F0F58C8B224}" type="pres">
      <dgm:prSet presAssocID="{7DECB760-5DB7-4660-8AF8-7BF9CAD45C0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FBC6818-E118-4AA6-84FD-E76326F35BF6}" type="pres">
      <dgm:prSet presAssocID="{7DECB760-5DB7-4660-8AF8-7BF9CAD45C00}" presName="negativeSpace" presStyleCnt="0"/>
      <dgm:spPr/>
    </dgm:pt>
    <dgm:pt modelId="{A9B92223-0EDC-463C-8807-E7FE870975A1}" type="pres">
      <dgm:prSet presAssocID="{7DECB760-5DB7-4660-8AF8-7BF9CAD45C00}" presName="childText" presStyleLbl="conFgAcc1" presStyleIdx="1" presStyleCnt="3">
        <dgm:presLayoutVars>
          <dgm:bulletEnabled val="1"/>
        </dgm:presLayoutVars>
      </dgm:prSet>
      <dgm:spPr/>
    </dgm:pt>
    <dgm:pt modelId="{D91537DE-8B95-4DB7-BBC0-A1718040B74B}" type="pres">
      <dgm:prSet presAssocID="{99900158-B5E9-4943-AD26-E96EE1532C5E}" presName="spaceBetweenRectangles" presStyleCnt="0"/>
      <dgm:spPr/>
    </dgm:pt>
    <dgm:pt modelId="{473ED48C-5FE4-4E05-898D-EDF5BA2D4FF4}" type="pres">
      <dgm:prSet presAssocID="{5E308D2D-740E-4C61-88FE-0A451E25603B}" presName="parentLin" presStyleCnt="0"/>
      <dgm:spPr/>
    </dgm:pt>
    <dgm:pt modelId="{9954EDCB-050F-4EA4-AC25-90FA15E60821}" type="pres">
      <dgm:prSet presAssocID="{5E308D2D-740E-4C61-88FE-0A451E25603B}" presName="parentLeftMargin" presStyleLbl="node1" presStyleIdx="1" presStyleCnt="3"/>
      <dgm:spPr/>
    </dgm:pt>
    <dgm:pt modelId="{38700F7C-A826-43DF-8DCA-B8DA28B5BD71}" type="pres">
      <dgm:prSet presAssocID="{5E308D2D-740E-4C61-88FE-0A451E25603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CDE78A2-180D-4E58-BA7F-72571DCE6CBC}" type="pres">
      <dgm:prSet presAssocID="{5E308D2D-740E-4C61-88FE-0A451E25603B}" presName="negativeSpace" presStyleCnt="0"/>
      <dgm:spPr/>
    </dgm:pt>
    <dgm:pt modelId="{26786067-A689-49DB-BC0E-326545395040}" type="pres">
      <dgm:prSet presAssocID="{5E308D2D-740E-4C61-88FE-0A451E25603B}" presName="childText" presStyleLbl="conFgAcc1" presStyleIdx="2" presStyleCnt="3" custLinFactNeighborY="16648">
        <dgm:presLayoutVars>
          <dgm:bulletEnabled val="1"/>
        </dgm:presLayoutVars>
      </dgm:prSet>
      <dgm:spPr/>
    </dgm:pt>
  </dgm:ptLst>
  <dgm:cxnLst>
    <dgm:cxn modelId="{DE745017-8DAB-4101-BDB1-3BEF856AEAED}" type="presOf" srcId="{5E308D2D-740E-4C61-88FE-0A451E25603B}" destId="{38700F7C-A826-43DF-8DCA-B8DA28B5BD71}" srcOrd="1" destOrd="0" presId="urn:microsoft.com/office/officeart/2005/8/layout/list1"/>
    <dgm:cxn modelId="{3043F163-F4A0-4A00-BB85-0F2818D34A61}" type="presOf" srcId="{57E833C2-FF23-4951-8DAB-A0E85A4ACE00}" destId="{4FF70A49-9AA0-440C-9452-5443F0783548}" srcOrd="1" destOrd="0" presId="urn:microsoft.com/office/officeart/2005/8/layout/list1"/>
    <dgm:cxn modelId="{67FF4376-A194-4FCB-B41E-BC560F8BC573}" type="presOf" srcId="{57E833C2-FF23-4951-8DAB-A0E85A4ACE00}" destId="{92C1233D-DAB9-4A2B-B0D7-31FB975E5920}" srcOrd="0" destOrd="0" presId="urn:microsoft.com/office/officeart/2005/8/layout/list1"/>
    <dgm:cxn modelId="{2D604181-E61D-4BC2-BE96-2D75930D3FF0}" type="presOf" srcId="{7DECB760-5DB7-4660-8AF8-7BF9CAD45C00}" destId="{0C170EA0-DBEE-439A-9E44-3F0F58C8B224}" srcOrd="1" destOrd="0" presId="urn:microsoft.com/office/officeart/2005/8/layout/list1"/>
    <dgm:cxn modelId="{60EF96AE-60C7-488A-8300-DA0A516F2208}" type="presOf" srcId="{7DECB760-5DB7-4660-8AF8-7BF9CAD45C00}" destId="{B41E8EA3-0E98-4644-98AB-DF35E7E661A6}" srcOrd="0" destOrd="0" presId="urn:microsoft.com/office/officeart/2005/8/layout/list1"/>
    <dgm:cxn modelId="{E2F611BA-EB14-4123-953B-FDACFB1CD1FF}" srcId="{0B8A94A5-7BA4-4944-BB10-B4918760520A}" destId="{57E833C2-FF23-4951-8DAB-A0E85A4ACE00}" srcOrd="0" destOrd="0" parTransId="{37BCDA85-F4DA-4DAF-BC49-58C89D5117F5}" sibTransId="{9BFD35C8-53C2-460B-8659-A84DF24B000D}"/>
    <dgm:cxn modelId="{4250F8CB-41AE-4F15-9691-2381F2AC414B}" srcId="{0B8A94A5-7BA4-4944-BB10-B4918760520A}" destId="{7DECB760-5DB7-4660-8AF8-7BF9CAD45C00}" srcOrd="1" destOrd="0" parTransId="{C5015934-7457-4A02-A08B-5C3479FE3C13}" sibTransId="{99900158-B5E9-4943-AD26-E96EE1532C5E}"/>
    <dgm:cxn modelId="{1F67E5DC-4046-446B-8BE3-B8CDCC140177}" type="presOf" srcId="{5E308D2D-740E-4C61-88FE-0A451E25603B}" destId="{9954EDCB-050F-4EA4-AC25-90FA15E60821}" srcOrd="0" destOrd="0" presId="urn:microsoft.com/office/officeart/2005/8/layout/list1"/>
    <dgm:cxn modelId="{65AD10E6-0A24-49B3-AEDF-01A7A54E06ED}" srcId="{0B8A94A5-7BA4-4944-BB10-B4918760520A}" destId="{5E308D2D-740E-4C61-88FE-0A451E25603B}" srcOrd="2" destOrd="0" parTransId="{4C567D33-4854-40CB-8DEB-C5DD2947BE99}" sibTransId="{C5DC9A9F-C7E0-47DE-A5F9-E191FE2B84D1}"/>
    <dgm:cxn modelId="{B54C4DEF-71B2-4D77-AB2F-C893ED256899}" type="presOf" srcId="{0B8A94A5-7BA4-4944-BB10-B4918760520A}" destId="{28A1385C-8B8E-4159-9F69-191E43C8D728}" srcOrd="0" destOrd="0" presId="urn:microsoft.com/office/officeart/2005/8/layout/list1"/>
    <dgm:cxn modelId="{AA7225D0-D15A-4BE0-AD30-4F7354FB751B}" type="presParOf" srcId="{28A1385C-8B8E-4159-9F69-191E43C8D728}" destId="{F0F03E3A-ABE7-447E-843D-7FF2A268A0DD}" srcOrd="0" destOrd="0" presId="urn:microsoft.com/office/officeart/2005/8/layout/list1"/>
    <dgm:cxn modelId="{D2FC3129-816A-4F3E-BD28-39670D023ED7}" type="presParOf" srcId="{F0F03E3A-ABE7-447E-843D-7FF2A268A0DD}" destId="{92C1233D-DAB9-4A2B-B0D7-31FB975E5920}" srcOrd="0" destOrd="0" presId="urn:microsoft.com/office/officeart/2005/8/layout/list1"/>
    <dgm:cxn modelId="{E8D98050-EADA-43D5-9E17-EEC3633498EE}" type="presParOf" srcId="{F0F03E3A-ABE7-447E-843D-7FF2A268A0DD}" destId="{4FF70A49-9AA0-440C-9452-5443F0783548}" srcOrd="1" destOrd="0" presId="urn:microsoft.com/office/officeart/2005/8/layout/list1"/>
    <dgm:cxn modelId="{E3DC9F5E-6A17-4A6F-BE1F-344D81A0582D}" type="presParOf" srcId="{28A1385C-8B8E-4159-9F69-191E43C8D728}" destId="{A91DBE83-0E9B-4CBF-94C1-49F0298321E1}" srcOrd="1" destOrd="0" presId="urn:microsoft.com/office/officeart/2005/8/layout/list1"/>
    <dgm:cxn modelId="{D2658D19-5DF6-42B6-8AEB-F7510F5C4B98}" type="presParOf" srcId="{28A1385C-8B8E-4159-9F69-191E43C8D728}" destId="{F35CF3E8-D0BE-4971-892D-40A8B4B88BCC}" srcOrd="2" destOrd="0" presId="urn:microsoft.com/office/officeart/2005/8/layout/list1"/>
    <dgm:cxn modelId="{30D998CE-874B-4B02-BC17-69681A57FA7B}" type="presParOf" srcId="{28A1385C-8B8E-4159-9F69-191E43C8D728}" destId="{5C691FDB-83AA-4598-9EE1-272F7C606B1A}" srcOrd="3" destOrd="0" presId="urn:microsoft.com/office/officeart/2005/8/layout/list1"/>
    <dgm:cxn modelId="{A5E6F537-3295-4814-B07C-F14C6D4A3059}" type="presParOf" srcId="{28A1385C-8B8E-4159-9F69-191E43C8D728}" destId="{16E88E55-CDCA-4CA9-B6AB-F807783260FE}" srcOrd="4" destOrd="0" presId="urn:microsoft.com/office/officeart/2005/8/layout/list1"/>
    <dgm:cxn modelId="{E001BAF7-5F5A-4556-B7D6-4CFBBC54EF0E}" type="presParOf" srcId="{16E88E55-CDCA-4CA9-B6AB-F807783260FE}" destId="{B41E8EA3-0E98-4644-98AB-DF35E7E661A6}" srcOrd="0" destOrd="0" presId="urn:microsoft.com/office/officeart/2005/8/layout/list1"/>
    <dgm:cxn modelId="{2E61E901-347A-4FBF-A3EE-10A6AA182AA4}" type="presParOf" srcId="{16E88E55-CDCA-4CA9-B6AB-F807783260FE}" destId="{0C170EA0-DBEE-439A-9E44-3F0F58C8B224}" srcOrd="1" destOrd="0" presId="urn:microsoft.com/office/officeart/2005/8/layout/list1"/>
    <dgm:cxn modelId="{FAB2B570-73F3-4431-9E03-4E76B7B534B4}" type="presParOf" srcId="{28A1385C-8B8E-4159-9F69-191E43C8D728}" destId="{BFBC6818-E118-4AA6-84FD-E76326F35BF6}" srcOrd="5" destOrd="0" presId="urn:microsoft.com/office/officeart/2005/8/layout/list1"/>
    <dgm:cxn modelId="{C520ACD8-78D1-4169-B6A1-44DEEDF8E3C9}" type="presParOf" srcId="{28A1385C-8B8E-4159-9F69-191E43C8D728}" destId="{A9B92223-0EDC-463C-8807-E7FE870975A1}" srcOrd="6" destOrd="0" presId="urn:microsoft.com/office/officeart/2005/8/layout/list1"/>
    <dgm:cxn modelId="{A4DCED74-9CA2-42E7-9927-3A75E62D9C69}" type="presParOf" srcId="{28A1385C-8B8E-4159-9F69-191E43C8D728}" destId="{D91537DE-8B95-4DB7-BBC0-A1718040B74B}" srcOrd="7" destOrd="0" presId="urn:microsoft.com/office/officeart/2005/8/layout/list1"/>
    <dgm:cxn modelId="{699F8C07-B123-44FF-90E3-F82C66F5C29F}" type="presParOf" srcId="{28A1385C-8B8E-4159-9F69-191E43C8D728}" destId="{473ED48C-5FE4-4E05-898D-EDF5BA2D4FF4}" srcOrd="8" destOrd="0" presId="urn:microsoft.com/office/officeart/2005/8/layout/list1"/>
    <dgm:cxn modelId="{4A00611B-0642-4094-A172-70BB470702D5}" type="presParOf" srcId="{473ED48C-5FE4-4E05-898D-EDF5BA2D4FF4}" destId="{9954EDCB-050F-4EA4-AC25-90FA15E60821}" srcOrd="0" destOrd="0" presId="urn:microsoft.com/office/officeart/2005/8/layout/list1"/>
    <dgm:cxn modelId="{85412849-514D-44FF-9D51-4D805EAF1295}" type="presParOf" srcId="{473ED48C-5FE4-4E05-898D-EDF5BA2D4FF4}" destId="{38700F7C-A826-43DF-8DCA-B8DA28B5BD71}" srcOrd="1" destOrd="0" presId="urn:microsoft.com/office/officeart/2005/8/layout/list1"/>
    <dgm:cxn modelId="{18B23B61-A3B4-4D95-84F3-1AD43401B0B0}" type="presParOf" srcId="{28A1385C-8B8E-4159-9F69-191E43C8D728}" destId="{9CDE78A2-180D-4E58-BA7F-72571DCE6CBC}" srcOrd="9" destOrd="0" presId="urn:microsoft.com/office/officeart/2005/8/layout/list1"/>
    <dgm:cxn modelId="{0D14FF4E-D9FB-4F63-8C72-6EB0FECEDF2C}" type="presParOf" srcId="{28A1385C-8B8E-4159-9F69-191E43C8D728}" destId="{26786067-A689-49DB-BC0E-32654539504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47894D-1CED-41A7-9156-82BBBFA6C5CF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0381B7FE-8AB4-423A-BD97-D928143F4EC8}">
      <dgm:prSet phldrT="[Текст]" custT="1"/>
      <dgm:spPr/>
      <dgm:t>
        <a:bodyPr/>
        <a:lstStyle/>
        <a:p>
          <a:r>
            <a:rPr lang="uk-UA" sz="2800" b="1" dirty="0"/>
            <a:t>Позасудовий порядок</a:t>
          </a:r>
          <a:endParaRPr lang="ru-UA" sz="2800" b="1" dirty="0"/>
        </a:p>
      </dgm:t>
    </dgm:pt>
    <dgm:pt modelId="{ECA73E8C-9F7C-4F96-8D2A-6F97267FA860}" type="parTrans" cxnId="{1FF33A6A-291B-4174-BF84-F6E60AB738D9}">
      <dgm:prSet/>
      <dgm:spPr/>
      <dgm:t>
        <a:bodyPr/>
        <a:lstStyle/>
        <a:p>
          <a:endParaRPr lang="ru-UA"/>
        </a:p>
      </dgm:t>
    </dgm:pt>
    <dgm:pt modelId="{8FF7592C-6F98-483E-9EF5-8E290F1E9087}" type="sibTrans" cxnId="{1FF33A6A-291B-4174-BF84-F6E60AB738D9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ru-UA"/>
        </a:p>
      </dgm:t>
    </dgm:pt>
    <dgm:pt modelId="{C45C1A81-C84B-4F27-B7D0-01741B03A0E1}">
      <dgm:prSet phldrT="[Текст]" custT="1"/>
      <dgm:spPr/>
      <dgm:t>
        <a:bodyPr/>
        <a:lstStyle/>
        <a:p>
          <a:r>
            <a:rPr lang="uk-UA" sz="2800" b="1" dirty="0"/>
            <a:t>Судовий порядок</a:t>
          </a:r>
          <a:endParaRPr lang="ru-UA" sz="2800" b="1" dirty="0"/>
        </a:p>
      </dgm:t>
    </dgm:pt>
    <dgm:pt modelId="{302B051A-82BF-4008-B1BD-FA8F2F197E69}" type="parTrans" cxnId="{23E47DA2-D331-4973-93B9-F4939D36031A}">
      <dgm:prSet/>
      <dgm:spPr/>
      <dgm:t>
        <a:bodyPr/>
        <a:lstStyle/>
        <a:p>
          <a:endParaRPr lang="ru-UA"/>
        </a:p>
      </dgm:t>
    </dgm:pt>
    <dgm:pt modelId="{26AB4074-4D6E-407C-BA23-B2AC080FC3BF}" type="sibTrans" cxnId="{23E47DA2-D331-4973-93B9-F4939D36031A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</dgm:spPr>
      <dgm:t>
        <a:bodyPr/>
        <a:lstStyle/>
        <a:p>
          <a:endParaRPr lang="ru-UA"/>
        </a:p>
      </dgm:t>
    </dgm:pt>
    <dgm:pt modelId="{F2F26E0D-1C9E-45CF-B197-6058E222DE3D}" type="pres">
      <dgm:prSet presAssocID="{FC47894D-1CED-41A7-9156-82BBBFA6C5CF}" presName="Name0" presStyleCnt="0">
        <dgm:presLayoutVars>
          <dgm:chMax val="7"/>
          <dgm:chPref val="7"/>
          <dgm:dir/>
        </dgm:presLayoutVars>
      </dgm:prSet>
      <dgm:spPr/>
    </dgm:pt>
    <dgm:pt modelId="{4F8B1748-E604-4E32-935B-3AC19638A717}" type="pres">
      <dgm:prSet presAssocID="{FC47894D-1CED-41A7-9156-82BBBFA6C5CF}" presName="dot1" presStyleLbl="alignNode1" presStyleIdx="0" presStyleCnt="10"/>
      <dgm:spPr/>
    </dgm:pt>
    <dgm:pt modelId="{E27A8A99-6DE1-460E-BD1A-014E3D77EB0E}" type="pres">
      <dgm:prSet presAssocID="{FC47894D-1CED-41A7-9156-82BBBFA6C5CF}" presName="dot2" presStyleLbl="alignNode1" presStyleIdx="1" presStyleCnt="10"/>
      <dgm:spPr/>
    </dgm:pt>
    <dgm:pt modelId="{DC5DD137-6D3E-4E59-88EA-8C07E2174A60}" type="pres">
      <dgm:prSet presAssocID="{FC47894D-1CED-41A7-9156-82BBBFA6C5CF}" presName="dot3" presStyleLbl="alignNode1" presStyleIdx="2" presStyleCnt="10"/>
      <dgm:spPr/>
    </dgm:pt>
    <dgm:pt modelId="{FF11B47B-BF62-4E86-925B-8FBBDC4175A6}" type="pres">
      <dgm:prSet presAssocID="{FC47894D-1CED-41A7-9156-82BBBFA6C5CF}" presName="dotArrow1" presStyleLbl="alignNode1" presStyleIdx="3" presStyleCnt="10"/>
      <dgm:spPr/>
    </dgm:pt>
    <dgm:pt modelId="{F2EA8B34-4D30-48DF-ADCA-903B289B24F8}" type="pres">
      <dgm:prSet presAssocID="{FC47894D-1CED-41A7-9156-82BBBFA6C5CF}" presName="dotArrow2" presStyleLbl="alignNode1" presStyleIdx="4" presStyleCnt="10"/>
      <dgm:spPr/>
    </dgm:pt>
    <dgm:pt modelId="{84D40E3C-319E-49AF-B41B-77E91AD3E5C2}" type="pres">
      <dgm:prSet presAssocID="{FC47894D-1CED-41A7-9156-82BBBFA6C5CF}" presName="dotArrow3" presStyleLbl="alignNode1" presStyleIdx="5" presStyleCnt="10"/>
      <dgm:spPr/>
    </dgm:pt>
    <dgm:pt modelId="{1605E2E8-C969-4787-B0E0-6767BD72BF09}" type="pres">
      <dgm:prSet presAssocID="{FC47894D-1CED-41A7-9156-82BBBFA6C5CF}" presName="dotArrow4" presStyleLbl="alignNode1" presStyleIdx="6" presStyleCnt="10"/>
      <dgm:spPr/>
    </dgm:pt>
    <dgm:pt modelId="{6FEE5DCC-268E-4414-B38D-25B459A7114D}" type="pres">
      <dgm:prSet presAssocID="{FC47894D-1CED-41A7-9156-82BBBFA6C5CF}" presName="dotArrow5" presStyleLbl="alignNode1" presStyleIdx="7" presStyleCnt="10"/>
      <dgm:spPr/>
    </dgm:pt>
    <dgm:pt modelId="{CD093F0A-B359-4435-8D85-23D65ED342DB}" type="pres">
      <dgm:prSet presAssocID="{FC47894D-1CED-41A7-9156-82BBBFA6C5CF}" presName="dotArrow6" presStyleLbl="alignNode1" presStyleIdx="8" presStyleCnt="10"/>
      <dgm:spPr/>
    </dgm:pt>
    <dgm:pt modelId="{35379821-6EF3-4F1D-8E1F-F35D99871F3E}" type="pres">
      <dgm:prSet presAssocID="{FC47894D-1CED-41A7-9156-82BBBFA6C5CF}" presName="dotArrow7" presStyleLbl="alignNode1" presStyleIdx="9" presStyleCnt="10"/>
      <dgm:spPr/>
    </dgm:pt>
    <dgm:pt modelId="{8500BDF3-9371-455A-AE0F-2EA88B227287}" type="pres">
      <dgm:prSet presAssocID="{0381B7FE-8AB4-423A-BD97-D928143F4EC8}" presName="parTx1" presStyleLbl="node1" presStyleIdx="0" presStyleCnt="2"/>
      <dgm:spPr/>
    </dgm:pt>
    <dgm:pt modelId="{895DD5C1-3E0C-40F9-B4F5-BA5C51BCBAF6}" type="pres">
      <dgm:prSet presAssocID="{8FF7592C-6F98-483E-9EF5-8E290F1E9087}" presName="picture1" presStyleCnt="0"/>
      <dgm:spPr/>
    </dgm:pt>
    <dgm:pt modelId="{890BEFD7-44C7-479F-92B4-0303BD2DA179}" type="pres">
      <dgm:prSet presAssocID="{8FF7592C-6F98-483E-9EF5-8E290F1E9087}" presName="imageRepeatNode" presStyleLbl="fgImgPlace1" presStyleIdx="0" presStyleCnt="2"/>
      <dgm:spPr/>
    </dgm:pt>
    <dgm:pt modelId="{A0107F1A-B155-4C21-86E1-73F11E9DEA5B}" type="pres">
      <dgm:prSet presAssocID="{C45C1A81-C84B-4F27-B7D0-01741B03A0E1}" presName="parTx2" presStyleLbl="node1" presStyleIdx="1" presStyleCnt="2"/>
      <dgm:spPr/>
    </dgm:pt>
    <dgm:pt modelId="{0B1941ED-63EB-4498-9D9F-7E5F4DBD30E6}" type="pres">
      <dgm:prSet presAssocID="{26AB4074-4D6E-407C-BA23-B2AC080FC3BF}" presName="picture2" presStyleCnt="0"/>
      <dgm:spPr/>
    </dgm:pt>
    <dgm:pt modelId="{11B84E9F-FC16-4BD3-919C-A9B5EF1D9C61}" type="pres">
      <dgm:prSet presAssocID="{26AB4074-4D6E-407C-BA23-B2AC080FC3BF}" presName="imageRepeatNode" presStyleLbl="fgImgPlace1" presStyleIdx="1" presStyleCnt="2"/>
      <dgm:spPr/>
    </dgm:pt>
  </dgm:ptLst>
  <dgm:cxnLst>
    <dgm:cxn modelId="{8A1E2532-9705-4C47-AF83-4783655D8792}" type="presOf" srcId="{FC47894D-1CED-41A7-9156-82BBBFA6C5CF}" destId="{F2F26E0D-1C9E-45CF-B197-6058E222DE3D}" srcOrd="0" destOrd="0" presId="urn:microsoft.com/office/officeart/2008/layout/AscendingPictureAccentProcess"/>
    <dgm:cxn modelId="{BA775038-97C6-40C6-802E-141F20186D1B}" type="presOf" srcId="{8FF7592C-6F98-483E-9EF5-8E290F1E9087}" destId="{890BEFD7-44C7-479F-92B4-0303BD2DA179}" srcOrd="0" destOrd="0" presId="urn:microsoft.com/office/officeart/2008/layout/AscendingPictureAccentProcess"/>
    <dgm:cxn modelId="{36396D45-4F43-45A7-A97A-F46A2E0F1589}" type="presOf" srcId="{26AB4074-4D6E-407C-BA23-B2AC080FC3BF}" destId="{11B84E9F-FC16-4BD3-919C-A9B5EF1D9C61}" srcOrd="0" destOrd="0" presId="urn:microsoft.com/office/officeart/2008/layout/AscendingPictureAccentProcess"/>
    <dgm:cxn modelId="{1FF33A6A-291B-4174-BF84-F6E60AB738D9}" srcId="{FC47894D-1CED-41A7-9156-82BBBFA6C5CF}" destId="{0381B7FE-8AB4-423A-BD97-D928143F4EC8}" srcOrd="0" destOrd="0" parTransId="{ECA73E8C-9F7C-4F96-8D2A-6F97267FA860}" sibTransId="{8FF7592C-6F98-483E-9EF5-8E290F1E9087}"/>
    <dgm:cxn modelId="{23E47DA2-D331-4973-93B9-F4939D36031A}" srcId="{FC47894D-1CED-41A7-9156-82BBBFA6C5CF}" destId="{C45C1A81-C84B-4F27-B7D0-01741B03A0E1}" srcOrd="1" destOrd="0" parTransId="{302B051A-82BF-4008-B1BD-FA8F2F197E69}" sibTransId="{26AB4074-4D6E-407C-BA23-B2AC080FC3BF}"/>
    <dgm:cxn modelId="{EA15A3CD-718F-4B06-B380-F374EDB46D04}" type="presOf" srcId="{0381B7FE-8AB4-423A-BD97-D928143F4EC8}" destId="{8500BDF3-9371-455A-AE0F-2EA88B227287}" srcOrd="0" destOrd="0" presId="urn:microsoft.com/office/officeart/2008/layout/AscendingPictureAccentProcess"/>
    <dgm:cxn modelId="{BB38E2D0-0FBA-4C2A-A522-DFDEA7607E93}" type="presOf" srcId="{C45C1A81-C84B-4F27-B7D0-01741B03A0E1}" destId="{A0107F1A-B155-4C21-86E1-73F11E9DEA5B}" srcOrd="0" destOrd="0" presId="urn:microsoft.com/office/officeart/2008/layout/AscendingPictureAccentProcess"/>
    <dgm:cxn modelId="{E29069B1-E0CA-4483-A03D-FC2067156F42}" type="presParOf" srcId="{F2F26E0D-1C9E-45CF-B197-6058E222DE3D}" destId="{4F8B1748-E604-4E32-935B-3AC19638A717}" srcOrd="0" destOrd="0" presId="urn:microsoft.com/office/officeart/2008/layout/AscendingPictureAccentProcess"/>
    <dgm:cxn modelId="{CF5D74AA-E42B-4073-A05C-56C92302B8C7}" type="presParOf" srcId="{F2F26E0D-1C9E-45CF-B197-6058E222DE3D}" destId="{E27A8A99-6DE1-460E-BD1A-014E3D77EB0E}" srcOrd="1" destOrd="0" presId="urn:microsoft.com/office/officeart/2008/layout/AscendingPictureAccentProcess"/>
    <dgm:cxn modelId="{05EDF31A-12EA-4BE1-945B-7C304F705567}" type="presParOf" srcId="{F2F26E0D-1C9E-45CF-B197-6058E222DE3D}" destId="{DC5DD137-6D3E-4E59-88EA-8C07E2174A60}" srcOrd="2" destOrd="0" presId="urn:microsoft.com/office/officeart/2008/layout/AscendingPictureAccentProcess"/>
    <dgm:cxn modelId="{3355A38E-DF5B-461D-82BE-3CBE4AFA39B7}" type="presParOf" srcId="{F2F26E0D-1C9E-45CF-B197-6058E222DE3D}" destId="{FF11B47B-BF62-4E86-925B-8FBBDC4175A6}" srcOrd="3" destOrd="0" presId="urn:microsoft.com/office/officeart/2008/layout/AscendingPictureAccentProcess"/>
    <dgm:cxn modelId="{E1F9FDDC-A8BC-4A68-B4B2-32364E675C8D}" type="presParOf" srcId="{F2F26E0D-1C9E-45CF-B197-6058E222DE3D}" destId="{F2EA8B34-4D30-48DF-ADCA-903B289B24F8}" srcOrd="4" destOrd="0" presId="urn:microsoft.com/office/officeart/2008/layout/AscendingPictureAccentProcess"/>
    <dgm:cxn modelId="{4D8C8CFA-8DCF-4863-8198-AB82AC522DAF}" type="presParOf" srcId="{F2F26E0D-1C9E-45CF-B197-6058E222DE3D}" destId="{84D40E3C-319E-49AF-B41B-77E91AD3E5C2}" srcOrd="5" destOrd="0" presId="urn:microsoft.com/office/officeart/2008/layout/AscendingPictureAccentProcess"/>
    <dgm:cxn modelId="{5C94BEDD-42EE-433B-B8DA-2647290719A9}" type="presParOf" srcId="{F2F26E0D-1C9E-45CF-B197-6058E222DE3D}" destId="{1605E2E8-C969-4787-B0E0-6767BD72BF09}" srcOrd="6" destOrd="0" presId="urn:microsoft.com/office/officeart/2008/layout/AscendingPictureAccentProcess"/>
    <dgm:cxn modelId="{A602F32A-B7C3-403A-9F6D-16C177EDBC63}" type="presParOf" srcId="{F2F26E0D-1C9E-45CF-B197-6058E222DE3D}" destId="{6FEE5DCC-268E-4414-B38D-25B459A7114D}" srcOrd="7" destOrd="0" presId="urn:microsoft.com/office/officeart/2008/layout/AscendingPictureAccentProcess"/>
    <dgm:cxn modelId="{D9D9525B-E5CA-4F2C-B7D1-E61AE270FDA1}" type="presParOf" srcId="{F2F26E0D-1C9E-45CF-B197-6058E222DE3D}" destId="{CD093F0A-B359-4435-8D85-23D65ED342DB}" srcOrd="8" destOrd="0" presId="urn:microsoft.com/office/officeart/2008/layout/AscendingPictureAccentProcess"/>
    <dgm:cxn modelId="{AF7B5C1E-1B37-47F2-9383-086272E4223B}" type="presParOf" srcId="{F2F26E0D-1C9E-45CF-B197-6058E222DE3D}" destId="{35379821-6EF3-4F1D-8E1F-F35D99871F3E}" srcOrd="9" destOrd="0" presId="urn:microsoft.com/office/officeart/2008/layout/AscendingPictureAccentProcess"/>
    <dgm:cxn modelId="{C588DDBC-FAE3-4445-A053-5EC2FE295C02}" type="presParOf" srcId="{F2F26E0D-1C9E-45CF-B197-6058E222DE3D}" destId="{8500BDF3-9371-455A-AE0F-2EA88B227287}" srcOrd="10" destOrd="0" presId="urn:microsoft.com/office/officeart/2008/layout/AscendingPictureAccentProcess"/>
    <dgm:cxn modelId="{1D04B039-6096-44B4-AB7E-8B440520308B}" type="presParOf" srcId="{F2F26E0D-1C9E-45CF-B197-6058E222DE3D}" destId="{895DD5C1-3E0C-40F9-B4F5-BA5C51BCBAF6}" srcOrd="11" destOrd="0" presId="urn:microsoft.com/office/officeart/2008/layout/AscendingPictureAccentProcess"/>
    <dgm:cxn modelId="{5287806A-952B-4C88-9FDC-5E5483E2F23D}" type="presParOf" srcId="{895DD5C1-3E0C-40F9-B4F5-BA5C51BCBAF6}" destId="{890BEFD7-44C7-479F-92B4-0303BD2DA179}" srcOrd="0" destOrd="0" presId="urn:microsoft.com/office/officeart/2008/layout/AscendingPictureAccentProcess"/>
    <dgm:cxn modelId="{4638D967-13A3-4F4B-8299-FE4413C35836}" type="presParOf" srcId="{F2F26E0D-1C9E-45CF-B197-6058E222DE3D}" destId="{A0107F1A-B155-4C21-86E1-73F11E9DEA5B}" srcOrd="12" destOrd="0" presId="urn:microsoft.com/office/officeart/2008/layout/AscendingPictureAccentProcess"/>
    <dgm:cxn modelId="{714452FD-128D-4DD7-8120-857B734E4CAA}" type="presParOf" srcId="{F2F26E0D-1C9E-45CF-B197-6058E222DE3D}" destId="{0B1941ED-63EB-4498-9D9F-7E5F4DBD30E6}" srcOrd="13" destOrd="0" presId="urn:microsoft.com/office/officeart/2008/layout/AscendingPictureAccentProcess"/>
    <dgm:cxn modelId="{A99B4DA3-4D8C-4BBE-8D39-5C07F279B80F}" type="presParOf" srcId="{0B1941ED-63EB-4498-9D9F-7E5F4DBD30E6}" destId="{11B84E9F-FC16-4BD3-919C-A9B5EF1D9C61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42D0B4F-D3D8-4BBA-8425-7EC2A509907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852FCA7C-3E27-4748-8D90-D61375B49FD0}">
      <dgm:prSet/>
      <dgm:spPr/>
      <dgm:t>
        <a:bodyPr/>
        <a:lstStyle/>
        <a:p>
          <a:r>
            <a:rPr lang="ru-RU" dirty="0"/>
            <a:t>          за згодою сторін після укладення договору оренди шляхом підписання відповідної угоди</a:t>
          </a:r>
          <a:endParaRPr lang="ru-UA" dirty="0"/>
        </a:p>
      </dgm:t>
    </dgm:pt>
    <dgm:pt modelId="{2689F8FE-FF9D-44DE-A947-64CAD51F8909}" type="parTrans" cxnId="{58BAA6C1-963C-46F1-9AEA-8BBBFA1C3B54}">
      <dgm:prSet/>
      <dgm:spPr/>
      <dgm:t>
        <a:bodyPr/>
        <a:lstStyle/>
        <a:p>
          <a:endParaRPr lang="ru-UA"/>
        </a:p>
      </dgm:t>
    </dgm:pt>
    <dgm:pt modelId="{0A210C8F-883B-4A08-912C-09A651B59DD8}" type="sibTrans" cxnId="{58BAA6C1-963C-46F1-9AEA-8BBBFA1C3B54}">
      <dgm:prSet/>
      <dgm:spPr/>
      <dgm:t>
        <a:bodyPr/>
        <a:lstStyle/>
        <a:p>
          <a:endParaRPr lang="ru-UA"/>
        </a:p>
      </dgm:t>
    </dgm:pt>
    <dgm:pt modelId="{E5EC9FAD-1A55-4C59-A472-D93E5D9DB851}">
      <dgm:prSet/>
      <dgm:spPr/>
      <dgm:t>
        <a:bodyPr/>
        <a:lstStyle/>
        <a:p>
          <a:r>
            <a:rPr lang="ru-RU" dirty="0"/>
            <a:t>           у разі істотної зміни обставин, якими сторони керувалися при укладенні договору (ч. 1 ст. 652 ЦКУ);</a:t>
          </a:r>
          <a:endParaRPr lang="ru-UA" dirty="0"/>
        </a:p>
      </dgm:t>
    </dgm:pt>
    <dgm:pt modelId="{D25087D9-4D6E-422A-8BF9-9B6A4DE86356}" type="parTrans" cxnId="{325E5979-C11A-4B22-9025-257252BF60FB}">
      <dgm:prSet/>
      <dgm:spPr/>
      <dgm:t>
        <a:bodyPr/>
        <a:lstStyle/>
        <a:p>
          <a:endParaRPr lang="ru-UA"/>
        </a:p>
      </dgm:t>
    </dgm:pt>
    <dgm:pt modelId="{C9900983-7F30-4DFC-84C0-AE103CD77BFF}" type="sibTrans" cxnId="{325E5979-C11A-4B22-9025-257252BF60FB}">
      <dgm:prSet/>
      <dgm:spPr/>
      <dgm:t>
        <a:bodyPr/>
        <a:lstStyle/>
        <a:p>
          <a:endParaRPr lang="ru-UA"/>
        </a:p>
      </dgm:t>
    </dgm:pt>
    <dgm:pt modelId="{BB744103-EB7B-4911-AEF0-1F032D37D836}">
      <dgm:prSet/>
      <dgm:spPr/>
      <dgm:t>
        <a:bodyPr/>
        <a:lstStyle/>
        <a:p>
          <a:r>
            <a:rPr lang="ru-RU" dirty="0"/>
            <a:t>      </a:t>
          </a:r>
          <a:r>
            <a:rPr lang="ru-RU" dirty="0" err="1"/>
            <a:t>випадки</a:t>
          </a:r>
          <a:r>
            <a:rPr lang="ru-RU" dirty="0"/>
            <a:t>, закріплені у договорі, в тому числі розірвання договору в односторонньому порядку </a:t>
          </a:r>
        </a:p>
        <a:p>
          <a:r>
            <a:rPr lang="ru-RU" dirty="0"/>
            <a:t>(ч. 1 ст. 651 ЦКУ, ч. 3 ст. 31 ЗУ).</a:t>
          </a:r>
          <a:endParaRPr lang="ru-UA" dirty="0"/>
        </a:p>
      </dgm:t>
    </dgm:pt>
    <dgm:pt modelId="{9C8A17D3-7BC5-4E3F-99C4-1A980506BD32}" type="parTrans" cxnId="{E9FBC5C1-2A74-4E31-B806-7CC88738AA5F}">
      <dgm:prSet/>
      <dgm:spPr/>
      <dgm:t>
        <a:bodyPr/>
        <a:lstStyle/>
        <a:p>
          <a:endParaRPr lang="ru-UA"/>
        </a:p>
      </dgm:t>
    </dgm:pt>
    <dgm:pt modelId="{75E958A4-B4AA-45D9-92AF-3997FF23CF5F}" type="sibTrans" cxnId="{E9FBC5C1-2A74-4E31-B806-7CC88738AA5F}">
      <dgm:prSet/>
      <dgm:spPr/>
      <dgm:t>
        <a:bodyPr/>
        <a:lstStyle/>
        <a:p>
          <a:endParaRPr lang="ru-UA"/>
        </a:p>
      </dgm:t>
    </dgm:pt>
    <dgm:pt modelId="{5A6C22D9-46FF-4316-8B19-A5CA01399F53}" type="pres">
      <dgm:prSet presAssocID="{542D0B4F-D3D8-4BBA-8425-7EC2A5099070}" presName="linearFlow" presStyleCnt="0">
        <dgm:presLayoutVars>
          <dgm:dir/>
          <dgm:resizeHandles val="exact"/>
        </dgm:presLayoutVars>
      </dgm:prSet>
      <dgm:spPr/>
    </dgm:pt>
    <dgm:pt modelId="{31648B7B-5B71-4248-90BF-35861BFB5082}" type="pres">
      <dgm:prSet presAssocID="{BB744103-EB7B-4911-AEF0-1F032D37D836}" presName="composite" presStyleCnt="0"/>
      <dgm:spPr/>
    </dgm:pt>
    <dgm:pt modelId="{A8E660F8-3A73-4737-8DB4-F4DD8CB64E85}" type="pres">
      <dgm:prSet presAssocID="{BB744103-EB7B-4911-AEF0-1F032D37D836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Мозговой штурм группы"/>
        </a:ext>
      </dgm:extLst>
    </dgm:pt>
    <dgm:pt modelId="{DCB0DEF5-6E69-4FB6-BD24-1ECBCA127A4B}" type="pres">
      <dgm:prSet presAssocID="{BB744103-EB7B-4911-AEF0-1F032D37D836}" presName="txShp" presStyleLbl="node1" presStyleIdx="0" presStyleCnt="3" custScaleX="126979" custScaleY="98131">
        <dgm:presLayoutVars>
          <dgm:bulletEnabled val="1"/>
        </dgm:presLayoutVars>
      </dgm:prSet>
      <dgm:spPr/>
    </dgm:pt>
    <dgm:pt modelId="{2E067BA5-477B-42EB-A3A5-3DEFAF2BBCC7}" type="pres">
      <dgm:prSet presAssocID="{75E958A4-B4AA-45D9-92AF-3997FF23CF5F}" presName="spacing" presStyleCnt="0"/>
      <dgm:spPr/>
    </dgm:pt>
    <dgm:pt modelId="{771D38A6-144F-4AD2-996F-EE272153BCA6}" type="pres">
      <dgm:prSet presAssocID="{E5EC9FAD-1A55-4C59-A472-D93E5D9DB851}" presName="composite" presStyleCnt="0"/>
      <dgm:spPr/>
    </dgm:pt>
    <dgm:pt modelId="{FE075C79-D34F-4A4D-BE6F-828472B7B0C4}" type="pres">
      <dgm:prSet presAssocID="{E5EC9FAD-1A55-4C59-A472-D93E5D9DB851}" presName="imgShp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Секундомер"/>
        </a:ext>
      </dgm:extLst>
    </dgm:pt>
    <dgm:pt modelId="{D0ABE11E-26A4-4A14-92C9-F24A57C87D4C}" type="pres">
      <dgm:prSet presAssocID="{E5EC9FAD-1A55-4C59-A472-D93E5D9DB851}" presName="txShp" presStyleLbl="node1" presStyleIdx="1" presStyleCnt="3" custScaleX="126735" custLinFactNeighborY="-4490">
        <dgm:presLayoutVars>
          <dgm:bulletEnabled val="1"/>
        </dgm:presLayoutVars>
      </dgm:prSet>
      <dgm:spPr/>
    </dgm:pt>
    <dgm:pt modelId="{810CE3AA-77EA-4EE7-930E-CEC30BE20302}" type="pres">
      <dgm:prSet presAssocID="{C9900983-7F30-4DFC-84C0-AE103CD77BFF}" presName="spacing" presStyleCnt="0"/>
      <dgm:spPr/>
    </dgm:pt>
    <dgm:pt modelId="{9AEF0DD0-CA85-469D-B775-0D5872C0C55A}" type="pres">
      <dgm:prSet presAssocID="{852FCA7C-3E27-4748-8D90-D61375B49FD0}" presName="composite" presStyleCnt="0"/>
      <dgm:spPr/>
    </dgm:pt>
    <dgm:pt modelId="{97C98D00-BA17-4148-BB7B-8B0DC744E1CB}" type="pres">
      <dgm:prSet presAssocID="{852FCA7C-3E27-4748-8D90-D61375B49FD0}" presName="imgShp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Рукопожатие"/>
        </a:ext>
      </dgm:extLst>
    </dgm:pt>
    <dgm:pt modelId="{F3A6BE3A-CD5D-4746-97A0-365ED6833A70}" type="pres">
      <dgm:prSet presAssocID="{852FCA7C-3E27-4748-8D90-D61375B49FD0}" presName="txShp" presStyleLbl="node1" presStyleIdx="2" presStyleCnt="3" custScaleX="128685" custLinFactNeighborY="4610">
        <dgm:presLayoutVars>
          <dgm:bulletEnabled val="1"/>
        </dgm:presLayoutVars>
      </dgm:prSet>
      <dgm:spPr/>
    </dgm:pt>
  </dgm:ptLst>
  <dgm:cxnLst>
    <dgm:cxn modelId="{2F8CFB03-E463-444C-B3B8-F9C6C8EDD15D}" type="presOf" srcId="{E5EC9FAD-1A55-4C59-A472-D93E5D9DB851}" destId="{D0ABE11E-26A4-4A14-92C9-F24A57C87D4C}" srcOrd="0" destOrd="0" presId="urn:microsoft.com/office/officeart/2005/8/layout/vList3"/>
    <dgm:cxn modelId="{362A2A68-047E-4789-ABE1-3AC6E4841E47}" type="presOf" srcId="{BB744103-EB7B-4911-AEF0-1F032D37D836}" destId="{DCB0DEF5-6E69-4FB6-BD24-1ECBCA127A4B}" srcOrd="0" destOrd="0" presId="urn:microsoft.com/office/officeart/2005/8/layout/vList3"/>
    <dgm:cxn modelId="{60A67655-777D-42FC-935E-3BDC7AE2BB93}" type="presOf" srcId="{852FCA7C-3E27-4748-8D90-D61375B49FD0}" destId="{F3A6BE3A-CD5D-4746-97A0-365ED6833A70}" srcOrd="0" destOrd="0" presId="urn:microsoft.com/office/officeart/2005/8/layout/vList3"/>
    <dgm:cxn modelId="{325E5979-C11A-4B22-9025-257252BF60FB}" srcId="{542D0B4F-D3D8-4BBA-8425-7EC2A5099070}" destId="{E5EC9FAD-1A55-4C59-A472-D93E5D9DB851}" srcOrd="1" destOrd="0" parTransId="{D25087D9-4D6E-422A-8BF9-9B6A4DE86356}" sibTransId="{C9900983-7F30-4DFC-84C0-AE103CD77BFF}"/>
    <dgm:cxn modelId="{C2BC5CA6-2E11-4278-98F0-194E5E7F8614}" type="presOf" srcId="{542D0B4F-D3D8-4BBA-8425-7EC2A5099070}" destId="{5A6C22D9-46FF-4316-8B19-A5CA01399F53}" srcOrd="0" destOrd="0" presId="urn:microsoft.com/office/officeart/2005/8/layout/vList3"/>
    <dgm:cxn modelId="{58BAA6C1-963C-46F1-9AEA-8BBBFA1C3B54}" srcId="{542D0B4F-D3D8-4BBA-8425-7EC2A5099070}" destId="{852FCA7C-3E27-4748-8D90-D61375B49FD0}" srcOrd="2" destOrd="0" parTransId="{2689F8FE-FF9D-44DE-A947-64CAD51F8909}" sibTransId="{0A210C8F-883B-4A08-912C-09A651B59DD8}"/>
    <dgm:cxn modelId="{E9FBC5C1-2A74-4E31-B806-7CC88738AA5F}" srcId="{542D0B4F-D3D8-4BBA-8425-7EC2A5099070}" destId="{BB744103-EB7B-4911-AEF0-1F032D37D836}" srcOrd="0" destOrd="0" parTransId="{9C8A17D3-7BC5-4E3F-99C4-1A980506BD32}" sibTransId="{75E958A4-B4AA-45D9-92AF-3997FF23CF5F}"/>
    <dgm:cxn modelId="{4959D3DB-7EE4-47E9-9403-00EA601296DF}" type="presParOf" srcId="{5A6C22D9-46FF-4316-8B19-A5CA01399F53}" destId="{31648B7B-5B71-4248-90BF-35861BFB5082}" srcOrd="0" destOrd="0" presId="urn:microsoft.com/office/officeart/2005/8/layout/vList3"/>
    <dgm:cxn modelId="{71D5ED63-EF58-4FFA-8A9B-196C16B7784C}" type="presParOf" srcId="{31648B7B-5B71-4248-90BF-35861BFB5082}" destId="{A8E660F8-3A73-4737-8DB4-F4DD8CB64E85}" srcOrd="0" destOrd="0" presId="urn:microsoft.com/office/officeart/2005/8/layout/vList3"/>
    <dgm:cxn modelId="{385953F5-3FC3-4C32-8679-9048AB0B49E3}" type="presParOf" srcId="{31648B7B-5B71-4248-90BF-35861BFB5082}" destId="{DCB0DEF5-6E69-4FB6-BD24-1ECBCA127A4B}" srcOrd="1" destOrd="0" presId="urn:microsoft.com/office/officeart/2005/8/layout/vList3"/>
    <dgm:cxn modelId="{7CF4E084-3507-4BA9-AD50-812FC0DB89E8}" type="presParOf" srcId="{5A6C22D9-46FF-4316-8B19-A5CA01399F53}" destId="{2E067BA5-477B-42EB-A3A5-3DEFAF2BBCC7}" srcOrd="1" destOrd="0" presId="urn:microsoft.com/office/officeart/2005/8/layout/vList3"/>
    <dgm:cxn modelId="{7F5BFDFE-3525-42DA-B0C9-E82B3D826954}" type="presParOf" srcId="{5A6C22D9-46FF-4316-8B19-A5CA01399F53}" destId="{771D38A6-144F-4AD2-996F-EE272153BCA6}" srcOrd="2" destOrd="0" presId="urn:microsoft.com/office/officeart/2005/8/layout/vList3"/>
    <dgm:cxn modelId="{D940DCEA-E952-46CB-B9C6-E0E7828DBB86}" type="presParOf" srcId="{771D38A6-144F-4AD2-996F-EE272153BCA6}" destId="{FE075C79-D34F-4A4D-BE6F-828472B7B0C4}" srcOrd="0" destOrd="0" presId="urn:microsoft.com/office/officeart/2005/8/layout/vList3"/>
    <dgm:cxn modelId="{5410D356-2406-4924-8970-3CAF3DCA69F8}" type="presParOf" srcId="{771D38A6-144F-4AD2-996F-EE272153BCA6}" destId="{D0ABE11E-26A4-4A14-92C9-F24A57C87D4C}" srcOrd="1" destOrd="0" presId="urn:microsoft.com/office/officeart/2005/8/layout/vList3"/>
    <dgm:cxn modelId="{E15042F9-A78B-4CDE-9942-0AA6F2EC70A5}" type="presParOf" srcId="{5A6C22D9-46FF-4316-8B19-A5CA01399F53}" destId="{810CE3AA-77EA-4EE7-930E-CEC30BE20302}" srcOrd="3" destOrd="0" presId="urn:microsoft.com/office/officeart/2005/8/layout/vList3"/>
    <dgm:cxn modelId="{85710E46-C75A-473B-B545-52670D203558}" type="presParOf" srcId="{5A6C22D9-46FF-4316-8B19-A5CA01399F53}" destId="{9AEF0DD0-CA85-469D-B775-0D5872C0C55A}" srcOrd="4" destOrd="0" presId="urn:microsoft.com/office/officeart/2005/8/layout/vList3"/>
    <dgm:cxn modelId="{F6AF4730-6FDC-4433-99E2-5F2B8D48493C}" type="presParOf" srcId="{9AEF0DD0-CA85-469D-B775-0D5872C0C55A}" destId="{97C98D00-BA17-4148-BB7B-8B0DC744E1CB}" srcOrd="0" destOrd="0" presId="urn:microsoft.com/office/officeart/2005/8/layout/vList3"/>
    <dgm:cxn modelId="{B84DB609-D0F2-4205-9C41-83DA7E99F31D}" type="presParOf" srcId="{9AEF0DD0-CA85-469D-B775-0D5872C0C55A}" destId="{F3A6BE3A-CD5D-4746-97A0-365ED6833A7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42D0B4F-D3D8-4BBA-8425-7EC2A509907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852FCA7C-3E27-4748-8D90-D61375B49FD0}">
      <dgm:prSet/>
      <dgm:spPr/>
      <dgm:t>
        <a:bodyPr/>
        <a:lstStyle/>
        <a:p>
          <a:r>
            <a:rPr lang="ru-RU" dirty="0"/>
            <a:t>          за згодою сторін після укладення договору оренди шляхом підписання відповідної угоди</a:t>
          </a:r>
          <a:endParaRPr lang="ru-UA" dirty="0"/>
        </a:p>
      </dgm:t>
    </dgm:pt>
    <dgm:pt modelId="{2689F8FE-FF9D-44DE-A947-64CAD51F8909}" type="parTrans" cxnId="{58BAA6C1-963C-46F1-9AEA-8BBBFA1C3B54}">
      <dgm:prSet/>
      <dgm:spPr/>
      <dgm:t>
        <a:bodyPr/>
        <a:lstStyle/>
        <a:p>
          <a:endParaRPr lang="ru-UA"/>
        </a:p>
      </dgm:t>
    </dgm:pt>
    <dgm:pt modelId="{0A210C8F-883B-4A08-912C-09A651B59DD8}" type="sibTrans" cxnId="{58BAA6C1-963C-46F1-9AEA-8BBBFA1C3B54}">
      <dgm:prSet/>
      <dgm:spPr/>
      <dgm:t>
        <a:bodyPr/>
        <a:lstStyle/>
        <a:p>
          <a:endParaRPr lang="ru-UA"/>
        </a:p>
      </dgm:t>
    </dgm:pt>
    <dgm:pt modelId="{E5EC9FAD-1A55-4C59-A472-D93E5D9DB851}">
      <dgm:prSet/>
      <dgm:spPr/>
      <dgm:t>
        <a:bodyPr/>
        <a:lstStyle/>
        <a:p>
          <a:r>
            <a:rPr lang="ru-RU" dirty="0"/>
            <a:t>           у разі істотної зміни обставин, якими сторони керувалися при укладенні договору (ч. 1 ст. 652 ЦКУ);</a:t>
          </a:r>
          <a:endParaRPr lang="ru-UA" dirty="0"/>
        </a:p>
      </dgm:t>
    </dgm:pt>
    <dgm:pt modelId="{D25087D9-4D6E-422A-8BF9-9B6A4DE86356}" type="parTrans" cxnId="{325E5979-C11A-4B22-9025-257252BF60FB}">
      <dgm:prSet/>
      <dgm:spPr/>
      <dgm:t>
        <a:bodyPr/>
        <a:lstStyle/>
        <a:p>
          <a:endParaRPr lang="ru-UA"/>
        </a:p>
      </dgm:t>
    </dgm:pt>
    <dgm:pt modelId="{C9900983-7F30-4DFC-84C0-AE103CD77BFF}" type="sibTrans" cxnId="{325E5979-C11A-4B22-9025-257252BF60FB}">
      <dgm:prSet/>
      <dgm:spPr/>
      <dgm:t>
        <a:bodyPr/>
        <a:lstStyle/>
        <a:p>
          <a:endParaRPr lang="ru-UA"/>
        </a:p>
      </dgm:t>
    </dgm:pt>
    <dgm:pt modelId="{BB744103-EB7B-4911-AEF0-1F032D37D836}">
      <dgm:prSet/>
      <dgm:spPr/>
      <dgm:t>
        <a:bodyPr/>
        <a:lstStyle/>
        <a:p>
          <a:r>
            <a:rPr lang="ru-RU" dirty="0"/>
            <a:t>      </a:t>
          </a:r>
          <a:r>
            <a:rPr lang="ru-RU" dirty="0" err="1"/>
            <a:t>випадки</a:t>
          </a:r>
          <a:r>
            <a:rPr lang="ru-RU" dirty="0"/>
            <a:t>, закріплені у договорі, в тому числі розірвання договору в односторонньому порядку </a:t>
          </a:r>
        </a:p>
        <a:p>
          <a:r>
            <a:rPr lang="ru-RU" dirty="0"/>
            <a:t>(ч. 1 ст. 651 ЦКУ, ч. 3 ст. 31 ЗУ).</a:t>
          </a:r>
          <a:endParaRPr lang="ru-UA" dirty="0"/>
        </a:p>
      </dgm:t>
    </dgm:pt>
    <dgm:pt modelId="{9C8A17D3-7BC5-4E3F-99C4-1A980506BD32}" type="parTrans" cxnId="{E9FBC5C1-2A74-4E31-B806-7CC88738AA5F}">
      <dgm:prSet/>
      <dgm:spPr/>
      <dgm:t>
        <a:bodyPr/>
        <a:lstStyle/>
        <a:p>
          <a:endParaRPr lang="ru-UA"/>
        </a:p>
      </dgm:t>
    </dgm:pt>
    <dgm:pt modelId="{75E958A4-B4AA-45D9-92AF-3997FF23CF5F}" type="sibTrans" cxnId="{E9FBC5C1-2A74-4E31-B806-7CC88738AA5F}">
      <dgm:prSet/>
      <dgm:spPr/>
      <dgm:t>
        <a:bodyPr/>
        <a:lstStyle/>
        <a:p>
          <a:endParaRPr lang="ru-UA"/>
        </a:p>
      </dgm:t>
    </dgm:pt>
    <dgm:pt modelId="{5A6C22D9-46FF-4316-8B19-A5CA01399F53}" type="pres">
      <dgm:prSet presAssocID="{542D0B4F-D3D8-4BBA-8425-7EC2A5099070}" presName="linearFlow" presStyleCnt="0">
        <dgm:presLayoutVars>
          <dgm:dir/>
          <dgm:resizeHandles val="exact"/>
        </dgm:presLayoutVars>
      </dgm:prSet>
      <dgm:spPr/>
    </dgm:pt>
    <dgm:pt modelId="{31648B7B-5B71-4248-90BF-35861BFB5082}" type="pres">
      <dgm:prSet presAssocID="{BB744103-EB7B-4911-AEF0-1F032D37D836}" presName="composite" presStyleCnt="0"/>
      <dgm:spPr/>
    </dgm:pt>
    <dgm:pt modelId="{A8E660F8-3A73-4737-8DB4-F4DD8CB64E85}" type="pres">
      <dgm:prSet presAssocID="{BB744103-EB7B-4911-AEF0-1F032D37D836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Мозговой штурм группы"/>
        </a:ext>
      </dgm:extLst>
    </dgm:pt>
    <dgm:pt modelId="{DCB0DEF5-6E69-4FB6-BD24-1ECBCA127A4B}" type="pres">
      <dgm:prSet presAssocID="{BB744103-EB7B-4911-AEF0-1F032D37D836}" presName="txShp" presStyleLbl="node1" presStyleIdx="0" presStyleCnt="3" custScaleX="126979" custScaleY="98131">
        <dgm:presLayoutVars>
          <dgm:bulletEnabled val="1"/>
        </dgm:presLayoutVars>
      </dgm:prSet>
      <dgm:spPr/>
    </dgm:pt>
    <dgm:pt modelId="{2E067BA5-477B-42EB-A3A5-3DEFAF2BBCC7}" type="pres">
      <dgm:prSet presAssocID="{75E958A4-B4AA-45D9-92AF-3997FF23CF5F}" presName="spacing" presStyleCnt="0"/>
      <dgm:spPr/>
    </dgm:pt>
    <dgm:pt modelId="{771D38A6-144F-4AD2-996F-EE272153BCA6}" type="pres">
      <dgm:prSet presAssocID="{E5EC9FAD-1A55-4C59-A472-D93E5D9DB851}" presName="composite" presStyleCnt="0"/>
      <dgm:spPr/>
    </dgm:pt>
    <dgm:pt modelId="{FE075C79-D34F-4A4D-BE6F-828472B7B0C4}" type="pres">
      <dgm:prSet presAssocID="{E5EC9FAD-1A55-4C59-A472-D93E5D9DB851}" presName="imgShp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Секундомер"/>
        </a:ext>
      </dgm:extLst>
    </dgm:pt>
    <dgm:pt modelId="{D0ABE11E-26A4-4A14-92C9-F24A57C87D4C}" type="pres">
      <dgm:prSet presAssocID="{E5EC9FAD-1A55-4C59-A472-D93E5D9DB851}" presName="txShp" presStyleLbl="node1" presStyleIdx="1" presStyleCnt="3" custScaleX="126735" custLinFactNeighborY="-4490">
        <dgm:presLayoutVars>
          <dgm:bulletEnabled val="1"/>
        </dgm:presLayoutVars>
      </dgm:prSet>
      <dgm:spPr/>
    </dgm:pt>
    <dgm:pt modelId="{810CE3AA-77EA-4EE7-930E-CEC30BE20302}" type="pres">
      <dgm:prSet presAssocID="{C9900983-7F30-4DFC-84C0-AE103CD77BFF}" presName="spacing" presStyleCnt="0"/>
      <dgm:spPr/>
    </dgm:pt>
    <dgm:pt modelId="{9AEF0DD0-CA85-469D-B775-0D5872C0C55A}" type="pres">
      <dgm:prSet presAssocID="{852FCA7C-3E27-4748-8D90-D61375B49FD0}" presName="composite" presStyleCnt="0"/>
      <dgm:spPr/>
    </dgm:pt>
    <dgm:pt modelId="{97C98D00-BA17-4148-BB7B-8B0DC744E1CB}" type="pres">
      <dgm:prSet presAssocID="{852FCA7C-3E27-4748-8D90-D61375B49FD0}" presName="imgShp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Рукопожатие"/>
        </a:ext>
      </dgm:extLst>
    </dgm:pt>
    <dgm:pt modelId="{F3A6BE3A-CD5D-4746-97A0-365ED6833A70}" type="pres">
      <dgm:prSet presAssocID="{852FCA7C-3E27-4748-8D90-D61375B49FD0}" presName="txShp" presStyleLbl="node1" presStyleIdx="2" presStyleCnt="3" custScaleX="128685" custLinFactNeighborY="4610">
        <dgm:presLayoutVars>
          <dgm:bulletEnabled val="1"/>
        </dgm:presLayoutVars>
      </dgm:prSet>
      <dgm:spPr/>
    </dgm:pt>
  </dgm:ptLst>
  <dgm:cxnLst>
    <dgm:cxn modelId="{2F8CFB03-E463-444C-B3B8-F9C6C8EDD15D}" type="presOf" srcId="{E5EC9FAD-1A55-4C59-A472-D93E5D9DB851}" destId="{D0ABE11E-26A4-4A14-92C9-F24A57C87D4C}" srcOrd="0" destOrd="0" presId="urn:microsoft.com/office/officeart/2005/8/layout/vList3"/>
    <dgm:cxn modelId="{362A2A68-047E-4789-ABE1-3AC6E4841E47}" type="presOf" srcId="{BB744103-EB7B-4911-AEF0-1F032D37D836}" destId="{DCB0DEF5-6E69-4FB6-BD24-1ECBCA127A4B}" srcOrd="0" destOrd="0" presId="urn:microsoft.com/office/officeart/2005/8/layout/vList3"/>
    <dgm:cxn modelId="{60A67655-777D-42FC-935E-3BDC7AE2BB93}" type="presOf" srcId="{852FCA7C-3E27-4748-8D90-D61375B49FD0}" destId="{F3A6BE3A-CD5D-4746-97A0-365ED6833A70}" srcOrd="0" destOrd="0" presId="urn:microsoft.com/office/officeart/2005/8/layout/vList3"/>
    <dgm:cxn modelId="{325E5979-C11A-4B22-9025-257252BF60FB}" srcId="{542D0B4F-D3D8-4BBA-8425-7EC2A5099070}" destId="{E5EC9FAD-1A55-4C59-A472-D93E5D9DB851}" srcOrd="1" destOrd="0" parTransId="{D25087D9-4D6E-422A-8BF9-9B6A4DE86356}" sibTransId="{C9900983-7F30-4DFC-84C0-AE103CD77BFF}"/>
    <dgm:cxn modelId="{C2BC5CA6-2E11-4278-98F0-194E5E7F8614}" type="presOf" srcId="{542D0B4F-D3D8-4BBA-8425-7EC2A5099070}" destId="{5A6C22D9-46FF-4316-8B19-A5CA01399F53}" srcOrd="0" destOrd="0" presId="urn:microsoft.com/office/officeart/2005/8/layout/vList3"/>
    <dgm:cxn modelId="{58BAA6C1-963C-46F1-9AEA-8BBBFA1C3B54}" srcId="{542D0B4F-D3D8-4BBA-8425-7EC2A5099070}" destId="{852FCA7C-3E27-4748-8D90-D61375B49FD0}" srcOrd="2" destOrd="0" parTransId="{2689F8FE-FF9D-44DE-A947-64CAD51F8909}" sibTransId="{0A210C8F-883B-4A08-912C-09A651B59DD8}"/>
    <dgm:cxn modelId="{E9FBC5C1-2A74-4E31-B806-7CC88738AA5F}" srcId="{542D0B4F-D3D8-4BBA-8425-7EC2A5099070}" destId="{BB744103-EB7B-4911-AEF0-1F032D37D836}" srcOrd="0" destOrd="0" parTransId="{9C8A17D3-7BC5-4E3F-99C4-1A980506BD32}" sibTransId="{75E958A4-B4AA-45D9-92AF-3997FF23CF5F}"/>
    <dgm:cxn modelId="{4959D3DB-7EE4-47E9-9403-00EA601296DF}" type="presParOf" srcId="{5A6C22D9-46FF-4316-8B19-A5CA01399F53}" destId="{31648B7B-5B71-4248-90BF-35861BFB5082}" srcOrd="0" destOrd="0" presId="urn:microsoft.com/office/officeart/2005/8/layout/vList3"/>
    <dgm:cxn modelId="{71D5ED63-EF58-4FFA-8A9B-196C16B7784C}" type="presParOf" srcId="{31648B7B-5B71-4248-90BF-35861BFB5082}" destId="{A8E660F8-3A73-4737-8DB4-F4DD8CB64E85}" srcOrd="0" destOrd="0" presId="urn:microsoft.com/office/officeart/2005/8/layout/vList3"/>
    <dgm:cxn modelId="{385953F5-3FC3-4C32-8679-9048AB0B49E3}" type="presParOf" srcId="{31648B7B-5B71-4248-90BF-35861BFB5082}" destId="{DCB0DEF5-6E69-4FB6-BD24-1ECBCA127A4B}" srcOrd="1" destOrd="0" presId="urn:microsoft.com/office/officeart/2005/8/layout/vList3"/>
    <dgm:cxn modelId="{7CF4E084-3507-4BA9-AD50-812FC0DB89E8}" type="presParOf" srcId="{5A6C22D9-46FF-4316-8B19-A5CA01399F53}" destId="{2E067BA5-477B-42EB-A3A5-3DEFAF2BBCC7}" srcOrd="1" destOrd="0" presId="urn:microsoft.com/office/officeart/2005/8/layout/vList3"/>
    <dgm:cxn modelId="{7F5BFDFE-3525-42DA-B0C9-E82B3D826954}" type="presParOf" srcId="{5A6C22D9-46FF-4316-8B19-A5CA01399F53}" destId="{771D38A6-144F-4AD2-996F-EE272153BCA6}" srcOrd="2" destOrd="0" presId="urn:microsoft.com/office/officeart/2005/8/layout/vList3"/>
    <dgm:cxn modelId="{D940DCEA-E952-46CB-B9C6-E0E7828DBB86}" type="presParOf" srcId="{771D38A6-144F-4AD2-996F-EE272153BCA6}" destId="{FE075C79-D34F-4A4D-BE6F-828472B7B0C4}" srcOrd="0" destOrd="0" presId="urn:microsoft.com/office/officeart/2005/8/layout/vList3"/>
    <dgm:cxn modelId="{5410D356-2406-4924-8970-3CAF3DCA69F8}" type="presParOf" srcId="{771D38A6-144F-4AD2-996F-EE272153BCA6}" destId="{D0ABE11E-26A4-4A14-92C9-F24A57C87D4C}" srcOrd="1" destOrd="0" presId="urn:microsoft.com/office/officeart/2005/8/layout/vList3"/>
    <dgm:cxn modelId="{E15042F9-A78B-4CDE-9942-0AA6F2EC70A5}" type="presParOf" srcId="{5A6C22D9-46FF-4316-8B19-A5CA01399F53}" destId="{810CE3AA-77EA-4EE7-930E-CEC30BE20302}" srcOrd="3" destOrd="0" presId="urn:microsoft.com/office/officeart/2005/8/layout/vList3"/>
    <dgm:cxn modelId="{85710E46-C75A-473B-B545-52670D203558}" type="presParOf" srcId="{5A6C22D9-46FF-4316-8B19-A5CA01399F53}" destId="{9AEF0DD0-CA85-469D-B775-0D5872C0C55A}" srcOrd="4" destOrd="0" presId="urn:microsoft.com/office/officeart/2005/8/layout/vList3"/>
    <dgm:cxn modelId="{F6AF4730-6FDC-4433-99E2-5F2B8D48493C}" type="presParOf" srcId="{9AEF0DD0-CA85-469D-B775-0D5872C0C55A}" destId="{97C98D00-BA17-4148-BB7B-8B0DC744E1CB}" srcOrd="0" destOrd="0" presId="urn:microsoft.com/office/officeart/2005/8/layout/vList3"/>
    <dgm:cxn modelId="{B84DB609-D0F2-4205-9C41-83DA7E99F31D}" type="presParOf" srcId="{9AEF0DD0-CA85-469D-B775-0D5872C0C55A}" destId="{F3A6BE3A-CD5D-4746-97A0-365ED6833A7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011749A-7CB4-4A25-B2BA-F5C70D90C0C1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3D861BF3-9AB9-428B-B394-3D96083F49E3}">
      <dgm:prSet phldrT="[Текст]" custT="1"/>
      <dgm:spPr/>
      <dgm:t>
        <a:bodyPr/>
        <a:lstStyle/>
        <a:p>
          <a:r>
            <a:rPr lang="uk-UA" sz="3300" dirty="0"/>
            <a:t>набрання законної сили судового рішення </a:t>
          </a:r>
          <a:endParaRPr lang="ru-UA" sz="3300" dirty="0"/>
        </a:p>
      </dgm:t>
    </dgm:pt>
    <dgm:pt modelId="{99F427A4-8E13-413F-A321-4A3017BBE8EA}" type="parTrans" cxnId="{87BA350F-7A92-440C-9ED6-22AC9C01C332}">
      <dgm:prSet/>
      <dgm:spPr/>
      <dgm:t>
        <a:bodyPr/>
        <a:lstStyle/>
        <a:p>
          <a:endParaRPr lang="ru-UA"/>
        </a:p>
      </dgm:t>
    </dgm:pt>
    <dgm:pt modelId="{1169D472-E245-4905-88AF-D867E50D9DB2}" type="sibTrans" cxnId="{87BA350F-7A92-440C-9ED6-22AC9C01C332}">
      <dgm:prSet custT="1"/>
      <dgm:spPr/>
      <dgm:t>
        <a:bodyPr/>
        <a:lstStyle/>
        <a:p>
          <a:r>
            <a:rPr lang="uk-UA" sz="7000" b="1" dirty="0">
              <a:solidFill>
                <a:schemeClr val="accent2">
                  <a:lumMod val="50000"/>
                </a:schemeClr>
              </a:solidFill>
            </a:rPr>
            <a:t>АБО </a:t>
          </a:r>
          <a:endParaRPr lang="ru-UA" sz="7000" b="1" dirty="0">
            <a:solidFill>
              <a:schemeClr val="accent2">
                <a:lumMod val="50000"/>
              </a:schemeClr>
            </a:solidFill>
          </a:endParaRPr>
        </a:p>
      </dgm:t>
    </dgm:pt>
    <dgm:pt modelId="{D7D07832-49AB-4ACD-B458-6B96B3E90FEE}">
      <dgm:prSet phldrT="[Текст]" custT="1"/>
      <dgm:spPr/>
      <dgm:t>
        <a:bodyPr/>
        <a:lstStyle/>
        <a:p>
          <a:r>
            <a:rPr lang="uk-UA" sz="4000" b="1" dirty="0">
              <a:solidFill>
                <a:schemeClr val="accent2">
                  <a:lumMod val="75000"/>
                </a:schemeClr>
              </a:solidFill>
            </a:rPr>
            <a:t>З якої дати договір вважається достроково розірваним</a:t>
          </a:r>
          <a:r>
            <a:rPr lang="uk-UA" sz="6000" b="1" dirty="0">
              <a:solidFill>
                <a:schemeClr val="accent2">
                  <a:lumMod val="75000"/>
                </a:schemeClr>
              </a:solidFill>
            </a:rPr>
            <a:t>? </a:t>
          </a:r>
          <a:endParaRPr lang="ru-UA" sz="6000" b="1" dirty="0">
            <a:solidFill>
              <a:schemeClr val="accent2">
                <a:lumMod val="75000"/>
              </a:schemeClr>
            </a:solidFill>
          </a:endParaRPr>
        </a:p>
      </dgm:t>
    </dgm:pt>
    <dgm:pt modelId="{BD51FD29-C07A-4C33-A22F-C6D6B1DD0343}" type="parTrans" cxnId="{5EAD16D8-2C1B-4F19-A444-3ABE20D730C4}">
      <dgm:prSet/>
      <dgm:spPr/>
      <dgm:t>
        <a:bodyPr/>
        <a:lstStyle/>
        <a:p>
          <a:endParaRPr lang="ru-UA"/>
        </a:p>
      </dgm:t>
    </dgm:pt>
    <dgm:pt modelId="{E89DA412-B806-4EEE-8905-53ECE2E18B8D}" type="sibTrans" cxnId="{5EAD16D8-2C1B-4F19-A444-3ABE20D730C4}">
      <dgm:prSet/>
      <dgm:spPr/>
      <dgm:t>
        <a:bodyPr/>
        <a:lstStyle/>
        <a:p>
          <a:endParaRPr lang="ru-UA"/>
        </a:p>
      </dgm:t>
    </dgm:pt>
    <dgm:pt modelId="{D9B0303F-2CED-423B-9278-9068297ACB01}">
      <dgm:prSet custT="1"/>
      <dgm:spPr/>
      <dgm:t>
        <a:bodyPr/>
        <a:lstStyle/>
        <a:p>
          <a:r>
            <a:rPr lang="ru-RU" sz="3200" dirty="0" err="1"/>
            <a:t>визначена</a:t>
          </a:r>
          <a:r>
            <a:rPr lang="ru-RU" sz="3200" dirty="0"/>
            <a:t> у </a:t>
          </a:r>
          <a:r>
            <a:rPr lang="ru-RU" sz="3200" dirty="0" err="1"/>
            <a:t>тексті</a:t>
          </a:r>
          <a:r>
            <a:rPr lang="ru-RU" sz="3200" dirty="0"/>
            <a:t> </a:t>
          </a:r>
          <a:r>
            <a:rPr lang="ru-RU" sz="3200" dirty="0" err="1"/>
            <a:t>підписаної</a:t>
          </a:r>
          <a:r>
            <a:rPr lang="ru-RU" sz="3200" dirty="0"/>
            <a:t> сторонами </a:t>
          </a:r>
          <a:r>
            <a:rPr lang="ru-RU" sz="3200" dirty="0" err="1"/>
            <a:t>додаткової</a:t>
          </a:r>
          <a:r>
            <a:rPr lang="ru-RU" sz="3200" dirty="0"/>
            <a:t> угоди </a:t>
          </a:r>
          <a:endParaRPr lang="ru-UA" sz="3200" dirty="0"/>
        </a:p>
      </dgm:t>
    </dgm:pt>
    <dgm:pt modelId="{2E770706-5D61-4E90-8A91-F54B43A57702}" type="parTrans" cxnId="{C1AFEE57-3CF4-45BF-947A-9F914F92C928}">
      <dgm:prSet/>
      <dgm:spPr/>
      <dgm:t>
        <a:bodyPr/>
        <a:lstStyle/>
        <a:p>
          <a:endParaRPr lang="ru-UA"/>
        </a:p>
      </dgm:t>
    </dgm:pt>
    <dgm:pt modelId="{005C69CA-B948-491C-A8B5-4D7C0480D45A}" type="sibTrans" cxnId="{C1AFEE57-3CF4-45BF-947A-9F914F92C928}">
      <dgm:prSet/>
      <dgm:spPr/>
      <dgm:t>
        <a:bodyPr/>
        <a:lstStyle/>
        <a:p>
          <a:endParaRPr lang="ru-UA"/>
        </a:p>
      </dgm:t>
    </dgm:pt>
    <dgm:pt modelId="{610C7751-DC17-4E91-B076-43D935012723}" type="pres">
      <dgm:prSet presAssocID="{F011749A-7CB4-4A25-B2BA-F5C70D90C0C1}" presName="Name0" presStyleCnt="0">
        <dgm:presLayoutVars>
          <dgm:dir/>
          <dgm:resizeHandles val="exact"/>
        </dgm:presLayoutVars>
      </dgm:prSet>
      <dgm:spPr/>
    </dgm:pt>
    <dgm:pt modelId="{06090757-1A1D-4B61-A33D-59E8DD0463EC}" type="pres">
      <dgm:prSet presAssocID="{F011749A-7CB4-4A25-B2BA-F5C70D90C0C1}" presName="vNodes" presStyleCnt="0"/>
      <dgm:spPr/>
    </dgm:pt>
    <dgm:pt modelId="{4D51686E-6D59-42F5-861C-3DE9FA074E91}" type="pres">
      <dgm:prSet presAssocID="{3D861BF3-9AB9-428B-B394-3D96083F49E3}" presName="node" presStyleLbl="node1" presStyleIdx="0" presStyleCnt="3" custScaleX="229060">
        <dgm:presLayoutVars>
          <dgm:bulletEnabled val="1"/>
        </dgm:presLayoutVars>
      </dgm:prSet>
      <dgm:spPr/>
    </dgm:pt>
    <dgm:pt modelId="{389A722B-9DF8-4BFF-BC96-9277EAE99173}" type="pres">
      <dgm:prSet presAssocID="{1169D472-E245-4905-88AF-D867E50D9DB2}" presName="spacerT" presStyleCnt="0"/>
      <dgm:spPr/>
    </dgm:pt>
    <dgm:pt modelId="{B74589E5-8E4B-484B-B4AF-888D9B4C82BB}" type="pres">
      <dgm:prSet presAssocID="{1169D472-E245-4905-88AF-D867E50D9DB2}" presName="sibTrans" presStyleLbl="sibTrans2D1" presStyleIdx="0" presStyleCnt="2" custScaleX="241168"/>
      <dgm:spPr/>
    </dgm:pt>
    <dgm:pt modelId="{2F30D37F-D003-4C34-943C-3B22D8ED6796}" type="pres">
      <dgm:prSet presAssocID="{1169D472-E245-4905-88AF-D867E50D9DB2}" presName="spacerB" presStyleCnt="0"/>
      <dgm:spPr/>
    </dgm:pt>
    <dgm:pt modelId="{1142C42A-117D-4E11-877A-2A1C45EC2DB3}" type="pres">
      <dgm:prSet presAssocID="{D9B0303F-2CED-423B-9278-9068297ACB01}" presName="node" presStyleLbl="node1" presStyleIdx="1" presStyleCnt="3" custScaleX="236582" custLinFactNeighborY="-69944">
        <dgm:presLayoutVars>
          <dgm:bulletEnabled val="1"/>
        </dgm:presLayoutVars>
      </dgm:prSet>
      <dgm:spPr/>
    </dgm:pt>
    <dgm:pt modelId="{0956FAB3-6FB7-4E1B-A8C5-E62DE0553225}" type="pres">
      <dgm:prSet presAssocID="{F011749A-7CB4-4A25-B2BA-F5C70D90C0C1}" presName="sibTransLast" presStyleLbl="sibTrans2D1" presStyleIdx="1" presStyleCnt="2" custAng="10800000" custScaleX="423996" custScaleY="290286" custLinFactX="-4745" custLinFactNeighborX="-100000" custLinFactNeighborY="-11554"/>
      <dgm:spPr/>
    </dgm:pt>
    <dgm:pt modelId="{1AF6788B-4B07-41BD-AFFB-26EF52AAD9FC}" type="pres">
      <dgm:prSet presAssocID="{F011749A-7CB4-4A25-B2BA-F5C70D90C0C1}" presName="connectorText" presStyleLbl="sibTrans2D1" presStyleIdx="1" presStyleCnt="2"/>
      <dgm:spPr/>
    </dgm:pt>
    <dgm:pt modelId="{A424E39F-A379-4565-97AD-9C6C7C3A4E78}" type="pres">
      <dgm:prSet presAssocID="{F011749A-7CB4-4A25-B2BA-F5C70D90C0C1}" presName="lastNode" presStyleLbl="node1" presStyleIdx="2" presStyleCnt="3" custScaleY="120611">
        <dgm:presLayoutVars>
          <dgm:bulletEnabled val="1"/>
        </dgm:presLayoutVars>
      </dgm:prSet>
      <dgm:spPr/>
    </dgm:pt>
  </dgm:ptLst>
  <dgm:cxnLst>
    <dgm:cxn modelId="{4DB36801-11F4-4613-B96A-26BC789757DE}" type="presOf" srcId="{F011749A-7CB4-4A25-B2BA-F5C70D90C0C1}" destId="{610C7751-DC17-4E91-B076-43D935012723}" srcOrd="0" destOrd="0" presId="urn:microsoft.com/office/officeart/2005/8/layout/equation2"/>
    <dgm:cxn modelId="{87BA350F-7A92-440C-9ED6-22AC9C01C332}" srcId="{F011749A-7CB4-4A25-B2BA-F5C70D90C0C1}" destId="{3D861BF3-9AB9-428B-B394-3D96083F49E3}" srcOrd="0" destOrd="0" parTransId="{99F427A4-8E13-413F-A321-4A3017BBE8EA}" sibTransId="{1169D472-E245-4905-88AF-D867E50D9DB2}"/>
    <dgm:cxn modelId="{C8A6FE31-B163-44C4-96D8-B9250BC7B108}" type="presOf" srcId="{005C69CA-B948-491C-A8B5-4D7C0480D45A}" destId="{0956FAB3-6FB7-4E1B-A8C5-E62DE0553225}" srcOrd="0" destOrd="0" presId="urn:microsoft.com/office/officeart/2005/8/layout/equation2"/>
    <dgm:cxn modelId="{2D4FB766-B630-4878-B14A-B828DCCB883F}" type="presOf" srcId="{1169D472-E245-4905-88AF-D867E50D9DB2}" destId="{B74589E5-8E4B-484B-B4AF-888D9B4C82BB}" srcOrd="0" destOrd="0" presId="urn:microsoft.com/office/officeart/2005/8/layout/equation2"/>
    <dgm:cxn modelId="{D05A0B47-FB9E-47CD-9597-4EBCAD4BB009}" type="presOf" srcId="{3D861BF3-9AB9-428B-B394-3D96083F49E3}" destId="{4D51686E-6D59-42F5-861C-3DE9FA074E91}" srcOrd="0" destOrd="0" presId="urn:microsoft.com/office/officeart/2005/8/layout/equation2"/>
    <dgm:cxn modelId="{A9D5CF54-998F-415D-B8E3-5F7CE742D676}" type="presOf" srcId="{005C69CA-B948-491C-A8B5-4D7C0480D45A}" destId="{1AF6788B-4B07-41BD-AFFB-26EF52AAD9FC}" srcOrd="1" destOrd="0" presId="urn:microsoft.com/office/officeart/2005/8/layout/equation2"/>
    <dgm:cxn modelId="{C1AFEE57-3CF4-45BF-947A-9F914F92C928}" srcId="{F011749A-7CB4-4A25-B2BA-F5C70D90C0C1}" destId="{D9B0303F-2CED-423B-9278-9068297ACB01}" srcOrd="1" destOrd="0" parTransId="{2E770706-5D61-4E90-8A91-F54B43A57702}" sibTransId="{005C69CA-B948-491C-A8B5-4D7C0480D45A}"/>
    <dgm:cxn modelId="{C819FA9D-243B-4D7D-8AD8-2EA213F35F73}" type="presOf" srcId="{D7D07832-49AB-4ACD-B458-6B96B3E90FEE}" destId="{A424E39F-A379-4565-97AD-9C6C7C3A4E78}" srcOrd="0" destOrd="0" presId="urn:microsoft.com/office/officeart/2005/8/layout/equation2"/>
    <dgm:cxn modelId="{2258B2BB-C0B5-42C2-89B1-75E02231B810}" type="presOf" srcId="{D9B0303F-2CED-423B-9278-9068297ACB01}" destId="{1142C42A-117D-4E11-877A-2A1C45EC2DB3}" srcOrd="0" destOrd="0" presId="urn:microsoft.com/office/officeart/2005/8/layout/equation2"/>
    <dgm:cxn modelId="{5EAD16D8-2C1B-4F19-A444-3ABE20D730C4}" srcId="{F011749A-7CB4-4A25-B2BA-F5C70D90C0C1}" destId="{D7D07832-49AB-4ACD-B458-6B96B3E90FEE}" srcOrd="2" destOrd="0" parTransId="{BD51FD29-C07A-4C33-A22F-C6D6B1DD0343}" sibTransId="{E89DA412-B806-4EEE-8905-53ECE2E18B8D}"/>
    <dgm:cxn modelId="{ACB0AC22-1A13-4CE4-A0E3-92361FB12D6F}" type="presParOf" srcId="{610C7751-DC17-4E91-B076-43D935012723}" destId="{06090757-1A1D-4B61-A33D-59E8DD0463EC}" srcOrd="0" destOrd="0" presId="urn:microsoft.com/office/officeart/2005/8/layout/equation2"/>
    <dgm:cxn modelId="{2B403EA1-CCD8-436A-BCE7-3DA795440773}" type="presParOf" srcId="{06090757-1A1D-4B61-A33D-59E8DD0463EC}" destId="{4D51686E-6D59-42F5-861C-3DE9FA074E91}" srcOrd="0" destOrd="0" presId="urn:microsoft.com/office/officeart/2005/8/layout/equation2"/>
    <dgm:cxn modelId="{DF601AA1-2B25-4434-B483-0A699982C5FA}" type="presParOf" srcId="{06090757-1A1D-4B61-A33D-59E8DD0463EC}" destId="{389A722B-9DF8-4BFF-BC96-9277EAE99173}" srcOrd="1" destOrd="0" presId="urn:microsoft.com/office/officeart/2005/8/layout/equation2"/>
    <dgm:cxn modelId="{06BF634A-4A4A-4F42-B354-6950BF5FDE8C}" type="presParOf" srcId="{06090757-1A1D-4B61-A33D-59E8DD0463EC}" destId="{B74589E5-8E4B-484B-B4AF-888D9B4C82BB}" srcOrd="2" destOrd="0" presId="urn:microsoft.com/office/officeart/2005/8/layout/equation2"/>
    <dgm:cxn modelId="{2AEDDFD1-105F-482D-BB7C-9C536532D2F9}" type="presParOf" srcId="{06090757-1A1D-4B61-A33D-59E8DD0463EC}" destId="{2F30D37F-D003-4C34-943C-3B22D8ED6796}" srcOrd="3" destOrd="0" presId="urn:microsoft.com/office/officeart/2005/8/layout/equation2"/>
    <dgm:cxn modelId="{D9476F52-2FA9-4292-8F25-41985EC36FF4}" type="presParOf" srcId="{06090757-1A1D-4B61-A33D-59E8DD0463EC}" destId="{1142C42A-117D-4E11-877A-2A1C45EC2DB3}" srcOrd="4" destOrd="0" presId="urn:microsoft.com/office/officeart/2005/8/layout/equation2"/>
    <dgm:cxn modelId="{DC4B48D6-AFE0-4F89-93F0-867B4BA366EE}" type="presParOf" srcId="{610C7751-DC17-4E91-B076-43D935012723}" destId="{0956FAB3-6FB7-4E1B-A8C5-E62DE0553225}" srcOrd="1" destOrd="0" presId="urn:microsoft.com/office/officeart/2005/8/layout/equation2"/>
    <dgm:cxn modelId="{4A922910-60DE-4C91-AFE1-A32D4ADEC990}" type="presParOf" srcId="{0956FAB3-6FB7-4E1B-A8C5-E62DE0553225}" destId="{1AF6788B-4B07-41BD-AFFB-26EF52AAD9FC}" srcOrd="0" destOrd="0" presId="urn:microsoft.com/office/officeart/2005/8/layout/equation2"/>
    <dgm:cxn modelId="{9AAF9650-36AC-4DAB-9E10-AD3A6451A6EC}" type="presParOf" srcId="{610C7751-DC17-4E91-B076-43D935012723}" destId="{A424E39F-A379-4565-97AD-9C6C7C3A4E78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DBBEBBC-6301-4980-A2F1-494BFA96AD6C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F7B13F79-756E-42CC-8579-BE395A189C27}">
      <dgm:prSet phldrT="[Текст]" custT="1"/>
      <dgm:spPr/>
      <dgm:t>
        <a:bodyPr/>
        <a:lstStyle/>
        <a:p>
          <a:r>
            <a:rPr lang="uk-UA" sz="2700" b="1" dirty="0">
              <a:solidFill>
                <a:srgbClr val="002060"/>
              </a:solidFill>
            </a:rPr>
            <a:t>Підстави розірвання договору оренди з </a:t>
          </a:r>
          <a:r>
            <a:rPr lang="uk-UA" sz="2700" b="1" u="sng" dirty="0">
              <a:solidFill>
                <a:srgbClr val="002060"/>
              </a:solidFill>
            </a:rPr>
            <a:t>ініціативи орендодавця</a:t>
          </a:r>
          <a:endParaRPr lang="ru-UA" sz="2700" b="1" u="sng" dirty="0">
            <a:solidFill>
              <a:srgbClr val="002060"/>
            </a:solidFill>
          </a:endParaRPr>
        </a:p>
      </dgm:t>
    </dgm:pt>
    <dgm:pt modelId="{6A727CBE-3EE7-4A2D-ADF6-681C9FE7FE99}" type="parTrans" cxnId="{D962307D-8678-44CB-8AAB-768074BED59F}">
      <dgm:prSet/>
      <dgm:spPr/>
      <dgm:t>
        <a:bodyPr/>
        <a:lstStyle/>
        <a:p>
          <a:endParaRPr lang="ru-UA"/>
        </a:p>
      </dgm:t>
    </dgm:pt>
    <dgm:pt modelId="{D9C90C36-B533-43D9-BD86-27939295A4A5}" type="sibTrans" cxnId="{D962307D-8678-44CB-8AAB-768074BED59F}">
      <dgm:prSet/>
      <dgm:spPr/>
      <dgm:t>
        <a:bodyPr/>
        <a:lstStyle/>
        <a:p>
          <a:endParaRPr lang="ru-UA"/>
        </a:p>
      </dgm:t>
    </dgm:pt>
    <dgm:pt modelId="{F12DE30F-91EA-42C6-826D-DE47EB74E406}">
      <dgm:prSet phldrT="[Текст]" custT="1"/>
      <dgm:spPr/>
      <dgm:t>
        <a:bodyPr/>
        <a:lstStyle/>
        <a:p>
          <a:r>
            <a:rPr lang="uk-UA" sz="2800" b="1" dirty="0"/>
            <a:t>Не за цільовим призначенням </a:t>
          </a:r>
          <a:endParaRPr lang="ru-UA" sz="2800" b="1" dirty="0"/>
        </a:p>
      </dgm:t>
    </dgm:pt>
    <dgm:pt modelId="{54DB34F2-4267-4689-B91B-7653436EE9E1}" type="parTrans" cxnId="{5B370BAC-6A71-4388-821C-C69C47B3DCAC}">
      <dgm:prSet/>
      <dgm:spPr/>
      <dgm:t>
        <a:bodyPr/>
        <a:lstStyle/>
        <a:p>
          <a:endParaRPr lang="ru-UA"/>
        </a:p>
      </dgm:t>
    </dgm:pt>
    <dgm:pt modelId="{07A8B2C7-1841-4B49-9A70-E3DEEC636EA2}" type="sibTrans" cxnId="{5B370BAC-6A71-4388-821C-C69C47B3DCAC}">
      <dgm:prSet/>
      <dgm:spPr/>
      <dgm:t>
        <a:bodyPr/>
        <a:lstStyle/>
        <a:p>
          <a:endParaRPr lang="ru-UA"/>
        </a:p>
      </dgm:t>
    </dgm:pt>
    <dgm:pt modelId="{C15E6861-F963-40BB-9D30-A3B4E17503C7}">
      <dgm:prSet phldrT="[Текст]" custT="1"/>
      <dgm:spPr/>
      <dgm:t>
        <a:bodyPr/>
        <a:lstStyle/>
        <a:p>
          <a:r>
            <a:rPr lang="uk-UA" sz="2800" b="1" dirty="0"/>
            <a:t>Не використання земельної ділянки</a:t>
          </a:r>
          <a:endParaRPr lang="ru-UA" sz="2800" b="1" dirty="0"/>
        </a:p>
      </dgm:t>
    </dgm:pt>
    <dgm:pt modelId="{37F02314-86DA-4FA2-8BA9-49A475B6EAFB}" type="parTrans" cxnId="{ECE2977B-C660-48B4-BC2A-273756614CBA}">
      <dgm:prSet/>
      <dgm:spPr/>
      <dgm:t>
        <a:bodyPr/>
        <a:lstStyle/>
        <a:p>
          <a:endParaRPr lang="ru-UA"/>
        </a:p>
      </dgm:t>
    </dgm:pt>
    <dgm:pt modelId="{BFE710E0-95E2-4019-8FBC-1CE7026FB20B}" type="sibTrans" cxnId="{ECE2977B-C660-48B4-BC2A-273756614CBA}">
      <dgm:prSet/>
      <dgm:spPr/>
      <dgm:t>
        <a:bodyPr/>
        <a:lstStyle/>
        <a:p>
          <a:endParaRPr lang="ru-UA"/>
        </a:p>
      </dgm:t>
    </dgm:pt>
    <dgm:pt modelId="{020B3DE8-6B71-41DF-8863-0A60657EDC4F}">
      <dgm:prSet phldrT="[Текст]" custT="1"/>
      <dgm:spPr/>
      <dgm:t>
        <a:bodyPr/>
        <a:lstStyle/>
        <a:p>
          <a:r>
            <a:rPr lang="uk-UA" sz="2800" b="1" dirty="0"/>
            <a:t>Не тими способами</a:t>
          </a:r>
          <a:endParaRPr lang="ru-UA" sz="2800" b="1" dirty="0"/>
        </a:p>
      </dgm:t>
    </dgm:pt>
    <dgm:pt modelId="{9C99C286-446E-470A-8934-19D3ACF02B3D}" type="parTrans" cxnId="{BDFD6AD9-B932-4114-A293-07FAD881CB20}">
      <dgm:prSet/>
      <dgm:spPr/>
      <dgm:t>
        <a:bodyPr/>
        <a:lstStyle/>
        <a:p>
          <a:endParaRPr lang="ru-UA"/>
        </a:p>
      </dgm:t>
    </dgm:pt>
    <dgm:pt modelId="{40257093-0AFD-468F-B9C3-2158E5014572}" type="sibTrans" cxnId="{BDFD6AD9-B932-4114-A293-07FAD881CB20}">
      <dgm:prSet/>
      <dgm:spPr/>
      <dgm:t>
        <a:bodyPr/>
        <a:lstStyle/>
        <a:p>
          <a:endParaRPr lang="ru-UA"/>
        </a:p>
      </dgm:t>
    </dgm:pt>
    <dgm:pt modelId="{F99780C8-14AA-4B9D-9FE8-682851BAD345}">
      <dgm:prSet custT="1"/>
      <dgm:spPr/>
      <dgm:t>
        <a:bodyPr/>
        <a:lstStyle/>
        <a:p>
          <a:r>
            <a:rPr lang="ru-RU" sz="2400" b="1" dirty="0"/>
            <a:t>Систематична </a:t>
          </a:r>
          <a:r>
            <a:rPr lang="ru-RU" sz="2400" b="1" dirty="0" err="1"/>
            <a:t>несплата</a:t>
          </a:r>
          <a:r>
            <a:rPr lang="ru-RU" sz="2400" b="1" dirty="0"/>
            <a:t> </a:t>
          </a:r>
          <a:r>
            <a:rPr lang="ru-RU" sz="2400" b="1" dirty="0" err="1"/>
            <a:t>орендної</a:t>
          </a:r>
          <a:r>
            <a:rPr lang="ru-RU" sz="2400" b="1" dirty="0"/>
            <a:t> плати</a:t>
          </a:r>
          <a:endParaRPr lang="ru-UA" sz="2400" b="1" dirty="0"/>
        </a:p>
      </dgm:t>
    </dgm:pt>
    <dgm:pt modelId="{3FAECF75-8AB7-40F8-89B4-D3ACD74B55CB}" type="parTrans" cxnId="{5AF6A1BE-CBC5-41F8-AC22-30B3CFB51597}">
      <dgm:prSet/>
      <dgm:spPr/>
      <dgm:t>
        <a:bodyPr/>
        <a:lstStyle/>
        <a:p>
          <a:endParaRPr lang="ru-UA"/>
        </a:p>
      </dgm:t>
    </dgm:pt>
    <dgm:pt modelId="{2B347976-3CCA-4F9F-B6C6-8DACF31A6209}" type="sibTrans" cxnId="{5AF6A1BE-CBC5-41F8-AC22-30B3CFB51597}">
      <dgm:prSet/>
      <dgm:spPr/>
      <dgm:t>
        <a:bodyPr/>
        <a:lstStyle/>
        <a:p>
          <a:endParaRPr lang="ru-UA"/>
        </a:p>
      </dgm:t>
    </dgm:pt>
    <dgm:pt modelId="{D3F9E023-AC2C-4DC5-8B0F-98FCD5CDB926}">
      <dgm:prSet custT="1"/>
      <dgm:spPr/>
      <dgm:t>
        <a:bodyPr/>
        <a:lstStyle/>
        <a:p>
          <a:r>
            <a:rPr lang="ru-RU" sz="2200" b="1" dirty="0" err="1"/>
            <a:t>Недотримання</a:t>
          </a:r>
          <a:r>
            <a:rPr lang="ru-RU" sz="2200" b="1" dirty="0"/>
            <a:t> режиму водоохоронних зон, прибережних захисних смуг, зон </a:t>
          </a:r>
          <a:r>
            <a:rPr lang="ru-RU" sz="2200" b="1" dirty="0" err="1"/>
            <a:t>санітарної</a:t>
          </a:r>
          <a:r>
            <a:rPr lang="ru-RU" sz="2200" b="1" dirty="0"/>
            <a:t> </a:t>
          </a:r>
          <a:r>
            <a:rPr lang="ru-RU" sz="2200" b="1" dirty="0" err="1"/>
            <a:t>охорони</a:t>
          </a:r>
          <a:r>
            <a:rPr lang="ru-RU" sz="2200" b="1" dirty="0"/>
            <a:t>, зон особливого режиму </a:t>
          </a:r>
          <a:r>
            <a:rPr lang="ru-RU" sz="2200" b="1" dirty="0" err="1"/>
            <a:t>використання</a:t>
          </a:r>
          <a:r>
            <a:rPr lang="ru-RU" sz="2200" b="1" dirty="0"/>
            <a:t> земель</a:t>
          </a:r>
          <a:endParaRPr lang="ru-UA" sz="2200" b="1" dirty="0"/>
        </a:p>
      </dgm:t>
    </dgm:pt>
    <dgm:pt modelId="{526050A2-23C0-48B4-B070-2F5AFEDD28B5}" type="parTrans" cxnId="{49113B09-F64B-472D-A22F-41E9BD7BEE8B}">
      <dgm:prSet/>
      <dgm:spPr/>
      <dgm:t>
        <a:bodyPr/>
        <a:lstStyle/>
        <a:p>
          <a:endParaRPr lang="ru-UA"/>
        </a:p>
      </dgm:t>
    </dgm:pt>
    <dgm:pt modelId="{73F14D18-4184-4A9B-8137-C8C0A5657B0D}" type="sibTrans" cxnId="{49113B09-F64B-472D-A22F-41E9BD7BEE8B}">
      <dgm:prSet/>
      <dgm:spPr/>
      <dgm:t>
        <a:bodyPr/>
        <a:lstStyle/>
        <a:p>
          <a:endParaRPr lang="ru-UA"/>
        </a:p>
      </dgm:t>
    </dgm:pt>
    <dgm:pt modelId="{015ECA93-2E40-4C12-ABE0-82B75F633CCA}" type="pres">
      <dgm:prSet presAssocID="{1DBBEBBC-6301-4980-A2F1-494BFA96AD6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F619E48-6DA7-4998-AAE9-B065D32077FB}" type="pres">
      <dgm:prSet presAssocID="{F7B13F79-756E-42CC-8579-BE395A189C27}" presName="centerShape" presStyleLbl="node0" presStyleIdx="0" presStyleCnt="1" custScaleX="185730" custScaleY="200655" custLinFactNeighborX="830" custLinFactNeighborY="415"/>
      <dgm:spPr/>
    </dgm:pt>
    <dgm:pt modelId="{29A9BE67-9421-4533-97CD-21A7FAF27C24}" type="pres">
      <dgm:prSet presAssocID="{54DB34F2-4267-4689-B91B-7653436EE9E1}" presName="Name9" presStyleLbl="parChTrans1D2" presStyleIdx="0" presStyleCnt="5"/>
      <dgm:spPr/>
    </dgm:pt>
    <dgm:pt modelId="{5E083DEB-A69E-4472-BA4E-D0F47406AC21}" type="pres">
      <dgm:prSet presAssocID="{54DB34F2-4267-4689-B91B-7653436EE9E1}" presName="connTx" presStyleLbl="parChTrans1D2" presStyleIdx="0" presStyleCnt="5"/>
      <dgm:spPr/>
    </dgm:pt>
    <dgm:pt modelId="{D4BF7C83-7B48-4C16-9379-65F42703F172}" type="pres">
      <dgm:prSet presAssocID="{F12DE30F-91EA-42C6-826D-DE47EB74E406}" presName="node" presStyleLbl="node1" presStyleIdx="0" presStyleCnt="5" custScaleX="206313" custScaleY="58375" custRadScaleRad="154409" custRadScaleInc="-164452">
        <dgm:presLayoutVars>
          <dgm:bulletEnabled val="1"/>
        </dgm:presLayoutVars>
      </dgm:prSet>
      <dgm:spPr/>
    </dgm:pt>
    <dgm:pt modelId="{829E7B66-6C68-46D3-9BDF-C27F8E85C515}" type="pres">
      <dgm:prSet presAssocID="{37F02314-86DA-4FA2-8BA9-49A475B6EAFB}" presName="Name9" presStyleLbl="parChTrans1D2" presStyleIdx="1" presStyleCnt="5"/>
      <dgm:spPr/>
    </dgm:pt>
    <dgm:pt modelId="{8BECC249-D4F7-4321-91E2-CCDB8099B751}" type="pres">
      <dgm:prSet presAssocID="{37F02314-86DA-4FA2-8BA9-49A475B6EAFB}" presName="connTx" presStyleLbl="parChTrans1D2" presStyleIdx="1" presStyleCnt="5"/>
      <dgm:spPr/>
    </dgm:pt>
    <dgm:pt modelId="{2027C23F-7832-4C79-AFC5-B219C11B3779}" type="pres">
      <dgm:prSet presAssocID="{C15E6861-F963-40BB-9D30-A3B4E17503C7}" presName="node" presStyleLbl="node1" presStyleIdx="1" presStyleCnt="5" custScaleX="195569" custScaleY="113046" custRadScaleRad="178743" custRadScaleInc="1187">
        <dgm:presLayoutVars>
          <dgm:bulletEnabled val="1"/>
        </dgm:presLayoutVars>
      </dgm:prSet>
      <dgm:spPr/>
    </dgm:pt>
    <dgm:pt modelId="{6FD9CB08-35E3-48A9-95F2-1AAF3AFCC61A}" type="pres">
      <dgm:prSet presAssocID="{9C99C286-446E-470A-8934-19D3ACF02B3D}" presName="Name9" presStyleLbl="parChTrans1D2" presStyleIdx="2" presStyleCnt="5"/>
      <dgm:spPr/>
    </dgm:pt>
    <dgm:pt modelId="{8FF4C6BD-200E-49D2-A9CE-3A68737017E8}" type="pres">
      <dgm:prSet presAssocID="{9C99C286-446E-470A-8934-19D3ACF02B3D}" presName="connTx" presStyleLbl="parChTrans1D2" presStyleIdx="2" presStyleCnt="5"/>
      <dgm:spPr/>
    </dgm:pt>
    <dgm:pt modelId="{7F8743DD-44D4-4F72-A9F2-B5AC006677D1}" type="pres">
      <dgm:prSet presAssocID="{020B3DE8-6B71-41DF-8863-0A60657EDC4F}" presName="node" presStyleLbl="node1" presStyleIdx="2" presStyleCnt="5" custScaleX="163634" custScaleY="52919" custRadScaleRad="103955" custRadScaleInc="67869">
        <dgm:presLayoutVars>
          <dgm:bulletEnabled val="1"/>
        </dgm:presLayoutVars>
      </dgm:prSet>
      <dgm:spPr/>
    </dgm:pt>
    <dgm:pt modelId="{AB4D1EF9-02C5-4B66-8423-55D8CA516A9C}" type="pres">
      <dgm:prSet presAssocID="{526050A2-23C0-48B4-B070-2F5AFEDD28B5}" presName="Name9" presStyleLbl="parChTrans1D2" presStyleIdx="3" presStyleCnt="5"/>
      <dgm:spPr/>
    </dgm:pt>
    <dgm:pt modelId="{B7155936-233B-4213-9418-C23BE87B1155}" type="pres">
      <dgm:prSet presAssocID="{526050A2-23C0-48B4-B070-2F5AFEDD28B5}" presName="connTx" presStyleLbl="parChTrans1D2" presStyleIdx="3" presStyleCnt="5"/>
      <dgm:spPr/>
    </dgm:pt>
    <dgm:pt modelId="{86040453-C27D-4987-B8E7-CFFCA29BBB2B}" type="pres">
      <dgm:prSet presAssocID="{D3F9E023-AC2C-4DC5-8B0F-98FCD5CDB926}" presName="node" presStyleLbl="node1" presStyleIdx="3" presStyleCnt="5" custScaleX="200309" custScaleY="223189" custRadScaleRad="155309" custRadScaleInc="107940">
        <dgm:presLayoutVars>
          <dgm:bulletEnabled val="1"/>
        </dgm:presLayoutVars>
      </dgm:prSet>
      <dgm:spPr/>
    </dgm:pt>
    <dgm:pt modelId="{2051603D-A97F-404F-ABBB-C21B48870C54}" type="pres">
      <dgm:prSet presAssocID="{3FAECF75-8AB7-40F8-89B4-D3ACD74B55CB}" presName="Name9" presStyleLbl="parChTrans1D2" presStyleIdx="4" presStyleCnt="5"/>
      <dgm:spPr/>
    </dgm:pt>
    <dgm:pt modelId="{0B84CD0C-E245-4720-AC6F-657DD1C6D1C4}" type="pres">
      <dgm:prSet presAssocID="{3FAECF75-8AB7-40F8-89B4-D3ACD74B55CB}" presName="connTx" presStyleLbl="parChTrans1D2" presStyleIdx="4" presStyleCnt="5"/>
      <dgm:spPr/>
    </dgm:pt>
    <dgm:pt modelId="{0F964D0C-0CF6-4773-90E8-FB0DDA7AB20D}" type="pres">
      <dgm:prSet presAssocID="{F99780C8-14AA-4B9D-9FE8-682851BAD345}" presName="node" presStyleLbl="node1" presStyleIdx="4" presStyleCnt="5" custScaleX="208200" custRadScaleRad="166364" custRadScaleInc="-493019">
        <dgm:presLayoutVars>
          <dgm:bulletEnabled val="1"/>
        </dgm:presLayoutVars>
      </dgm:prSet>
      <dgm:spPr/>
    </dgm:pt>
  </dgm:ptLst>
  <dgm:cxnLst>
    <dgm:cxn modelId="{49113B09-F64B-472D-A22F-41E9BD7BEE8B}" srcId="{F7B13F79-756E-42CC-8579-BE395A189C27}" destId="{D3F9E023-AC2C-4DC5-8B0F-98FCD5CDB926}" srcOrd="3" destOrd="0" parTransId="{526050A2-23C0-48B4-B070-2F5AFEDD28B5}" sibTransId="{73F14D18-4184-4A9B-8137-C8C0A5657B0D}"/>
    <dgm:cxn modelId="{D02C2E14-007F-4437-BB52-4B7EDE3DBEDF}" type="presOf" srcId="{3FAECF75-8AB7-40F8-89B4-D3ACD74B55CB}" destId="{0B84CD0C-E245-4720-AC6F-657DD1C6D1C4}" srcOrd="1" destOrd="0" presId="urn:microsoft.com/office/officeart/2005/8/layout/radial1"/>
    <dgm:cxn modelId="{5F905622-44B5-408B-8A8F-7247745BA914}" type="presOf" srcId="{F12DE30F-91EA-42C6-826D-DE47EB74E406}" destId="{D4BF7C83-7B48-4C16-9379-65F42703F172}" srcOrd="0" destOrd="0" presId="urn:microsoft.com/office/officeart/2005/8/layout/radial1"/>
    <dgm:cxn modelId="{6AAF6326-C887-476E-A091-6176779CEA3E}" type="presOf" srcId="{F7B13F79-756E-42CC-8579-BE395A189C27}" destId="{BF619E48-6DA7-4998-AAE9-B065D32077FB}" srcOrd="0" destOrd="0" presId="urn:microsoft.com/office/officeart/2005/8/layout/radial1"/>
    <dgm:cxn modelId="{9ED8272A-0676-4606-8985-BE742B660560}" type="presOf" srcId="{020B3DE8-6B71-41DF-8863-0A60657EDC4F}" destId="{7F8743DD-44D4-4F72-A9F2-B5AC006677D1}" srcOrd="0" destOrd="0" presId="urn:microsoft.com/office/officeart/2005/8/layout/radial1"/>
    <dgm:cxn modelId="{1708F261-4AF5-400B-8560-F5B6D8FF23D1}" type="presOf" srcId="{9C99C286-446E-470A-8934-19D3ACF02B3D}" destId="{8FF4C6BD-200E-49D2-A9CE-3A68737017E8}" srcOrd="1" destOrd="0" presId="urn:microsoft.com/office/officeart/2005/8/layout/radial1"/>
    <dgm:cxn modelId="{E97F6D44-BF25-4E60-B21A-FD9EB2C9BBE7}" type="presOf" srcId="{37F02314-86DA-4FA2-8BA9-49A475B6EAFB}" destId="{829E7B66-6C68-46D3-9BDF-C27F8E85C515}" srcOrd="0" destOrd="0" presId="urn:microsoft.com/office/officeart/2005/8/layout/radial1"/>
    <dgm:cxn modelId="{A25F516D-9C7E-498C-851C-F66AB95BC742}" type="presOf" srcId="{54DB34F2-4267-4689-B91B-7653436EE9E1}" destId="{5E083DEB-A69E-4472-BA4E-D0F47406AC21}" srcOrd="1" destOrd="0" presId="urn:microsoft.com/office/officeart/2005/8/layout/radial1"/>
    <dgm:cxn modelId="{55550552-B29C-42CF-9451-417EE3EBC788}" type="presOf" srcId="{37F02314-86DA-4FA2-8BA9-49A475B6EAFB}" destId="{8BECC249-D4F7-4321-91E2-CCDB8099B751}" srcOrd="1" destOrd="0" presId="urn:microsoft.com/office/officeart/2005/8/layout/radial1"/>
    <dgm:cxn modelId="{9A488A74-44AA-4335-8B2B-500D05914248}" type="presOf" srcId="{526050A2-23C0-48B4-B070-2F5AFEDD28B5}" destId="{AB4D1EF9-02C5-4B66-8423-55D8CA516A9C}" srcOrd="0" destOrd="0" presId="urn:microsoft.com/office/officeart/2005/8/layout/radial1"/>
    <dgm:cxn modelId="{ECE2977B-C660-48B4-BC2A-273756614CBA}" srcId="{F7B13F79-756E-42CC-8579-BE395A189C27}" destId="{C15E6861-F963-40BB-9D30-A3B4E17503C7}" srcOrd="1" destOrd="0" parTransId="{37F02314-86DA-4FA2-8BA9-49A475B6EAFB}" sibTransId="{BFE710E0-95E2-4019-8FBC-1CE7026FB20B}"/>
    <dgm:cxn modelId="{D962307D-8678-44CB-8AAB-768074BED59F}" srcId="{1DBBEBBC-6301-4980-A2F1-494BFA96AD6C}" destId="{F7B13F79-756E-42CC-8579-BE395A189C27}" srcOrd="0" destOrd="0" parTransId="{6A727CBE-3EE7-4A2D-ADF6-681C9FE7FE99}" sibTransId="{D9C90C36-B533-43D9-BD86-27939295A4A5}"/>
    <dgm:cxn modelId="{3A57559C-C603-4227-A604-1951E0C046F2}" type="presOf" srcId="{54DB34F2-4267-4689-B91B-7653436EE9E1}" destId="{29A9BE67-9421-4533-97CD-21A7FAF27C24}" srcOrd="0" destOrd="0" presId="urn:microsoft.com/office/officeart/2005/8/layout/radial1"/>
    <dgm:cxn modelId="{DEA678A5-41F3-43B8-97AE-C247A19AD8F3}" type="presOf" srcId="{F99780C8-14AA-4B9D-9FE8-682851BAD345}" destId="{0F964D0C-0CF6-4773-90E8-FB0DDA7AB20D}" srcOrd="0" destOrd="0" presId="urn:microsoft.com/office/officeart/2005/8/layout/radial1"/>
    <dgm:cxn modelId="{B60FF3A7-F5E4-4557-86C8-63D0567558EB}" type="presOf" srcId="{1DBBEBBC-6301-4980-A2F1-494BFA96AD6C}" destId="{015ECA93-2E40-4C12-ABE0-82B75F633CCA}" srcOrd="0" destOrd="0" presId="urn:microsoft.com/office/officeart/2005/8/layout/radial1"/>
    <dgm:cxn modelId="{5B370BAC-6A71-4388-821C-C69C47B3DCAC}" srcId="{F7B13F79-756E-42CC-8579-BE395A189C27}" destId="{F12DE30F-91EA-42C6-826D-DE47EB74E406}" srcOrd="0" destOrd="0" parTransId="{54DB34F2-4267-4689-B91B-7653436EE9E1}" sibTransId="{07A8B2C7-1841-4B49-9A70-E3DEEC636EA2}"/>
    <dgm:cxn modelId="{21B747B0-D9C1-40FC-8F05-A8D61B101A89}" type="presOf" srcId="{D3F9E023-AC2C-4DC5-8B0F-98FCD5CDB926}" destId="{86040453-C27D-4987-B8E7-CFFCA29BBB2B}" srcOrd="0" destOrd="0" presId="urn:microsoft.com/office/officeart/2005/8/layout/radial1"/>
    <dgm:cxn modelId="{703A92BD-2F0D-413E-8C6A-16AF87CB99B5}" type="presOf" srcId="{526050A2-23C0-48B4-B070-2F5AFEDD28B5}" destId="{B7155936-233B-4213-9418-C23BE87B1155}" srcOrd="1" destOrd="0" presId="urn:microsoft.com/office/officeart/2005/8/layout/radial1"/>
    <dgm:cxn modelId="{5AF6A1BE-CBC5-41F8-AC22-30B3CFB51597}" srcId="{F7B13F79-756E-42CC-8579-BE395A189C27}" destId="{F99780C8-14AA-4B9D-9FE8-682851BAD345}" srcOrd="4" destOrd="0" parTransId="{3FAECF75-8AB7-40F8-89B4-D3ACD74B55CB}" sibTransId="{2B347976-3CCA-4F9F-B6C6-8DACF31A6209}"/>
    <dgm:cxn modelId="{23FD08C3-80A0-4039-AC9C-466D7FE67A71}" type="presOf" srcId="{C15E6861-F963-40BB-9D30-A3B4E17503C7}" destId="{2027C23F-7832-4C79-AFC5-B219C11B3779}" srcOrd="0" destOrd="0" presId="urn:microsoft.com/office/officeart/2005/8/layout/radial1"/>
    <dgm:cxn modelId="{BDFD6AD9-B932-4114-A293-07FAD881CB20}" srcId="{F7B13F79-756E-42CC-8579-BE395A189C27}" destId="{020B3DE8-6B71-41DF-8863-0A60657EDC4F}" srcOrd="2" destOrd="0" parTransId="{9C99C286-446E-470A-8934-19D3ACF02B3D}" sibTransId="{40257093-0AFD-468F-B9C3-2158E5014572}"/>
    <dgm:cxn modelId="{C81798EF-33AC-4A72-8859-25A972AC2698}" type="presOf" srcId="{9C99C286-446E-470A-8934-19D3ACF02B3D}" destId="{6FD9CB08-35E3-48A9-95F2-1AAF3AFCC61A}" srcOrd="0" destOrd="0" presId="urn:microsoft.com/office/officeart/2005/8/layout/radial1"/>
    <dgm:cxn modelId="{863694F2-B72D-4C9F-92FC-E0A4A417AF09}" type="presOf" srcId="{3FAECF75-8AB7-40F8-89B4-D3ACD74B55CB}" destId="{2051603D-A97F-404F-ABBB-C21B48870C54}" srcOrd="0" destOrd="0" presId="urn:microsoft.com/office/officeart/2005/8/layout/radial1"/>
    <dgm:cxn modelId="{3ABCA934-6D39-4CB4-AF87-A53A879AC4A6}" type="presParOf" srcId="{015ECA93-2E40-4C12-ABE0-82B75F633CCA}" destId="{BF619E48-6DA7-4998-AAE9-B065D32077FB}" srcOrd="0" destOrd="0" presId="urn:microsoft.com/office/officeart/2005/8/layout/radial1"/>
    <dgm:cxn modelId="{BBF3F3F7-2820-46B2-B222-FC474E0E84CE}" type="presParOf" srcId="{015ECA93-2E40-4C12-ABE0-82B75F633CCA}" destId="{29A9BE67-9421-4533-97CD-21A7FAF27C24}" srcOrd="1" destOrd="0" presId="urn:microsoft.com/office/officeart/2005/8/layout/radial1"/>
    <dgm:cxn modelId="{64BAF149-3E22-43FC-ACA7-DC27E71D8486}" type="presParOf" srcId="{29A9BE67-9421-4533-97CD-21A7FAF27C24}" destId="{5E083DEB-A69E-4472-BA4E-D0F47406AC21}" srcOrd="0" destOrd="0" presId="urn:microsoft.com/office/officeart/2005/8/layout/radial1"/>
    <dgm:cxn modelId="{DC36A665-E67E-425D-A6AF-A3E5483A641F}" type="presParOf" srcId="{015ECA93-2E40-4C12-ABE0-82B75F633CCA}" destId="{D4BF7C83-7B48-4C16-9379-65F42703F172}" srcOrd="2" destOrd="0" presId="urn:microsoft.com/office/officeart/2005/8/layout/radial1"/>
    <dgm:cxn modelId="{728B7D41-7A0D-4406-81BE-CBAF1A451629}" type="presParOf" srcId="{015ECA93-2E40-4C12-ABE0-82B75F633CCA}" destId="{829E7B66-6C68-46D3-9BDF-C27F8E85C515}" srcOrd="3" destOrd="0" presId="urn:microsoft.com/office/officeart/2005/8/layout/radial1"/>
    <dgm:cxn modelId="{F14A4217-C5EA-407B-8142-D6A87D7A7DE9}" type="presParOf" srcId="{829E7B66-6C68-46D3-9BDF-C27F8E85C515}" destId="{8BECC249-D4F7-4321-91E2-CCDB8099B751}" srcOrd="0" destOrd="0" presId="urn:microsoft.com/office/officeart/2005/8/layout/radial1"/>
    <dgm:cxn modelId="{B4ECDC92-6A37-4E6E-8D3A-6EC2FF9773E8}" type="presParOf" srcId="{015ECA93-2E40-4C12-ABE0-82B75F633CCA}" destId="{2027C23F-7832-4C79-AFC5-B219C11B3779}" srcOrd="4" destOrd="0" presId="urn:microsoft.com/office/officeart/2005/8/layout/radial1"/>
    <dgm:cxn modelId="{A5493D01-C7C1-4197-8EA9-A3507731316C}" type="presParOf" srcId="{015ECA93-2E40-4C12-ABE0-82B75F633CCA}" destId="{6FD9CB08-35E3-48A9-95F2-1AAF3AFCC61A}" srcOrd="5" destOrd="0" presId="urn:microsoft.com/office/officeart/2005/8/layout/radial1"/>
    <dgm:cxn modelId="{C84990CE-0754-4A2E-813B-3A9B8ACEC671}" type="presParOf" srcId="{6FD9CB08-35E3-48A9-95F2-1AAF3AFCC61A}" destId="{8FF4C6BD-200E-49D2-A9CE-3A68737017E8}" srcOrd="0" destOrd="0" presId="urn:microsoft.com/office/officeart/2005/8/layout/radial1"/>
    <dgm:cxn modelId="{26EE9E53-31E4-4A9C-B759-95A0A7E4A3AB}" type="presParOf" srcId="{015ECA93-2E40-4C12-ABE0-82B75F633CCA}" destId="{7F8743DD-44D4-4F72-A9F2-B5AC006677D1}" srcOrd="6" destOrd="0" presId="urn:microsoft.com/office/officeart/2005/8/layout/radial1"/>
    <dgm:cxn modelId="{2B72C6CA-4C0F-43EF-84CA-BB98D4EEA703}" type="presParOf" srcId="{015ECA93-2E40-4C12-ABE0-82B75F633CCA}" destId="{AB4D1EF9-02C5-4B66-8423-55D8CA516A9C}" srcOrd="7" destOrd="0" presId="urn:microsoft.com/office/officeart/2005/8/layout/radial1"/>
    <dgm:cxn modelId="{2E32071F-BB2C-43C3-BE07-4B2C0086CFF5}" type="presParOf" srcId="{AB4D1EF9-02C5-4B66-8423-55D8CA516A9C}" destId="{B7155936-233B-4213-9418-C23BE87B1155}" srcOrd="0" destOrd="0" presId="urn:microsoft.com/office/officeart/2005/8/layout/radial1"/>
    <dgm:cxn modelId="{231BE3CD-8957-43EF-80B2-988DE698ED5A}" type="presParOf" srcId="{015ECA93-2E40-4C12-ABE0-82B75F633CCA}" destId="{86040453-C27D-4987-B8E7-CFFCA29BBB2B}" srcOrd="8" destOrd="0" presId="urn:microsoft.com/office/officeart/2005/8/layout/radial1"/>
    <dgm:cxn modelId="{1FB971B5-4EBC-4F17-8A97-7780A1F5F0F3}" type="presParOf" srcId="{015ECA93-2E40-4C12-ABE0-82B75F633CCA}" destId="{2051603D-A97F-404F-ABBB-C21B48870C54}" srcOrd="9" destOrd="0" presId="urn:microsoft.com/office/officeart/2005/8/layout/radial1"/>
    <dgm:cxn modelId="{C5DC304E-361A-42CF-B856-DC85DCEA9C90}" type="presParOf" srcId="{2051603D-A97F-404F-ABBB-C21B48870C54}" destId="{0B84CD0C-E245-4720-AC6F-657DD1C6D1C4}" srcOrd="0" destOrd="0" presId="urn:microsoft.com/office/officeart/2005/8/layout/radial1"/>
    <dgm:cxn modelId="{4AD20E13-519A-452D-BB9A-FB8FEA1A618A}" type="presParOf" srcId="{015ECA93-2E40-4C12-ABE0-82B75F633CCA}" destId="{0F964D0C-0CF6-4773-90E8-FB0DDA7AB20D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C58BF4-DF3B-4AFA-8699-3C53905BE18C}">
      <dsp:nvSpPr>
        <dsp:cNvPr id="0" name=""/>
        <dsp:cNvSpPr/>
      </dsp:nvSpPr>
      <dsp:spPr>
        <a:xfrm>
          <a:off x="0" y="0"/>
          <a:ext cx="4854989" cy="523875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6B7C2A-44CC-4175-83E0-4A494C772298}">
      <dsp:nvSpPr>
        <dsp:cNvPr id="0" name=""/>
        <dsp:cNvSpPr/>
      </dsp:nvSpPr>
      <dsp:spPr>
        <a:xfrm>
          <a:off x="2427494" y="526688"/>
          <a:ext cx="3155743" cy="12401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громадян</a:t>
          </a:r>
          <a:endParaRPr lang="ru-UA" sz="2200" kern="1200" dirty="0"/>
        </a:p>
      </dsp:txBody>
      <dsp:txXfrm>
        <a:off x="2488031" y="587225"/>
        <a:ext cx="3034669" cy="1119036"/>
      </dsp:txXfrm>
    </dsp:sp>
    <dsp:sp modelId="{5B2B5A3E-A66A-451F-96E9-EA90D4B1115F}">
      <dsp:nvSpPr>
        <dsp:cNvPr id="0" name=""/>
        <dsp:cNvSpPr/>
      </dsp:nvSpPr>
      <dsp:spPr>
        <a:xfrm>
          <a:off x="2427494" y="1921812"/>
          <a:ext cx="3155743" cy="12401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юридичних осіб</a:t>
          </a:r>
          <a:endParaRPr lang="ru-UA" sz="2200" kern="1200" dirty="0"/>
        </a:p>
      </dsp:txBody>
      <dsp:txXfrm>
        <a:off x="2488031" y="1982349"/>
        <a:ext cx="3034669" cy="1119036"/>
      </dsp:txXfrm>
    </dsp:sp>
    <dsp:sp modelId="{2941E88C-2E73-4C76-9FCA-F1E31B397A80}">
      <dsp:nvSpPr>
        <dsp:cNvPr id="0" name=""/>
        <dsp:cNvSpPr/>
      </dsp:nvSpPr>
      <dsp:spPr>
        <a:xfrm>
          <a:off x="2427494" y="3316937"/>
          <a:ext cx="3155743" cy="12401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державній та комунальній власності</a:t>
          </a:r>
          <a:endParaRPr lang="ru-UA" sz="2200" kern="1200" dirty="0"/>
        </a:p>
      </dsp:txBody>
      <dsp:txXfrm>
        <a:off x="2488031" y="3377474"/>
        <a:ext cx="3034669" cy="111903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5E261C-1676-4040-836F-BCA9E2E61AD3}">
      <dsp:nvSpPr>
        <dsp:cNvPr id="0" name=""/>
        <dsp:cNvSpPr/>
      </dsp:nvSpPr>
      <dsp:spPr>
        <a:xfrm>
          <a:off x="1201937" y="73719"/>
          <a:ext cx="4552747" cy="7855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0" b="1" kern="1200" dirty="0"/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/>
            <a:t>У </a:t>
          </a:r>
          <a:r>
            <a:rPr lang="ru-RU" sz="3200" b="1" kern="1200" dirty="0" err="1"/>
            <a:t>договорі</a:t>
          </a:r>
          <a:r>
            <a:rPr lang="ru-RU" sz="3200" b="1" kern="1200" dirty="0"/>
            <a:t> </a:t>
          </a:r>
          <a:r>
            <a:rPr lang="ru-RU" sz="3200" b="1" kern="1200" dirty="0" err="1"/>
            <a:t>оренди</a:t>
          </a:r>
          <a:r>
            <a:rPr lang="ru-RU" sz="3200" b="1" kern="1200" dirty="0"/>
            <a:t>: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 </a:t>
          </a:r>
          <a:endParaRPr lang="ru-UA" sz="2500" kern="1200" dirty="0"/>
        </a:p>
      </dsp:txBody>
      <dsp:txXfrm>
        <a:off x="1224945" y="96727"/>
        <a:ext cx="4506731" cy="739551"/>
      </dsp:txXfrm>
    </dsp:sp>
    <dsp:sp modelId="{B44EA4FB-24F9-43EB-9F06-6BCBF7352307}">
      <dsp:nvSpPr>
        <dsp:cNvPr id="0" name=""/>
        <dsp:cNvSpPr/>
      </dsp:nvSpPr>
      <dsp:spPr>
        <a:xfrm rot="16259503" flipH="1">
          <a:off x="3098742" y="751718"/>
          <a:ext cx="355382" cy="5158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1700" kern="1200"/>
        </a:p>
      </dsp:txBody>
      <dsp:txXfrm rot="-5400000">
        <a:off x="3122596" y="831967"/>
        <a:ext cx="309519" cy="248767"/>
      </dsp:txXfrm>
    </dsp:sp>
    <dsp:sp modelId="{E542C8C5-F193-47F1-A738-F4FAF2B00007}">
      <dsp:nvSpPr>
        <dsp:cNvPr id="0" name=""/>
        <dsp:cNvSpPr/>
      </dsp:nvSpPr>
      <dsp:spPr>
        <a:xfrm>
          <a:off x="-9" y="1143959"/>
          <a:ext cx="7025525" cy="26244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1. </a:t>
          </a:r>
          <a:r>
            <a:rPr lang="ru-RU" sz="2800" kern="1200" dirty="0" err="1"/>
            <a:t>Зазначено</a:t>
          </a:r>
          <a:r>
            <a:rPr lang="ru-RU" sz="2800" kern="1200" dirty="0"/>
            <a:t> , </a:t>
          </a:r>
          <a:r>
            <a:rPr lang="ru-RU" sz="2800" kern="1200" dirty="0" err="1"/>
            <a:t>що</a:t>
          </a:r>
          <a:r>
            <a:rPr lang="ru-RU" sz="2800" kern="1200" dirty="0"/>
            <a:t> </a:t>
          </a:r>
          <a:r>
            <a:rPr lang="ru-RU" sz="2800" kern="1200" dirty="0" err="1"/>
            <a:t>перехід</a:t>
          </a:r>
          <a:r>
            <a:rPr lang="ru-RU" sz="2800" kern="1200" dirty="0"/>
            <a:t> права </a:t>
          </a:r>
          <a:r>
            <a:rPr lang="ru-RU" sz="2800" kern="1200" dirty="0" err="1"/>
            <a:t>власності</a:t>
          </a:r>
          <a:r>
            <a:rPr lang="ru-RU" sz="2800" kern="1200" dirty="0"/>
            <a:t> на </a:t>
          </a:r>
          <a:r>
            <a:rPr lang="ru-RU" sz="2800" kern="1200" dirty="0" err="1"/>
            <a:t>орендовану</a:t>
          </a:r>
          <a:r>
            <a:rPr lang="ru-RU" sz="2800" kern="1200" dirty="0"/>
            <a:t> </a:t>
          </a:r>
          <a:r>
            <a:rPr lang="ru-RU" sz="2800" kern="1200" dirty="0" err="1"/>
            <a:t>земельну</a:t>
          </a:r>
          <a:r>
            <a:rPr lang="ru-RU" sz="2800" kern="1200" dirty="0"/>
            <a:t> </a:t>
          </a:r>
          <a:r>
            <a:rPr lang="ru-RU" sz="2800" kern="1200" dirty="0" err="1"/>
            <a:t>ділянку</a:t>
          </a:r>
          <a:r>
            <a:rPr lang="ru-RU" sz="2800" kern="1200" dirty="0"/>
            <a:t> до </a:t>
          </a:r>
          <a:r>
            <a:rPr lang="ru-RU" sz="2800" kern="1200" dirty="0" err="1"/>
            <a:t>іншої</a:t>
          </a:r>
          <a:r>
            <a:rPr lang="ru-RU" sz="2800" kern="1200" dirty="0"/>
            <a:t> особи є </a:t>
          </a:r>
          <a:r>
            <a:rPr lang="ru-RU" sz="2800" kern="1200" dirty="0" err="1"/>
            <a:t>підставою</a:t>
          </a:r>
          <a:r>
            <a:rPr lang="ru-RU" sz="2800" kern="1200" dirty="0"/>
            <a:t> для </a:t>
          </a:r>
          <a:r>
            <a:rPr lang="ru-RU" sz="2800" kern="1200" dirty="0" err="1"/>
            <a:t>розірвання</a:t>
          </a:r>
          <a:r>
            <a:rPr lang="ru-RU" sz="2800" kern="1200" dirty="0"/>
            <a:t> договору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2. Не </a:t>
          </a:r>
          <a:r>
            <a:rPr lang="ru-RU" sz="2800" kern="1200" dirty="0" err="1"/>
            <a:t>міститься</a:t>
          </a:r>
          <a:r>
            <a:rPr lang="ru-RU" sz="2800" kern="1200" dirty="0"/>
            <a:t> </a:t>
          </a:r>
          <a:r>
            <a:rPr lang="ru-RU" sz="2800" kern="1200" dirty="0" err="1"/>
            <a:t>обмежень</a:t>
          </a:r>
          <a:r>
            <a:rPr lang="ru-RU" sz="2800" kern="1200" dirty="0"/>
            <a:t> </a:t>
          </a:r>
          <a:r>
            <a:rPr lang="ru-RU" sz="2800" kern="1200" dirty="0" err="1"/>
            <a:t>щодо</a:t>
          </a:r>
          <a:r>
            <a:rPr lang="ru-RU" sz="2800" kern="1200" dirty="0"/>
            <a:t> способу </a:t>
          </a:r>
          <a:r>
            <a:rPr lang="ru-RU" sz="2800" kern="1200" dirty="0" err="1"/>
            <a:t>зміни</a:t>
          </a:r>
          <a:r>
            <a:rPr lang="ru-RU" sz="2800" kern="1200" dirty="0"/>
            <a:t> </a:t>
          </a:r>
          <a:r>
            <a:rPr lang="ru-RU" sz="2800" kern="1200" dirty="0" err="1"/>
            <a:t>власника</a:t>
          </a:r>
          <a:r>
            <a:rPr lang="ru-RU" sz="2800" kern="1200" dirty="0"/>
            <a:t>.</a:t>
          </a:r>
          <a:endParaRPr lang="ru-UA" sz="2800" kern="1200" dirty="0"/>
        </a:p>
      </dsp:txBody>
      <dsp:txXfrm>
        <a:off x="76859" y="1220827"/>
        <a:ext cx="6871789" cy="24707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309EB7-BDCE-43BB-8077-EC44BE66847F}">
      <dsp:nvSpPr>
        <dsp:cNvPr id="0" name=""/>
        <dsp:cNvSpPr/>
      </dsp:nvSpPr>
      <dsp:spPr>
        <a:xfrm>
          <a:off x="3806178" y="627"/>
          <a:ext cx="4212523" cy="16136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500" kern="1200" dirty="0"/>
            <a:t>Письмова форма</a:t>
          </a:r>
          <a:endParaRPr lang="ru-UA" sz="3500" kern="1200" dirty="0"/>
        </a:p>
      </dsp:txBody>
      <dsp:txXfrm>
        <a:off x="4423088" y="236942"/>
        <a:ext cx="2978703" cy="1141029"/>
      </dsp:txXfrm>
    </dsp:sp>
    <dsp:sp modelId="{5248BD40-AFA5-4EDA-A9FC-4FC61A81457C}">
      <dsp:nvSpPr>
        <dsp:cNvPr id="0" name=""/>
        <dsp:cNvSpPr/>
      </dsp:nvSpPr>
      <dsp:spPr>
        <a:xfrm rot="2115016">
          <a:off x="6957465" y="1464509"/>
          <a:ext cx="628449" cy="5446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2300" kern="1200"/>
        </a:p>
      </dsp:txBody>
      <dsp:txXfrm>
        <a:off x="6972444" y="1526283"/>
        <a:ext cx="465066" cy="326766"/>
      </dsp:txXfrm>
    </dsp:sp>
    <dsp:sp modelId="{0AEFD323-3C09-4691-983F-94D4F80250D9}">
      <dsp:nvSpPr>
        <dsp:cNvPr id="0" name=""/>
        <dsp:cNvSpPr/>
      </dsp:nvSpPr>
      <dsp:spPr>
        <a:xfrm>
          <a:off x="6438026" y="1809315"/>
          <a:ext cx="4067245" cy="16136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500" kern="1200" dirty="0"/>
            <a:t>Строк дії</a:t>
          </a:r>
          <a:endParaRPr lang="ru-UA" sz="3500" kern="1200" dirty="0"/>
        </a:p>
      </dsp:txBody>
      <dsp:txXfrm>
        <a:off x="7033660" y="2045630"/>
        <a:ext cx="2875977" cy="1141029"/>
      </dsp:txXfrm>
    </dsp:sp>
    <dsp:sp modelId="{35F5800B-5B48-4285-A9BC-882FD7F3697D}">
      <dsp:nvSpPr>
        <dsp:cNvPr id="0" name=""/>
        <dsp:cNvSpPr/>
      </dsp:nvSpPr>
      <dsp:spPr>
        <a:xfrm rot="8859812">
          <a:off x="6979084" y="3039540"/>
          <a:ext cx="603554" cy="5446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2300" kern="1200"/>
        </a:p>
      </dsp:txBody>
      <dsp:txXfrm rot="10800000">
        <a:off x="7129798" y="3104766"/>
        <a:ext cx="440171" cy="326766"/>
      </dsp:txXfrm>
    </dsp:sp>
    <dsp:sp modelId="{90C2DA87-B5E8-4272-80E5-0D184EE277AF}">
      <dsp:nvSpPr>
        <dsp:cNvPr id="0" name=""/>
        <dsp:cNvSpPr/>
      </dsp:nvSpPr>
      <dsp:spPr>
        <a:xfrm>
          <a:off x="3411978" y="3429460"/>
          <a:ext cx="5000925" cy="16136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500" kern="1200" dirty="0"/>
            <a:t>Державна реєстрація права оренди </a:t>
          </a:r>
          <a:endParaRPr lang="ru-UA" sz="3500" kern="1200" dirty="0"/>
        </a:p>
      </dsp:txBody>
      <dsp:txXfrm>
        <a:off x="4144347" y="3665775"/>
        <a:ext cx="3536187" cy="1141029"/>
      </dsp:txXfrm>
    </dsp:sp>
    <dsp:sp modelId="{F3035C8D-4776-4EAD-8C10-95597E394A69}">
      <dsp:nvSpPr>
        <dsp:cNvPr id="0" name=""/>
        <dsp:cNvSpPr/>
      </dsp:nvSpPr>
      <dsp:spPr>
        <a:xfrm rot="12756670">
          <a:off x="4113907" y="3041608"/>
          <a:ext cx="713742" cy="5446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2300" kern="1200"/>
        </a:p>
      </dsp:txBody>
      <dsp:txXfrm rot="10800000">
        <a:off x="4264411" y="3194556"/>
        <a:ext cx="550359" cy="326766"/>
      </dsp:txXfrm>
    </dsp:sp>
    <dsp:sp modelId="{A807053E-07E0-425F-BD0A-E33475953025}">
      <dsp:nvSpPr>
        <dsp:cNvPr id="0" name=""/>
        <dsp:cNvSpPr/>
      </dsp:nvSpPr>
      <dsp:spPr>
        <a:xfrm>
          <a:off x="863017" y="1594145"/>
          <a:ext cx="4361706" cy="16136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500" kern="1200" dirty="0"/>
            <a:t>Істотні умови</a:t>
          </a:r>
          <a:endParaRPr lang="ru-UA" sz="3500" kern="1200" dirty="0"/>
        </a:p>
      </dsp:txBody>
      <dsp:txXfrm>
        <a:off x="1501774" y="1830460"/>
        <a:ext cx="3084192" cy="1141029"/>
      </dsp:txXfrm>
    </dsp:sp>
    <dsp:sp modelId="{5DD545FD-5856-46DB-8F59-F2C5E27E6D2C}">
      <dsp:nvSpPr>
        <dsp:cNvPr id="0" name=""/>
        <dsp:cNvSpPr/>
      </dsp:nvSpPr>
      <dsp:spPr>
        <a:xfrm rot="19856844">
          <a:off x="4138381" y="1333416"/>
          <a:ext cx="660155" cy="5446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2300" kern="1200"/>
        </a:p>
      </dsp:txBody>
      <dsp:txXfrm>
        <a:off x="4148660" y="1482008"/>
        <a:ext cx="496772" cy="3267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0873FF-4F90-40EA-88F9-B0C25C96760B}">
      <dsp:nvSpPr>
        <dsp:cNvPr id="0" name=""/>
        <dsp:cNvSpPr/>
      </dsp:nvSpPr>
      <dsp:spPr>
        <a:xfrm>
          <a:off x="1622871" y="3207"/>
          <a:ext cx="3647800" cy="21886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kern="1200" dirty="0"/>
            <a:t>дата укладення та строк </a:t>
          </a:r>
          <a:r>
            <a:rPr lang="ru-RU" sz="4400" kern="1200" dirty="0" err="1"/>
            <a:t>дії</a:t>
          </a:r>
          <a:endParaRPr lang="ru-UA" sz="4400" kern="1200" dirty="0"/>
        </a:p>
      </dsp:txBody>
      <dsp:txXfrm>
        <a:off x="1622871" y="3207"/>
        <a:ext cx="3647800" cy="2188680"/>
      </dsp:txXfrm>
    </dsp:sp>
    <dsp:sp modelId="{B721C6BD-F604-41FA-93BC-68E0E249090D}">
      <dsp:nvSpPr>
        <dsp:cNvPr id="0" name=""/>
        <dsp:cNvSpPr/>
      </dsp:nvSpPr>
      <dsp:spPr>
        <a:xfrm>
          <a:off x="5635452" y="3207"/>
          <a:ext cx="3647800" cy="21886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kern="1200" dirty="0" err="1"/>
            <a:t>об’єкт</a:t>
          </a:r>
          <a:r>
            <a:rPr lang="ru-RU" sz="4400" kern="1200" dirty="0"/>
            <a:t> </a:t>
          </a:r>
          <a:r>
            <a:rPr lang="ru-RU" sz="4400" kern="1200" dirty="0" err="1"/>
            <a:t>оренди</a:t>
          </a:r>
          <a:r>
            <a:rPr lang="ru-RU" sz="4400" kern="1200" dirty="0"/>
            <a:t> </a:t>
          </a:r>
          <a:endParaRPr lang="ru-UA" sz="4400" kern="1200" dirty="0"/>
        </a:p>
      </dsp:txBody>
      <dsp:txXfrm>
        <a:off x="5635452" y="3207"/>
        <a:ext cx="3647800" cy="2188680"/>
      </dsp:txXfrm>
    </dsp:sp>
    <dsp:sp modelId="{F2806B93-5009-4989-A0A8-A2D78558506C}">
      <dsp:nvSpPr>
        <dsp:cNvPr id="0" name=""/>
        <dsp:cNvSpPr/>
      </dsp:nvSpPr>
      <dsp:spPr>
        <a:xfrm>
          <a:off x="3629162" y="2556668"/>
          <a:ext cx="3647800" cy="21886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kern="1200"/>
            <a:t>орендна плата </a:t>
          </a:r>
          <a:endParaRPr lang="ru-UA" sz="4400" kern="1200"/>
        </a:p>
      </dsp:txBody>
      <dsp:txXfrm>
        <a:off x="3629162" y="2556668"/>
        <a:ext cx="3647800" cy="21886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5CF3E8-D0BE-4971-892D-40A8B4B88BCC}">
      <dsp:nvSpPr>
        <dsp:cNvPr id="0" name=""/>
        <dsp:cNvSpPr/>
      </dsp:nvSpPr>
      <dsp:spPr>
        <a:xfrm>
          <a:off x="0" y="499298"/>
          <a:ext cx="10058399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F70A49-9AA0-440C-9452-5443F0783548}">
      <dsp:nvSpPr>
        <dsp:cNvPr id="0" name=""/>
        <dsp:cNvSpPr/>
      </dsp:nvSpPr>
      <dsp:spPr>
        <a:xfrm>
          <a:off x="502920" y="71258"/>
          <a:ext cx="7040880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 dirty="0"/>
            <a:t>Цивільний кодекс України </a:t>
          </a:r>
          <a:endParaRPr lang="ru-UA" sz="2900" kern="1200" dirty="0"/>
        </a:p>
      </dsp:txBody>
      <dsp:txXfrm>
        <a:off x="544710" y="113048"/>
        <a:ext cx="6957300" cy="772500"/>
      </dsp:txXfrm>
    </dsp:sp>
    <dsp:sp modelId="{A9B92223-0EDC-463C-8807-E7FE870975A1}">
      <dsp:nvSpPr>
        <dsp:cNvPr id="0" name=""/>
        <dsp:cNvSpPr/>
      </dsp:nvSpPr>
      <dsp:spPr>
        <a:xfrm>
          <a:off x="0" y="1814738"/>
          <a:ext cx="10058399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170EA0-DBEE-439A-9E44-3F0F58C8B224}">
      <dsp:nvSpPr>
        <dsp:cNvPr id="0" name=""/>
        <dsp:cNvSpPr/>
      </dsp:nvSpPr>
      <dsp:spPr>
        <a:xfrm>
          <a:off x="502920" y="1386698"/>
          <a:ext cx="7040880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 dirty="0"/>
            <a:t>Земельний кодекс України</a:t>
          </a:r>
          <a:endParaRPr lang="ru-UA" sz="2900" kern="1200" dirty="0"/>
        </a:p>
      </dsp:txBody>
      <dsp:txXfrm>
        <a:off x="544710" y="1428488"/>
        <a:ext cx="6957300" cy="772500"/>
      </dsp:txXfrm>
    </dsp:sp>
    <dsp:sp modelId="{26786067-A689-49DB-BC0E-326545395040}">
      <dsp:nvSpPr>
        <dsp:cNvPr id="0" name=""/>
        <dsp:cNvSpPr/>
      </dsp:nvSpPr>
      <dsp:spPr>
        <a:xfrm>
          <a:off x="0" y="3201437"/>
          <a:ext cx="10058399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700F7C-A826-43DF-8DCA-B8DA28B5BD71}">
      <dsp:nvSpPr>
        <dsp:cNvPr id="0" name=""/>
        <dsp:cNvSpPr/>
      </dsp:nvSpPr>
      <dsp:spPr>
        <a:xfrm>
          <a:off x="502920" y="2702138"/>
          <a:ext cx="7040880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 dirty="0"/>
            <a:t>Закон України «Про оренду землі»</a:t>
          </a:r>
          <a:endParaRPr lang="ru-UA" sz="2900" kern="1200" dirty="0"/>
        </a:p>
      </dsp:txBody>
      <dsp:txXfrm>
        <a:off x="544710" y="2743928"/>
        <a:ext cx="6957300" cy="7725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8B1748-E604-4E32-935B-3AC19638A717}">
      <dsp:nvSpPr>
        <dsp:cNvPr id="0" name=""/>
        <dsp:cNvSpPr/>
      </dsp:nvSpPr>
      <dsp:spPr>
        <a:xfrm>
          <a:off x="5019993" y="2798748"/>
          <a:ext cx="152514" cy="1525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7A8A99-6DE1-460E-BD1A-014E3D77EB0E}">
      <dsp:nvSpPr>
        <dsp:cNvPr id="0" name=""/>
        <dsp:cNvSpPr/>
      </dsp:nvSpPr>
      <dsp:spPr>
        <a:xfrm>
          <a:off x="4886390" y="3012853"/>
          <a:ext cx="152514" cy="1525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5DD137-6D3E-4E59-88EA-8C07E2174A60}">
      <dsp:nvSpPr>
        <dsp:cNvPr id="0" name=""/>
        <dsp:cNvSpPr/>
      </dsp:nvSpPr>
      <dsp:spPr>
        <a:xfrm>
          <a:off x="4727165" y="3198222"/>
          <a:ext cx="152514" cy="1525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11B47B-BF62-4E86-925B-8FBBDC4175A6}">
      <dsp:nvSpPr>
        <dsp:cNvPr id="0" name=""/>
        <dsp:cNvSpPr/>
      </dsp:nvSpPr>
      <dsp:spPr>
        <a:xfrm>
          <a:off x="4917503" y="643937"/>
          <a:ext cx="152514" cy="1525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EA8B34-4D30-48DF-ADCA-903B289B24F8}">
      <dsp:nvSpPr>
        <dsp:cNvPr id="0" name=""/>
        <dsp:cNvSpPr/>
      </dsp:nvSpPr>
      <dsp:spPr>
        <a:xfrm>
          <a:off x="5121262" y="522516"/>
          <a:ext cx="152514" cy="1525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D40E3C-319E-49AF-B41B-77E91AD3E5C2}">
      <dsp:nvSpPr>
        <dsp:cNvPr id="0" name=""/>
        <dsp:cNvSpPr/>
      </dsp:nvSpPr>
      <dsp:spPr>
        <a:xfrm>
          <a:off x="5324411" y="401096"/>
          <a:ext cx="152514" cy="1525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05E2E8-C969-4787-B0E0-6767BD72BF09}">
      <dsp:nvSpPr>
        <dsp:cNvPr id="0" name=""/>
        <dsp:cNvSpPr/>
      </dsp:nvSpPr>
      <dsp:spPr>
        <a:xfrm>
          <a:off x="5527561" y="522516"/>
          <a:ext cx="152514" cy="1525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EE5DCC-268E-4414-B38D-25B459A7114D}">
      <dsp:nvSpPr>
        <dsp:cNvPr id="0" name=""/>
        <dsp:cNvSpPr/>
      </dsp:nvSpPr>
      <dsp:spPr>
        <a:xfrm>
          <a:off x="5731320" y="643937"/>
          <a:ext cx="152514" cy="1525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093F0A-B359-4435-8D85-23D65ED342DB}">
      <dsp:nvSpPr>
        <dsp:cNvPr id="0" name=""/>
        <dsp:cNvSpPr/>
      </dsp:nvSpPr>
      <dsp:spPr>
        <a:xfrm>
          <a:off x="5324411" y="657293"/>
          <a:ext cx="152514" cy="1525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379821-6EF3-4F1D-8E1F-F35D99871F3E}">
      <dsp:nvSpPr>
        <dsp:cNvPr id="0" name=""/>
        <dsp:cNvSpPr/>
      </dsp:nvSpPr>
      <dsp:spPr>
        <a:xfrm>
          <a:off x="5324411" y="913491"/>
          <a:ext cx="152514" cy="1525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00BDF3-9371-455A-AE0F-2EA88B227287}">
      <dsp:nvSpPr>
        <dsp:cNvPr id="0" name=""/>
        <dsp:cNvSpPr/>
      </dsp:nvSpPr>
      <dsp:spPr>
        <a:xfrm>
          <a:off x="4083554" y="3755304"/>
          <a:ext cx="3289430" cy="8823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6263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/>
            <a:t>Позасудовий порядок</a:t>
          </a:r>
          <a:endParaRPr lang="ru-UA" sz="2800" b="1" kern="1200" dirty="0"/>
        </a:p>
      </dsp:txBody>
      <dsp:txXfrm>
        <a:off x="4126625" y="3798375"/>
        <a:ext cx="3203288" cy="796180"/>
      </dsp:txXfrm>
    </dsp:sp>
    <dsp:sp modelId="{890BEFD7-44C7-479F-92B4-0303BD2DA179}">
      <dsp:nvSpPr>
        <dsp:cNvPr id="0" name=""/>
        <dsp:cNvSpPr/>
      </dsp:nvSpPr>
      <dsp:spPr>
        <a:xfrm>
          <a:off x="3171518" y="2890790"/>
          <a:ext cx="1525143" cy="152504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107F1A-B155-4C21-86E1-73F11E9DEA5B}">
      <dsp:nvSpPr>
        <dsp:cNvPr id="0" name=""/>
        <dsp:cNvSpPr/>
      </dsp:nvSpPr>
      <dsp:spPr>
        <a:xfrm>
          <a:off x="5473875" y="2029513"/>
          <a:ext cx="3289430" cy="8823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6263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/>
            <a:t>Судовий порядок</a:t>
          </a:r>
          <a:endParaRPr lang="ru-UA" sz="2800" b="1" kern="1200" dirty="0"/>
        </a:p>
      </dsp:txBody>
      <dsp:txXfrm>
        <a:off x="5516946" y="2072584"/>
        <a:ext cx="3203288" cy="796180"/>
      </dsp:txXfrm>
    </dsp:sp>
    <dsp:sp modelId="{11B84E9F-FC16-4BD3-919C-A9B5EF1D9C61}">
      <dsp:nvSpPr>
        <dsp:cNvPr id="0" name=""/>
        <dsp:cNvSpPr/>
      </dsp:nvSpPr>
      <dsp:spPr>
        <a:xfrm>
          <a:off x="4561839" y="1164998"/>
          <a:ext cx="1525143" cy="152504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0DEF5-6E69-4FB6-BD24-1ECBCA127A4B}">
      <dsp:nvSpPr>
        <dsp:cNvPr id="0" name=""/>
        <dsp:cNvSpPr/>
      </dsp:nvSpPr>
      <dsp:spPr>
        <a:xfrm rot="10800000">
          <a:off x="914388" y="13414"/>
          <a:ext cx="9925072" cy="124899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1260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      </a:t>
          </a:r>
          <a:r>
            <a:rPr lang="ru-RU" sz="2200" kern="1200" dirty="0" err="1"/>
            <a:t>випадки</a:t>
          </a:r>
          <a:r>
            <a:rPr lang="ru-RU" sz="2200" kern="1200" dirty="0"/>
            <a:t>, закріплені у договорі, в тому числі розірвання договору в односторонньому порядку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(ч. 1 ст. 651 ЦКУ, ч. 3 ст. 31 ЗУ).</a:t>
          </a:r>
          <a:endParaRPr lang="ru-UA" sz="2200" kern="1200" dirty="0"/>
        </a:p>
      </dsp:txBody>
      <dsp:txXfrm rot="10800000">
        <a:off x="1226635" y="13414"/>
        <a:ext cx="9612825" cy="1248990"/>
      </dsp:txXfrm>
    </dsp:sp>
    <dsp:sp modelId="{A8E660F8-3A73-4737-8DB4-F4DD8CB64E85}">
      <dsp:nvSpPr>
        <dsp:cNvPr id="0" name=""/>
        <dsp:cNvSpPr/>
      </dsp:nvSpPr>
      <dsp:spPr>
        <a:xfrm>
          <a:off x="1332380" y="1520"/>
          <a:ext cx="1272778" cy="127277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ABE11E-26A4-4A14-92C9-F24A57C87D4C}">
      <dsp:nvSpPr>
        <dsp:cNvPr id="0" name=""/>
        <dsp:cNvSpPr/>
      </dsp:nvSpPr>
      <dsp:spPr>
        <a:xfrm rot="10800000">
          <a:off x="923924" y="1585490"/>
          <a:ext cx="9906000" cy="127277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1260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           у разі істотної зміни обставин, якими сторони керувалися при укладенні договору (ч. 1 ст. 652 ЦКУ);</a:t>
          </a:r>
          <a:endParaRPr lang="ru-UA" sz="2200" kern="1200" dirty="0"/>
        </a:p>
      </dsp:txBody>
      <dsp:txXfrm rot="10800000">
        <a:off x="1242118" y="1585490"/>
        <a:ext cx="9587806" cy="1272778"/>
      </dsp:txXfrm>
    </dsp:sp>
    <dsp:sp modelId="{FE075C79-D34F-4A4D-BE6F-828472B7B0C4}">
      <dsp:nvSpPr>
        <dsp:cNvPr id="0" name=""/>
        <dsp:cNvSpPr/>
      </dsp:nvSpPr>
      <dsp:spPr>
        <a:xfrm>
          <a:off x="1332380" y="1642638"/>
          <a:ext cx="1272778" cy="127277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A6BE3A-CD5D-4746-97A0-365ED6833A70}">
      <dsp:nvSpPr>
        <dsp:cNvPr id="0" name=""/>
        <dsp:cNvSpPr/>
      </dsp:nvSpPr>
      <dsp:spPr>
        <a:xfrm rot="10800000">
          <a:off x="847715" y="3285277"/>
          <a:ext cx="10058418" cy="127277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1260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          за згодою сторін після укладення договору оренди шляхом підписання відповідної угоди</a:t>
          </a:r>
          <a:endParaRPr lang="ru-UA" sz="2200" kern="1200" dirty="0"/>
        </a:p>
      </dsp:txBody>
      <dsp:txXfrm rot="10800000">
        <a:off x="1165909" y="3285277"/>
        <a:ext cx="9740224" cy="1272778"/>
      </dsp:txXfrm>
    </dsp:sp>
    <dsp:sp modelId="{97C98D00-BA17-4148-BB7B-8B0DC744E1CB}">
      <dsp:nvSpPr>
        <dsp:cNvPr id="0" name=""/>
        <dsp:cNvSpPr/>
      </dsp:nvSpPr>
      <dsp:spPr>
        <a:xfrm>
          <a:off x="1332380" y="3283756"/>
          <a:ext cx="1272778" cy="127277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0DEF5-6E69-4FB6-BD24-1ECBCA127A4B}">
      <dsp:nvSpPr>
        <dsp:cNvPr id="0" name=""/>
        <dsp:cNvSpPr/>
      </dsp:nvSpPr>
      <dsp:spPr>
        <a:xfrm rot="10800000">
          <a:off x="914388" y="13414"/>
          <a:ext cx="9925072" cy="124899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1260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      </a:t>
          </a:r>
          <a:r>
            <a:rPr lang="ru-RU" sz="2200" kern="1200" dirty="0" err="1"/>
            <a:t>випадки</a:t>
          </a:r>
          <a:r>
            <a:rPr lang="ru-RU" sz="2200" kern="1200" dirty="0"/>
            <a:t>, закріплені у договорі, в тому числі розірвання договору в односторонньому порядку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(ч. 1 ст. 651 ЦКУ, ч. 3 ст. 31 ЗУ).</a:t>
          </a:r>
          <a:endParaRPr lang="ru-UA" sz="2200" kern="1200" dirty="0"/>
        </a:p>
      </dsp:txBody>
      <dsp:txXfrm rot="10800000">
        <a:off x="1226635" y="13414"/>
        <a:ext cx="9612825" cy="1248990"/>
      </dsp:txXfrm>
    </dsp:sp>
    <dsp:sp modelId="{A8E660F8-3A73-4737-8DB4-F4DD8CB64E85}">
      <dsp:nvSpPr>
        <dsp:cNvPr id="0" name=""/>
        <dsp:cNvSpPr/>
      </dsp:nvSpPr>
      <dsp:spPr>
        <a:xfrm>
          <a:off x="1332380" y="1520"/>
          <a:ext cx="1272778" cy="127277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ABE11E-26A4-4A14-92C9-F24A57C87D4C}">
      <dsp:nvSpPr>
        <dsp:cNvPr id="0" name=""/>
        <dsp:cNvSpPr/>
      </dsp:nvSpPr>
      <dsp:spPr>
        <a:xfrm rot="10800000">
          <a:off x="923924" y="1585490"/>
          <a:ext cx="9906000" cy="127277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1260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           у разі істотної зміни обставин, якими сторони керувалися при укладенні договору (ч. 1 ст. 652 ЦКУ);</a:t>
          </a:r>
          <a:endParaRPr lang="ru-UA" sz="2200" kern="1200" dirty="0"/>
        </a:p>
      </dsp:txBody>
      <dsp:txXfrm rot="10800000">
        <a:off x="1242118" y="1585490"/>
        <a:ext cx="9587806" cy="1272778"/>
      </dsp:txXfrm>
    </dsp:sp>
    <dsp:sp modelId="{FE075C79-D34F-4A4D-BE6F-828472B7B0C4}">
      <dsp:nvSpPr>
        <dsp:cNvPr id="0" name=""/>
        <dsp:cNvSpPr/>
      </dsp:nvSpPr>
      <dsp:spPr>
        <a:xfrm>
          <a:off x="1332380" y="1642638"/>
          <a:ext cx="1272778" cy="127277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A6BE3A-CD5D-4746-97A0-365ED6833A70}">
      <dsp:nvSpPr>
        <dsp:cNvPr id="0" name=""/>
        <dsp:cNvSpPr/>
      </dsp:nvSpPr>
      <dsp:spPr>
        <a:xfrm rot="10800000">
          <a:off x="847715" y="3285277"/>
          <a:ext cx="10058418" cy="127277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1260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          за згодою сторін після укладення договору оренди шляхом підписання відповідної угоди</a:t>
          </a:r>
          <a:endParaRPr lang="ru-UA" sz="2200" kern="1200" dirty="0"/>
        </a:p>
      </dsp:txBody>
      <dsp:txXfrm rot="10800000">
        <a:off x="1165909" y="3285277"/>
        <a:ext cx="9740224" cy="1272778"/>
      </dsp:txXfrm>
    </dsp:sp>
    <dsp:sp modelId="{97C98D00-BA17-4148-BB7B-8B0DC744E1CB}">
      <dsp:nvSpPr>
        <dsp:cNvPr id="0" name=""/>
        <dsp:cNvSpPr/>
      </dsp:nvSpPr>
      <dsp:spPr>
        <a:xfrm>
          <a:off x="1332380" y="3283756"/>
          <a:ext cx="1272778" cy="127277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51686E-6D59-42F5-861C-3DE9FA074E91}">
      <dsp:nvSpPr>
        <dsp:cNvPr id="0" name=""/>
        <dsp:cNvSpPr/>
      </dsp:nvSpPr>
      <dsp:spPr>
        <a:xfrm>
          <a:off x="198309" y="3354"/>
          <a:ext cx="5268441" cy="23000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300" kern="1200" dirty="0"/>
            <a:t>набрання законної сили судового рішення </a:t>
          </a:r>
          <a:endParaRPr lang="ru-UA" sz="3300" kern="1200" dirty="0"/>
        </a:p>
      </dsp:txBody>
      <dsp:txXfrm>
        <a:off x="969854" y="340185"/>
        <a:ext cx="3725351" cy="1626364"/>
      </dsp:txXfrm>
    </dsp:sp>
    <dsp:sp modelId="{B74589E5-8E4B-484B-B4AF-888D9B4C82BB}">
      <dsp:nvSpPr>
        <dsp:cNvPr id="0" name=""/>
        <dsp:cNvSpPr/>
      </dsp:nvSpPr>
      <dsp:spPr>
        <a:xfrm>
          <a:off x="1223920" y="2490143"/>
          <a:ext cx="3217218" cy="1334015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7000" b="1" kern="1200" dirty="0">
              <a:solidFill>
                <a:schemeClr val="accent2">
                  <a:lumMod val="50000"/>
                </a:schemeClr>
              </a:solidFill>
            </a:rPr>
            <a:t>АБО </a:t>
          </a:r>
          <a:endParaRPr lang="ru-UA" sz="70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650362" y="3000270"/>
        <a:ext cx="2364334" cy="313761"/>
      </dsp:txXfrm>
    </dsp:sp>
    <dsp:sp modelId="{1142C42A-117D-4E11-877A-2A1C45EC2DB3}">
      <dsp:nvSpPr>
        <dsp:cNvPr id="0" name=""/>
        <dsp:cNvSpPr/>
      </dsp:nvSpPr>
      <dsp:spPr>
        <a:xfrm>
          <a:off x="111805" y="3880292"/>
          <a:ext cx="5441449" cy="23000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 err="1"/>
            <a:t>визначена</a:t>
          </a:r>
          <a:r>
            <a:rPr lang="ru-RU" sz="3200" kern="1200" dirty="0"/>
            <a:t> у </a:t>
          </a:r>
          <a:r>
            <a:rPr lang="ru-RU" sz="3200" kern="1200" dirty="0" err="1"/>
            <a:t>тексті</a:t>
          </a:r>
          <a:r>
            <a:rPr lang="ru-RU" sz="3200" kern="1200" dirty="0"/>
            <a:t> </a:t>
          </a:r>
          <a:r>
            <a:rPr lang="ru-RU" sz="3200" kern="1200" dirty="0" err="1"/>
            <a:t>підписаної</a:t>
          </a:r>
          <a:r>
            <a:rPr lang="ru-RU" sz="3200" kern="1200" dirty="0"/>
            <a:t> сторонами </a:t>
          </a:r>
          <a:r>
            <a:rPr lang="ru-RU" sz="3200" kern="1200" dirty="0" err="1"/>
            <a:t>додаткової</a:t>
          </a:r>
          <a:r>
            <a:rPr lang="ru-RU" sz="3200" kern="1200" dirty="0"/>
            <a:t> угоди </a:t>
          </a:r>
          <a:endParaRPr lang="ru-UA" sz="3200" kern="1200" dirty="0"/>
        </a:p>
      </dsp:txBody>
      <dsp:txXfrm>
        <a:off x="908687" y="4217123"/>
        <a:ext cx="3847685" cy="1626364"/>
      </dsp:txXfrm>
    </dsp:sp>
    <dsp:sp modelId="{0956FAB3-6FB7-4E1B-A8C5-E62DE0553225}">
      <dsp:nvSpPr>
        <dsp:cNvPr id="0" name=""/>
        <dsp:cNvSpPr/>
      </dsp:nvSpPr>
      <dsp:spPr>
        <a:xfrm rot="10835078">
          <a:off x="3947061" y="1786137"/>
          <a:ext cx="3101489" cy="24837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5500" kern="1200"/>
        </a:p>
      </dsp:txBody>
      <dsp:txXfrm>
        <a:off x="4692156" y="2286681"/>
        <a:ext cx="2356375" cy="1490229"/>
      </dsp:txXfrm>
    </dsp:sp>
    <dsp:sp modelId="{A424E39F-A379-4565-97AD-9C6C7C3A4E78}">
      <dsp:nvSpPr>
        <dsp:cNvPr id="0" name=""/>
        <dsp:cNvSpPr/>
      </dsp:nvSpPr>
      <dsp:spPr>
        <a:xfrm>
          <a:off x="6933270" y="383066"/>
          <a:ext cx="4600053" cy="55481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b="1" kern="1200" dirty="0">
              <a:solidFill>
                <a:schemeClr val="accent2">
                  <a:lumMod val="75000"/>
                </a:schemeClr>
              </a:solidFill>
            </a:rPr>
            <a:t>З якої дати договір вважається достроково розірваним</a:t>
          </a:r>
          <a:r>
            <a:rPr lang="uk-UA" sz="6000" b="1" kern="1200" dirty="0">
              <a:solidFill>
                <a:schemeClr val="accent2">
                  <a:lumMod val="75000"/>
                </a:schemeClr>
              </a:solidFill>
            </a:rPr>
            <a:t>? </a:t>
          </a:r>
          <a:endParaRPr lang="ru-UA" sz="60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7606932" y="1195577"/>
        <a:ext cx="3252729" cy="392314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619E48-6DA7-4998-AAE9-B065D32077FB}">
      <dsp:nvSpPr>
        <dsp:cNvPr id="0" name=""/>
        <dsp:cNvSpPr/>
      </dsp:nvSpPr>
      <dsp:spPr>
        <a:xfrm>
          <a:off x="4167891" y="774334"/>
          <a:ext cx="3502829" cy="37843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b="1" kern="1200" dirty="0">
              <a:solidFill>
                <a:srgbClr val="002060"/>
              </a:solidFill>
            </a:rPr>
            <a:t>Підстави розірвання договору оренди з </a:t>
          </a:r>
          <a:r>
            <a:rPr lang="uk-UA" sz="2700" b="1" u="sng" kern="1200" dirty="0">
              <a:solidFill>
                <a:srgbClr val="002060"/>
              </a:solidFill>
            </a:rPr>
            <a:t>ініціативи орендодавця</a:t>
          </a:r>
          <a:endParaRPr lang="ru-UA" sz="2700" b="1" u="sng" kern="1200" dirty="0">
            <a:solidFill>
              <a:srgbClr val="002060"/>
            </a:solidFill>
          </a:endParaRPr>
        </a:p>
      </dsp:txBody>
      <dsp:txXfrm>
        <a:off x="4680868" y="1328534"/>
        <a:ext cx="2476875" cy="2675911"/>
      </dsp:txXfrm>
    </dsp:sp>
    <dsp:sp modelId="{29A9BE67-9421-4533-97CD-21A7FAF27C24}">
      <dsp:nvSpPr>
        <dsp:cNvPr id="0" name=""/>
        <dsp:cNvSpPr/>
      </dsp:nvSpPr>
      <dsp:spPr>
        <a:xfrm rot="12644824">
          <a:off x="3380724" y="1463100"/>
          <a:ext cx="1080292" cy="29169"/>
        </a:xfrm>
        <a:custGeom>
          <a:avLst/>
          <a:gdLst/>
          <a:ahLst/>
          <a:cxnLst/>
          <a:rect l="0" t="0" r="0" b="0"/>
          <a:pathLst>
            <a:path>
              <a:moveTo>
                <a:pt x="0" y="14584"/>
              </a:moveTo>
              <a:lnTo>
                <a:pt x="1080292" y="145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500" kern="1200"/>
        </a:p>
      </dsp:txBody>
      <dsp:txXfrm rot="10800000">
        <a:off x="3893864" y="1450677"/>
        <a:ext cx="54014" cy="54014"/>
      </dsp:txXfrm>
    </dsp:sp>
    <dsp:sp modelId="{D4BF7C83-7B48-4C16-9379-65F42703F172}">
      <dsp:nvSpPr>
        <dsp:cNvPr id="0" name=""/>
        <dsp:cNvSpPr/>
      </dsp:nvSpPr>
      <dsp:spPr>
        <a:xfrm>
          <a:off x="675488" y="153962"/>
          <a:ext cx="3891020" cy="11009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/>
            <a:t>Не за цільовим призначенням </a:t>
          </a:r>
          <a:endParaRPr lang="ru-UA" sz="2800" b="1" kern="1200" dirty="0"/>
        </a:p>
      </dsp:txBody>
      <dsp:txXfrm>
        <a:off x="1245315" y="315191"/>
        <a:ext cx="2751366" cy="778482"/>
      </dsp:txXfrm>
    </dsp:sp>
    <dsp:sp modelId="{829E7B66-6C68-46D3-9BDF-C27F8E85C515}">
      <dsp:nvSpPr>
        <dsp:cNvPr id="0" name=""/>
        <dsp:cNvSpPr/>
      </dsp:nvSpPr>
      <dsp:spPr>
        <a:xfrm rot="20450730">
          <a:off x="7568308" y="1963973"/>
          <a:ext cx="663063" cy="29169"/>
        </a:xfrm>
        <a:custGeom>
          <a:avLst/>
          <a:gdLst/>
          <a:ahLst/>
          <a:cxnLst/>
          <a:rect l="0" t="0" r="0" b="0"/>
          <a:pathLst>
            <a:path>
              <a:moveTo>
                <a:pt x="0" y="14584"/>
              </a:moveTo>
              <a:lnTo>
                <a:pt x="663063" y="145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500" kern="1200"/>
        </a:p>
      </dsp:txBody>
      <dsp:txXfrm>
        <a:off x="7883263" y="1961981"/>
        <a:ext cx="33153" cy="33153"/>
      </dsp:txXfrm>
    </dsp:sp>
    <dsp:sp modelId="{2027C23F-7832-4C79-AFC5-B219C11B3779}">
      <dsp:nvSpPr>
        <dsp:cNvPr id="0" name=""/>
        <dsp:cNvSpPr/>
      </dsp:nvSpPr>
      <dsp:spPr>
        <a:xfrm>
          <a:off x="7949572" y="254696"/>
          <a:ext cx="3688390" cy="21320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/>
            <a:t>Не використання земельної ділянки</a:t>
          </a:r>
          <a:endParaRPr lang="ru-UA" sz="2800" b="1" kern="1200" dirty="0"/>
        </a:p>
      </dsp:txBody>
      <dsp:txXfrm>
        <a:off x="8489724" y="566924"/>
        <a:ext cx="2608086" cy="1507568"/>
      </dsp:txXfrm>
    </dsp:sp>
    <dsp:sp modelId="{6FD9CB08-35E3-48A9-95F2-1AAF3AFCC61A}">
      <dsp:nvSpPr>
        <dsp:cNvPr id="0" name=""/>
        <dsp:cNvSpPr/>
      </dsp:nvSpPr>
      <dsp:spPr>
        <a:xfrm rot="4754782">
          <a:off x="6217809" y="4570092"/>
          <a:ext cx="131604" cy="29169"/>
        </a:xfrm>
        <a:custGeom>
          <a:avLst/>
          <a:gdLst/>
          <a:ahLst/>
          <a:cxnLst/>
          <a:rect l="0" t="0" r="0" b="0"/>
          <a:pathLst>
            <a:path>
              <a:moveTo>
                <a:pt x="0" y="14584"/>
              </a:moveTo>
              <a:lnTo>
                <a:pt x="131604" y="145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500" kern="1200"/>
        </a:p>
      </dsp:txBody>
      <dsp:txXfrm>
        <a:off x="6280320" y="4581387"/>
        <a:ext cx="6580" cy="6580"/>
      </dsp:txXfrm>
    </dsp:sp>
    <dsp:sp modelId="{7F8743DD-44D4-4F72-A9F2-B5AC006677D1}">
      <dsp:nvSpPr>
        <dsp:cNvPr id="0" name=""/>
        <dsp:cNvSpPr/>
      </dsp:nvSpPr>
      <dsp:spPr>
        <a:xfrm>
          <a:off x="4847433" y="4648384"/>
          <a:ext cx="3086103" cy="9980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/>
            <a:t>Не тими способами</a:t>
          </a:r>
          <a:endParaRPr lang="ru-UA" sz="2800" b="1" kern="1200" dirty="0"/>
        </a:p>
      </dsp:txBody>
      <dsp:txXfrm>
        <a:off x="5299382" y="4794544"/>
        <a:ext cx="2182205" cy="705721"/>
      </dsp:txXfrm>
    </dsp:sp>
    <dsp:sp modelId="{AB4D1EF9-02C5-4B66-8423-55D8CA516A9C}">
      <dsp:nvSpPr>
        <dsp:cNvPr id="0" name=""/>
        <dsp:cNvSpPr/>
      </dsp:nvSpPr>
      <dsp:spPr>
        <a:xfrm rot="9918594">
          <a:off x="4032150" y="3121971"/>
          <a:ext cx="188211" cy="29169"/>
        </a:xfrm>
        <a:custGeom>
          <a:avLst/>
          <a:gdLst/>
          <a:ahLst/>
          <a:cxnLst/>
          <a:rect l="0" t="0" r="0" b="0"/>
          <a:pathLst>
            <a:path>
              <a:moveTo>
                <a:pt x="0" y="14584"/>
              </a:moveTo>
              <a:lnTo>
                <a:pt x="188211" y="145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500" kern="1200"/>
        </a:p>
      </dsp:txBody>
      <dsp:txXfrm rot="10800000">
        <a:off x="4121550" y="3131851"/>
        <a:ext cx="9410" cy="9410"/>
      </dsp:txXfrm>
    </dsp:sp>
    <dsp:sp modelId="{86040453-C27D-4987-B8E7-CFFCA29BBB2B}">
      <dsp:nvSpPr>
        <dsp:cNvPr id="0" name=""/>
        <dsp:cNvSpPr/>
      </dsp:nvSpPr>
      <dsp:spPr>
        <a:xfrm>
          <a:off x="307649" y="1537802"/>
          <a:ext cx="3777786" cy="42092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 err="1"/>
            <a:t>Недотримання</a:t>
          </a:r>
          <a:r>
            <a:rPr lang="ru-RU" sz="2200" b="1" kern="1200" dirty="0"/>
            <a:t> режиму водоохоронних зон, прибережних захисних смуг, зон </a:t>
          </a:r>
          <a:r>
            <a:rPr lang="ru-RU" sz="2200" b="1" kern="1200" dirty="0" err="1"/>
            <a:t>санітарної</a:t>
          </a:r>
          <a:r>
            <a:rPr lang="ru-RU" sz="2200" b="1" kern="1200" dirty="0"/>
            <a:t> </a:t>
          </a:r>
          <a:r>
            <a:rPr lang="ru-RU" sz="2200" b="1" kern="1200" dirty="0" err="1"/>
            <a:t>охорони</a:t>
          </a:r>
          <a:r>
            <a:rPr lang="ru-RU" sz="2200" b="1" kern="1200" dirty="0"/>
            <a:t>, зон особливого режиму </a:t>
          </a:r>
          <a:r>
            <a:rPr lang="ru-RU" sz="2200" b="1" kern="1200" dirty="0" err="1"/>
            <a:t>використання</a:t>
          </a:r>
          <a:r>
            <a:rPr lang="ru-RU" sz="2200" b="1" kern="1200" dirty="0"/>
            <a:t> земель</a:t>
          </a:r>
          <a:endParaRPr lang="ru-UA" sz="2200" b="1" kern="1200" dirty="0"/>
        </a:p>
      </dsp:txBody>
      <dsp:txXfrm>
        <a:off x="860893" y="2154239"/>
        <a:ext cx="2671298" cy="2976424"/>
      </dsp:txXfrm>
    </dsp:sp>
    <dsp:sp modelId="{2051603D-A97F-404F-ABBB-C21B48870C54}">
      <dsp:nvSpPr>
        <dsp:cNvPr id="0" name=""/>
        <dsp:cNvSpPr/>
      </dsp:nvSpPr>
      <dsp:spPr>
        <a:xfrm rot="1235898">
          <a:off x="7554528" y="3377905"/>
          <a:ext cx="592889" cy="29169"/>
        </a:xfrm>
        <a:custGeom>
          <a:avLst/>
          <a:gdLst/>
          <a:ahLst/>
          <a:cxnLst/>
          <a:rect l="0" t="0" r="0" b="0"/>
          <a:pathLst>
            <a:path>
              <a:moveTo>
                <a:pt x="0" y="14584"/>
              </a:moveTo>
              <a:lnTo>
                <a:pt x="592889" y="145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500" kern="1200"/>
        </a:p>
      </dsp:txBody>
      <dsp:txXfrm>
        <a:off x="7836151" y="3377668"/>
        <a:ext cx="29644" cy="29644"/>
      </dsp:txXfrm>
    </dsp:sp>
    <dsp:sp modelId="{0F964D0C-0CF6-4773-90E8-FB0DDA7AB20D}">
      <dsp:nvSpPr>
        <dsp:cNvPr id="0" name=""/>
        <dsp:cNvSpPr/>
      </dsp:nvSpPr>
      <dsp:spPr>
        <a:xfrm>
          <a:off x="7711354" y="3134917"/>
          <a:ext cx="3926608" cy="18859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Систематична </a:t>
          </a:r>
          <a:r>
            <a:rPr lang="ru-RU" sz="2400" b="1" kern="1200" dirty="0" err="1"/>
            <a:t>несплата</a:t>
          </a:r>
          <a:r>
            <a:rPr lang="ru-RU" sz="2400" b="1" kern="1200" dirty="0"/>
            <a:t> </a:t>
          </a:r>
          <a:r>
            <a:rPr lang="ru-RU" sz="2400" b="1" kern="1200" dirty="0" err="1"/>
            <a:t>орендної</a:t>
          </a:r>
          <a:r>
            <a:rPr lang="ru-RU" sz="2400" b="1" kern="1200" dirty="0"/>
            <a:t> плати</a:t>
          </a:r>
          <a:endParaRPr lang="ru-UA" sz="2400" b="1" kern="1200" dirty="0"/>
        </a:p>
      </dsp:txBody>
      <dsp:txXfrm>
        <a:off x="8286392" y="3411112"/>
        <a:ext cx="2776532" cy="1333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B90C7-BAEE-4100-8F28-D70BA0DD9827}" type="datetimeFigureOut">
              <a:rPr lang="ru-UA" smtClean="0"/>
              <a:t>14.02.2024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6C59F-0809-4943-8780-6656AA25442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1042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96C59F-0809-4943-8780-6656AA254429}" type="slidenum">
              <a:rPr lang="ru-UA" smtClean="0"/>
              <a:t>54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8819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2/14/2024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2/14/2024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2/14/2024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2/14/2024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2/14/2024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2/14/2024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2/14/2024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2/14/2024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diagramLayout" Target="../diagrams/layout4.xml"/><Relationship Id="rId7" Type="http://schemas.openxmlformats.org/officeDocument/2006/relationships/image" Target="../media/image2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7.svg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3.svg"/><Relationship Id="rId4" Type="http://schemas.openxmlformats.org/officeDocument/2006/relationships/image" Target="../media/image6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6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sv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9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sv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sv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sv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1.sv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svg"/><Relationship Id="rId3" Type="http://schemas.openxmlformats.org/officeDocument/2006/relationships/diagramLayout" Target="../diagrams/layout10.xml"/><Relationship Id="rId7" Type="http://schemas.openxmlformats.org/officeDocument/2006/relationships/image" Target="../media/image82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10" Type="http://schemas.openxmlformats.org/officeDocument/2006/relationships/image" Target="../media/image85.svg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8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sv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9.svg"/><Relationship Id="rId4" Type="http://schemas.openxmlformats.org/officeDocument/2006/relationships/image" Target="../media/image8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3.svg"/><Relationship Id="rId4" Type="http://schemas.openxmlformats.org/officeDocument/2006/relationships/image" Target="../media/image9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sv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sv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sv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3.svg"/><Relationship Id="rId4" Type="http://schemas.openxmlformats.org/officeDocument/2006/relationships/image" Target="../media/image10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sv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sv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sv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hyperlink" Target="mailto:elenabatyhina@gmail.com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77A68B-77C6-3BAE-E9FF-B8124C6F76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dirty="0" err="1">
                <a:solidFill>
                  <a:schemeClr val="accent1">
                    <a:lumMod val="75000"/>
                  </a:schemeClr>
                </a:solidFill>
              </a:rPr>
              <a:t>Судова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 практика у спорах з </a:t>
            </a:r>
            <a:r>
              <a:rPr lang="ru-RU" sz="4000" dirty="0" err="1">
                <a:solidFill>
                  <a:schemeClr val="accent1">
                    <a:lumMod val="75000"/>
                  </a:schemeClr>
                </a:solidFill>
              </a:rPr>
              <a:t>розірвання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accent1">
                    <a:lumMod val="75000"/>
                  </a:schemeClr>
                </a:solidFill>
              </a:rPr>
              <a:t>договорів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accent1">
                    <a:lumMod val="75000"/>
                  </a:schemeClr>
                </a:solidFill>
              </a:rPr>
              <a:t>оренди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accent1">
                    <a:lumMod val="75000"/>
                  </a:schemeClr>
                </a:solidFill>
              </a:rPr>
              <a:t>земельних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accent1">
                    <a:lumMod val="75000"/>
                  </a:schemeClr>
                </a:solidFill>
              </a:rPr>
              <a:t>ділянок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accent1">
                    <a:lumMod val="75000"/>
                  </a:schemeClr>
                </a:solidFill>
              </a:rPr>
              <a:t>сільськогосподарського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accent1">
                    <a:lumMod val="75000"/>
                  </a:schemeClr>
                </a:solidFill>
              </a:rPr>
              <a:t>призначення</a:t>
            </a:r>
            <a:endParaRPr lang="ru-UA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AEC907-CF65-C432-F88F-B760B8FACB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uk-UA" sz="2900" b="1" dirty="0" err="1">
                <a:solidFill>
                  <a:schemeClr val="tx2"/>
                </a:solidFill>
              </a:rPr>
              <a:t>К.ю.н</a:t>
            </a:r>
            <a:r>
              <a:rPr lang="uk-UA" sz="2900" b="1" dirty="0">
                <a:solidFill>
                  <a:schemeClr val="tx2"/>
                </a:solidFill>
              </a:rPr>
              <a:t>., доцент, адвокат Олена </a:t>
            </a:r>
            <a:r>
              <a:rPr lang="uk-UA" sz="2900" b="1" dirty="0" err="1">
                <a:solidFill>
                  <a:schemeClr val="tx2"/>
                </a:solidFill>
              </a:rPr>
              <a:t>Батигіна</a:t>
            </a:r>
            <a:endParaRPr lang="ru-UA" sz="29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362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574E9-3D52-C1CD-24A6-2E1B4241C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3625" y="0"/>
            <a:ext cx="2695475" cy="5619750"/>
          </a:xfrm>
        </p:spPr>
        <p:txBody>
          <a:bodyPr>
            <a:normAutofit/>
          </a:bodyPr>
          <a:lstStyle/>
          <a:p>
            <a:r>
              <a:rPr lang="ru-RU" sz="3500" b="1" dirty="0"/>
              <a:t>Постанова ВС КЦС </a:t>
            </a:r>
            <a:br>
              <a:rPr lang="ru-RU" sz="3500" b="1" dirty="0"/>
            </a:br>
            <a:r>
              <a:rPr lang="ru-RU" sz="3500" b="1" dirty="0" err="1"/>
              <a:t>від</a:t>
            </a:r>
            <a:r>
              <a:rPr lang="ru-RU" sz="3500" b="1" dirty="0"/>
              <a:t> 30.07.2020 </a:t>
            </a:r>
            <a:br>
              <a:rPr lang="ru-RU" sz="3500" b="1" dirty="0"/>
            </a:br>
            <a:r>
              <a:rPr lang="ru-RU" sz="3500" b="1" dirty="0"/>
              <a:t>справа № 471/761/17-ц</a:t>
            </a:r>
            <a:endParaRPr lang="ru-UA" sz="3500" b="1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48BB0EAD-C50F-A523-6863-AB6C04BF2C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5552" y="2352675"/>
            <a:ext cx="3170448" cy="2109789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1C6CF9C4-615B-FB55-AAAD-687EC92F20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649" y="352424"/>
            <a:ext cx="7848600" cy="620077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Відсутність</a:t>
            </a:r>
            <a:r>
              <a:rPr lang="ru-RU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у </a:t>
            </a:r>
            <a:r>
              <a:rPr lang="ru-RU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договорі</a:t>
            </a:r>
            <a:r>
              <a:rPr lang="ru-RU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оренди</a:t>
            </a:r>
            <a:r>
              <a:rPr lang="ru-RU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землі</a:t>
            </a:r>
            <a:r>
              <a:rPr lang="ru-RU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однієї</a:t>
            </a:r>
            <a:r>
              <a:rPr lang="ru-RU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з </a:t>
            </a:r>
            <a:r>
              <a:rPr lang="ru-RU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істотних</a:t>
            </a:r>
            <a:r>
              <a:rPr lang="ru-RU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умов </a:t>
            </a:r>
            <a:r>
              <a:rPr lang="ru-RU" sz="2800" b="1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МОЖЕ БУТИ  </a:t>
            </a:r>
            <a:r>
              <a:rPr lang="ru-RU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підставою</a:t>
            </a:r>
            <a:r>
              <a:rPr lang="ru-RU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для </a:t>
            </a:r>
            <a:r>
              <a:rPr lang="ru-RU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визнання</a:t>
            </a:r>
            <a:r>
              <a:rPr lang="ru-RU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договору </a:t>
            </a:r>
            <a:r>
              <a:rPr lang="ru-RU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недійсним</a:t>
            </a:r>
            <a:endParaRPr lang="ru-RU" sz="2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ru-RU" sz="2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ru-RU" sz="2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ru-RU" sz="2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ru-RU" sz="2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2800" b="1" u="sng" dirty="0">
                <a:ln w="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ЛИШЕ</a:t>
            </a:r>
            <a:r>
              <a:rPr lang="ru-RU" sz="2800" b="1" dirty="0">
                <a:ln w="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у </a:t>
            </a:r>
            <a:r>
              <a:rPr lang="ru-RU" sz="2800" b="1" dirty="0" err="1">
                <a:ln w="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разі</a:t>
            </a:r>
            <a:r>
              <a:rPr lang="ru-RU" sz="2800" b="1" dirty="0">
                <a:ln w="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встановлення</a:t>
            </a:r>
            <a:r>
              <a:rPr lang="ru-RU" sz="2800" b="1" dirty="0">
                <a:ln w="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факту </a:t>
            </a:r>
            <a:r>
              <a:rPr lang="ru-RU" sz="2800" b="1" dirty="0" err="1">
                <a:ln w="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порушення</a:t>
            </a:r>
            <a:r>
              <a:rPr lang="ru-RU" sz="2800" b="1" dirty="0">
                <a:ln w="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ru-RU" sz="2800" b="1" dirty="0" err="1">
                <a:ln w="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невизнання</a:t>
            </a:r>
            <a:r>
              <a:rPr lang="ru-RU" sz="2800" b="1" dirty="0">
                <a:ln w="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або</a:t>
            </a:r>
            <a:r>
              <a:rPr lang="ru-RU" sz="2800" b="1" dirty="0">
                <a:ln w="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оспорення</a:t>
            </a:r>
            <a:r>
              <a:rPr lang="ru-RU" sz="2800" b="1" dirty="0">
                <a:ln w="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прав, свобод </a:t>
            </a:r>
            <a:r>
              <a:rPr lang="ru-RU" sz="2800" b="1" dirty="0" err="1">
                <a:ln w="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чи</a:t>
            </a:r>
            <a:r>
              <a:rPr lang="ru-RU" sz="2800" b="1" dirty="0">
                <a:ln w="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інтересів</a:t>
            </a:r>
            <a:r>
              <a:rPr lang="ru-RU" sz="2800" b="1" dirty="0">
                <a:ln w="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особи, яка </a:t>
            </a:r>
            <a:r>
              <a:rPr lang="ru-RU" sz="2800" b="1" dirty="0" err="1">
                <a:ln w="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звертається</a:t>
            </a:r>
            <a:r>
              <a:rPr lang="ru-RU" sz="2800" b="1" dirty="0">
                <a:ln w="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із</a:t>
            </a:r>
            <a:r>
              <a:rPr lang="ru-RU" sz="2800" b="1" dirty="0">
                <a:ln w="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позовом</a:t>
            </a:r>
            <a:r>
              <a:rPr lang="ru-RU" sz="2800" b="1" dirty="0">
                <a:ln w="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ru-UA" sz="2800" b="1" dirty="0">
              <a:ln w="0"/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Взрыв: 8 точек 4">
            <a:extLst>
              <a:ext uri="{FF2B5EF4-FFF2-40B4-BE49-F238E27FC236}">
                <a16:creationId xmlns:a16="http://schemas.microsoft.com/office/drawing/2014/main" id="{EDF86CF9-80C3-2734-1FA8-7857CABEAAD9}"/>
              </a:ext>
            </a:extLst>
          </p:cNvPr>
          <p:cNvSpPr/>
          <p:nvPr/>
        </p:nvSpPr>
        <p:spPr>
          <a:xfrm>
            <a:off x="9296400" y="962926"/>
            <a:ext cx="1782278" cy="942073"/>
          </a:xfrm>
          <a:prstGeom prst="irregularSeal1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Стрелка: изогнутая влево 7">
            <a:extLst>
              <a:ext uri="{FF2B5EF4-FFF2-40B4-BE49-F238E27FC236}">
                <a16:creationId xmlns:a16="http://schemas.microsoft.com/office/drawing/2014/main" id="{C55A3C4E-AA15-0A6F-9D53-420A9D0FA54F}"/>
              </a:ext>
            </a:extLst>
          </p:cNvPr>
          <p:cNvSpPr/>
          <p:nvPr/>
        </p:nvSpPr>
        <p:spPr>
          <a:xfrm>
            <a:off x="7324725" y="1905000"/>
            <a:ext cx="1362075" cy="2876550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tx1"/>
              </a:solidFill>
            </a:endParaRPr>
          </a:p>
        </p:txBody>
      </p:sp>
      <p:pic>
        <p:nvPicPr>
          <p:cNvPr id="10" name="Рисунок 9" descr="Весы правосудия">
            <a:extLst>
              <a:ext uri="{FF2B5EF4-FFF2-40B4-BE49-F238E27FC236}">
                <a16:creationId xmlns:a16="http://schemas.microsoft.com/office/drawing/2014/main" id="{42F00EA0-B0FF-4A7C-8600-2E69CCBC7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1449" y="35242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932498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F30FBE-3D5B-9B55-CC0C-54A0BAF9B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442" y="215219"/>
            <a:ext cx="10648950" cy="13716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Договір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оренди</a:t>
            </a:r>
            <a:r>
              <a:rPr lang="ru-RU" sz="4000" b="1" dirty="0">
                <a:solidFill>
                  <a:schemeClr val="bg1"/>
                </a:solidFill>
              </a:rPr>
              <a:t> на </a:t>
            </a:r>
            <a:r>
              <a:rPr lang="ru-RU" sz="4000" b="1" dirty="0" err="1">
                <a:solidFill>
                  <a:schemeClr val="bg1"/>
                </a:solidFill>
              </a:rPr>
              <a:t>земельну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ділянку</a:t>
            </a:r>
            <a:r>
              <a:rPr lang="ru-RU" sz="4000" b="1" dirty="0">
                <a:solidFill>
                  <a:schemeClr val="bg1"/>
                </a:solidFill>
              </a:rPr>
              <a:t> з </a:t>
            </a:r>
            <a:r>
              <a:rPr lang="ru-RU" sz="4000" b="1" dirty="0" err="1">
                <a:solidFill>
                  <a:schemeClr val="bg1"/>
                </a:solidFill>
              </a:rPr>
              <a:t>розташованим</a:t>
            </a:r>
            <a:r>
              <a:rPr lang="ru-RU" sz="4000" b="1" dirty="0">
                <a:solidFill>
                  <a:schemeClr val="bg1"/>
                </a:solidFill>
              </a:rPr>
              <a:t> на </a:t>
            </a:r>
            <a:r>
              <a:rPr lang="ru-RU" sz="4000" b="1" dirty="0" err="1">
                <a:solidFill>
                  <a:schemeClr val="bg1"/>
                </a:solidFill>
              </a:rPr>
              <a:t>ній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водним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об’єктом</a:t>
            </a:r>
            <a:endParaRPr lang="ru-UA" sz="4000" b="1" dirty="0">
              <a:solidFill>
                <a:schemeClr val="bg1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AF765F-BB09-9499-F769-952DB1FA0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73343" y="1586819"/>
            <a:ext cx="4754880" cy="640080"/>
          </a:xfrm>
        </p:spPr>
        <p:txBody>
          <a:bodyPr>
            <a:noAutofit/>
          </a:bodyPr>
          <a:lstStyle/>
          <a:p>
            <a:r>
              <a:rPr lang="uk-UA" sz="2800" dirty="0"/>
              <a:t>Додаткові істотні умови: </a:t>
            </a:r>
            <a:endParaRPr lang="ru-UA" sz="2800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2E98814C-B8E7-D5E9-07CF-76B830FB65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756965" y="3219451"/>
            <a:ext cx="2967436" cy="2967436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41BAAC56-982D-BEC7-8137-8A0FD3ED0F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2901" y="1123951"/>
            <a:ext cx="5457824" cy="2095500"/>
          </a:xfrm>
        </p:spPr>
        <p:txBody>
          <a:bodyPr>
            <a:normAutofit/>
          </a:bodyPr>
          <a:lstStyle/>
          <a:p>
            <a:r>
              <a:rPr lang="ru-RU" dirty="0"/>
              <a:t>«</a:t>
            </a:r>
            <a:r>
              <a:rPr lang="ru-RU" dirty="0" err="1"/>
              <a:t>Типовий</a:t>
            </a:r>
            <a:r>
              <a:rPr lang="ru-RU" dirty="0"/>
              <a:t> </a:t>
            </a:r>
            <a:r>
              <a:rPr lang="ru-RU" dirty="0" err="1"/>
              <a:t>договір</a:t>
            </a:r>
            <a:r>
              <a:rPr lang="ru-RU" dirty="0"/>
              <a:t> </a:t>
            </a:r>
            <a:r>
              <a:rPr lang="ru-RU" dirty="0" err="1"/>
              <a:t>оренди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в </a:t>
            </a:r>
            <a:r>
              <a:rPr lang="ru-RU" dirty="0" err="1"/>
              <a:t>комплексі</a:t>
            </a:r>
            <a:r>
              <a:rPr lang="ru-RU" dirty="0"/>
              <a:t> з </a:t>
            </a:r>
            <a:r>
              <a:rPr lang="ru-RU" dirty="0" err="1"/>
              <a:t>розташованим</a:t>
            </a:r>
            <a:r>
              <a:rPr lang="ru-RU" dirty="0"/>
              <a:t> на </a:t>
            </a:r>
            <a:r>
              <a:rPr lang="ru-RU" dirty="0" err="1"/>
              <a:t>ній</a:t>
            </a:r>
            <a:r>
              <a:rPr lang="ru-RU" dirty="0"/>
              <a:t> </a:t>
            </a:r>
            <a:r>
              <a:rPr lang="ru-RU" dirty="0" err="1"/>
              <a:t>водним</a:t>
            </a:r>
            <a:r>
              <a:rPr lang="ru-RU" dirty="0"/>
              <a:t> </a:t>
            </a:r>
            <a:r>
              <a:rPr lang="ru-RU" dirty="0" err="1"/>
              <a:t>об’єктом</a:t>
            </a:r>
            <a:r>
              <a:rPr lang="ru-RU" dirty="0"/>
              <a:t>» </a:t>
            </a:r>
          </a:p>
          <a:p>
            <a:r>
              <a:rPr lang="ru-RU" dirty="0"/>
              <a:t>(</a:t>
            </a:r>
            <a:r>
              <a:rPr lang="ru-RU" i="1" dirty="0"/>
              <a:t>постанова КМУ </a:t>
            </a:r>
            <a:r>
              <a:rPr lang="ru-RU" i="1" dirty="0" err="1"/>
              <a:t>від</a:t>
            </a:r>
            <a:r>
              <a:rPr lang="ru-RU" i="1" dirty="0"/>
              <a:t> 02.06.2021 № 572)</a:t>
            </a:r>
            <a:endParaRPr lang="ru-UA" i="1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59446A4-DFE2-6FF3-7F40-41F4EE180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15000" y="2365850"/>
            <a:ext cx="6134099" cy="4492149"/>
          </a:xfrm>
        </p:spPr>
        <p:txBody>
          <a:bodyPr>
            <a:normAutofit/>
          </a:bodyPr>
          <a:lstStyle/>
          <a:p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розмір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орендної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плати за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водний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об’єкт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об’єм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та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площа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водного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об’єкта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перелік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гідротехнічних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споруд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об’єктів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інфраструктури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розташованих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земельній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ділянці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зобов’язання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орендаря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щодо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здійснення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заходів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з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охорони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та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поліпшення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екологічного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стану водного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об’єкта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необхідність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оформлення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права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користування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гідротехнічними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спорудами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та права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спеціального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водокористування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endParaRPr lang="ru-UA" dirty="0"/>
          </a:p>
        </p:txBody>
      </p:sp>
      <p:pic>
        <p:nvPicPr>
          <p:cNvPr id="10" name="Рисунок 9" descr="Глаз">
            <a:extLst>
              <a:ext uri="{FF2B5EF4-FFF2-40B4-BE49-F238E27FC236}">
                <a16:creationId xmlns:a16="http://schemas.microsoft.com/office/drawing/2014/main" id="{8434FBA6-15D1-1895-D4DA-2160BDD1BD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1608" y="44381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7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F37324-54F2-BBDD-E354-1BACBEC3A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6149" y="372795"/>
            <a:ext cx="7937157" cy="191222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u="sng" dirty="0">
                <a:solidFill>
                  <a:schemeClr val="tx2"/>
                </a:solidFill>
              </a:rPr>
              <a:t>СТАТИСТИКА </a:t>
            </a:r>
            <a:br>
              <a:rPr lang="uk-UA" u="sng" dirty="0">
                <a:solidFill>
                  <a:schemeClr val="tx2"/>
                </a:solidFill>
              </a:rPr>
            </a:br>
            <a:r>
              <a:rPr lang="uk-UA" u="sng" dirty="0">
                <a:solidFill>
                  <a:schemeClr val="tx2"/>
                </a:solidFill>
              </a:rPr>
              <a:t> спорів щодо оренди землі </a:t>
            </a:r>
            <a:r>
              <a:rPr lang="uk-UA" dirty="0">
                <a:solidFill>
                  <a:schemeClr val="tx2"/>
                </a:solidFill>
              </a:rPr>
              <a:t>:</a:t>
            </a:r>
            <a:endParaRPr lang="ru-UA" dirty="0">
              <a:solidFill>
                <a:schemeClr val="tx2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C00DA8-10F8-8631-7A8F-F0C944CCA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17722" y="1655804"/>
            <a:ext cx="4754880" cy="629219"/>
          </a:xfrm>
        </p:spPr>
        <p:txBody>
          <a:bodyPr>
            <a:normAutofit fontScale="92500" lnSpcReduction="20000"/>
          </a:bodyPr>
          <a:lstStyle/>
          <a:p>
            <a:r>
              <a:rPr lang="uk-UA" sz="4500" b="1" dirty="0">
                <a:solidFill>
                  <a:schemeClr val="accent2"/>
                </a:solidFill>
              </a:rPr>
              <a:t>за  2022 рік</a:t>
            </a:r>
            <a:endParaRPr lang="ru-UA" sz="4500" b="1" dirty="0">
              <a:solidFill>
                <a:schemeClr val="accent2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60F773-35DB-4238-7266-A50B95CC73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2075" y="2495713"/>
            <a:ext cx="4754880" cy="3200400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у межах </a:t>
            </a:r>
            <a:r>
              <a:rPr lang="ru-RU" sz="3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цивільного</a:t>
            </a:r>
            <a:r>
              <a:rPr lang="ru-RU" sz="3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3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господарського</a:t>
            </a:r>
            <a:r>
              <a:rPr lang="ru-RU" sz="3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та </a:t>
            </a:r>
            <a:r>
              <a:rPr lang="ru-RU" sz="3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адміністративного</a:t>
            </a:r>
            <a:r>
              <a:rPr lang="ru-RU" sz="3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судочинства</a:t>
            </a:r>
            <a:r>
              <a:rPr lang="ru-RU" sz="3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загалом</a:t>
            </a:r>
            <a:r>
              <a:rPr lang="ru-RU" sz="3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ухвалено</a:t>
            </a:r>
            <a:r>
              <a:rPr lang="ru-RU" sz="3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близько</a:t>
            </a:r>
            <a:r>
              <a:rPr lang="ru-RU" sz="3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4000" b="1" dirty="0">
                <a:solidFill>
                  <a:schemeClr val="accent2"/>
                </a:solidFill>
              </a:rPr>
              <a:t>2330</a:t>
            </a:r>
            <a:r>
              <a:rPr lang="ru-RU" sz="4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судових</a:t>
            </a:r>
            <a:r>
              <a:rPr lang="ru-RU" sz="3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рішень</a:t>
            </a:r>
            <a:r>
              <a:rPr lang="ru-RU" sz="3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ru-UA" sz="3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E897A7-2496-26DC-F771-DCE9E02C31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1355" y="1791731"/>
            <a:ext cx="5432277" cy="469347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3000" dirty="0"/>
              <a:t>судами </a:t>
            </a:r>
            <a:r>
              <a:rPr lang="ru-RU" sz="3000" dirty="0" err="1"/>
              <a:t>першої</a:t>
            </a:r>
            <a:r>
              <a:rPr lang="ru-RU" sz="3000" dirty="0"/>
              <a:t> </a:t>
            </a:r>
            <a:r>
              <a:rPr lang="ru-RU" sz="3000" dirty="0" err="1"/>
              <a:t>інстанції</a:t>
            </a:r>
            <a:r>
              <a:rPr lang="ru-RU" sz="3000" dirty="0"/>
              <a:t> 1615 </a:t>
            </a:r>
            <a:r>
              <a:rPr lang="ru-RU" sz="3000" dirty="0" err="1"/>
              <a:t>рішень</a:t>
            </a:r>
            <a:r>
              <a:rPr lang="ru-RU" sz="3000" dirty="0"/>
              <a:t>;</a:t>
            </a:r>
          </a:p>
          <a:p>
            <a:pPr algn="l"/>
            <a:endParaRPr lang="ru-RU" sz="3000" dirty="0"/>
          </a:p>
          <a:p>
            <a:pPr algn="l"/>
            <a:r>
              <a:rPr lang="ru-RU" sz="3000" dirty="0"/>
              <a:t>судами </a:t>
            </a:r>
            <a:r>
              <a:rPr lang="ru-RU" sz="3000" dirty="0" err="1"/>
              <a:t>апеляційної</a:t>
            </a:r>
            <a:r>
              <a:rPr lang="ru-RU" sz="3000" dirty="0"/>
              <a:t> </a:t>
            </a:r>
            <a:r>
              <a:rPr lang="ru-RU" sz="3000" dirty="0" err="1"/>
              <a:t>інстанції</a:t>
            </a:r>
            <a:r>
              <a:rPr lang="ru-RU" sz="3000" dirty="0"/>
              <a:t>  596 постанов;</a:t>
            </a:r>
          </a:p>
          <a:p>
            <a:pPr algn="l"/>
            <a:endParaRPr lang="ru-RU" sz="3000" dirty="0"/>
          </a:p>
          <a:p>
            <a:pPr algn="l"/>
            <a:r>
              <a:rPr lang="ru-RU" sz="3000" dirty="0"/>
              <a:t>судами </a:t>
            </a:r>
            <a:r>
              <a:rPr lang="ru-RU" sz="3000" dirty="0" err="1"/>
              <a:t>касаційної</a:t>
            </a:r>
            <a:r>
              <a:rPr lang="ru-RU" sz="3000" dirty="0"/>
              <a:t> </a:t>
            </a:r>
            <a:r>
              <a:rPr lang="ru-RU" sz="3000" dirty="0" err="1"/>
              <a:t>інстанції</a:t>
            </a:r>
            <a:r>
              <a:rPr lang="ru-RU" sz="3000" dirty="0"/>
              <a:t> 119 постанов.</a:t>
            </a:r>
          </a:p>
          <a:p>
            <a:pPr algn="l"/>
            <a:endParaRPr lang="ru-UA" dirty="0"/>
          </a:p>
        </p:txBody>
      </p:sp>
      <p:pic>
        <p:nvPicPr>
          <p:cNvPr id="8" name="Объект 7" descr="Карандаш">
            <a:extLst>
              <a:ext uri="{FF2B5EF4-FFF2-40B4-BE49-F238E27FC236}">
                <a16:creationId xmlns:a16="http://schemas.microsoft.com/office/drawing/2014/main" id="{4E69F83D-1FF6-19BF-DABB-91C75F76ED4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075" y="519854"/>
            <a:ext cx="914400" cy="914400"/>
          </a:xfrm>
        </p:spPr>
      </p:pic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8E99082F-9BCC-1248-F3B4-9DC0EEC29FE9}"/>
              </a:ext>
            </a:extLst>
          </p:cNvPr>
          <p:cNvSpPr/>
          <p:nvPr/>
        </p:nvSpPr>
        <p:spPr>
          <a:xfrm>
            <a:off x="5672741" y="3729581"/>
            <a:ext cx="448962" cy="29656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113CEE4C-F14C-18F2-CC48-E3FBBD1278EF}"/>
              </a:ext>
            </a:extLst>
          </p:cNvPr>
          <p:cNvSpPr/>
          <p:nvPr/>
        </p:nvSpPr>
        <p:spPr>
          <a:xfrm>
            <a:off x="5670681" y="2785961"/>
            <a:ext cx="448962" cy="29656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21FE1FCD-48AE-E60E-4F84-AE0F1373D398}"/>
              </a:ext>
            </a:extLst>
          </p:cNvPr>
          <p:cNvSpPr/>
          <p:nvPr/>
        </p:nvSpPr>
        <p:spPr>
          <a:xfrm>
            <a:off x="5670681" y="4769709"/>
            <a:ext cx="448962" cy="29656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387894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EF2A76-4C81-E224-4FBF-B9544AB36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399" y="363400"/>
            <a:ext cx="2619376" cy="4570550"/>
          </a:xfrm>
        </p:spPr>
        <p:txBody>
          <a:bodyPr>
            <a:normAutofit/>
          </a:bodyPr>
          <a:lstStyle/>
          <a:p>
            <a:r>
              <a:rPr lang="ru-RU" sz="3000" dirty="0"/>
              <a:t>- </a:t>
            </a:r>
            <a:r>
              <a:rPr lang="ru-RU" sz="3000" b="1" dirty="0" err="1">
                <a:solidFill>
                  <a:schemeClr val="accent5">
                    <a:lumMod val="75000"/>
                  </a:schemeClr>
                </a:solidFill>
              </a:rPr>
              <a:t>це</a:t>
            </a:r>
            <a:r>
              <a:rPr lang="ru-RU" sz="3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000" b="1" dirty="0" err="1">
                <a:solidFill>
                  <a:schemeClr val="accent5">
                    <a:lumMod val="75000"/>
                  </a:schemeClr>
                </a:solidFill>
              </a:rPr>
              <a:t>різноманітні</a:t>
            </a:r>
            <a:r>
              <a:rPr lang="ru-RU" sz="3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000" b="1" dirty="0" err="1">
                <a:solidFill>
                  <a:schemeClr val="accent5">
                    <a:lumMod val="75000"/>
                  </a:schemeClr>
                </a:solidFill>
              </a:rPr>
              <a:t>варіації</a:t>
            </a:r>
            <a:r>
              <a:rPr lang="ru-RU" sz="3000" b="1" dirty="0">
                <a:solidFill>
                  <a:schemeClr val="accent5">
                    <a:lumMod val="75000"/>
                  </a:schemeClr>
                </a:solidFill>
              </a:rPr>
              <a:t> на тему  </a:t>
            </a:r>
            <a:r>
              <a:rPr lang="ru-RU" sz="3000" b="1" dirty="0" err="1">
                <a:solidFill>
                  <a:schemeClr val="accent5">
                    <a:lumMod val="75000"/>
                  </a:schemeClr>
                </a:solidFill>
              </a:rPr>
              <a:t>припинення</a:t>
            </a:r>
            <a:r>
              <a:rPr lang="ru-RU" sz="3000" b="1" dirty="0">
                <a:solidFill>
                  <a:schemeClr val="accent5">
                    <a:lumMod val="75000"/>
                  </a:schemeClr>
                </a:solidFill>
              </a:rPr>
              <a:t> «</a:t>
            </a:r>
            <a:r>
              <a:rPr lang="ru-RU" sz="3000" b="1" dirty="0" err="1">
                <a:solidFill>
                  <a:schemeClr val="accent5">
                    <a:lumMod val="75000"/>
                  </a:schemeClr>
                </a:solidFill>
              </a:rPr>
              <a:t>сільскогосподарської</a:t>
            </a:r>
            <a:r>
              <a:rPr lang="ru-RU" sz="3000" b="1" dirty="0">
                <a:solidFill>
                  <a:schemeClr val="accent5">
                    <a:lumMod val="75000"/>
                  </a:schemeClr>
                </a:solidFill>
              </a:rPr>
              <a:t>» </a:t>
            </a:r>
            <a:r>
              <a:rPr lang="ru-RU" sz="3000" b="1" dirty="0" err="1">
                <a:solidFill>
                  <a:schemeClr val="accent5">
                    <a:lumMod val="75000"/>
                  </a:schemeClr>
                </a:solidFill>
              </a:rPr>
              <a:t>оренди</a:t>
            </a:r>
            <a:r>
              <a:rPr lang="ru-RU" sz="3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000" b="1" dirty="0" err="1">
                <a:solidFill>
                  <a:schemeClr val="accent5">
                    <a:lumMod val="75000"/>
                  </a:schemeClr>
                </a:solidFill>
              </a:rPr>
              <a:t>землі</a:t>
            </a:r>
            <a:r>
              <a:rPr lang="ru-RU" sz="3000" b="1" dirty="0">
                <a:solidFill>
                  <a:schemeClr val="accent5">
                    <a:lumMod val="75000"/>
                  </a:schemeClr>
                </a:solidFill>
              </a:rPr>
              <a:t>!!! </a:t>
            </a:r>
            <a:endParaRPr lang="ru-UA" sz="3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849BE777-39BE-9DEA-CABF-C6DE31C88F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7738" y="1890713"/>
            <a:ext cx="7346886" cy="4205288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BDFC42BF-33EB-A8C3-F0F5-E29C3C4847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6225" y="363400"/>
            <a:ext cx="7553324" cy="1455875"/>
          </a:xfrm>
        </p:spPr>
        <p:txBody>
          <a:bodyPr>
            <a:noAutofit/>
          </a:bodyPr>
          <a:lstStyle/>
          <a:p>
            <a:r>
              <a:rPr lang="uk-UA" sz="3000" b="1" dirty="0"/>
              <a:t>Значна частина розглянутих Верховним Судом земельних спорів   </a:t>
            </a:r>
            <a:endParaRPr lang="ru-UA" sz="3000" b="1" dirty="0"/>
          </a:p>
        </p:txBody>
      </p:sp>
      <p:pic>
        <p:nvPicPr>
          <p:cNvPr id="11" name="Рисунок 10" descr="Направленный вправо указательный палец, тыльная сторона руки">
            <a:extLst>
              <a:ext uri="{FF2B5EF4-FFF2-40B4-BE49-F238E27FC236}">
                <a16:creationId xmlns:a16="http://schemas.microsoft.com/office/drawing/2014/main" id="{2D65DBE3-B9E0-CE0A-DB20-E68C81B83E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5707" y="607391"/>
            <a:ext cx="13525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221015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82366F-3AD7-541A-4B22-E498E7187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5450" y="642594"/>
            <a:ext cx="9429750" cy="1371600"/>
          </a:xfrm>
        </p:spPr>
        <p:txBody>
          <a:bodyPr/>
          <a:lstStyle/>
          <a:p>
            <a:r>
              <a:rPr lang="uk-UA" b="1" dirty="0">
                <a:solidFill>
                  <a:schemeClr val="tx2"/>
                </a:solidFill>
              </a:rPr>
              <a:t>Правова основа: </a:t>
            </a:r>
            <a:endParaRPr lang="ru-UA" b="1" dirty="0">
              <a:solidFill>
                <a:schemeClr val="tx2"/>
              </a:solidFill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52BD9054-B562-A92F-E25E-108BE6F979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2299189"/>
              </p:ext>
            </p:extLst>
          </p:nvPr>
        </p:nvGraphicFramePr>
        <p:xfrm>
          <a:off x="1066800" y="2103438"/>
          <a:ext cx="10058400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Рисунок 9" descr="Скрепка">
            <a:extLst>
              <a:ext uri="{FF2B5EF4-FFF2-40B4-BE49-F238E27FC236}">
                <a16:creationId xmlns:a16="http://schemas.microsoft.com/office/drawing/2014/main" id="{851C3E0A-F608-A172-175F-8DF630EFA4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1049" y="822325"/>
            <a:ext cx="990601" cy="98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22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3F2FB3-EEA4-DCB5-08EE-391CE1B8D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177119"/>
            <a:ext cx="11001375" cy="1741825"/>
          </a:xfrm>
        </p:spPr>
        <p:txBody>
          <a:bodyPr>
            <a:noAutofit/>
          </a:bodyPr>
          <a:lstStyle/>
          <a:p>
            <a:pPr algn="ctr"/>
            <a:r>
              <a:rPr lang="ru-RU" sz="3000" dirty="0">
                <a:solidFill>
                  <a:srgbClr val="00B0F0"/>
                </a:solidFill>
              </a:rPr>
              <a:t>Закон </a:t>
            </a:r>
            <a:r>
              <a:rPr lang="ru-RU" sz="3000" dirty="0" err="1">
                <a:solidFill>
                  <a:srgbClr val="00B0F0"/>
                </a:solidFill>
              </a:rPr>
              <a:t>України</a:t>
            </a:r>
            <a:r>
              <a:rPr lang="ru-RU" sz="3000" dirty="0">
                <a:solidFill>
                  <a:srgbClr val="00B0F0"/>
                </a:solidFill>
              </a:rPr>
              <a:t> </a:t>
            </a:r>
            <a:r>
              <a:rPr lang="ru-RU" sz="3000" dirty="0" err="1">
                <a:solidFill>
                  <a:srgbClr val="00B0F0"/>
                </a:solidFill>
              </a:rPr>
              <a:t>від</a:t>
            </a:r>
            <a:r>
              <a:rPr lang="ru-RU" sz="3000" dirty="0">
                <a:solidFill>
                  <a:srgbClr val="00B0F0"/>
                </a:solidFill>
              </a:rPr>
              <a:t> 31.03.2020 року № 552-IX «Про </a:t>
            </a:r>
            <a:r>
              <a:rPr lang="ru-RU" sz="3000" dirty="0" err="1">
                <a:solidFill>
                  <a:srgbClr val="00B0F0"/>
                </a:solidFill>
              </a:rPr>
              <a:t>внесення</a:t>
            </a:r>
            <a:r>
              <a:rPr lang="ru-RU" sz="3000" dirty="0">
                <a:solidFill>
                  <a:srgbClr val="00B0F0"/>
                </a:solidFill>
              </a:rPr>
              <a:t> </a:t>
            </a:r>
            <a:r>
              <a:rPr lang="ru-RU" sz="3000" dirty="0" err="1">
                <a:solidFill>
                  <a:srgbClr val="00B0F0"/>
                </a:solidFill>
              </a:rPr>
              <a:t>змін</a:t>
            </a:r>
            <a:r>
              <a:rPr lang="ru-RU" sz="3000" dirty="0">
                <a:solidFill>
                  <a:srgbClr val="00B0F0"/>
                </a:solidFill>
              </a:rPr>
              <a:t> до </a:t>
            </a:r>
            <a:r>
              <a:rPr lang="ru-RU" sz="3000" dirty="0" err="1">
                <a:solidFill>
                  <a:srgbClr val="00B0F0"/>
                </a:solidFill>
              </a:rPr>
              <a:t>деяких</a:t>
            </a:r>
            <a:r>
              <a:rPr lang="ru-RU" sz="3000" dirty="0">
                <a:solidFill>
                  <a:srgbClr val="00B0F0"/>
                </a:solidFill>
              </a:rPr>
              <a:t> </a:t>
            </a:r>
            <a:r>
              <a:rPr lang="ru-RU" sz="3000" dirty="0" err="1">
                <a:solidFill>
                  <a:srgbClr val="00B0F0"/>
                </a:solidFill>
              </a:rPr>
              <a:t>законодавчих</a:t>
            </a:r>
            <a:r>
              <a:rPr lang="ru-RU" sz="3000" dirty="0">
                <a:solidFill>
                  <a:srgbClr val="00B0F0"/>
                </a:solidFill>
              </a:rPr>
              <a:t> </a:t>
            </a:r>
            <a:r>
              <a:rPr lang="ru-RU" sz="3000" dirty="0" err="1">
                <a:solidFill>
                  <a:srgbClr val="00B0F0"/>
                </a:solidFill>
              </a:rPr>
              <a:t>актів</a:t>
            </a:r>
            <a:r>
              <a:rPr lang="ru-RU" sz="3000" dirty="0">
                <a:solidFill>
                  <a:srgbClr val="00B0F0"/>
                </a:solidFill>
              </a:rPr>
              <a:t> </a:t>
            </a:r>
            <a:r>
              <a:rPr lang="ru-RU" sz="3000" dirty="0" err="1">
                <a:solidFill>
                  <a:srgbClr val="00B0F0"/>
                </a:solidFill>
              </a:rPr>
              <a:t>України</a:t>
            </a:r>
            <a:r>
              <a:rPr lang="ru-RU" sz="3000" dirty="0">
                <a:solidFill>
                  <a:srgbClr val="00B0F0"/>
                </a:solidFill>
              </a:rPr>
              <a:t> </a:t>
            </a:r>
            <a:r>
              <a:rPr lang="ru-RU" sz="3000" dirty="0" err="1">
                <a:solidFill>
                  <a:srgbClr val="00B0F0"/>
                </a:solidFill>
              </a:rPr>
              <a:t>щодо</a:t>
            </a:r>
            <a:r>
              <a:rPr lang="ru-RU" sz="3000" dirty="0">
                <a:solidFill>
                  <a:srgbClr val="00B0F0"/>
                </a:solidFill>
              </a:rPr>
              <a:t> умов </a:t>
            </a:r>
            <a:r>
              <a:rPr lang="ru-RU" sz="3000" dirty="0" err="1">
                <a:solidFill>
                  <a:srgbClr val="00B0F0"/>
                </a:solidFill>
              </a:rPr>
              <a:t>обігу</a:t>
            </a:r>
            <a:r>
              <a:rPr lang="ru-RU" sz="3000" dirty="0">
                <a:solidFill>
                  <a:srgbClr val="00B0F0"/>
                </a:solidFill>
              </a:rPr>
              <a:t> земель </a:t>
            </a:r>
            <a:r>
              <a:rPr lang="ru-RU" sz="3000" dirty="0" err="1">
                <a:solidFill>
                  <a:srgbClr val="00B0F0"/>
                </a:solidFill>
              </a:rPr>
              <a:t>сільськогосподарського</a:t>
            </a:r>
            <a:r>
              <a:rPr lang="ru-RU" sz="3000" dirty="0">
                <a:solidFill>
                  <a:srgbClr val="00B0F0"/>
                </a:solidFill>
              </a:rPr>
              <a:t> </a:t>
            </a:r>
            <a:r>
              <a:rPr lang="ru-RU" sz="3000" dirty="0" err="1">
                <a:solidFill>
                  <a:srgbClr val="00B0F0"/>
                </a:solidFill>
              </a:rPr>
              <a:t>призначення</a:t>
            </a:r>
            <a:r>
              <a:rPr lang="ru-RU" sz="3000" dirty="0">
                <a:solidFill>
                  <a:srgbClr val="00B0F0"/>
                </a:solidFill>
              </a:rPr>
              <a:t>» </a:t>
            </a:r>
            <a:endParaRPr lang="ru-UA" sz="3000" dirty="0">
              <a:solidFill>
                <a:srgbClr val="00B0F0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20BABE-DA22-EAB5-0D27-440FA744B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2744" y="4939057"/>
            <a:ext cx="11353800" cy="1514856"/>
          </a:xfr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500" b="1" dirty="0" err="1">
                <a:solidFill>
                  <a:schemeClr val="bg1"/>
                </a:solidFill>
              </a:rPr>
              <a:t>Орендодавці</a:t>
            </a:r>
            <a:r>
              <a:rPr lang="ru-RU" sz="2500" b="1" dirty="0">
                <a:solidFill>
                  <a:schemeClr val="bg1"/>
                </a:solidFill>
              </a:rPr>
              <a:t> і </a:t>
            </a:r>
            <a:r>
              <a:rPr lang="ru-RU" sz="2500" b="1" dirty="0" err="1">
                <a:solidFill>
                  <a:schemeClr val="bg1"/>
                </a:solidFill>
              </a:rPr>
              <a:t>потенційні</a:t>
            </a:r>
            <a:r>
              <a:rPr lang="ru-RU" sz="2500" b="1" dirty="0">
                <a:solidFill>
                  <a:schemeClr val="bg1"/>
                </a:solidFill>
              </a:rPr>
              <a:t> </a:t>
            </a:r>
            <a:r>
              <a:rPr lang="ru-RU" sz="2500" b="1" dirty="0" err="1">
                <a:solidFill>
                  <a:schemeClr val="bg1"/>
                </a:solidFill>
              </a:rPr>
              <a:t>покупці</a:t>
            </a:r>
            <a:r>
              <a:rPr lang="ru-RU" sz="2500" b="1" dirty="0">
                <a:solidFill>
                  <a:schemeClr val="bg1"/>
                </a:solidFill>
              </a:rPr>
              <a:t> </a:t>
            </a:r>
            <a:r>
              <a:rPr lang="ru-RU" sz="2500" b="1" dirty="0" err="1">
                <a:solidFill>
                  <a:schemeClr val="bg1"/>
                </a:solidFill>
              </a:rPr>
              <a:t>намагаються</a:t>
            </a:r>
            <a:r>
              <a:rPr lang="ru-RU" sz="2500" b="1" dirty="0">
                <a:solidFill>
                  <a:schemeClr val="bg1"/>
                </a:solidFill>
              </a:rPr>
              <a:t> </a:t>
            </a:r>
            <a:r>
              <a:rPr lang="ru-RU" sz="2500" b="1" dirty="0" err="1">
                <a:solidFill>
                  <a:schemeClr val="bg1"/>
                </a:solidFill>
              </a:rPr>
              <a:t>розірвати</a:t>
            </a:r>
            <a:r>
              <a:rPr lang="ru-RU" sz="2500" b="1" dirty="0">
                <a:solidFill>
                  <a:schemeClr val="bg1"/>
                </a:solidFill>
              </a:rPr>
              <a:t> договори </a:t>
            </a:r>
            <a:r>
              <a:rPr lang="ru-RU" sz="2500" b="1" dirty="0" err="1">
                <a:solidFill>
                  <a:schemeClr val="bg1"/>
                </a:solidFill>
              </a:rPr>
              <a:t>оренди</a:t>
            </a:r>
            <a:r>
              <a:rPr lang="ru-RU" sz="2500" b="1" dirty="0">
                <a:solidFill>
                  <a:schemeClr val="bg1"/>
                </a:solidFill>
              </a:rPr>
              <a:t> </a:t>
            </a:r>
            <a:r>
              <a:rPr lang="ru-RU" sz="2500" b="1" dirty="0" err="1">
                <a:solidFill>
                  <a:schemeClr val="bg1"/>
                </a:solidFill>
              </a:rPr>
              <a:t>землі</a:t>
            </a:r>
            <a:r>
              <a:rPr lang="ru-RU" sz="2500" b="1" dirty="0">
                <a:solidFill>
                  <a:schemeClr val="bg1"/>
                </a:solidFill>
              </a:rPr>
              <a:t> з будь-</a:t>
            </a:r>
            <a:r>
              <a:rPr lang="ru-RU" sz="2500" b="1" dirty="0" err="1">
                <a:solidFill>
                  <a:schemeClr val="bg1"/>
                </a:solidFill>
              </a:rPr>
              <a:t>яких</a:t>
            </a:r>
            <a:r>
              <a:rPr lang="ru-RU" sz="2500" b="1" dirty="0">
                <a:solidFill>
                  <a:schemeClr val="bg1"/>
                </a:solidFill>
              </a:rPr>
              <a:t> </a:t>
            </a:r>
            <a:r>
              <a:rPr lang="ru-RU" sz="2500" b="1" dirty="0" err="1">
                <a:solidFill>
                  <a:schemeClr val="bg1"/>
                </a:solidFill>
              </a:rPr>
              <a:t>можливих</a:t>
            </a:r>
            <a:r>
              <a:rPr lang="ru-RU" sz="2500" b="1" dirty="0">
                <a:solidFill>
                  <a:schemeClr val="bg1"/>
                </a:solidFill>
              </a:rPr>
              <a:t> </a:t>
            </a:r>
            <a:r>
              <a:rPr lang="ru-RU" sz="2500" b="1" dirty="0" err="1">
                <a:solidFill>
                  <a:schemeClr val="bg1"/>
                </a:solidFill>
              </a:rPr>
              <a:t>підстав</a:t>
            </a:r>
            <a:r>
              <a:rPr lang="ru-RU" sz="2500" b="1" dirty="0">
                <a:solidFill>
                  <a:schemeClr val="bg1"/>
                </a:solidFill>
              </a:rPr>
              <a:t>.</a:t>
            </a:r>
            <a:endParaRPr lang="ru-UA" sz="2500" b="1" dirty="0">
              <a:solidFill>
                <a:schemeClr val="bg1"/>
              </a:solidFill>
            </a:endParaRPr>
          </a:p>
        </p:txBody>
      </p:sp>
      <p:pic>
        <p:nvPicPr>
          <p:cNvPr id="11" name="Объект 10" descr="Портфель">
            <a:extLst>
              <a:ext uri="{FF2B5EF4-FFF2-40B4-BE49-F238E27FC236}">
                <a16:creationId xmlns:a16="http://schemas.microsoft.com/office/drawing/2014/main" id="{52D0AFBB-42B1-24CE-2C64-4C3928C5D4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501" y="261447"/>
            <a:ext cx="914400" cy="914400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66C19B5E-4C88-CC74-D3BC-43AE7B4E37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62744" y="3306381"/>
            <a:ext cx="11353800" cy="135323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500" b="1" dirty="0" err="1">
                <a:solidFill>
                  <a:schemeClr val="accent1"/>
                </a:solidFill>
              </a:rPr>
              <a:t>Уклададення</a:t>
            </a:r>
            <a:r>
              <a:rPr lang="ru-RU" sz="2500" b="1" dirty="0">
                <a:solidFill>
                  <a:schemeClr val="accent1"/>
                </a:solidFill>
              </a:rPr>
              <a:t> </a:t>
            </a:r>
            <a:r>
              <a:rPr lang="ru-RU" sz="2500" b="1" dirty="0" err="1">
                <a:solidFill>
                  <a:schemeClr val="accent1"/>
                </a:solidFill>
              </a:rPr>
              <a:t>додаткових</a:t>
            </a:r>
            <a:r>
              <a:rPr lang="ru-RU" sz="2500" b="1" dirty="0">
                <a:solidFill>
                  <a:schemeClr val="accent1"/>
                </a:solidFill>
              </a:rPr>
              <a:t> </a:t>
            </a:r>
            <a:r>
              <a:rPr lang="ru-RU" sz="2500" b="1" dirty="0" err="1">
                <a:solidFill>
                  <a:schemeClr val="accent1"/>
                </a:solidFill>
              </a:rPr>
              <a:t>угод</a:t>
            </a:r>
            <a:r>
              <a:rPr lang="ru-RU" sz="2500" b="1" dirty="0">
                <a:solidFill>
                  <a:schemeClr val="accent1"/>
                </a:solidFill>
              </a:rPr>
              <a:t> за </a:t>
            </a:r>
            <a:r>
              <a:rPr lang="ru-RU" sz="2500" b="1" dirty="0" err="1">
                <a:solidFill>
                  <a:schemeClr val="accent1"/>
                </a:solidFill>
              </a:rPr>
              <a:t>ініціативою</a:t>
            </a:r>
            <a:r>
              <a:rPr lang="ru-RU" sz="2500" b="1" dirty="0">
                <a:solidFill>
                  <a:schemeClr val="accent1"/>
                </a:solidFill>
              </a:rPr>
              <a:t> </a:t>
            </a:r>
            <a:r>
              <a:rPr lang="ru-RU" sz="2500" b="1" dirty="0" err="1">
                <a:solidFill>
                  <a:schemeClr val="accent1"/>
                </a:solidFill>
              </a:rPr>
              <a:t>орендарів</a:t>
            </a:r>
            <a:r>
              <a:rPr lang="ru-RU" sz="2500" b="1" dirty="0">
                <a:solidFill>
                  <a:schemeClr val="accent1"/>
                </a:solidFill>
              </a:rPr>
              <a:t> з метою </a:t>
            </a:r>
            <a:r>
              <a:rPr lang="ru-RU" sz="2500" b="1" dirty="0" err="1">
                <a:solidFill>
                  <a:schemeClr val="accent1"/>
                </a:solidFill>
              </a:rPr>
              <a:t>збільшення</a:t>
            </a:r>
            <a:r>
              <a:rPr lang="ru-RU" sz="2500" b="1" dirty="0">
                <a:solidFill>
                  <a:schemeClr val="accent1"/>
                </a:solidFill>
              </a:rPr>
              <a:t> строку </a:t>
            </a:r>
            <a:r>
              <a:rPr lang="ru-RU" sz="2500" b="1" dirty="0" err="1">
                <a:solidFill>
                  <a:schemeClr val="accent1"/>
                </a:solidFill>
              </a:rPr>
              <a:t>дії</a:t>
            </a:r>
            <a:r>
              <a:rPr lang="ru-RU" sz="2500" b="1" dirty="0">
                <a:solidFill>
                  <a:schemeClr val="accent1"/>
                </a:solidFill>
              </a:rPr>
              <a:t> договору. </a:t>
            </a:r>
            <a:endParaRPr lang="ru-UA" sz="2500" b="1" dirty="0">
              <a:solidFill>
                <a:schemeClr val="accent1"/>
              </a:solidFill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C7D1C32E-D078-B5F9-C649-C3C353B98FA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200525" y="2012538"/>
            <a:ext cx="3429000" cy="1223983"/>
          </a:xfrm>
        </p:spPr>
      </p:pic>
      <p:sp>
        <p:nvSpPr>
          <p:cNvPr id="12" name="Стрелка: изогнутая влево 11">
            <a:extLst>
              <a:ext uri="{FF2B5EF4-FFF2-40B4-BE49-F238E27FC236}">
                <a16:creationId xmlns:a16="http://schemas.microsoft.com/office/drawing/2014/main" id="{9F95813F-D71C-227B-A763-FDC6BA397E92}"/>
              </a:ext>
            </a:extLst>
          </p:cNvPr>
          <p:cNvSpPr/>
          <p:nvPr/>
        </p:nvSpPr>
        <p:spPr>
          <a:xfrm>
            <a:off x="10382250" y="1571625"/>
            <a:ext cx="1257300" cy="1654838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tx1"/>
              </a:solidFill>
            </a:endParaRPr>
          </a:p>
        </p:txBody>
      </p:sp>
      <p:sp>
        <p:nvSpPr>
          <p:cNvPr id="13" name="Стрелка: изогнутая вправо 12">
            <a:extLst>
              <a:ext uri="{FF2B5EF4-FFF2-40B4-BE49-F238E27FC236}">
                <a16:creationId xmlns:a16="http://schemas.microsoft.com/office/drawing/2014/main" id="{FFE327D6-812A-CBED-CADD-D552EDECC276}"/>
              </a:ext>
            </a:extLst>
          </p:cNvPr>
          <p:cNvSpPr/>
          <p:nvPr/>
        </p:nvSpPr>
        <p:spPr>
          <a:xfrm>
            <a:off x="238128" y="1144771"/>
            <a:ext cx="1142998" cy="3865379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57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E7EC12-0FAE-D339-5E0B-47BB569A4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0" y="409786"/>
            <a:ext cx="10382249" cy="126150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000" b="1" dirty="0" err="1">
                <a:solidFill>
                  <a:schemeClr val="accent1"/>
                </a:solidFill>
              </a:rPr>
              <a:t>Загальні</a:t>
            </a:r>
            <a:r>
              <a:rPr lang="ru-RU" sz="3000" b="1" dirty="0">
                <a:solidFill>
                  <a:schemeClr val="accent1"/>
                </a:solidFill>
              </a:rPr>
              <a:t> </a:t>
            </a:r>
            <a:r>
              <a:rPr lang="ru-RU" sz="3000" b="1" dirty="0" err="1">
                <a:solidFill>
                  <a:schemeClr val="accent1"/>
                </a:solidFill>
              </a:rPr>
              <a:t>підстави</a:t>
            </a:r>
            <a:r>
              <a:rPr lang="ru-RU" sz="3000" b="1" dirty="0">
                <a:solidFill>
                  <a:schemeClr val="accent1"/>
                </a:solidFill>
              </a:rPr>
              <a:t> </a:t>
            </a:r>
            <a:r>
              <a:rPr lang="ru-RU" sz="3000" b="1" dirty="0" err="1">
                <a:solidFill>
                  <a:schemeClr val="accent1"/>
                </a:solidFill>
              </a:rPr>
              <a:t>припинення</a:t>
            </a:r>
            <a:r>
              <a:rPr lang="ru-RU" sz="3000" b="1" dirty="0">
                <a:solidFill>
                  <a:schemeClr val="accent1"/>
                </a:solidFill>
              </a:rPr>
              <a:t> права </a:t>
            </a:r>
            <a:r>
              <a:rPr lang="ru-RU" sz="3000" b="1" dirty="0" err="1">
                <a:solidFill>
                  <a:schemeClr val="accent1"/>
                </a:solidFill>
              </a:rPr>
              <a:t>користування</a:t>
            </a:r>
            <a:r>
              <a:rPr lang="ru-RU" sz="3000" b="1" dirty="0">
                <a:solidFill>
                  <a:schemeClr val="accent1"/>
                </a:solidFill>
              </a:rPr>
              <a:t> земельною </a:t>
            </a:r>
            <a:r>
              <a:rPr lang="ru-RU" sz="3000" b="1" dirty="0" err="1">
                <a:solidFill>
                  <a:schemeClr val="accent1"/>
                </a:solidFill>
              </a:rPr>
              <a:t>ділянкою</a:t>
            </a:r>
            <a:r>
              <a:rPr lang="ru-RU" sz="3000" b="1" dirty="0">
                <a:solidFill>
                  <a:schemeClr val="accent1"/>
                </a:solidFill>
              </a:rPr>
              <a:t> </a:t>
            </a:r>
            <a:br>
              <a:rPr lang="ru-RU" sz="3000" b="1" dirty="0">
                <a:solidFill>
                  <a:schemeClr val="accent1"/>
                </a:solidFill>
              </a:rPr>
            </a:br>
            <a:r>
              <a:rPr lang="ru-RU" sz="3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(у тому </a:t>
            </a:r>
            <a:r>
              <a:rPr lang="ru-RU" sz="30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числі</a:t>
            </a:r>
            <a:r>
              <a:rPr lang="ru-RU" sz="3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й на </a:t>
            </a:r>
            <a:r>
              <a:rPr lang="ru-RU" sz="30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умовах</a:t>
            </a:r>
            <a:r>
              <a:rPr lang="ru-RU" sz="3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0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оренди</a:t>
            </a:r>
            <a:r>
              <a:rPr lang="ru-RU" sz="3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)</a:t>
            </a:r>
            <a:endParaRPr lang="ru-UA" sz="3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310CF2-A355-A007-86D1-894809D73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1437" y="1813986"/>
            <a:ext cx="4733925" cy="545788"/>
          </a:xfrm>
        </p:spPr>
        <p:txBody>
          <a:bodyPr>
            <a:no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ст.141 ЗК України: </a:t>
            </a:r>
            <a:endParaRPr lang="ru-UA" sz="3600" b="1" dirty="0">
              <a:solidFill>
                <a:schemeClr val="bg1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20AFC10-3B1F-0B0B-810D-840449B20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725" y="2510727"/>
            <a:ext cx="11410950" cy="412819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а) </a:t>
            </a:r>
            <a:r>
              <a:rPr lang="ru-RU" dirty="0" err="1"/>
              <a:t>добровільна</a:t>
            </a:r>
            <a:r>
              <a:rPr lang="ru-RU" dirty="0"/>
              <a:t> </a:t>
            </a:r>
            <a:r>
              <a:rPr lang="ru-RU" dirty="0" err="1"/>
              <a:t>відмова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права </a:t>
            </a:r>
            <a:r>
              <a:rPr lang="ru-RU" dirty="0" err="1"/>
              <a:t>користування</a:t>
            </a:r>
            <a:r>
              <a:rPr lang="ru-RU" dirty="0"/>
              <a:t> земельною </a:t>
            </a:r>
            <a:r>
              <a:rPr lang="ru-RU" dirty="0" err="1"/>
              <a:t>ділянкою</a:t>
            </a:r>
            <a:r>
              <a:rPr lang="ru-RU" dirty="0"/>
              <a:t>;</a:t>
            </a:r>
          </a:p>
          <a:p>
            <a:r>
              <a:rPr lang="ru-RU" dirty="0"/>
              <a:t>б) </a:t>
            </a:r>
            <a:r>
              <a:rPr lang="ru-RU" dirty="0" err="1"/>
              <a:t>вилучення</a:t>
            </a:r>
            <a:r>
              <a:rPr lang="ru-RU" dirty="0"/>
              <a:t> </a:t>
            </a:r>
            <a:r>
              <a:rPr lang="ru-RU" dirty="0" err="1"/>
              <a:t>земельної</a:t>
            </a:r>
            <a:r>
              <a:rPr lang="ru-RU" dirty="0"/>
              <a:t> </a:t>
            </a:r>
            <a:r>
              <a:rPr lang="ru-RU" dirty="0" err="1"/>
              <a:t>ділянки</a:t>
            </a:r>
            <a:r>
              <a:rPr lang="ru-RU" dirty="0"/>
              <a:t> у </a:t>
            </a:r>
            <a:r>
              <a:rPr lang="ru-RU" dirty="0" err="1"/>
              <a:t>випадках</a:t>
            </a:r>
            <a:r>
              <a:rPr lang="ru-RU" dirty="0"/>
              <a:t>, </a:t>
            </a:r>
            <a:r>
              <a:rPr lang="ru-RU" dirty="0" err="1"/>
              <a:t>передбачених</a:t>
            </a:r>
            <a:r>
              <a:rPr lang="ru-RU" dirty="0"/>
              <a:t> </a:t>
            </a:r>
            <a:r>
              <a:rPr lang="ru-RU" dirty="0" err="1"/>
              <a:t>цим</a:t>
            </a:r>
            <a:r>
              <a:rPr lang="ru-RU" dirty="0"/>
              <a:t> Кодексом;</a:t>
            </a:r>
          </a:p>
          <a:p>
            <a:r>
              <a:rPr lang="ru-RU" dirty="0"/>
              <a:t>в) </a:t>
            </a:r>
            <a:r>
              <a:rPr lang="ru-RU" dirty="0" err="1"/>
              <a:t>припинення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релігійних</a:t>
            </a:r>
            <a:r>
              <a:rPr lang="ru-RU" dirty="0"/>
              <a:t> </a:t>
            </a:r>
            <a:r>
              <a:rPr lang="ru-RU" dirty="0" err="1"/>
              <a:t>організацій</a:t>
            </a:r>
            <a:r>
              <a:rPr lang="ru-RU" dirty="0"/>
              <a:t>, </a:t>
            </a:r>
            <a:r>
              <a:rPr lang="ru-RU" dirty="0" err="1"/>
              <a:t>державних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комунальних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, </a:t>
            </a:r>
            <a:r>
              <a:rPr lang="ru-RU" dirty="0" err="1"/>
              <a:t>установ</a:t>
            </a:r>
            <a:r>
              <a:rPr lang="ru-RU" dirty="0"/>
              <a:t> та </a:t>
            </a:r>
            <a:r>
              <a:rPr lang="ru-RU" dirty="0" err="1"/>
              <a:t>організацій</a:t>
            </a:r>
            <a:r>
              <a:rPr lang="ru-RU" dirty="0"/>
              <a:t>;</a:t>
            </a:r>
          </a:p>
          <a:p>
            <a:r>
              <a:rPr lang="ru-RU" dirty="0"/>
              <a:t>г)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земельної</a:t>
            </a:r>
            <a:r>
              <a:rPr lang="ru-RU" dirty="0"/>
              <a:t> </a:t>
            </a:r>
            <a:r>
              <a:rPr lang="ru-RU" dirty="0" err="1"/>
              <a:t>ділянки</a:t>
            </a:r>
            <a:r>
              <a:rPr lang="ru-RU" dirty="0"/>
              <a:t> способами,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суперечать</a:t>
            </a:r>
            <a:r>
              <a:rPr lang="ru-RU" dirty="0"/>
              <a:t> </a:t>
            </a:r>
            <a:r>
              <a:rPr lang="ru-RU" dirty="0" err="1"/>
              <a:t>екологічним</a:t>
            </a:r>
            <a:r>
              <a:rPr lang="ru-RU" dirty="0"/>
              <a:t> </a:t>
            </a:r>
            <a:r>
              <a:rPr lang="ru-RU" dirty="0" err="1"/>
              <a:t>вимогам</a:t>
            </a:r>
            <a:r>
              <a:rPr lang="ru-RU" dirty="0"/>
              <a:t>;</a:t>
            </a:r>
          </a:p>
          <a:p>
            <a:r>
              <a:rPr lang="ru-RU" dirty="0"/>
              <a:t>ґ)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земельної</a:t>
            </a:r>
            <a:r>
              <a:rPr lang="ru-RU" dirty="0"/>
              <a:t> </a:t>
            </a:r>
            <a:r>
              <a:rPr lang="ru-RU" dirty="0" err="1"/>
              <a:t>ділянки</a:t>
            </a:r>
            <a:r>
              <a:rPr lang="ru-RU" dirty="0"/>
              <a:t> не за </a:t>
            </a:r>
            <a:r>
              <a:rPr lang="ru-RU" dirty="0" err="1"/>
              <a:t>цільовим</a:t>
            </a:r>
            <a:r>
              <a:rPr lang="ru-RU" dirty="0"/>
              <a:t> </a:t>
            </a:r>
            <a:r>
              <a:rPr lang="ru-RU" dirty="0" err="1"/>
              <a:t>призначенням</a:t>
            </a:r>
            <a:r>
              <a:rPr lang="ru-RU" dirty="0"/>
              <a:t>;</a:t>
            </a:r>
          </a:p>
          <a:p>
            <a:r>
              <a:rPr lang="ru-RU" dirty="0"/>
              <a:t>д) систематична </a:t>
            </a:r>
            <a:r>
              <a:rPr lang="ru-RU" dirty="0" err="1"/>
              <a:t>несплата</a:t>
            </a:r>
            <a:r>
              <a:rPr lang="ru-RU" dirty="0"/>
              <a:t> земельного </a:t>
            </a:r>
            <a:r>
              <a:rPr lang="ru-RU" dirty="0" err="1"/>
              <a:t>податку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орендної</a:t>
            </a:r>
            <a:r>
              <a:rPr lang="ru-RU" dirty="0"/>
              <a:t> плати;</a:t>
            </a:r>
          </a:p>
          <a:p>
            <a:r>
              <a:rPr lang="ru-RU" dirty="0"/>
              <a:t>е) </a:t>
            </a:r>
            <a:r>
              <a:rPr lang="ru-RU" dirty="0" err="1"/>
              <a:t>набуття</a:t>
            </a:r>
            <a:r>
              <a:rPr lang="ru-RU" dirty="0"/>
              <a:t> </a:t>
            </a:r>
            <a:r>
              <a:rPr lang="ru-RU" dirty="0" err="1"/>
              <a:t>іншою</a:t>
            </a:r>
            <a:r>
              <a:rPr lang="ru-RU" dirty="0"/>
              <a:t> особою права </a:t>
            </a:r>
            <a:r>
              <a:rPr lang="ru-RU" dirty="0" err="1"/>
              <a:t>власності</a:t>
            </a:r>
            <a:r>
              <a:rPr lang="ru-RU" dirty="0"/>
              <a:t> на </a:t>
            </a:r>
            <a:r>
              <a:rPr lang="ru-RU" dirty="0" err="1"/>
              <a:t>жилий</a:t>
            </a:r>
            <a:r>
              <a:rPr lang="ru-RU" dirty="0"/>
              <a:t> </a:t>
            </a:r>
            <a:r>
              <a:rPr lang="ru-RU" dirty="0" err="1"/>
              <a:t>будинок</a:t>
            </a:r>
            <a:r>
              <a:rPr lang="ru-RU" dirty="0"/>
              <a:t>, </a:t>
            </a:r>
            <a:r>
              <a:rPr lang="ru-RU" dirty="0" err="1"/>
              <a:t>будівлю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споруду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розташовані</a:t>
            </a:r>
            <a:r>
              <a:rPr lang="ru-RU" dirty="0"/>
              <a:t> на </a:t>
            </a:r>
            <a:r>
              <a:rPr lang="ru-RU" dirty="0" err="1"/>
              <a:t>земельній</a:t>
            </a:r>
            <a:r>
              <a:rPr lang="ru-RU" dirty="0"/>
              <a:t> </a:t>
            </a:r>
            <a:r>
              <a:rPr lang="ru-RU" dirty="0" err="1"/>
              <a:t>ділянці</a:t>
            </a:r>
            <a:r>
              <a:rPr lang="ru-RU" dirty="0"/>
              <a:t>;</a:t>
            </a:r>
          </a:p>
          <a:p>
            <a:r>
              <a:rPr lang="ru-RU" dirty="0"/>
              <a:t>є)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земельної</a:t>
            </a:r>
            <a:r>
              <a:rPr lang="ru-RU" dirty="0"/>
              <a:t> </a:t>
            </a:r>
            <a:r>
              <a:rPr lang="ru-RU" dirty="0" err="1"/>
              <a:t>ділянки</a:t>
            </a:r>
            <a:r>
              <a:rPr lang="ru-RU" dirty="0"/>
              <a:t> у </a:t>
            </a:r>
            <a:r>
              <a:rPr lang="ru-RU" dirty="0" err="1"/>
              <a:t>спосіб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суперечить</a:t>
            </a:r>
            <a:r>
              <a:rPr lang="ru-RU" dirty="0"/>
              <a:t> </a:t>
            </a:r>
            <a:r>
              <a:rPr lang="ru-RU" dirty="0" err="1"/>
              <a:t>вимогам</a:t>
            </a:r>
            <a:r>
              <a:rPr lang="ru-RU" dirty="0"/>
              <a:t>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культурної</a:t>
            </a:r>
            <a:r>
              <a:rPr lang="ru-RU" dirty="0"/>
              <a:t> </a:t>
            </a:r>
            <a:r>
              <a:rPr lang="ru-RU" dirty="0" err="1"/>
              <a:t>спадщини</a:t>
            </a:r>
            <a:r>
              <a:rPr lang="ru-RU" dirty="0"/>
              <a:t>;</a:t>
            </a:r>
          </a:p>
          <a:p>
            <a:r>
              <a:rPr lang="ru-RU" dirty="0"/>
              <a:t>ж) передача приватному партнеру, </a:t>
            </a:r>
            <a:r>
              <a:rPr lang="ru-RU" dirty="0" err="1"/>
              <a:t>концесіонеру</a:t>
            </a:r>
            <a:r>
              <a:rPr lang="ru-RU" dirty="0"/>
              <a:t> </a:t>
            </a:r>
            <a:r>
              <a:rPr lang="ru-RU" dirty="0" err="1"/>
              <a:t>нерухомого</a:t>
            </a:r>
            <a:r>
              <a:rPr lang="ru-RU" dirty="0"/>
              <a:t> майна, </a:t>
            </a:r>
            <a:r>
              <a:rPr lang="ru-RU" dirty="0" err="1"/>
              <a:t>розміщеного</a:t>
            </a:r>
            <a:r>
              <a:rPr lang="ru-RU" dirty="0"/>
              <a:t> на </a:t>
            </a:r>
            <a:r>
              <a:rPr lang="ru-RU" dirty="0" err="1"/>
              <a:t>земельній</a:t>
            </a:r>
            <a:r>
              <a:rPr lang="ru-RU" dirty="0"/>
              <a:t> </a:t>
            </a:r>
            <a:r>
              <a:rPr lang="ru-RU" dirty="0" err="1"/>
              <a:t>ділянці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перебуває</a:t>
            </a:r>
            <a:r>
              <a:rPr lang="ru-RU" dirty="0"/>
              <a:t> в </a:t>
            </a:r>
            <a:r>
              <a:rPr lang="ru-RU" dirty="0" err="1"/>
              <a:t>користуванні</a:t>
            </a:r>
            <a:r>
              <a:rPr lang="ru-RU" dirty="0"/>
              <a:t> державного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комунального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та є </a:t>
            </a:r>
            <a:r>
              <a:rPr lang="ru-RU" dirty="0" err="1"/>
              <a:t>об’єктом</a:t>
            </a:r>
            <a:r>
              <a:rPr lang="ru-RU" dirty="0"/>
              <a:t> державно-приватного партнерства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об’єктом</a:t>
            </a:r>
            <a:r>
              <a:rPr lang="ru-RU" dirty="0"/>
              <a:t> </a:t>
            </a:r>
            <a:r>
              <a:rPr lang="ru-RU" dirty="0" err="1"/>
              <a:t>концесії</a:t>
            </a:r>
            <a:endParaRPr lang="ru-RU" dirty="0"/>
          </a:p>
          <a:p>
            <a:endParaRPr lang="ru-UA" dirty="0"/>
          </a:p>
        </p:txBody>
      </p:sp>
      <p:pic>
        <p:nvPicPr>
          <p:cNvPr id="14" name="Объект 13" descr="Портфель">
            <a:extLst>
              <a:ext uri="{FF2B5EF4-FFF2-40B4-BE49-F238E27FC236}">
                <a16:creationId xmlns:a16="http://schemas.microsoft.com/office/drawing/2014/main" id="{0B2F507A-A100-4D4F-FB8A-9519FFC10C0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2500" y="925169"/>
            <a:ext cx="1640681" cy="1492250"/>
          </a:xfrm>
        </p:spPr>
      </p:pic>
    </p:spTree>
    <p:extLst>
      <p:ext uri="{BB962C8B-B14F-4D97-AF65-F5344CB8AC3E}">
        <p14:creationId xmlns:p14="http://schemas.microsoft.com/office/powerpoint/2010/main" val="312155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B4EE2-971E-B51F-4291-C4474B189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71450"/>
            <a:ext cx="10058400" cy="1171575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accent1"/>
                </a:solidFill>
              </a:rPr>
              <a:t>Підстави припинення договору оренди землі: </a:t>
            </a:r>
            <a:endParaRPr lang="ru-UA" b="1" dirty="0">
              <a:solidFill>
                <a:schemeClr val="accent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EBDFA0-C874-B773-54D5-ADE61FACA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51759" y="1438275"/>
            <a:ext cx="7197091" cy="6019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500" b="1" dirty="0">
                <a:solidFill>
                  <a:schemeClr val="bg1"/>
                </a:solidFill>
              </a:rPr>
              <a:t>ст. 31 ЗУ «Про </a:t>
            </a:r>
            <a:r>
              <a:rPr lang="ru-RU" sz="3500" b="1" dirty="0" err="1">
                <a:solidFill>
                  <a:schemeClr val="bg1"/>
                </a:solidFill>
              </a:rPr>
              <a:t>оренду</a:t>
            </a:r>
            <a:r>
              <a:rPr lang="ru-RU" sz="3500" b="1" dirty="0">
                <a:solidFill>
                  <a:schemeClr val="bg1"/>
                </a:solidFill>
              </a:rPr>
              <a:t> </a:t>
            </a:r>
            <a:r>
              <a:rPr lang="ru-RU" sz="3500" b="1" dirty="0" err="1">
                <a:solidFill>
                  <a:schemeClr val="bg1"/>
                </a:solidFill>
              </a:rPr>
              <a:t>землі</a:t>
            </a:r>
            <a:r>
              <a:rPr lang="ru-RU" sz="3500" b="1" dirty="0">
                <a:solidFill>
                  <a:schemeClr val="bg1"/>
                </a:solidFill>
              </a:rPr>
              <a:t>»</a:t>
            </a:r>
            <a:endParaRPr lang="ru-UA" sz="3500" b="1" dirty="0">
              <a:solidFill>
                <a:schemeClr val="bg1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DD6182-3C20-516F-367C-8461A94CA4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1950" y="2040256"/>
            <a:ext cx="11582399" cy="4817744"/>
          </a:xfrm>
        </p:spPr>
        <p:txBody>
          <a:bodyPr>
            <a:normAutofit/>
          </a:bodyPr>
          <a:lstStyle/>
          <a:p>
            <a:r>
              <a:rPr lang="ru-RU" dirty="0" err="1"/>
              <a:t>закінчення</a:t>
            </a:r>
            <a:r>
              <a:rPr lang="ru-RU" dirty="0"/>
              <a:t> строку, на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укладено</a:t>
            </a:r>
            <a:r>
              <a:rPr lang="ru-RU" dirty="0"/>
              <a:t>;</a:t>
            </a:r>
          </a:p>
          <a:p>
            <a:r>
              <a:rPr lang="ru-RU" dirty="0" err="1"/>
              <a:t>викупу</a:t>
            </a:r>
            <a:r>
              <a:rPr lang="ru-RU" dirty="0"/>
              <a:t> </a:t>
            </a:r>
            <a:r>
              <a:rPr lang="ru-RU" dirty="0" err="1"/>
              <a:t>земельної</a:t>
            </a:r>
            <a:r>
              <a:rPr lang="ru-RU" dirty="0"/>
              <a:t> </a:t>
            </a:r>
            <a:r>
              <a:rPr lang="ru-RU" dirty="0" err="1"/>
              <a:t>ділянки</a:t>
            </a:r>
            <a:r>
              <a:rPr lang="ru-RU" dirty="0"/>
              <a:t> для </a:t>
            </a:r>
            <a:r>
              <a:rPr lang="ru-RU" dirty="0" err="1"/>
              <a:t>суспільних</a:t>
            </a:r>
            <a:r>
              <a:rPr lang="ru-RU" dirty="0"/>
              <a:t> потреб та </a:t>
            </a:r>
            <a:r>
              <a:rPr lang="ru-RU" dirty="0" err="1"/>
              <a:t>примусового</a:t>
            </a:r>
            <a:r>
              <a:rPr lang="ru-RU" dirty="0"/>
              <a:t> </a:t>
            </a:r>
            <a:r>
              <a:rPr lang="ru-RU" dirty="0" err="1"/>
              <a:t>відчуження</a:t>
            </a:r>
            <a:r>
              <a:rPr lang="ru-RU" dirty="0"/>
              <a:t> </a:t>
            </a:r>
            <a:r>
              <a:rPr lang="ru-RU" dirty="0" err="1"/>
              <a:t>земельної</a:t>
            </a:r>
            <a:r>
              <a:rPr lang="ru-RU" dirty="0"/>
              <a:t> </a:t>
            </a:r>
            <a:r>
              <a:rPr lang="ru-RU" dirty="0" err="1"/>
              <a:t>ділянки</a:t>
            </a:r>
            <a:r>
              <a:rPr lang="ru-RU" dirty="0"/>
              <a:t> з </a:t>
            </a:r>
            <a:r>
              <a:rPr lang="ru-RU" dirty="0" err="1"/>
              <a:t>мотивів</a:t>
            </a:r>
            <a:r>
              <a:rPr lang="ru-RU" dirty="0"/>
              <a:t> </a:t>
            </a:r>
            <a:r>
              <a:rPr lang="ru-RU" dirty="0" err="1"/>
              <a:t>суспільної</a:t>
            </a:r>
            <a:r>
              <a:rPr lang="ru-RU" dirty="0"/>
              <a:t> </a:t>
            </a:r>
            <a:r>
              <a:rPr lang="ru-RU" dirty="0" err="1"/>
              <a:t>необхідності</a:t>
            </a:r>
            <a:r>
              <a:rPr lang="ru-RU" dirty="0"/>
              <a:t>;</a:t>
            </a:r>
          </a:p>
          <a:p>
            <a:r>
              <a:rPr lang="ru-RU" dirty="0" err="1"/>
              <a:t>поєднання</a:t>
            </a:r>
            <a:r>
              <a:rPr lang="ru-RU" dirty="0"/>
              <a:t> в </a:t>
            </a:r>
            <a:r>
              <a:rPr lang="ru-RU" dirty="0" err="1"/>
              <a:t>одній</a:t>
            </a:r>
            <a:r>
              <a:rPr lang="ru-RU" dirty="0"/>
              <a:t> </a:t>
            </a:r>
            <a:r>
              <a:rPr lang="ru-RU" dirty="0" err="1"/>
              <a:t>особі</a:t>
            </a:r>
            <a:r>
              <a:rPr lang="ru-RU" dirty="0"/>
              <a:t> </a:t>
            </a:r>
            <a:r>
              <a:rPr lang="ru-RU" dirty="0" err="1"/>
              <a:t>власника</a:t>
            </a:r>
            <a:r>
              <a:rPr lang="ru-RU" dirty="0"/>
              <a:t> </a:t>
            </a:r>
            <a:r>
              <a:rPr lang="ru-RU" dirty="0" err="1"/>
              <a:t>земельної</a:t>
            </a:r>
            <a:r>
              <a:rPr lang="ru-RU" dirty="0"/>
              <a:t> </a:t>
            </a:r>
            <a:r>
              <a:rPr lang="ru-RU" dirty="0" err="1"/>
              <a:t>ділянки</a:t>
            </a:r>
            <a:r>
              <a:rPr lang="ru-RU" dirty="0"/>
              <a:t> та </a:t>
            </a:r>
            <a:r>
              <a:rPr lang="ru-RU" dirty="0" err="1"/>
              <a:t>орендаря</a:t>
            </a:r>
            <a:r>
              <a:rPr lang="ru-RU" dirty="0"/>
              <a:t>;</a:t>
            </a:r>
          </a:p>
          <a:p>
            <a:r>
              <a:rPr lang="ru-RU" dirty="0" err="1"/>
              <a:t>смерті</a:t>
            </a:r>
            <a:r>
              <a:rPr lang="ru-RU" dirty="0"/>
              <a:t> </a:t>
            </a:r>
            <a:r>
              <a:rPr lang="ru-RU" dirty="0" err="1"/>
              <a:t>фізичної</a:t>
            </a:r>
            <a:r>
              <a:rPr lang="ru-RU" dirty="0"/>
              <a:t> особи-</a:t>
            </a:r>
            <a:r>
              <a:rPr lang="ru-RU" dirty="0" err="1"/>
              <a:t>орендаря</a:t>
            </a:r>
            <a:r>
              <a:rPr lang="ru-RU" dirty="0"/>
              <a:t>, </a:t>
            </a:r>
            <a:r>
              <a:rPr lang="ru-RU" dirty="0" err="1"/>
              <a:t>засудження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до </a:t>
            </a:r>
            <a:r>
              <a:rPr lang="ru-RU" dirty="0" err="1"/>
              <a:t>позбавлення</a:t>
            </a:r>
            <a:r>
              <a:rPr lang="ru-RU" dirty="0"/>
              <a:t> </a:t>
            </a:r>
            <a:r>
              <a:rPr lang="ru-RU" dirty="0" err="1"/>
              <a:t>волі</a:t>
            </a:r>
            <a:r>
              <a:rPr lang="ru-RU" dirty="0"/>
              <a:t> та </a:t>
            </a:r>
            <a:r>
              <a:rPr lang="ru-RU" dirty="0" err="1"/>
              <a:t>відмови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зазначених</a:t>
            </a:r>
            <a:r>
              <a:rPr lang="ru-RU" dirty="0"/>
              <a:t> у </a:t>
            </a:r>
            <a:r>
              <a:rPr lang="ru-RU" dirty="0" err="1"/>
              <a:t>статті</a:t>
            </a:r>
            <a:r>
              <a:rPr lang="ru-RU" dirty="0"/>
              <a:t> 7 </a:t>
            </a:r>
            <a:r>
              <a:rPr lang="ru-RU" dirty="0" err="1"/>
              <a:t>цього</a:t>
            </a:r>
            <a:r>
              <a:rPr lang="ru-RU" dirty="0"/>
              <a:t> Закону,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укладеного</a:t>
            </a:r>
            <a:r>
              <a:rPr lang="ru-RU" dirty="0"/>
              <a:t> договору </a:t>
            </a:r>
            <a:r>
              <a:rPr lang="ru-RU" dirty="0" err="1"/>
              <a:t>оренди</a:t>
            </a:r>
            <a:r>
              <a:rPr lang="ru-RU" dirty="0"/>
              <a:t> </a:t>
            </a:r>
            <a:r>
              <a:rPr lang="ru-RU" dirty="0" err="1"/>
              <a:t>земельної</a:t>
            </a:r>
            <a:r>
              <a:rPr lang="ru-RU" dirty="0"/>
              <a:t> </a:t>
            </a:r>
            <a:r>
              <a:rPr lang="ru-RU" dirty="0" err="1"/>
              <a:t>ділянки</a:t>
            </a:r>
            <a:r>
              <a:rPr lang="ru-RU" dirty="0"/>
              <a:t>;</a:t>
            </a:r>
          </a:p>
          <a:p>
            <a:r>
              <a:rPr lang="ru-RU" dirty="0" err="1"/>
              <a:t>ліквідації</a:t>
            </a:r>
            <a:r>
              <a:rPr lang="ru-RU" dirty="0"/>
              <a:t> </a:t>
            </a:r>
            <a:r>
              <a:rPr lang="ru-RU" dirty="0" err="1"/>
              <a:t>юридичної</a:t>
            </a:r>
            <a:r>
              <a:rPr lang="ru-RU" dirty="0"/>
              <a:t> особи-</a:t>
            </a:r>
            <a:r>
              <a:rPr lang="ru-RU" dirty="0" err="1"/>
              <a:t>орендаря</a:t>
            </a:r>
            <a:r>
              <a:rPr lang="ru-RU" dirty="0"/>
              <a:t>;</a:t>
            </a:r>
          </a:p>
          <a:p>
            <a:r>
              <a:rPr lang="ru-RU" dirty="0" err="1"/>
              <a:t>припинення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договору, </a:t>
            </a:r>
            <a:r>
              <a:rPr lang="ru-RU" dirty="0" err="1"/>
              <a:t>укладеного</a:t>
            </a:r>
            <a:r>
              <a:rPr lang="ru-RU" dirty="0"/>
              <a:t> в рамках державно-приватного партнерства, у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концесійного</a:t>
            </a:r>
            <a:r>
              <a:rPr lang="ru-RU" dirty="0"/>
              <a:t> договору (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договорів</a:t>
            </a:r>
            <a:r>
              <a:rPr lang="ru-RU" dirty="0"/>
              <a:t> </a:t>
            </a:r>
            <a:r>
              <a:rPr lang="ru-RU" dirty="0" err="1"/>
              <a:t>оренди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, </a:t>
            </a:r>
            <a:r>
              <a:rPr lang="ru-RU" dirty="0" err="1"/>
              <a:t>укладених</a:t>
            </a:r>
            <a:r>
              <a:rPr lang="ru-RU" dirty="0"/>
              <a:t> у рамках такого партнерства/</a:t>
            </a:r>
            <a:r>
              <a:rPr lang="ru-RU" dirty="0" err="1"/>
              <a:t>концесії</a:t>
            </a:r>
            <a:r>
              <a:rPr lang="ru-RU" dirty="0"/>
              <a:t>).</a:t>
            </a:r>
          </a:p>
          <a:p>
            <a:r>
              <a:rPr lang="ru-RU" dirty="0" err="1"/>
              <a:t>припинення</a:t>
            </a:r>
            <a:r>
              <a:rPr lang="ru-RU" dirty="0"/>
              <a:t> (</a:t>
            </a:r>
            <a:r>
              <a:rPr lang="ru-RU" dirty="0" err="1"/>
              <a:t>розірвання</a:t>
            </a:r>
            <a:r>
              <a:rPr lang="ru-RU" dirty="0"/>
              <a:t>) </a:t>
            </a:r>
            <a:r>
              <a:rPr lang="ru-RU" dirty="0" err="1"/>
              <a:t>спеціального</a:t>
            </a:r>
            <a:r>
              <a:rPr lang="ru-RU" dirty="0"/>
              <a:t> </a:t>
            </a:r>
            <a:r>
              <a:rPr lang="ru-RU" dirty="0" err="1"/>
              <a:t>інвестиційного</a:t>
            </a:r>
            <a:r>
              <a:rPr lang="ru-RU" dirty="0"/>
              <a:t> договору, </a:t>
            </a:r>
            <a:r>
              <a:rPr lang="ru-RU" dirty="0" err="1"/>
              <a:t>укладеного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Закону </a:t>
            </a:r>
            <a:r>
              <a:rPr lang="ru-RU" dirty="0" err="1"/>
              <a:t>України</a:t>
            </a:r>
            <a:r>
              <a:rPr lang="ru-RU" dirty="0"/>
              <a:t> "Про </a:t>
            </a:r>
            <a:r>
              <a:rPr lang="ru-RU" dirty="0" err="1"/>
              <a:t>державну</a:t>
            </a:r>
            <a:r>
              <a:rPr lang="ru-RU" dirty="0"/>
              <a:t> </a:t>
            </a:r>
            <a:r>
              <a:rPr lang="ru-RU" dirty="0" err="1"/>
              <a:t>підтримку</a:t>
            </a:r>
            <a:r>
              <a:rPr lang="ru-RU" dirty="0"/>
              <a:t> </a:t>
            </a:r>
            <a:r>
              <a:rPr lang="ru-RU" dirty="0" err="1"/>
              <a:t>інвестиційних</a:t>
            </a:r>
            <a:r>
              <a:rPr lang="ru-RU" dirty="0"/>
              <a:t> </a:t>
            </a:r>
            <a:r>
              <a:rPr lang="ru-RU" dirty="0" err="1"/>
              <a:t>проектів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значними</a:t>
            </a:r>
            <a:r>
              <a:rPr lang="ru-RU" dirty="0"/>
              <a:t> </a:t>
            </a:r>
            <a:r>
              <a:rPr lang="ru-RU" dirty="0" err="1"/>
              <a:t>інвестиціями</a:t>
            </a:r>
            <a:r>
              <a:rPr lang="ru-RU" dirty="0"/>
              <a:t>".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bg1"/>
                </a:solidFill>
              </a:rPr>
              <a:t>                                   </a:t>
            </a:r>
            <a:r>
              <a:rPr lang="ru-RU" sz="2800" b="1" dirty="0">
                <a:solidFill>
                  <a:schemeClr val="tx2"/>
                </a:solidFill>
              </a:rPr>
              <a:t>!!!  ПЕРЕЛІК НЕ ВИЧЕРПНИЙ </a:t>
            </a:r>
          </a:p>
          <a:p>
            <a:endParaRPr lang="ru-UA" dirty="0"/>
          </a:p>
        </p:txBody>
      </p:sp>
      <p:pic>
        <p:nvPicPr>
          <p:cNvPr id="6" name="Рисунок 5" descr="Собрание">
            <a:extLst>
              <a:ext uri="{FF2B5EF4-FFF2-40B4-BE49-F238E27FC236}">
                <a16:creationId xmlns:a16="http://schemas.microsoft.com/office/drawing/2014/main" id="{D4400988-F299-1BDB-F17D-7FF20A94A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260" y="637222"/>
            <a:ext cx="124777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4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0A89BA-293C-8E53-8A9B-9B759B104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28269"/>
            <a:ext cx="10058400" cy="1371600"/>
          </a:xfrm>
        </p:spPr>
        <p:txBody>
          <a:bodyPr/>
          <a:lstStyle/>
          <a:p>
            <a:r>
              <a:rPr lang="uk-UA" sz="6000" b="1" dirty="0">
                <a:solidFill>
                  <a:schemeClr val="tx2"/>
                </a:solidFill>
              </a:rPr>
              <a:t>Підстави розірвання</a:t>
            </a:r>
            <a:r>
              <a:rPr lang="uk-UA" dirty="0"/>
              <a:t>:</a:t>
            </a:r>
            <a:endParaRPr lang="ru-UA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740A5819-DB0F-2ADD-A43F-58D9B6BA70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982170"/>
              </p:ext>
            </p:extLst>
          </p:nvPr>
        </p:nvGraphicFramePr>
        <p:xfrm>
          <a:off x="257175" y="1571626"/>
          <a:ext cx="11934825" cy="5038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1975574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F21BB4-E3AB-6B37-B7E8-8AFEE67D7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304800"/>
            <a:ext cx="10648950" cy="142602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chemeClr val="tx2"/>
                </a:solidFill>
              </a:rPr>
              <a:t>Розірвання</a:t>
            </a:r>
            <a:r>
              <a:rPr lang="ru-RU" b="1" dirty="0">
                <a:solidFill>
                  <a:schemeClr val="tx2"/>
                </a:solidFill>
              </a:rPr>
              <a:t> договору </a:t>
            </a:r>
            <a:r>
              <a:rPr lang="ru-RU" b="1" dirty="0" err="1">
                <a:solidFill>
                  <a:schemeClr val="tx2"/>
                </a:solidFill>
              </a:rPr>
              <a:t>здійснюється</a:t>
            </a:r>
            <a:r>
              <a:rPr lang="ru-RU" b="1" dirty="0">
                <a:solidFill>
                  <a:schemeClr val="tx2"/>
                </a:solidFill>
              </a:rPr>
              <a:t> у судовому порядку: </a:t>
            </a:r>
            <a:endParaRPr lang="ru-UA" b="1" dirty="0">
              <a:solidFill>
                <a:schemeClr val="tx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1D31EC-A31D-D2C8-4CAB-0A936CF9B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30829"/>
            <a:ext cx="12115800" cy="5003346"/>
          </a:xfrm>
        </p:spPr>
        <p:txBody>
          <a:bodyPr>
            <a:normAutofit/>
          </a:bodyPr>
          <a:lstStyle/>
          <a:p>
            <a:r>
              <a:rPr lang="ru-RU" sz="1900" dirty="0" err="1"/>
              <a:t>істотне</a:t>
            </a:r>
            <a:r>
              <a:rPr lang="ru-RU" sz="1900" dirty="0"/>
              <a:t> </a:t>
            </a:r>
            <a:r>
              <a:rPr lang="ru-RU" sz="1900" dirty="0" err="1"/>
              <a:t>порушення</a:t>
            </a:r>
            <a:r>
              <a:rPr lang="ru-RU" sz="1900" dirty="0"/>
              <a:t> договору другою стороною </a:t>
            </a:r>
            <a:r>
              <a:rPr lang="ru-RU" sz="1900" b="1" dirty="0">
                <a:solidFill>
                  <a:schemeClr val="tx2"/>
                </a:solidFill>
              </a:rPr>
              <a:t>(ч. 2 ст. 651 ЦКУ)</a:t>
            </a:r>
            <a:r>
              <a:rPr lang="ru-RU" sz="1900" dirty="0"/>
              <a:t>;</a:t>
            </a:r>
          </a:p>
          <a:p>
            <a:r>
              <a:rPr lang="ru-RU" sz="1900" dirty="0" err="1"/>
              <a:t>недосягнення</a:t>
            </a:r>
            <a:r>
              <a:rPr lang="ru-RU" sz="1900" dirty="0"/>
              <a:t> </a:t>
            </a:r>
            <a:r>
              <a:rPr lang="ru-RU" sz="1900" dirty="0" err="1"/>
              <a:t>згоди</a:t>
            </a:r>
            <a:r>
              <a:rPr lang="ru-RU" sz="1900" dirty="0"/>
              <a:t> у </a:t>
            </a:r>
            <a:r>
              <a:rPr lang="ru-RU" sz="1900" dirty="0" err="1"/>
              <a:t>випадку</a:t>
            </a:r>
            <a:r>
              <a:rPr lang="ru-RU" sz="1900" dirty="0"/>
              <a:t> </a:t>
            </a:r>
            <a:r>
              <a:rPr lang="ru-RU" sz="1900" dirty="0" err="1"/>
              <a:t>істотної</a:t>
            </a:r>
            <a:r>
              <a:rPr lang="ru-RU" sz="1900" dirty="0"/>
              <a:t> </a:t>
            </a:r>
            <a:r>
              <a:rPr lang="ru-RU" sz="1900" dirty="0" err="1"/>
              <a:t>зміни</a:t>
            </a:r>
            <a:r>
              <a:rPr lang="ru-RU" sz="1900" dirty="0"/>
              <a:t> </a:t>
            </a:r>
            <a:r>
              <a:rPr lang="ru-RU" sz="1900" dirty="0" err="1"/>
              <a:t>обставин</a:t>
            </a:r>
            <a:r>
              <a:rPr lang="ru-RU" sz="1900" dirty="0"/>
              <a:t>, </a:t>
            </a:r>
            <a:r>
              <a:rPr lang="ru-RU" sz="1900" dirty="0" err="1"/>
              <a:t>якими</a:t>
            </a:r>
            <a:r>
              <a:rPr lang="ru-RU" sz="1900" dirty="0"/>
              <a:t> </a:t>
            </a:r>
            <a:r>
              <a:rPr lang="ru-RU" sz="1900" dirty="0" err="1"/>
              <a:t>сторони</a:t>
            </a:r>
            <a:r>
              <a:rPr lang="ru-RU" sz="1900" dirty="0"/>
              <a:t> </a:t>
            </a:r>
            <a:r>
              <a:rPr lang="ru-RU" sz="1900" dirty="0" err="1"/>
              <a:t>керувалися</a:t>
            </a:r>
            <a:r>
              <a:rPr lang="ru-RU" sz="1900" dirty="0"/>
              <a:t> при </a:t>
            </a:r>
            <a:r>
              <a:rPr lang="ru-RU" sz="1900" dirty="0" err="1"/>
              <a:t>укладенні</a:t>
            </a:r>
            <a:r>
              <a:rPr lang="ru-RU" sz="1900" dirty="0"/>
              <a:t> договору </a:t>
            </a:r>
            <a:r>
              <a:rPr lang="ru-RU" sz="1900" b="1" dirty="0">
                <a:solidFill>
                  <a:schemeClr val="tx2"/>
                </a:solidFill>
              </a:rPr>
              <a:t>(ч. 1 ст. 652 ЦКУ)</a:t>
            </a:r>
          </a:p>
          <a:p>
            <a:r>
              <a:rPr lang="ru-RU" sz="1900" dirty="0" err="1"/>
              <a:t>невиконання</a:t>
            </a:r>
            <a:r>
              <a:rPr lang="ru-RU" sz="1900" dirty="0"/>
              <a:t> сторонами </a:t>
            </a:r>
            <a:r>
              <a:rPr lang="ru-RU" sz="1900" dirty="0" err="1"/>
              <a:t>обов'язків</a:t>
            </a:r>
            <a:r>
              <a:rPr lang="ru-RU" sz="1900" dirty="0"/>
              <a:t>, </a:t>
            </a:r>
            <a:r>
              <a:rPr lang="ru-RU" sz="1900" dirty="0" err="1"/>
              <a:t>нередбачених</a:t>
            </a:r>
            <a:r>
              <a:rPr lang="ru-RU" sz="1900" dirty="0"/>
              <a:t> ст. 24 і 25 Закону №161-</a:t>
            </a:r>
            <a:r>
              <a:rPr lang="en-US" sz="1900" dirty="0"/>
              <a:t>XIV </a:t>
            </a:r>
            <a:r>
              <a:rPr lang="en-US" sz="1900" b="1" dirty="0">
                <a:solidFill>
                  <a:schemeClr val="tx2"/>
                </a:solidFill>
              </a:rPr>
              <a:t>(</a:t>
            </a:r>
            <a:r>
              <a:rPr lang="ru-RU" sz="1900" b="1" dirty="0">
                <a:solidFill>
                  <a:schemeClr val="tx2"/>
                </a:solidFill>
              </a:rPr>
              <a:t>ст. 32 Закону</a:t>
            </a:r>
            <a:r>
              <a:rPr lang="en-US" sz="1900" b="1" dirty="0">
                <a:solidFill>
                  <a:schemeClr val="tx2"/>
                </a:solidFill>
              </a:rPr>
              <a:t>)</a:t>
            </a:r>
            <a:r>
              <a:rPr lang="en-US" sz="1900" dirty="0"/>
              <a:t>;</a:t>
            </a:r>
          </a:p>
          <a:p>
            <a:r>
              <a:rPr lang="ru-RU" sz="1900" dirty="0" err="1"/>
              <a:t>невиконання</a:t>
            </a:r>
            <a:r>
              <a:rPr lang="ru-RU" sz="1900" dirty="0"/>
              <a:t> сторонами умов, </a:t>
            </a:r>
            <a:r>
              <a:rPr lang="ru-RU" sz="1900" dirty="0" err="1"/>
              <a:t>передбачених</a:t>
            </a:r>
            <a:r>
              <a:rPr lang="ru-RU" sz="1900" dirty="0"/>
              <a:t> договором </a:t>
            </a:r>
            <a:r>
              <a:rPr lang="ru-RU" sz="1900" dirty="0" err="1"/>
              <a:t>оренди</a:t>
            </a:r>
            <a:r>
              <a:rPr lang="ru-RU" sz="1900" dirty="0"/>
              <a:t> </a:t>
            </a:r>
            <a:r>
              <a:rPr lang="ru-RU" sz="1900" dirty="0" err="1"/>
              <a:t>землі</a:t>
            </a:r>
            <a:r>
              <a:rPr lang="ru-RU" sz="1900" dirty="0"/>
              <a:t> </a:t>
            </a:r>
            <a:r>
              <a:rPr lang="ru-RU" sz="1900" b="1" dirty="0">
                <a:solidFill>
                  <a:schemeClr val="tx2"/>
                </a:solidFill>
              </a:rPr>
              <a:t>(ст. 32 Закону</a:t>
            </a:r>
            <a:r>
              <a:rPr lang="en-US" sz="1900" b="1" dirty="0">
                <a:solidFill>
                  <a:schemeClr val="tx2"/>
                </a:solidFill>
              </a:rPr>
              <a:t>);</a:t>
            </a:r>
          </a:p>
          <a:p>
            <a:r>
              <a:rPr lang="ru-RU" sz="1900" dirty="0" err="1"/>
              <a:t>випадкове</a:t>
            </a:r>
            <a:r>
              <a:rPr lang="ru-RU" sz="1900" dirty="0"/>
              <a:t> </a:t>
            </a:r>
            <a:r>
              <a:rPr lang="ru-RU" sz="1900" dirty="0" err="1"/>
              <a:t>знищення</a:t>
            </a:r>
            <a:r>
              <a:rPr lang="ru-RU" sz="1900" dirty="0"/>
              <a:t> </a:t>
            </a:r>
            <a:r>
              <a:rPr lang="ru-RU" sz="1900" dirty="0" err="1"/>
              <a:t>чи</a:t>
            </a:r>
            <a:r>
              <a:rPr lang="ru-RU" sz="1900" dirty="0"/>
              <a:t> </a:t>
            </a:r>
            <a:r>
              <a:rPr lang="ru-RU" sz="1900" dirty="0" err="1"/>
              <a:t>пошкодження</a:t>
            </a:r>
            <a:r>
              <a:rPr lang="ru-RU" sz="1900" dirty="0"/>
              <a:t> </a:t>
            </a:r>
            <a:r>
              <a:rPr lang="ru-RU" sz="1900" dirty="0" err="1"/>
              <a:t>об'єкта</a:t>
            </a:r>
            <a:r>
              <a:rPr lang="ru-RU" sz="1900" dirty="0"/>
              <a:t> </a:t>
            </a:r>
            <a:r>
              <a:rPr lang="ru-RU" sz="1900" dirty="0" err="1"/>
              <a:t>оренди</a:t>
            </a:r>
            <a:r>
              <a:rPr lang="ru-RU" sz="1900" dirty="0"/>
              <a:t>, яке </a:t>
            </a:r>
            <a:r>
              <a:rPr lang="ru-RU" sz="1900" dirty="0" err="1"/>
              <a:t>істотно</a:t>
            </a:r>
            <a:r>
              <a:rPr lang="ru-RU" sz="1900" dirty="0"/>
              <a:t> </a:t>
            </a:r>
            <a:r>
              <a:rPr lang="ru-RU" sz="1900" dirty="0" err="1"/>
              <a:t>перешкоджає</a:t>
            </a:r>
            <a:r>
              <a:rPr lang="ru-RU" sz="1900" dirty="0"/>
              <a:t> </a:t>
            </a:r>
            <a:r>
              <a:rPr lang="ru-RU" sz="1900" dirty="0" err="1"/>
              <a:t>передбаченому</a:t>
            </a:r>
            <a:r>
              <a:rPr lang="ru-RU" sz="1900" dirty="0"/>
              <a:t> договором </a:t>
            </a:r>
            <a:r>
              <a:rPr lang="ru-RU" sz="1900" dirty="0" err="1"/>
              <a:t>використанню</a:t>
            </a:r>
            <a:r>
              <a:rPr lang="ru-RU" sz="1900" dirty="0"/>
              <a:t> </a:t>
            </a:r>
            <a:r>
              <a:rPr lang="ru-RU" sz="1900" dirty="0" err="1"/>
              <a:t>земельної</a:t>
            </a:r>
            <a:r>
              <a:rPr lang="ru-RU" sz="1900" dirty="0"/>
              <a:t> </a:t>
            </a:r>
            <a:r>
              <a:rPr lang="ru-RU" sz="1900" dirty="0" err="1"/>
              <a:t>ділянки</a:t>
            </a:r>
            <a:r>
              <a:rPr lang="ru-RU" sz="1900" dirty="0"/>
              <a:t> </a:t>
            </a:r>
            <a:r>
              <a:rPr lang="ru-RU" sz="1900" b="1" dirty="0">
                <a:solidFill>
                  <a:schemeClr val="tx2"/>
                </a:solidFill>
              </a:rPr>
              <a:t>(ст. 32 Закону</a:t>
            </a:r>
            <a:r>
              <a:rPr lang="en-US" sz="1900" b="1" dirty="0">
                <a:solidFill>
                  <a:schemeClr val="tx2"/>
                </a:solidFill>
              </a:rPr>
              <a:t>);</a:t>
            </a:r>
          </a:p>
          <a:p>
            <a:r>
              <a:rPr lang="ru-RU" sz="1900" dirty="0" err="1"/>
              <a:t>недосягнення</a:t>
            </a:r>
            <a:r>
              <a:rPr lang="ru-RU" sz="1900" dirty="0"/>
              <a:t> сторонами договору </a:t>
            </a:r>
            <a:r>
              <a:rPr lang="ru-RU" sz="1900" dirty="0" err="1"/>
              <a:t>згоди</a:t>
            </a:r>
            <a:r>
              <a:rPr lang="ru-RU" sz="1900" dirty="0"/>
              <a:t> </a:t>
            </a:r>
            <a:r>
              <a:rPr lang="ru-RU" sz="1900" dirty="0" err="1"/>
              <a:t>щодо</a:t>
            </a:r>
            <a:r>
              <a:rPr lang="ru-RU" sz="1900" dirty="0"/>
              <a:t> </a:t>
            </a:r>
            <a:r>
              <a:rPr lang="ru-RU" sz="1900" dirty="0" err="1"/>
              <a:t>розірвання</a:t>
            </a:r>
            <a:r>
              <a:rPr lang="ru-RU" sz="1900" dirty="0"/>
              <a:t> договору у </a:t>
            </a:r>
            <a:r>
              <a:rPr lang="ru-RU" sz="1900" dirty="0" err="1"/>
              <a:t>разі</a:t>
            </a:r>
            <a:r>
              <a:rPr lang="ru-RU" sz="1900" dirty="0"/>
              <a:t> </a:t>
            </a:r>
            <a:r>
              <a:rPr lang="ru-RU" sz="1900" dirty="0" err="1"/>
              <a:t>необхідності</a:t>
            </a:r>
            <a:r>
              <a:rPr lang="ru-RU" sz="1900" dirty="0"/>
              <a:t> </a:t>
            </a:r>
            <a:r>
              <a:rPr lang="ru-RU" sz="1900" dirty="0" err="1"/>
              <a:t>надання</a:t>
            </a:r>
            <a:r>
              <a:rPr lang="ru-RU" sz="1900" dirty="0"/>
              <a:t> </a:t>
            </a:r>
            <a:r>
              <a:rPr lang="ru-RU" sz="1900" dirty="0" err="1"/>
              <a:t>ділянки</a:t>
            </a:r>
            <a:r>
              <a:rPr lang="ru-RU" sz="1900" dirty="0"/>
              <a:t> для </a:t>
            </a:r>
            <a:r>
              <a:rPr lang="ru-RU" sz="1900" dirty="0" err="1"/>
              <a:t>суспільних</a:t>
            </a:r>
            <a:r>
              <a:rPr lang="ru-RU" sz="1900" dirty="0"/>
              <a:t> потреб </a:t>
            </a:r>
            <a:r>
              <a:rPr lang="ru-RU" sz="1900" b="1" dirty="0">
                <a:solidFill>
                  <a:schemeClr val="tx2"/>
                </a:solidFill>
              </a:rPr>
              <a:t>(ст. 321 Закону</a:t>
            </a:r>
            <a:r>
              <a:rPr lang="en-US" sz="1900" b="1" dirty="0">
                <a:solidFill>
                  <a:schemeClr val="tx2"/>
                </a:solidFill>
              </a:rPr>
              <a:t>);</a:t>
            </a:r>
          </a:p>
          <a:p>
            <a:r>
              <a:rPr lang="ru-RU" sz="1900" dirty="0" err="1"/>
              <a:t>використання</a:t>
            </a:r>
            <a:r>
              <a:rPr lang="ru-RU" sz="1900" dirty="0"/>
              <a:t> </a:t>
            </a:r>
            <a:r>
              <a:rPr lang="ru-RU" sz="1900" dirty="0" err="1"/>
              <a:t>земельної</a:t>
            </a:r>
            <a:r>
              <a:rPr lang="ru-RU" sz="1900" dirty="0"/>
              <a:t> </a:t>
            </a:r>
            <a:r>
              <a:rPr lang="ru-RU" sz="1900" dirty="0" err="1"/>
              <a:t>ділянки</a:t>
            </a:r>
            <a:r>
              <a:rPr lang="ru-RU" sz="1900" dirty="0"/>
              <a:t> способами, </a:t>
            </a:r>
            <a:r>
              <a:rPr lang="ru-RU" sz="1900" dirty="0" err="1"/>
              <a:t>які</a:t>
            </a:r>
            <a:r>
              <a:rPr lang="ru-RU" sz="1900" dirty="0"/>
              <a:t> </a:t>
            </a:r>
            <a:r>
              <a:rPr lang="ru-RU" sz="1900" dirty="0" err="1"/>
              <a:t>суперечать</a:t>
            </a:r>
            <a:r>
              <a:rPr lang="ru-RU" sz="1900" dirty="0"/>
              <a:t> </a:t>
            </a:r>
            <a:r>
              <a:rPr lang="ru-RU" sz="1900" dirty="0" err="1"/>
              <a:t>екологічним</a:t>
            </a:r>
            <a:r>
              <a:rPr lang="ru-RU" sz="1900" dirty="0"/>
              <a:t> </a:t>
            </a:r>
            <a:r>
              <a:rPr lang="ru-RU" sz="1900" dirty="0" err="1"/>
              <a:t>вимогам</a:t>
            </a:r>
            <a:r>
              <a:rPr lang="ru-RU" sz="1900" dirty="0"/>
              <a:t> </a:t>
            </a:r>
            <a:r>
              <a:rPr lang="ru-RU" sz="1900" b="1" dirty="0">
                <a:solidFill>
                  <a:schemeClr val="tx2"/>
                </a:solidFill>
              </a:rPr>
              <a:t>(</a:t>
            </a:r>
            <a:r>
              <a:rPr lang="ru-RU" sz="1900" b="1" dirty="0" err="1">
                <a:solidFill>
                  <a:schemeClr val="tx2"/>
                </a:solidFill>
              </a:rPr>
              <a:t>п.«г</a:t>
            </a:r>
            <a:r>
              <a:rPr lang="ru-RU" sz="1900" b="1" dirty="0">
                <a:solidFill>
                  <a:schemeClr val="tx2"/>
                </a:solidFill>
              </a:rPr>
              <a:t>» ч.1 ст.141ЗК)</a:t>
            </a:r>
            <a:r>
              <a:rPr lang="ru-RU" sz="1900" dirty="0"/>
              <a:t>;</a:t>
            </a:r>
          </a:p>
          <a:p>
            <a:r>
              <a:rPr lang="ru-RU" sz="1900" dirty="0" err="1"/>
              <a:t>використання</a:t>
            </a:r>
            <a:r>
              <a:rPr lang="ru-RU" sz="1900" dirty="0"/>
              <a:t> </a:t>
            </a:r>
            <a:r>
              <a:rPr lang="ru-RU" sz="1900" dirty="0" err="1"/>
              <a:t>земельної</a:t>
            </a:r>
            <a:r>
              <a:rPr lang="ru-RU" sz="1900" dirty="0"/>
              <a:t> </a:t>
            </a:r>
            <a:r>
              <a:rPr lang="ru-RU" sz="1900" dirty="0" err="1"/>
              <a:t>ділянки</a:t>
            </a:r>
            <a:r>
              <a:rPr lang="ru-RU" sz="1900" dirty="0"/>
              <a:t> не за </a:t>
            </a:r>
            <a:r>
              <a:rPr lang="ru-RU" sz="1900" dirty="0" err="1"/>
              <a:t>цільовим</a:t>
            </a:r>
            <a:r>
              <a:rPr lang="ru-RU" sz="1900" dirty="0"/>
              <a:t> </a:t>
            </a:r>
            <a:r>
              <a:rPr lang="ru-RU" sz="1900" dirty="0" err="1"/>
              <a:t>призначенням</a:t>
            </a:r>
            <a:r>
              <a:rPr lang="ru-RU" sz="1900" dirty="0"/>
              <a:t> </a:t>
            </a:r>
            <a:r>
              <a:rPr lang="ru-RU" sz="1900" b="1" dirty="0">
                <a:solidFill>
                  <a:schemeClr val="accent1"/>
                </a:solidFill>
              </a:rPr>
              <a:t>(</a:t>
            </a:r>
            <a:r>
              <a:rPr lang="ru-RU" sz="1900" b="1" dirty="0" err="1">
                <a:solidFill>
                  <a:schemeClr val="accent1"/>
                </a:solidFill>
              </a:rPr>
              <a:t>п.«ґ</a:t>
            </a:r>
            <a:r>
              <a:rPr lang="ru-RU" sz="1900" b="1" dirty="0">
                <a:solidFill>
                  <a:schemeClr val="accent1"/>
                </a:solidFill>
              </a:rPr>
              <a:t>» ч.1ст.141;п.«а» ч.1ст.143 ЗК);</a:t>
            </a:r>
          </a:p>
          <a:p>
            <a:r>
              <a:rPr lang="ru-RU" sz="1900" dirty="0"/>
              <a:t>систематична </a:t>
            </a:r>
            <a:r>
              <a:rPr lang="ru-RU" sz="1900" dirty="0" err="1"/>
              <a:t>несплата</a:t>
            </a:r>
            <a:r>
              <a:rPr lang="ru-RU" sz="1900" dirty="0"/>
              <a:t> </a:t>
            </a:r>
            <a:r>
              <a:rPr lang="ru-RU" sz="1900" dirty="0" err="1"/>
              <a:t>орендної</a:t>
            </a:r>
            <a:r>
              <a:rPr lang="ru-RU" sz="1900" dirty="0"/>
              <a:t> плати </a:t>
            </a:r>
            <a:r>
              <a:rPr lang="ru-RU" sz="1900" b="1" dirty="0">
                <a:solidFill>
                  <a:schemeClr val="accent1"/>
                </a:solidFill>
              </a:rPr>
              <a:t>(п. «д» ч. 1 ст. 141 ЗКУ).</a:t>
            </a:r>
          </a:p>
          <a:p>
            <a:endParaRPr lang="ru-UA" dirty="0"/>
          </a:p>
        </p:txBody>
      </p:sp>
      <p:sp>
        <p:nvSpPr>
          <p:cNvPr id="4" name="Стрелка: изогнутая влево 3">
            <a:extLst>
              <a:ext uri="{FF2B5EF4-FFF2-40B4-BE49-F238E27FC236}">
                <a16:creationId xmlns:a16="http://schemas.microsoft.com/office/drawing/2014/main" id="{A7E772CB-EE90-1DC1-FD38-AA098A9EF55A}"/>
              </a:ext>
            </a:extLst>
          </p:cNvPr>
          <p:cNvSpPr/>
          <p:nvPr/>
        </p:nvSpPr>
        <p:spPr>
          <a:xfrm>
            <a:off x="8654143" y="1240971"/>
            <a:ext cx="2471057" cy="849086"/>
          </a:xfrm>
          <a:prstGeom prst="curvedLeftArrow">
            <a:avLst>
              <a:gd name="adj1" fmla="val 14177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88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51FDB2-FAF1-EF6A-0FBF-48877933B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800" b="1" dirty="0" err="1">
                <a:solidFill>
                  <a:srgbClr val="00B050"/>
                </a:solidFill>
              </a:rPr>
              <a:t>Оренда</a:t>
            </a:r>
            <a:r>
              <a:rPr lang="ru-RU" sz="5800" b="1" dirty="0">
                <a:solidFill>
                  <a:srgbClr val="00B050"/>
                </a:solidFill>
              </a:rPr>
              <a:t> </a:t>
            </a:r>
            <a:r>
              <a:rPr lang="ru-RU" sz="5800" b="1" dirty="0" err="1">
                <a:solidFill>
                  <a:srgbClr val="00B050"/>
                </a:solidFill>
              </a:rPr>
              <a:t>землі</a:t>
            </a:r>
            <a:r>
              <a:rPr lang="ru-RU" sz="5800" b="1" dirty="0">
                <a:solidFill>
                  <a:srgbClr val="00B050"/>
                </a:solidFill>
              </a:rPr>
              <a:t> </a:t>
            </a:r>
            <a:endParaRPr lang="ru-UA" sz="5800" b="1" dirty="0">
              <a:solidFill>
                <a:srgbClr val="00B05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F10D2A-9990-D57C-496E-022BB3C9B0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7725" y="2103120"/>
            <a:ext cx="5522913" cy="386905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000" dirty="0" err="1"/>
              <a:t>це</a:t>
            </a:r>
            <a:r>
              <a:rPr lang="ru-RU" sz="3000" dirty="0"/>
              <a:t> </a:t>
            </a:r>
            <a:r>
              <a:rPr lang="ru-RU" sz="3000" dirty="0" err="1"/>
              <a:t>засноване</a:t>
            </a:r>
            <a:r>
              <a:rPr lang="ru-RU" sz="3000" dirty="0"/>
              <a:t> </a:t>
            </a:r>
            <a:r>
              <a:rPr lang="ru-RU" sz="3000" b="1" dirty="0"/>
              <a:t>на </a:t>
            </a:r>
            <a:r>
              <a:rPr lang="ru-RU" sz="3000" b="1" dirty="0" err="1"/>
              <a:t>договорі</a:t>
            </a:r>
            <a:r>
              <a:rPr lang="ru-RU" sz="3000" b="1" dirty="0"/>
              <a:t> </a:t>
            </a:r>
            <a:r>
              <a:rPr lang="ru-RU" sz="3000" dirty="0" err="1"/>
              <a:t>строкове</a:t>
            </a:r>
            <a:r>
              <a:rPr lang="ru-RU" sz="3000" dirty="0"/>
              <a:t> </a:t>
            </a:r>
            <a:r>
              <a:rPr lang="ru-RU" sz="3000" dirty="0" err="1"/>
              <a:t>платне</a:t>
            </a:r>
            <a:r>
              <a:rPr lang="ru-RU" sz="3000" dirty="0"/>
              <a:t> </a:t>
            </a:r>
            <a:r>
              <a:rPr lang="ru-RU" sz="3000" dirty="0" err="1"/>
              <a:t>володіння</a:t>
            </a:r>
            <a:r>
              <a:rPr lang="ru-RU" sz="3000" dirty="0"/>
              <a:t> і </a:t>
            </a:r>
            <a:r>
              <a:rPr lang="ru-RU" sz="3000" dirty="0" err="1"/>
              <a:t>користування</a:t>
            </a:r>
            <a:r>
              <a:rPr lang="ru-RU" sz="3000" dirty="0"/>
              <a:t> земельною </a:t>
            </a:r>
            <a:r>
              <a:rPr lang="ru-RU" sz="3000" dirty="0" err="1"/>
              <a:t>ділянкою</a:t>
            </a:r>
            <a:r>
              <a:rPr lang="ru-RU" sz="3000" dirty="0"/>
              <a:t>, </a:t>
            </a:r>
            <a:r>
              <a:rPr lang="ru-RU" sz="3000" dirty="0" err="1"/>
              <a:t>необхідною</a:t>
            </a:r>
            <a:r>
              <a:rPr lang="ru-RU" sz="3000" dirty="0"/>
              <a:t> </a:t>
            </a:r>
            <a:r>
              <a:rPr lang="ru-RU" sz="3000" dirty="0" err="1"/>
              <a:t>орендареві</a:t>
            </a:r>
            <a:r>
              <a:rPr lang="ru-RU" sz="3000" dirty="0"/>
              <a:t> для </a:t>
            </a:r>
            <a:r>
              <a:rPr lang="ru-RU" sz="3000" dirty="0" err="1"/>
              <a:t>проведення</a:t>
            </a:r>
            <a:r>
              <a:rPr lang="ru-RU" sz="3000" dirty="0"/>
              <a:t> </a:t>
            </a:r>
            <a:r>
              <a:rPr lang="ru-RU" sz="3000" dirty="0" err="1"/>
              <a:t>підприємницької</a:t>
            </a:r>
            <a:r>
              <a:rPr lang="ru-RU" sz="3000" dirty="0"/>
              <a:t> та </a:t>
            </a:r>
            <a:r>
              <a:rPr lang="ru-RU" sz="3000" dirty="0" err="1"/>
              <a:t>інших</a:t>
            </a:r>
            <a:r>
              <a:rPr lang="ru-RU" sz="3000" dirty="0"/>
              <a:t> </a:t>
            </a:r>
            <a:r>
              <a:rPr lang="ru-RU" sz="3000" dirty="0" err="1"/>
              <a:t>видів</a:t>
            </a:r>
            <a:r>
              <a:rPr lang="ru-RU" sz="3000" dirty="0"/>
              <a:t> </a:t>
            </a:r>
            <a:r>
              <a:rPr lang="ru-RU" sz="3000" dirty="0" err="1"/>
              <a:t>діяльності</a:t>
            </a:r>
            <a:r>
              <a:rPr lang="ru-RU" sz="3000" dirty="0"/>
              <a:t>.</a:t>
            </a:r>
            <a:endParaRPr lang="ru-UA" sz="30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3663AA8-C57F-2A6F-9C2B-28C8B6203D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70638" y="2103120"/>
            <a:ext cx="4754562" cy="3869055"/>
          </a:xfrm>
        </p:spPr>
      </p:pic>
      <p:pic>
        <p:nvPicPr>
          <p:cNvPr id="8" name="Рисунок 7" descr="Маркеры-галочки">
            <a:extLst>
              <a:ext uri="{FF2B5EF4-FFF2-40B4-BE49-F238E27FC236}">
                <a16:creationId xmlns:a16="http://schemas.microsoft.com/office/drawing/2014/main" id="{8A2D41CA-277B-DDF5-CFFD-AA862992E0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7425" y="88582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9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3EE07F-5A0E-EFDD-CC26-95B5D5BE8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5854"/>
            <a:ext cx="11924270" cy="115167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err="1">
                <a:solidFill>
                  <a:schemeClr val="accent2"/>
                </a:solidFill>
              </a:rPr>
              <a:t>Розірвання</a:t>
            </a:r>
            <a:r>
              <a:rPr lang="ru-RU" sz="3000" b="1" dirty="0">
                <a:solidFill>
                  <a:schemeClr val="accent2"/>
                </a:solidFill>
              </a:rPr>
              <a:t> договору </a:t>
            </a:r>
            <a:r>
              <a:rPr lang="ru-RU" sz="3000" b="1" dirty="0" err="1">
                <a:solidFill>
                  <a:schemeClr val="accent2"/>
                </a:solidFill>
              </a:rPr>
              <a:t>оренди</a:t>
            </a:r>
            <a:r>
              <a:rPr lang="ru-RU" sz="3000" b="1" dirty="0">
                <a:solidFill>
                  <a:schemeClr val="accent2"/>
                </a:solidFill>
              </a:rPr>
              <a:t> </a:t>
            </a:r>
            <a:r>
              <a:rPr lang="ru-RU" sz="3000" b="1" dirty="0" err="1">
                <a:solidFill>
                  <a:schemeClr val="accent2"/>
                </a:solidFill>
              </a:rPr>
              <a:t>землі</a:t>
            </a:r>
            <a:r>
              <a:rPr lang="ru-RU" sz="3000" b="1" dirty="0">
                <a:solidFill>
                  <a:schemeClr val="accent2"/>
                </a:solidFill>
              </a:rPr>
              <a:t> за </a:t>
            </a:r>
            <a:r>
              <a:rPr lang="ru-RU" sz="3000" b="1" dirty="0" err="1">
                <a:solidFill>
                  <a:schemeClr val="accent2"/>
                </a:solidFill>
              </a:rPr>
              <a:t>умови</a:t>
            </a:r>
            <a:r>
              <a:rPr lang="ru-RU" sz="3000" b="1" dirty="0">
                <a:solidFill>
                  <a:schemeClr val="accent2"/>
                </a:solidFill>
              </a:rPr>
              <a:t> </a:t>
            </a:r>
            <a:r>
              <a:rPr lang="ru-RU" sz="3000" b="1" dirty="0" err="1">
                <a:solidFill>
                  <a:schemeClr val="accent2"/>
                </a:solidFill>
              </a:rPr>
              <a:t>невиконання</a:t>
            </a:r>
            <a:r>
              <a:rPr lang="ru-RU" sz="3000" b="1" dirty="0">
                <a:solidFill>
                  <a:schemeClr val="accent2"/>
                </a:solidFill>
              </a:rPr>
              <a:t> сторонами </a:t>
            </a:r>
            <a:r>
              <a:rPr lang="ru-RU" sz="3000" b="1" dirty="0" err="1">
                <a:solidFill>
                  <a:schemeClr val="accent2"/>
                </a:solidFill>
              </a:rPr>
              <a:t>обов’язків</a:t>
            </a:r>
            <a:r>
              <a:rPr lang="ru-RU" sz="3000" b="1" dirty="0">
                <a:solidFill>
                  <a:schemeClr val="accent2"/>
                </a:solidFill>
              </a:rPr>
              <a:t> , </a:t>
            </a:r>
            <a:r>
              <a:rPr lang="ru-RU" sz="3000" b="1" dirty="0" err="1">
                <a:solidFill>
                  <a:schemeClr val="accent2"/>
                </a:solidFill>
              </a:rPr>
              <a:t>передбачених</a:t>
            </a:r>
            <a:r>
              <a:rPr lang="ru-RU" sz="3000" b="1" dirty="0">
                <a:solidFill>
                  <a:schemeClr val="accent2"/>
                </a:solidFill>
              </a:rPr>
              <a:t> </a:t>
            </a:r>
            <a:br>
              <a:rPr lang="ru-RU" sz="3000" b="1" dirty="0">
                <a:solidFill>
                  <a:schemeClr val="accent2"/>
                </a:solidFill>
              </a:rPr>
            </a:br>
            <a:r>
              <a:rPr lang="ru-RU" sz="3000" b="1" u="sng" dirty="0">
                <a:solidFill>
                  <a:schemeClr val="tx2"/>
                </a:solidFill>
              </a:rPr>
              <a:t>ст.24 і 25</a:t>
            </a:r>
            <a:r>
              <a:rPr lang="ru-RU" sz="3000" b="1" dirty="0">
                <a:solidFill>
                  <a:schemeClr val="accent2"/>
                </a:solidFill>
              </a:rPr>
              <a:t> ЗУ «Про </a:t>
            </a:r>
            <a:r>
              <a:rPr lang="ru-RU" sz="3000" b="1" dirty="0" err="1">
                <a:solidFill>
                  <a:schemeClr val="accent2"/>
                </a:solidFill>
              </a:rPr>
              <a:t>оренду</a:t>
            </a:r>
            <a:r>
              <a:rPr lang="ru-RU" sz="3000" b="1" dirty="0">
                <a:solidFill>
                  <a:schemeClr val="accent2"/>
                </a:solidFill>
              </a:rPr>
              <a:t> </a:t>
            </a:r>
            <a:r>
              <a:rPr lang="ru-RU" sz="3000" b="1" dirty="0" err="1">
                <a:solidFill>
                  <a:schemeClr val="accent2"/>
                </a:solidFill>
              </a:rPr>
              <a:t>землі</a:t>
            </a:r>
            <a:r>
              <a:rPr lang="ru-RU" sz="3000" b="1" dirty="0">
                <a:solidFill>
                  <a:schemeClr val="accent2"/>
                </a:solidFill>
              </a:rPr>
              <a:t>».</a:t>
            </a:r>
            <a:endParaRPr lang="ru-UA" sz="3000" b="1" dirty="0">
              <a:solidFill>
                <a:schemeClr val="accent2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25F6B1-6A51-B259-A6F4-5971544DEB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 </a:t>
            </a:r>
            <a:endParaRPr lang="ru-UA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B24A8E-86DF-01C4-C2EC-AB8F13C0F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" y="1743075"/>
            <a:ext cx="12035480" cy="5114925"/>
          </a:xfrm>
        </p:spPr>
        <p:txBody>
          <a:bodyPr>
            <a:normAutofit lnSpcReduction="10000"/>
          </a:bodyPr>
          <a:lstStyle/>
          <a:p>
            <a:r>
              <a:rPr lang="ru-RU" sz="2400" dirty="0" err="1"/>
              <a:t>використання</a:t>
            </a:r>
            <a:r>
              <a:rPr lang="ru-RU" sz="2400" dirty="0"/>
              <a:t> </a:t>
            </a:r>
            <a:r>
              <a:rPr lang="ru-RU" sz="2400" dirty="0" err="1"/>
              <a:t>земельної</a:t>
            </a:r>
            <a:r>
              <a:rPr lang="ru-RU" sz="2400" dirty="0"/>
              <a:t> </a:t>
            </a:r>
            <a:r>
              <a:rPr lang="ru-RU" sz="2400" dirty="0" err="1"/>
              <a:t>ділянки</a:t>
            </a:r>
            <a:r>
              <a:rPr lang="ru-RU" sz="2400" dirty="0"/>
              <a:t> за </a:t>
            </a:r>
            <a:r>
              <a:rPr lang="ru-RU" sz="2400" dirty="0" err="1"/>
              <a:t>цільовим</a:t>
            </a:r>
            <a:r>
              <a:rPr lang="ru-RU" sz="2400" dirty="0"/>
              <a:t> </a:t>
            </a:r>
            <a:r>
              <a:rPr lang="ru-RU" sz="2400" dirty="0" err="1"/>
              <a:t>призначенням</a:t>
            </a:r>
            <a:r>
              <a:rPr lang="ru-RU" sz="2400" dirty="0"/>
              <a:t>;</a:t>
            </a:r>
          </a:p>
          <a:p>
            <a:r>
              <a:rPr lang="ru-RU" sz="2400" dirty="0" err="1"/>
              <a:t>дотримання</a:t>
            </a:r>
            <a:r>
              <a:rPr lang="ru-RU" sz="2400" dirty="0"/>
              <a:t> </a:t>
            </a:r>
            <a:r>
              <a:rPr lang="ru-RU" sz="2400" dirty="0" err="1"/>
              <a:t>екологічної</a:t>
            </a:r>
            <a:r>
              <a:rPr lang="ru-RU" sz="2400" dirty="0"/>
              <a:t> </a:t>
            </a:r>
            <a:r>
              <a:rPr lang="ru-RU" sz="2400" dirty="0" err="1"/>
              <a:t>безпеки</a:t>
            </a:r>
            <a:r>
              <a:rPr lang="ru-RU" sz="2400" dirty="0"/>
              <a:t> </a:t>
            </a:r>
            <a:r>
              <a:rPr lang="ru-RU" sz="2400" dirty="0" err="1"/>
              <a:t>землекористування</a:t>
            </a:r>
            <a:r>
              <a:rPr lang="ru-RU" sz="2400" dirty="0"/>
              <a:t> та </a:t>
            </a:r>
            <a:r>
              <a:rPr lang="ru-RU" sz="2400" dirty="0" err="1"/>
              <a:t>збереження</a:t>
            </a:r>
            <a:r>
              <a:rPr lang="ru-RU" sz="2400" dirty="0"/>
              <a:t> </a:t>
            </a:r>
            <a:r>
              <a:rPr lang="ru-RU" sz="2400" dirty="0" err="1"/>
              <a:t>родючості</a:t>
            </a:r>
            <a:r>
              <a:rPr lang="ru-RU" sz="2400" dirty="0"/>
              <a:t> </a:t>
            </a:r>
            <a:r>
              <a:rPr lang="ru-RU" sz="2400" dirty="0" err="1"/>
              <a:t>ґрунтів</a:t>
            </a:r>
            <a:r>
              <a:rPr lang="ru-RU" sz="2400" dirty="0"/>
              <a:t>;</a:t>
            </a:r>
          </a:p>
          <a:p>
            <a:r>
              <a:rPr lang="ru-RU" sz="2400" dirty="0" err="1"/>
              <a:t>своєчасне</a:t>
            </a:r>
            <a:r>
              <a:rPr lang="ru-RU" sz="2400" dirty="0"/>
              <a:t> </a:t>
            </a:r>
            <a:r>
              <a:rPr lang="ru-RU" sz="2400" dirty="0" err="1"/>
              <a:t>внесення</a:t>
            </a:r>
            <a:r>
              <a:rPr lang="ru-RU" sz="2400" dirty="0"/>
              <a:t> </a:t>
            </a:r>
            <a:r>
              <a:rPr lang="ru-RU" sz="2400" dirty="0" err="1"/>
              <a:t>орендної</a:t>
            </a:r>
            <a:r>
              <a:rPr lang="ru-RU" sz="2400" dirty="0"/>
              <a:t> плати;</a:t>
            </a:r>
          </a:p>
          <a:p>
            <a:r>
              <a:rPr lang="ru-RU" sz="2400" dirty="0" err="1"/>
              <a:t>передання</a:t>
            </a:r>
            <a:r>
              <a:rPr lang="ru-RU" sz="2400" dirty="0"/>
              <a:t> в </a:t>
            </a:r>
            <a:r>
              <a:rPr lang="ru-RU" sz="2400" dirty="0" err="1"/>
              <a:t>користування</a:t>
            </a:r>
            <a:r>
              <a:rPr lang="ru-RU" sz="2400" dirty="0"/>
              <a:t> </a:t>
            </a:r>
            <a:r>
              <a:rPr lang="ru-RU" sz="2400" dirty="0" err="1"/>
              <a:t>земельної</a:t>
            </a:r>
            <a:r>
              <a:rPr lang="ru-RU" sz="2400" dirty="0"/>
              <a:t> </a:t>
            </a:r>
            <a:r>
              <a:rPr lang="ru-RU" sz="2400" dirty="0" err="1"/>
              <a:t>ділянк</a:t>
            </a:r>
            <a:r>
              <a:rPr lang="ru-RU" sz="2400" dirty="0"/>
              <a:t> у </a:t>
            </a:r>
            <a:r>
              <a:rPr lang="ru-RU" sz="2400" dirty="0" err="1"/>
              <a:t>стані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відповідає</a:t>
            </a:r>
            <a:r>
              <a:rPr lang="ru-RU" sz="2400" dirty="0"/>
              <a:t> </a:t>
            </a:r>
            <a:r>
              <a:rPr lang="ru-RU" sz="2400" dirty="0" err="1"/>
              <a:t>умовам</a:t>
            </a:r>
            <a:r>
              <a:rPr lang="ru-RU" sz="2400" dirty="0"/>
              <a:t> договору </a:t>
            </a:r>
            <a:r>
              <a:rPr lang="ru-RU" sz="2400" dirty="0" err="1"/>
              <a:t>оренди</a:t>
            </a:r>
            <a:r>
              <a:rPr lang="ru-RU" sz="2400" dirty="0"/>
              <a:t>;</a:t>
            </a:r>
          </a:p>
          <a:p>
            <a:r>
              <a:rPr lang="ru-RU" sz="2400" dirty="0" err="1"/>
              <a:t>забезпечення</a:t>
            </a:r>
            <a:r>
              <a:rPr lang="ru-RU" sz="2400" dirty="0"/>
              <a:t> </a:t>
            </a:r>
            <a:r>
              <a:rPr lang="ru-RU" sz="2400" dirty="0" err="1"/>
              <a:t>реалізації</a:t>
            </a:r>
            <a:r>
              <a:rPr lang="ru-RU" sz="2400" dirty="0"/>
              <a:t> прав </a:t>
            </a:r>
            <a:r>
              <a:rPr lang="ru-RU" sz="2400" dirty="0" err="1"/>
              <a:t>третіх</a:t>
            </a:r>
            <a:r>
              <a:rPr lang="ru-RU" sz="2400" dirty="0"/>
              <a:t> </a:t>
            </a:r>
            <a:r>
              <a:rPr lang="ru-RU" sz="2400" dirty="0" err="1"/>
              <a:t>осіб</a:t>
            </a:r>
            <a:r>
              <a:rPr lang="ru-RU" sz="2400" dirty="0"/>
              <a:t> </a:t>
            </a:r>
            <a:r>
              <a:rPr lang="ru-RU" sz="2400" dirty="0" err="1"/>
              <a:t>щодо</a:t>
            </a:r>
            <a:r>
              <a:rPr lang="ru-RU" sz="2400" dirty="0"/>
              <a:t> </a:t>
            </a:r>
            <a:r>
              <a:rPr lang="ru-RU" sz="2400" dirty="0" err="1"/>
              <a:t>орендованої</a:t>
            </a:r>
            <a:r>
              <a:rPr lang="ru-RU" sz="2400" dirty="0"/>
              <a:t> </a:t>
            </a:r>
            <a:r>
              <a:rPr lang="ru-RU" sz="2400" dirty="0" err="1"/>
              <a:t>земельної</a:t>
            </a:r>
            <a:r>
              <a:rPr lang="ru-RU" sz="2400" dirty="0"/>
              <a:t> </a:t>
            </a:r>
            <a:r>
              <a:rPr lang="ru-RU" sz="2400" dirty="0" err="1"/>
              <a:t>ділянки</a:t>
            </a:r>
            <a:r>
              <a:rPr lang="ru-RU" sz="2400" dirty="0"/>
              <a:t>;</a:t>
            </a:r>
          </a:p>
          <a:p>
            <a:r>
              <a:rPr lang="ru-RU" sz="2400" dirty="0" err="1"/>
              <a:t>невчинення</a:t>
            </a:r>
            <a:r>
              <a:rPr lang="ru-RU" sz="2400" dirty="0"/>
              <a:t> </a:t>
            </a:r>
            <a:r>
              <a:rPr lang="ru-RU" sz="2400" dirty="0" err="1"/>
              <a:t>дій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б </a:t>
            </a:r>
            <a:r>
              <a:rPr lang="ru-RU" sz="2400" dirty="0" err="1"/>
              <a:t>перешкоджали</a:t>
            </a:r>
            <a:r>
              <a:rPr lang="ru-RU" sz="2400" dirty="0"/>
              <a:t> </a:t>
            </a:r>
            <a:r>
              <a:rPr lang="ru-RU" sz="2400" dirty="0" err="1"/>
              <a:t>орендареві</a:t>
            </a:r>
            <a:r>
              <a:rPr lang="ru-RU" sz="2400" dirty="0"/>
              <a:t> </a:t>
            </a:r>
            <a:r>
              <a:rPr lang="ru-RU" sz="2400" dirty="0" err="1"/>
              <a:t>користуватися</a:t>
            </a:r>
            <a:r>
              <a:rPr lang="ru-RU" sz="2400" dirty="0"/>
              <a:t> </a:t>
            </a:r>
            <a:r>
              <a:rPr lang="ru-RU" sz="2400" dirty="0" err="1"/>
              <a:t>орендованою</a:t>
            </a:r>
            <a:r>
              <a:rPr lang="ru-RU" sz="2400" dirty="0"/>
              <a:t> земельною </a:t>
            </a:r>
            <a:r>
              <a:rPr lang="ru-RU" sz="2400" dirty="0" err="1"/>
              <a:t>ділянкою</a:t>
            </a:r>
            <a:r>
              <a:rPr lang="ru-RU" sz="2400" dirty="0"/>
              <a:t>;</a:t>
            </a:r>
          </a:p>
          <a:p>
            <a:r>
              <a:rPr lang="ru-RU" sz="2400" dirty="0" err="1"/>
              <a:t>виконання</a:t>
            </a:r>
            <a:r>
              <a:rPr lang="ru-RU" sz="2400" dirty="0"/>
              <a:t> </a:t>
            </a:r>
            <a:r>
              <a:rPr lang="ru-RU" sz="2400" dirty="0" err="1"/>
              <a:t>встановлених</a:t>
            </a:r>
            <a:r>
              <a:rPr lang="ru-RU" sz="2400" dirty="0"/>
              <a:t> </a:t>
            </a:r>
            <a:r>
              <a:rPr lang="ru-RU" sz="2400" dirty="0" err="1"/>
              <a:t>щодо</a:t>
            </a:r>
            <a:r>
              <a:rPr lang="ru-RU" sz="2400" dirty="0"/>
              <a:t> </a:t>
            </a:r>
            <a:r>
              <a:rPr lang="ru-RU" sz="2400" dirty="0" err="1"/>
              <a:t>об’єкта</a:t>
            </a:r>
            <a:r>
              <a:rPr lang="ru-RU" sz="2400" dirty="0"/>
              <a:t> </a:t>
            </a:r>
            <a:r>
              <a:rPr lang="ru-RU" sz="2400" dirty="0" err="1"/>
              <a:t>оренди</a:t>
            </a:r>
            <a:r>
              <a:rPr lang="ru-RU" sz="2400" dirty="0"/>
              <a:t> </a:t>
            </a:r>
            <a:r>
              <a:rPr lang="ru-RU" sz="2400" dirty="0" err="1"/>
              <a:t>обмежень</a:t>
            </a:r>
            <a:r>
              <a:rPr lang="ru-RU" sz="2400" dirty="0"/>
              <a:t> (</a:t>
            </a:r>
            <a:r>
              <a:rPr lang="ru-RU" sz="2400" dirty="0" err="1"/>
              <a:t>обтяжень</a:t>
            </a:r>
            <a:r>
              <a:rPr lang="ru-RU" sz="2400" dirty="0"/>
              <a:t>);</a:t>
            </a:r>
          </a:p>
          <a:p>
            <a:r>
              <a:rPr lang="ru-RU" sz="2400" dirty="0"/>
              <a:t> ….</a:t>
            </a:r>
          </a:p>
          <a:p>
            <a:pPr marL="0" indent="0">
              <a:buNone/>
            </a:pPr>
            <a:endParaRPr lang="ru-UA" dirty="0"/>
          </a:p>
        </p:txBody>
      </p:sp>
      <p:pic>
        <p:nvPicPr>
          <p:cNvPr id="8" name="Рисунок 7" descr="Газета">
            <a:extLst>
              <a:ext uri="{FF2B5EF4-FFF2-40B4-BE49-F238E27FC236}">
                <a16:creationId xmlns:a16="http://schemas.microsoft.com/office/drawing/2014/main" id="{FA6F4CE6-35EE-027D-0744-24F7CDA0A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77541" y="733626"/>
            <a:ext cx="1289222" cy="134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238096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BD32DA-3102-9886-C6A5-566F4BA22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09575"/>
            <a:ext cx="11753850" cy="1604619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chemeClr val="accent1"/>
                </a:solidFill>
              </a:rPr>
              <a:t>Підстави</a:t>
            </a:r>
            <a:r>
              <a:rPr lang="ru-RU" b="1" dirty="0">
                <a:solidFill>
                  <a:schemeClr val="accent1"/>
                </a:solidFill>
              </a:rPr>
              <a:t>, </a:t>
            </a:r>
            <a:r>
              <a:rPr lang="ru-RU" b="1" dirty="0" err="1">
                <a:solidFill>
                  <a:schemeClr val="accent1"/>
                </a:solidFill>
              </a:rPr>
              <a:t>які</a:t>
            </a:r>
            <a:r>
              <a:rPr lang="ru-RU" b="1" dirty="0">
                <a:solidFill>
                  <a:schemeClr val="accent1"/>
                </a:solidFill>
              </a:rPr>
              <a:t> </a:t>
            </a:r>
            <a:r>
              <a:rPr lang="ru-RU" b="1" dirty="0" err="1">
                <a:solidFill>
                  <a:schemeClr val="accent1"/>
                </a:solidFill>
              </a:rPr>
              <a:t>передбачають</a:t>
            </a:r>
            <a:r>
              <a:rPr lang="ru-RU" b="1" dirty="0">
                <a:solidFill>
                  <a:schemeClr val="accent1"/>
                </a:solidFill>
              </a:rPr>
              <a:t> </a:t>
            </a:r>
            <a:r>
              <a:rPr lang="ru-RU" b="1" dirty="0" err="1">
                <a:solidFill>
                  <a:schemeClr val="accent1"/>
                </a:solidFill>
              </a:rPr>
              <a:t>позасудовий</a:t>
            </a:r>
            <a:r>
              <a:rPr lang="ru-RU" b="1" dirty="0">
                <a:solidFill>
                  <a:schemeClr val="accent1"/>
                </a:solidFill>
              </a:rPr>
              <a:t> порядок </a:t>
            </a:r>
            <a:r>
              <a:rPr lang="ru-RU" b="1" dirty="0" err="1">
                <a:solidFill>
                  <a:schemeClr val="accent1"/>
                </a:solidFill>
              </a:rPr>
              <a:t>розірвання</a:t>
            </a:r>
            <a:r>
              <a:rPr lang="ru-RU" b="1" dirty="0">
                <a:solidFill>
                  <a:schemeClr val="accent1"/>
                </a:solidFill>
              </a:rPr>
              <a:t> договору:</a:t>
            </a:r>
            <a:endParaRPr lang="ru-UA" b="1" dirty="0">
              <a:solidFill>
                <a:schemeClr val="accent1"/>
              </a:solidFill>
            </a:endParaRP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06479BB0-1F7C-E695-90B6-3AF918974F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9580382"/>
              </p:ext>
            </p:extLst>
          </p:nvPr>
        </p:nvGraphicFramePr>
        <p:xfrm>
          <a:off x="219075" y="2014194"/>
          <a:ext cx="11753850" cy="455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06285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964B99-AFE5-607E-2262-C883405CD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86551"/>
            <a:ext cx="8496300" cy="253365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Норми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законодавства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не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забороняють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сторонам договору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оренди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земельної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ділянки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передбачити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випадки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його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розірвання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в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односторонньому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порядку шляхом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вчинення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стороною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одностороннього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правочину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» </a:t>
            </a:r>
            <a:endParaRPr lang="ru-UA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58E9D61-5DBD-AE9A-F03F-CCDA0895E6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5852" y="3200401"/>
            <a:ext cx="5463267" cy="30594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AAD0DC84-6321-EEA7-5F03-099B736AA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10675" y="590550"/>
            <a:ext cx="2821305" cy="4459302"/>
          </a:xfrm>
        </p:spPr>
        <p:txBody>
          <a:bodyPr>
            <a:noAutofit/>
          </a:bodyPr>
          <a:lstStyle/>
          <a:p>
            <a:r>
              <a:rPr lang="ru-RU" sz="3600" b="1" dirty="0" err="1"/>
              <a:t>Правова</a:t>
            </a:r>
            <a:r>
              <a:rPr lang="ru-RU" sz="3600" b="1" dirty="0"/>
              <a:t> </a:t>
            </a:r>
            <a:r>
              <a:rPr lang="ru-RU" sz="3600" b="1" dirty="0" err="1"/>
              <a:t>позиція</a:t>
            </a:r>
            <a:r>
              <a:rPr lang="ru-RU" sz="3600" b="1" dirty="0"/>
              <a:t> ВС</a:t>
            </a:r>
          </a:p>
          <a:p>
            <a:endParaRPr lang="ru-RU" sz="3000" b="1" dirty="0"/>
          </a:p>
          <a:p>
            <a:r>
              <a:rPr lang="ru-RU" sz="3000" dirty="0" err="1"/>
              <a:t>від</a:t>
            </a:r>
            <a:r>
              <a:rPr lang="ru-RU" sz="3000" dirty="0"/>
              <a:t> 04.04.2018 справа № 910/8011/17,</a:t>
            </a:r>
          </a:p>
          <a:p>
            <a:r>
              <a:rPr lang="ru-RU" sz="3000" dirty="0" err="1"/>
              <a:t>від</a:t>
            </a:r>
            <a:r>
              <a:rPr lang="ru-RU" sz="3000" dirty="0"/>
              <a:t> 04.02.2020  справа № 915/47/17</a:t>
            </a:r>
            <a:endParaRPr lang="ru-UA" sz="3000" dirty="0"/>
          </a:p>
        </p:txBody>
      </p:sp>
    </p:spTree>
    <p:extLst>
      <p:ext uri="{BB962C8B-B14F-4D97-AF65-F5344CB8AC3E}">
        <p14:creationId xmlns:p14="http://schemas.microsoft.com/office/powerpoint/2010/main" val="12811407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D760C9-521F-A00E-CF84-715932A22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701" y="268180"/>
            <a:ext cx="11544299" cy="1514475"/>
          </a:xfrm>
        </p:spPr>
        <p:txBody>
          <a:bodyPr>
            <a:normAutofit/>
          </a:bodyPr>
          <a:lstStyle/>
          <a:p>
            <a:r>
              <a:rPr lang="ru-RU" sz="4600" b="1" dirty="0" err="1">
                <a:solidFill>
                  <a:schemeClr val="tx2">
                    <a:lumMod val="75000"/>
                  </a:schemeClr>
                </a:solidFill>
              </a:rPr>
              <a:t>Односторонньо</a:t>
            </a:r>
            <a:r>
              <a:rPr lang="ru-RU" sz="4600" b="1" dirty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ru-RU" sz="4600" b="1" dirty="0" err="1">
                <a:solidFill>
                  <a:schemeClr val="tx2">
                    <a:lumMod val="75000"/>
                  </a:schemeClr>
                </a:solidFill>
              </a:rPr>
              <a:t>лише</a:t>
            </a:r>
            <a:r>
              <a:rPr lang="ru-RU" sz="4600" b="1" dirty="0">
                <a:solidFill>
                  <a:schemeClr val="tx2">
                    <a:lumMod val="75000"/>
                  </a:schemeClr>
                </a:solidFill>
              </a:rPr>
              <a:t> за договором</a:t>
            </a:r>
            <a:endParaRPr lang="ru-UA" sz="4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5C4C01-1861-5E04-7B34-42B1A0C1D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6350" y="1068779"/>
            <a:ext cx="6924674" cy="3588946"/>
          </a:xfrm>
        </p:spPr>
        <p:txBody>
          <a:bodyPr>
            <a:noAutofit/>
          </a:bodyPr>
          <a:lstStyle/>
          <a:p>
            <a:r>
              <a:rPr lang="ru-RU" sz="3000" dirty="0"/>
              <a:t>…</a:t>
            </a:r>
            <a:r>
              <a:rPr lang="ru-RU" sz="3000" dirty="0" err="1"/>
              <a:t>наявність</a:t>
            </a:r>
            <a:r>
              <a:rPr lang="ru-RU" sz="3000" dirty="0"/>
              <a:t> (</a:t>
            </a:r>
            <a:r>
              <a:rPr lang="ru-RU" sz="3000" dirty="0" err="1"/>
              <a:t>чи</a:t>
            </a:r>
            <a:r>
              <a:rPr lang="ru-RU" sz="3000" dirty="0"/>
              <a:t> </a:t>
            </a:r>
            <a:r>
              <a:rPr lang="ru-RU" sz="3000" dirty="0" err="1"/>
              <a:t>відсутність</a:t>
            </a:r>
            <a:r>
              <a:rPr lang="ru-RU" sz="3000" dirty="0"/>
              <a:t>) </a:t>
            </a:r>
            <a:r>
              <a:rPr lang="ru-RU" sz="3000" dirty="0" err="1"/>
              <a:t>умови</a:t>
            </a:r>
            <a:r>
              <a:rPr lang="ru-RU" sz="3000" dirty="0"/>
              <a:t> у </a:t>
            </a:r>
            <a:r>
              <a:rPr lang="ru-RU" sz="3000" dirty="0" err="1"/>
              <a:t>договорі</a:t>
            </a:r>
            <a:r>
              <a:rPr lang="ru-RU" sz="3000" dirty="0"/>
              <a:t>  «про </a:t>
            </a:r>
            <a:r>
              <a:rPr lang="ru-RU" sz="3000" dirty="0" err="1"/>
              <a:t>одностороннє</a:t>
            </a:r>
            <a:r>
              <a:rPr lang="ru-RU" sz="3000" dirty="0"/>
              <a:t> </a:t>
            </a:r>
            <a:r>
              <a:rPr lang="ru-RU" sz="3000" dirty="0" err="1"/>
              <a:t>розірвання</a:t>
            </a:r>
            <a:r>
              <a:rPr lang="ru-RU" sz="3000" dirty="0"/>
              <a:t>» є </a:t>
            </a:r>
            <a:r>
              <a:rPr lang="ru-RU" sz="3000" b="1" u="sng" dirty="0" err="1"/>
              <a:t>вирішальною</a:t>
            </a:r>
            <a:r>
              <a:rPr lang="ru-RU" sz="3000" dirty="0"/>
              <a:t> для результату </a:t>
            </a:r>
            <a:r>
              <a:rPr lang="ru-RU" sz="3000" dirty="0" err="1"/>
              <a:t>розгляду</a:t>
            </a:r>
            <a:r>
              <a:rPr lang="ru-RU" sz="3000" dirty="0"/>
              <a:t> </a:t>
            </a:r>
            <a:r>
              <a:rPr lang="ru-RU" sz="3000" dirty="0" err="1"/>
              <a:t>справи</a:t>
            </a:r>
            <a:r>
              <a:rPr lang="ru-RU" sz="3000" dirty="0"/>
              <a:t> !!!</a:t>
            </a:r>
            <a:endParaRPr lang="ru-UA" sz="3000" dirty="0"/>
          </a:p>
        </p:txBody>
      </p:sp>
      <p:pic>
        <p:nvPicPr>
          <p:cNvPr id="10" name="Объект 9" descr="Весы правосудия">
            <a:extLst>
              <a:ext uri="{FF2B5EF4-FFF2-40B4-BE49-F238E27FC236}">
                <a16:creationId xmlns:a16="http://schemas.microsoft.com/office/drawing/2014/main" id="{46DB1C6D-6789-544D-57A2-1850777EF1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2701" y="1266689"/>
            <a:ext cx="1369219" cy="1327150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92D83952-E22A-8700-FF47-A370B2D246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657112" y="489531"/>
            <a:ext cx="3268186" cy="6100289"/>
          </a:xfrm>
        </p:spPr>
        <p:txBody>
          <a:bodyPr>
            <a:noAutofit/>
          </a:bodyPr>
          <a:lstStyle/>
          <a:p>
            <a:r>
              <a:rPr lang="ru-RU" sz="3000" dirty="0">
                <a:solidFill>
                  <a:srgbClr val="00B0F0"/>
                </a:solidFill>
              </a:rPr>
              <a:t>Постанова</a:t>
            </a:r>
          </a:p>
          <a:p>
            <a:r>
              <a:rPr lang="ru-RU" sz="3000" dirty="0">
                <a:solidFill>
                  <a:srgbClr val="00B0F0"/>
                </a:solidFill>
              </a:rPr>
              <a:t> КСЦ</a:t>
            </a:r>
          </a:p>
          <a:p>
            <a:r>
              <a:rPr lang="ru-RU" sz="3000" dirty="0">
                <a:solidFill>
                  <a:srgbClr val="00B0F0"/>
                </a:solidFill>
              </a:rPr>
              <a:t>у </a:t>
            </a:r>
            <a:r>
              <a:rPr lang="ru-RU" sz="3000" dirty="0" err="1">
                <a:solidFill>
                  <a:srgbClr val="00B0F0"/>
                </a:solidFill>
              </a:rPr>
              <a:t>складі</a:t>
            </a:r>
            <a:r>
              <a:rPr lang="ru-RU" sz="3000" dirty="0">
                <a:solidFill>
                  <a:srgbClr val="00B0F0"/>
                </a:solidFill>
              </a:rPr>
              <a:t> ВС</a:t>
            </a:r>
          </a:p>
          <a:p>
            <a:r>
              <a:rPr lang="ru-RU" sz="3000" dirty="0">
                <a:solidFill>
                  <a:srgbClr val="00B0F0"/>
                </a:solidFill>
              </a:rPr>
              <a:t> </a:t>
            </a:r>
            <a:r>
              <a:rPr lang="ru-RU" sz="3000" dirty="0" err="1">
                <a:solidFill>
                  <a:srgbClr val="00B0F0"/>
                </a:solidFill>
              </a:rPr>
              <a:t>від</a:t>
            </a:r>
            <a:r>
              <a:rPr lang="ru-RU" sz="3000" dirty="0">
                <a:solidFill>
                  <a:srgbClr val="00B0F0"/>
                </a:solidFill>
              </a:rPr>
              <a:t> 16.05.2018 </a:t>
            </a:r>
          </a:p>
          <a:p>
            <a:r>
              <a:rPr lang="ru-RU" sz="3000" dirty="0">
                <a:solidFill>
                  <a:srgbClr val="00B0F0"/>
                </a:solidFill>
              </a:rPr>
              <a:t> у </a:t>
            </a:r>
            <a:r>
              <a:rPr lang="ru-RU" sz="3000" dirty="0" err="1">
                <a:solidFill>
                  <a:srgbClr val="00B0F0"/>
                </a:solidFill>
              </a:rPr>
              <a:t>справі</a:t>
            </a:r>
            <a:endParaRPr lang="ru-RU" sz="3000" dirty="0">
              <a:solidFill>
                <a:srgbClr val="00B0F0"/>
              </a:solidFill>
            </a:endParaRPr>
          </a:p>
          <a:p>
            <a:r>
              <a:rPr lang="ru-RU" sz="3000" dirty="0">
                <a:solidFill>
                  <a:srgbClr val="00B0F0"/>
                </a:solidFill>
              </a:rPr>
              <a:t> № 420/504/16-ц </a:t>
            </a:r>
            <a:endParaRPr lang="ru-UA" sz="3000" dirty="0">
              <a:solidFill>
                <a:srgbClr val="00B0F0"/>
              </a:solidFill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CCDDA9DC-5B85-DE67-0048-24C51718712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2478205" y="3935649"/>
            <a:ext cx="4706366" cy="2540000"/>
          </a:xfrm>
        </p:spPr>
      </p:pic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9EE65116-2B85-C633-479A-F41DCB0D111E}"/>
              </a:ext>
            </a:extLst>
          </p:cNvPr>
          <p:cNvSpPr/>
          <p:nvPr/>
        </p:nvSpPr>
        <p:spPr>
          <a:xfrm flipH="1">
            <a:off x="8231442" y="2077872"/>
            <a:ext cx="604202" cy="114231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21139723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C16B83C9-9306-A456-39E8-CD3735D85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6314" y="358346"/>
            <a:ext cx="10280821" cy="1235676"/>
          </a:xfrm>
        </p:spPr>
        <p:txBody>
          <a:bodyPr>
            <a:noAutofit/>
          </a:bodyPr>
          <a:lstStyle/>
          <a:p>
            <a:r>
              <a:rPr lang="ru-RU" sz="3300" b="1" dirty="0">
                <a:solidFill>
                  <a:schemeClr val="accent5">
                    <a:lumMod val="75000"/>
                  </a:schemeClr>
                </a:solidFill>
              </a:rPr>
              <a:t>Постанова ВС </a:t>
            </a:r>
            <a:r>
              <a:rPr lang="ru-RU" sz="3300" b="1" dirty="0" err="1">
                <a:solidFill>
                  <a:schemeClr val="accent5">
                    <a:lumMod val="75000"/>
                  </a:schemeClr>
                </a:solidFill>
              </a:rPr>
              <a:t>від</a:t>
            </a:r>
            <a:r>
              <a:rPr lang="ru-RU" sz="3300" b="1" dirty="0">
                <a:solidFill>
                  <a:schemeClr val="accent5">
                    <a:lumMod val="75000"/>
                  </a:schemeClr>
                </a:solidFill>
              </a:rPr>
              <a:t> 16.05.2018 року </a:t>
            </a:r>
          </a:p>
          <a:p>
            <a:r>
              <a:rPr lang="ru-RU" sz="3300" b="1" dirty="0">
                <a:solidFill>
                  <a:schemeClr val="accent5">
                    <a:lumMod val="75000"/>
                  </a:schemeClr>
                </a:solidFill>
              </a:rPr>
              <a:t>у </a:t>
            </a:r>
            <a:r>
              <a:rPr lang="ru-RU" sz="3300" b="1" dirty="0" err="1">
                <a:solidFill>
                  <a:schemeClr val="accent5">
                    <a:lumMod val="75000"/>
                  </a:schemeClr>
                </a:solidFill>
              </a:rPr>
              <a:t>справі</a:t>
            </a:r>
            <a:r>
              <a:rPr lang="ru-RU" sz="3300" b="1" dirty="0">
                <a:solidFill>
                  <a:schemeClr val="accent5">
                    <a:lumMod val="75000"/>
                  </a:schemeClr>
                </a:solidFill>
              </a:rPr>
              <a:t> № 420/504/16-ц </a:t>
            </a:r>
            <a:endParaRPr lang="ru-UA" sz="33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713770-5601-BEB1-AF21-3EE4F2D9B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842" y="1847336"/>
            <a:ext cx="6190736" cy="418276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Договором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</a:rPr>
              <a:t>може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 бути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</a:rPr>
              <a:t>передбачено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</a:rPr>
              <a:t>можливість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</a:rPr>
              <a:t>одностороннього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</a:rPr>
              <a:t>розірвання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 договору без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</a:rPr>
              <a:t>настання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 будь-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</a:rPr>
              <a:t>яких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 умо</a:t>
            </a:r>
            <a:r>
              <a:rPr lang="ru-RU" sz="2400" dirty="0"/>
              <a:t>в</a:t>
            </a:r>
          </a:p>
          <a:p>
            <a:pPr marL="0" indent="0">
              <a:buNone/>
            </a:pPr>
            <a:r>
              <a:rPr lang="ru-RU" sz="2400" dirty="0"/>
              <a:t> 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ТОМУ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 доводи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</a:rPr>
              <a:t>сторони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 про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</a:rPr>
              <a:t>відсутні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 причини для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</a:rPr>
              <a:t>розірвання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 договору в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</a:rPr>
              <a:t>односторонньому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 порядку суд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</a:rPr>
              <a:t>залишив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 без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</a:rPr>
              <a:t>уваги</a:t>
            </a:r>
            <a:endParaRPr lang="ru-UA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6B60BB12-B6C7-CC04-F565-37DC718CE90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373813" y="1847336"/>
            <a:ext cx="5167398" cy="4182761"/>
          </a:xfrm>
        </p:spPr>
      </p:pic>
      <p:pic>
        <p:nvPicPr>
          <p:cNvPr id="10" name="Рисунок 9" descr="Портфель">
            <a:extLst>
              <a:ext uri="{FF2B5EF4-FFF2-40B4-BE49-F238E27FC236}">
                <a16:creationId xmlns:a16="http://schemas.microsoft.com/office/drawing/2014/main" id="{671F269A-6FD2-E361-F008-7764A0815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9492" y="426308"/>
            <a:ext cx="951470" cy="914400"/>
          </a:xfrm>
          <a:prstGeom prst="rect">
            <a:avLst/>
          </a:prstGeom>
        </p:spPr>
      </p:pic>
      <p:sp>
        <p:nvSpPr>
          <p:cNvPr id="11" name="Стрелка: изогнутая влево 10">
            <a:extLst>
              <a:ext uri="{FF2B5EF4-FFF2-40B4-BE49-F238E27FC236}">
                <a16:creationId xmlns:a16="http://schemas.microsoft.com/office/drawing/2014/main" id="{EEFFD62F-67D0-79DD-95FD-822B29BB1A8B}"/>
              </a:ext>
            </a:extLst>
          </p:cNvPr>
          <p:cNvSpPr/>
          <p:nvPr/>
        </p:nvSpPr>
        <p:spPr>
          <a:xfrm>
            <a:off x="3061827" y="3148141"/>
            <a:ext cx="3910473" cy="790575"/>
          </a:xfrm>
          <a:prstGeom prst="curvedLeftArrow">
            <a:avLst>
              <a:gd name="adj1" fmla="val 8122"/>
              <a:gd name="adj2" fmla="val 50000"/>
              <a:gd name="adj3" fmla="val 25000"/>
            </a:avLst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b="1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99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BD32DA-3102-9886-C6A5-566F4BA22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09575"/>
            <a:ext cx="11753850" cy="1604619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chemeClr val="accent1"/>
                </a:solidFill>
              </a:rPr>
              <a:t>Підстави</a:t>
            </a:r>
            <a:r>
              <a:rPr lang="ru-RU" b="1" dirty="0">
                <a:solidFill>
                  <a:schemeClr val="accent1"/>
                </a:solidFill>
              </a:rPr>
              <a:t>, </a:t>
            </a:r>
            <a:r>
              <a:rPr lang="ru-RU" b="1" dirty="0" err="1">
                <a:solidFill>
                  <a:schemeClr val="accent1"/>
                </a:solidFill>
              </a:rPr>
              <a:t>які</a:t>
            </a:r>
            <a:r>
              <a:rPr lang="ru-RU" b="1" dirty="0">
                <a:solidFill>
                  <a:schemeClr val="accent1"/>
                </a:solidFill>
              </a:rPr>
              <a:t> </a:t>
            </a:r>
            <a:r>
              <a:rPr lang="ru-RU" b="1" dirty="0" err="1">
                <a:solidFill>
                  <a:schemeClr val="accent1"/>
                </a:solidFill>
              </a:rPr>
              <a:t>передбачають</a:t>
            </a:r>
            <a:r>
              <a:rPr lang="ru-RU" b="1" dirty="0">
                <a:solidFill>
                  <a:schemeClr val="accent1"/>
                </a:solidFill>
              </a:rPr>
              <a:t> </a:t>
            </a:r>
            <a:r>
              <a:rPr lang="ru-RU" b="1" dirty="0" err="1">
                <a:solidFill>
                  <a:schemeClr val="accent1"/>
                </a:solidFill>
              </a:rPr>
              <a:t>позасудовий</a:t>
            </a:r>
            <a:r>
              <a:rPr lang="ru-RU" b="1" dirty="0">
                <a:solidFill>
                  <a:schemeClr val="accent1"/>
                </a:solidFill>
              </a:rPr>
              <a:t> порядок </a:t>
            </a:r>
            <a:r>
              <a:rPr lang="ru-RU" b="1" dirty="0" err="1">
                <a:solidFill>
                  <a:schemeClr val="accent1"/>
                </a:solidFill>
              </a:rPr>
              <a:t>розірвання</a:t>
            </a:r>
            <a:r>
              <a:rPr lang="ru-RU" b="1" dirty="0">
                <a:solidFill>
                  <a:schemeClr val="accent1"/>
                </a:solidFill>
              </a:rPr>
              <a:t> договору:</a:t>
            </a:r>
            <a:endParaRPr lang="ru-UA" b="1" dirty="0">
              <a:solidFill>
                <a:schemeClr val="accent1"/>
              </a:solidFill>
            </a:endParaRP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06479BB0-1F7C-E695-90B6-3AF918974F7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9075" y="2014194"/>
          <a:ext cx="11753850" cy="455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92357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479F8533-293C-6AAD-6D73-3EF0B3EA0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723" y="575601"/>
            <a:ext cx="4245102" cy="207921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300" dirty="0"/>
              <a:t>Постанова ВС у </a:t>
            </a:r>
            <a:r>
              <a:rPr lang="ru-RU" sz="2300" dirty="0" err="1"/>
              <a:t>складі</a:t>
            </a:r>
            <a:r>
              <a:rPr lang="ru-RU" sz="2300" dirty="0"/>
              <a:t> </a:t>
            </a:r>
            <a:r>
              <a:rPr lang="ru-RU" sz="2300" dirty="0" err="1"/>
              <a:t>колегії</a:t>
            </a:r>
            <a:r>
              <a:rPr lang="ru-RU" sz="2300" dirty="0"/>
              <a:t> </a:t>
            </a:r>
            <a:r>
              <a:rPr lang="ru-RU" sz="2300" dirty="0" err="1"/>
              <a:t>суддів</a:t>
            </a:r>
            <a:r>
              <a:rPr lang="ru-RU" sz="2300" dirty="0"/>
              <a:t> КГС </a:t>
            </a:r>
          </a:p>
          <a:p>
            <a:r>
              <a:rPr lang="ru-RU" sz="2300" dirty="0" err="1"/>
              <a:t>від</a:t>
            </a:r>
            <a:r>
              <a:rPr lang="ru-RU" sz="2300" dirty="0"/>
              <a:t> 21.07.2021 </a:t>
            </a:r>
          </a:p>
          <a:p>
            <a:r>
              <a:rPr lang="ru-RU" sz="2300" dirty="0"/>
              <a:t>справа № 912/3323/20</a:t>
            </a:r>
            <a:endParaRPr lang="ru-UA" sz="23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5BFAE-C296-1333-AC1E-16A0F975C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32418" y="4126868"/>
            <a:ext cx="8628507" cy="197161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Зміна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обставин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є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істотною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якщо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вони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змінилися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настільки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якби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сторони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могли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це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передбачити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, вони не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уклали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б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договір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або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уклали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б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його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на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інших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умовах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UA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34952C1-FF5D-E2E1-33E8-35AA75B64D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53274" y="571500"/>
            <a:ext cx="3838575" cy="208331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300" dirty="0"/>
              <a:t>Постанова ВП ВС </a:t>
            </a:r>
          </a:p>
          <a:p>
            <a:r>
              <a:rPr lang="ru-RU" sz="2300" dirty="0" err="1"/>
              <a:t>від</a:t>
            </a:r>
            <a:r>
              <a:rPr lang="ru-RU" sz="2300" dirty="0"/>
              <a:t> 02.07.2019 </a:t>
            </a:r>
          </a:p>
          <a:p>
            <a:r>
              <a:rPr lang="ru-RU" sz="2300" dirty="0"/>
              <a:t> справа №910/15484/17</a:t>
            </a:r>
            <a:endParaRPr lang="ru-UA" sz="2300" dirty="0"/>
          </a:p>
        </p:txBody>
      </p:sp>
      <p:sp>
        <p:nvSpPr>
          <p:cNvPr id="7" name="Облако 6">
            <a:extLst>
              <a:ext uri="{FF2B5EF4-FFF2-40B4-BE49-F238E27FC236}">
                <a16:creationId xmlns:a16="http://schemas.microsoft.com/office/drawing/2014/main" id="{7D66C4D8-E832-97D5-1128-72454B0480D5}"/>
              </a:ext>
            </a:extLst>
          </p:cNvPr>
          <p:cNvSpPr/>
          <p:nvPr/>
        </p:nvSpPr>
        <p:spPr>
          <a:xfrm>
            <a:off x="7924800" y="3838575"/>
            <a:ext cx="45719" cy="45719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DAE6ECCE-278D-20BE-CA3A-D9E4A60A24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76575" y="3025372"/>
            <a:ext cx="6753225" cy="73700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dirty="0" err="1">
                <a:solidFill>
                  <a:schemeClr val="accent2"/>
                </a:solidFill>
              </a:rPr>
              <a:t>Стаття</a:t>
            </a:r>
            <a:r>
              <a:rPr lang="ru-RU" sz="4000" dirty="0">
                <a:solidFill>
                  <a:schemeClr val="accent2"/>
                </a:solidFill>
              </a:rPr>
              <a:t> 652 ЦК </a:t>
            </a:r>
            <a:r>
              <a:rPr lang="ru-RU" sz="4000" dirty="0" err="1">
                <a:solidFill>
                  <a:schemeClr val="accent2"/>
                </a:solidFill>
              </a:rPr>
              <a:t>України</a:t>
            </a:r>
            <a:endParaRPr lang="ru-UA" sz="40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 descr="Судья">
            <a:extLst>
              <a:ext uri="{FF2B5EF4-FFF2-40B4-BE49-F238E27FC236}">
                <a16:creationId xmlns:a16="http://schemas.microsoft.com/office/drawing/2014/main" id="{BD02F837-E4FD-5150-6740-81DD3F0CC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76825" y="575601"/>
            <a:ext cx="2143125" cy="237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384506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79F609-270A-0CA8-7F71-AACEABC38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399" y="603504"/>
            <a:ext cx="2581275" cy="5225796"/>
          </a:xfrm>
        </p:spPr>
        <p:txBody>
          <a:bodyPr/>
          <a:lstStyle/>
          <a:p>
            <a:r>
              <a:rPr lang="ru-RU" sz="4000" b="1" dirty="0" err="1"/>
              <a:t>Договір</a:t>
            </a:r>
            <a:r>
              <a:rPr lang="ru-RU" sz="4000" b="1" dirty="0"/>
              <a:t> </a:t>
            </a:r>
            <a:r>
              <a:rPr lang="ru-RU" sz="4000" b="1" dirty="0" err="1"/>
              <a:t>оренди</a:t>
            </a:r>
            <a:r>
              <a:rPr lang="ru-RU" sz="4000" b="1" dirty="0"/>
              <a:t> </a:t>
            </a:r>
            <a:r>
              <a:rPr lang="ru-RU" sz="4000" b="1" dirty="0" err="1"/>
              <a:t>землі</a:t>
            </a:r>
            <a:r>
              <a:rPr lang="ru-RU" sz="4000" b="1" dirty="0"/>
              <a:t> </a:t>
            </a:r>
            <a:r>
              <a:rPr lang="ru-RU" sz="4000" b="1" dirty="0" err="1"/>
              <a:t>може</a:t>
            </a:r>
            <a:r>
              <a:rPr lang="ru-RU" sz="4000" b="1" dirty="0"/>
              <a:t> бути </a:t>
            </a:r>
            <a:r>
              <a:rPr lang="ru-RU" sz="4000" b="1" dirty="0" err="1"/>
              <a:t>розір</a:t>
            </a:r>
            <a:br>
              <a:rPr lang="ru-RU" sz="4000" b="1" dirty="0"/>
            </a:br>
            <a:r>
              <a:rPr lang="ru-RU" sz="4000" b="1" dirty="0" err="1"/>
              <a:t>ваний</a:t>
            </a:r>
            <a:r>
              <a:rPr lang="ru-RU" sz="4000" b="1" dirty="0"/>
              <a:t> </a:t>
            </a:r>
            <a:r>
              <a:rPr lang="ru-RU" sz="4000" b="1" u="sng" dirty="0">
                <a:solidFill>
                  <a:srgbClr val="002060"/>
                </a:solidFill>
              </a:rPr>
              <a:t>за </a:t>
            </a:r>
            <a:r>
              <a:rPr lang="ru-RU" sz="4000" b="1" u="sng" dirty="0" err="1">
                <a:solidFill>
                  <a:srgbClr val="002060"/>
                </a:solidFill>
              </a:rPr>
              <a:t>згодою</a:t>
            </a:r>
            <a:r>
              <a:rPr lang="ru-RU" sz="4000" b="1" u="sng" dirty="0">
                <a:solidFill>
                  <a:srgbClr val="002060"/>
                </a:solidFill>
              </a:rPr>
              <a:t> </a:t>
            </a:r>
            <a:r>
              <a:rPr lang="ru-RU" sz="4000" b="1" u="sng" dirty="0" err="1">
                <a:solidFill>
                  <a:srgbClr val="002060"/>
                </a:solidFill>
              </a:rPr>
              <a:t>сторін</a:t>
            </a:r>
            <a:r>
              <a:rPr lang="ru-RU" sz="4000" b="1" u="sng" dirty="0">
                <a:solidFill>
                  <a:srgbClr val="002060"/>
                </a:solidFill>
              </a:rPr>
              <a:t>. </a:t>
            </a:r>
            <a:endParaRPr lang="ru-UA" sz="4000" b="1" u="sng" dirty="0">
              <a:solidFill>
                <a:srgbClr val="00206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6157CD4-84C6-CDFF-77C3-8161413E8AF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342" r="8342"/>
          <a:stretch>
            <a:fillRect/>
          </a:stretch>
        </p:blipFill>
        <p:spPr>
          <a:xfrm>
            <a:off x="228599" y="228219"/>
            <a:ext cx="8531352" cy="6382512"/>
          </a:xfrm>
        </p:spPr>
      </p:pic>
    </p:spTree>
    <p:extLst>
      <p:ext uri="{BB962C8B-B14F-4D97-AF65-F5344CB8AC3E}">
        <p14:creationId xmlns:p14="http://schemas.microsoft.com/office/powerpoint/2010/main" val="168555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D483E-403A-8024-BA58-E45760198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2101" y="672708"/>
            <a:ext cx="2886074" cy="3078784"/>
          </a:xfrm>
        </p:spPr>
        <p:txBody>
          <a:bodyPr>
            <a:normAutofit/>
          </a:bodyPr>
          <a:lstStyle/>
          <a:p>
            <a:r>
              <a:rPr lang="uk-UA" sz="4000" b="1" dirty="0"/>
              <a:t>Ст. 654 </a:t>
            </a:r>
            <a:br>
              <a:rPr lang="uk-UA" sz="4000" b="1" dirty="0"/>
            </a:br>
            <a:r>
              <a:rPr lang="uk-UA" sz="3600" b="1" dirty="0"/>
              <a:t>Цивільного</a:t>
            </a:r>
            <a:br>
              <a:rPr lang="uk-UA" sz="3600" b="1" dirty="0"/>
            </a:br>
            <a:r>
              <a:rPr lang="uk-UA" sz="3600" b="1" dirty="0"/>
              <a:t>кодексу</a:t>
            </a:r>
            <a:br>
              <a:rPr lang="uk-UA" sz="3600" b="1" dirty="0"/>
            </a:br>
            <a:r>
              <a:rPr lang="uk-UA" sz="3600" b="1" dirty="0"/>
              <a:t>України</a:t>
            </a:r>
            <a:endParaRPr lang="ru-UA" sz="36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31FF6C-D885-83AE-7D34-09739A8B7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3162300"/>
            <a:ext cx="7505699" cy="30479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000" b="1" dirty="0" err="1">
                <a:solidFill>
                  <a:schemeClr val="bg1"/>
                </a:solidFill>
              </a:rPr>
              <a:t>Розірвання</a:t>
            </a:r>
            <a:r>
              <a:rPr lang="ru-RU" sz="3000" b="1" dirty="0">
                <a:solidFill>
                  <a:schemeClr val="bg1"/>
                </a:solidFill>
              </a:rPr>
              <a:t> договору </a:t>
            </a:r>
            <a:r>
              <a:rPr lang="ru-RU" sz="3000" b="1" dirty="0" err="1">
                <a:solidFill>
                  <a:schemeClr val="bg1"/>
                </a:solidFill>
              </a:rPr>
              <a:t>повинне</a:t>
            </a:r>
            <a:r>
              <a:rPr lang="ru-RU" sz="3000" b="1" dirty="0">
                <a:solidFill>
                  <a:schemeClr val="bg1"/>
                </a:solidFill>
              </a:rPr>
              <a:t> бути в </a:t>
            </a:r>
            <a:r>
              <a:rPr lang="ru-RU" sz="3000" b="1" dirty="0" err="1">
                <a:solidFill>
                  <a:schemeClr val="bg1"/>
                </a:solidFill>
              </a:rPr>
              <a:t>такій</a:t>
            </a:r>
            <a:r>
              <a:rPr lang="ru-RU" sz="3000" b="1" dirty="0">
                <a:solidFill>
                  <a:schemeClr val="bg1"/>
                </a:solidFill>
              </a:rPr>
              <a:t> </a:t>
            </a:r>
            <a:r>
              <a:rPr lang="ru-RU" sz="3000" b="1" dirty="0" err="1">
                <a:solidFill>
                  <a:schemeClr val="bg1"/>
                </a:solidFill>
              </a:rPr>
              <a:t>самій</a:t>
            </a:r>
            <a:r>
              <a:rPr lang="ru-RU" sz="3000" b="1" dirty="0">
                <a:solidFill>
                  <a:schemeClr val="bg1"/>
                </a:solidFill>
              </a:rPr>
              <a:t> </a:t>
            </a:r>
            <a:r>
              <a:rPr lang="ru-RU" sz="3000" b="1" dirty="0" err="1">
                <a:solidFill>
                  <a:schemeClr val="bg1"/>
                </a:solidFill>
              </a:rPr>
              <a:t>формі</a:t>
            </a:r>
            <a:r>
              <a:rPr lang="ru-RU" sz="3000" b="1" dirty="0">
                <a:solidFill>
                  <a:schemeClr val="bg1"/>
                </a:solidFill>
              </a:rPr>
              <a:t> , </a:t>
            </a:r>
            <a:r>
              <a:rPr lang="ru-RU" sz="3000" b="1" dirty="0" err="1">
                <a:solidFill>
                  <a:schemeClr val="bg1"/>
                </a:solidFill>
              </a:rPr>
              <a:t>що</a:t>
            </a:r>
            <a:r>
              <a:rPr lang="ru-RU" sz="3000" b="1" dirty="0">
                <a:solidFill>
                  <a:schemeClr val="bg1"/>
                </a:solidFill>
              </a:rPr>
              <a:t> й </a:t>
            </a:r>
            <a:r>
              <a:rPr lang="ru-RU" sz="3000" b="1" dirty="0" err="1">
                <a:solidFill>
                  <a:schemeClr val="bg1"/>
                </a:solidFill>
              </a:rPr>
              <a:t>договір</a:t>
            </a:r>
            <a:r>
              <a:rPr lang="ru-RU" sz="3000" b="1" dirty="0">
                <a:solidFill>
                  <a:schemeClr val="bg1"/>
                </a:solidFill>
              </a:rPr>
              <a:t> , </a:t>
            </a:r>
            <a:r>
              <a:rPr lang="ru-RU" sz="3000" b="1" dirty="0" err="1">
                <a:solidFill>
                  <a:schemeClr val="bg1"/>
                </a:solidFill>
              </a:rPr>
              <a:t>який</a:t>
            </a:r>
            <a:r>
              <a:rPr lang="ru-RU" sz="3000" b="1" dirty="0">
                <a:solidFill>
                  <a:schemeClr val="bg1"/>
                </a:solidFill>
              </a:rPr>
              <a:t> </a:t>
            </a:r>
            <a:r>
              <a:rPr lang="ru-RU" sz="3000" b="1" dirty="0" err="1">
                <a:solidFill>
                  <a:schemeClr val="bg1"/>
                </a:solidFill>
              </a:rPr>
              <a:t>розривається</a:t>
            </a:r>
            <a:r>
              <a:rPr lang="ru-RU" sz="3000" b="1" dirty="0">
                <a:solidFill>
                  <a:schemeClr val="bg1"/>
                </a:solidFill>
              </a:rPr>
              <a:t> , </a:t>
            </a:r>
            <a:r>
              <a:rPr lang="ru-RU" sz="3000" b="1" dirty="0" err="1">
                <a:solidFill>
                  <a:schemeClr val="bg1"/>
                </a:solidFill>
              </a:rPr>
              <a:t>якщо</a:t>
            </a:r>
            <a:r>
              <a:rPr lang="ru-RU" sz="3000" b="1" dirty="0">
                <a:solidFill>
                  <a:schemeClr val="bg1"/>
                </a:solidFill>
              </a:rPr>
              <a:t> </a:t>
            </a:r>
            <a:r>
              <a:rPr lang="ru-RU" sz="3000" b="1" dirty="0" err="1">
                <a:solidFill>
                  <a:schemeClr val="bg1"/>
                </a:solidFill>
              </a:rPr>
              <a:t>інше</a:t>
            </a:r>
            <a:r>
              <a:rPr lang="ru-RU" sz="3000" b="1" dirty="0">
                <a:solidFill>
                  <a:schemeClr val="bg1"/>
                </a:solidFill>
              </a:rPr>
              <a:t> не </a:t>
            </a:r>
            <a:r>
              <a:rPr lang="ru-RU" sz="3000" b="1" dirty="0" err="1">
                <a:solidFill>
                  <a:schemeClr val="bg1"/>
                </a:solidFill>
              </a:rPr>
              <a:t>встановлено</a:t>
            </a:r>
            <a:r>
              <a:rPr lang="ru-RU" sz="3000" b="1" dirty="0">
                <a:solidFill>
                  <a:schemeClr val="bg1"/>
                </a:solidFill>
              </a:rPr>
              <a:t> договором </a:t>
            </a:r>
            <a:r>
              <a:rPr lang="ru-RU" sz="3000" b="1" dirty="0" err="1">
                <a:solidFill>
                  <a:schemeClr val="bg1"/>
                </a:solidFill>
              </a:rPr>
              <a:t>або</a:t>
            </a:r>
            <a:r>
              <a:rPr lang="ru-RU" sz="3000" b="1" dirty="0">
                <a:solidFill>
                  <a:schemeClr val="bg1"/>
                </a:solidFill>
              </a:rPr>
              <a:t> законом</a:t>
            </a:r>
            <a:endParaRPr lang="ru-UA" sz="3000" b="1" dirty="0">
              <a:solidFill>
                <a:schemeClr val="bg1"/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4B4648-0A4D-1B36-7638-1492BC94AF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4801" y="400050"/>
            <a:ext cx="8477248" cy="35052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1"/>
                </a:solidFill>
              </a:rPr>
              <a:t>Як </a:t>
            </a:r>
            <a:r>
              <a:rPr lang="ru-RU" sz="3600" b="1" dirty="0" err="1">
                <a:solidFill>
                  <a:schemeClr val="accent1"/>
                </a:solidFill>
              </a:rPr>
              <a:t>оформити</a:t>
            </a:r>
            <a:r>
              <a:rPr lang="ru-RU" sz="3600" b="1" dirty="0">
                <a:solidFill>
                  <a:schemeClr val="accent1"/>
                </a:solidFill>
              </a:rPr>
              <a:t> </a:t>
            </a:r>
            <a:r>
              <a:rPr lang="ru-RU" sz="3600" b="1" dirty="0" err="1">
                <a:solidFill>
                  <a:schemeClr val="accent1"/>
                </a:solidFill>
              </a:rPr>
              <a:t>розірвання</a:t>
            </a:r>
            <a:r>
              <a:rPr lang="ru-RU" sz="3600" b="1" dirty="0">
                <a:solidFill>
                  <a:schemeClr val="accent1"/>
                </a:solidFill>
              </a:rPr>
              <a:t> договору </a:t>
            </a:r>
            <a:r>
              <a:rPr lang="ru-RU" sz="3600" b="1" dirty="0" err="1">
                <a:solidFill>
                  <a:schemeClr val="accent1"/>
                </a:solidFill>
              </a:rPr>
              <a:t>оренди</a:t>
            </a:r>
            <a:r>
              <a:rPr lang="ru-RU" sz="3600" b="1" dirty="0">
                <a:solidFill>
                  <a:schemeClr val="accent1"/>
                </a:solidFill>
              </a:rPr>
              <a:t> </a:t>
            </a:r>
            <a:r>
              <a:rPr lang="ru-RU" sz="3600" b="1" dirty="0" err="1">
                <a:solidFill>
                  <a:schemeClr val="accent1"/>
                </a:solidFill>
              </a:rPr>
              <a:t>земельної</a:t>
            </a:r>
            <a:r>
              <a:rPr lang="ru-RU" sz="3600" b="1" dirty="0">
                <a:solidFill>
                  <a:schemeClr val="accent1"/>
                </a:solidFill>
              </a:rPr>
              <a:t> </a:t>
            </a:r>
            <a:r>
              <a:rPr lang="ru-RU" sz="3600" b="1" dirty="0" err="1">
                <a:solidFill>
                  <a:schemeClr val="accent1"/>
                </a:solidFill>
              </a:rPr>
              <a:t>ділянки</a:t>
            </a:r>
            <a:r>
              <a:rPr lang="ru-RU" sz="3600" b="1" dirty="0">
                <a:solidFill>
                  <a:schemeClr val="accent1"/>
                </a:solidFill>
              </a:rPr>
              <a:t> </a:t>
            </a:r>
            <a:r>
              <a:rPr lang="ru-RU" sz="3600" b="1" dirty="0" err="1">
                <a:solidFill>
                  <a:schemeClr val="accent1"/>
                </a:solidFill>
              </a:rPr>
              <a:t>с.г</a:t>
            </a:r>
            <a:r>
              <a:rPr lang="ru-RU" sz="3600" b="1" dirty="0">
                <a:solidFill>
                  <a:schemeClr val="accent1"/>
                </a:solidFill>
              </a:rPr>
              <a:t>. </a:t>
            </a:r>
            <a:r>
              <a:rPr lang="ru-RU" sz="3600" b="1" dirty="0" err="1">
                <a:solidFill>
                  <a:schemeClr val="accent1"/>
                </a:solidFill>
              </a:rPr>
              <a:t>призначення</a:t>
            </a:r>
            <a:r>
              <a:rPr lang="ru-RU" sz="4800" b="1" dirty="0">
                <a:solidFill>
                  <a:schemeClr val="accent1"/>
                </a:solidFill>
              </a:rPr>
              <a:t>?</a:t>
            </a:r>
            <a:endParaRPr lang="ru-UA" sz="4800" b="1" dirty="0">
              <a:solidFill>
                <a:schemeClr val="accent1"/>
              </a:solidFill>
            </a:endParaRPr>
          </a:p>
        </p:txBody>
      </p:sp>
      <p:sp>
        <p:nvSpPr>
          <p:cNvPr id="20" name="Стрелка: штриховая вправо 19">
            <a:extLst>
              <a:ext uri="{FF2B5EF4-FFF2-40B4-BE49-F238E27FC236}">
                <a16:creationId xmlns:a16="http://schemas.microsoft.com/office/drawing/2014/main" id="{E7B3E46E-1BC3-2E0C-2849-3F6B2343D6B8}"/>
              </a:ext>
            </a:extLst>
          </p:cNvPr>
          <p:cNvSpPr/>
          <p:nvPr/>
        </p:nvSpPr>
        <p:spPr>
          <a:xfrm>
            <a:off x="6610349" y="1714500"/>
            <a:ext cx="2171699" cy="504825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2" name="Рисунок 21" descr="Справка">
            <a:extLst>
              <a:ext uri="{FF2B5EF4-FFF2-40B4-BE49-F238E27FC236}">
                <a16:creationId xmlns:a16="http://schemas.microsoft.com/office/drawing/2014/main" id="{28C42A8B-C24C-4EC8-82E7-628F423825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0699" y="4276725"/>
            <a:ext cx="1609725" cy="1847850"/>
          </a:xfrm>
          <a:prstGeom prst="rect">
            <a:avLst/>
          </a:prstGeom>
        </p:spPr>
      </p:pic>
      <p:sp>
        <p:nvSpPr>
          <p:cNvPr id="23" name="Стрелка: влево 22">
            <a:extLst>
              <a:ext uri="{FF2B5EF4-FFF2-40B4-BE49-F238E27FC236}">
                <a16:creationId xmlns:a16="http://schemas.microsoft.com/office/drawing/2014/main" id="{A9675739-E05B-39C6-F1E4-89F97313B9FE}"/>
              </a:ext>
            </a:extLst>
          </p:cNvPr>
          <p:cNvSpPr/>
          <p:nvPr/>
        </p:nvSpPr>
        <p:spPr>
          <a:xfrm>
            <a:off x="7391399" y="3533775"/>
            <a:ext cx="1390649" cy="60960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" name="Рисунок 5" descr="Отправить">
            <a:extLst>
              <a:ext uri="{FF2B5EF4-FFF2-40B4-BE49-F238E27FC236}">
                <a16:creationId xmlns:a16="http://schemas.microsoft.com/office/drawing/2014/main" id="{5ED936A5-A04D-86BE-D63E-56379BF00A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8174" y="1924050"/>
            <a:ext cx="1646475" cy="113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76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184C3BB4-BD2E-A138-36AA-5E1C5BE083C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01106339"/>
              </p:ext>
            </p:extLst>
          </p:nvPr>
        </p:nvGraphicFramePr>
        <p:xfrm>
          <a:off x="291498" y="370702"/>
          <a:ext cx="11645129" cy="6314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966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33B219-4232-B845-415F-91C5DD392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661" y="266700"/>
            <a:ext cx="9582150" cy="981075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chemeClr val="tx2"/>
                </a:solidFill>
              </a:rPr>
              <a:t>Виключення !!!</a:t>
            </a:r>
            <a:endParaRPr lang="ru-UA" b="1" dirty="0">
              <a:solidFill>
                <a:schemeClr val="tx2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DCE34D-BD32-9C5A-A320-7133FEAFC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9007" y="1247775"/>
            <a:ext cx="9912286" cy="132397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/>
              <a:t>Не </a:t>
            </a:r>
            <a:r>
              <a:rPr lang="ru-RU" sz="2800" dirty="0" err="1"/>
              <a:t>підлягають</a:t>
            </a:r>
            <a:r>
              <a:rPr lang="ru-RU" sz="2800" dirty="0"/>
              <a:t> </a:t>
            </a:r>
            <a:r>
              <a:rPr lang="ru-RU" sz="2800" dirty="0" err="1"/>
              <a:t>передачі</a:t>
            </a:r>
            <a:r>
              <a:rPr lang="ru-RU" sz="2800" dirty="0"/>
              <a:t> в </a:t>
            </a:r>
            <a:r>
              <a:rPr lang="ru-RU" sz="2800" dirty="0" err="1"/>
              <a:t>оренду</a:t>
            </a:r>
            <a:r>
              <a:rPr lang="ru-RU" sz="2800" dirty="0"/>
              <a:t> на </a:t>
            </a:r>
            <a:r>
              <a:rPr lang="ru-RU" sz="2800" dirty="0" err="1"/>
              <a:t>конкурентних</a:t>
            </a:r>
            <a:r>
              <a:rPr lang="ru-RU" sz="2800" dirty="0"/>
              <a:t> засадах </a:t>
            </a:r>
            <a:r>
              <a:rPr lang="ru-RU" sz="2800" dirty="0" err="1"/>
              <a:t>земельні</a:t>
            </a:r>
            <a:r>
              <a:rPr lang="ru-RU" sz="2800" dirty="0"/>
              <a:t> </a:t>
            </a:r>
            <a:r>
              <a:rPr lang="ru-RU" sz="2800" dirty="0" err="1"/>
              <a:t>ділянки</a:t>
            </a:r>
            <a:r>
              <a:rPr lang="ru-RU" sz="2800" dirty="0"/>
              <a:t> </a:t>
            </a:r>
            <a:r>
              <a:rPr lang="ru-RU" sz="2800" dirty="0" err="1"/>
              <a:t>державної</a:t>
            </a:r>
            <a:r>
              <a:rPr lang="ru-RU" sz="2800" dirty="0"/>
              <a:t> </a:t>
            </a:r>
            <a:r>
              <a:rPr lang="ru-RU" sz="2800" dirty="0" err="1"/>
              <a:t>чи</a:t>
            </a:r>
            <a:r>
              <a:rPr lang="ru-RU" sz="2800" dirty="0"/>
              <a:t> </a:t>
            </a:r>
            <a:r>
              <a:rPr lang="ru-RU" sz="2800" dirty="0" err="1"/>
              <a:t>комунальної</a:t>
            </a:r>
            <a:r>
              <a:rPr lang="ru-RU" sz="2800" dirty="0"/>
              <a:t> </a:t>
            </a:r>
            <a:r>
              <a:rPr lang="ru-RU" sz="2800" dirty="0" err="1"/>
              <a:t>власності</a:t>
            </a:r>
            <a:r>
              <a:rPr lang="ru-RU" sz="2800" dirty="0"/>
              <a:t> у </a:t>
            </a:r>
            <a:r>
              <a:rPr lang="ru-RU" sz="2800" dirty="0" err="1"/>
              <a:t>разі</a:t>
            </a:r>
            <a:r>
              <a:rPr lang="ru-RU" sz="2800" dirty="0"/>
              <a:t>:</a:t>
            </a:r>
            <a:endParaRPr lang="ru-UA" sz="2800" dirty="0"/>
          </a:p>
        </p:txBody>
      </p:sp>
      <p:pic>
        <p:nvPicPr>
          <p:cNvPr id="8" name="Объект 7" descr="Поднятая рука">
            <a:extLst>
              <a:ext uri="{FF2B5EF4-FFF2-40B4-BE49-F238E27FC236}">
                <a16:creationId xmlns:a16="http://schemas.microsoft.com/office/drawing/2014/main" id="{806BF968-98B6-AE49-6A10-904F5AE205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261" y="190500"/>
            <a:ext cx="914400" cy="914400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BC4A3C7D-C8F5-734C-BFD3-B97A362AF5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6261" y="2800350"/>
            <a:ext cx="11406189" cy="405765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/>
              <a:t>-	</a:t>
            </a:r>
            <a:r>
              <a:rPr lang="ru-RU" sz="2300" dirty="0" err="1"/>
              <a:t>передачі</a:t>
            </a:r>
            <a:r>
              <a:rPr lang="ru-RU" sz="2300" dirty="0"/>
              <a:t> </a:t>
            </a:r>
            <a:r>
              <a:rPr lang="ru-RU" sz="2300" dirty="0" err="1"/>
              <a:t>громадянам</a:t>
            </a:r>
            <a:r>
              <a:rPr lang="ru-RU" sz="2300" dirty="0"/>
              <a:t> </a:t>
            </a:r>
            <a:r>
              <a:rPr lang="ru-RU" sz="2300" dirty="0" err="1"/>
              <a:t>земельних</a:t>
            </a:r>
            <a:r>
              <a:rPr lang="ru-RU" sz="2300" dirty="0"/>
              <a:t> </a:t>
            </a:r>
            <a:r>
              <a:rPr lang="ru-RU" sz="2300" dirty="0" err="1"/>
              <a:t>ділянок</a:t>
            </a:r>
            <a:r>
              <a:rPr lang="ru-RU" sz="2300" dirty="0"/>
              <a:t> для </a:t>
            </a:r>
            <a:r>
              <a:rPr lang="ru-RU" sz="2300" dirty="0" err="1"/>
              <a:t>сінокосіння</a:t>
            </a:r>
            <a:r>
              <a:rPr lang="ru-RU" sz="2300" dirty="0"/>
              <a:t> і </a:t>
            </a:r>
            <a:r>
              <a:rPr lang="ru-RU" sz="2300" dirty="0" err="1"/>
              <a:t>випасання</a:t>
            </a:r>
            <a:r>
              <a:rPr lang="ru-RU" sz="2300" dirty="0"/>
              <a:t>  </a:t>
            </a:r>
          </a:p>
          <a:p>
            <a:pPr algn="l"/>
            <a:r>
              <a:rPr lang="ru-RU" sz="2300" dirty="0"/>
              <a:t>            </a:t>
            </a:r>
            <a:r>
              <a:rPr lang="ru-RU" sz="2300" dirty="0" err="1"/>
              <a:t>худоби</a:t>
            </a:r>
            <a:r>
              <a:rPr lang="ru-RU" sz="2300" dirty="0"/>
              <a:t>;</a:t>
            </a:r>
          </a:p>
          <a:p>
            <a:pPr algn="l"/>
            <a:r>
              <a:rPr lang="ru-RU" sz="2300" dirty="0"/>
              <a:t>-	для </a:t>
            </a:r>
            <a:r>
              <a:rPr lang="ru-RU" sz="2300" dirty="0" err="1"/>
              <a:t>городництва</a:t>
            </a:r>
            <a:r>
              <a:rPr lang="ru-RU" sz="2300" dirty="0"/>
              <a:t>;</a:t>
            </a:r>
          </a:p>
          <a:p>
            <a:pPr algn="l"/>
            <a:r>
              <a:rPr lang="ru-RU" sz="2300" dirty="0"/>
              <a:t>-	</a:t>
            </a:r>
            <a:r>
              <a:rPr lang="ru-RU" sz="2300" dirty="0" err="1"/>
              <a:t>поновлення</a:t>
            </a:r>
            <a:r>
              <a:rPr lang="ru-RU" sz="2300" dirty="0"/>
              <a:t> </a:t>
            </a:r>
            <a:r>
              <a:rPr lang="ru-RU" sz="2300" dirty="0" err="1"/>
              <a:t>договорів</a:t>
            </a:r>
            <a:r>
              <a:rPr lang="ru-RU" sz="2300" dirty="0"/>
              <a:t> </a:t>
            </a:r>
            <a:r>
              <a:rPr lang="ru-RU" sz="2300" dirty="0" err="1"/>
              <a:t>оренди</a:t>
            </a:r>
            <a:r>
              <a:rPr lang="ru-RU" sz="2300" dirty="0"/>
              <a:t> </a:t>
            </a:r>
            <a:r>
              <a:rPr lang="ru-RU" sz="2300" dirty="0" err="1"/>
              <a:t>землі</a:t>
            </a:r>
            <a:r>
              <a:rPr lang="ru-RU" sz="2300" dirty="0"/>
              <a:t>; </a:t>
            </a:r>
          </a:p>
          <a:p>
            <a:pPr algn="l"/>
            <a:r>
              <a:rPr lang="ru-RU" sz="2300" dirty="0"/>
              <a:t>-	</a:t>
            </a:r>
            <a:r>
              <a:rPr lang="ru-RU" sz="2300" dirty="0" err="1"/>
              <a:t>укладення</a:t>
            </a:r>
            <a:r>
              <a:rPr lang="ru-RU" sz="2300" dirty="0"/>
              <a:t> </a:t>
            </a:r>
            <a:r>
              <a:rPr lang="ru-RU" sz="2300" dirty="0" err="1"/>
              <a:t>договорів</a:t>
            </a:r>
            <a:r>
              <a:rPr lang="ru-RU" sz="2300" dirty="0"/>
              <a:t> </a:t>
            </a:r>
            <a:r>
              <a:rPr lang="ru-RU" sz="2300" dirty="0" err="1"/>
              <a:t>оренди</a:t>
            </a:r>
            <a:r>
              <a:rPr lang="ru-RU" sz="2300" dirty="0"/>
              <a:t> </a:t>
            </a:r>
            <a:r>
              <a:rPr lang="ru-RU" sz="2300" dirty="0" err="1"/>
              <a:t>землі</a:t>
            </a:r>
            <a:r>
              <a:rPr lang="ru-RU" sz="2300" dirty="0"/>
              <a:t> на </a:t>
            </a:r>
            <a:r>
              <a:rPr lang="ru-RU" sz="2300" dirty="0" err="1"/>
              <a:t>новий</a:t>
            </a:r>
            <a:r>
              <a:rPr lang="ru-RU" sz="2300" dirty="0"/>
              <a:t> строк з </a:t>
            </a:r>
            <a:r>
              <a:rPr lang="ru-RU" sz="2300" dirty="0" err="1"/>
              <a:t>використанням</a:t>
            </a:r>
            <a:r>
              <a:rPr lang="ru-RU" sz="2300" dirty="0"/>
              <a:t>     </a:t>
            </a:r>
          </a:p>
          <a:p>
            <a:pPr algn="l"/>
            <a:r>
              <a:rPr lang="ru-RU" sz="2300" dirty="0"/>
              <a:t>            </a:t>
            </a:r>
            <a:r>
              <a:rPr lang="ru-RU" sz="2300" dirty="0" err="1"/>
              <a:t>переважного</a:t>
            </a:r>
            <a:r>
              <a:rPr lang="ru-RU" sz="2300" dirty="0"/>
              <a:t> права; </a:t>
            </a:r>
          </a:p>
          <a:p>
            <a:pPr algn="l"/>
            <a:r>
              <a:rPr lang="ru-RU" sz="2300" dirty="0"/>
              <a:t>-	</a:t>
            </a:r>
            <a:r>
              <a:rPr lang="ru-RU" sz="2300" dirty="0" err="1"/>
              <a:t>надання</a:t>
            </a:r>
            <a:r>
              <a:rPr lang="ru-RU" sz="2300" dirty="0"/>
              <a:t> в </a:t>
            </a:r>
            <a:r>
              <a:rPr lang="ru-RU" sz="2300" dirty="0" err="1"/>
              <a:t>оренду</a:t>
            </a:r>
            <a:r>
              <a:rPr lang="ru-RU" sz="2300" dirty="0"/>
              <a:t> </a:t>
            </a:r>
            <a:r>
              <a:rPr lang="ru-RU" sz="2300" dirty="0" err="1"/>
              <a:t>земельних</a:t>
            </a:r>
            <a:r>
              <a:rPr lang="ru-RU" sz="2300" dirty="0"/>
              <a:t> </a:t>
            </a:r>
            <a:r>
              <a:rPr lang="ru-RU" sz="2300" dirty="0" err="1"/>
              <a:t>ділянок</a:t>
            </a:r>
            <a:r>
              <a:rPr lang="ru-RU" sz="2300" dirty="0"/>
              <a:t> </a:t>
            </a:r>
            <a:r>
              <a:rPr lang="ru-RU" sz="2300" dirty="0" err="1"/>
              <a:t>під</a:t>
            </a:r>
            <a:r>
              <a:rPr lang="ru-RU" sz="2300" dirty="0"/>
              <a:t> </a:t>
            </a:r>
            <a:r>
              <a:rPr lang="ru-RU" sz="2300" dirty="0" err="1"/>
              <a:t>польовими</a:t>
            </a:r>
            <a:r>
              <a:rPr lang="ru-RU" sz="2300" dirty="0"/>
              <a:t> дорогами, </a:t>
            </a:r>
          </a:p>
          <a:p>
            <a:pPr algn="l"/>
            <a:r>
              <a:rPr lang="ru-RU" sz="2300" dirty="0"/>
              <a:t>            </a:t>
            </a:r>
            <a:r>
              <a:rPr lang="ru-RU" sz="2300" dirty="0" err="1"/>
              <a:t>розташованих</a:t>
            </a:r>
            <a:r>
              <a:rPr lang="ru-RU" sz="2300" dirty="0"/>
              <a:t> у </a:t>
            </a:r>
            <a:r>
              <a:rPr lang="ru-RU" sz="2300" dirty="0" err="1"/>
              <a:t>масиві</a:t>
            </a:r>
            <a:r>
              <a:rPr lang="ru-RU" sz="2300" dirty="0"/>
              <a:t>  земель </a:t>
            </a:r>
            <a:r>
              <a:rPr lang="ru-RU" sz="2300" dirty="0" err="1"/>
              <a:t>с.г</a:t>
            </a:r>
            <a:r>
              <a:rPr lang="ru-RU" sz="2300" dirty="0"/>
              <a:t>. </a:t>
            </a:r>
            <a:r>
              <a:rPr lang="ru-RU" sz="2300" dirty="0" err="1"/>
              <a:t>призначення</a:t>
            </a:r>
            <a:r>
              <a:rPr lang="ru-RU" sz="2300" dirty="0"/>
              <a:t>;</a:t>
            </a:r>
          </a:p>
          <a:p>
            <a:pPr algn="l"/>
            <a:r>
              <a:rPr lang="ru-RU" sz="2300" dirty="0"/>
              <a:t>-	</a:t>
            </a:r>
            <a:r>
              <a:rPr lang="ru-RU" sz="2300" dirty="0" err="1"/>
              <a:t>надання</a:t>
            </a:r>
            <a:r>
              <a:rPr lang="ru-RU" sz="2300" dirty="0"/>
              <a:t> в </a:t>
            </a:r>
            <a:r>
              <a:rPr lang="ru-RU" sz="2300" dirty="0" err="1"/>
              <a:t>оренду</a:t>
            </a:r>
            <a:r>
              <a:rPr lang="ru-RU" sz="2300" dirty="0"/>
              <a:t> </a:t>
            </a:r>
            <a:r>
              <a:rPr lang="ru-RU" sz="2300" dirty="0" err="1"/>
              <a:t>земельних</a:t>
            </a:r>
            <a:r>
              <a:rPr lang="ru-RU" sz="2300" dirty="0"/>
              <a:t> </a:t>
            </a:r>
            <a:r>
              <a:rPr lang="ru-RU" sz="2300" dirty="0" err="1"/>
              <a:t>ділянок</a:t>
            </a:r>
            <a:r>
              <a:rPr lang="ru-RU" sz="2300" dirty="0"/>
              <a:t> </a:t>
            </a:r>
            <a:r>
              <a:rPr lang="ru-RU" sz="2300" dirty="0" err="1"/>
              <a:t>під</a:t>
            </a:r>
            <a:r>
              <a:rPr lang="ru-RU" sz="2300" dirty="0"/>
              <a:t> </a:t>
            </a:r>
            <a:r>
              <a:rPr lang="ru-RU" sz="2300" dirty="0" err="1"/>
              <a:t>полезахисними</a:t>
            </a:r>
            <a:r>
              <a:rPr lang="ru-RU" sz="2300" dirty="0"/>
              <a:t> </a:t>
            </a:r>
            <a:r>
              <a:rPr lang="ru-RU" sz="2300" dirty="0" err="1"/>
              <a:t>лісовими</a:t>
            </a:r>
            <a:r>
              <a:rPr lang="ru-RU" sz="2300" dirty="0"/>
              <a:t> </a:t>
            </a:r>
            <a:r>
              <a:rPr lang="ru-RU" sz="2300" dirty="0" err="1"/>
              <a:t>смугами</a:t>
            </a:r>
            <a:r>
              <a:rPr lang="ru-RU" sz="2300" dirty="0"/>
              <a:t>, </a:t>
            </a:r>
          </a:p>
          <a:p>
            <a:pPr algn="l"/>
            <a:r>
              <a:rPr lang="ru-RU" sz="2300" dirty="0"/>
              <a:t>            </a:t>
            </a:r>
            <a:r>
              <a:rPr lang="ru-RU" sz="2300" dirty="0" err="1"/>
              <a:t>що</a:t>
            </a:r>
            <a:r>
              <a:rPr lang="ru-RU" sz="2300" dirty="0"/>
              <a:t> </a:t>
            </a:r>
            <a:r>
              <a:rPr lang="ru-RU" sz="2300" dirty="0" err="1"/>
              <a:t>обслуговують</a:t>
            </a:r>
            <a:r>
              <a:rPr lang="ru-RU" sz="2300" dirty="0"/>
              <a:t> </a:t>
            </a:r>
            <a:r>
              <a:rPr lang="ru-RU" sz="2300" dirty="0" err="1"/>
              <a:t>масив</a:t>
            </a:r>
            <a:r>
              <a:rPr lang="ru-RU" sz="2300" dirty="0"/>
              <a:t> земель </a:t>
            </a:r>
            <a:r>
              <a:rPr lang="ru-RU" sz="2300" dirty="0" err="1"/>
              <a:t>сільськогосподарського</a:t>
            </a:r>
            <a:r>
              <a:rPr lang="ru-RU" sz="2300" dirty="0"/>
              <a:t> </a:t>
            </a:r>
            <a:r>
              <a:rPr lang="ru-RU" sz="2300" dirty="0" err="1"/>
              <a:t>призначення</a:t>
            </a:r>
            <a:r>
              <a:rPr lang="ru-RU" sz="2300" dirty="0"/>
              <a:t>;</a:t>
            </a:r>
          </a:p>
          <a:p>
            <a:pPr algn="l"/>
            <a:r>
              <a:rPr lang="ru-RU" sz="2300" dirty="0"/>
              <a:t>-	</a:t>
            </a:r>
            <a:r>
              <a:rPr lang="ru-RU" sz="2300" dirty="0" err="1"/>
              <a:t>передачі</a:t>
            </a:r>
            <a:r>
              <a:rPr lang="ru-RU" sz="2300" dirty="0"/>
              <a:t> земель </a:t>
            </a:r>
            <a:r>
              <a:rPr lang="ru-RU" sz="2300" dirty="0" err="1"/>
              <a:t>загального</a:t>
            </a:r>
            <a:r>
              <a:rPr lang="ru-RU" sz="2300" dirty="0"/>
              <a:t> </a:t>
            </a:r>
            <a:r>
              <a:rPr lang="ru-RU" sz="2300" dirty="0" err="1"/>
              <a:t>користування</a:t>
            </a:r>
            <a:r>
              <a:rPr lang="ru-RU" sz="2300" dirty="0"/>
              <a:t> </a:t>
            </a:r>
            <a:r>
              <a:rPr lang="ru-RU" sz="2300" dirty="0" err="1"/>
              <a:t>садівницькому</a:t>
            </a:r>
            <a:r>
              <a:rPr lang="ru-RU" sz="2300" dirty="0"/>
              <a:t> </a:t>
            </a:r>
            <a:r>
              <a:rPr lang="ru-RU" sz="2300" dirty="0" err="1"/>
              <a:t>товариству</a:t>
            </a:r>
            <a:r>
              <a:rPr lang="ru-RU" sz="2300" dirty="0"/>
              <a:t> та </a:t>
            </a:r>
          </a:p>
          <a:p>
            <a:pPr algn="l"/>
            <a:r>
              <a:rPr lang="ru-RU" sz="2300" dirty="0"/>
              <a:t>             дачному кооперативу; </a:t>
            </a:r>
          </a:p>
          <a:p>
            <a:pPr algn="l"/>
            <a:r>
              <a:rPr lang="ru-RU" sz="2300" b="1" dirty="0">
                <a:solidFill>
                  <a:schemeClr val="accent2"/>
                </a:solidFill>
              </a:rPr>
              <a:t>-         ……….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306324158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CB00A9-1F84-D7D9-80A1-443CFAD2D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0" y="603503"/>
            <a:ext cx="2724150" cy="5768721"/>
          </a:xfrm>
        </p:spPr>
        <p:txBody>
          <a:bodyPr/>
          <a:lstStyle/>
          <a:p>
            <a:r>
              <a:rPr lang="ru-RU" sz="3000" dirty="0" err="1"/>
              <a:t>Розірвання</a:t>
            </a:r>
            <a:r>
              <a:rPr lang="ru-RU" sz="3000" dirty="0"/>
              <a:t> договору </a:t>
            </a:r>
            <a:r>
              <a:rPr lang="ru-RU" sz="3000" dirty="0" err="1"/>
              <a:t>оренди</a:t>
            </a:r>
            <a:r>
              <a:rPr lang="ru-RU" sz="3000" dirty="0"/>
              <a:t> </a:t>
            </a:r>
            <a:r>
              <a:rPr lang="ru-RU" sz="3000" dirty="0" err="1"/>
              <a:t>землі</a:t>
            </a:r>
            <a:r>
              <a:rPr lang="ru-RU" sz="3000" dirty="0"/>
              <a:t> </a:t>
            </a:r>
            <a:r>
              <a:rPr lang="ru-RU" sz="3000" dirty="0" err="1"/>
              <a:t>с.г</a:t>
            </a:r>
            <a:r>
              <a:rPr lang="ru-RU" sz="3000" dirty="0"/>
              <a:t>.  </a:t>
            </a:r>
            <a:r>
              <a:rPr lang="ru-RU" sz="3000" dirty="0" err="1"/>
              <a:t>призначення</a:t>
            </a:r>
            <a:r>
              <a:rPr lang="ru-RU" sz="3000" dirty="0"/>
              <a:t>, </a:t>
            </a:r>
            <a:r>
              <a:rPr lang="ru-RU" sz="3000" dirty="0" err="1"/>
              <a:t>орендарем</a:t>
            </a:r>
            <a:r>
              <a:rPr lang="ru-RU" sz="3000" dirty="0"/>
              <a:t> за </a:t>
            </a:r>
            <a:r>
              <a:rPr lang="ru-RU" sz="3000" dirty="0" err="1"/>
              <a:t>яким</a:t>
            </a:r>
            <a:r>
              <a:rPr lang="ru-RU" sz="3000" dirty="0"/>
              <a:t> є </a:t>
            </a:r>
            <a:r>
              <a:rPr lang="ru-RU" sz="3000" dirty="0" err="1"/>
              <a:t>юридична</a:t>
            </a:r>
            <a:r>
              <a:rPr lang="ru-RU" sz="3000" dirty="0"/>
              <a:t> особа приватного права </a:t>
            </a:r>
            <a:br>
              <a:rPr lang="ru-RU" sz="3000" dirty="0"/>
            </a:br>
            <a:r>
              <a:rPr lang="ru-RU" sz="3000" dirty="0"/>
              <a:t>(</a:t>
            </a:r>
            <a:r>
              <a:rPr lang="ru-RU" sz="3000" dirty="0" err="1"/>
              <a:t>крім</a:t>
            </a:r>
            <a:r>
              <a:rPr lang="ru-RU" sz="3000" dirty="0"/>
              <a:t> АТ, ПТ, КТ)</a:t>
            </a:r>
            <a:endParaRPr lang="ru-UA" sz="3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614299B-A425-9F3D-21C6-37CA151DA0A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658" r="6658"/>
          <a:stretch>
            <a:fillRect/>
          </a:stretch>
        </p:blipFill>
        <p:spPr>
          <a:xfrm>
            <a:off x="171450" y="408813"/>
            <a:ext cx="8531352" cy="6382512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3C385CDA-ACF0-135F-E1CD-7B4654B838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1450" y="0"/>
            <a:ext cx="8848725" cy="2657475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uk-UA" sz="3500" b="1" dirty="0">
                <a:solidFill>
                  <a:srgbClr val="00B050"/>
                </a:solidFill>
                <a:highlight>
                  <a:srgbClr val="808000"/>
                </a:highlight>
              </a:rPr>
              <a:t>НОВЕЛЛА! </a:t>
            </a:r>
            <a:r>
              <a:rPr lang="uk-UA" sz="3500" b="1" dirty="0">
                <a:solidFill>
                  <a:srgbClr val="00B050"/>
                </a:solidFill>
              </a:rPr>
              <a:t>  </a:t>
            </a:r>
            <a:r>
              <a:rPr lang="uk-UA" sz="2600" b="1" u="sng" dirty="0">
                <a:solidFill>
                  <a:srgbClr val="00B050"/>
                </a:solidFill>
              </a:rPr>
              <a:t>За умови згоди загальних зборів учасників    </a:t>
            </a:r>
          </a:p>
          <a:p>
            <a:pPr algn="ctr"/>
            <a:r>
              <a:rPr lang="uk-UA" sz="2600" b="1" dirty="0">
                <a:solidFill>
                  <a:srgbClr val="00B050"/>
                </a:solidFill>
              </a:rPr>
              <a:t>                             </a:t>
            </a:r>
            <a:r>
              <a:rPr lang="uk-UA" sz="2600" b="1" u="sng" dirty="0">
                <a:solidFill>
                  <a:srgbClr val="00B050"/>
                </a:solidFill>
              </a:rPr>
              <a:t>або іншого вищого органу юридичної особи </a:t>
            </a:r>
          </a:p>
          <a:p>
            <a:r>
              <a:rPr lang="uk-UA" sz="2400" i="1" dirty="0">
                <a:solidFill>
                  <a:srgbClr val="00B050"/>
                </a:solidFill>
              </a:rPr>
              <a:t>                                           </a:t>
            </a: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</a:rPr>
              <a:t>(крім випадку, якщо статутом </a:t>
            </a:r>
          </a:p>
          <a:p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</a:rPr>
              <a:t>                                         юридичної  особи прямо  </a:t>
            </a:r>
          </a:p>
          <a:p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</a:rPr>
              <a:t>                                           передбачено, що такий  </a:t>
            </a:r>
          </a:p>
          <a:p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</a:rPr>
              <a:t>                                             правочин не є значним).</a:t>
            </a:r>
            <a:r>
              <a:rPr lang="uk-UA" sz="28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UA" sz="28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Выноска: стрелка влево-вправо 6">
            <a:extLst>
              <a:ext uri="{FF2B5EF4-FFF2-40B4-BE49-F238E27FC236}">
                <a16:creationId xmlns:a16="http://schemas.microsoft.com/office/drawing/2014/main" id="{84152D35-8F49-FDA2-BD1B-A29B81BA626F}"/>
              </a:ext>
            </a:extLst>
          </p:cNvPr>
          <p:cNvSpPr/>
          <p:nvPr/>
        </p:nvSpPr>
        <p:spPr>
          <a:xfrm>
            <a:off x="7721725" y="1095375"/>
            <a:ext cx="1298450" cy="998220"/>
          </a:xfrm>
          <a:prstGeom prst="leftRightArrowCallout">
            <a:avLst>
              <a:gd name="adj1" fmla="val 50000"/>
              <a:gd name="adj2" fmla="val 25000"/>
              <a:gd name="adj3" fmla="val 25000"/>
              <a:gd name="adj4" fmla="val 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808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F82FF703-37E4-D818-4ED1-EB545A7EDBC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03876845"/>
              </p:ext>
            </p:extLst>
          </p:nvPr>
        </p:nvGraphicFramePr>
        <p:xfrm>
          <a:off x="277018" y="354634"/>
          <a:ext cx="11637963" cy="6377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560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6D07A7-6ECC-5308-49A7-96FBFD27D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175" y="606141"/>
            <a:ext cx="10163174" cy="1371600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</a:rPr>
              <a:t>Спори про </a:t>
            </a:r>
            <a:r>
              <a:rPr lang="ru-RU" sz="4000" dirty="0" err="1">
                <a:solidFill>
                  <a:srgbClr val="002060"/>
                </a:solidFill>
              </a:rPr>
              <a:t>розірвання</a:t>
            </a:r>
            <a:r>
              <a:rPr lang="ru-RU" sz="4000" dirty="0">
                <a:solidFill>
                  <a:srgbClr val="002060"/>
                </a:solidFill>
              </a:rPr>
              <a:t> договору </a:t>
            </a:r>
            <a:r>
              <a:rPr lang="ru-RU" sz="4000" dirty="0" err="1">
                <a:solidFill>
                  <a:srgbClr val="002060"/>
                </a:solidFill>
              </a:rPr>
              <a:t>оренди</a:t>
            </a:r>
            <a:r>
              <a:rPr lang="ru-RU" sz="4000" dirty="0">
                <a:solidFill>
                  <a:srgbClr val="002060"/>
                </a:solidFill>
              </a:rPr>
              <a:t> з </a:t>
            </a:r>
            <a:r>
              <a:rPr lang="ru-RU" sz="4000" dirty="0" err="1">
                <a:solidFill>
                  <a:srgbClr val="002060"/>
                </a:solidFill>
              </a:rPr>
              <a:t>підстав</a:t>
            </a:r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ru-RU" sz="4000" dirty="0" err="1">
                <a:solidFill>
                  <a:srgbClr val="002060"/>
                </a:solidFill>
              </a:rPr>
              <a:t>заборгованості</a:t>
            </a:r>
            <a:r>
              <a:rPr lang="ru-RU" sz="4000" dirty="0">
                <a:solidFill>
                  <a:srgbClr val="002060"/>
                </a:solidFill>
              </a:rPr>
              <a:t> з </a:t>
            </a:r>
            <a:r>
              <a:rPr lang="ru-RU" sz="4000" dirty="0" err="1">
                <a:solidFill>
                  <a:srgbClr val="002060"/>
                </a:solidFill>
              </a:rPr>
              <a:t>орендної</a:t>
            </a:r>
            <a:r>
              <a:rPr lang="ru-RU" sz="4000" dirty="0">
                <a:solidFill>
                  <a:srgbClr val="002060"/>
                </a:solidFill>
              </a:rPr>
              <a:t> плати</a:t>
            </a:r>
            <a:endParaRPr lang="ru-UA" sz="4000" dirty="0">
              <a:solidFill>
                <a:srgbClr val="002060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87B1F1-FBAE-8278-ACFB-3A0EF0848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673" y="2202882"/>
            <a:ext cx="6007228" cy="427411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 err="1"/>
              <a:t>Вищий</a:t>
            </a:r>
            <a:r>
              <a:rPr lang="ru-RU" sz="2800" b="1" dirty="0"/>
              <a:t> ГС </a:t>
            </a:r>
            <a:r>
              <a:rPr lang="ru-RU" sz="2800" b="1" dirty="0" err="1"/>
              <a:t>України</a:t>
            </a:r>
            <a:r>
              <a:rPr lang="ru-RU" sz="2800" b="1" dirty="0"/>
              <a:t>  </a:t>
            </a:r>
          </a:p>
          <a:p>
            <a:r>
              <a:rPr lang="ru-RU" sz="2800" dirty="0"/>
              <a:t>Постанова Пленуму </a:t>
            </a:r>
            <a:r>
              <a:rPr lang="ru-RU" sz="2800" dirty="0" err="1"/>
              <a:t>від</a:t>
            </a:r>
            <a:r>
              <a:rPr lang="ru-RU" sz="2800" dirty="0"/>
              <a:t> 17.05.2011 № 6 «Про </a:t>
            </a:r>
            <a:r>
              <a:rPr lang="ru-RU" sz="2800" dirty="0" err="1"/>
              <a:t>деякі</a:t>
            </a:r>
            <a:r>
              <a:rPr lang="ru-RU" sz="2800" dirty="0"/>
              <a:t> </a:t>
            </a:r>
            <a:r>
              <a:rPr lang="ru-RU" sz="2800" dirty="0" err="1"/>
              <a:t>питання</a:t>
            </a:r>
            <a:r>
              <a:rPr lang="ru-RU" sz="2800" dirty="0"/>
              <a:t> практики </a:t>
            </a:r>
            <a:r>
              <a:rPr lang="ru-RU" sz="2800" dirty="0" err="1"/>
              <a:t>розгляду</a:t>
            </a:r>
            <a:r>
              <a:rPr lang="ru-RU" sz="2800" dirty="0"/>
              <a:t> справ у спорах,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виникають</a:t>
            </a:r>
            <a:r>
              <a:rPr lang="ru-RU" sz="2800" dirty="0"/>
              <a:t>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земельних</a:t>
            </a:r>
            <a:r>
              <a:rPr lang="ru-RU" sz="2800" dirty="0"/>
              <a:t> </a:t>
            </a:r>
            <a:r>
              <a:rPr lang="ru-RU" sz="2800" dirty="0" err="1"/>
              <a:t>відносин</a:t>
            </a:r>
            <a:r>
              <a:rPr lang="ru-RU" sz="2800" dirty="0"/>
              <a:t>»</a:t>
            </a:r>
          </a:p>
          <a:p>
            <a:endParaRPr lang="ru-RU" sz="2800" dirty="0"/>
          </a:p>
          <a:p>
            <a:r>
              <a:rPr lang="ru-RU" sz="2800" b="1" dirty="0"/>
              <a:t>Постанова ВС </a:t>
            </a:r>
            <a:r>
              <a:rPr lang="ru-RU" sz="2800" dirty="0" err="1"/>
              <a:t>від</a:t>
            </a:r>
            <a:r>
              <a:rPr lang="ru-RU" sz="2800" dirty="0"/>
              <a:t> 06 вересня 2023 року у </a:t>
            </a:r>
            <a:r>
              <a:rPr lang="ru-RU" sz="2800" dirty="0" err="1"/>
              <a:t>справі</a:t>
            </a:r>
            <a:r>
              <a:rPr lang="ru-RU" sz="2800" dirty="0"/>
              <a:t> № 193/805/20</a:t>
            </a:r>
            <a:endParaRPr lang="ru-UA" sz="2800" dirty="0"/>
          </a:p>
        </p:txBody>
      </p:sp>
      <p:pic>
        <p:nvPicPr>
          <p:cNvPr id="8" name="Объект 7" descr="Доллар">
            <a:extLst>
              <a:ext uri="{FF2B5EF4-FFF2-40B4-BE49-F238E27FC236}">
                <a16:creationId xmlns:a16="http://schemas.microsoft.com/office/drawing/2014/main" id="{9B54C8F9-7B8B-1C1B-044D-15883A36E3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8015" y="3243261"/>
            <a:ext cx="1552575" cy="1552575"/>
          </a:xfr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98651582-137D-A2EE-8E21-A5546F3F6E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530656" y="2647949"/>
            <a:ext cx="4229671" cy="3086101"/>
          </a:xfr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000" b="1" dirty="0"/>
              <a:t>«</a:t>
            </a:r>
            <a:r>
              <a:rPr lang="ru-RU" sz="3000" b="1" dirty="0" err="1"/>
              <a:t>наявність</a:t>
            </a:r>
            <a:r>
              <a:rPr lang="ru-RU" sz="3000" b="1" dirty="0"/>
              <a:t> </a:t>
            </a:r>
            <a:r>
              <a:rPr lang="ru-RU" sz="3000" b="1" dirty="0" err="1"/>
              <a:t>заборгованості</a:t>
            </a:r>
            <a:r>
              <a:rPr lang="ru-RU" sz="3000" b="1" dirty="0"/>
              <a:t> з </a:t>
            </a:r>
            <a:r>
              <a:rPr lang="ru-RU" sz="3000" b="1" dirty="0" err="1"/>
              <a:t>орендної</a:t>
            </a:r>
            <a:r>
              <a:rPr lang="ru-RU" sz="3000" b="1" dirty="0"/>
              <a:t> плати </a:t>
            </a:r>
            <a:r>
              <a:rPr lang="ru-RU" sz="3000" b="1" dirty="0" err="1"/>
              <a:t>має</a:t>
            </a:r>
            <a:r>
              <a:rPr lang="ru-RU" sz="3000" b="1" dirty="0"/>
              <a:t> </a:t>
            </a:r>
            <a:r>
              <a:rPr lang="ru-RU" sz="3000" b="1" dirty="0" err="1"/>
              <a:t>підтверджуватися</a:t>
            </a:r>
            <a:r>
              <a:rPr lang="ru-RU" sz="3000" b="1" dirty="0"/>
              <a:t> </a:t>
            </a:r>
            <a:r>
              <a:rPr lang="ru-RU" sz="3000" b="1" dirty="0" err="1"/>
              <a:t>належними</a:t>
            </a:r>
            <a:r>
              <a:rPr lang="ru-RU" sz="3000" b="1" dirty="0"/>
              <a:t> </a:t>
            </a:r>
            <a:r>
              <a:rPr lang="ru-RU" sz="3000" b="1" dirty="0" err="1"/>
              <a:t>доказами</a:t>
            </a:r>
            <a:r>
              <a:rPr lang="ru-RU" sz="2800" b="1" dirty="0"/>
              <a:t>»</a:t>
            </a:r>
            <a:endParaRPr lang="ru-UA" sz="2800" b="1" dirty="0"/>
          </a:p>
        </p:txBody>
      </p:sp>
      <p:pic>
        <p:nvPicPr>
          <p:cNvPr id="10" name="Рисунок 9" descr="Речь">
            <a:extLst>
              <a:ext uri="{FF2B5EF4-FFF2-40B4-BE49-F238E27FC236}">
                <a16:creationId xmlns:a16="http://schemas.microsoft.com/office/drawing/2014/main" id="{29865A6B-B714-62ED-8102-87750DA056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1673" y="381000"/>
            <a:ext cx="127635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3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8901D2-4F81-EF56-1FD5-A6DCB3976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324" y="215219"/>
            <a:ext cx="8905875" cy="1371600"/>
          </a:xfrm>
        </p:spPr>
        <p:txBody>
          <a:bodyPr>
            <a:normAutofit/>
          </a:bodyPr>
          <a:lstStyle/>
          <a:p>
            <a:r>
              <a:rPr lang="uk-UA" sz="3700" dirty="0">
                <a:solidFill>
                  <a:schemeClr val="accent1"/>
                </a:solidFill>
              </a:rPr>
              <a:t>Систематична несплата орендної плати – це…  </a:t>
            </a:r>
            <a:endParaRPr lang="ru-UA" sz="3700" dirty="0">
              <a:solidFill>
                <a:schemeClr val="accent1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68A8ED-5699-00F2-BF92-14DE67545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9080" y="2267854"/>
            <a:ext cx="4864226" cy="160020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/>
              <a:t>постанова КЦС у </a:t>
            </a:r>
            <a:r>
              <a:rPr lang="ru-RU" sz="2800" dirty="0" err="1"/>
              <a:t>складі</a:t>
            </a:r>
            <a:r>
              <a:rPr lang="ru-RU" sz="2800" dirty="0"/>
              <a:t> ВС </a:t>
            </a:r>
            <a:r>
              <a:rPr lang="ru-RU" sz="2800" dirty="0" err="1"/>
              <a:t>від</a:t>
            </a:r>
            <a:r>
              <a:rPr lang="ru-RU" sz="2800" dirty="0"/>
              <a:t> 11.07.2018 </a:t>
            </a:r>
          </a:p>
          <a:p>
            <a:r>
              <a:rPr lang="ru-RU" sz="2800" dirty="0"/>
              <a:t>справа № 484/3687/16-ц</a:t>
            </a:r>
            <a:endParaRPr lang="ru-UA" sz="28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98A3D1-DDD9-1C8E-7984-60E51EA870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9078" y="3868056"/>
            <a:ext cx="4864227" cy="2272619"/>
          </a:xfr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b="1" dirty="0"/>
              <a:t>«</a:t>
            </a:r>
            <a:r>
              <a:rPr lang="ru-RU" sz="2800" b="1" dirty="0" err="1"/>
              <a:t>Систематичність</a:t>
            </a:r>
            <a:r>
              <a:rPr lang="ru-RU" sz="2800" b="1" dirty="0"/>
              <a:t>» </a:t>
            </a:r>
            <a:r>
              <a:rPr lang="ru-RU" sz="2800" dirty="0"/>
              <a:t>- </a:t>
            </a:r>
            <a:r>
              <a:rPr lang="ru-RU" sz="2800" dirty="0" err="1"/>
              <a:t>це</a:t>
            </a:r>
            <a:r>
              <a:rPr lang="ru-RU" sz="2800" dirty="0"/>
              <a:t> два та </a:t>
            </a:r>
            <a:r>
              <a:rPr lang="ru-RU" sz="2800" dirty="0" err="1"/>
              <a:t>більше</a:t>
            </a:r>
            <a:r>
              <a:rPr lang="ru-RU" sz="2800" dirty="0"/>
              <a:t> </a:t>
            </a:r>
            <a:r>
              <a:rPr lang="ru-RU" sz="2800" dirty="0" err="1"/>
              <a:t>випадки</a:t>
            </a:r>
            <a:r>
              <a:rPr lang="ru-RU" sz="2800" dirty="0"/>
              <a:t> </a:t>
            </a:r>
            <a:r>
              <a:rPr lang="ru-RU" sz="2800" dirty="0" err="1"/>
              <a:t>несплати</a:t>
            </a:r>
            <a:r>
              <a:rPr lang="ru-RU" sz="2800" dirty="0"/>
              <a:t> </a:t>
            </a:r>
            <a:r>
              <a:rPr lang="ru-RU" sz="2800" dirty="0" err="1"/>
              <a:t>орендної</a:t>
            </a:r>
            <a:r>
              <a:rPr lang="ru-RU" sz="2800" dirty="0"/>
              <a:t> плати, </a:t>
            </a:r>
            <a:r>
              <a:rPr lang="ru-RU" sz="2800" dirty="0" err="1"/>
              <a:t>передбаченої</a:t>
            </a:r>
            <a:r>
              <a:rPr lang="ru-RU" sz="2800" dirty="0"/>
              <a:t> договором.</a:t>
            </a:r>
            <a:endParaRPr lang="ru-UA" sz="28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C4166F5-626D-995C-C6DA-7B5C36528B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73368" y="1381125"/>
            <a:ext cx="4754880" cy="204787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/>
              <a:t>постанова ВС у </a:t>
            </a:r>
            <a:r>
              <a:rPr lang="ru-RU" sz="2800" dirty="0" err="1"/>
              <a:t>складі</a:t>
            </a:r>
            <a:r>
              <a:rPr lang="ru-RU" sz="2800" dirty="0"/>
              <a:t> </a:t>
            </a:r>
            <a:r>
              <a:rPr lang="ru-RU" sz="2800" dirty="0" err="1"/>
              <a:t>Об’єднаної</a:t>
            </a:r>
            <a:r>
              <a:rPr lang="ru-RU" sz="2800" dirty="0"/>
              <a:t> </a:t>
            </a:r>
            <a:r>
              <a:rPr lang="ru-RU" sz="2800" dirty="0" err="1"/>
              <a:t>палати</a:t>
            </a:r>
            <a:r>
              <a:rPr lang="ru-RU" sz="2800" dirty="0"/>
              <a:t> КЦС </a:t>
            </a:r>
            <a:r>
              <a:rPr lang="ru-RU" sz="2800" dirty="0" err="1"/>
              <a:t>від</a:t>
            </a:r>
            <a:r>
              <a:rPr lang="ru-RU" sz="2800" dirty="0"/>
              <a:t> 06.03.2019  </a:t>
            </a:r>
          </a:p>
          <a:p>
            <a:r>
              <a:rPr lang="ru-RU" sz="2800" dirty="0"/>
              <a:t>справа № 183/262/17</a:t>
            </a:r>
            <a:endParaRPr lang="ru-UA" sz="28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60C44D-3270-CA2F-D745-750A3E0B08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74892" y="3457575"/>
            <a:ext cx="4751832" cy="3086100"/>
          </a:xfr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dirty="0"/>
              <a:t>Не </a:t>
            </a:r>
            <a:r>
              <a:rPr lang="ru-RU" sz="2800" dirty="0" err="1"/>
              <a:t>сплата</a:t>
            </a:r>
            <a:r>
              <a:rPr lang="ru-RU" sz="2800" dirty="0"/>
              <a:t> </a:t>
            </a:r>
            <a:r>
              <a:rPr lang="ru-RU" sz="2800" dirty="0" err="1"/>
              <a:t>орендної</a:t>
            </a:r>
            <a:r>
              <a:rPr lang="ru-RU" sz="2800" dirty="0"/>
              <a:t> плати </a:t>
            </a:r>
            <a:r>
              <a:rPr lang="ru-RU" sz="2800" dirty="0" err="1"/>
              <a:t>лише</a:t>
            </a:r>
            <a:r>
              <a:rPr lang="ru-RU" sz="2800" dirty="0"/>
              <a:t> 1 раз не </a:t>
            </a:r>
            <a:r>
              <a:rPr lang="ru-RU" sz="2800" dirty="0" err="1"/>
              <a:t>вважається</a:t>
            </a:r>
            <a:r>
              <a:rPr lang="ru-RU" sz="2800" dirty="0"/>
              <a:t> систематичною і не </a:t>
            </a:r>
            <a:r>
              <a:rPr lang="ru-RU" sz="2800" dirty="0" err="1"/>
              <a:t>може</a:t>
            </a:r>
            <a:r>
              <a:rPr lang="ru-RU" sz="2800" dirty="0"/>
              <a:t> бути </a:t>
            </a:r>
            <a:r>
              <a:rPr lang="ru-RU" sz="2800" dirty="0" err="1"/>
              <a:t>підставою</a:t>
            </a:r>
            <a:r>
              <a:rPr lang="ru-RU" sz="2800" dirty="0"/>
              <a:t> для </a:t>
            </a:r>
            <a:r>
              <a:rPr lang="ru-RU" sz="2800" dirty="0" err="1"/>
              <a:t>розірвання</a:t>
            </a:r>
            <a:r>
              <a:rPr lang="ru-RU" sz="2800" dirty="0"/>
              <a:t> договору </a:t>
            </a:r>
            <a:r>
              <a:rPr lang="ru-RU" sz="2800" dirty="0" err="1"/>
              <a:t>оренди</a:t>
            </a:r>
            <a:r>
              <a:rPr lang="ru-RU" sz="2800" dirty="0"/>
              <a:t>. </a:t>
            </a:r>
            <a:endParaRPr lang="ru-UA" sz="2800" dirty="0"/>
          </a:p>
        </p:txBody>
      </p:sp>
      <p:pic>
        <p:nvPicPr>
          <p:cNvPr id="8" name="Рисунок 7" descr="Преподаватель">
            <a:extLst>
              <a:ext uri="{FF2B5EF4-FFF2-40B4-BE49-F238E27FC236}">
                <a16:creationId xmlns:a16="http://schemas.microsoft.com/office/drawing/2014/main" id="{B62FCCCD-158E-1E80-117B-E0F95D8C9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825" y="215219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74209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E92F32-6D57-2763-7983-F395EA0C2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209551"/>
            <a:ext cx="11630025" cy="1371600"/>
          </a:xfrm>
        </p:spPr>
        <p:txBody>
          <a:bodyPr>
            <a:normAutofit/>
          </a:bodyPr>
          <a:lstStyle/>
          <a:p>
            <a:r>
              <a:rPr lang="ru-RU" sz="3800" b="1" dirty="0" err="1">
                <a:solidFill>
                  <a:schemeClr val="accent1"/>
                </a:solidFill>
              </a:rPr>
              <a:t>Несплата</a:t>
            </a:r>
            <a:r>
              <a:rPr lang="ru-RU" sz="3800" b="1" dirty="0">
                <a:solidFill>
                  <a:schemeClr val="accent1"/>
                </a:solidFill>
              </a:rPr>
              <a:t> та недоплата – </a:t>
            </a:r>
            <a:r>
              <a:rPr lang="ru-RU" sz="3800" b="1" dirty="0" err="1">
                <a:solidFill>
                  <a:schemeClr val="accent1"/>
                </a:solidFill>
              </a:rPr>
              <a:t>тотожні</a:t>
            </a:r>
            <a:r>
              <a:rPr lang="ru-RU" sz="3800" b="1" dirty="0">
                <a:solidFill>
                  <a:schemeClr val="accent1"/>
                </a:solidFill>
              </a:rPr>
              <a:t> </a:t>
            </a:r>
            <a:r>
              <a:rPr lang="ru-RU" sz="3800" b="1" dirty="0" err="1">
                <a:solidFill>
                  <a:schemeClr val="accent1"/>
                </a:solidFill>
              </a:rPr>
              <a:t>поняття</a:t>
            </a:r>
            <a:r>
              <a:rPr lang="ru-RU" sz="3800" b="1" dirty="0">
                <a:solidFill>
                  <a:schemeClr val="accent1"/>
                </a:solidFill>
              </a:rPr>
              <a:t> ?</a:t>
            </a:r>
            <a:endParaRPr lang="ru-UA" sz="3800" b="1" dirty="0">
              <a:solidFill>
                <a:schemeClr val="accent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1C1274-5C0D-F5E5-E85B-317DD7F434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0525" y="2103119"/>
            <a:ext cx="4965246" cy="444055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uk-UA" sz="4600" b="1" dirty="0">
                <a:solidFill>
                  <a:schemeClr val="tx2">
                    <a:lumMod val="75000"/>
                  </a:schemeClr>
                </a:solidFill>
              </a:rPr>
              <a:t>СПОЧАТКУ ВВАЖАЛИ</a:t>
            </a:r>
            <a:endParaRPr lang="ru-UA" sz="4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A66C3E-1D78-DCDB-D298-3044CC5F1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48490" y="2103119"/>
            <a:ext cx="4965246" cy="41338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Недоплата – </a:t>
            </a:r>
          </a:p>
          <a:p>
            <a:pPr marL="0" indent="0">
              <a:buNone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не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</a:rPr>
              <a:t>підстава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 для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</a:rPr>
              <a:t>розірвання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 договору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</a:rPr>
              <a:t>оренди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</a:rPr>
              <a:t>земельної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</a:rPr>
              <a:t>ділянки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uk-UA" sz="4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3600" dirty="0"/>
          </a:p>
          <a:p>
            <a:pPr marL="0" indent="0">
              <a:buNone/>
            </a:pPr>
            <a:endParaRPr lang="ru-UA" sz="3600" dirty="0"/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8E44A8B2-FA72-0E12-DE78-C6D0986C4DB0}"/>
              </a:ext>
            </a:extLst>
          </p:cNvPr>
          <p:cNvSpPr/>
          <p:nvPr/>
        </p:nvSpPr>
        <p:spPr>
          <a:xfrm>
            <a:off x="4179944" y="2563786"/>
            <a:ext cx="2351653" cy="1371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15" name="Рисунок 14" descr="Восклицательный знак">
            <a:extLst>
              <a:ext uri="{FF2B5EF4-FFF2-40B4-BE49-F238E27FC236}">
                <a16:creationId xmlns:a16="http://schemas.microsoft.com/office/drawing/2014/main" id="{FD7BC8EF-BAC8-B728-7D24-5EB88B996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55814" y="209551"/>
            <a:ext cx="1749880" cy="1371600"/>
          </a:xfrm>
          <a:prstGeom prst="rect">
            <a:avLst/>
          </a:prstGeom>
        </p:spPr>
      </p:pic>
      <p:pic>
        <p:nvPicPr>
          <p:cNvPr id="6" name="Рисунок 5" descr="Закрыть">
            <a:extLst>
              <a:ext uri="{FF2B5EF4-FFF2-40B4-BE49-F238E27FC236}">
                <a16:creationId xmlns:a16="http://schemas.microsoft.com/office/drawing/2014/main" id="{41E31FDE-F5FC-865C-8D87-3DC98FA15E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454" y="2633925"/>
            <a:ext cx="2131215" cy="123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71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6C8BAF-21C8-2976-5A31-B946DAE28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399" y="1064593"/>
            <a:ext cx="2581276" cy="599343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900" b="1" dirty="0"/>
              <a:t>Постанова Верховного Суду </a:t>
            </a:r>
            <a:br>
              <a:rPr lang="ru-RU" sz="2900" b="1" dirty="0"/>
            </a:br>
            <a:br>
              <a:rPr lang="ru-RU" sz="2900" b="1" dirty="0"/>
            </a:br>
            <a:r>
              <a:rPr lang="ru-RU" sz="2900" b="1" dirty="0" err="1"/>
              <a:t>від</a:t>
            </a:r>
            <a:r>
              <a:rPr lang="ru-RU" sz="2900" b="1" dirty="0"/>
              <a:t> </a:t>
            </a:r>
            <a:br>
              <a:rPr lang="ru-RU" sz="2900" b="1" dirty="0"/>
            </a:br>
            <a:r>
              <a:rPr lang="ru-RU" sz="2900" b="1" dirty="0"/>
              <a:t>10.12.2019 р. </a:t>
            </a:r>
            <a:br>
              <a:rPr lang="ru-RU" sz="2900" b="1" dirty="0"/>
            </a:br>
            <a:r>
              <a:rPr lang="ru-RU" sz="2900" b="1" dirty="0"/>
              <a:t>справа № 183/1749/17</a:t>
            </a:r>
            <a:br>
              <a:rPr lang="ru-RU" sz="2900" b="1" dirty="0"/>
            </a:br>
            <a:br>
              <a:rPr lang="ru-RU" sz="2900" b="1" dirty="0"/>
            </a:br>
            <a:r>
              <a:rPr lang="ru-RU" sz="2900" b="1" dirty="0" err="1"/>
              <a:t>від</a:t>
            </a:r>
            <a:br>
              <a:rPr lang="ru-RU" sz="2900" b="1" dirty="0"/>
            </a:br>
            <a:r>
              <a:rPr lang="ru-RU" sz="2900" b="1" dirty="0"/>
              <a:t>04.09.2023 р. справа № 143/192/21</a:t>
            </a:r>
            <a:br>
              <a:rPr lang="ru-RU" sz="2900" b="1" dirty="0"/>
            </a:br>
            <a:br>
              <a:rPr lang="ru-RU" sz="2900" b="1" dirty="0"/>
            </a:br>
            <a:endParaRPr lang="ru-UA" sz="2900" b="1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589DF38A-13C1-35F6-4487-B9C4C91DAF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6974" y="428626"/>
            <a:ext cx="4600575" cy="2791016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480BD87A-64E2-5908-6760-3A90E36528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3428999"/>
            <a:ext cx="7943850" cy="3000375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13200" dirty="0">
                <a:solidFill>
                  <a:schemeClr val="accent2">
                    <a:lumMod val="50000"/>
                  </a:schemeClr>
                </a:solidFill>
              </a:rPr>
              <a:t>Систематична </a:t>
            </a:r>
            <a:r>
              <a:rPr lang="ru-RU" sz="13200" dirty="0" err="1">
                <a:solidFill>
                  <a:schemeClr val="accent2">
                    <a:lumMod val="50000"/>
                  </a:schemeClr>
                </a:solidFill>
              </a:rPr>
              <a:t>сплата</a:t>
            </a:r>
            <a:r>
              <a:rPr lang="ru-RU" sz="1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3200" dirty="0" err="1">
                <a:solidFill>
                  <a:schemeClr val="accent2">
                    <a:lumMod val="50000"/>
                  </a:schemeClr>
                </a:solidFill>
              </a:rPr>
              <a:t>орендної</a:t>
            </a:r>
            <a:r>
              <a:rPr lang="ru-RU" sz="13200" dirty="0">
                <a:solidFill>
                  <a:schemeClr val="accent2">
                    <a:lumMod val="50000"/>
                  </a:schemeClr>
                </a:solidFill>
              </a:rPr>
              <a:t> плати </a:t>
            </a:r>
            <a:r>
              <a:rPr lang="ru-RU" sz="13200" b="1" u="sng" dirty="0">
                <a:solidFill>
                  <a:schemeClr val="accent2">
                    <a:lumMod val="50000"/>
                  </a:schemeClr>
                </a:solidFill>
              </a:rPr>
              <a:t>не у </a:t>
            </a:r>
            <a:r>
              <a:rPr lang="ru-RU" sz="13200" b="1" u="sng" dirty="0" err="1">
                <a:solidFill>
                  <a:schemeClr val="accent2">
                    <a:lumMod val="50000"/>
                  </a:schemeClr>
                </a:solidFill>
              </a:rPr>
              <a:t>повному</a:t>
            </a:r>
            <a:r>
              <a:rPr lang="ru-RU" sz="13200" b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3200" b="1" u="sng" dirty="0" err="1">
                <a:solidFill>
                  <a:schemeClr val="accent2">
                    <a:lumMod val="50000"/>
                  </a:schemeClr>
                </a:solidFill>
              </a:rPr>
              <a:t>обсязі</a:t>
            </a:r>
            <a:r>
              <a:rPr lang="ru-RU" sz="13200" b="1" u="sng" dirty="0">
                <a:solidFill>
                  <a:schemeClr val="accent2">
                    <a:lumMod val="50000"/>
                  </a:schemeClr>
                </a:solidFill>
              </a:rPr>
              <a:t>,</a:t>
            </a:r>
            <a:r>
              <a:rPr lang="ru-RU" sz="1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3200" dirty="0" err="1">
                <a:solidFill>
                  <a:schemeClr val="accent2">
                    <a:lumMod val="50000"/>
                  </a:schemeClr>
                </a:solidFill>
              </a:rPr>
              <a:t>визначеному</a:t>
            </a:r>
            <a:r>
              <a:rPr lang="ru-RU" sz="13200" dirty="0">
                <a:solidFill>
                  <a:schemeClr val="accent2">
                    <a:lumMod val="50000"/>
                  </a:schemeClr>
                </a:solidFill>
              </a:rPr>
              <a:t> договором, є </a:t>
            </a:r>
            <a:r>
              <a:rPr lang="ru-RU" sz="13200" dirty="0" err="1">
                <a:solidFill>
                  <a:schemeClr val="accent2">
                    <a:lumMod val="50000"/>
                  </a:schemeClr>
                </a:solidFill>
              </a:rPr>
              <a:t>підставою</a:t>
            </a:r>
            <a:r>
              <a:rPr lang="ru-RU" sz="13200" dirty="0">
                <a:solidFill>
                  <a:schemeClr val="accent2">
                    <a:lumMod val="50000"/>
                  </a:schemeClr>
                </a:solidFill>
              </a:rPr>
              <a:t> для </a:t>
            </a:r>
            <a:r>
              <a:rPr lang="ru-RU" sz="13200" dirty="0" err="1">
                <a:solidFill>
                  <a:schemeClr val="accent2">
                    <a:lumMod val="50000"/>
                  </a:schemeClr>
                </a:solidFill>
              </a:rPr>
              <a:t>розірвання</a:t>
            </a:r>
            <a:r>
              <a:rPr lang="ru-RU" sz="13200" dirty="0">
                <a:solidFill>
                  <a:schemeClr val="accent2">
                    <a:lumMod val="50000"/>
                  </a:schemeClr>
                </a:solidFill>
              </a:rPr>
              <a:t> такого договору.</a:t>
            </a:r>
          </a:p>
          <a:p>
            <a:pPr algn="ctr"/>
            <a:endParaRPr lang="ru-UA" dirty="0"/>
          </a:p>
        </p:txBody>
      </p:sp>
      <p:sp>
        <p:nvSpPr>
          <p:cNvPr id="5" name="Взрыв: 8 точек 4">
            <a:extLst>
              <a:ext uri="{FF2B5EF4-FFF2-40B4-BE49-F238E27FC236}">
                <a16:creationId xmlns:a16="http://schemas.microsoft.com/office/drawing/2014/main" id="{0944B2ED-5BDF-ABF8-930C-B6049FBB6A11}"/>
              </a:ext>
            </a:extLst>
          </p:cNvPr>
          <p:cNvSpPr/>
          <p:nvPr/>
        </p:nvSpPr>
        <p:spPr>
          <a:xfrm>
            <a:off x="9190946" y="150193"/>
            <a:ext cx="1068160" cy="914400"/>
          </a:xfrm>
          <a:prstGeom prst="irregularSeal1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Рисунок 8" descr="Молоток судьи">
            <a:extLst>
              <a:ext uri="{FF2B5EF4-FFF2-40B4-BE49-F238E27FC236}">
                <a16:creationId xmlns:a16="http://schemas.microsoft.com/office/drawing/2014/main" id="{523A7832-4592-C0A8-2DF7-9F652F620A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8124" y="3219642"/>
            <a:ext cx="117157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05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40C3E-F902-0467-BB79-354B5E711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1099794"/>
            <a:ext cx="10810875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900" dirty="0" err="1">
                <a:solidFill>
                  <a:schemeClr val="accent2">
                    <a:lumMod val="50000"/>
                  </a:schemeClr>
                </a:solidFill>
              </a:rPr>
              <a:t>Систематичне</a:t>
            </a:r>
            <a:r>
              <a:rPr lang="ru-RU" sz="39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900" dirty="0" err="1">
                <a:solidFill>
                  <a:schemeClr val="accent2">
                    <a:lumMod val="50000"/>
                  </a:schemeClr>
                </a:solidFill>
              </a:rPr>
              <a:t>порушення</a:t>
            </a:r>
            <a:r>
              <a:rPr lang="ru-RU" sz="3900" dirty="0">
                <a:solidFill>
                  <a:schemeClr val="accent2">
                    <a:lumMod val="50000"/>
                  </a:schemeClr>
                </a:solidFill>
              </a:rPr>
              <a:t> договору </a:t>
            </a:r>
            <a:r>
              <a:rPr lang="ru-RU" sz="3900" dirty="0" err="1">
                <a:solidFill>
                  <a:schemeClr val="accent2">
                    <a:lumMod val="50000"/>
                  </a:schemeClr>
                </a:solidFill>
              </a:rPr>
              <a:t>оренди</a:t>
            </a:r>
            <a:r>
              <a:rPr lang="ru-RU" sz="39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900" dirty="0" err="1">
                <a:solidFill>
                  <a:schemeClr val="accent2">
                    <a:lumMod val="50000"/>
                  </a:schemeClr>
                </a:solidFill>
              </a:rPr>
              <a:t>земельної</a:t>
            </a:r>
            <a:r>
              <a:rPr lang="ru-RU" sz="39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900" dirty="0" err="1">
                <a:solidFill>
                  <a:schemeClr val="accent2">
                    <a:lumMod val="50000"/>
                  </a:schemeClr>
                </a:solidFill>
              </a:rPr>
              <a:t>ділянки</a:t>
            </a:r>
            <a:r>
              <a:rPr lang="ru-RU" sz="39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900" dirty="0" err="1">
                <a:solidFill>
                  <a:schemeClr val="accent2">
                    <a:lumMod val="50000"/>
                  </a:schemeClr>
                </a:solidFill>
              </a:rPr>
              <a:t>щодо</a:t>
            </a:r>
            <a:r>
              <a:rPr lang="ru-RU" sz="39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900" dirty="0" err="1">
                <a:solidFill>
                  <a:schemeClr val="accent2">
                    <a:lumMod val="50000"/>
                  </a:schemeClr>
                </a:solidFill>
              </a:rPr>
              <a:t>сплати</a:t>
            </a:r>
            <a:r>
              <a:rPr lang="ru-RU" sz="39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900" dirty="0" err="1">
                <a:solidFill>
                  <a:schemeClr val="accent2">
                    <a:lumMod val="50000"/>
                  </a:schemeClr>
                </a:solidFill>
              </a:rPr>
              <a:t>орендної</a:t>
            </a:r>
            <a:r>
              <a:rPr lang="ru-RU" sz="3900" dirty="0">
                <a:solidFill>
                  <a:schemeClr val="accent2">
                    <a:lumMod val="50000"/>
                  </a:schemeClr>
                </a:solidFill>
              </a:rPr>
              <a:t> плати є </a:t>
            </a:r>
            <a:r>
              <a:rPr lang="ru-RU" sz="3900" dirty="0" err="1">
                <a:solidFill>
                  <a:schemeClr val="accent2">
                    <a:lumMod val="50000"/>
                  </a:schemeClr>
                </a:solidFill>
              </a:rPr>
              <a:t>підставою</a:t>
            </a:r>
            <a:r>
              <a:rPr lang="ru-RU" sz="3900" dirty="0">
                <a:solidFill>
                  <a:schemeClr val="accent2">
                    <a:lumMod val="50000"/>
                  </a:schemeClr>
                </a:solidFill>
              </a:rPr>
              <a:t> для </a:t>
            </a:r>
            <a:r>
              <a:rPr lang="ru-RU" sz="3900" dirty="0" err="1">
                <a:solidFill>
                  <a:schemeClr val="accent2">
                    <a:lumMod val="50000"/>
                  </a:schemeClr>
                </a:solidFill>
              </a:rPr>
              <a:t>розірвання</a:t>
            </a:r>
            <a:r>
              <a:rPr lang="ru-RU" sz="3900" dirty="0">
                <a:solidFill>
                  <a:schemeClr val="accent2">
                    <a:lumMod val="50000"/>
                  </a:schemeClr>
                </a:solidFill>
              </a:rPr>
              <a:t> такого договору, </a:t>
            </a:r>
            <a:r>
              <a:rPr lang="ru-RU" sz="3900" b="1" u="sng" dirty="0" err="1">
                <a:solidFill>
                  <a:schemeClr val="accent2">
                    <a:lumMod val="50000"/>
                  </a:schemeClr>
                </a:solidFill>
              </a:rPr>
              <a:t>незважаючи</a:t>
            </a:r>
            <a:r>
              <a:rPr lang="ru-RU" sz="3900" b="1" u="sng" dirty="0">
                <a:solidFill>
                  <a:schemeClr val="accent2">
                    <a:lumMod val="50000"/>
                  </a:schemeClr>
                </a:solidFill>
              </a:rPr>
              <a:t> на те, </a:t>
            </a:r>
            <a:r>
              <a:rPr lang="ru-RU" sz="3900" b="1" u="sng" dirty="0" err="1">
                <a:solidFill>
                  <a:schemeClr val="accent2">
                    <a:lumMod val="50000"/>
                  </a:schemeClr>
                </a:solidFill>
              </a:rPr>
              <a:t>чи</a:t>
            </a:r>
            <a:r>
              <a:rPr lang="ru-RU" sz="3900" b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900" b="1" u="sng" dirty="0" err="1">
                <a:solidFill>
                  <a:schemeClr val="accent2">
                    <a:lumMod val="50000"/>
                  </a:schemeClr>
                </a:solidFill>
              </a:rPr>
              <a:t>виплачена</a:t>
            </a:r>
            <a:r>
              <a:rPr lang="ru-RU" sz="3900" b="1" u="sng" dirty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sz="3900" b="1" u="sng" dirty="0" err="1">
                <a:solidFill>
                  <a:schemeClr val="accent2">
                    <a:lumMod val="50000"/>
                  </a:schemeClr>
                </a:solidFill>
              </a:rPr>
              <a:t>подальшому</a:t>
            </a:r>
            <a:r>
              <a:rPr lang="ru-RU" sz="3900" b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900" b="1" u="sng" dirty="0" err="1">
                <a:solidFill>
                  <a:schemeClr val="accent2">
                    <a:lumMod val="50000"/>
                  </a:schemeClr>
                </a:solidFill>
              </a:rPr>
              <a:t>заборгованість</a:t>
            </a:r>
            <a:r>
              <a:rPr lang="ru-RU" sz="3900" b="1" u="sng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ru-UA" sz="3900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Объект 7" descr="Направленный вправо указательный палец, тыльная сторона руки">
            <a:extLst>
              <a:ext uri="{FF2B5EF4-FFF2-40B4-BE49-F238E27FC236}">
                <a16:creationId xmlns:a16="http://schemas.microsoft.com/office/drawing/2014/main" id="{5DF614C9-DE07-9F22-9873-5EB34E7F4E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5925" y="2590800"/>
            <a:ext cx="1699768" cy="1676400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92F21513-4C47-3017-F45A-C27577BD1F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339530" y="3082005"/>
            <a:ext cx="3380232" cy="2979988"/>
          </a:xfr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300" dirty="0"/>
              <a:t>Постанова КЦС ВС </a:t>
            </a:r>
          </a:p>
          <a:p>
            <a:r>
              <a:rPr lang="ru-RU" sz="3300" dirty="0" err="1"/>
              <a:t>від</a:t>
            </a:r>
            <a:r>
              <a:rPr lang="ru-RU" sz="3300" dirty="0"/>
              <a:t> 31.07.2020 </a:t>
            </a:r>
          </a:p>
          <a:p>
            <a:r>
              <a:rPr lang="ru-RU" sz="3300" dirty="0"/>
              <a:t>у </a:t>
            </a:r>
            <a:r>
              <a:rPr lang="ru-RU" sz="3300" dirty="0" err="1"/>
              <a:t>справі</a:t>
            </a:r>
            <a:r>
              <a:rPr lang="ru-RU" sz="3300" dirty="0"/>
              <a:t> </a:t>
            </a:r>
          </a:p>
          <a:p>
            <a:r>
              <a:rPr lang="ru-RU" sz="3300" dirty="0"/>
              <a:t>№ 479/1073/18 </a:t>
            </a:r>
            <a:endParaRPr lang="ru-UA" sz="3300" dirty="0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CBB78B44-5099-4294-537C-1CF95E9F2B1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7021513" y="3031935"/>
            <a:ext cx="4754562" cy="3080129"/>
          </a:xfrm>
        </p:spPr>
      </p:pic>
    </p:spTree>
    <p:extLst>
      <p:ext uri="{BB962C8B-B14F-4D97-AF65-F5344CB8AC3E}">
        <p14:creationId xmlns:p14="http://schemas.microsoft.com/office/powerpoint/2010/main" val="414116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D96AD5-ACF8-13FE-98E9-5CE5D6D7A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6357" y="1267556"/>
            <a:ext cx="2903837" cy="4317698"/>
          </a:xfrm>
        </p:spPr>
        <p:txBody>
          <a:bodyPr/>
          <a:lstStyle/>
          <a:p>
            <a:br>
              <a:rPr lang="ru-RU" sz="3300" b="1" dirty="0"/>
            </a:br>
            <a:br>
              <a:rPr lang="ru-RU" sz="3300" b="1" dirty="0"/>
            </a:br>
            <a:r>
              <a:rPr lang="ru-RU" sz="3300" b="1" dirty="0"/>
              <a:t>Постанова Верховного Суду </a:t>
            </a:r>
            <a:br>
              <a:rPr lang="ru-RU" sz="3300" b="1" dirty="0"/>
            </a:br>
            <a:br>
              <a:rPr lang="ru-RU" sz="3300" b="1" dirty="0"/>
            </a:br>
            <a:r>
              <a:rPr lang="ru-RU" sz="3300" b="1" dirty="0" err="1"/>
              <a:t>від</a:t>
            </a:r>
            <a:r>
              <a:rPr lang="ru-RU" sz="3300" b="1" dirty="0"/>
              <a:t> 11.12.2019 р. </a:t>
            </a:r>
            <a:br>
              <a:rPr lang="ru-RU" sz="3300" b="1" dirty="0"/>
            </a:br>
            <a:r>
              <a:rPr lang="ru-RU" sz="3300" b="1" dirty="0"/>
              <a:t>у </a:t>
            </a:r>
            <a:r>
              <a:rPr lang="ru-RU" sz="3300" b="1" dirty="0" err="1"/>
              <a:t>справі</a:t>
            </a:r>
            <a:r>
              <a:rPr lang="ru-RU" sz="3300" b="1" dirty="0"/>
              <a:t> № 272/872/17</a:t>
            </a:r>
            <a:endParaRPr lang="ru-UA" sz="3300" b="1" dirty="0"/>
          </a:p>
        </p:txBody>
      </p:sp>
      <p:pic>
        <p:nvPicPr>
          <p:cNvPr id="11" name="Рисунок 10" descr="Деньги">
            <a:extLst>
              <a:ext uri="{FF2B5EF4-FFF2-40B4-BE49-F238E27FC236}">
                <a16:creationId xmlns:a16="http://schemas.microsoft.com/office/drawing/2014/main" id="{EAF0D5E2-1C7D-6D64-77D5-8B1E6B65B36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2598" b="12598"/>
          <a:stretch>
            <a:fillRect/>
          </a:stretch>
        </p:blipFill>
        <p:spPr>
          <a:xfrm>
            <a:off x="1694441" y="2261287"/>
            <a:ext cx="6325094" cy="3052118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1BAA30F4-78D3-F832-5CDC-036200DFE6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9587" y="237744"/>
            <a:ext cx="8556067" cy="662025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«…доводи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Відповідача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про те,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він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направляв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позивачу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пропозицію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отримати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орендну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плату,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проте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позивач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за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її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отриманням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не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з'явився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, </a:t>
            </a:r>
          </a:p>
          <a:p>
            <a:pPr algn="ctr"/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</a:rPr>
              <a:t>не </a:t>
            </a:r>
            <a:r>
              <a:rPr lang="ru-RU" sz="2800" b="1" u="sng" dirty="0" err="1">
                <a:solidFill>
                  <a:schemeClr val="accent2">
                    <a:lumMod val="75000"/>
                  </a:schemeClr>
                </a:solidFill>
              </a:rPr>
              <a:t>можуть</a:t>
            </a: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</a:rPr>
              <a:t> бути </a:t>
            </a:r>
            <a:r>
              <a:rPr lang="ru-RU" sz="2800" b="1" u="sng" dirty="0" err="1">
                <a:solidFill>
                  <a:schemeClr val="accent2">
                    <a:lumMod val="75000"/>
                  </a:schemeClr>
                </a:solidFill>
              </a:rPr>
              <a:t>підставою</a:t>
            </a: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для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висновку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про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належне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виконання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своїх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зобов'язань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за договором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оренди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землі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…»</a:t>
            </a:r>
            <a:endParaRPr lang="ru-UA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Взрыв: 8 точек 4">
            <a:extLst>
              <a:ext uri="{FF2B5EF4-FFF2-40B4-BE49-F238E27FC236}">
                <a16:creationId xmlns:a16="http://schemas.microsoft.com/office/drawing/2014/main" id="{7FC9BCCA-107C-1370-B075-4D5D86719DF8}"/>
              </a:ext>
            </a:extLst>
          </p:cNvPr>
          <p:cNvSpPr/>
          <p:nvPr/>
        </p:nvSpPr>
        <p:spPr>
          <a:xfrm>
            <a:off x="9156357" y="1097157"/>
            <a:ext cx="933429" cy="580767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Стрелка: изогнутая вправо 11">
            <a:extLst>
              <a:ext uri="{FF2B5EF4-FFF2-40B4-BE49-F238E27FC236}">
                <a16:creationId xmlns:a16="http://schemas.microsoft.com/office/drawing/2014/main" id="{D9C1C046-85B0-B808-7A38-831A693AC5B3}"/>
              </a:ext>
            </a:extLst>
          </p:cNvPr>
          <p:cNvSpPr/>
          <p:nvPr/>
        </p:nvSpPr>
        <p:spPr>
          <a:xfrm>
            <a:off x="131806" y="1841156"/>
            <a:ext cx="1462216" cy="3472249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839905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4D14DF-BC69-2A69-24FF-75A1F36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006" y="215902"/>
            <a:ext cx="11723571" cy="13716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800" dirty="0" err="1">
                <a:solidFill>
                  <a:schemeClr val="bg2">
                    <a:lumMod val="25000"/>
                  </a:schemeClr>
                </a:solidFill>
              </a:rPr>
              <a:t>Щодо</a:t>
            </a:r>
            <a:r>
              <a:rPr lang="ru-RU" sz="3800" dirty="0">
                <a:solidFill>
                  <a:schemeClr val="bg2">
                    <a:lumMod val="25000"/>
                  </a:schemeClr>
                </a:solidFill>
              </a:rPr>
              <a:t> нормативно </a:t>
            </a:r>
            <a:r>
              <a:rPr lang="ru-RU" sz="3800" dirty="0" err="1">
                <a:solidFill>
                  <a:schemeClr val="bg2">
                    <a:lumMod val="25000"/>
                  </a:schemeClr>
                </a:solidFill>
              </a:rPr>
              <a:t>грошової</a:t>
            </a:r>
            <a:r>
              <a:rPr lang="ru-RU" sz="3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800" dirty="0" err="1">
                <a:solidFill>
                  <a:schemeClr val="bg2">
                    <a:lumMod val="25000"/>
                  </a:schemeClr>
                </a:solidFill>
              </a:rPr>
              <a:t>оцінки</a:t>
            </a:r>
            <a:r>
              <a:rPr lang="ru-RU" sz="3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800" dirty="0" err="1">
                <a:solidFill>
                  <a:schemeClr val="bg2">
                    <a:lumMod val="25000"/>
                  </a:schemeClr>
                </a:solidFill>
              </a:rPr>
              <a:t>землі</a:t>
            </a:r>
            <a:r>
              <a:rPr lang="ru-RU" sz="3800" dirty="0">
                <a:solidFill>
                  <a:schemeClr val="bg2">
                    <a:lumMod val="25000"/>
                  </a:schemeClr>
                </a:solidFill>
              </a:rPr>
              <a:t> та </a:t>
            </a:r>
            <a:r>
              <a:rPr lang="ru-RU" sz="3800" dirty="0" err="1">
                <a:solidFill>
                  <a:schemeClr val="bg2">
                    <a:lumMod val="25000"/>
                  </a:schemeClr>
                </a:solidFill>
              </a:rPr>
              <a:t>перераховування</a:t>
            </a:r>
            <a:r>
              <a:rPr lang="ru-RU" sz="3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800" dirty="0" err="1">
                <a:solidFill>
                  <a:schemeClr val="bg2">
                    <a:lumMod val="25000"/>
                  </a:schemeClr>
                </a:solidFill>
              </a:rPr>
              <a:t>розміру</a:t>
            </a:r>
            <a:r>
              <a:rPr lang="ru-RU" sz="3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800" dirty="0" err="1">
                <a:solidFill>
                  <a:schemeClr val="bg2">
                    <a:lumMod val="25000"/>
                  </a:schemeClr>
                </a:solidFill>
              </a:rPr>
              <a:t>орендної</a:t>
            </a:r>
            <a:r>
              <a:rPr lang="ru-RU" sz="3800" dirty="0">
                <a:solidFill>
                  <a:schemeClr val="bg2">
                    <a:lumMod val="25000"/>
                  </a:schemeClr>
                </a:solidFill>
              </a:rPr>
              <a:t> плати: </a:t>
            </a:r>
            <a:endParaRPr lang="ru-UA" sz="3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A4147D-56BA-328B-CAF3-514A72CEA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9217" y="1886263"/>
            <a:ext cx="5263574" cy="157364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000" dirty="0">
                <a:solidFill>
                  <a:schemeClr val="bg2">
                    <a:lumMod val="50000"/>
                  </a:schemeClr>
                </a:solidFill>
              </a:rPr>
              <a:t>Постанова ВС КЦС </a:t>
            </a:r>
            <a:r>
              <a:rPr lang="ru-RU" sz="3000" dirty="0" err="1">
                <a:solidFill>
                  <a:schemeClr val="bg2">
                    <a:lumMod val="50000"/>
                  </a:schemeClr>
                </a:solidFill>
              </a:rPr>
              <a:t>від</a:t>
            </a:r>
            <a:r>
              <a:rPr lang="ru-RU" sz="3000" dirty="0">
                <a:solidFill>
                  <a:schemeClr val="bg2">
                    <a:lumMod val="50000"/>
                  </a:schemeClr>
                </a:solidFill>
              </a:rPr>
              <a:t> 12.04.2023 у </a:t>
            </a:r>
            <a:r>
              <a:rPr lang="ru-RU" sz="3000" dirty="0" err="1">
                <a:solidFill>
                  <a:schemeClr val="bg2">
                    <a:lumMod val="50000"/>
                  </a:schemeClr>
                </a:solidFill>
              </a:rPr>
              <a:t>справі</a:t>
            </a:r>
            <a:r>
              <a:rPr lang="ru-RU" sz="3000" dirty="0">
                <a:solidFill>
                  <a:schemeClr val="bg2">
                    <a:lumMod val="50000"/>
                  </a:schemeClr>
                </a:solidFill>
              </a:rPr>
              <a:t> №175/642/19</a:t>
            </a:r>
            <a:endParaRPr lang="ru-UA" sz="3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CD1894F-75F4-1282-4E67-AE7834FDE1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73367" y="1886263"/>
            <a:ext cx="5581210" cy="4495286"/>
          </a:xfrm>
        </p:spPr>
        <p:txBody>
          <a:bodyPr>
            <a:normAutofit fontScale="92500" lnSpcReduction="20000"/>
          </a:bodyPr>
          <a:lstStyle/>
          <a:p>
            <a:r>
              <a:rPr lang="ru-RU" sz="3000" dirty="0">
                <a:solidFill>
                  <a:schemeClr val="bg2">
                    <a:lumMod val="50000"/>
                  </a:schemeClr>
                </a:solidFill>
              </a:rPr>
              <a:t>«…</a:t>
            </a:r>
            <a:r>
              <a:rPr lang="ru-RU" sz="3000" dirty="0" err="1">
                <a:solidFill>
                  <a:schemeClr val="bg2">
                    <a:lumMod val="50000"/>
                  </a:schemeClr>
                </a:solidFill>
              </a:rPr>
              <a:t>зміна</a:t>
            </a:r>
            <a:r>
              <a:rPr lang="ru-RU" sz="3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000" dirty="0" err="1">
                <a:solidFill>
                  <a:schemeClr val="bg2">
                    <a:lumMod val="50000"/>
                  </a:schemeClr>
                </a:solidFill>
              </a:rPr>
              <a:t>нормативної</a:t>
            </a:r>
            <a:r>
              <a:rPr lang="ru-RU" sz="3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000" dirty="0" err="1">
                <a:solidFill>
                  <a:schemeClr val="bg2">
                    <a:lumMod val="50000"/>
                  </a:schemeClr>
                </a:solidFill>
              </a:rPr>
              <a:t>грошової</a:t>
            </a:r>
            <a:r>
              <a:rPr lang="ru-RU" sz="3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000" dirty="0" err="1">
                <a:solidFill>
                  <a:schemeClr val="bg2">
                    <a:lumMod val="50000"/>
                  </a:schemeClr>
                </a:solidFill>
              </a:rPr>
              <a:t>оцінки</a:t>
            </a:r>
            <a:r>
              <a:rPr lang="ru-RU" sz="3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000" dirty="0" err="1">
                <a:solidFill>
                  <a:schemeClr val="bg2">
                    <a:lumMod val="50000"/>
                  </a:schemeClr>
                </a:solidFill>
              </a:rPr>
              <a:t>земельної</a:t>
            </a:r>
            <a:r>
              <a:rPr lang="ru-RU" sz="3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000" dirty="0" err="1">
                <a:solidFill>
                  <a:schemeClr val="bg2">
                    <a:lumMod val="50000"/>
                  </a:schemeClr>
                </a:solidFill>
              </a:rPr>
              <a:t>ділянки</a:t>
            </a:r>
            <a:r>
              <a:rPr lang="ru-RU" sz="3000" dirty="0">
                <a:solidFill>
                  <a:schemeClr val="bg2">
                    <a:lumMod val="50000"/>
                  </a:schemeClr>
                </a:solidFill>
              </a:rPr>
              <a:t> є </a:t>
            </a:r>
            <a:r>
              <a:rPr lang="ru-RU" sz="3000" dirty="0" err="1">
                <a:solidFill>
                  <a:schemeClr val="bg2">
                    <a:lumMod val="50000"/>
                  </a:schemeClr>
                </a:solidFill>
              </a:rPr>
              <a:t>підставою</a:t>
            </a:r>
            <a:r>
              <a:rPr lang="ru-RU" sz="3000" dirty="0">
                <a:solidFill>
                  <a:schemeClr val="bg2">
                    <a:lumMod val="50000"/>
                  </a:schemeClr>
                </a:solidFill>
              </a:rPr>
              <a:t> для перегляду </a:t>
            </a:r>
            <a:r>
              <a:rPr lang="ru-RU" sz="3000" dirty="0" err="1">
                <a:solidFill>
                  <a:schemeClr val="bg2">
                    <a:lumMod val="50000"/>
                  </a:schemeClr>
                </a:solidFill>
              </a:rPr>
              <a:t>розміру</a:t>
            </a:r>
            <a:r>
              <a:rPr lang="ru-RU" sz="3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000" dirty="0" err="1">
                <a:solidFill>
                  <a:schemeClr val="bg2">
                    <a:lumMod val="50000"/>
                  </a:schemeClr>
                </a:solidFill>
              </a:rPr>
              <a:t>орендної</a:t>
            </a:r>
            <a:r>
              <a:rPr lang="ru-RU" sz="3000" dirty="0">
                <a:solidFill>
                  <a:schemeClr val="bg2">
                    <a:lumMod val="50000"/>
                  </a:schemeClr>
                </a:solidFill>
              </a:rPr>
              <a:t> плати»</a:t>
            </a:r>
          </a:p>
          <a:p>
            <a:endParaRPr lang="ru-RU" sz="30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3000" dirty="0">
                <a:solidFill>
                  <a:schemeClr val="bg2">
                    <a:lumMod val="50000"/>
                  </a:schemeClr>
                </a:solidFill>
              </a:rPr>
              <a:t>«…</a:t>
            </a:r>
            <a:r>
              <a:rPr lang="ru-RU" sz="3000" dirty="0" err="1">
                <a:solidFill>
                  <a:schemeClr val="bg2">
                    <a:lumMod val="50000"/>
                  </a:schemeClr>
                </a:solidFill>
              </a:rPr>
              <a:t>орендар</a:t>
            </a:r>
            <a:r>
              <a:rPr lang="ru-RU" sz="3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000" dirty="0" err="1">
                <a:solidFill>
                  <a:schemeClr val="bg2">
                    <a:lumMod val="50000"/>
                  </a:schemeClr>
                </a:solidFill>
              </a:rPr>
              <a:t>зобов'язаний</a:t>
            </a:r>
            <a:r>
              <a:rPr lang="ru-RU" sz="3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000" dirty="0" err="1">
                <a:solidFill>
                  <a:schemeClr val="bg2">
                    <a:lumMod val="50000"/>
                  </a:schemeClr>
                </a:solidFill>
              </a:rPr>
              <a:t>самостійно</a:t>
            </a:r>
            <a:r>
              <a:rPr lang="ru-RU" sz="3000" dirty="0">
                <a:solidFill>
                  <a:schemeClr val="bg2">
                    <a:lumMod val="50000"/>
                  </a:schemeClr>
                </a:solidFill>
              </a:rPr>
              <a:t> за </a:t>
            </a:r>
            <a:r>
              <a:rPr lang="ru-RU" sz="3000" dirty="0" err="1">
                <a:solidFill>
                  <a:schemeClr val="bg2">
                    <a:lumMod val="50000"/>
                  </a:schemeClr>
                </a:solidFill>
              </a:rPr>
              <a:t>наявності</a:t>
            </a:r>
            <a:r>
              <a:rPr lang="ru-RU" sz="3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000" dirty="0" err="1">
                <a:solidFill>
                  <a:schemeClr val="bg2">
                    <a:lumMod val="50000"/>
                  </a:schemeClr>
                </a:solidFill>
              </a:rPr>
              <a:t>відомостей</a:t>
            </a:r>
            <a:r>
              <a:rPr lang="ru-RU" sz="3000" dirty="0">
                <a:solidFill>
                  <a:schemeClr val="bg2">
                    <a:lumMod val="50000"/>
                  </a:schemeClr>
                </a:solidFill>
              </a:rPr>
              <a:t> про </a:t>
            </a:r>
            <a:r>
              <a:rPr lang="ru-RU" sz="3000" dirty="0" err="1">
                <a:solidFill>
                  <a:schemeClr val="bg2">
                    <a:lumMod val="50000"/>
                  </a:schemeClr>
                </a:solidFill>
              </a:rPr>
              <a:t>нормативну</a:t>
            </a:r>
            <a:r>
              <a:rPr lang="ru-RU" sz="3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000" dirty="0" err="1">
                <a:solidFill>
                  <a:schemeClr val="bg2">
                    <a:lumMod val="50000"/>
                  </a:schemeClr>
                </a:solidFill>
              </a:rPr>
              <a:t>грошову</a:t>
            </a:r>
            <a:r>
              <a:rPr lang="ru-RU" sz="3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000" dirty="0" err="1">
                <a:solidFill>
                  <a:schemeClr val="bg2">
                    <a:lumMod val="50000"/>
                  </a:schemeClr>
                </a:solidFill>
              </a:rPr>
              <a:t>оцінку</a:t>
            </a:r>
            <a:r>
              <a:rPr lang="ru-RU" sz="3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000" dirty="0" err="1">
                <a:solidFill>
                  <a:schemeClr val="bg2">
                    <a:lumMod val="50000"/>
                  </a:schemeClr>
                </a:solidFill>
              </a:rPr>
              <a:t>землі</a:t>
            </a:r>
            <a:r>
              <a:rPr lang="ru-RU" sz="3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000" dirty="0" err="1">
                <a:solidFill>
                  <a:schemeClr val="bg2">
                    <a:lumMod val="50000"/>
                  </a:schemeClr>
                </a:solidFill>
              </a:rPr>
              <a:t>перераховувати</a:t>
            </a:r>
            <a:r>
              <a:rPr lang="ru-RU" sz="3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000" dirty="0" err="1">
                <a:solidFill>
                  <a:schemeClr val="bg2">
                    <a:lumMod val="50000"/>
                  </a:schemeClr>
                </a:solidFill>
              </a:rPr>
              <a:t>розмір</a:t>
            </a:r>
            <a:r>
              <a:rPr lang="ru-RU" sz="3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000" dirty="0" err="1">
                <a:solidFill>
                  <a:schemeClr val="bg2">
                    <a:lumMod val="50000"/>
                  </a:schemeClr>
                </a:solidFill>
              </a:rPr>
              <a:t>орендної</a:t>
            </a:r>
            <a:r>
              <a:rPr lang="ru-RU" sz="3000" dirty="0">
                <a:solidFill>
                  <a:schemeClr val="bg2">
                    <a:lumMod val="50000"/>
                  </a:schemeClr>
                </a:solidFill>
              </a:rPr>
              <a:t> плати»</a:t>
            </a:r>
          </a:p>
          <a:p>
            <a:endParaRPr lang="ru-UA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CD1E5803-3CB3-B194-D626-E8F115D3080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1666373" y="3758666"/>
            <a:ext cx="3589262" cy="2384876"/>
          </a:xfrm>
        </p:spPr>
      </p:pic>
    </p:spTree>
    <p:extLst>
      <p:ext uri="{BB962C8B-B14F-4D97-AF65-F5344CB8AC3E}">
        <p14:creationId xmlns:p14="http://schemas.microsoft.com/office/powerpoint/2010/main" val="10338864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6CC02E-0E20-1F3E-D1A2-641225D4A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100" y="366369"/>
            <a:ext cx="10144124" cy="1371600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accent1"/>
                </a:solidFill>
              </a:rPr>
              <a:t>Постанова ВП ВС </a:t>
            </a:r>
            <a:br>
              <a:rPr lang="ru-RU" sz="4000" dirty="0">
                <a:solidFill>
                  <a:schemeClr val="accent1"/>
                </a:solidFill>
              </a:rPr>
            </a:br>
            <a:r>
              <a:rPr lang="ru-RU" sz="4000" dirty="0" err="1">
                <a:solidFill>
                  <a:schemeClr val="accent1"/>
                </a:solidFill>
              </a:rPr>
              <a:t>від</a:t>
            </a:r>
            <a:r>
              <a:rPr lang="ru-RU" sz="4000" dirty="0">
                <a:solidFill>
                  <a:schemeClr val="accent1"/>
                </a:solidFill>
              </a:rPr>
              <a:t> 27.11.2018 у </a:t>
            </a:r>
            <a:r>
              <a:rPr lang="ru-RU" sz="4000" dirty="0" err="1">
                <a:solidFill>
                  <a:schemeClr val="accent1"/>
                </a:solidFill>
              </a:rPr>
              <a:t>справі</a:t>
            </a:r>
            <a:r>
              <a:rPr lang="ru-RU" sz="4000" dirty="0">
                <a:solidFill>
                  <a:schemeClr val="accent1"/>
                </a:solidFill>
              </a:rPr>
              <a:t> №912/1385/17 </a:t>
            </a:r>
            <a:endParaRPr lang="ru-UA" sz="4000" dirty="0">
              <a:solidFill>
                <a:schemeClr val="accent1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F98FDC-D2ED-2196-B9A1-1B816FA09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0" y="4657725"/>
            <a:ext cx="5138928" cy="1833906"/>
          </a:xfr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b="1" dirty="0" err="1">
                <a:solidFill>
                  <a:schemeClr val="bg1"/>
                </a:solidFill>
              </a:rPr>
              <a:t>необхідна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наявність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істотного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порушення</a:t>
            </a:r>
            <a:r>
              <a:rPr lang="ru-RU" sz="3200" b="1" dirty="0">
                <a:solidFill>
                  <a:schemeClr val="bg1"/>
                </a:solidFill>
              </a:rPr>
              <a:t> стороною договору</a:t>
            </a:r>
            <a:endParaRPr lang="ru-UA" sz="3200" b="1" dirty="0">
              <a:solidFill>
                <a:schemeClr val="bg1"/>
              </a:solidFill>
            </a:endParaRPr>
          </a:p>
        </p:txBody>
      </p:sp>
      <p:pic>
        <p:nvPicPr>
          <p:cNvPr id="8" name="Объект 7" descr="Собрание">
            <a:extLst>
              <a:ext uri="{FF2B5EF4-FFF2-40B4-BE49-F238E27FC236}">
                <a16:creationId xmlns:a16="http://schemas.microsoft.com/office/drawing/2014/main" id="{0967B9F6-3648-627A-FDAE-9AB2E680D4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5183" y="274092"/>
            <a:ext cx="1814510" cy="1556154"/>
          </a:xfr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8A218658-5A4F-4FC1-279A-85A7DC8018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22438" y="1966845"/>
            <a:ext cx="9747123" cy="155615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300" b="1" dirty="0">
                <a:solidFill>
                  <a:schemeClr val="bg1"/>
                </a:solidFill>
              </a:rPr>
              <a:t>При </a:t>
            </a:r>
            <a:r>
              <a:rPr lang="ru-RU" sz="3300" b="1" dirty="0" err="1">
                <a:solidFill>
                  <a:schemeClr val="bg1"/>
                </a:solidFill>
              </a:rPr>
              <a:t>вирішенні</a:t>
            </a:r>
            <a:r>
              <a:rPr lang="ru-RU" sz="3300" b="1" dirty="0">
                <a:solidFill>
                  <a:schemeClr val="bg1"/>
                </a:solidFill>
              </a:rPr>
              <a:t> </a:t>
            </a:r>
            <a:r>
              <a:rPr lang="ru-RU" sz="3300" b="1" dirty="0" err="1">
                <a:solidFill>
                  <a:schemeClr val="bg1"/>
                </a:solidFill>
              </a:rPr>
              <a:t>питання</a:t>
            </a:r>
            <a:r>
              <a:rPr lang="ru-RU" sz="3300" b="1" dirty="0">
                <a:solidFill>
                  <a:schemeClr val="bg1"/>
                </a:solidFill>
              </a:rPr>
              <a:t> </a:t>
            </a:r>
            <a:r>
              <a:rPr lang="ru-RU" sz="3300" b="1" dirty="0" err="1">
                <a:solidFill>
                  <a:schemeClr val="bg1"/>
                </a:solidFill>
              </a:rPr>
              <a:t>щодо</a:t>
            </a:r>
            <a:r>
              <a:rPr lang="ru-RU" sz="3300" b="1" dirty="0">
                <a:solidFill>
                  <a:schemeClr val="bg1"/>
                </a:solidFill>
              </a:rPr>
              <a:t> </a:t>
            </a:r>
            <a:r>
              <a:rPr lang="ru-RU" sz="3300" b="1" dirty="0" err="1">
                <a:solidFill>
                  <a:schemeClr val="bg1"/>
                </a:solidFill>
              </a:rPr>
              <a:t>розірвання</a:t>
            </a:r>
            <a:r>
              <a:rPr lang="ru-RU" sz="3300" b="1" dirty="0">
                <a:solidFill>
                  <a:schemeClr val="bg1"/>
                </a:solidFill>
              </a:rPr>
              <a:t> договору </a:t>
            </a:r>
            <a:r>
              <a:rPr lang="ru-RU" sz="3300" b="1" dirty="0" err="1">
                <a:solidFill>
                  <a:schemeClr val="bg1"/>
                </a:solidFill>
              </a:rPr>
              <a:t>оренди</a:t>
            </a:r>
            <a:r>
              <a:rPr lang="ru-RU" sz="3300" b="1" dirty="0">
                <a:solidFill>
                  <a:schemeClr val="bg1"/>
                </a:solidFill>
              </a:rPr>
              <a:t> з </a:t>
            </a:r>
            <a:r>
              <a:rPr lang="ru-RU" sz="3300" b="1" dirty="0" err="1">
                <a:solidFill>
                  <a:schemeClr val="bg1"/>
                </a:solidFill>
              </a:rPr>
              <a:t>підстави</a:t>
            </a:r>
            <a:r>
              <a:rPr lang="ru-RU" sz="3300" b="1" dirty="0">
                <a:solidFill>
                  <a:schemeClr val="bg1"/>
                </a:solidFill>
              </a:rPr>
              <a:t>, </a:t>
            </a:r>
            <a:r>
              <a:rPr lang="ru-RU" sz="3300" b="1" dirty="0" err="1">
                <a:solidFill>
                  <a:schemeClr val="bg1"/>
                </a:solidFill>
              </a:rPr>
              <a:t>передбаченої</a:t>
            </a:r>
            <a:r>
              <a:rPr lang="ru-RU" sz="3300" b="1" dirty="0">
                <a:solidFill>
                  <a:schemeClr val="bg1"/>
                </a:solidFill>
              </a:rPr>
              <a:t> </a:t>
            </a:r>
            <a:r>
              <a:rPr lang="ru-RU" sz="3300" b="1" dirty="0" err="1">
                <a:solidFill>
                  <a:schemeClr val="bg1"/>
                </a:solidFill>
              </a:rPr>
              <a:t>п.«д</a:t>
            </a:r>
            <a:r>
              <a:rPr lang="ru-RU" sz="3300" b="1" dirty="0">
                <a:solidFill>
                  <a:schemeClr val="bg1"/>
                </a:solidFill>
              </a:rPr>
              <a:t>» ст.141 ЗКУ, </a:t>
            </a:r>
            <a:r>
              <a:rPr lang="ru-RU" sz="3300" b="1" dirty="0" err="1">
                <a:solidFill>
                  <a:schemeClr val="bg1"/>
                </a:solidFill>
              </a:rPr>
              <a:t>застосуванню</a:t>
            </a:r>
            <a:r>
              <a:rPr lang="ru-RU" sz="3300" b="1" dirty="0">
                <a:solidFill>
                  <a:schemeClr val="bg1"/>
                </a:solidFill>
              </a:rPr>
              <a:t> також </a:t>
            </a:r>
            <a:r>
              <a:rPr lang="ru-RU" sz="3300" b="1" dirty="0" err="1">
                <a:solidFill>
                  <a:schemeClr val="bg1"/>
                </a:solidFill>
              </a:rPr>
              <a:t>підлягають</a:t>
            </a:r>
            <a:r>
              <a:rPr lang="ru-RU" sz="3300" b="1" dirty="0">
                <a:solidFill>
                  <a:schemeClr val="bg1"/>
                </a:solidFill>
              </a:rPr>
              <a:t> </a:t>
            </a:r>
            <a:r>
              <a:rPr lang="ru-RU" sz="3300" b="1" dirty="0" err="1">
                <a:solidFill>
                  <a:schemeClr val="bg1"/>
                </a:solidFill>
              </a:rPr>
              <a:t>положення</a:t>
            </a:r>
            <a:r>
              <a:rPr lang="ru-RU" sz="3300" b="1" dirty="0">
                <a:solidFill>
                  <a:schemeClr val="bg1"/>
                </a:solidFill>
              </a:rPr>
              <a:t> ч.2 ст.651 ЦК </a:t>
            </a:r>
            <a:r>
              <a:rPr lang="ru-RU" sz="3300" b="1" dirty="0" err="1">
                <a:solidFill>
                  <a:schemeClr val="bg1"/>
                </a:solidFill>
              </a:rPr>
              <a:t>України</a:t>
            </a:r>
            <a:r>
              <a:rPr lang="ru-RU" sz="3300" b="1" dirty="0">
                <a:solidFill>
                  <a:schemeClr val="bg1"/>
                </a:solidFill>
              </a:rPr>
              <a:t>.</a:t>
            </a:r>
            <a:endParaRPr lang="ru-UA" sz="3300" b="1" dirty="0">
              <a:solidFill>
                <a:schemeClr val="bg1"/>
              </a:solidFill>
            </a:endParaRPr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DE70B631-CC77-F64B-B487-01F89E5ED28E}"/>
              </a:ext>
            </a:extLst>
          </p:cNvPr>
          <p:cNvSpPr/>
          <p:nvPr/>
        </p:nvSpPr>
        <p:spPr>
          <a:xfrm>
            <a:off x="5384101" y="4033157"/>
            <a:ext cx="1228725" cy="62456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85508419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71C22A31-06DB-76CE-8CDD-878E9A83F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764" y="767615"/>
            <a:ext cx="5265019" cy="2283593"/>
          </a:xfr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000" dirty="0" err="1"/>
              <a:t>Переважне</a:t>
            </a:r>
            <a:r>
              <a:rPr lang="ru-RU" sz="3000" dirty="0"/>
              <a:t> право перед </a:t>
            </a:r>
            <a:r>
              <a:rPr lang="ru-RU" sz="3000" dirty="0" err="1"/>
              <a:t>іншими</a:t>
            </a:r>
            <a:r>
              <a:rPr lang="ru-RU" sz="3000" dirty="0"/>
              <a:t> особами на </a:t>
            </a:r>
            <a:r>
              <a:rPr lang="ru-RU" sz="3000" dirty="0" err="1"/>
              <a:t>укладення</a:t>
            </a:r>
            <a:r>
              <a:rPr lang="ru-RU" sz="3000" dirty="0"/>
              <a:t> договору </a:t>
            </a:r>
            <a:r>
              <a:rPr lang="ru-RU" sz="3000" dirty="0" err="1"/>
              <a:t>оренди</a:t>
            </a:r>
            <a:r>
              <a:rPr lang="ru-RU" sz="3000" dirty="0"/>
              <a:t> </a:t>
            </a:r>
            <a:r>
              <a:rPr lang="ru-RU" sz="3000" dirty="0" err="1"/>
              <a:t>землі</a:t>
            </a:r>
            <a:r>
              <a:rPr lang="ru-RU" sz="3000" dirty="0"/>
              <a:t> на </a:t>
            </a:r>
            <a:r>
              <a:rPr lang="ru-RU" sz="3000" dirty="0" err="1"/>
              <a:t>новий</a:t>
            </a:r>
            <a:r>
              <a:rPr lang="ru-RU" sz="3000" dirty="0"/>
              <a:t> строк</a:t>
            </a:r>
            <a:endParaRPr lang="ru-UA" sz="30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B7509FF-C26E-2E1C-FDBD-22B838A9E9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226" y="3539692"/>
            <a:ext cx="10953548" cy="258438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ru-RU" sz="2800" b="1" dirty="0"/>
              <a:t>Постанова ВС КЦС </a:t>
            </a:r>
            <a:r>
              <a:rPr lang="ru-RU" sz="2800" b="1" dirty="0" err="1"/>
              <a:t>від</a:t>
            </a:r>
            <a:r>
              <a:rPr lang="ru-RU" sz="2800" b="1" dirty="0"/>
              <a:t> 22.02.2023 у </a:t>
            </a:r>
            <a:r>
              <a:rPr lang="ru-RU" sz="2800" b="1" dirty="0" err="1"/>
              <a:t>справі</a:t>
            </a:r>
            <a:r>
              <a:rPr lang="ru-RU" sz="2800" b="1" dirty="0"/>
              <a:t> №954/1000/20</a:t>
            </a:r>
          </a:p>
          <a:p>
            <a:pPr marL="514350" indent="-514350" algn="l">
              <a:buAutoNum type="arabicPeriod"/>
            </a:pPr>
            <a:r>
              <a:rPr lang="ru-RU" sz="2800" dirty="0"/>
              <a:t>Постанова ВП ВС </a:t>
            </a:r>
            <a:r>
              <a:rPr lang="ru-RU" sz="2800" dirty="0" err="1"/>
              <a:t>від</a:t>
            </a:r>
            <a:r>
              <a:rPr lang="ru-RU" sz="2800" dirty="0"/>
              <a:t> 10.04.2018 у </a:t>
            </a:r>
            <a:r>
              <a:rPr lang="ru-RU" sz="2800" dirty="0" err="1"/>
              <a:t>справі</a:t>
            </a:r>
            <a:r>
              <a:rPr lang="ru-RU" sz="2800" dirty="0"/>
              <a:t> №594/376/17-ц, </a:t>
            </a:r>
            <a:r>
              <a:rPr lang="ru-RU" sz="2800" dirty="0" err="1"/>
              <a:t>від</a:t>
            </a:r>
            <a:r>
              <a:rPr lang="ru-RU" sz="2800" dirty="0"/>
              <a:t> 22.09.2020 у справах №№313/350/16-ц і 159/5756/18, </a:t>
            </a:r>
            <a:r>
              <a:rPr lang="ru-RU" sz="2800" dirty="0" err="1"/>
              <a:t>від</a:t>
            </a:r>
            <a:r>
              <a:rPr lang="ru-RU" sz="2800" dirty="0"/>
              <a:t> 3.08.2021 в </a:t>
            </a:r>
            <a:r>
              <a:rPr lang="ru-RU" sz="2800" dirty="0" err="1"/>
              <a:t>справі</a:t>
            </a:r>
            <a:r>
              <a:rPr lang="ru-RU" sz="2800" dirty="0"/>
              <a:t> №903/1030/19</a:t>
            </a:r>
            <a:endParaRPr lang="ru-UA" sz="28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8D6E0C0-EEA1-ACF3-B9EC-A43476ACDC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7885" y="904775"/>
            <a:ext cx="4926691" cy="1982804"/>
          </a:xfr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uk-UA" sz="3000" dirty="0"/>
          </a:p>
          <a:p>
            <a:pPr marL="0" indent="0" algn="ctr">
              <a:buNone/>
            </a:pPr>
            <a:r>
              <a:rPr lang="uk-UA" sz="3000" dirty="0"/>
              <a:t>Поновлення договору оренди землі </a:t>
            </a:r>
            <a:endParaRPr lang="ru-UA" sz="3000" dirty="0"/>
          </a:p>
        </p:txBody>
      </p:sp>
      <p:sp>
        <p:nvSpPr>
          <p:cNvPr id="7" name="Не равно 6">
            <a:extLst>
              <a:ext uri="{FF2B5EF4-FFF2-40B4-BE49-F238E27FC236}">
                <a16:creationId xmlns:a16="http://schemas.microsoft.com/office/drawing/2014/main" id="{ABA9422A-13C1-B05D-D0BB-D4916AE1ACA1}"/>
              </a:ext>
            </a:extLst>
          </p:cNvPr>
          <p:cNvSpPr/>
          <p:nvPr/>
        </p:nvSpPr>
        <p:spPr>
          <a:xfrm>
            <a:off x="5665189" y="1315653"/>
            <a:ext cx="1482291" cy="1187516"/>
          </a:xfrm>
          <a:prstGeom prst="mathNotEqua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9071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1C6523-983B-1541-5092-9C0BA6426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275" y="429804"/>
            <a:ext cx="10058400" cy="124148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>
                <a:solidFill>
                  <a:schemeClr val="tx2"/>
                </a:solidFill>
              </a:rPr>
              <a:t>Постанова Верховного Суду </a:t>
            </a:r>
            <a:r>
              <a:rPr lang="ru-RU" sz="4000" b="1" dirty="0" err="1">
                <a:solidFill>
                  <a:schemeClr val="tx2"/>
                </a:solidFill>
              </a:rPr>
              <a:t>України</a:t>
            </a:r>
            <a:r>
              <a:rPr lang="ru-RU" sz="4000" b="1" dirty="0">
                <a:solidFill>
                  <a:schemeClr val="tx2"/>
                </a:solidFill>
              </a:rPr>
              <a:t> </a:t>
            </a:r>
            <a:r>
              <a:rPr lang="ru-RU" sz="4000" b="1" dirty="0" err="1">
                <a:solidFill>
                  <a:schemeClr val="tx2"/>
                </a:solidFill>
              </a:rPr>
              <a:t>від</a:t>
            </a:r>
            <a:r>
              <a:rPr lang="ru-RU" sz="4000" b="1" dirty="0">
                <a:solidFill>
                  <a:schemeClr val="tx2"/>
                </a:solidFill>
              </a:rPr>
              <a:t> 11.10.2017 у </a:t>
            </a:r>
            <a:r>
              <a:rPr lang="ru-RU" sz="4000" b="1" dirty="0" err="1">
                <a:solidFill>
                  <a:schemeClr val="tx2"/>
                </a:solidFill>
              </a:rPr>
              <a:t>справі</a:t>
            </a:r>
            <a:r>
              <a:rPr lang="ru-RU" sz="4000" b="1" dirty="0">
                <a:solidFill>
                  <a:schemeClr val="tx2"/>
                </a:solidFill>
              </a:rPr>
              <a:t> № 732/174/17</a:t>
            </a:r>
            <a:endParaRPr lang="ru-UA" sz="4000" b="1" dirty="0">
              <a:solidFill>
                <a:schemeClr val="tx2"/>
              </a:solidFill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4C2A291-DAA8-34D7-BCB5-E69276C6EC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763485" y="2546740"/>
            <a:ext cx="9095014" cy="3461656"/>
          </a:xfr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/>
              <a:t>За </a:t>
            </a:r>
            <a:r>
              <a:rPr lang="ru-RU" sz="4000" dirty="0" err="1"/>
              <a:t>відсутності</a:t>
            </a:r>
            <a:r>
              <a:rPr lang="ru-RU" sz="4000" dirty="0"/>
              <a:t> </a:t>
            </a:r>
            <a:r>
              <a:rPr lang="ru-RU" sz="4000" dirty="0" err="1"/>
              <a:t>встановлення</a:t>
            </a:r>
            <a:r>
              <a:rPr lang="ru-RU" sz="4000" dirty="0"/>
              <a:t> </a:t>
            </a:r>
            <a:r>
              <a:rPr lang="ru-RU" sz="4000" dirty="0" err="1"/>
              <a:t>істотності</a:t>
            </a:r>
            <a:r>
              <a:rPr lang="ru-RU" sz="4000" dirty="0"/>
              <a:t> </a:t>
            </a:r>
            <a:r>
              <a:rPr lang="ru-RU" sz="4000" dirty="0" err="1"/>
              <a:t>порушення</a:t>
            </a:r>
            <a:r>
              <a:rPr lang="ru-RU" sz="4000" dirty="0"/>
              <a:t> </a:t>
            </a:r>
            <a:r>
              <a:rPr lang="ru-RU" sz="4000" dirty="0" err="1"/>
              <a:t>орендарем</a:t>
            </a:r>
            <a:r>
              <a:rPr lang="ru-RU" sz="4000" dirty="0"/>
              <a:t> договору </a:t>
            </a:r>
            <a:r>
              <a:rPr lang="ru-RU" sz="4000" dirty="0" err="1"/>
              <a:t>підстав</a:t>
            </a:r>
            <a:r>
              <a:rPr lang="ru-RU" sz="4000" dirty="0"/>
              <a:t> для </a:t>
            </a:r>
            <a:r>
              <a:rPr lang="ru-RU" sz="4000" dirty="0" err="1"/>
              <a:t>задоволення</a:t>
            </a:r>
            <a:r>
              <a:rPr lang="ru-RU" sz="4000" dirty="0"/>
              <a:t> позову </a:t>
            </a:r>
            <a:r>
              <a:rPr lang="ru-RU" sz="4000" dirty="0" err="1"/>
              <a:t>щодо</a:t>
            </a:r>
            <a:r>
              <a:rPr lang="ru-RU" sz="4000" dirty="0"/>
              <a:t> </a:t>
            </a:r>
            <a:r>
              <a:rPr lang="ru-RU" sz="4000" dirty="0" err="1"/>
              <a:t>розірвання</a:t>
            </a:r>
            <a:r>
              <a:rPr lang="ru-RU" sz="4000" dirty="0"/>
              <a:t> договору </a:t>
            </a:r>
            <a:r>
              <a:rPr lang="ru-RU" sz="4000" dirty="0" err="1"/>
              <a:t>оренди</a:t>
            </a:r>
            <a:r>
              <a:rPr lang="ru-RU" sz="4000" dirty="0"/>
              <a:t> </a:t>
            </a:r>
            <a:r>
              <a:rPr lang="ru-RU" sz="4000" dirty="0" err="1"/>
              <a:t>землі</a:t>
            </a:r>
            <a:r>
              <a:rPr lang="ru-RU" sz="4000" dirty="0"/>
              <a:t> </a:t>
            </a:r>
            <a:r>
              <a:rPr lang="ru-RU" sz="4000" dirty="0" err="1"/>
              <a:t>немає</a:t>
            </a:r>
            <a:r>
              <a:rPr lang="ru-RU" sz="4000" dirty="0"/>
              <a:t>.</a:t>
            </a:r>
          </a:p>
          <a:p>
            <a:endParaRPr lang="ru-RU" dirty="0"/>
          </a:p>
          <a:p>
            <a:endParaRPr lang="ru-UA" dirty="0"/>
          </a:p>
        </p:txBody>
      </p:sp>
      <p:pic>
        <p:nvPicPr>
          <p:cNvPr id="8" name="Рисунок 7" descr="Поднятая рука">
            <a:extLst>
              <a:ext uri="{FF2B5EF4-FFF2-40B4-BE49-F238E27FC236}">
                <a16:creationId xmlns:a16="http://schemas.microsoft.com/office/drawing/2014/main" id="{478A715C-6C8A-EA07-83A5-B01CA7511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255" y="144986"/>
            <a:ext cx="1389470" cy="1811124"/>
          </a:xfrm>
          <a:prstGeom prst="rect">
            <a:avLst/>
          </a:prstGeom>
        </p:spPr>
      </p:pic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732F4522-B630-06CF-3B9F-68DC5614EB76}"/>
              </a:ext>
            </a:extLst>
          </p:cNvPr>
          <p:cNvCxnSpPr>
            <a:cxnSpLocks/>
          </p:cNvCxnSpPr>
          <p:nvPr/>
        </p:nvCxnSpPr>
        <p:spPr>
          <a:xfrm>
            <a:off x="6096000" y="1671294"/>
            <a:ext cx="0" cy="647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479380"/>
      </p:ext>
    </p:extLst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A99864-D014-F157-BFDF-7CC61255F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0" y="607392"/>
            <a:ext cx="2771775" cy="4793284"/>
          </a:xfrm>
        </p:spPr>
        <p:txBody>
          <a:bodyPr>
            <a:noAutofit/>
          </a:bodyPr>
          <a:lstStyle/>
          <a:p>
            <a:r>
              <a:rPr lang="ru-RU" sz="3100" b="1" dirty="0"/>
              <a:t>Постанова ВП ВС </a:t>
            </a:r>
            <a:br>
              <a:rPr lang="ru-RU" sz="3100" b="1" dirty="0"/>
            </a:br>
            <a:r>
              <a:rPr lang="ru-RU" sz="3100" b="1" dirty="0" err="1"/>
              <a:t>від</a:t>
            </a:r>
            <a:r>
              <a:rPr lang="ru-RU" sz="3100" b="1" dirty="0"/>
              <a:t> 23.05.2018 року </a:t>
            </a:r>
            <a:br>
              <a:rPr lang="ru-RU" sz="3100" b="1" dirty="0"/>
            </a:br>
            <a:r>
              <a:rPr lang="ru-RU" sz="3100" b="1" dirty="0"/>
              <a:t>по </a:t>
            </a:r>
            <a:r>
              <a:rPr lang="ru-RU" sz="3100" b="1" dirty="0" err="1"/>
              <a:t>справі</a:t>
            </a:r>
            <a:r>
              <a:rPr lang="ru-RU" sz="3100" b="1" dirty="0"/>
              <a:t> № </a:t>
            </a:r>
            <a:r>
              <a:rPr lang="ru-RU" sz="2900" b="1" dirty="0"/>
              <a:t>629/4628/16-ц</a:t>
            </a:r>
            <a:endParaRPr lang="ru-UA" sz="2900" b="1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7982F7-12AB-DDCC-E25B-F444BF46CA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8761" y="607390"/>
            <a:ext cx="7865807" cy="5940893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800" b="1" dirty="0" err="1">
                <a:solidFill>
                  <a:schemeClr val="accent1">
                    <a:lumMod val="75000"/>
                  </a:schemeClr>
                </a:solidFill>
              </a:rPr>
              <a:t>Стягнення</a:t>
            </a:r>
            <a:r>
              <a:rPr lang="ru-RU" sz="3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800" b="1" dirty="0" err="1">
                <a:solidFill>
                  <a:schemeClr val="accent1">
                    <a:lumMod val="75000"/>
                  </a:schemeClr>
                </a:solidFill>
              </a:rPr>
              <a:t>орендної</a:t>
            </a:r>
            <a:r>
              <a:rPr lang="ru-RU" sz="3800" b="1" dirty="0">
                <a:solidFill>
                  <a:schemeClr val="accent1">
                    <a:lumMod val="75000"/>
                  </a:schemeClr>
                </a:solidFill>
              </a:rPr>
              <a:t> плати за </a:t>
            </a:r>
            <a:r>
              <a:rPr lang="ru-RU" sz="3800" b="1" dirty="0" err="1">
                <a:solidFill>
                  <a:schemeClr val="accent1">
                    <a:lumMod val="75000"/>
                  </a:schemeClr>
                </a:solidFill>
              </a:rPr>
              <a:t>користування</a:t>
            </a:r>
            <a:r>
              <a:rPr lang="ru-RU" sz="3800" b="1" dirty="0">
                <a:solidFill>
                  <a:schemeClr val="accent1">
                    <a:lumMod val="75000"/>
                  </a:schemeClr>
                </a:solidFill>
              </a:rPr>
              <a:t> земельною </a:t>
            </a:r>
            <a:r>
              <a:rPr lang="ru-RU" sz="3800" b="1" dirty="0" err="1">
                <a:solidFill>
                  <a:schemeClr val="accent1">
                    <a:lumMod val="75000"/>
                  </a:schemeClr>
                </a:solidFill>
              </a:rPr>
              <a:t>ділянкою</a:t>
            </a:r>
            <a:r>
              <a:rPr lang="ru-RU" sz="3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800" b="1" u="sng" dirty="0">
                <a:solidFill>
                  <a:schemeClr val="accent1">
                    <a:lumMod val="75000"/>
                  </a:schemeClr>
                </a:solidFill>
              </a:rPr>
              <a:t>без </a:t>
            </a:r>
            <a:r>
              <a:rPr lang="ru-RU" sz="3800" b="1" u="sng" dirty="0" err="1">
                <a:solidFill>
                  <a:schemeClr val="accent1">
                    <a:lumMod val="75000"/>
                  </a:schemeClr>
                </a:solidFill>
              </a:rPr>
              <a:t>оформлення</a:t>
            </a:r>
            <a:r>
              <a:rPr lang="ru-RU" sz="3800" b="1" u="sng" dirty="0">
                <a:solidFill>
                  <a:schemeClr val="accent1">
                    <a:lumMod val="75000"/>
                  </a:schemeClr>
                </a:solidFill>
              </a:rPr>
              <a:t> договору </a:t>
            </a:r>
            <a:r>
              <a:rPr lang="ru-RU" sz="3800" b="1" u="sng" dirty="0" err="1">
                <a:solidFill>
                  <a:schemeClr val="accent1">
                    <a:lumMod val="75000"/>
                  </a:schemeClr>
                </a:solidFill>
              </a:rPr>
              <a:t>оренди</a:t>
            </a:r>
            <a:r>
              <a:rPr lang="ru-RU" sz="38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 algn="ctr"/>
            <a:endParaRPr lang="ru-RU" sz="3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4100" b="1" u="sng" dirty="0">
                <a:solidFill>
                  <a:schemeClr val="bg1"/>
                </a:solidFill>
              </a:rPr>
              <a:t>ВИСНОВОК СУДУ: </a:t>
            </a:r>
          </a:p>
          <a:p>
            <a:pPr algn="ctr"/>
            <a:r>
              <a:rPr lang="ru-RU" sz="35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кошти</a:t>
            </a:r>
            <a:r>
              <a:rPr lang="ru-RU" sz="3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35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які</a:t>
            </a:r>
            <a:r>
              <a:rPr lang="ru-RU" sz="3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5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мали</a:t>
            </a:r>
            <a:r>
              <a:rPr lang="ru-RU" sz="3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бути </a:t>
            </a:r>
            <a:r>
              <a:rPr lang="ru-RU" sz="35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сплачені</a:t>
            </a:r>
            <a:r>
              <a:rPr lang="ru-RU" sz="3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5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користувачами</a:t>
            </a:r>
            <a:r>
              <a:rPr lang="ru-RU" sz="3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і </a:t>
            </a:r>
            <a:r>
              <a:rPr lang="ru-RU" sz="35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отримані</a:t>
            </a:r>
            <a:r>
              <a:rPr lang="ru-RU" sz="3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5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територіальною</a:t>
            </a:r>
            <a:r>
              <a:rPr lang="ru-RU" sz="3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громадою </a:t>
            </a:r>
            <a:r>
              <a:rPr lang="ru-RU" sz="35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чи</a:t>
            </a:r>
            <a:r>
              <a:rPr lang="ru-RU" sz="3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державою як </a:t>
            </a:r>
            <a:r>
              <a:rPr lang="ru-RU" sz="35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орендна</a:t>
            </a:r>
            <a:r>
              <a:rPr lang="ru-RU" sz="3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плата за </a:t>
            </a:r>
            <a:r>
              <a:rPr lang="ru-RU" sz="35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користування</a:t>
            </a:r>
            <a:r>
              <a:rPr lang="ru-RU" sz="3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5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земельними</a:t>
            </a:r>
            <a:r>
              <a:rPr lang="ru-RU" sz="3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5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ділянками</a:t>
            </a:r>
            <a:r>
              <a:rPr lang="ru-RU" sz="3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є </a:t>
            </a:r>
            <a:r>
              <a:rPr lang="ru-RU" sz="3500" b="1" u="sng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безпідставно</a:t>
            </a:r>
            <a:r>
              <a:rPr lang="ru-RU" sz="35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500" b="1" u="sng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збереженими</a:t>
            </a:r>
            <a:r>
              <a:rPr lang="ru-RU" sz="35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коштами </a:t>
            </a:r>
            <a:r>
              <a:rPr lang="ru-RU" sz="3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та </a:t>
            </a:r>
            <a:r>
              <a:rPr lang="ru-RU" sz="35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підлягають</a:t>
            </a:r>
            <a:r>
              <a:rPr lang="ru-RU" sz="3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5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стягненню</a:t>
            </a:r>
            <a:r>
              <a:rPr lang="ru-RU" sz="3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sz="35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підставі</a:t>
            </a:r>
            <a:r>
              <a:rPr lang="ru-RU" sz="3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ст.1212 ЦК </a:t>
            </a:r>
            <a:r>
              <a:rPr lang="ru-RU" sz="35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України</a:t>
            </a:r>
            <a:r>
              <a:rPr lang="ru-RU" sz="3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ru-UA" sz="35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Взрыв: 14 точек 4">
            <a:extLst>
              <a:ext uri="{FF2B5EF4-FFF2-40B4-BE49-F238E27FC236}">
                <a16:creationId xmlns:a16="http://schemas.microsoft.com/office/drawing/2014/main" id="{CE4AD9B4-E5AE-E2EA-ACCB-B5A46EA2EE39}"/>
              </a:ext>
            </a:extLst>
          </p:cNvPr>
          <p:cNvSpPr/>
          <p:nvPr/>
        </p:nvSpPr>
        <p:spPr>
          <a:xfrm>
            <a:off x="10925175" y="476250"/>
            <a:ext cx="990600" cy="1104900"/>
          </a:xfrm>
          <a:prstGeom prst="irregularSeal2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Стрелка: изогнутая влево 6">
            <a:extLst>
              <a:ext uri="{FF2B5EF4-FFF2-40B4-BE49-F238E27FC236}">
                <a16:creationId xmlns:a16="http://schemas.microsoft.com/office/drawing/2014/main" id="{39252331-C6E7-A0BC-9E74-0C3BC5F467DD}"/>
              </a:ext>
            </a:extLst>
          </p:cNvPr>
          <p:cNvSpPr/>
          <p:nvPr/>
        </p:nvSpPr>
        <p:spPr>
          <a:xfrm>
            <a:off x="7246374" y="2571597"/>
            <a:ext cx="914401" cy="1350645"/>
          </a:xfrm>
          <a:prstGeom prst="curved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87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904EC4-E430-0638-5396-38EA44F53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550" y="534702"/>
            <a:ext cx="4386447" cy="583440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500" dirty="0" err="1">
                <a:solidFill>
                  <a:schemeClr val="accent1"/>
                </a:solidFill>
              </a:rPr>
              <a:t>Чи</a:t>
            </a:r>
            <a:r>
              <a:rPr lang="ru-RU" sz="3500" dirty="0">
                <a:solidFill>
                  <a:schemeClr val="accent1"/>
                </a:solidFill>
              </a:rPr>
              <a:t> </a:t>
            </a:r>
            <a:r>
              <a:rPr lang="ru-RU" sz="3500" dirty="0" err="1">
                <a:solidFill>
                  <a:schemeClr val="accent1"/>
                </a:solidFill>
              </a:rPr>
              <a:t>вважається</a:t>
            </a:r>
            <a:r>
              <a:rPr lang="ru-RU" sz="3500" dirty="0">
                <a:solidFill>
                  <a:schemeClr val="accent1"/>
                </a:solidFill>
              </a:rPr>
              <a:t> </a:t>
            </a:r>
            <a:r>
              <a:rPr lang="ru-RU" sz="3500" dirty="0" err="1">
                <a:solidFill>
                  <a:schemeClr val="accent1"/>
                </a:solidFill>
              </a:rPr>
              <a:t>введення</a:t>
            </a:r>
            <a:r>
              <a:rPr lang="ru-RU" sz="3500" dirty="0">
                <a:solidFill>
                  <a:schemeClr val="accent1"/>
                </a:solidFill>
              </a:rPr>
              <a:t> </a:t>
            </a:r>
            <a:r>
              <a:rPr lang="ru-RU" sz="3500" dirty="0" err="1">
                <a:solidFill>
                  <a:schemeClr val="accent1"/>
                </a:solidFill>
              </a:rPr>
              <a:t>воєнного</a:t>
            </a:r>
            <a:r>
              <a:rPr lang="ru-RU" sz="3500" dirty="0">
                <a:solidFill>
                  <a:schemeClr val="accent1"/>
                </a:solidFill>
              </a:rPr>
              <a:t> стану </a:t>
            </a:r>
            <a:r>
              <a:rPr lang="ru-RU" sz="3500" dirty="0" err="1">
                <a:solidFill>
                  <a:schemeClr val="accent1"/>
                </a:solidFill>
              </a:rPr>
              <a:t>обставиною</a:t>
            </a:r>
            <a:r>
              <a:rPr lang="ru-RU" sz="3500" dirty="0">
                <a:solidFill>
                  <a:schemeClr val="accent1"/>
                </a:solidFill>
              </a:rPr>
              <a:t> </a:t>
            </a:r>
            <a:r>
              <a:rPr lang="ru-RU" sz="3500" dirty="0" err="1">
                <a:solidFill>
                  <a:schemeClr val="accent1"/>
                </a:solidFill>
              </a:rPr>
              <a:t>непереборної</a:t>
            </a:r>
            <a:r>
              <a:rPr lang="ru-RU" sz="3500" dirty="0">
                <a:solidFill>
                  <a:schemeClr val="accent1"/>
                </a:solidFill>
              </a:rPr>
              <a:t> </a:t>
            </a:r>
            <a:r>
              <a:rPr lang="ru-RU" sz="3500" dirty="0" err="1">
                <a:solidFill>
                  <a:schemeClr val="accent1"/>
                </a:solidFill>
              </a:rPr>
              <a:t>сили</a:t>
            </a:r>
            <a:r>
              <a:rPr lang="ru-RU" sz="3500" dirty="0">
                <a:solidFill>
                  <a:schemeClr val="accent1"/>
                </a:solidFill>
              </a:rPr>
              <a:t>, </a:t>
            </a:r>
            <a:r>
              <a:rPr lang="ru-RU" sz="3500" dirty="0" err="1">
                <a:solidFill>
                  <a:schemeClr val="accent1"/>
                </a:solidFill>
              </a:rPr>
              <a:t>що</a:t>
            </a:r>
            <a:r>
              <a:rPr lang="ru-RU" sz="3500" dirty="0">
                <a:solidFill>
                  <a:schemeClr val="accent1"/>
                </a:solidFill>
              </a:rPr>
              <a:t> є </a:t>
            </a:r>
            <a:r>
              <a:rPr lang="ru-RU" sz="3500" dirty="0" err="1">
                <a:solidFill>
                  <a:schemeClr val="accent1"/>
                </a:solidFill>
              </a:rPr>
              <a:t>підставою</a:t>
            </a:r>
            <a:r>
              <a:rPr lang="ru-RU" sz="3500" dirty="0">
                <a:solidFill>
                  <a:schemeClr val="accent1"/>
                </a:solidFill>
              </a:rPr>
              <a:t> для </a:t>
            </a:r>
            <a:r>
              <a:rPr lang="ru-RU" sz="3500" dirty="0" err="1">
                <a:solidFill>
                  <a:schemeClr val="accent1"/>
                </a:solidFill>
              </a:rPr>
              <a:t>звільнення</a:t>
            </a:r>
            <a:r>
              <a:rPr lang="ru-RU" sz="3500" dirty="0">
                <a:solidFill>
                  <a:schemeClr val="accent1"/>
                </a:solidFill>
              </a:rPr>
              <a:t> </a:t>
            </a:r>
            <a:r>
              <a:rPr lang="ru-RU" sz="3500" dirty="0" err="1">
                <a:solidFill>
                  <a:schemeClr val="accent1"/>
                </a:solidFill>
              </a:rPr>
              <a:t>від</a:t>
            </a:r>
            <a:r>
              <a:rPr lang="ru-RU" sz="3500" dirty="0">
                <a:solidFill>
                  <a:schemeClr val="accent1"/>
                </a:solidFill>
              </a:rPr>
              <a:t> </a:t>
            </a:r>
            <a:r>
              <a:rPr lang="ru-RU" sz="3500" dirty="0" err="1">
                <a:solidFill>
                  <a:schemeClr val="accent1"/>
                </a:solidFill>
              </a:rPr>
              <a:t>відповідальності</a:t>
            </a:r>
            <a:r>
              <a:rPr lang="ru-RU" sz="3500" dirty="0">
                <a:solidFill>
                  <a:schemeClr val="accent1"/>
                </a:solidFill>
              </a:rPr>
              <a:t> за не </a:t>
            </a:r>
            <a:r>
              <a:rPr lang="ru-RU" sz="3500" dirty="0" err="1">
                <a:solidFill>
                  <a:schemeClr val="accent1"/>
                </a:solidFill>
              </a:rPr>
              <a:t>сплату</a:t>
            </a:r>
            <a:r>
              <a:rPr lang="ru-RU" sz="3500" dirty="0">
                <a:solidFill>
                  <a:schemeClr val="accent1"/>
                </a:solidFill>
              </a:rPr>
              <a:t> </a:t>
            </a:r>
            <a:r>
              <a:rPr lang="ru-RU" sz="3500" dirty="0" err="1">
                <a:solidFill>
                  <a:schemeClr val="accent1"/>
                </a:solidFill>
              </a:rPr>
              <a:t>орендної</a:t>
            </a:r>
            <a:r>
              <a:rPr lang="ru-RU" sz="3500" dirty="0">
                <a:solidFill>
                  <a:schemeClr val="accent1"/>
                </a:solidFill>
              </a:rPr>
              <a:t> плати?</a:t>
            </a:r>
            <a:endParaRPr lang="ru-UA" sz="3500" dirty="0">
              <a:solidFill>
                <a:schemeClr val="accent1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FF60EA-EFF3-5FCE-6CB0-30BA1086C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58099" y="534702"/>
            <a:ext cx="2576703" cy="640080"/>
          </a:xfr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>
                <a:solidFill>
                  <a:schemeClr val="tx1"/>
                </a:solidFill>
              </a:rPr>
              <a:t>ТАК</a:t>
            </a:r>
            <a:endParaRPr lang="ru-UA" sz="4000" b="1" dirty="0">
              <a:solidFill>
                <a:schemeClr val="tx1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B01765-A5F4-2C54-2DAB-149F93659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40813" y="4157173"/>
            <a:ext cx="5454204" cy="221193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dirty="0"/>
              <a:t>особа, яка систематично не </a:t>
            </a:r>
            <a:r>
              <a:rPr lang="ru-RU" sz="2400" dirty="0" err="1"/>
              <a:t>сплачувала</a:t>
            </a:r>
            <a:r>
              <a:rPr lang="ru-RU" sz="2400" dirty="0"/>
              <a:t> </a:t>
            </a:r>
            <a:r>
              <a:rPr lang="ru-RU" sz="2400" dirty="0" err="1"/>
              <a:t>орендну</a:t>
            </a:r>
            <a:r>
              <a:rPr lang="ru-RU" sz="2400" dirty="0"/>
              <a:t> плату, ПОВИННА довести,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порушення</a:t>
            </a:r>
            <a:r>
              <a:rPr lang="ru-RU" sz="2400" dirty="0"/>
              <a:t> </a:t>
            </a:r>
            <a:r>
              <a:rPr lang="ru-RU" sz="2400" dirty="0" err="1"/>
              <a:t>сталося</a:t>
            </a:r>
            <a:r>
              <a:rPr lang="ru-RU" sz="2400" dirty="0"/>
              <a:t> </a:t>
            </a:r>
            <a:r>
              <a:rPr lang="ru-RU" sz="2400" dirty="0" err="1"/>
              <a:t>внаслідок</a:t>
            </a:r>
            <a:r>
              <a:rPr lang="ru-RU" sz="2400" dirty="0"/>
              <a:t> </a:t>
            </a:r>
            <a:r>
              <a:rPr lang="ru-RU" sz="2400" dirty="0" err="1"/>
              <a:t>випадку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непереборної</a:t>
            </a:r>
            <a:r>
              <a:rPr lang="ru-RU" sz="2400" dirty="0"/>
              <a:t> </a:t>
            </a:r>
            <a:r>
              <a:rPr lang="ru-RU" sz="2400" dirty="0" err="1"/>
              <a:t>сили</a:t>
            </a:r>
            <a:r>
              <a:rPr lang="ru-RU" sz="2400" dirty="0"/>
              <a:t> </a:t>
            </a:r>
            <a:endParaRPr lang="ru-UA" sz="24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9985B25-35B4-7D4B-8A30-06B40D0A9C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04997" y="1304596"/>
            <a:ext cx="7182228" cy="3076904"/>
          </a:xfrm>
        </p:spPr>
        <p:txBody>
          <a:bodyPr>
            <a:noAutofit/>
          </a:bodyPr>
          <a:lstStyle/>
          <a:p>
            <a:r>
              <a:rPr lang="ru-RU" sz="21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Постанова ВС 01.06.2021 справа № 910/9258/20</a:t>
            </a:r>
          </a:p>
          <a:p>
            <a:r>
              <a:rPr lang="ru-RU" sz="21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Постанова ВС 09.11.2021 справа № 913/20/21</a:t>
            </a:r>
          </a:p>
          <a:p>
            <a:endParaRPr lang="ru-RU" sz="21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ru-RU" sz="21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ru-RU" sz="2100" dirty="0"/>
              <a:t>форс-</a:t>
            </a:r>
            <a:r>
              <a:rPr lang="ru-RU" sz="2100" dirty="0" err="1"/>
              <a:t>мажорні</a:t>
            </a:r>
            <a:r>
              <a:rPr lang="ru-RU" sz="2100" dirty="0"/>
              <a:t> </a:t>
            </a:r>
            <a:r>
              <a:rPr lang="ru-RU" sz="2100" dirty="0" err="1"/>
              <a:t>обставини</a:t>
            </a:r>
            <a:r>
              <a:rPr lang="ru-RU" sz="2100" dirty="0"/>
              <a:t> не </a:t>
            </a:r>
            <a:r>
              <a:rPr lang="ru-RU" sz="2100" dirty="0" err="1"/>
              <a:t>мають</a:t>
            </a:r>
            <a:r>
              <a:rPr lang="ru-RU" sz="2100" dirty="0"/>
              <a:t> </a:t>
            </a:r>
            <a:r>
              <a:rPr lang="ru-RU" sz="2100" dirty="0" err="1"/>
              <a:t>преюдиційного</a:t>
            </a:r>
            <a:r>
              <a:rPr lang="ru-RU" sz="2100" dirty="0"/>
              <a:t> характеру</a:t>
            </a:r>
            <a:endParaRPr lang="ru-UA" sz="2100" dirty="0"/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B24B030C-3FB5-5E00-D7A0-E0C3EF25458F}"/>
              </a:ext>
            </a:extLst>
          </p:cNvPr>
          <p:cNvSpPr/>
          <p:nvPr/>
        </p:nvSpPr>
        <p:spPr>
          <a:xfrm>
            <a:off x="5832732" y="452391"/>
            <a:ext cx="1304925" cy="89725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BBD601D1-B731-3B76-017C-0F8B83D9EE93}"/>
              </a:ext>
            </a:extLst>
          </p:cNvPr>
          <p:cNvSpPr/>
          <p:nvPr/>
        </p:nvSpPr>
        <p:spPr>
          <a:xfrm>
            <a:off x="7989381" y="2583002"/>
            <a:ext cx="957069" cy="52009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98842603"/>
      </p:ext>
    </p:extLst>
  </p:cSld>
  <p:clrMapOvr>
    <a:masterClrMapping/>
  </p:clrMapOvr>
  <p:transition spd="slow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B4D90-C8B6-5AD7-2F10-C1745587A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2" y="549359"/>
            <a:ext cx="10877550" cy="1371600"/>
          </a:xfrm>
        </p:spPr>
        <p:txBody>
          <a:bodyPr>
            <a:noAutofit/>
          </a:bodyPr>
          <a:lstStyle/>
          <a:p>
            <a:pPr algn="ctr"/>
            <a:r>
              <a:rPr lang="ru-RU" sz="3300" b="1" dirty="0" err="1">
                <a:solidFill>
                  <a:schemeClr val="bg1"/>
                </a:solidFill>
              </a:rPr>
              <a:t>Чи</a:t>
            </a:r>
            <a:r>
              <a:rPr lang="ru-RU" sz="3300" b="1" dirty="0">
                <a:solidFill>
                  <a:schemeClr val="bg1"/>
                </a:solidFill>
              </a:rPr>
              <a:t> </a:t>
            </a:r>
            <a:r>
              <a:rPr lang="ru-RU" sz="3300" b="1" dirty="0" err="1">
                <a:solidFill>
                  <a:schemeClr val="bg1"/>
                </a:solidFill>
              </a:rPr>
              <a:t>обов’язково</a:t>
            </a:r>
            <a:r>
              <a:rPr lang="ru-RU" sz="3300" b="1" dirty="0">
                <a:solidFill>
                  <a:schemeClr val="bg1"/>
                </a:solidFill>
              </a:rPr>
              <a:t> в </a:t>
            </a:r>
            <a:r>
              <a:rPr lang="ru-RU" sz="3300" b="1" dirty="0" err="1">
                <a:solidFill>
                  <a:schemeClr val="bg1"/>
                </a:solidFill>
              </a:rPr>
              <a:t>позовних</a:t>
            </a:r>
            <a:r>
              <a:rPr lang="ru-RU" sz="3300" b="1" dirty="0">
                <a:solidFill>
                  <a:schemeClr val="bg1"/>
                </a:solidFill>
              </a:rPr>
              <a:t> </a:t>
            </a:r>
            <a:r>
              <a:rPr lang="ru-RU" sz="3300" b="1" dirty="0" err="1">
                <a:solidFill>
                  <a:schemeClr val="bg1"/>
                </a:solidFill>
              </a:rPr>
              <a:t>вимогах</a:t>
            </a:r>
            <a:r>
              <a:rPr lang="ru-RU" sz="3300" b="1" dirty="0">
                <a:solidFill>
                  <a:schemeClr val="bg1"/>
                </a:solidFill>
              </a:rPr>
              <a:t> </a:t>
            </a:r>
            <a:r>
              <a:rPr lang="ru-RU" sz="3300" b="1" dirty="0" err="1">
                <a:solidFill>
                  <a:schemeClr val="bg1"/>
                </a:solidFill>
              </a:rPr>
              <a:t>заявляти</a:t>
            </a:r>
            <a:r>
              <a:rPr lang="ru-RU" sz="3300" b="1" dirty="0">
                <a:solidFill>
                  <a:schemeClr val="bg1"/>
                </a:solidFill>
              </a:rPr>
              <a:t> </a:t>
            </a:r>
            <a:r>
              <a:rPr lang="ru-RU" sz="3300" b="1" dirty="0" err="1">
                <a:solidFill>
                  <a:schemeClr val="bg1"/>
                </a:solidFill>
              </a:rPr>
              <a:t>вимогу</a:t>
            </a:r>
            <a:r>
              <a:rPr lang="ru-RU" sz="3300" b="1" dirty="0">
                <a:solidFill>
                  <a:schemeClr val="bg1"/>
                </a:solidFill>
              </a:rPr>
              <a:t> про </a:t>
            </a:r>
            <a:r>
              <a:rPr lang="ru-RU" sz="3300" b="1" dirty="0" err="1">
                <a:solidFill>
                  <a:schemeClr val="bg1"/>
                </a:solidFill>
              </a:rPr>
              <a:t>повернення</a:t>
            </a:r>
            <a:r>
              <a:rPr lang="ru-RU" sz="3300" b="1" dirty="0">
                <a:solidFill>
                  <a:schemeClr val="bg1"/>
                </a:solidFill>
              </a:rPr>
              <a:t> </a:t>
            </a:r>
            <a:r>
              <a:rPr lang="ru-RU" sz="3300" b="1" dirty="0" err="1">
                <a:solidFill>
                  <a:schemeClr val="bg1"/>
                </a:solidFill>
              </a:rPr>
              <a:t>земельної</a:t>
            </a:r>
            <a:r>
              <a:rPr lang="ru-RU" sz="3300" b="1" dirty="0">
                <a:solidFill>
                  <a:schemeClr val="bg1"/>
                </a:solidFill>
              </a:rPr>
              <a:t> </a:t>
            </a:r>
            <a:r>
              <a:rPr lang="ru-RU" sz="3300" b="1" dirty="0" err="1">
                <a:solidFill>
                  <a:schemeClr val="bg1"/>
                </a:solidFill>
              </a:rPr>
              <a:t>ділянки</a:t>
            </a:r>
            <a:r>
              <a:rPr lang="ru-RU" sz="3300" b="1" dirty="0">
                <a:solidFill>
                  <a:schemeClr val="bg1"/>
                </a:solidFill>
              </a:rPr>
              <a:t> шляхом </a:t>
            </a:r>
            <a:r>
              <a:rPr lang="ru-RU" sz="3300" b="1" dirty="0" err="1">
                <a:solidFill>
                  <a:schemeClr val="bg1"/>
                </a:solidFill>
              </a:rPr>
              <a:t>підписання</a:t>
            </a:r>
            <a:r>
              <a:rPr lang="ru-RU" sz="3300" b="1" dirty="0">
                <a:solidFill>
                  <a:schemeClr val="bg1"/>
                </a:solidFill>
              </a:rPr>
              <a:t> акту-</a:t>
            </a:r>
            <a:r>
              <a:rPr lang="ru-RU" sz="3300" b="1" dirty="0" err="1">
                <a:solidFill>
                  <a:schemeClr val="bg1"/>
                </a:solidFill>
              </a:rPr>
              <a:t>приймання</a:t>
            </a:r>
            <a:r>
              <a:rPr lang="ru-RU" sz="3300" b="1" dirty="0">
                <a:solidFill>
                  <a:schemeClr val="bg1"/>
                </a:solidFill>
              </a:rPr>
              <a:t> </a:t>
            </a:r>
            <a:r>
              <a:rPr lang="ru-RU" sz="3300" b="1" dirty="0" err="1">
                <a:solidFill>
                  <a:schemeClr val="bg1"/>
                </a:solidFill>
              </a:rPr>
              <a:t>передачі</a:t>
            </a:r>
            <a:r>
              <a:rPr lang="ru-RU" sz="3300" b="1" dirty="0">
                <a:solidFill>
                  <a:schemeClr val="bg1"/>
                </a:solidFill>
              </a:rPr>
              <a:t>?</a:t>
            </a:r>
            <a:br>
              <a:rPr lang="ru-RU" sz="3300" b="1" dirty="0">
                <a:solidFill>
                  <a:schemeClr val="bg1"/>
                </a:solidFill>
              </a:rPr>
            </a:br>
            <a:endParaRPr lang="ru-UA" sz="3300" b="1" dirty="0">
              <a:solidFill>
                <a:schemeClr val="bg1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2B824B-3C6F-AB49-97CC-024913604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6800" y="3384466"/>
            <a:ext cx="4754880" cy="292417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sz="3000" dirty="0" err="1"/>
              <a:t>позовна</a:t>
            </a:r>
            <a:r>
              <a:rPr lang="ru-RU" sz="3000" dirty="0"/>
              <a:t> </a:t>
            </a:r>
            <a:r>
              <a:rPr lang="ru-RU" sz="3000" dirty="0" err="1"/>
              <a:t>вимога</a:t>
            </a:r>
            <a:r>
              <a:rPr lang="ru-RU" sz="3000" dirty="0"/>
              <a:t> про </a:t>
            </a:r>
            <a:r>
              <a:rPr lang="ru-RU" sz="3000" dirty="0" err="1"/>
              <a:t>повернення</a:t>
            </a:r>
            <a:r>
              <a:rPr lang="ru-RU" sz="3000" dirty="0"/>
              <a:t> </a:t>
            </a:r>
            <a:r>
              <a:rPr lang="ru-RU" sz="3000" dirty="0" err="1"/>
              <a:t>земельної</a:t>
            </a:r>
            <a:r>
              <a:rPr lang="ru-RU" sz="3000" dirty="0"/>
              <a:t> </a:t>
            </a:r>
            <a:r>
              <a:rPr lang="ru-RU" sz="3000" dirty="0" err="1"/>
              <a:t>ділянки</a:t>
            </a:r>
            <a:r>
              <a:rPr lang="ru-RU" sz="3000" dirty="0"/>
              <a:t> повинна бути </a:t>
            </a:r>
            <a:r>
              <a:rPr lang="ru-RU" sz="3000" dirty="0" err="1"/>
              <a:t>визначена</a:t>
            </a:r>
            <a:r>
              <a:rPr lang="ru-RU" sz="3000" dirty="0"/>
              <a:t> таким способом, </a:t>
            </a:r>
            <a:r>
              <a:rPr lang="ru-RU" sz="3000" dirty="0" err="1"/>
              <a:t>який</a:t>
            </a:r>
            <a:r>
              <a:rPr lang="ru-RU" sz="3000" dirty="0"/>
              <a:t> </a:t>
            </a:r>
            <a:r>
              <a:rPr lang="ru-RU" sz="3000" dirty="0" err="1"/>
              <a:t>визначений</a:t>
            </a:r>
            <a:r>
              <a:rPr lang="ru-RU" sz="3000" dirty="0"/>
              <a:t> у </a:t>
            </a:r>
            <a:r>
              <a:rPr lang="ru-RU" sz="3000" dirty="0" err="1"/>
              <a:t>договорі</a:t>
            </a:r>
            <a:r>
              <a:rPr lang="ru-RU" sz="3000" dirty="0"/>
              <a:t> </a:t>
            </a:r>
            <a:r>
              <a:rPr lang="ru-RU" sz="3000" dirty="0" err="1"/>
              <a:t>оренди</a:t>
            </a:r>
            <a:r>
              <a:rPr lang="ru-RU" sz="3000" dirty="0"/>
              <a:t> </a:t>
            </a:r>
            <a:r>
              <a:rPr lang="ru-RU" sz="3000" dirty="0" err="1"/>
              <a:t>такої</a:t>
            </a:r>
            <a:r>
              <a:rPr lang="ru-RU" sz="3000" dirty="0"/>
              <a:t> </a:t>
            </a:r>
            <a:r>
              <a:rPr lang="ru-RU" sz="3000" dirty="0" err="1"/>
              <a:t>земельної</a:t>
            </a:r>
            <a:r>
              <a:rPr lang="ru-RU" sz="3000" dirty="0"/>
              <a:t> </a:t>
            </a:r>
            <a:r>
              <a:rPr lang="ru-RU" sz="3000" dirty="0" err="1"/>
              <a:t>ділянки</a:t>
            </a:r>
            <a:endParaRPr lang="ru-RU" sz="3000" dirty="0"/>
          </a:p>
          <a:p>
            <a:endParaRPr lang="ru-UA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BABFA75-3994-3851-D149-7B3F5DE1DF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702245" y="2032167"/>
            <a:ext cx="7336153" cy="113013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800" dirty="0"/>
              <a:t>ч.1.ст.34 ЗУ «Про оренду землі», </a:t>
            </a:r>
          </a:p>
          <a:p>
            <a:r>
              <a:rPr lang="uk-UA" sz="2800" dirty="0"/>
              <a:t>п.21 Типового договору оренди землі</a:t>
            </a:r>
            <a:endParaRPr lang="ru-UA" sz="28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416C584-13D5-0118-A8D1-BDCFA69689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65088" y="3588071"/>
            <a:ext cx="3817237" cy="24755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sz="2800" dirty="0" err="1"/>
              <a:t>орендар</a:t>
            </a:r>
            <a:r>
              <a:rPr lang="ru-RU" sz="2800" dirty="0"/>
              <a:t> </a:t>
            </a:r>
            <a:r>
              <a:rPr lang="ru-RU" sz="2800" dirty="0" err="1"/>
              <a:t>зобов’язаний</a:t>
            </a:r>
            <a:r>
              <a:rPr lang="ru-RU" sz="2800" dirty="0"/>
              <a:t> </a:t>
            </a:r>
            <a:r>
              <a:rPr lang="ru-RU" sz="2800" dirty="0" err="1"/>
              <a:t>повернути</a:t>
            </a:r>
            <a:r>
              <a:rPr lang="ru-RU" sz="2800" dirty="0"/>
              <a:t> </a:t>
            </a:r>
            <a:r>
              <a:rPr lang="ru-RU" sz="2800" dirty="0" err="1"/>
              <a:t>орендодавцеві</a:t>
            </a:r>
            <a:r>
              <a:rPr lang="ru-RU" sz="2800" dirty="0"/>
              <a:t> </a:t>
            </a:r>
            <a:r>
              <a:rPr lang="ru-RU" sz="2800" dirty="0" err="1"/>
              <a:t>земельну</a:t>
            </a:r>
            <a:r>
              <a:rPr lang="ru-RU" sz="2800" dirty="0"/>
              <a:t> </a:t>
            </a:r>
            <a:r>
              <a:rPr lang="ru-RU" sz="2800" dirty="0" err="1"/>
              <a:t>ділянку</a:t>
            </a:r>
            <a:r>
              <a:rPr lang="ru-RU" sz="2800" dirty="0"/>
              <a:t> на </a:t>
            </a:r>
            <a:r>
              <a:rPr lang="ru-RU" sz="2800" dirty="0" err="1"/>
              <a:t>умовах</a:t>
            </a:r>
            <a:r>
              <a:rPr lang="ru-RU" sz="2800" dirty="0"/>
              <a:t>, </a:t>
            </a:r>
            <a:r>
              <a:rPr lang="ru-RU" sz="2800" dirty="0" err="1"/>
              <a:t>визначених</a:t>
            </a:r>
            <a:r>
              <a:rPr lang="ru-RU" sz="2800" dirty="0"/>
              <a:t> договором </a:t>
            </a:r>
            <a:endParaRPr lang="ru-UA" sz="2800" dirty="0"/>
          </a:p>
        </p:txBody>
      </p:sp>
      <p:pic>
        <p:nvPicPr>
          <p:cNvPr id="8" name="Рисунок 7" descr="Карандаш">
            <a:extLst>
              <a:ext uri="{FF2B5EF4-FFF2-40B4-BE49-F238E27FC236}">
                <a16:creationId xmlns:a16="http://schemas.microsoft.com/office/drawing/2014/main" id="{D0771887-6489-AE00-3665-74FCACA46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61347" y="259101"/>
            <a:ext cx="1070606" cy="107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615838"/>
      </p:ext>
    </p:extLst>
  </p:cSld>
  <p:clrMapOvr>
    <a:masterClrMapping/>
  </p:clrMapOvr>
  <p:transition spd="slow"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445E3F-43C4-5394-DF08-32ED206D8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4998" y="1005641"/>
            <a:ext cx="2525710" cy="5046114"/>
          </a:xfrm>
        </p:spPr>
        <p:txBody>
          <a:bodyPr/>
          <a:lstStyle/>
          <a:p>
            <a:r>
              <a:rPr lang="ru-RU" sz="3000" b="1" dirty="0"/>
              <a:t>Постанова ВП ВС </a:t>
            </a:r>
            <a:br>
              <a:rPr lang="ru-RU" sz="3000" b="1" dirty="0"/>
            </a:br>
            <a:br>
              <a:rPr lang="ru-RU" sz="3000" b="1" dirty="0"/>
            </a:br>
            <a:r>
              <a:rPr lang="ru-RU" sz="3000" b="1" dirty="0" err="1"/>
              <a:t>від</a:t>
            </a:r>
            <a:r>
              <a:rPr lang="ru-RU" sz="3000" b="1" dirty="0"/>
              <a:t> </a:t>
            </a:r>
            <a:br>
              <a:rPr lang="ru-RU" sz="3000" b="1" dirty="0"/>
            </a:br>
            <a:r>
              <a:rPr lang="ru-RU" sz="3000" b="1" dirty="0"/>
              <a:t>4 вересня 2018 року</a:t>
            </a:r>
            <a:br>
              <a:rPr lang="ru-RU" sz="3000" b="1" dirty="0"/>
            </a:br>
            <a:br>
              <a:rPr lang="ru-RU" sz="3000" b="1" dirty="0"/>
            </a:br>
            <a:r>
              <a:rPr lang="ru-RU" sz="3000" b="1" dirty="0"/>
              <a:t>по </a:t>
            </a:r>
            <a:r>
              <a:rPr lang="ru-RU" sz="3000" b="1" dirty="0" err="1"/>
              <a:t>справі</a:t>
            </a:r>
            <a:r>
              <a:rPr lang="ru-RU" sz="3000" b="1" dirty="0"/>
              <a:t> № 823/2042/16</a:t>
            </a:r>
            <a:endParaRPr lang="ru-UA" sz="30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E674B05-BD01-7535-4D5A-8CB93F2CC44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5070" r="15070"/>
          <a:stretch>
            <a:fillRect/>
          </a:stretch>
        </p:blipFill>
        <p:spPr/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B045FFEE-264D-2944-0D3D-F8CA4D6025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0103" y="237743"/>
            <a:ext cx="8179847" cy="6212217"/>
          </a:xfrm>
        </p:spPr>
        <p:txBody>
          <a:bodyPr>
            <a:noAutofit/>
          </a:bodyPr>
          <a:lstStyle/>
          <a:p>
            <a:pPr algn="ctr"/>
            <a:r>
              <a:rPr lang="ru-RU" sz="3300" b="1" u="sng" dirty="0" err="1">
                <a:solidFill>
                  <a:srgbClr val="FFFF00"/>
                </a:solidFill>
              </a:rPr>
              <a:t>Юрисдикція</a:t>
            </a:r>
            <a:r>
              <a:rPr lang="ru-RU" sz="3300" b="1" u="sng" dirty="0">
                <a:solidFill>
                  <a:srgbClr val="FFFF00"/>
                </a:solidFill>
              </a:rPr>
              <a:t> </a:t>
            </a:r>
            <a:r>
              <a:rPr lang="ru-RU" sz="3300" b="1" u="sng" dirty="0" err="1">
                <a:solidFill>
                  <a:srgbClr val="FFFF00"/>
                </a:solidFill>
              </a:rPr>
              <a:t>спорів</a:t>
            </a:r>
            <a:r>
              <a:rPr lang="ru-RU" sz="3300" b="1" u="sng" dirty="0">
                <a:solidFill>
                  <a:srgbClr val="FFFF00"/>
                </a:solidFill>
              </a:rPr>
              <a:t> про </a:t>
            </a:r>
            <a:r>
              <a:rPr lang="ru-RU" sz="3300" b="1" dirty="0" err="1">
                <a:solidFill>
                  <a:srgbClr val="FFFF00"/>
                </a:solidFill>
              </a:rPr>
              <a:t>визнання</a:t>
            </a:r>
            <a:r>
              <a:rPr lang="ru-RU" sz="3300" b="1" dirty="0">
                <a:solidFill>
                  <a:srgbClr val="FFFF00"/>
                </a:solidFill>
              </a:rPr>
              <a:t> </a:t>
            </a:r>
            <a:r>
              <a:rPr lang="ru-RU" sz="3300" b="1" dirty="0" err="1">
                <a:solidFill>
                  <a:srgbClr val="FFFF00"/>
                </a:solidFill>
              </a:rPr>
              <a:t>протиправним</a:t>
            </a:r>
            <a:r>
              <a:rPr lang="ru-RU" sz="3300" b="1" dirty="0">
                <a:solidFill>
                  <a:srgbClr val="FFFF00"/>
                </a:solidFill>
              </a:rPr>
              <a:t> та </a:t>
            </a:r>
            <a:r>
              <a:rPr lang="ru-RU" sz="3300" b="1" dirty="0" err="1">
                <a:solidFill>
                  <a:srgbClr val="FFFF00"/>
                </a:solidFill>
              </a:rPr>
              <a:t>скасування</a:t>
            </a:r>
            <a:r>
              <a:rPr lang="ru-RU" sz="3300" b="1" dirty="0">
                <a:solidFill>
                  <a:srgbClr val="FFFF00"/>
                </a:solidFill>
              </a:rPr>
              <a:t> </a:t>
            </a:r>
            <a:r>
              <a:rPr lang="ru-RU" sz="3300" b="1" dirty="0" err="1">
                <a:solidFill>
                  <a:srgbClr val="FFFF00"/>
                </a:solidFill>
              </a:rPr>
              <a:t>рішення</a:t>
            </a:r>
            <a:r>
              <a:rPr lang="ru-RU" sz="3300" b="1" dirty="0">
                <a:solidFill>
                  <a:srgbClr val="FFFF00"/>
                </a:solidFill>
              </a:rPr>
              <a:t> державного </a:t>
            </a:r>
            <a:r>
              <a:rPr lang="ru-RU" sz="3300" b="1" dirty="0" err="1">
                <a:solidFill>
                  <a:srgbClr val="FFFF00"/>
                </a:solidFill>
              </a:rPr>
              <a:t>реєстратора</a:t>
            </a:r>
            <a:r>
              <a:rPr lang="ru-RU" sz="3300" b="1" dirty="0">
                <a:solidFill>
                  <a:srgbClr val="FFFF00"/>
                </a:solidFill>
              </a:rPr>
              <a:t> про </a:t>
            </a:r>
            <a:r>
              <a:rPr lang="ru-RU" sz="3300" b="1" dirty="0" err="1">
                <a:solidFill>
                  <a:srgbClr val="FFFF00"/>
                </a:solidFill>
              </a:rPr>
              <a:t>реєстрацію</a:t>
            </a:r>
            <a:r>
              <a:rPr lang="ru-RU" sz="3300" b="1" dirty="0">
                <a:solidFill>
                  <a:srgbClr val="FFFF00"/>
                </a:solidFill>
              </a:rPr>
              <a:t> права </a:t>
            </a:r>
            <a:r>
              <a:rPr lang="ru-RU" sz="3300" b="1" dirty="0" err="1">
                <a:solidFill>
                  <a:srgbClr val="FFFF00"/>
                </a:solidFill>
              </a:rPr>
              <a:t>оренди</a:t>
            </a:r>
            <a:r>
              <a:rPr lang="ru-RU" sz="3300" b="1" dirty="0">
                <a:solidFill>
                  <a:srgbClr val="FFFF00"/>
                </a:solidFill>
              </a:rPr>
              <a:t> </a:t>
            </a:r>
            <a:r>
              <a:rPr lang="ru-RU" sz="3300" b="1" dirty="0" err="1">
                <a:solidFill>
                  <a:srgbClr val="FFFF00"/>
                </a:solidFill>
              </a:rPr>
              <a:t>земельної</a:t>
            </a:r>
            <a:r>
              <a:rPr lang="ru-RU" sz="3300" b="1" dirty="0">
                <a:solidFill>
                  <a:srgbClr val="FFFF00"/>
                </a:solidFill>
              </a:rPr>
              <a:t> </a:t>
            </a:r>
            <a:r>
              <a:rPr lang="ru-RU" sz="3300" b="1" dirty="0" err="1">
                <a:solidFill>
                  <a:srgbClr val="FFFF00"/>
                </a:solidFill>
              </a:rPr>
              <a:t>ділянки</a:t>
            </a:r>
            <a:r>
              <a:rPr lang="ru-RU" sz="3300" b="1" dirty="0">
                <a:solidFill>
                  <a:srgbClr val="FFFF00"/>
                </a:solidFill>
              </a:rPr>
              <a:t> </a:t>
            </a:r>
          </a:p>
          <a:p>
            <a:pPr algn="ctr"/>
            <a:endParaRPr lang="ru-RU" sz="3300" b="1" dirty="0">
              <a:solidFill>
                <a:schemeClr val="bg1"/>
              </a:solidFill>
            </a:endParaRPr>
          </a:p>
          <a:p>
            <a:pPr algn="ctr"/>
            <a:endParaRPr lang="ru-RU" sz="3300" b="1" dirty="0">
              <a:solidFill>
                <a:schemeClr val="bg1"/>
              </a:solidFill>
            </a:endParaRPr>
          </a:p>
          <a:p>
            <a:pPr algn="ctr"/>
            <a:r>
              <a:rPr lang="ru-RU" sz="3300" b="1" dirty="0">
                <a:solidFill>
                  <a:schemeClr val="bg1"/>
                </a:solidFill>
              </a:rPr>
              <a:t>суди </a:t>
            </a:r>
            <a:r>
              <a:rPr lang="ru-RU" sz="3300" b="1" dirty="0" err="1">
                <a:solidFill>
                  <a:schemeClr val="bg1"/>
                </a:solidFill>
              </a:rPr>
              <a:t>господарської</a:t>
            </a:r>
            <a:r>
              <a:rPr lang="ru-RU" sz="3300" b="1" dirty="0">
                <a:solidFill>
                  <a:schemeClr val="bg1"/>
                </a:solidFill>
              </a:rPr>
              <a:t> </a:t>
            </a:r>
            <a:r>
              <a:rPr lang="ru-RU" sz="3300" b="1" dirty="0" err="1">
                <a:solidFill>
                  <a:schemeClr val="bg1"/>
                </a:solidFill>
              </a:rPr>
              <a:t>або</a:t>
            </a:r>
            <a:r>
              <a:rPr lang="ru-RU" sz="3300" b="1" dirty="0">
                <a:solidFill>
                  <a:schemeClr val="bg1"/>
                </a:solidFill>
              </a:rPr>
              <a:t> </a:t>
            </a:r>
            <a:r>
              <a:rPr lang="ru-RU" sz="3300" b="1" dirty="0" err="1">
                <a:solidFill>
                  <a:schemeClr val="bg1"/>
                </a:solidFill>
              </a:rPr>
              <a:t>цивільної</a:t>
            </a:r>
            <a:r>
              <a:rPr lang="ru-RU" sz="3300" b="1" dirty="0">
                <a:solidFill>
                  <a:schemeClr val="bg1"/>
                </a:solidFill>
              </a:rPr>
              <a:t> </a:t>
            </a:r>
            <a:r>
              <a:rPr lang="ru-RU" sz="3300" b="1" dirty="0" err="1">
                <a:solidFill>
                  <a:schemeClr val="bg1"/>
                </a:solidFill>
              </a:rPr>
              <a:t>юрисдикції</a:t>
            </a:r>
            <a:r>
              <a:rPr lang="ru-RU" sz="3300" b="1" dirty="0">
                <a:solidFill>
                  <a:schemeClr val="bg1"/>
                </a:solidFill>
              </a:rPr>
              <a:t> </a:t>
            </a:r>
            <a:r>
              <a:rPr lang="ru-RU" sz="3300" b="1" dirty="0" err="1">
                <a:solidFill>
                  <a:schemeClr val="bg1"/>
                </a:solidFill>
              </a:rPr>
              <a:t>залежно</a:t>
            </a:r>
            <a:r>
              <a:rPr lang="ru-RU" sz="3300" b="1" dirty="0">
                <a:solidFill>
                  <a:schemeClr val="bg1"/>
                </a:solidFill>
              </a:rPr>
              <a:t> </a:t>
            </a:r>
            <a:r>
              <a:rPr lang="ru-RU" sz="3300" b="1" dirty="0" err="1">
                <a:solidFill>
                  <a:schemeClr val="bg1"/>
                </a:solidFill>
              </a:rPr>
              <a:t>від</a:t>
            </a:r>
            <a:r>
              <a:rPr lang="ru-RU" sz="3300" b="1" dirty="0">
                <a:solidFill>
                  <a:schemeClr val="bg1"/>
                </a:solidFill>
              </a:rPr>
              <a:t> </a:t>
            </a:r>
            <a:r>
              <a:rPr lang="ru-RU" sz="3300" b="1" dirty="0" err="1">
                <a:solidFill>
                  <a:schemeClr val="bg1"/>
                </a:solidFill>
              </a:rPr>
              <a:t>суб’єктного</a:t>
            </a:r>
            <a:r>
              <a:rPr lang="ru-RU" sz="3300" b="1" dirty="0">
                <a:solidFill>
                  <a:schemeClr val="bg1"/>
                </a:solidFill>
              </a:rPr>
              <a:t> складу </a:t>
            </a:r>
            <a:r>
              <a:rPr lang="ru-RU" sz="3300" b="1" dirty="0" err="1">
                <a:solidFill>
                  <a:schemeClr val="bg1"/>
                </a:solidFill>
              </a:rPr>
              <a:t>сторін</a:t>
            </a:r>
            <a:r>
              <a:rPr lang="ru-RU" sz="3300" b="1" dirty="0">
                <a:solidFill>
                  <a:schemeClr val="bg1"/>
                </a:solidFill>
              </a:rPr>
              <a:t> спору</a:t>
            </a:r>
            <a:endParaRPr lang="ru-UA" sz="3300" b="1" dirty="0">
              <a:solidFill>
                <a:schemeClr val="bg1"/>
              </a:solidFill>
            </a:endParaRPr>
          </a:p>
        </p:txBody>
      </p:sp>
      <p:sp>
        <p:nvSpPr>
          <p:cNvPr id="9" name="Взрыв: 8 точек 8">
            <a:extLst>
              <a:ext uri="{FF2B5EF4-FFF2-40B4-BE49-F238E27FC236}">
                <a16:creationId xmlns:a16="http://schemas.microsoft.com/office/drawing/2014/main" id="{32B12122-DAA7-AFFF-0402-98F372CE0EC8}"/>
              </a:ext>
            </a:extLst>
          </p:cNvPr>
          <p:cNvSpPr/>
          <p:nvPr/>
        </p:nvSpPr>
        <p:spPr>
          <a:xfrm>
            <a:off x="9111454" y="806245"/>
            <a:ext cx="1175546" cy="860630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DE96A7D8-EED0-25E5-C523-A9ED34590A2A}"/>
              </a:ext>
            </a:extLst>
          </p:cNvPr>
          <p:cNvSpPr/>
          <p:nvPr/>
        </p:nvSpPr>
        <p:spPr>
          <a:xfrm>
            <a:off x="3955908" y="3234814"/>
            <a:ext cx="1428236" cy="1199536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4612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E8331-3B5E-CC08-5531-182D8C8BF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404470"/>
            <a:ext cx="9220200" cy="1371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/>
              <a:t>Постанова ВП ВС </a:t>
            </a:r>
            <a:r>
              <a:rPr lang="ru-RU" dirty="0" err="1"/>
              <a:t>від</a:t>
            </a:r>
            <a:r>
              <a:rPr lang="ru-RU" dirty="0"/>
              <a:t> 21.12.2022</a:t>
            </a:r>
            <a:br>
              <a:rPr lang="ru-RU" dirty="0"/>
            </a:br>
            <a:r>
              <a:rPr lang="ru-RU" dirty="0"/>
              <a:t> у </a:t>
            </a:r>
            <a:r>
              <a:rPr lang="ru-RU" dirty="0" err="1"/>
              <a:t>справі</a:t>
            </a:r>
            <a:r>
              <a:rPr lang="ru-RU" dirty="0"/>
              <a:t> №914/2350/18</a:t>
            </a:r>
            <a:endParaRPr lang="ru-UA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ACACE-363A-9E8A-B01D-9F30E4591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673" y="2042847"/>
            <a:ext cx="5759577" cy="146605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sz="3000" dirty="0" err="1"/>
              <a:t>Підтверджено</a:t>
            </a:r>
            <a:r>
              <a:rPr lang="ru-RU" sz="3000" dirty="0"/>
              <a:t> </a:t>
            </a:r>
            <a:r>
              <a:rPr lang="ru-RU" sz="3000" dirty="0" err="1"/>
              <a:t>сталу</a:t>
            </a:r>
            <a:r>
              <a:rPr lang="ru-RU" sz="3000" dirty="0"/>
              <a:t> </a:t>
            </a:r>
            <a:r>
              <a:rPr lang="ru-RU" sz="3000" dirty="0" err="1"/>
              <a:t>позицію</a:t>
            </a:r>
            <a:r>
              <a:rPr lang="ru-RU" sz="3000" dirty="0"/>
              <a:t> ВП </a:t>
            </a:r>
            <a:r>
              <a:rPr lang="ru-RU" sz="3000" dirty="0" err="1"/>
              <a:t>щодо</a:t>
            </a:r>
            <a:r>
              <a:rPr lang="ru-RU" sz="3000" dirty="0"/>
              <a:t> </a:t>
            </a:r>
            <a:r>
              <a:rPr lang="ru-RU" sz="3000" u="sng" dirty="0"/>
              <a:t>приватно-правового характеру </a:t>
            </a:r>
            <a:r>
              <a:rPr lang="ru-RU" sz="3000" u="sng" dirty="0" err="1"/>
              <a:t>спорів</a:t>
            </a:r>
            <a:r>
              <a:rPr lang="ru-RU" sz="3000" u="sng" dirty="0"/>
              <a:t> про </a:t>
            </a:r>
            <a:r>
              <a:rPr lang="ru-RU" sz="3000" u="sng" dirty="0" err="1"/>
              <a:t>державну</a:t>
            </a:r>
            <a:r>
              <a:rPr lang="ru-RU" sz="3000" u="sng" dirty="0"/>
              <a:t> </a:t>
            </a:r>
            <a:r>
              <a:rPr lang="ru-RU" sz="3000" u="sng" dirty="0" err="1"/>
              <a:t>реєстрацію</a:t>
            </a:r>
            <a:r>
              <a:rPr lang="ru-RU" sz="3000" dirty="0"/>
              <a:t>.</a:t>
            </a:r>
          </a:p>
          <a:p>
            <a:endParaRPr lang="ru-UA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5543D877-441B-867C-FB31-FC486F33E3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764301" y="3571875"/>
            <a:ext cx="5065373" cy="2895599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42541EE1-6D42-49A6-8180-3EAC2623E1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36076" y="2042847"/>
            <a:ext cx="5065374" cy="137159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500" dirty="0" err="1"/>
              <a:t>Спір</a:t>
            </a:r>
            <a:r>
              <a:rPr lang="ru-RU" sz="2500" dirty="0"/>
              <a:t> про </a:t>
            </a:r>
            <a:r>
              <a:rPr lang="ru-RU" sz="2500" dirty="0" err="1"/>
              <a:t>державну</a:t>
            </a:r>
            <a:r>
              <a:rPr lang="ru-RU" sz="2500" dirty="0"/>
              <a:t> </a:t>
            </a:r>
            <a:r>
              <a:rPr lang="ru-RU" sz="2500" dirty="0" err="1"/>
              <a:t>реєстрацію</a:t>
            </a:r>
            <a:r>
              <a:rPr lang="ru-RU" sz="2500" dirty="0"/>
              <a:t> – </a:t>
            </a:r>
            <a:r>
              <a:rPr lang="ru-RU" sz="2500" dirty="0" err="1"/>
              <a:t>це</a:t>
            </a:r>
            <a:r>
              <a:rPr lang="ru-RU" sz="2500" dirty="0"/>
              <a:t> </a:t>
            </a:r>
            <a:r>
              <a:rPr lang="ru-RU" sz="2500" dirty="0" err="1"/>
              <a:t>спір</a:t>
            </a:r>
            <a:r>
              <a:rPr lang="ru-RU" sz="2500" dirty="0"/>
              <a:t> про право </a:t>
            </a:r>
            <a:r>
              <a:rPr lang="ru-RU" sz="2500" dirty="0" err="1"/>
              <a:t>цивільне</a:t>
            </a:r>
            <a:r>
              <a:rPr lang="ru-RU" sz="2500" dirty="0"/>
              <a:t>.</a:t>
            </a:r>
            <a:endParaRPr lang="ru-UA" sz="2500" dirty="0"/>
          </a:p>
        </p:txBody>
      </p:sp>
      <p:pic>
        <p:nvPicPr>
          <p:cNvPr id="10" name="Рисунок 9" descr="Облачко с мыслями">
            <a:extLst>
              <a:ext uri="{FF2B5EF4-FFF2-40B4-BE49-F238E27FC236}">
                <a16:creationId xmlns:a16="http://schemas.microsoft.com/office/drawing/2014/main" id="{6F41B4EE-E799-1A40-9AFF-E42D1244AD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48899" y="185392"/>
            <a:ext cx="1497541" cy="149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3867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A0395E-F849-E756-F557-C360F75DB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1" y="642594"/>
            <a:ext cx="11763374" cy="1371600"/>
          </a:xfrm>
        </p:spPr>
        <p:txBody>
          <a:bodyPr>
            <a:noAutofit/>
          </a:bodyPr>
          <a:lstStyle/>
          <a:p>
            <a:pPr algn="ctr"/>
            <a:r>
              <a:rPr lang="ru-RU" sz="3600" dirty="0" err="1">
                <a:solidFill>
                  <a:schemeClr val="accent2"/>
                </a:solidFill>
              </a:rPr>
              <a:t>Розірвання</a:t>
            </a:r>
            <a:r>
              <a:rPr lang="ru-RU" sz="3600" dirty="0">
                <a:solidFill>
                  <a:schemeClr val="accent2"/>
                </a:solidFill>
              </a:rPr>
              <a:t> договору </a:t>
            </a:r>
            <a:r>
              <a:rPr lang="ru-RU" sz="3600" dirty="0" err="1">
                <a:solidFill>
                  <a:schemeClr val="accent2"/>
                </a:solidFill>
              </a:rPr>
              <a:t>оренди</a:t>
            </a:r>
            <a:r>
              <a:rPr lang="ru-RU" sz="3600" dirty="0">
                <a:solidFill>
                  <a:schemeClr val="accent2"/>
                </a:solidFill>
              </a:rPr>
              <a:t> </a:t>
            </a:r>
            <a:r>
              <a:rPr lang="ru-RU" sz="3600" dirty="0" err="1">
                <a:solidFill>
                  <a:schemeClr val="accent2"/>
                </a:solidFill>
              </a:rPr>
              <a:t>землі</a:t>
            </a:r>
            <a:r>
              <a:rPr lang="ru-RU" sz="3600" dirty="0">
                <a:solidFill>
                  <a:schemeClr val="accent2"/>
                </a:solidFill>
              </a:rPr>
              <a:t> у </a:t>
            </a:r>
            <a:r>
              <a:rPr lang="ru-RU" sz="3600" dirty="0" err="1">
                <a:solidFill>
                  <a:schemeClr val="accent2"/>
                </a:solidFill>
              </a:rPr>
              <a:t>разі</a:t>
            </a:r>
            <a:r>
              <a:rPr lang="ru-RU" sz="3600" dirty="0">
                <a:solidFill>
                  <a:schemeClr val="accent2"/>
                </a:solidFill>
              </a:rPr>
              <a:t> переходу права </a:t>
            </a:r>
            <a:r>
              <a:rPr lang="ru-RU" sz="3600" dirty="0" err="1">
                <a:solidFill>
                  <a:schemeClr val="accent2"/>
                </a:solidFill>
              </a:rPr>
              <a:t>власності</a:t>
            </a:r>
            <a:r>
              <a:rPr lang="ru-RU" sz="3600" dirty="0">
                <a:solidFill>
                  <a:schemeClr val="accent2"/>
                </a:solidFill>
              </a:rPr>
              <a:t> на </a:t>
            </a:r>
            <a:r>
              <a:rPr lang="ru-RU" sz="3600" dirty="0" err="1">
                <a:solidFill>
                  <a:schemeClr val="accent2"/>
                </a:solidFill>
              </a:rPr>
              <a:t>орендовану</a:t>
            </a:r>
            <a:r>
              <a:rPr lang="ru-RU" sz="3600" dirty="0">
                <a:solidFill>
                  <a:schemeClr val="accent2"/>
                </a:solidFill>
              </a:rPr>
              <a:t> </a:t>
            </a:r>
            <a:r>
              <a:rPr lang="ru-RU" sz="3600" dirty="0" err="1">
                <a:solidFill>
                  <a:schemeClr val="accent2"/>
                </a:solidFill>
              </a:rPr>
              <a:t>земельну</a:t>
            </a:r>
            <a:r>
              <a:rPr lang="ru-RU" sz="3600" dirty="0">
                <a:solidFill>
                  <a:schemeClr val="accent2"/>
                </a:solidFill>
              </a:rPr>
              <a:t> </a:t>
            </a:r>
            <a:r>
              <a:rPr lang="ru-RU" sz="3600" dirty="0" err="1">
                <a:solidFill>
                  <a:schemeClr val="accent2"/>
                </a:solidFill>
              </a:rPr>
              <a:t>ділянку</a:t>
            </a:r>
            <a:r>
              <a:rPr lang="ru-RU" sz="3600" dirty="0">
                <a:solidFill>
                  <a:schemeClr val="accent2"/>
                </a:solidFill>
              </a:rPr>
              <a:t> до </a:t>
            </a:r>
            <a:r>
              <a:rPr lang="ru-RU" sz="3600" dirty="0" err="1">
                <a:solidFill>
                  <a:schemeClr val="accent2"/>
                </a:solidFill>
              </a:rPr>
              <a:t>іншої</a:t>
            </a:r>
            <a:r>
              <a:rPr lang="ru-RU" sz="3600" dirty="0">
                <a:solidFill>
                  <a:schemeClr val="accent2"/>
                </a:solidFill>
              </a:rPr>
              <a:t> особи (у тому </a:t>
            </a:r>
            <a:r>
              <a:rPr lang="ru-RU" sz="3600" dirty="0" err="1">
                <a:solidFill>
                  <a:schemeClr val="accent2"/>
                </a:solidFill>
              </a:rPr>
              <a:t>числі</a:t>
            </a:r>
            <a:r>
              <a:rPr lang="ru-RU" sz="3600" dirty="0">
                <a:solidFill>
                  <a:schemeClr val="accent2"/>
                </a:solidFill>
              </a:rPr>
              <a:t> в порядку </a:t>
            </a:r>
            <a:r>
              <a:rPr lang="ru-RU" sz="3600" dirty="0" err="1">
                <a:solidFill>
                  <a:schemeClr val="accent2"/>
                </a:solidFill>
              </a:rPr>
              <a:t>спадкування</a:t>
            </a:r>
            <a:r>
              <a:rPr lang="ru-RU" sz="3600" dirty="0">
                <a:solidFill>
                  <a:schemeClr val="accent2"/>
                </a:solidFill>
              </a:rPr>
              <a:t>)</a:t>
            </a:r>
            <a:endParaRPr lang="ru-UA" sz="3600" dirty="0">
              <a:solidFill>
                <a:schemeClr val="accent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29AD16-1351-0D1A-0738-8F17E49AA9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599" y="3162301"/>
            <a:ext cx="3086101" cy="21907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i="1" dirty="0">
                <a:solidFill>
                  <a:srgbClr val="00B0F0"/>
                </a:solidFill>
              </a:rPr>
              <a:t>Постанова ВС</a:t>
            </a:r>
          </a:p>
          <a:p>
            <a:pPr marL="0" indent="0">
              <a:buNone/>
            </a:pPr>
            <a:r>
              <a:rPr lang="ru-RU" sz="2800" b="1" i="1" dirty="0" err="1">
                <a:solidFill>
                  <a:srgbClr val="00B0F0"/>
                </a:solidFill>
              </a:rPr>
              <a:t>від</a:t>
            </a:r>
            <a:r>
              <a:rPr lang="ru-RU" sz="2800" b="1" i="1" dirty="0">
                <a:solidFill>
                  <a:srgbClr val="00B0F0"/>
                </a:solidFill>
              </a:rPr>
              <a:t> 23.05.2018 р.</a:t>
            </a:r>
          </a:p>
          <a:p>
            <a:pPr marL="0" indent="0">
              <a:buNone/>
            </a:pPr>
            <a:r>
              <a:rPr lang="ru-RU" sz="2800" b="1" i="1" dirty="0">
                <a:solidFill>
                  <a:srgbClr val="00B0F0"/>
                </a:solidFill>
              </a:rPr>
              <a:t>у </a:t>
            </a:r>
            <a:r>
              <a:rPr lang="ru-RU" sz="2800" b="1" i="1" dirty="0" err="1">
                <a:solidFill>
                  <a:srgbClr val="00B0F0"/>
                </a:solidFill>
              </a:rPr>
              <a:t>справі</a:t>
            </a:r>
            <a:r>
              <a:rPr lang="ru-RU" sz="2800" b="1" i="1" dirty="0">
                <a:solidFill>
                  <a:srgbClr val="00B0F0"/>
                </a:solidFill>
              </a:rPr>
              <a:t> № 647/1460/17 </a:t>
            </a:r>
            <a:endParaRPr lang="ru-UA" sz="2800" b="1" i="1" dirty="0">
              <a:solidFill>
                <a:srgbClr val="00B0F0"/>
              </a:solidFill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A8387CED-544C-CAAC-24B7-D8F75D36939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9575815"/>
              </p:ext>
            </p:extLst>
          </p:nvPr>
        </p:nvGraphicFramePr>
        <p:xfrm>
          <a:off x="4989512" y="2419350"/>
          <a:ext cx="7025507" cy="4210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 descr="Документ">
            <a:extLst>
              <a:ext uri="{FF2B5EF4-FFF2-40B4-BE49-F238E27FC236}">
                <a16:creationId xmlns:a16="http://schemas.microsoft.com/office/drawing/2014/main" id="{9372CB81-5AB7-F516-5701-39BB9347D8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7239" y="3162301"/>
            <a:ext cx="1185095" cy="1185095"/>
          </a:xfrm>
          <a:prstGeom prst="rect">
            <a:avLst/>
          </a:prstGeom>
        </p:spPr>
      </p:pic>
      <p:pic>
        <p:nvPicPr>
          <p:cNvPr id="11" name="Рисунок 10" descr="Рукопожатие">
            <a:extLst>
              <a:ext uri="{FF2B5EF4-FFF2-40B4-BE49-F238E27FC236}">
                <a16:creationId xmlns:a16="http://schemas.microsoft.com/office/drawing/2014/main" id="{5960DE9B-C073-8A3A-0F15-A7C31D27A3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90667" y="2090394"/>
            <a:ext cx="1681931" cy="157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073829"/>
      </p:ext>
    </p:extLst>
  </p:cSld>
  <p:clrMapOvr>
    <a:masterClrMapping/>
  </p:clrMapOvr>
  <p:transition spd="slow"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4BFBDC-D45B-E85A-139E-B30D5EF66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167" y="324465"/>
            <a:ext cx="2792361" cy="5830529"/>
          </a:xfrm>
        </p:spPr>
        <p:txBody>
          <a:bodyPr/>
          <a:lstStyle/>
          <a:p>
            <a:r>
              <a:rPr lang="ru-RU" sz="2700" b="1" dirty="0" err="1"/>
              <a:t>Сторони</a:t>
            </a:r>
            <a:r>
              <a:rPr lang="ru-RU" sz="2700" b="1" dirty="0"/>
              <a:t> за договором </a:t>
            </a:r>
            <a:r>
              <a:rPr lang="ru-RU" sz="2700" b="1" dirty="0" err="1"/>
              <a:t>чітко</a:t>
            </a:r>
            <a:r>
              <a:rPr lang="ru-RU" sz="2700" b="1" dirty="0"/>
              <a:t> не </a:t>
            </a:r>
            <a:r>
              <a:rPr lang="ru-RU" sz="2700" b="1" dirty="0" err="1"/>
              <a:t>визначили</a:t>
            </a:r>
            <a:r>
              <a:rPr lang="ru-RU" sz="2700" b="1" dirty="0"/>
              <a:t>, </a:t>
            </a:r>
            <a:r>
              <a:rPr lang="ru-RU" sz="2700" b="1" dirty="0" err="1"/>
              <a:t>що</a:t>
            </a:r>
            <a:r>
              <a:rPr lang="ru-RU" sz="2700" b="1" dirty="0"/>
              <a:t> </a:t>
            </a:r>
            <a:r>
              <a:rPr lang="ru-RU" sz="2700" b="1" dirty="0" err="1"/>
              <a:t>підставою</a:t>
            </a:r>
            <a:r>
              <a:rPr lang="ru-RU" sz="2700" b="1" dirty="0"/>
              <a:t> для </a:t>
            </a:r>
            <a:r>
              <a:rPr lang="ru-RU" sz="2700" b="1" dirty="0" err="1"/>
              <a:t>розірвання</a:t>
            </a:r>
            <a:r>
              <a:rPr lang="ru-RU" sz="2700" b="1" dirty="0"/>
              <a:t> договору </a:t>
            </a:r>
            <a:r>
              <a:rPr lang="ru-RU" sz="2700" b="1" dirty="0" err="1"/>
              <a:t>оренди</a:t>
            </a:r>
            <a:r>
              <a:rPr lang="ru-RU" sz="2700" b="1" dirty="0"/>
              <a:t> є </a:t>
            </a:r>
            <a:r>
              <a:rPr lang="ru-RU" sz="2700" b="1" dirty="0" err="1"/>
              <a:t>перехід</a:t>
            </a:r>
            <a:r>
              <a:rPr lang="ru-RU" sz="2700" b="1" dirty="0"/>
              <a:t> права </a:t>
            </a:r>
            <a:r>
              <a:rPr lang="ru-RU" sz="2700" b="1" dirty="0" err="1"/>
              <a:t>власності</a:t>
            </a:r>
            <a:r>
              <a:rPr lang="ru-RU" sz="2700" b="1" dirty="0"/>
              <a:t> на </a:t>
            </a:r>
            <a:r>
              <a:rPr lang="ru-RU" sz="2700" b="1" dirty="0" err="1"/>
              <a:t>земельну</a:t>
            </a:r>
            <a:r>
              <a:rPr lang="ru-RU" sz="2700" b="1" dirty="0"/>
              <a:t> </a:t>
            </a:r>
            <a:r>
              <a:rPr lang="ru-RU" sz="2700" b="1" dirty="0" err="1"/>
              <a:t>ділянку</a:t>
            </a:r>
            <a:r>
              <a:rPr lang="ru-RU" sz="2700" b="1" dirty="0"/>
              <a:t> до </a:t>
            </a:r>
            <a:r>
              <a:rPr lang="ru-RU" sz="2700" b="1" dirty="0" err="1"/>
              <a:t>іншого</a:t>
            </a:r>
            <a:r>
              <a:rPr lang="ru-RU" sz="2700" b="1" dirty="0"/>
              <a:t> </a:t>
            </a:r>
            <a:r>
              <a:rPr lang="ru-RU" sz="2700" b="1" dirty="0" err="1"/>
              <a:t>власника</a:t>
            </a:r>
            <a:r>
              <a:rPr lang="ru-RU" sz="2700" b="1" dirty="0"/>
              <a:t>. </a:t>
            </a:r>
            <a:endParaRPr lang="ru-UA" sz="2700" b="1" dirty="0"/>
          </a:p>
        </p:txBody>
      </p:sp>
      <p:pic>
        <p:nvPicPr>
          <p:cNvPr id="10" name="Рисунок 9" descr="Судья">
            <a:extLst>
              <a:ext uri="{FF2B5EF4-FFF2-40B4-BE49-F238E27FC236}">
                <a16:creationId xmlns:a16="http://schemas.microsoft.com/office/drawing/2014/main" id="{61C4E2D3-B58A-64D1-80CC-72D305FFF95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2598" b="12598"/>
          <a:stretch>
            <a:fillRect/>
          </a:stretch>
        </p:blipFill>
        <p:spPr>
          <a:xfrm>
            <a:off x="374804" y="245806"/>
            <a:ext cx="8409927" cy="6357806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798DD31-47FD-B019-C4BA-5FA18983AE00}"/>
              </a:ext>
            </a:extLst>
          </p:cNvPr>
          <p:cNvSpPr txBox="1"/>
          <p:nvPr/>
        </p:nvSpPr>
        <p:spPr>
          <a:xfrm>
            <a:off x="482958" y="1160206"/>
            <a:ext cx="2888891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900" b="1" dirty="0"/>
              <a:t>Постанова </a:t>
            </a:r>
          </a:p>
          <a:p>
            <a:r>
              <a:rPr lang="ru-RU" sz="2900" b="1" dirty="0"/>
              <a:t>КЦС                   у </a:t>
            </a:r>
            <a:r>
              <a:rPr lang="ru-RU" sz="2900" b="1" dirty="0" err="1"/>
              <a:t>складі</a:t>
            </a:r>
            <a:r>
              <a:rPr lang="ru-RU" sz="2900" b="1" dirty="0"/>
              <a:t> ВС </a:t>
            </a:r>
          </a:p>
          <a:p>
            <a:r>
              <a:rPr lang="ru-RU" sz="2900" b="1" dirty="0" err="1"/>
              <a:t>від</a:t>
            </a:r>
            <a:r>
              <a:rPr lang="ru-RU" sz="2900" b="1" dirty="0"/>
              <a:t>                   14.03.2018 №582/1132/17 </a:t>
            </a:r>
            <a:endParaRPr lang="ru-UA" sz="2900" b="1" dirty="0"/>
          </a:p>
        </p:txBody>
      </p:sp>
      <p:pic>
        <p:nvPicPr>
          <p:cNvPr id="16" name="Рисунок 15" descr="Облачко с мыслями">
            <a:extLst>
              <a:ext uri="{FF2B5EF4-FFF2-40B4-BE49-F238E27FC236}">
                <a16:creationId xmlns:a16="http://schemas.microsoft.com/office/drawing/2014/main" id="{67C8A6A3-0B4E-DDE5-C52F-D388D39642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16597" y="245806"/>
            <a:ext cx="914400" cy="914400"/>
          </a:xfrm>
          <a:prstGeom prst="rect">
            <a:avLst/>
          </a:prstGeom>
        </p:spPr>
      </p:pic>
      <p:sp>
        <p:nvSpPr>
          <p:cNvPr id="17" name="Взрыв: 8 точек 16">
            <a:extLst>
              <a:ext uri="{FF2B5EF4-FFF2-40B4-BE49-F238E27FC236}">
                <a16:creationId xmlns:a16="http://schemas.microsoft.com/office/drawing/2014/main" id="{66023CD3-2993-87BF-F7B4-1BFC6A38C860}"/>
              </a:ext>
            </a:extLst>
          </p:cNvPr>
          <p:cNvSpPr/>
          <p:nvPr/>
        </p:nvSpPr>
        <p:spPr>
          <a:xfrm>
            <a:off x="374804" y="438150"/>
            <a:ext cx="1215871" cy="801635"/>
          </a:xfrm>
          <a:prstGeom prst="irregularSeal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655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E76466B-68ED-8C7F-B2C0-4701D7CC806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439" r="5439"/>
          <a:stretch>
            <a:fillRect/>
          </a:stretch>
        </p:blipFill>
        <p:spPr>
          <a:xfrm>
            <a:off x="209549" y="356616"/>
            <a:ext cx="8531352" cy="6382512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0A3492D0-C445-FE76-C524-C44282FFE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63024" y="237744"/>
            <a:ext cx="3019427" cy="66202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 err="1">
                <a:solidFill>
                  <a:schemeClr val="tx1"/>
                </a:solidFill>
              </a:rPr>
              <a:t>Позов</a:t>
            </a:r>
            <a:r>
              <a:rPr lang="ru-RU" sz="2800" b="1" dirty="0">
                <a:solidFill>
                  <a:schemeClr val="tx1"/>
                </a:solidFill>
              </a:rPr>
              <a:t> про </a:t>
            </a:r>
            <a:r>
              <a:rPr lang="ru-RU" sz="2800" b="1" dirty="0" err="1">
                <a:solidFill>
                  <a:schemeClr val="tx1"/>
                </a:solidFill>
              </a:rPr>
              <a:t>розірвання</a:t>
            </a:r>
            <a:r>
              <a:rPr lang="ru-RU" sz="2800" b="1" dirty="0">
                <a:solidFill>
                  <a:schemeClr val="tx1"/>
                </a:solidFill>
              </a:rPr>
              <a:t> договору </a:t>
            </a:r>
            <a:r>
              <a:rPr lang="ru-RU" sz="2800" b="1" dirty="0" err="1">
                <a:solidFill>
                  <a:schemeClr val="tx1"/>
                </a:solidFill>
              </a:rPr>
              <a:t>оренди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землі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належить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u="sng" dirty="0">
                <a:solidFill>
                  <a:schemeClr val="tx1"/>
                </a:solidFill>
              </a:rPr>
              <a:t>до </a:t>
            </a:r>
            <a:r>
              <a:rPr lang="ru-RU" sz="2800" b="1" u="sng" dirty="0" err="1">
                <a:solidFill>
                  <a:schemeClr val="tx1"/>
                </a:solidFill>
              </a:rPr>
              <a:t>зобов'язально-правових</a:t>
            </a:r>
            <a:r>
              <a:rPr lang="ru-RU" sz="2800" b="1" u="sng" dirty="0">
                <a:solidFill>
                  <a:schemeClr val="tx1"/>
                </a:solidFill>
              </a:rPr>
              <a:t> </a:t>
            </a:r>
            <a:r>
              <a:rPr lang="ru-RU" sz="2800" b="1" u="sng" dirty="0" err="1">
                <a:solidFill>
                  <a:schemeClr val="tx1"/>
                </a:solidFill>
              </a:rPr>
              <a:t>способів</a:t>
            </a:r>
            <a:r>
              <a:rPr lang="ru-RU" sz="2800" b="1" u="sng" dirty="0">
                <a:solidFill>
                  <a:schemeClr val="tx1"/>
                </a:solidFill>
              </a:rPr>
              <a:t> </a:t>
            </a:r>
            <a:r>
              <a:rPr lang="ru-RU" sz="2800" b="1" u="sng" dirty="0" err="1">
                <a:solidFill>
                  <a:schemeClr val="tx1"/>
                </a:solidFill>
              </a:rPr>
              <a:t>захисту</a:t>
            </a:r>
            <a:r>
              <a:rPr lang="ru-RU" sz="2800" b="1" u="sng" dirty="0">
                <a:solidFill>
                  <a:schemeClr val="tx1"/>
                </a:solidFill>
              </a:rPr>
              <a:t>, </a:t>
            </a:r>
            <a:r>
              <a:rPr lang="ru-RU" sz="2800" b="1" dirty="0" err="1">
                <a:solidFill>
                  <a:schemeClr val="tx1"/>
                </a:solidFill>
              </a:rPr>
              <a:t>оскільки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між</a:t>
            </a:r>
            <a:r>
              <a:rPr lang="ru-RU" sz="2800" b="1" dirty="0">
                <a:solidFill>
                  <a:schemeClr val="tx1"/>
                </a:solidFill>
              </a:rPr>
              <a:t> сторонами є </a:t>
            </a:r>
            <a:r>
              <a:rPr lang="ru-RU" sz="2800" b="1" dirty="0" err="1">
                <a:solidFill>
                  <a:schemeClr val="tx1"/>
                </a:solidFill>
              </a:rPr>
              <a:t>договірні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відносини</a:t>
            </a:r>
            <a:r>
              <a:rPr lang="ru-RU" sz="2800" b="1" dirty="0">
                <a:solidFill>
                  <a:schemeClr val="tx1"/>
                </a:solidFill>
              </a:rPr>
              <a:t>. </a:t>
            </a:r>
            <a:endParaRPr lang="ru-UA" sz="2800" b="1" dirty="0">
              <a:solidFill>
                <a:schemeClr val="tx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FE9DE1D-3C5A-B178-17A0-836D41124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475" y="408050"/>
            <a:ext cx="3165999" cy="4144899"/>
          </a:xfrm>
          <a:prstGeom prst="rect">
            <a:avLst/>
          </a:prstGeom>
        </p:spPr>
      </p:pic>
      <p:pic>
        <p:nvPicPr>
          <p:cNvPr id="20" name="Рисунок 19" descr="Направленный вправо указательный палец, тыльная сторона руки">
            <a:extLst>
              <a:ext uri="{FF2B5EF4-FFF2-40B4-BE49-F238E27FC236}">
                <a16:creationId xmlns:a16="http://schemas.microsoft.com/office/drawing/2014/main" id="{BBA26409-DE3F-367F-91E1-FB2ECD6638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13625" y="0"/>
            <a:ext cx="1665351" cy="176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0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0CB7BB-5987-62F3-71E9-75406AD61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949" y="642594"/>
            <a:ext cx="9463089" cy="13716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Постанова ВП ВС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від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02.11.2022 </a:t>
            </a:r>
            <a:br>
              <a:rPr lang="ru-RU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у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справі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№922/3166/20</a:t>
            </a:r>
            <a:br>
              <a:rPr lang="ru-RU" dirty="0"/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BA809E-DC51-4B0D-8190-D35952BC28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6750" y="3408388"/>
            <a:ext cx="5305423" cy="287083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3000" dirty="0" err="1">
                <a:solidFill>
                  <a:schemeClr val="bg1">
                    <a:lumMod val="50000"/>
                  </a:schemeClr>
                </a:solidFill>
              </a:rPr>
              <a:t>протягом</a:t>
            </a:r>
            <a:r>
              <a:rPr lang="ru-RU" sz="3000" dirty="0">
                <a:solidFill>
                  <a:schemeClr val="bg1">
                    <a:lumMod val="50000"/>
                  </a:schemeClr>
                </a:solidFill>
              </a:rPr>
              <a:t> строку </a:t>
            </a:r>
            <a:r>
              <a:rPr lang="ru-RU" sz="3000" dirty="0" err="1">
                <a:solidFill>
                  <a:schemeClr val="bg1">
                    <a:lumMod val="50000"/>
                  </a:schemeClr>
                </a:solidFill>
              </a:rPr>
              <a:t>дії</a:t>
            </a:r>
            <a:r>
              <a:rPr lang="ru-RU" sz="3000" dirty="0">
                <a:solidFill>
                  <a:schemeClr val="bg1">
                    <a:lumMod val="50000"/>
                  </a:schemeClr>
                </a:solidFill>
              </a:rPr>
              <a:t> договору </a:t>
            </a:r>
            <a:r>
              <a:rPr lang="ru-RU" sz="3000" dirty="0" err="1">
                <a:solidFill>
                  <a:schemeClr val="bg1">
                    <a:lumMod val="50000"/>
                  </a:schemeClr>
                </a:solidFill>
              </a:rPr>
              <a:t>оренди</a:t>
            </a:r>
            <a:r>
              <a:rPr lang="ru-RU" sz="3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3000" dirty="0" err="1">
                <a:solidFill>
                  <a:schemeClr val="bg1">
                    <a:lumMod val="50000"/>
                  </a:schemeClr>
                </a:solidFill>
              </a:rPr>
              <a:t>землі</a:t>
            </a:r>
            <a:r>
              <a:rPr lang="ru-RU" sz="3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3000" dirty="0" err="1">
                <a:solidFill>
                  <a:schemeClr val="bg1">
                    <a:lumMod val="50000"/>
                  </a:schemeClr>
                </a:solidFill>
              </a:rPr>
              <a:t>орендодавець</a:t>
            </a:r>
            <a:r>
              <a:rPr lang="ru-RU" sz="3000" dirty="0">
                <a:solidFill>
                  <a:schemeClr val="bg1">
                    <a:lumMod val="50000"/>
                  </a:schemeClr>
                </a:solidFill>
              </a:rPr>
              <a:t> не </a:t>
            </a:r>
            <a:r>
              <a:rPr lang="ru-RU" sz="3000" dirty="0" err="1">
                <a:solidFill>
                  <a:schemeClr val="bg1">
                    <a:lumMod val="50000"/>
                  </a:schemeClr>
                </a:solidFill>
              </a:rPr>
              <a:t>може</a:t>
            </a:r>
            <a:r>
              <a:rPr lang="ru-RU" sz="3000" dirty="0">
                <a:solidFill>
                  <a:schemeClr val="bg1">
                    <a:lumMod val="50000"/>
                  </a:schemeClr>
                </a:solidFill>
              </a:rPr>
              <a:t> бути </a:t>
            </a:r>
            <a:r>
              <a:rPr lang="ru-RU" sz="3000" dirty="0" err="1">
                <a:solidFill>
                  <a:schemeClr val="bg1">
                    <a:lumMod val="50000"/>
                  </a:schemeClr>
                </a:solidFill>
              </a:rPr>
              <a:t>обмежений</a:t>
            </a:r>
            <a:r>
              <a:rPr lang="ru-RU" sz="3000" dirty="0">
                <a:solidFill>
                  <a:schemeClr val="bg1">
                    <a:lumMod val="50000"/>
                  </a:schemeClr>
                </a:solidFill>
              </a:rPr>
              <a:t> у </a:t>
            </a:r>
            <a:r>
              <a:rPr lang="ru-RU" sz="3000" dirty="0" err="1">
                <a:solidFill>
                  <a:schemeClr val="bg1">
                    <a:lumMod val="50000"/>
                  </a:schemeClr>
                </a:solidFill>
              </a:rPr>
              <a:t>праві</a:t>
            </a:r>
            <a:r>
              <a:rPr lang="ru-RU" sz="3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3000" dirty="0" err="1">
                <a:solidFill>
                  <a:schemeClr val="bg1">
                    <a:lumMod val="50000"/>
                  </a:schemeClr>
                </a:solidFill>
              </a:rPr>
              <a:t>звернутися</a:t>
            </a:r>
            <a:r>
              <a:rPr lang="ru-RU" sz="3000" dirty="0">
                <a:solidFill>
                  <a:schemeClr val="bg1">
                    <a:lumMod val="50000"/>
                  </a:schemeClr>
                </a:solidFill>
              </a:rPr>
              <a:t> до суду з </a:t>
            </a:r>
            <a:r>
              <a:rPr lang="ru-RU" sz="3000" dirty="0" err="1">
                <a:solidFill>
                  <a:schemeClr val="bg1">
                    <a:lumMod val="50000"/>
                  </a:schemeClr>
                </a:solidFill>
              </a:rPr>
              <a:t>позовом</a:t>
            </a:r>
            <a:r>
              <a:rPr lang="ru-RU" sz="3000" dirty="0">
                <a:solidFill>
                  <a:schemeClr val="bg1">
                    <a:lumMod val="50000"/>
                  </a:schemeClr>
                </a:solidFill>
              </a:rPr>
              <a:t> про </a:t>
            </a:r>
            <a:r>
              <a:rPr lang="ru-RU" sz="3000" dirty="0" err="1">
                <a:solidFill>
                  <a:schemeClr val="bg1">
                    <a:lumMod val="50000"/>
                  </a:schemeClr>
                </a:solidFill>
              </a:rPr>
              <a:t>розірвання</a:t>
            </a:r>
            <a:r>
              <a:rPr lang="ru-RU" sz="3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3000" dirty="0" err="1">
                <a:solidFill>
                  <a:schemeClr val="bg1">
                    <a:lumMod val="50000"/>
                  </a:schemeClr>
                </a:solidFill>
              </a:rPr>
              <a:t>договіру</a:t>
            </a:r>
            <a:r>
              <a:rPr lang="ru-RU" sz="3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3000" dirty="0" err="1">
                <a:solidFill>
                  <a:schemeClr val="bg1">
                    <a:lumMod val="50000"/>
                  </a:schemeClr>
                </a:solidFill>
              </a:rPr>
              <a:t>оренди</a:t>
            </a:r>
            <a:r>
              <a:rPr lang="ru-RU" sz="3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UA" sz="3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6D533A0-811B-1BAE-33EB-086372ADF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5" y="3408389"/>
            <a:ext cx="5414963" cy="287083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dirty="0">
                <a:solidFill>
                  <a:schemeClr val="bg1">
                    <a:lumMod val="50000"/>
                  </a:schemeClr>
                </a:solidFill>
              </a:rPr>
              <a:t>є </a:t>
            </a:r>
            <a:r>
              <a:rPr lang="ru-RU" sz="2600" dirty="0" err="1">
                <a:solidFill>
                  <a:schemeClr val="bg1">
                    <a:lumMod val="50000"/>
                  </a:schemeClr>
                </a:solidFill>
              </a:rPr>
              <a:t>нев</a:t>
            </a:r>
            <a:r>
              <a:rPr lang="uk-UA" sz="2600" dirty="0">
                <a:solidFill>
                  <a:schemeClr val="bg1">
                    <a:lumMod val="50000"/>
                  </a:schemeClr>
                </a:solidFill>
              </a:rPr>
              <a:t>і</a:t>
            </a:r>
            <a:r>
              <a:rPr lang="ru-RU" sz="2600" dirty="0" err="1">
                <a:solidFill>
                  <a:schemeClr val="bg1">
                    <a:lumMod val="50000"/>
                  </a:schemeClr>
                </a:solidFill>
              </a:rPr>
              <a:t>рним</a:t>
            </a:r>
            <a:r>
              <a:rPr lang="ru-RU" sz="2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bg1">
                    <a:lumMod val="50000"/>
                  </a:schemeClr>
                </a:solidFill>
              </a:rPr>
              <a:t>обрахунок</a:t>
            </a:r>
            <a:r>
              <a:rPr lang="ru-RU" sz="2600" dirty="0">
                <a:solidFill>
                  <a:schemeClr val="bg1">
                    <a:lumMod val="50000"/>
                  </a:schemeClr>
                </a:solidFill>
              </a:rPr>
              <a:t> строку </a:t>
            </a:r>
            <a:r>
              <a:rPr lang="ru-RU" sz="2600" dirty="0" err="1">
                <a:solidFill>
                  <a:schemeClr val="bg1">
                    <a:lumMod val="50000"/>
                  </a:schemeClr>
                </a:solidFill>
              </a:rPr>
              <a:t>позовної</a:t>
            </a:r>
            <a:r>
              <a:rPr lang="ru-RU" sz="2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bg1">
                    <a:lumMod val="50000"/>
                  </a:schemeClr>
                </a:solidFill>
              </a:rPr>
              <a:t>давності</a:t>
            </a:r>
            <a:r>
              <a:rPr lang="ru-RU" sz="2600" dirty="0">
                <a:solidFill>
                  <a:schemeClr val="bg1">
                    <a:lumMod val="50000"/>
                  </a:schemeClr>
                </a:solidFill>
              </a:rPr>
              <a:t> з моменту, коли </a:t>
            </a:r>
            <a:r>
              <a:rPr lang="ru-RU" sz="2600" dirty="0" err="1">
                <a:solidFill>
                  <a:schemeClr val="bg1">
                    <a:lumMod val="50000"/>
                  </a:schemeClr>
                </a:solidFill>
              </a:rPr>
              <a:t>орендодавець</a:t>
            </a:r>
            <a:r>
              <a:rPr lang="ru-RU" sz="2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bg1">
                    <a:lumMod val="50000"/>
                  </a:schemeClr>
                </a:solidFill>
              </a:rPr>
              <a:t>довідався</a:t>
            </a:r>
            <a:r>
              <a:rPr lang="ru-RU" sz="2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bg1">
                    <a:lumMod val="50000"/>
                  </a:schemeClr>
                </a:solidFill>
              </a:rPr>
              <a:t>або</a:t>
            </a:r>
            <a:r>
              <a:rPr lang="ru-RU" sz="2600" dirty="0">
                <a:solidFill>
                  <a:schemeClr val="bg1">
                    <a:lumMod val="50000"/>
                  </a:schemeClr>
                </a:solidFill>
              </a:rPr>
              <a:t> мав би </a:t>
            </a:r>
            <a:r>
              <a:rPr lang="ru-RU" sz="2600" dirty="0" err="1">
                <a:solidFill>
                  <a:schemeClr val="bg1">
                    <a:lumMod val="50000"/>
                  </a:schemeClr>
                </a:solidFill>
              </a:rPr>
              <a:t>довідатись</a:t>
            </a:r>
            <a:r>
              <a:rPr lang="ru-RU" sz="2600" dirty="0">
                <a:solidFill>
                  <a:schemeClr val="bg1">
                    <a:lumMod val="50000"/>
                  </a:schemeClr>
                </a:solidFill>
              </a:rPr>
              <a:t> про </a:t>
            </a:r>
            <a:r>
              <a:rPr lang="ru-RU" sz="2600" dirty="0" err="1">
                <a:solidFill>
                  <a:schemeClr val="bg1">
                    <a:lumMod val="50000"/>
                  </a:schemeClr>
                </a:solidFill>
              </a:rPr>
              <a:t>нецільове</a:t>
            </a:r>
            <a:r>
              <a:rPr lang="ru-RU" sz="2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bg1">
                    <a:lumMod val="50000"/>
                  </a:schemeClr>
                </a:solidFill>
              </a:rPr>
              <a:t>використання</a:t>
            </a:r>
            <a:r>
              <a:rPr lang="ru-RU" sz="2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bg1">
                    <a:lumMod val="50000"/>
                  </a:schemeClr>
                </a:solidFill>
              </a:rPr>
              <a:t>земельної</a:t>
            </a:r>
            <a:r>
              <a:rPr lang="ru-RU" sz="2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bg1">
                    <a:lumMod val="50000"/>
                  </a:schemeClr>
                </a:solidFill>
              </a:rPr>
              <a:t>ділянки</a:t>
            </a:r>
            <a:r>
              <a:rPr lang="ru-RU" sz="2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bg1">
                    <a:lumMod val="50000"/>
                  </a:schemeClr>
                </a:solidFill>
              </a:rPr>
              <a:t>орендарем</a:t>
            </a:r>
            <a:endParaRPr lang="ru-UA" sz="2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8FC015-1A34-6EFD-415A-C5852A5C5EB8}"/>
              </a:ext>
            </a:extLst>
          </p:cNvPr>
          <p:cNvSpPr txBox="1"/>
          <p:nvPr/>
        </p:nvSpPr>
        <p:spPr>
          <a:xfrm>
            <a:off x="4081461" y="1573648"/>
            <a:ext cx="378142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5000" b="1" dirty="0">
                <a:solidFill>
                  <a:schemeClr val="bg1"/>
                </a:solidFill>
              </a:rPr>
              <a:t>ВИСНОВОК</a:t>
            </a:r>
            <a:r>
              <a:rPr lang="uk-UA" sz="7000" dirty="0"/>
              <a:t> </a:t>
            </a:r>
            <a:endParaRPr lang="ru-UA" sz="7000" dirty="0"/>
          </a:p>
        </p:txBody>
      </p:sp>
      <p:pic>
        <p:nvPicPr>
          <p:cNvPr id="8" name="Рисунок 7" descr="Преподаватель">
            <a:extLst>
              <a:ext uri="{FF2B5EF4-FFF2-40B4-BE49-F238E27FC236}">
                <a16:creationId xmlns:a16="http://schemas.microsoft.com/office/drawing/2014/main" id="{36A86799-F66D-AAD0-2A2E-2D995C3EE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659" y="250980"/>
            <a:ext cx="1690691" cy="1690691"/>
          </a:xfrm>
          <a:prstGeom prst="rect">
            <a:avLst/>
          </a:prstGeom>
        </p:spPr>
      </p:pic>
      <p:sp>
        <p:nvSpPr>
          <p:cNvPr id="9" name="Стрелка: изогнутая влево 8">
            <a:extLst>
              <a:ext uri="{FF2B5EF4-FFF2-40B4-BE49-F238E27FC236}">
                <a16:creationId xmlns:a16="http://schemas.microsoft.com/office/drawing/2014/main" id="{BD43F250-EDD1-AA14-5270-B7557CA6B75E}"/>
              </a:ext>
            </a:extLst>
          </p:cNvPr>
          <p:cNvSpPr/>
          <p:nvPr/>
        </p:nvSpPr>
        <p:spPr>
          <a:xfrm>
            <a:off x="7946231" y="2145984"/>
            <a:ext cx="2152650" cy="1066800"/>
          </a:xfrm>
          <a:prstGeom prst="curved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tx1"/>
              </a:solidFill>
            </a:endParaRPr>
          </a:p>
        </p:txBody>
      </p:sp>
      <p:sp>
        <p:nvSpPr>
          <p:cNvPr id="10" name="Стрелка: изогнутая вправо 9">
            <a:extLst>
              <a:ext uri="{FF2B5EF4-FFF2-40B4-BE49-F238E27FC236}">
                <a16:creationId xmlns:a16="http://schemas.microsoft.com/office/drawing/2014/main" id="{A970DF9A-980F-1CF4-EE7B-F079B6A86E14}"/>
              </a:ext>
            </a:extLst>
          </p:cNvPr>
          <p:cNvSpPr/>
          <p:nvPr/>
        </p:nvSpPr>
        <p:spPr>
          <a:xfrm>
            <a:off x="1887139" y="2154727"/>
            <a:ext cx="2152650" cy="942975"/>
          </a:xfrm>
          <a:prstGeom prst="curv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92171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FFC468-777D-0D4D-D8FE-07A982920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70" y="933450"/>
            <a:ext cx="10058400" cy="871194"/>
          </a:xfrm>
        </p:spPr>
        <p:txBody>
          <a:bodyPr>
            <a:normAutofit fontScale="90000"/>
          </a:bodyPr>
          <a:lstStyle/>
          <a:p>
            <a:r>
              <a:rPr lang="ru-RU" sz="56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Об’єкти</a:t>
            </a:r>
            <a:r>
              <a:rPr lang="ru-RU" sz="5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56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оренди</a:t>
            </a:r>
            <a:r>
              <a:rPr lang="ru-RU" sz="5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56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землі</a:t>
            </a:r>
            <a:br>
              <a:rPr lang="ru-RU" b="1" dirty="0">
                <a:solidFill>
                  <a:srgbClr val="00B050"/>
                </a:solidFill>
              </a:rPr>
            </a:br>
            <a:br>
              <a:rPr lang="ru-RU" b="1" dirty="0">
                <a:solidFill>
                  <a:srgbClr val="00B050"/>
                </a:solidFill>
              </a:rPr>
            </a:br>
            <a:endParaRPr lang="ru-UA" b="1" dirty="0">
              <a:solidFill>
                <a:srgbClr val="00B05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AFDF58-E1D4-C02F-4D3D-C3D7030E331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5000" b="1" dirty="0" err="1">
                <a:solidFill>
                  <a:schemeClr val="tx2"/>
                </a:solidFill>
              </a:rPr>
              <a:t>земельні</a:t>
            </a:r>
            <a:r>
              <a:rPr lang="ru-RU" sz="5000" b="1" dirty="0">
                <a:solidFill>
                  <a:schemeClr val="tx2"/>
                </a:solidFill>
              </a:rPr>
              <a:t> </a:t>
            </a:r>
            <a:r>
              <a:rPr lang="ru-RU" sz="5000" b="1" dirty="0" err="1">
                <a:solidFill>
                  <a:schemeClr val="tx2"/>
                </a:solidFill>
              </a:rPr>
              <a:t>ділянки</a:t>
            </a:r>
            <a:r>
              <a:rPr lang="ru-RU" sz="5000" b="1" dirty="0">
                <a:solidFill>
                  <a:schemeClr val="tx2"/>
                </a:solidFill>
              </a:rPr>
              <a:t>, </a:t>
            </a:r>
            <a:r>
              <a:rPr lang="ru-RU" sz="5000" b="1" dirty="0" err="1">
                <a:solidFill>
                  <a:schemeClr val="tx2"/>
                </a:solidFill>
              </a:rPr>
              <a:t>що</a:t>
            </a:r>
            <a:r>
              <a:rPr lang="ru-RU" sz="5000" b="1" dirty="0">
                <a:solidFill>
                  <a:schemeClr val="tx2"/>
                </a:solidFill>
              </a:rPr>
              <a:t> </a:t>
            </a:r>
            <a:r>
              <a:rPr lang="ru-RU" sz="5000" b="1" dirty="0" err="1">
                <a:solidFill>
                  <a:schemeClr val="tx2"/>
                </a:solidFill>
              </a:rPr>
              <a:t>перебувають</a:t>
            </a:r>
            <a:r>
              <a:rPr lang="ru-RU" sz="5000" b="1" dirty="0">
                <a:solidFill>
                  <a:schemeClr val="tx2"/>
                </a:solidFill>
              </a:rPr>
              <a:t> у </a:t>
            </a:r>
            <a:r>
              <a:rPr lang="ru-RU" sz="5000" b="1" dirty="0" err="1">
                <a:solidFill>
                  <a:schemeClr val="tx2"/>
                </a:solidFill>
              </a:rPr>
              <a:t>власності</a:t>
            </a:r>
            <a:endParaRPr lang="ru-UA" sz="5000" b="1" dirty="0">
              <a:solidFill>
                <a:schemeClr val="tx2"/>
              </a:solidFill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C5E22753-2B95-61A8-800F-7D03B9BFEE4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13928855"/>
              </p:ext>
            </p:extLst>
          </p:nvPr>
        </p:nvGraphicFramePr>
        <p:xfrm>
          <a:off x="6370638" y="1371600"/>
          <a:ext cx="5583238" cy="5238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039766A2-0C95-08C4-712D-3422FEBDD0D6}"/>
              </a:ext>
            </a:extLst>
          </p:cNvPr>
          <p:cNvSpPr/>
          <p:nvPr/>
        </p:nvSpPr>
        <p:spPr>
          <a:xfrm>
            <a:off x="5994084" y="3333749"/>
            <a:ext cx="1216341" cy="9810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3873797"/>
      </p:ext>
    </p:extLst>
  </p:cSld>
  <p:clrMapOvr>
    <a:masterClrMapping/>
  </p:clrMapOvr>
  <p:transition spd="slow">
    <p:push dir="u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909FF0-DB7D-D66E-5A5B-2B828D1A0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78955"/>
            <a:ext cx="9915525" cy="1276349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500" dirty="0" err="1">
                <a:solidFill>
                  <a:schemeClr val="bg1"/>
                </a:solidFill>
              </a:rPr>
              <a:t>Зміна</a:t>
            </a:r>
            <a:r>
              <a:rPr lang="ru-RU" sz="3500" dirty="0">
                <a:solidFill>
                  <a:schemeClr val="bg1"/>
                </a:solidFill>
              </a:rPr>
              <a:t> </a:t>
            </a:r>
            <a:r>
              <a:rPr lang="ru-RU" sz="3500" dirty="0" err="1">
                <a:solidFill>
                  <a:schemeClr val="bg1"/>
                </a:solidFill>
              </a:rPr>
              <a:t>цільового</a:t>
            </a:r>
            <a:r>
              <a:rPr lang="ru-RU" sz="3500" dirty="0">
                <a:solidFill>
                  <a:schemeClr val="bg1"/>
                </a:solidFill>
              </a:rPr>
              <a:t> </a:t>
            </a:r>
            <a:r>
              <a:rPr lang="ru-RU" sz="3500" dirty="0" err="1">
                <a:solidFill>
                  <a:schemeClr val="bg1"/>
                </a:solidFill>
              </a:rPr>
              <a:t>призначення</a:t>
            </a:r>
            <a:r>
              <a:rPr lang="ru-RU" sz="3500" dirty="0">
                <a:solidFill>
                  <a:schemeClr val="bg1"/>
                </a:solidFill>
              </a:rPr>
              <a:t> </a:t>
            </a:r>
            <a:r>
              <a:rPr lang="ru-RU" sz="3500" dirty="0" err="1">
                <a:solidFill>
                  <a:schemeClr val="bg1"/>
                </a:solidFill>
              </a:rPr>
              <a:t>земельної</a:t>
            </a:r>
            <a:r>
              <a:rPr lang="ru-RU" sz="3500" dirty="0">
                <a:solidFill>
                  <a:schemeClr val="bg1"/>
                </a:solidFill>
              </a:rPr>
              <a:t> </a:t>
            </a:r>
            <a:r>
              <a:rPr lang="ru-RU" sz="3500" dirty="0" err="1">
                <a:solidFill>
                  <a:schemeClr val="bg1"/>
                </a:solidFill>
              </a:rPr>
              <a:t>ділянки</a:t>
            </a:r>
            <a:r>
              <a:rPr lang="ru-RU" sz="3500" dirty="0">
                <a:solidFill>
                  <a:schemeClr val="bg1"/>
                </a:solidFill>
              </a:rPr>
              <a:t> без </a:t>
            </a:r>
            <a:r>
              <a:rPr lang="ru-RU" sz="3500" dirty="0" err="1">
                <a:solidFill>
                  <a:schemeClr val="bg1"/>
                </a:solidFill>
              </a:rPr>
              <a:t>згоди</a:t>
            </a:r>
            <a:r>
              <a:rPr lang="ru-RU" sz="3500" dirty="0">
                <a:solidFill>
                  <a:schemeClr val="bg1"/>
                </a:solidFill>
              </a:rPr>
              <a:t> </a:t>
            </a:r>
            <a:r>
              <a:rPr lang="ru-RU" sz="3500" dirty="0" err="1">
                <a:solidFill>
                  <a:schemeClr val="bg1"/>
                </a:solidFill>
              </a:rPr>
              <a:t>орендодавця</a:t>
            </a:r>
            <a:endParaRPr lang="ru-UA" sz="3500" dirty="0">
              <a:solidFill>
                <a:schemeClr val="bg1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8F9864-9B29-F3CF-08F2-34ED4352C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0260" y="2263777"/>
            <a:ext cx="5210175" cy="127634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Постанова ВС </a:t>
            </a:r>
            <a:r>
              <a:rPr lang="ru-RU" sz="2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від</a:t>
            </a:r>
            <a:r>
              <a:rPr lang="ru-RU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22.12.2022 у </a:t>
            </a:r>
            <a:r>
              <a:rPr lang="ru-RU" sz="2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справі</a:t>
            </a:r>
            <a:r>
              <a:rPr lang="ru-RU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№ 133/1886/21</a:t>
            </a:r>
            <a:endParaRPr lang="ru-UA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90C3B94-816B-0B4D-23FA-B297C75FED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15149" y="1755304"/>
            <a:ext cx="4857751" cy="4778846"/>
          </a:xfrm>
        </p:spPr>
        <p:txBody>
          <a:bodyPr>
            <a:noAutofit/>
          </a:bodyPr>
          <a:lstStyle/>
          <a:p>
            <a:r>
              <a:rPr lang="ru-RU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Орендар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без </a:t>
            </a:r>
            <a:r>
              <a:rPr lang="ru-RU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згоди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орендодавця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знищив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сад та </a:t>
            </a:r>
            <a:r>
              <a:rPr lang="ru-RU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змінив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вид </a:t>
            </a:r>
            <a:r>
              <a:rPr lang="ru-RU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угідь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з </a:t>
            </a:r>
            <a:r>
              <a:rPr lang="ru-RU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багаторічних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насаджень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на </a:t>
            </a:r>
            <a:r>
              <a:rPr lang="ru-RU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ріллю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ХОЧА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такі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дії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мали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бути </a:t>
            </a:r>
            <a:r>
              <a:rPr lang="ru-RU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обумовлені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в </a:t>
            </a:r>
            <a:r>
              <a:rPr lang="ru-RU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укладеному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між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сторонами </a:t>
            </a:r>
            <a:r>
              <a:rPr lang="ru-RU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договорі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оренди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землі</a:t>
            </a:r>
            <a:endParaRPr lang="ru-UA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8B13AD23-BF6E-0321-9651-206DE02D69B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1221038" y="3828163"/>
            <a:ext cx="4227262" cy="2619375"/>
          </a:xfrm>
        </p:spPr>
      </p:pic>
      <p:sp>
        <p:nvSpPr>
          <p:cNvPr id="9" name="Взрыв: 8 точек 8">
            <a:extLst>
              <a:ext uri="{FF2B5EF4-FFF2-40B4-BE49-F238E27FC236}">
                <a16:creationId xmlns:a16="http://schemas.microsoft.com/office/drawing/2014/main" id="{8391C17B-07F7-1320-8476-470F11A611D2}"/>
              </a:ext>
            </a:extLst>
          </p:cNvPr>
          <p:cNvSpPr/>
          <p:nvPr/>
        </p:nvSpPr>
        <p:spPr>
          <a:xfrm>
            <a:off x="216218" y="1975740"/>
            <a:ext cx="1004820" cy="579342"/>
          </a:xfrm>
          <a:prstGeom prst="irregularSeal1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C53CEAD1-110C-47A1-9D8B-6AAA85BB29ED}"/>
              </a:ext>
            </a:extLst>
          </p:cNvPr>
          <p:cNvSpPr/>
          <p:nvPr/>
        </p:nvSpPr>
        <p:spPr>
          <a:xfrm>
            <a:off x="5770434" y="2481935"/>
            <a:ext cx="1144715" cy="8613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8292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F1E6A8-184C-B74E-D745-B5B6A8288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300" y="308961"/>
            <a:ext cx="9429234" cy="1307305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Постанова ВС </a:t>
            </a:r>
            <a:r>
              <a:rPr lang="ru-RU" sz="3600" b="1" dirty="0" err="1">
                <a:solidFill>
                  <a:schemeClr val="tx2"/>
                </a:solidFill>
              </a:rPr>
              <a:t>від</a:t>
            </a:r>
            <a:r>
              <a:rPr lang="ru-RU" sz="3600" b="1" dirty="0">
                <a:solidFill>
                  <a:schemeClr val="tx2"/>
                </a:solidFill>
              </a:rPr>
              <a:t> 22.01.2020 року </a:t>
            </a:r>
            <a:br>
              <a:rPr lang="ru-RU" sz="3600" b="1" dirty="0">
                <a:solidFill>
                  <a:schemeClr val="tx2"/>
                </a:solidFill>
              </a:rPr>
            </a:br>
            <a:r>
              <a:rPr lang="ru-RU" sz="3600" b="1" dirty="0">
                <a:solidFill>
                  <a:schemeClr val="tx2"/>
                </a:solidFill>
              </a:rPr>
              <a:t>у </a:t>
            </a:r>
            <a:r>
              <a:rPr lang="ru-RU" sz="3600" b="1" dirty="0" err="1">
                <a:solidFill>
                  <a:schemeClr val="tx2"/>
                </a:solidFill>
              </a:rPr>
              <a:t>справі</a:t>
            </a:r>
            <a:r>
              <a:rPr lang="ru-RU" sz="3600" b="1" dirty="0">
                <a:solidFill>
                  <a:schemeClr val="tx2"/>
                </a:solidFill>
              </a:rPr>
              <a:t> №468/1498/17-ц </a:t>
            </a:r>
            <a:endParaRPr lang="ru-UA" sz="3600" b="1" dirty="0">
              <a:solidFill>
                <a:schemeClr val="tx2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E66DDF-1BAD-2C9A-CCBA-29DF90601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13805" y="2729242"/>
            <a:ext cx="2945026" cy="2683017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500" b="1" dirty="0"/>
              <a:t>Розірвання </a:t>
            </a:r>
          </a:p>
          <a:p>
            <a:r>
              <a:rPr lang="uk-UA" sz="3500" b="1" dirty="0"/>
              <a:t>договору </a:t>
            </a:r>
          </a:p>
          <a:p>
            <a:r>
              <a:rPr lang="uk-UA" sz="3500" b="1" dirty="0"/>
              <a:t>оренди </a:t>
            </a:r>
            <a:endParaRPr lang="ru-UA" sz="3500" b="1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CA4D91-F9A2-A184-8F15-6A9A78933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07295" y="2105983"/>
            <a:ext cx="5788152" cy="421445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300" dirty="0" err="1"/>
              <a:t>Орендована</a:t>
            </a:r>
            <a:r>
              <a:rPr lang="ru-RU" sz="3300" dirty="0"/>
              <a:t> </a:t>
            </a:r>
            <a:r>
              <a:rPr lang="ru-RU" sz="3300" dirty="0" err="1"/>
              <a:t>земельна</a:t>
            </a:r>
            <a:r>
              <a:rPr lang="ru-RU" sz="3300" dirty="0"/>
              <a:t> </a:t>
            </a:r>
            <a:r>
              <a:rPr lang="ru-RU" sz="3300" dirty="0" err="1"/>
              <a:t>ділянка</a:t>
            </a:r>
            <a:r>
              <a:rPr lang="ru-RU" sz="3300" dirty="0"/>
              <a:t> </a:t>
            </a:r>
            <a:r>
              <a:rPr lang="ru-RU" sz="3300" dirty="0" err="1"/>
              <a:t>використовувалася</a:t>
            </a:r>
            <a:r>
              <a:rPr lang="ru-RU" sz="3300" dirty="0"/>
              <a:t> не за </a:t>
            </a:r>
            <a:r>
              <a:rPr lang="ru-RU" sz="3300" dirty="0" err="1"/>
              <a:t>цільовим</a:t>
            </a:r>
            <a:r>
              <a:rPr lang="ru-RU" sz="3300" dirty="0"/>
              <a:t> </a:t>
            </a:r>
            <a:r>
              <a:rPr lang="ru-RU" sz="3300" dirty="0" err="1"/>
              <a:t>призначенням</a:t>
            </a:r>
            <a:endParaRPr lang="ru-RU" sz="3300" dirty="0"/>
          </a:p>
          <a:p>
            <a:r>
              <a:rPr lang="ru-RU" sz="33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(</a:t>
            </a:r>
            <a:r>
              <a:rPr lang="ru-RU" sz="3300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замість</a:t>
            </a:r>
            <a:r>
              <a:rPr lang="ru-RU" sz="33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300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сінокосіння</a:t>
            </a:r>
            <a:r>
              <a:rPr lang="ru-RU" sz="33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та </a:t>
            </a:r>
            <a:r>
              <a:rPr lang="ru-RU" sz="3300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випасання</a:t>
            </a:r>
            <a:r>
              <a:rPr lang="ru-RU" sz="33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300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худоби</a:t>
            </a:r>
            <a:r>
              <a:rPr lang="ru-RU" sz="33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300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вирощувався</a:t>
            </a:r>
            <a:r>
              <a:rPr lang="ru-RU" sz="33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 </a:t>
            </a:r>
            <a:r>
              <a:rPr lang="ru-RU" sz="3300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ячмінь</a:t>
            </a:r>
            <a:r>
              <a:rPr lang="ru-RU" sz="33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)</a:t>
            </a:r>
            <a:endParaRPr lang="ru-UA" sz="3300" dirty="0"/>
          </a:p>
        </p:txBody>
      </p:sp>
      <p:pic>
        <p:nvPicPr>
          <p:cNvPr id="10" name="Рисунок 9" descr="Театр">
            <a:extLst>
              <a:ext uri="{FF2B5EF4-FFF2-40B4-BE49-F238E27FC236}">
                <a16:creationId xmlns:a16="http://schemas.microsoft.com/office/drawing/2014/main" id="{7D03BA39-47DE-3EBA-275A-F58042A0E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1905" y="308961"/>
            <a:ext cx="1563120" cy="1563120"/>
          </a:xfrm>
          <a:prstGeom prst="rect">
            <a:avLst/>
          </a:prstGeom>
        </p:spPr>
      </p:pic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0362EE5B-65BD-CA50-D5C3-2F0700056788}"/>
              </a:ext>
            </a:extLst>
          </p:cNvPr>
          <p:cNvSpPr/>
          <p:nvPr/>
        </p:nvSpPr>
        <p:spPr>
          <a:xfrm>
            <a:off x="6995447" y="3521676"/>
            <a:ext cx="1424653" cy="115509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4328557"/>
      </p:ext>
    </p:extLst>
  </p:cSld>
  <p:clrMapOvr>
    <a:masterClrMapping/>
  </p:clrMapOvr>
  <p:transition spd="slow">
    <p:wip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DFE8A9-9B8B-E732-FEF4-2237118D7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495299"/>
            <a:ext cx="10972800" cy="156950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Постанова </a:t>
            </a:r>
            <a:r>
              <a:rPr lang="ru-RU" sz="4000" b="1" dirty="0">
                <a:solidFill>
                  <a:schemeClr val="bg1"/>
                </a:solidFill>
              </a:rPr>
              <a:t>КСЦ у </a:t>
            </a:r>
            <a:r>
              <a:rPr lang="ru-RU" sz="4000" b="1" dirty="0" err="1">
                <a:solidFill>
                  <a:schemeClr val="bg1"/>
                </a:solidFill>
              </a:rPr>
              <a:t>складі</a:t>
            </a:r>
            <a:r>
              <a:rPr lang="ru-RU" sz="4000" b="1" dirty="0">
                <a:solidFill>
                  <a:schemeClr val="bg1"/>
                </a:solidFill>
              </a:rPr>
              <a:t> ВС </a:t>
            </a:r>
            <a:r>
              <a:rPr lang="ru-RU" sz="4000" b="1" dirty="0" err="1">
                <a:solidFill>
                  <a:schemeClr val="bg1"/>
                </a:solidFill>
              </a:rPr>
              <a:t>від</a:t>
            </a:r>
            <a:r>
              <a:rPr lang="ru-RU" sz="4000" b="1" dirty="0">
                <a:solidFill>
                  <a:schemeClr val="bg1"/>
                </a:solidFill>
              </a:rPr>
              <a:t> 25.03.2020 </a:t>
            </a:r>
            <a:br>
              <a:rPr lang="ru-RU" sz="4000" b="1" dirty="0">
                <a:solidFill>
                  <a:schemeClr val="bg1"/>
                </a:solidFill>
              </a:rPr>
            </a:br>
            <a:r>
              <a:rPr lang="ru-RU" sz="4000" b="1" dirty="0">
                <a:solidFill>
                  <a:schemeClr val="bg1"/>
                </a:solidFill>
              </a:rPr>
              <a:t>справа №715/214/17 </a:t>
            </a:r>
            <a:endParaRPr lang="ru-UA" sz="4000" b="1" dirty="0">
              <a:solidFill>
                <a:schemeClr val="bg1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D1000E-1D89-7238-6AF6-92F55CD9A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912491"/>
            <a:ext cx="4362451" cy="239488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000" dirty="0"/>
              <a:t>«</a:t>
            </a:r>
            <a:r>
              <a:rPr lang="ru-RU" sz="3000" dirty="0" err="1"/>
              <a:t>невикористання</a:t>
            </a:r>
            <a:r>
              <a:rPr lang="ru-RU" sz="3000" dirty="0"/>
              <a:t> </a:t>
            </a:r>
            <a:r>
              <a:rPr lang="ru-RU" sz="3000" dirty="0" err="1"/>
              <a:t>земельної</a:t>
            </a:r>
            <a:r>
              <a:rPr lang="ru-RU" sz="3000" dirty="0"/>
              <a:t> </a:t>
            </a:r>
            <a:r>
              <a:rPr lang="ru-RU" sz="3000" dirty="0" err="1"/>
              <a:t>ділянки</a:t>
            </a:r>
            <a:r>
              <a:rPr lang="ru-RU" sz="3000" dirty="0"/>
              <a:t> за </a:t>
            </a:r>
            <a:r>
              <a:rPr lang="ru-RU" sz="3000" dirty="0" err="1"/>
              <a:t>призначенням</a:t>
            </a:r>
            <a:r>
              <a:rPr lang="ru-RU" sz="3000" dirty="0"/>
              <a:t>» </a:t>
            </a:r>
            <a:endParaRPr lang="ru-UA" sz="30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9FD1F5-7616-B789-5CE1-F9BA0F5117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02069" y="2912491"/>
            <a:ext cx="4180331" cy="2488184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000" dirty="0"/>
              <a:t>«</a:t>
            </a:r>
            <a:r>
              <a:rPr lang="ru-RU" sz="3000" dirty="0" err="1"/>
              <a:t>використання</a:t>
            </a:r>
            <a:r>
              <a:rPr lang="ru-RU" sz="3000" dirty="0"/>
              <a:t> </a:t>
            </a:r>
            <a:r>
              <a:rPr lang="ru-RU" sz="3000" dirty="0" err="1"/>
              <a:t>земельної</a:t>
            </a:r>
            <a:r>
              <a:rPr lang="ru-RU" sz="3000" dirty="0"/>
              <a:t> </a:t>
            </a:r>
            <a:r>
              <a:rPr lang="ru-RU" sz="3000" dirty="0" err="1"/>
              <a:t>ділянки</a:t>
            </a:r>
            <a:r>
              <a:rPr lang="ru-RU" sz="3000" dirty="0"/>
              <a:t> не за </a:t>
            </a:r>
            <a:r>
              <a:rPr lang="ru-RU" sz="3000" dirty="0" err="1"/>
              <a:t>цільовим</a:t>
            </a:r>
            <a:r>
              <a:rPr lang="ru-RU" sz="3000" dirty="0"/>
              <a:t> </a:t>
            </a:r>
            <a:r>
              <a:rPr lang="ru-RU" sz="3000" dirty="0" err="1"/>
              <a:t>призначенням</a:t>
            </a:r>
            <a:r>
              <a:rPr lang="ru-RU" sz="3000" dirty="0"/>
              <a:t>» </a:t>
            </a:r>
            <a:endParaRPr lang="ru-UA" sz="3000" dirty="0"/>
          </a:p>
        </p:txBody>
      </p:sp>
      <p:sp>
        <p:nvSpPr>
          <p:cNvPr id="7" name="Не равно 6">
            <a:extLst>
              <a:ext uri="{FF2B5EF4-FFF2-40B4-BE49-F238E27FC236}">
                <a16:creationId xmlns:a16="http://schemas.microsoft.com/office/drawing/2014/main" id="{8AC069B0-D6CC-A05C-2270-85D0ACAD0FB1}"/>
              </a:ext>
            </a:extLst>
          </p:cNvPr>
          <p:cNvSpPr/>
          <p:nvPr/>
        </p:nvSpPr>
        <p:spPr>
          <a:xfrm>
            <a:off x="5185413" y="3257149"/>
            <a:ext cx="2095500" cy="1478534"/>
          </a:xfrm>
          <a:prstGeom prst="mathNotEqua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314765"/>
      </p:ext>
    </p:extLst>
  </p:cSld>
  <p:clrMapOvr>
    <a:masterClrMapping/>
  </p:clrMapOvr>
  <p:transition spd="slow">
    <p:push dir="u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565E1E-A4C7-8C55-10FC-B709974F0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5783" y="-180975"/>
            <a:ext cx="2615514" cy="64579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/>
              <a:t>Постанова</a:t>
            </a:r>
            <a:r>
              <a:rPr lang="ru-RU" sz="3200" dirty="0"/>
              <a:t> </a:t>
            </a:r>
            <a:r>
              <a:rPr lang="ru-RU" sz="3200" b="1" dirty="0"/>
              <a:t>ВС КЦС </a:t>
            </a:r>
            <a:br>
              <a:rPr lang="ru-RU" sz="2900" b="1" dirty="0"/>
            </a:br>
            <a:br>
              <a:rPr lang="ru-RU" sz="2900" b="1" dirty="0"/>
            </a:br>
            <a:r>
              <a:rPr lang="ru-RU" sz="2900" dirty="0" err="1"/>
              <a:t>від</a:t>
            </a:r>
            <a:r>
              <a:rPr lang="ru-RU" sz="2900" dirty="0"/>
              <a:t> 11.03.2020 </a:t>
            </a:r>
            <a:br>
              <a:rPr lang="ru-RU" sz="2900" dirty="0"/>
            </a:br>
            <a:r>
              <a:rPr lang="ru-RU" sz="2900" dirty="0"/>
              <a:t>у </a:t>
            </a:r>
            <a:r>
              <a:rPr lang="ru-RU" sz="2900" dirty="0" err="1"/>
              <a:t>справі</a:t>
            </a:r>
            <a:r>
              <a:rPr lang="ru-RU" sz="2900" dirty="0"/>
              <a:t> № 704/908/17  </a:t>
            </a:r>
            <a:br>
              <a:rPr lang="ru-RU" sz="2900" dirty="0"/>
            </a:br>
            <a:br>
              <a:rPr lang="ru-RU" sz="2900" dirty="0"/>
            </a:br>
            <a:r>
              <a:rPr lang="ru-RU" sz="2900" b="1" dirty="0"/>
              <a:t>та </a:t>
            </a:r>
            <a:r>
              <a:rPr lang="ru-RU" sz="2900" dirty="0"/>
              <a:t>  </a:t>
            </a:r>
            <a:br>
              <a:rPr lang="ru-RU" sz="2900" dirty="0"/>
            </a:br>
            <a:r>
              <a:rPr lang="ru-RU" sz="2900" dirty="0"/>
              <a:t>   </a:t>
            </a:r>
            <a:br>
              <a:rPr lang="ru-RU" sz="2900" dirty="0"/>
            </a:br>
            <a:r>
              <a:rPr lang="ru-RU" sz="2900" dirty="0" err="1"/>
              <a:t>від</a:t>
            </a:r>
            <a:r>
              <a:rPr lang="ru-RU" sz="2900" dirty="0"/>
              <a:t> 03.12.2020 у </a:t>
            </a:r>
            <a:r>
              <a:rPr lang="ru-RU" sz="2900" dirty="0" err="1"/>
              <a:t>справі</a:t>
            </a:r>
            <a:r>
              <a:rPr lang="ru-RU" sz="2900" dirty="0"/>
              <a:t> № 482/2288/18</a:t>
            </a:r>
            <a:endParaRPr lang="ru-UA" sz="2900" dirty="0"/>
          </a:p>
        </p:txBody>
      </p:sp>
      <p:pic>
        <p:nvPicPr>
          <p:cNvPr id="9" name="Рисунок 8" descr="Трактор">
            <a:extLst>
              <a:ext uri="{FF2B5EF4-FFF2-40B4-BE49-F238E27FC236}">
                <a16:creationId xmlns:a16="http://schemas.microsoft.com/office/drawing/2014/main" id="{E567FDA9-F924-B452-E483-9473B5EEBE4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2598" b="12598"/>
          <a:stretch>
            <a:fillRect/>
          </a:stretch>
        </p:blipFill>
        <p:spPr>
          <a:xfrm>
            <a:off x="2533136" y="1552388"/>
            <a:ext cx="5016843" cy="3753223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E7F859FF-D111-D5F7-7292-70C87915E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3568" y="234778"/>
            <a:ext cx="8884507" cy="6623221"/>
          </a:xfrm>
        </p:spPr>
        <p:txBody>
          <a:bodyPr>
            <a:noAutofit/>
          </a:bodyPr>
          <a:lstStyle/>
          <a:p>
            <a:pPr algn="ctr"/>
            <a:r>
              <a:rPr lang="ru-RU" sz="3000" dirty="0" err="1">
                <a:solidFill>
                  <a:schemeClr val="accent2"/>
                </a:solidFill>
              </a:rPr>
              <a:t>Орендар</a:t>
            </a:r>
            <a:r>
              <a:rPr lang="ru-RU" sz="3000" dirty="0">
                <a:solidFill>
                  <a:schemeClr val="accent2"/>
                </a:solidFill>
              </a:rPr>
              <a:t> не </a:t>
            </a:r>
            <a:r>
              <a:rPr lang="ru-RU" sz="3000" dirty="0" err="1">
                <a:solidFill>
                  <a:schemeClr val="accent2"/>
                </a:solidFill>
              </a:rPr>
              <a:t>використовує</a:t>
            </a:r>
            <a:r>
              <a:rPr lang="ru-RU" sz="3000" dirty="0">
                <a:solidFill>
                  <a:schemeClr val="accent2"/>
                </a:solidFill>
              </a:rPr>
              <a:t> </a:t>
            </a:r>
            <a:r>
              <a:rPr lang="ru-RU" sz="3000" dirty="0" err="1">
                <a:solidFill>
                  <a:schemeClr val="accent2"/>
                </a:solidFill>
              </a:rPr>
              <a:t>земельну</a:t>
            </a:r>
            <a:r>
              <a:rPr lang="ru-RU" sz="3000" dirty="0">
                <a:solidFill>
                  <a:schemeClr val="accent2"/>
                </a:solidFill>
              </a:rPr>
              <a:t> </a:t>
            </a:r>
            <a:r>
              <a:rPr lang="ru-RU" sz="3000" dirty="0" err="1">
                <a:solidFill>
                  <a:schemeClr val="accent2"/>
                </a:solidFill>
              </a:rPr>
              <a:t>ділянку</a:t>
            </a:r>
            <a:r>
              <a:rPr lang="ru-RU" sz="3000" dirty="0">
                <a:solidFill>
                  <a:schemeClr val="accent2"/>
                </a:solidFill>
              </a:rPr>
              <a:t> і </a:t>
            </a:r>
            <a:r>
              <a:rPr lang="ru-RU" sz="3000" dirty="0" err="1">
                <a:solidFill>
                  <a:schemeClr val="accent2"/>
                </a:solidFill>
              </a:rPr>
              <a:t>це</a:t>
            </a:r>
            <a:r>
              <a:rPr lang="ru-RU" sz="3000" dirty="0">
                <a:solidFill>
                  <a:schemeClr val="accent2"/>
                </a:solidFill>
              </a:rPr>
              <a:t> </a:t>
            </a:r>
            <a:r>
              <a:rPr lang="ru-RU" sz="3000" dirty="0" err="1">
                <a:solidFill>
                  <a:schemeClr val="accent2"/>
                </a:solidFill>
              </a:rPr>
              <a:t>призводить</a:t>
            </a:r>
            <a:r>
              <a:rPr lang="ru-RU" sz="3000" dirty="0">
                <a:solidFill>
                  <a:schemeClr val="accent2"/>
                </a:solidFill>
              </a:rPr>
              <a:t> до </a:t>
            </a:r>
            <a:r>
              <a:rPr lang="ru-RU" sz="3000" dirty="0" err="1">
                <a:solidFill>
                  <a:schemeClr val="accent2"/>
                </a:solidFill>
              </a:rPr>
              <a:t>її</a:t>
            </a:r>
            <a:r>
              <a:rPr lang="ru-RU" sz="3000" dirty="0">
                <a:solidFill>
                  <a:schemeClr val="accent2"/>
                </a:solidFill>
              </a:rPr>
              <a:t> </a:t>
            </a:r>
            <a:r>
              <a:rPr lang="ru-RU" sz="3000" b="1" dirty="0" err="1">
                <a:solidFill>
                  <a:schemeClr val="accent2"/>
                </a:solidFill>
              </a:rPr>
              <a:t>забур’янення</a:t>
            </a:r>
            <a:r>
              <a:rPr lang="ru-RU" sz="3000" b="1" dirty="0">
                <a:solidFill>
                  <a:schemeClr val="accent2"/>
                </a:solidFill>
              </a:rPr>
              <a:t>. </a:t>
            </a:r>
          </a:p>
          <a:p>
            <a:endParaRPr lang="ru-RU" sz="2400" dirty="0">
              <a:solidFill>
                <a:schemeClr val="accent2"/>
              </a:solidFill>
            </a:endParaRPr>
          </a:p>
          <a:p>
            <a:endParaRPr lang="ru-RU" sz="2400" dirty="0">
              <a:solidFill>
                <a:schemeClr val="accent2"/>
              </a:solidFill>
            </a:endParaRPr>
          </a:p>
          <a:p>
            <a:endParaRPr lang="ru-RU" sz="2400" dirty="0">
              <a:solidFill>
                <a:schemeClr val="accent2"/>
              </a:solidFill>
            </a:endParaRPr>
          </a:p>
          <a:p>
            <a:endParaRPr lang="ru-RU" sz="2400" dirty="0">
              <a:solidFill>
                <a:schemeClr val="accent2"/>
              </a:solidFill>
            </a:endParaRPr>
          </a:p>
          <a:p>
            <a:endParaRPr lang="ru-RU" sz="2400" dirty="0">
              <a:solidFill>
                <a:schemeClr val="accent2"/>
              </a:solidFill>
            </a:endParaRPr>
          </a:p>
          <a:p>
            <a:endParaRPr lang="ru-RU" sz="2400" dirty="0">
              <a:solidFill>
                <a:schemeClr val="accent2"/>
              </a:solidFill>
            </a:endParaRPr>
          </a:p>
          <a:p>
            <a:endParaRPr lang="ru-RU" sz="2400" dirty="0">
              <a:solidFill>
                <a:schemeClr val="accent2"/>
              </a:solidFill>
            </a:endParaRPr>
          </a:p>
          <a:p>
            <a:endParaRPr lang="ru-RU" sz="2400" dirty="0">
              <a:solidFill>
                <a:schemeClr val="accent2"/>
              </a:solidFill>
            </a:endParaRPr>
          </a:p>
          <a:p>
            <a:pPr algn="ctr"/>
            <a:r>
              <a:rPr lang="ru-RU" sz="2600" dirty="0" err="1">
                <a:solidFill>
                  <a:schemeClr val="accent2"/>
                </a:solidFill>
              </a:rPr>
              <a:t>Орендодавець</a:t>
            </a:r>
            <a:r>
              <a:rPr lang="ru-RU" sz="2600" dirty="0">
                <a:solidFill>
                  <a:schemeClr val="accent2"/>
                </a:solidFill>
              </a:rPr>
              <a:t> повинен </a:t>
            </a:r>
            <a:r>
              <a:rPr lang="ru-RU" sz="2600" dirty="0" err="1">
                <a:solidFill>
                  <a:schemeClr val="accent2"/>
                </a:solidFill>
              </a:rPr>
              <a:t>здійснити</a:t>
            </a:r>
            <a:r>
              <a:rPr lang="ru-RU" sz="2600" dirty="0">
                <a:solidFill>
                  <a:schemeClr val="accent2"/>
                </a:solidFill>
              </a:rPr>
              <a:t> </a:t>
            </a:r>
            <a:r>
              <a:rPr lang="ru-RU" sz="2600" dirty="0" err="1">
                <a:solidFill>
                  <a:schemeClr val="accent2"/>
                </a:solidFill>
              </a:rPr>
              <a:t>фіксацію</a:t>
            </a:r>
            <a:r>
              <a:rPr lang="ru-RU" sz="2600" dirty="0">
                <a:solidFill>
                  <a:schemeClr val="accent2"/>
                </a:solidFill>
              </a:rPr>
              <a:t> </a:t>
            </a:r>
            <a:r>
              <a:rPr lang="ru-RU" sz="2600" dirty="0" err="1">
                <a:solidFill>
                  <a:schemeClr val="accent2"/>
                </a:solidFill>
              </a:rPr>
              <a:t>фактів</a:t>
            </a:r>
            <a:r>
              <a:rPr lang="ru-RU" sz="2600" dirty="0">
                <a:solidFill>
                  <a:schemeClr val="accent2"/>
                </a:solidFill>
              </a:rPr>
              <a:t> </a:t>
            </a:r>
            <a:r>
              <a:rPr lang="ru-RU" sz="2600" dirty="0" err="1">
                <a:solidFill>
                  <a:schemeClr val="accent2"/>
                </a:solidFill>
              </a:rPr>
              <a:t>нецільового</a:t>
            </a:r>
            <a:r>
              <a:rPr lang="ru-RU" sz="2600" dirty="0">
                <a:solidFill>
                  <a:schemeClr val="accent2"/>
                </a:solidFill>
              </a:rPr>
              <a:t> </a:t>
            </a:r>
            <a:r>
              <a:rPr lang="ru-RU" sz="2600" dirty="0" err="1">
                <a:solidFill>
                  <a:schemeClr val="accent2"/>
                </a:solidFill>
              </a:rPr>
              <a:t>використання</a:t>
            </a:r>
            <a:r>
              <a:rPr lang="ru-RU" sz="2600" dirty="0">
                <a:solidFill>
                  <a:schemeClr val="accent2"/>
                </a:solidFill>
              </a:rPr>
              <a:t> </a:t>
            </a:r>
            <a:r>
              <a:rPr lang="ru-RU" sz="2600" dirty="0" err="1">
                <a:solidFill>
                  <a:schemeClr val="accent2"/>
                </a:solidFill>
              </a:rPr>
              <a:t>земельної</a:t>
            </a:r>
            <a:r>
              <a:rPr lang="ru-RU" sz="2600" dirty="0">
                <a:solidFill>
                  <a:schemeClr val="accent2"/>
                </a:solidFill>
              </a:rPr>
              <a:t> </a:t>
            </a:r>
            <a:r>
              <a:rPr lang="ru-RU" sz="2600" dirty="0" err="1">
                <a:solidFill>
                  <a:schemeClr val="accent2"/>
                </a:solidFill>
              </a:rPr>
              <a:t>ділянки</a:t>
            </a:r>
            <a:r>
              <a:rPr lang="ru-RU" sz="2600" dirty="0">
                <a:solidFill>
                  <a:schemeClr val="accent2"/>
                </a:solidFill>
              </a:rPr>
              <a:t> та </a:t>
            </a:r>
            <a:r>
              <a:rPr lang="ru-RU" sz="2600" b="1" u="sng" dirty="0" err="1">
                <a:solidFill>
                  <a:schemeClr val="accent2"/>
                </a:solidFill>
              </a:rPr>
              <a:t>може</a:t>
            </a:r>
            <a:r>
              <a:rPr lang="ru-RU" sz="2600" b="1" u="sng" dirty="0">
                <a:solidFill>
                  <a:schemeClr val="accent2"/>
                </a:solidFill>
              </a:rPr>
              <a:t> </a:t>
            </a:r>
            <a:r>
              <a:rPr lang="ru-RU" sz="2600" b="1" u="sng" dirty="0" err="1">
                <a:solidFill>
                  <a:schemeClr val="accent2"/>
                </a:solidFill>
              </a:rPr>
              <a:t>вимагати</a:t>
            </a:r>
            <a:r>
              <a:rPr lang="ru-RU" sz="2600" b="1" u="sng" dirty="0">
                <a:solidFill>
                  <a:schemeClr val="accent2"/>
                </a:solidFill>
              </a:rPr>
              <a:t> </a:t>
            </a:r>
            <a:r>
              <a:rPr lang="ru-RU" sz="2600" b="1" u="sng" dirty="0" err="1">
                <a:solidFill>
                  <a:schemeClr val="accent2"/>
                </a:solidFill>
              </a:rPr>
              <a:t>розірвання</a:t>
            </a:r>
            <a:r>
              <a:rPr lang="ru-RU" sz="2600" b="1" u="sng" dirty="0">
                <a:solidFill>
                  <a:schemeClr val="accent2"/>
                </a:solidFill>
              </a:rPr>
              <a:t> договору</a:t>
            </a:r>
            <a:r>
              <a:rPr lang="ru-RU" sz="2600" dirty="0">
                <a:solidFill>
                  <a:schemeClr val="accent2"/>
                </a:solidFill>
              </a:rPr>
              <a:t>.</a:t>
            </a:r>
            <a:endParaRPr lang="ru-UA" sz="2600" dirty="0">
              <a:solidFill>
                <a:schemeClr val="accent2"/>
              </a:solidFill>
            </a:endParaRPr>
          </a:p>
        </p:txBody>
      </p:sp>
      <p:sp>
        <p:nvSpPr>
          <p:cNvPr id="10" name="Стрелка: влево 9">
            <a:extLst>
              <a:ext uri="{FF2B5EF4-FFF2-40B4-BE49-F238E27FC236}">
                <a16:creationId xmlns:a16="http://schemas.microsoft.com/office/drawing/2014/main" id="{9C871BCA-79DA-B21E-A8BB-2EA299EE36F3}"/>
              </a:ext>
            </a:extLst>
          </p:cNvPr>
          <p:cNvSpPr/>
          <p:nvPr/>
        </p:nvSpPr>
        <p:spPr>
          <a:xfrm>
            <a:off x="7867650" y="2469803"/>
            <a:ext cx="1140425" cy="155927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58638131"/>
      </p:ext>
    </p:extLst>
  </p:cSld>
  <p:clrMapOvr>
    <a:masterClrMapping/>
  </p:clrMapOvr>
  <p:transition spd="slow">
    <p:push dir="u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AD98CD-2B7B-F10F-8D8E-EC4C9D656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097" y="506669"/>
            <a:ext cx="10478530" cy="1371600"/>
          </a:xfrm>
        </p:spPr>
        <p:txBody>
          <a:bodyPr>
            <a:noAutofit/>
          </a:bodyPr>
          <a:lstStyle/>
          <a:p>
            <a:r>
              <a:rPr lang="ru-RU" sz="3500" dirty="0" err="1">
                <a:solidFill>
                  <a:schemeClr val="accent2"/>
                </a:solidFill>
              </a:rPr>
              <a:t>Чи</a:t>
            </a:r>
            <a:r>
              <a:rPr lang="ru-RU" sz="3500" dirty="0">
                <a:solidFill>
                  <a:schemeClr val="accent2"/>
                </a:solidFill>
              </a:rPr>
              <a:t> є </a:t>
            </a:r>
            <a:r>
              <a:rPr lang="ru-RU" sz="3500" dirty="0" err="1">
                <a:solidFill>
                  <a:schemeClr val="accent2"/>
                </a:solidFill>
              </a:rPr>
              <a:t>бажання</a:t>
            </a:r>
            <a:r>
              <a:rPr lang="ru-RU" sz="3500" dirty="0">
                <a:solidFill>
                  <a:schemeClr val="accent2"/>
                </a:solidFill>
              </a:rPr>
              <a:t> </a:t>
            </a:r>
            <a:r>
              <a:rPr lang="ru-RU" sz="3500" dirty="0" err="1">
                <a:solidFill>
                  <a:schemeClr val="accent2"/>
                </a:solidFill>
              </a:rPr>
              <a:t>орендодавця</a:t>
            </a:r>
            <a:r>
              <a:rPr lang="ru-RU" sz="3500" dirty="0">
                <a:solidFill>
                  <a:schemeClr val="accent2"/>
                </a:solidFill>
              </a:rPr>
              <a:t> </a:t>
            </a:r>
            <a:r>
              <a:rPr lang="ru-RU" sz="3500" dirty="0" err="1">
                <a:solidFill>
                  <a:schemeClr val="accent2"/>
                </a:solidFill>
              </a:rPr>
              <a:t>самостійно</a:t>
            </a:r>
            <a:r>
              <a:rPr lang="ru-RU" sz="3500" dirty="0">
                <a:solidFill>
                  <a:schemeClr val="accent2"/>
                </a:solidFill>
              </a:rPr>
              <a:t> </a:t>
            </a:r>
            <a:r>
              <a:rPr lang="ru-RU" sz="3500" dirty="0" err="1">
                <a:solidFill>
                  <a:schemeClr val="accent2"/>
                </a:solidFill>
              </a:rPr>
              <a:t>обробляти</a:t>
            </a:r>
            <a:r>
              <a:rPr lang="ru-RU" sz="3500" dirty="0">
                <a:solidFill>
                  <a:schemeClr val="accent2"/>
                </a:solidFill>
              </a:rPr>
              <a:t> </a:t>
            </a:r>
            <a:r>
              <a:rPr lang="ru-RU" sz="3500" dirty="0" err="1">
                <a:solidFill>
                  <a:schemeClr val="accent2"/>
                </a:solidFill>
              </a:rPr>
              <a:t>земельну</a:t>
            </a:r>
            <a:r>
              <a:rPr lang="ru-RU" sz="3500" dirty="0">
                <a:solidFill>
                  <a:schemeClr val="accent2"/>
                </a:solidFill>
              </a:rPr>
              <a:t> </a:t>
            </a:r>
            <a:r>
              <a:rPr lang="ru-RU" sz="3500" dirty="0" err="1">
                <a:solidFill>
                  <a:schemeClr val="accent2"/>
                </a:solidFill>
              </a:rPr>
              <a:t>ділянку</a:t>
            </a:r>
            <a:r>
              <a:rPr lang="ru-RU" sz="3500" dirty="0">
                <a:solidFill>
                  <a:schemeClr val="accent2"/>
                </a:solidFill>
              </a:rPr>
              <a:t> </a:t>
            </a:r>
            <a:r>
              <a:rPr lang="ru-RU" sz="3500" dirty="0" err="1">
                <a:solidFill>
                  <a:schemeClr val="accent2"/>
                </a:solidFill>
              </a:rPr>
              <a:t>підставою</a:t>
            </a:r>
            <a:r>
              <a:rPr lang="ru-RU" sz="3500" dirty="0">
                <a:solidFill>
                  <a:schemeClr val="accent2"/>
                </a:solidFill>
              </a:rPr>
              <a:t> для </a:t>
            </a:r>
            <a:r>
              <a:rPr lang="ru-RU" sz="3500" dirty="0" err="1">
                <a:solidFill>
                  <a:schemeClr val="accent2"/>
                </a:solidFill>
              </a:rPr>
              <a:t>розірвання</a:t>
            </a:r>
            <a:r>
              <a:rPr lang="ru-RU" sz="3500" dirty="0">
                <a:solidFill>
                  <a:schemeClr val="accent2"/>
                </a:solidFill>
              </a:rPr>
              <a:t> договору </a:t>
            </a:r>
            <a:r>
              <a:rPr lang="ru-RU" sz="3500" dirty="0" err="1">
                <a:solidFill>
                  <a:schemeClr val="accent2"/>
                </a:solidFill>
              </a:rPr>
              <a:t>оренди</a:t>
            </a:r>
            <a:r>
              <a:rPr lang="ru-RU" sz="3500" dirty="0">
                <a:solidFill>
                  <a:schemeClr val="accent2"/>
                </a:solidFill>
              </a:rPr>
              <a:t>? </a:t>
            </a:r>
            <a:endParaRPr lang="ru-UA" sz="3500" dirty="0">
              <a:solidFill>
                <a:schemeClr val="accent2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03C530-EE06-E3DB-0FE1-9E582635C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7902" y="2197900"/>
            <a:ext cx="4996825" cy="1371600"/>
          </a:xfrm>
        </p:spPr>
        <p:txBody>
          <a:bodyPr>
            <a:noAutofit/>
          </a:bodyPr>
          <a:lstStyle/>
          <a:p>
            <a:r>
              <a:rPr lang="ru-RU" sz="3200" dirty="0"/>
              <a:t>Постанова ВС </a:t>
            </a:r>
          </a:p>
          <a:p>
            <a:r>
              <a:rPr lang="ru-RU" sz="3200" dirty="0" err="1"/>
              <a:t>від</a:t>
            </a:r>
            <a:r>
              <a:rPr lang="ru-RU" sz="3200" dirty="0"/>
              <a:t> 19.03.2021 року</a:t>
            </a:r>
          </a:p>
          <a:p>
            <a:r>
              <a:rPr lang="ru-RU" sz="3200" dirty="0"/>
              <a:t>справа № 198/1022/19</a:t>
            </a:r>
            <a:r>
              <a:rPr lang="ru-RU" sz="2900" dirty="0"/>
              <a:t> </a:t>
            </a:r>
            <a:endParaRPr lang="ru-UA" sz="2900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F29122A8-FC92-928C-C35E-D51E842FDB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468623" y="3760455"/>
            <a:ext cx="3715384" cy="2472419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5C3B3B2E-97F2-2762-D4EF-C20D0627B5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784757" y="2074333"/>
            <a:ext cx="2743288" cy="1299105"/>
          </a:xfrm>
        </p:spPr>
        <p:txBody>
          <a:bodyPr>
            <a:noAutofit/>
          </a:bodyPr>
          <a:lstStyle/>
          <a:p>
            <a:r>
              <a:rPr lang="uk-UA" sz="8000" dirty="0"/>
              <a:t>НІ</a:t>
            </a:r>
            <a:endParaRPr lang="ru-UA" sz="80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773C332-9147-14DA-CE40-121C709966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8993" y="3641999"/>
            <a:ext cx="4259051" cy="270933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/>
                </a:solidFill>
              </a:rPr>
              <a:t>НЕ є </a:t>
            </a:r>
            <a:r>
              <a:rPr lang="ru-RU" sz="2800" b="1" dirty="0" err="1">
                <a:solidFill>
                  <a:schemeClr val="accent1"/>
                </a:solidFill>
              </a:rPr>
              <a:t>окремою</a:t>
            </a:r>
            <a:r>
              <a:rPr lang="ru-RU" sz="2800" b="1" dirty="0">
                <a:solidFill>
                  <a:schemeClr val="accent1"/>
                </a:solidFill>
              </a:rPr>
              <a:t> </a:t>
            </a:r>
            <a:r>
              <a:rPr lang="ru-RU" sz="2800" b="1" dirty="0" err="1">
                <a:solidFill>
                  <a:schemeClr val="accent1"/>
                </a:solidFill>
              </a:rPr>
              <a:t>підставою</a:t>
            </a:r>
            <a:r>
              <a:rPr lang="ru-RU" sz="2800" b="1" dirty="0">
                <a:solidFill>
                  <a:schemeClr val="accent1"/>
                </a:solidFill>
              </a:rPr>
              <a:t>, </a:t>
            </a:r>
            <a:r>
              <a:rPr lang="ru-RU" sz="2800" b="1" dirty="0" err="1">
                <a:solidFill>
                  <a:schemeClr val="accent1"/>
                </a:solidFill>
              </a:rPr>
              <a:t>визначеною</a:t>
            </a:r>
            <a:r>
              <a:rPr lang="ru-RU" sz="2800" b="1" dirty="0">
                <a:solidFill>
                  <a:schemeClr val="accent1"/>
                </a:solidFill>
              </a:rPr>
              <a:t> законом </a:t>
            </a:r>
            <a:r>
              <a:rPr lang="ru-RU" sz="2800" b="1" dirty="0" err="1">
                <a:solidFill>
                  <a:schemeClr val="accent1"/>
                </a:solidFill>
              </a:rPr>
              <a:t>або</a:t>
            </a:r>
            <a:r>
              <a:rPr lang="ru-RU" sz="2800" b="1" dirty="0">
                <a:solidFill>
                  <a:schemeClr val="accent1"/>
                </a:solidFill>
              </a:rPr>
              <a:t> договором, для </a:t>
            </a:r>
            <a:r>
              <a:rPr lang="ru-RU" sz="2800" b="1" dirty="0" err="1">
                <a:solidFill>
                  <a:schemeClr val="accent1"/>
                </a:solidFill>
              </a:rPr>
              <a:t>розірвання</a:t>
            </a:r>
            <a:r>
              <a:rPr lang="ru-RU" sz="2800" b="1" dirty="0">
                <a:solidFill>
                  <a:schemeClr val="accent1"/>
                </a:solidFill>
              </a:rPr>
              <a:t> договору </a:t>
            </a:r>
            <a:r>
              <a:rPr lang="ru-RU" sz="2800" b="1" dirty="0" err="1">
                <a:solidFill>
                  <a:schemeClr val="accent1"/>
                </a:solidFill>
              </a:rPr>
              <a:t>оренди</a:t>
            </a:r>
            <a:r>
              <a:rPr lang="ru-RU" sz="2800" b="1" dirty="0">
                <a:solidFill>
                  <a:schemeClr val="accent1"/>
                </a:solidFill>
              </a:rPr>
              <a:t> </a:t>
            </a:r>
            <a:r>
              <a:rPr lang="ru-RU" sz="2800" b="1" dirty="0" err="1">
                <a:solidFill>
                  <a:schemeClr val="accent1"/>
                </a:solidFill>
              </a:rPr>
              <a:t>землі</a:t>
            </a:r>
            <a:endParaRPr lang="ru-UA" sz="2800" b="1" dirty="0">
              <a:solidFill>
                <a:schemeClr val="accent1"/>
              </a:solidFill>
            </a:endParaRPr>
          </a:p>
        </p:txBody>
      </p:sp>
      <p:pic>
        <p:nvPicPr>
          <p:cNvPr id="10" name="Рисунок 9" descr="Лектор">
            <a:extLst>
              <a:ext uri="{FF2B5EF4-FFF2-40B4-BE49-F238E27FC236}">
                <a16:creationId xmlns:a16="http://schemas.microsoft.com/office/drawing/2014/main" id="{FFDEF72C-1A10-6708-2696-37F5EAFCD7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4406" y="506669"/>
            <a:ext cx="1083691" cy="1339065"/>
          </a:xfrm>
          <a:prstGeom prst="rect">
            <a:avLst/>
          </a:prstGeom>
        </p:spPr>
      </p:pic>
      <p:sp>
        <p:nvSpPr>
          <p:cNvPr id="11" name="Стрелка: изогнутая влево 10">
            <a:extLst>
              <a:ext uri="{FF2B5EF4-FFF2-40B4-BE49-F238E27FC236}">
                <a16:creationId xmlns:a16="http://schemas.microsoft.com/office/drawing/2014/main" id="{4510E195-632F-D4AB-26EE-138492CCE6D6}"/>
              </a:ext>
            </a:extLst>
          </p:cNvPr>
          <p:cNvSpPr/>
          <p:nvPr/>
        </p:nvSpPr>
        <p:spPr>
          <a:xfrm>
            <a:off x="9876797" y="2483708"/>
            <a:ext cx="1855285" cy="2137719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tx1"/>
              </a:solidFill>
            </a:endParaRPr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372B8836-3C26-EB69-E541-24E074601C88}"/>
              </a:ext>
            </a:extLst>
          </p:cNvPr>
          <p:cNvSpPr/>
          <p:nvPr/>
        </p:nvSpPr>
        <p:spPr>
          <a:xfrm>
            <a:off x="6453151" y="2581717"/>
            <a:ext cx="1855286" cy="22402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9082745"/>
      </p:ext>
    </p:extLst>
  </p:cSld>
  <p:clrMapOvr>
    <a:masterClrMapping/>
  </p:clrMapOvr>
  <p:transition spd="slow">
    <p:wip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7ED395-0E1A-5F8F-6EC6-9C233368E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1268" y="237744"/>
            <a:ext cx="2562922" cy="6140754"/>
          </a:xfrm>
        </p:spPr>
        <p:txBody>
          <a:bodyPr/>
          <a:lstStyle/>
          <a:p>
            <a:r>
              <a:rPr lang="ru-RU" sz="3000" dirty="0"/>
              <a:t>Передача </a:t>
            </a:r>
            <a:r>
              <a:rPr lang="ru-RU" sz="3000" dirty="0" err="1"/>
              <a:t>земельної</a:t>
            </a:r>
            <a:r>
              <a:rPr lang="ru-RU" sz="3000" dirty="0"/>
              <a:t> </a:t>
            </a:r>
            <a:r>
              <a:rPr lang="ru-RU" sz="3000" dirty="0" err="1"/>
              <a:t>ділянки</a:t>
            </a:r>
            <a:r>
              <a:rPr lang="ru-RU" sz="3000" dirty="0"/>
              <a:t> в </a:t>
            </a:r>
            <a:r>
              <a:rPr lang="ru-RU" sz="3000" dirty="0" err="1"/>
              <a:t>суборенду</a:t>
            </a:r>
            <a:r>
              <a:rPr lang="ru-RU" sz="3000" dirty="0"/>
              <a:t> </a:t>
            </a:r>
            <a:r>
              <a:rPr lang="ru-RU" sz="3000" b="1" dirty="0"/>
              <a:t>без </a:t>
            </a:r>
            <a:r>
              <a:rPr lang="ru-RU" sz="3000" b="1" dirty="0" err="1"/>
              <a:t>згоди</a:t>
            </a:r>
            <a:r>
              <a:rPr lang="ru-RU" sz="3000" b="1" dirty="0"/>
              <a:t> </a:t>
            </a:r>
            <a:r>
              <a:rPr lang="ru-RU" sz="3000" b="1" dirty="0" err="1"/>
              <a:t>орендодавця</a:t>
            </a:r>
            <a:r>
              <a:rPr lang="ru-RU" sz="3000" b="1" dirty="0"/>
              <a:t> </a:t>
            </a:r>
            <a:r>
              <a:rPr lang="ru-RU" sz="3000" dirty="0"/>
              <a:t> є </a:t>
            </a:r>
            <a:r>
              <a:rPr lang="ru-RU" sz="3000" dirty="0" err="1"/>
              <a:t>підставою</a:t>
            </a:r>
            <a:r>
              <a:rPr lang="ru-RU" sz="3000" dirty="0"/>
              <a:t> для </a:t>
            </a:r>
            <a:r>
              <a:rPr lang="ru-RU" sz="3000" dirty="0" err="1"/>
              <a:t>розірвання</a:t>
            </a:r>
            <a:r>
              <a:rPr lang="ru-RU" sz="3000" dirty="0"/>
              <a:t> договору </a:t>
            </a:r>
            <a:r>
              <a:rPr lang="ru-RU" sz="3000" dirty="0" err="1"/>
              <a:t>оренди</a:t>
            </a:r>
            <a:r>
              <a:rPr lang="ru-RU" sz="3000" dirty="0"/>
              <a:t>. </a:t>
            </a:r>
            <a:endParaRPr lang="ru-UA" sz="3000" dirty="0"/>
          </a:p>
        </p:txBody>
      </p:sp>
      <p:pic>
        <p:nvPicPr>
          <p:cNvPr id="6" name="Рисунок 5" descr="Аудитория">
            <a:extLst>
              <a:ext uri="{FF2B5EF4-FFF2-40B4-BE49-F238E27FC236}">
                <a16:creationId xmlns:a16="http://schemas.microsoft.com/office/drawing/2014/main" id="{D417CBE0-986B-F1ED-5037-8BD221CDDCC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2598" b="12598"/>
          <a:stretch>
            <a:fillRect/>
          </a:stretch>
        </p:blipFill>
        <p:spPr>
          <a:xfrm>
            <a:off x="317810" y="81627"/>
            <a:ext cx="8531352" cy="6382512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FE70D1BE-B6FA-D048-5FBB-12884AEB00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69112" y="483071"/>
            <a:ext cx="4025589" cy="2668598"/>
          </a:xfrm>
        </p:spPr>
        <p:txBody>
          <a:bodyPr>
            <a:noAutofit/>
          </a:bodyPr>
          <a:lstStyle/>
          <a:p>
            <a:r>
              <a:rPr lang="ru-RU" sz="3300" b="1" dirty="0"/>
              <a:t>Постанова  ВС  </a:t>
            </a:r>
          </a:p>
          <a:p>
            <a:r>
              <a:rPr lang="ru-RU" sz="3300" b="1" dirty="0" err="1"/>
              <a:t>від</a:t>
            </a:r>
            <a:r>
              <a:rPr lang="ru-RU" sz="3300" b="1" dirty="0"/>
              <a:t> 26.08.2020 </a:t>
            </a:r>
          </a:p>
          <a:p>
            <a:r>
              <a:rPr lang="ru-RU" sz="3300" b="1" dirty="0"/>
              <a:t>справа </a:t>
            </a:r>
          </a:p>
          <a:p>
            <a:r>
              <a:rPr lang="ru-RU" sz="3300" b="1" dirty="0"/>
              <a:t>№ 277/789/18</a:t>
            </a:r>
            <a:endParaRPr lang="ru-UA" sz="3300" b="1" dirty="0"/>
          </a:p>
        </p:txBody>
      </p:sp>
      <p:sp>
        <p:nvSpPr>
          <p:cNvPr id="7" name="Облако 6">
            <a:extLst>
              <a:ext uri="{FF2B5EF4-FFF2-40B4-BE49-F238E27FC236}">
                <a16:creationId xmlns:a16="http://schemas.microsoft.com/office/drawing/2014/main" id="{1DEF79D0-BE05-1B8D-E1C0-5C0B31AFCD48}"/>
              </a:ext>
            </a:extLst>
          </p:cNvPr>
          <p:cNvSpPr/>
          <p:nvPr/>
        </p:nvSpPr>
        <p:spPr>
          <a:xfrm>
            <a:off x="9149160" y="584277"/>
            <a:ext cx="909240" cy="71367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5404140"/>
      </p:ext>
    </p:extLst>
  </p:cSld>
  <p:clrMapOvr>
    <a:masterClrMapping/>
  </p:clrMapOvr>
  <p:transition spd="slow">
    <p:push dir="u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E0AD4-F4F7-5486-DE78-F927E78ED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092" y="357375"/>
            <a:ext cx="10071896" cy="29241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</a:rPr>
              <a:t>Відсутність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</a:rPr>
              <a:t>письмової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</a:rPr>
              <a:t>згоди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</a:rPr>
              <a:t>Орендодавця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 на передачу в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</a:rPr>
              <a:t>суборенду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</a:rPr>
              <a:t>земельної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</a:rPr>
              <a:t>ділянки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 не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</a:rPr>
              <a:t>може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</a:rPr>
              <a:t>слугувати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200" u="sng" dirty="0" err="1">
                <a:solidFill>
                  <a:schemeClr val="accent5">
                    <a:lumMod val="75000"/>
                  </a:schemeClr>
                </a:solidFill>
              </a:rPr>
              <a:t>єдиною</a:t>
            </a:r>
            <a:r>
              <a:rPr lang="ru-RU" sz="3200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200" u="sng" dirty="0" err="1">
                <a:solidFill>
                  <a:schemeClr val="accent5">
                    <a:lumMod val="75000"/>
                  </a:schemeClr>
                </a:solidFill>
              </a:rPr>
              <a:t>підставою</a:t>
            </a:r>
            <a:r>
              <a:rPr lang="ru-RU" sz="3200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для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</a:rPr>
              <a:t>задоволення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 позову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</a:rPr>
              <a:t>Орендаря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</a:rPr>
              <a:t>поданого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 до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</a:rPr>
              <a:t>Суборендаря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, про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</a:rPr>
              <a:t>визнання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 договору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</a:rPr>
              <a:t>Суборенди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</a:rPr>
              <a:t>недійсним</a:t>
            </a:r>
            <a:endParaRPr lang="ru-UA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E938F03-11DD-5B06-8E1F-9315CAEFD80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17279" y="4381126"/>
            <a:ext cx="3507522" cy="2283674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3BEAABBB-B511-7BF4-AACA-0F9FDD838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3190" y="3576450"/>
            <a:ext cx="11315700" cy="657225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200" b="1" dirty="0"/>
              <a:t>Постанова ВС у </a:t>
            </a:r>
            <a:r>
              <a:rPr lang="ru-RU" sz="2200" b="1" dirty="0" err="1"/>
              <a:t>складі</a:t>
            </a:r>
            <a:r>
              <a:rPr lang="ru-RU" sz="2200" b="1" dirty="0"/>
              <a:t> </a:t>
            </a:r>
            <a:r>
              <a:rPr lang="ru-RU" sz="2200" b="1" dirty="0" err="1"/>
              <a:t>колегії</a:t>
            </a:r>
            <a:r>
              <a:rPr lang="ru-RU" sz="2200" b="1" dirty="0"/>
              <a:t> </a:t>
            </a:r>
            <a:r>
              <a:rPr lang="ru-RU" sz="2200" b="1" dirty="0" err="1"/>
              <a:t>суддів</a:t>
            </a:r>
            <a:r>
              <a:rPr lang="ru-RU" sz="2200" b="1" dirty="0"/>
              <a:t> КГС </a:t>
            </a:r>
            <a:r>
              <a:rPr lang="ru-RU" sz="2200" b="1" dirty="0" err="1"/>
              <a:t>від</a:t>
            </a:r>
            <a:r>
              <a:rPr lang="ru-RU" sz="2200" b="1" dirty="0"/>
              <a:t> 29.10.2019 справа № 904/355/19 </a:t>
            </a:r>
            <a:endParaRPr lang="ru-UA" sz="2200" b="1" dirty="0"/>
          </a:p>
        </p:txBody>
      </p:sp>
    </p:spTree>
    <p:extLst>
      <p:ext uri="{BB962C8B-B14F-4D97-AF65-F5344CB8AC3E}">
        <p14:creationId xmlns:p14="http://schemas.microsoft.com/office/powerpoint/2010/main" val="14112878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C5C46F-079F-1B1B-B185-ED5C79F46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5499" y="346509"/>
            <a:ext cx="2848276" cy="6012901"/>
          </a:xfrm>
        </p:spPr>
        <p:txBody>
          <a:bodyPr/>
          <a:lstStyle/>
          <a:p>
            <a:r>
              <a:rPr lang="ru-RU" sz="3500" dirty="0">
                <a:solidFill>
                  <a:schemeClr val="tx1"/>
                </a:solidFill>
              </a:rPr>
              <a:t>«…</a:t>
            </a:r>
            <a:r>
              <a:rPr lang="ru-RU" sz="3500" dirty="0" err="1">
                <a:solidFill>
                  <a:schemeClr val="tx1"/>
                </a:solidFill>
              </a:rPr>
              <a:t>щодо</a:t>
            </a:r>
            <a:r>
              <a:rPr lang="ru-RU" sz="3500" dirty="0">
                <a:solidFill>
                  <a:schemeClr val="tx1"/>
                </a:solidFill>
              </a:rPr>
              <a:t> строку </a:t>
            </a:r>
            <a:r>
              <a:rPr lang="ru-RU" sz="3500" dirty="0" err="1">
                <a:solidFill>
                  <a:schemeClr val="tx1"/>
                </a:solidFill>
              </a:rPr>
              <a:t>укладення</a:t>
            </a:r>
            <a:r>
              <a:rPr lang="ru-RU" sz="3500" dirty="0">
                <a:solidFill>
                  <a:schemeClr val="tx1"/>
                </a:solidFill>
              </a:rPr>
              <a:t> договору </a:t>
            </a:r>
            <a:r>
              <a:rPr lang="ru-RU" sz="3500" dirty="0" err="1">
                <a:solidFill>
                  <a:schemeClr val="tx1"/>
                </a:solidFill>
              </a:rPr>
              <a:t>оренди</a:t>
            </a:r>
            <a:r>
              <a:rPr lang="ru-RU" sz="3500" dirty="0">
                <a:solidFill>
                  <a:schemeClr val="tx1"/>
                </a:solidFill>
              </a:rPr>
              <a:t> </a:t>
            </a:r>
            <a:r>
              <a:rPr lang="ru-RU" sz="3500" dirty="0" err="1">
                <a:solidFill>
                  <a:schemeClr val="tx1"/>
                </a:solidFill>
              </a:rPr>
              <a:t>землі</a:t>
            </a:r>
            <a:r>
              <a:rPr lang="ru-RU" sz="3500" dirty="0">
                <a:solidFill>
                  <a:schemeClr val="tx1"/>
                </a:solidFill>
              </a:rPr>
              <a:t> </a:t>
            </a:r>
            <a:r>
              <a:rPr lang="ru-RU" sz="3500" dirty="0" err="1">
                <a:solidFill>
                  <a:schemeClr val="tx1"/>
                </a:solidFill>
              </a:rPr>
              <a:t>після</a:t>
            </a:r>
            <a:r>
              <a:rPr lang="ru-RU" sz="3500" dirty="0">
                <a:solidFill>
                  <a:schemeClr val="tx1"/>
                </a:solidFill>
              </a:rPr>
              <a:t> </a:t>
            </a:r>
            <a:r>
              <a:rPr lang="ru-RU" sz="3500" dirty="0" err="1">
                <a:solidFill>
                  <a:schemeClr val="tx1"/>
                </a:solidFill>
              </a:rPr>
              <a:t>розроблення</a:t>
            </a:r>
            <a:r>
              <a:rPr lang="ru-RU" sz="3500" dirty="0">
                <a:solidFill>
                  <a:schemeClr val="tx1"/>
                </a:solidFill>
              </a:rPr>
              <a:t> </a:t>
            </a:r>
            <a:r>
              <a:rPr lang="ru-RU" sz="3500" dirty="0" err="1">
                <a:solidFill>
                  <a:schemeClr val="tx1"/>
                </a:solidFill>
              </a:rPr>
              <a:t>технічної</a:t>
            </a:r>
            <a:r>
              <a:rPr lang="ru-RU" sz="3500" dirty="0">
                <a:solidFill>
                  <a:schemeClr val="tx1"/>
                </a:solidFill>
              </a:rPr>
              <a:t> </a:t>
            </a:r>
            <a:r>
              <a:rPr lang="ru-RU" sz="3500" dirty="0" err="1">
                <a:solidFill>
                  <a:schemeClr val="tx1"/>
                </a:solidFill>
              </a:rPr>
              <a:t>документації</a:t>
            </a:r>
            <a:r>
              <a:rPr lang="ru-RU" sz="3500" dirty="0">
                <a:solidFill>
                  <a:schemeClr val="tx1"/>
                </a:solidFill>
              </a:rPr>
              <a:t>»</a:t>
            </a:r>
            <a:endParaRPr lang="ru-UA" sz="3500" dirty="0">
              <a:solidFill>
                <a:schemeClr val="tx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F888ED0-3096-0358-23B4-B15D30B434E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520" r="5520"/>
          <a:stretch>
            <a:fillRect/>
          </a:stretch>
        </p:blipFill>
        <p:spPr>
          <a:xfrm>
            <a:off x="238225" y="413886"/>
            <a:ext cx="8503875" cy="6140918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827E2826-DEAC-A397-4B7D-A8BA35D95D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2387" y="3948765"/>
            <a:ext cx="5573028" cy="3502152"/>
          </a:xfrm>
        </p:spPr>
        <p:txBody>
          <a:bodyPr>
            <a:noAutofit/>
          </a:bodyPr>
          <a:lstStyle/>
          <a:p>
            <a:r>
              <a:rPr lang="ru-RU" sz="3700" b="1" dirty="0">
                <a:solidFill>
                  <a:schemeClr val="tx1"/>
                </a:solidFill>
              </a:rPr>
              <a:t>Постанова ВС КЦС </a:t>
            </a:r>
          </a:p>
          <a:p>
            <a:r>
              <a:rPr lang="ru-RU" sz="3700" b="1" dirty="0" err="1">
                <a:solidFill>
                  <a:schemeClr val="tx1"/>
                </a:solidFill>
              </a:rPr>
              <a:t>від</a:t>
            </a:r>
            <a:r>
              <a:rPr lang="ru-RU" sz="3700" b="1" dirty="0">
                <a:solidFill>
                  <a:schemeClr val="tx1"/>
                </a:solidFill>
              </a:rPr>
              <a:t> 12.06.2023 </a:t>
            </a:r>
          </a:p>
          <a:p>
            <a:r>
              <a:rPr lang="ru-RU" sz="3700" b="1" dirty="0">
                <a:solidFill>
                  <a:schemeClr val="tx1"/>
                </a:solidFill>
              </a:rPr>
              <a:t>у </a:t>
            </a:r>
            <a:r>
              <a:rPr lang="ru-RU" sz="3700" b="1" dirty="0" err="1">
                <a:solidFill>
                  <a:schemeClr val="tx1"/>
                </a:solidFill>
              </a:rPr>
              <a:t>справі</a:t>
            </a:r>
            <a:r>
              <a:rPr lang="ru-RU" sz="3700" b="1" dirty="0">
                <a:solidFill>
                  <a:schemeClr val="tx1"/>
                </a:solidFill>
              </a:rPr>
              <a:t> №670/233/18 </a:t>
            </a:r>
            <a:endParaRPr lang="ru-UA" sz="3700" b="1" dirty="0">
              <a:solidFill>
                <a:schemeClr val="tx1"/>
              </a:solidFill>
            </a:endParaRPr>
          </a:p>
        </p:txBody>
      </p:sp>
      <p:sp>
        <p:nvSpPr>
          <p:cNvPr id="8" name="Лента: наклоненная вниз 7">
            <a:extLst>
              <a:ext uri="{FF2B5EF4-FFF2-40B4-BE49-F238E27FC236}">
                <a16:creationId xmlns:a16="http://schemas.microsoft.com/office/drawing/2014/main" id="{35A0C845-62AC-CDA9-AEB2-2EB19BB6011E}"/>
              </a:ext>
            </a:extLst>
          </p:cNvPr>
          <p:cNvSpPr/>
          <p:nvPr/>
        </p:nvSpPr>
        <p:spPr>
          <a:xfrm>
            <a:off x="9172876" y="741145"/>
            <a:ext cx="1280160" cy="683394"/>
          </a:xfrm>
          <a:prstGeom prst="ribb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050096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E66548-C6B6-A451-7855-04626F3FF23C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/>
              <a:t>Постанова ВС КЦС </a:t>
            </a:r>
            <a:r>
              <a:rPr lang="ru-RU" dirty="0" err="1"/>
              <a:t>від</a:t>
            </a:r>
            <a:r>
              <a:rPr lang="ru-RU" dirty="0"/>
              <a:t> 16.06.2023 </a:t>
            </a:r>
            <a:br>
              <a:rPr lang="ru-RU" dirty="0"/>
            </a:br>
            <a:r>
              <a:rPr lang="ru-RU" dirty="0"/>
              <a:t>у </a:t>
            </a:r>
            <a:r>
              <a:rPr lang="ru-RU" dirty="0" err="1"/>
              <a:t>справі</a:t>
            </a:r>
            <a:r>
              <a:rPr lang="ru-RU" dirty="0"/>
              <a:t> №357/9169/18 </a:t>
            </a:r>
            <a:endParaRPr lang="ru-UA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64974B3-6336-A3AD-E588-065ABFE024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9848" y="3253338"/>
            <a:ext cx="5026152" cy="296206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700" dirty="0" err="1"/>
              <a:t>поділ</a:t>
            </a:r>
            <a:r>
              <a:rPr lang="ru-RU" sz="3700" dirty="0"/>
              <a:t> </a:t>
            </a:r>
            <a:r>
              <a:rPr lang="ru-RU" sz="3700" dirty="0" err="1"/>
              <a:t>чи</a:t>
            </a:r>
            <a:r>
              <a:rPr lang="ru-RU" sz="3700" dirty="0"/>
              <a:t> </a:t>
            </a:r>
            <a:r>
              <a:rPr lang="ru-RU" sz="3700" dirty="0" err="1"/>
              <a:t>об'єднання</a:t>
            </a:r>
            <a:r>
              <a:rPr lang="ru-RU" sz="3700" dirty="0"/>
              <a:t> </a:t>
            </a:r>
            <a:r>
              <a:rPr lang="ru-RU" sz="3700" dirty="0" err="1"/>
              <a:t>земельної</a:t>
            </a:r>
            <a:r>
              <a:rPr lang="ru-RU" sz="3700" dirty="0"/>
              <a:t> </a:t>
            </a:r>
            <a:r>
              <a:rPr lang="ru-RU" sz="3700" dirty="0" err="1"/>
              <a:t>ділянки</a:t>
            </a:r>
            <a:r>
              <a:rPr lang="ru-RU" sz="3700" dirty="0"/>
              <a:t> не </a:t>
            </a:r>
            <a:r>
              <a:rPr lang="ru-RU" sz="3700" dirty="0" err="1"/>
              <a:t>припиняє</a:t>
            </a:r>
            <a:r>
              <a:rPr lang="ru-RU" sz="3700" dirty="0"/>
              <a:t> </a:t>
            </a:r>
            <a:r>
              <a:rPr lang="ru-RU" sz="3700" dirty="0" err="1"/>
              <a:t>дії</a:t>
            </a:r>
            <a:r>
              <a:rPr lang="ru-RU" sz="3700" dirty="0"/>
              <a:t> договору </a:t>
            </a:r>
            <a:r>
              <a:rPr lang="ru-RU" sz="3700" dirty="0" err="1"/>
              <a:t>оренди</a:t>
            </a:r>
            <a:r>
              <a:rPr lang="ru-RU" sz="3700" dirty="0"/>
              <a:t> </a:t>
            </a:r>
            <a:r>
              <a:rPr lang="ru-RU" sz="3700" dirty="0" err="1"/>
              <a:t>земельної</a:t>
            </a:r>
            <a:r>
              <a:rPr lang="ru-RU" sz="3700" dirty="0"/>
              <a:t> </a:t>
            </a:r>
            <a:r>
              <a:rPr lang="ru-RU" sz="3700" dirty="0" err="1"/>
              <a:t>ділянки</a:t>
            </a:r>
            <a:r>
              <a:rPr lang="ru-RU" sz="3700" dirty="0"/>
              <a:t> </a:t>
            </a:r>
            <a:endParaRPr lang="ru-UA" sz="3700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060301AD-672F-8B94-064B-B1FBBAB2BD4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373813" y="2014195"/>
            <a:ext cx="4754562" cy="3926760"/>
          </a:xfrm>
        </p:spPr>
      </p:pic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5BF5FC76-6234-3A16-0CCC-9331A0885CC2}"/>
              </a:ext>
            </a:extLst>
          </p:cNvPr>
          <p:cNvSpPr/>
          <p:nvPr/>
        </p:nvSpPr>
        <p:spPr>
          <a:xfrm>
            <a:off x="2955098" y="2014195"/>
            <a:ext cx="1530418" cy="1239144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910406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7E93F4-0B40-4449-6D12-7AA6BD211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643" y="1197685"/>
            <a:ext cx="2871060" cy="4912394"/>
          </a:xfrm>
        </p:spPr>
        <p:txBody>
          <a:bodyPr/>
          <a:lstStyle/>
          <a:p>
            <a:r>
              <a:rPr lang="ru-RU" b="1" dirty="0"/>
              <a:t>Постанова ВС </a:t>
            </a:r>
            <a:br>
              <a:rPr lang="ru-RU" b="1" dirty="0"/>
            </a:br>
            <a:r>
              <a:rPr lang="ru-RU" b="1" dirty="0" err="1"/>
              <a:t>від</a:t>
            </a:r>
            <a:r>
              <a:rPr lang="ru-RU" b="1" dirty="0"/>
              <a:t> 28.09.2022 </a:t>
            </a:r>
            <a:br>
              <a:rPr lang="ru-RU" b="1" dirty="0"/>
            </a:br>
            <a:r>
              <a:rPr lang="ru-RU" b="1" dirty="0"/>
              <a:t>справа</a:t>
            </a:r>
            <a:br>
              <a:rPr lang="ru-RU" b="1" dirty="0"/>
            </a:br>
            <a:r>
              <a:rPr lang="ru-RU" b="1" dirty="0"/>
              <a:t>№ 663/1651/21</a:t>
            </a:r>
            <a:br>
              <a:rPr lang="ru-RU" b="1" dirty="0"/>
            </a:br>
            <a:br>
              <a:rPr lang="ru-RU" b="1" dirty="0"/>
            </a:br>
            <a:r>
              <a:rPr lang="ru-RU" b="1" dirty="0"/>
              <a:t>Постанова ВС КЦС</a:t>
            </a:r>
            <a:br>
              <a:rPr lang="ru-RU" b="1" dirty="0"/>
            </a:br>
            <a:r>
              <a:rPr lang="ru-RU" b="1" dirty="0" err="1"/>
              <a:t>від</a:t>
            </a:r>
            <a:r>
              <a:rPr lang="ru-RU" b="1" dirty="0"/>
              <a:t> 14.06.2023  справа</a:t>
            </a:r>
            <a:br>
              <a:rPr lang="ru-RU" b="1" dirty="0"/>
            </a:br>
            <a:r>
              <a:rPr lang="ru-RU" b="1" dirty="0"/>
              <a:t>№627/761/19 </a:t>
            </a:r>
            <a:endParaRPr lang="ru-UA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7E2F5D-9978-BAB8-9B72-37A57A1D39F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569" r="12569"/>
          <a:stretch>
            <a:fillRect/>
          </a:stretch>
        </p:blipFill>
        <p:spPr>
          <a:xfrm>
            <a:off x="287593" y="336066"/>
            <a:ext cx="8531352" cy="6382512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816882A8-5386-1957-81D1-9BF98F839F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7593" y="336066"/>
            <a:ext cx="8844050" cy="6979134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           </a:t>
            </a:r>
            <a:r>
              <a:rPr lang="ru-RU" sz="5000" b="1" dirty="0" err="1">
                <a:solidFill>
                  <a:schemeClr val="accent2">
                    <a:lumMod val="50000"/>
                  </a:schemeClr>
                </a:solidFill>
              </a:rPr>
              <a:t>Висновок</a:t>
            </a:r>
            <a:r>
              <a:rPr lang="ru-RU" sz="5000" b="1" dirty="0">
                <a:solidFill>
                  <a:schemeClr val="accent2">
                    <a:lumMod val="50000"/>
                  </a:schemeClr>
                </a:solidFill>
              </a:rPr>
              <a:t> суду:  </a:t>
            </a:r>
          </a:p>
          <a:p>
            <a:r>
              <a:rPr lang="ru-RU" sz="3500" b="1" dirty="0"/>
              <a:t>Право </a:t>
            </a:r>
            <a:r>
              <a:rPr lang="ru-RU" sz="3500" b="1" dirty="0" err="1"/>
              <a:t>орендодавця</a:t>
            </a:r>
            <a:r>
              <a:rPr lang="ru-RU" sz="3500" b="1" dirty="0"/>
              <a:t> </a:t>
            </a:r>
            <a:r>
              <a:rPr lang="ru-RU" sz="3500" b="1" dirty="0" err="1"/>
              <a:t>підлягає</a:t>
            </a:r>
            <a:r>
              <a:rPr lang="ru-RU" sz="3500" b="1" dirty="0"/>
              <a:t> судовому </a:t>
            </a:r>
            <a:r>
              <a:rPr lang="ru-RU" sz="3500" b="1" dirty="0" err="1"/>
              <a:t>захисту</a:t>
            </a:r>
            <a:r>
              <a:rPr lang="ru-RU" sz="3500" b="1" dirty="0"/>
              <a:t> шляхом </a:t>
            </a:r>
            <a:r>
              <a:rPr lang="ru-RU" sz="3500" b="1" dirty="0" err="1"/>
              <a:t>визнання</a:t>
            </a:r>
            <a:r>
              <a:rPr lang="ru-RU" sz="3500" b="1" dirty="0"/>
              <a:t> права </a:t>
            </a:r>
            <a:r>
              <a:rPr lang="ru-RU" sz="3500" b="1" dirty="0" err="1"/>
              <a:t>орендаря</a:t>
            </a:r>
            <a:r>
              <a:rPr lang="ru-RU" sz="3500" b="1" dirty="0"/>
              <a:t> таким, </a:t>
            </a:r>
            <a:r>
              <a:rPr lang="ru-RU" sz="3500" b="1" dirty="0" err="1"/>
              <a:t>що</a:t>
            </a:r>
            <a:r>
              <a:rPr lang="ru-RU" sz="3500" b="1" dirty="0"/>
              <a:t> </a:t>
            </a:r>
            <a:r>
              <a:rPr lang="ru-RU" sz="3500" b="1" dirty="0" err="1"/>
              <a:t>припинене</a:t>
            </a:r>
            <a:r>
              <a:rPr lang="ru-RU" sz="3500" b="1" dirty="0"/>
              <a:t>,</a:t>
            </a:r>
          </a:p>
          <a:p>
            <a:endParaRPr lang="ru-RU" sz="3500" b="1" dirty="0"/>
          </a:p>
          <a:p>
            <a:endParaRPr lang="ru-RU" sz="3500" b="1" dirty="0"/>
          </a:p>
          <a:p>
            <a:r>
              <a:rPr lang="ru-RU" sz="4500" b="1" dirty="0"/>
              <a:t>а не шляхом </a:t>
            </a:r>
            <a:r>
              <a:rPr lang="ru-RU" sz="4500" b="1" dirty="0" err="1"/>
              <a:t>припинення</a:t>
            </a:r>
            <a:r>
              <a:rPr lang="ru-RU" sz="4500" b="1" dirty="0"/>
              <a:t> договору </a:t>
            </a:r>
            <a:r>
              <a:rPr lang="ru-RU" sz="4500" b="1" dirty="0" err="1"/>
              <a:t>оренди</a:t>
            </a:r>
            <a:r>
              <a:rPr lang="ru-RU" sz="4500" b="1" dirty="0"/>
              <a:t> </a:t>
            </a:r>
            <a:r>
              <a:rPr lang="ru-RU" sz="4500" b="1" dirty="0" err="1"/>
              <a:t>землі</a:t>
            </a:r>
            <a:r>
              <a:rPr lang="ru-RU" sz="4500" b="1" dirty="0"/>
              <a:t>.</a:t>
            </a:r>
          </a:p>
          <a:p>
            <a:pPr>
              <a:lnSpc>
                <a:spcPct val="100000"/>
              </a:lnSpc>
            </a:pPr>
            <a:endParaRPr lang="ru-RU" sz="3500" b="1" dirty="0"/>
          </a:p>
        </p:txBody>
      </p:sp>
      <p:sp>
        <p:nvSpPr>
          <p:cNvPr id="11" name="Взрыв: 14 точек 10">
            <a:extLst>
              <a:ext uri="{FF2B5EF4-FFF2-40B4-BE49-F238E27FC236}">
                <a16:creationId xmlns:a16="http://schemas.microsoft.com/office/drawing/2014/main" id="{53F43E77-719C-3255-2F18-B8E62F3623A3}"/>
              </a:ext>
            </a:extLst>
          </p:cNvPr>
          <p:cNvSpPr/>
          <p:nvPr/>
        </p:nvSpPr>
        <p:spPr>
          <a:xfrm>
            <a:off x="9131643" y="441664"/>
            <a:ext cx="1517565" cy="1177988"/>
          </a:xfrm>
          <a:prstGeom prst="irregularSeal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" name="Рисунок 12" descr="Чат">
            <a:extLst>
              <a:ext uri="{FF2B5EF4-FFF2-40B4-BE49-F238E27FC236}">
                <a16:creationId xmlns:a16="http://schemas.microsoft.com/office/drawing/2014/main" id="{D33BDAC7-2F3A-29C8-B1F5-0A3A78C708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4110" y="139422"/>
            <a:ext cx="1517565" cy="141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53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20B004-D1CE-044C-3C5C-60FFC9A97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280727"/>
            <a:ext cx="10467975" cy="749493"/>
          </a:xfrm>
        </p:spPr>
        <p:txBody>
          <a:bodyPr>
            <a:noAutofit/>
          </a:bodyPr>
          <a:lstStyle/>
          <a:p>
            <a:r>
              <a:rPr lang="uk-UA" sz="4500" b="1" dirty="0">
                <a:solidFill>
                  <a:schemeClr val="bg1"/>
                </a:solidFill>
              </a:rPr>
              <a:t>Вимоги до договорів оренди землі: </a:t>
            </a:r>
            <a:endParaRPr lang="ru-UA" sz="4500" b="1" dirty="0">
              <a:solidFill>
                <a:schemeClr val="bg1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35D7D9-6B68-F2B3-3AE0-59E48F943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75560" y="930275"/>
            <a:ext cx="6701790" cy="640080"/>
          </a:xfrm>
        </p:spPr>
        <p:txBody>
          <a:bodyPr>
            <a:noAutofit/>
          </a:bodyPr>
          <a:lstStyle/>
          <a:p>
            <a:r>
              <a:rPr lang="uk-UA" sz="2800" b="1" dirty="0"/>
              <a:t>ст.15 ЗУ «Про оренду землі»</a:t>
            </a:r>
            <a:endParaRPr lang="ru-UA" sz="2800" b="1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281B3DEC-8FBC-C5B4-C528-E64E4E76582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64936687"/>
              </p:ext>
            </p:extLst>
          </p:nvPr>
        </p:nvGraphicFramePr>
        <p:xfrm>
          <a:off x="276224" y="1533526"/>
          <a:ext cx="11677651" cy="5043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2174481"/>
      </p:ext>
    </p:extLst>
  </p:cSld>
  <p:clrMapOvr>
    <a:masterClrMapping/>
  </p:clrMapOvr>
  <p:transition spd="slow">
    <p:wip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1C9CD5-BE13-4507-D242-AA1787032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950" y="224615"/>
            <a:ext cx="10386060" cy="1168007"/>
          </a:xfrm>
        </p:spPr>
        <p:txBody>
          <a:bodyPr>
            <a:normAutofit/>
          </a:bodyPr>
          <a:lstStyle/>
          <a:p>
            <a:r>
              <a:rPr lang="ru-RU" sz="3400" b="1" dirty="0">
                <a:solidFill>
                  <a:schemeClr val="tx2"/>
                </a:solidFill>
              </a:rPr>
              <a:t>Постанова ВП ВС </a:t>
            </a:r>
            <a:r>
              <a:rPr lang="ru-RU" sz="3400" b="1" dirty="0" err="1">
                <a:solidFill>
                  <a:schemeClr val="tx2"/>
                </a:solidFill>
              </a:rPr>
              <a:t>від</a:t>
            </a:r>
            <a:r>
              <a:rPr lang="ru-RU" sz="3400" b="1" dirty="0">
                <a:solidFill>
                  <a:schemeClr val="tx2"/>
                </a:solidFill>
              </a:rPr>
              <a:t> 25.01.2022 </a:t>
            </a:r>
            <a:br>
              <a:rPr lang="ru-RU" sz="3400" b="1" dirty="0">
                <a:solidFill>
                  <a:schemeClr val="tx2"/>
                </a:solidFill>
              </a:rPr>
            </a:br>
            <a:r>
              <a:rPr lang="ru-RU" sz="3400" b="1" dirty="0">
                <a:solidFill>
                  <a:schemeClr val="tx2"/>
                </a:solidFill>
              </a:rPr>
              <a:t>у </a:t>
            </a:r>
            <a:r>
              <a:rPr lang="ru-RU" sz="3400" b="1" dirty="0" err="1">
                <a:solidFill>
                  <a:schemeClr val="tx2"/>
                </a:solidFill>
              </a:rPr>
              <a:t>справі</a:t>
            </a:r>
            <a:r>
              <a:rPr lang="ru-RU" sz="3400" b="1" dirty="0">
                <a:solidFill>
                  <a:schemeClr val="tx2"/>
                </a:solidFill>
              </a:rPr>
              <a:t> №143/591/20</a:t>
            </a:r>
            <a:endParaRPr lang="ru-UA" sz="3400" b="1" dirty="0">
              <a:solidFill>
                <a:schemeClr val="tx2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4E8047-C7EF-FD5D-15A2-729F459AA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4399597"/>
            <a:ext cx="11020424" cy="640080"/>
          </a:xfrm>
        </p:spPr>
        <p:txBody>
          <a:bodyPr>
            <a:noAutofit/>
          </a:bodyPr>
          <a:lstStyle/>
          <a:p>
            <a:r>
              <a:rPr lang="ru-RU" sz="2600" b="1" dirty="0" err="1"/>
              <a:t>належним</a:t>
            </a:r>
            <a:r>
              <a:rPr lang="ru-RU" sz="2600" b="1" dirty="0"/>
              <a:t> способам </a:t>
            </a:r>
            <a:r>
              <a:rPr lang="ru-RU" sz="2600" b="1" dirty="0" err="1"/>
              <a:t>захисту</a:t>
            </a:r>
            <a:r>
              <a:rPr lang="ru-RU" sz="2600" b="1" dirty="0"/>
              <a:t> прав </a:t>
            </a:r>
            <a:r>
              <a:rPr lang="ru-RU" sz="2600" b="1" dirty="0" err="1"/>
              <a:t>первинного</a:t>
            </a:r>
            <a:r>
              <a:rPr lang="ru-RU" sz="2600" b="1" dirty="0"/>
              <a:t> </a:t>
            </a:r>
            <a:r>
              <a:rPr lang="ru-RU" sz="2600" b="1" dirty="0" err="1"/>
              <a:t>орендаря</a:t>
            </a:r>
            <a:r>
              <a:rPr lang="ru-RU" sz="2600" b="1" dirty="0"/>
              <a:t> </a:t>
            </a:r>
            <a:r>
              <a:rPr lang="ru-RU" sz="2600" b="1" dirty="0" err="1"/>
              <a:t>відповідають</a:t>
            </a:r>
            <a:r>
              <a:rPr lang="ru-RU" sz="2600" b="1" dirty="0"/>
              <a:t> </a:t>
            </a:r>
            <a:r>
              <a:rPr lang="ru-RU" sz="2600" b="1" u="sng" dirty="0" err="1"/>
              <a:t>дві</a:t>
            </a:r>
            <a:r>
              <a:rPr lang="ru-RU" sz="2600" b="1" u="sng" dirty="0"/>
              <a:t> </a:t>
            </a:r>
            <a:r>
              <a:rPr lang="ru-RU" sz="2600" b="1" u="sng" dirty="0" err="1"/>
              <a:t>позовні</a:t>
            </a:r>
            <a:r>
              <a:rPr lang="ru-RU" sz="2600" b="1" u="sng" dirty="0"/>
              <a:t> </a:t>
            </a:r>
            <a:r>
              <a:rPr lang="ru-RU" sz="2600" b="1" u="sng" dirty="0" err="1"/>
              <a:t>вимоги</a:t>
            </a:r>
            <a:r>
              <a:rPr lang="ru-RU" sz="2600" b="1" dirty="0"/>
              <a:t>:</a:t>
            </a:r>
            <a:endParaRPr lang="ru-UA" sz="2600" b="1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760F92-0DE9-870B-4C4D-7C75C893D6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8669" y="5369377"/>
            <a:ext cx="4335781" cy="114162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про </a:t>
            </a:r>
            <a:r>
              <a:rPr lang="ru-RU" sz="2400" dirty="0" err="1">
                <a:solidFill>
                  <a:schemeClr val="bg1"/>
                </a:solidFill>
              </a:rPr>
              <a:t>визнання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укладенною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додаткової</a:t>
            </a:r>
            <a:r>
              <a:rPr lang="ru-RU" sz="2400" dirty="0">
                <a:solidFill>
                  <a:schemeClr val="bg1"/>
                </a:solidFill>
              </a:rPr>
              <a:t> угоди </a:t>
            </a:r>
            <a:endParaRPr lang="ru-UA" sz="2400" dirty="0">
              <a:solidFill>
                <a:schemeClr val="bg1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1DCFB2-38D9-1B63-7CB5-EDECEC1FB3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1517045"/>
            <a:ext cx="11020425" cy="25691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/>
              <a:t>У </a:t>
            </a:r>
            <a:r>
              <a:rPr lang="ru-RU" sz="2800" dirty="0" err="1"/>
              <a:t>разі</a:t>
            </a:r>
            <a:r>
              <a:rPr lang="ru-RU" sz="2800" dirty="0"/>
              <a:t> </a:t>
            </a:r>
            <a:r>
              <a:rPr lang="ru-RU" sz="2800" dirty="0" err="1"/>
              <a:t>укладення</a:t>
            </a:r>
            <a:r>
              <a:rPr lang="ru-RU" sz="2800" dirty="0"/>
              <a:t> </a:t>
            </a:r>
            <a:r>
              <a:rPr lang="ru-RU" sz="2800" dirty="0" err="1"/>
              <a:t>орендодавцем</a:t>
            </a:r>
            <a:r>
              <a:rPr lang="ru-RU" sz="2800" dirty="0"/>
              <a:t> договору </a:t>
            </a:r>
            <a:r>
              <a:rPr lang="ru-RU" sz="2800" dirty="0" err="1"/>
              <a:t>оренди</a:t>
            </a:r>
            <a:r>
              <a:rPr lang="ru-RU" sz="2800" dirty="0"/>
              <a:t> з </a:t>
            </a:r>
            <a:r>
              <a:rPr lang="ru-RU" sz="2800" dirty="0" err="1"/>
              <a:t>новим</a:t>
            </a:r>
            <a:r>
              <a:rPr lang="ru-RU" sz="2800" dirty="0"/>
              <a:t> </a:t>
            </a:r>
            <a:r>
              <a:rPr lang="ru-RU" sz="2800" dirty="0" err="1"/>
              <a:t>орендарем</a:t>
            </a:r>
            <a:r>
              <a:rPr lang="ru-RU" sz="2800" dirty="0"/>
              <a:t> і </a:t>
            </a:r>
            <a:r>
              <a:rPr lang="ru-RU" sz="2800" dirty="0" err="1"/>
              <a:t>реєстрації</a:t>
            </a:r>
            <a:r>
              <a:rPr lang="ru-RU" sz="2800" dirty="0"/>
              <a:t> за ним права </a:t>
            </a:r>
            <a:r>
              <a:rPr lang="ru-RU" sz="2800" dirty="0" err="1"/>
              <a:t>оренди</a:t>
            </a:r>
            <a:r>
              <a:rPr lang="ru-RU" sz="2800" dirty="0"/>
              <a:t> </a:t>
            </a:r>
            <a:r>
              <a:rPr lang="ru-RU" sz="2800" dirty="0" err="1"/>
              <a:t>ще</a:t>
            </a:r>
            <a:r>
              <a:rPr lang="ru-RU" sz="2800" dirty="0"/>
              <a:t> до </a:t>
            </a:r>
            <a:r>
              <a:rPr lang="ru-RU" sz="2800" dirty="0" err="1"/>
              <a:t>закінчення</a:t>
            </a:r>
            <a:r>
              <a:rPr lang="ru-RU" sz="2800" dirty="0"/>
              <a:t> строку </a:t>
            </a:r>
            <a:r>
              <a:rPr lang="ru-RU" sz="2800" dirty="0" err="1"/>
              <a:t>дії</a:t>
            </a:r>
            <a:r>
              <a:rPr lang="ru-RU" sz="2800" dirty="0"/>
              <a:t> </a:t>
            </a:r>
            <a:r>
              <a:rPr lang="ru-RU" sz="2800" dirty="0" err="1"/>
              <a:t>первинного</a:t>
            </a:r>
            <a:r>
              <a:rPr lang="ru-RU" sz="2800" dirty="0"/>
              <a:t> договору </a:t>
            </a:r>
            <a:r>
              <a:rPr lang="ru-RU" sz="2800" dirty="0" err="1"/>
              <a:t>оренди</a:t>
            </a:r>
            <a:r>
              <a:rPr lang="ru-RU" sz="2800" dirty="0"/>
              <a:t> та до </a:t>
            </a:r>
            <a:r>
              <a:rPr lang="ru-RU" sz="2800" dirty="0" err="1"/>
              <a:t>вичерпання</a:t>
            </a:r>
            <a:r>
              <a:rPr lang="ru-RU" sz="2800" dirty="0"/>
              <a:t> строку для </a:t>
            </a:r>
            <a:r>
              <a:rPr lang="ru-RU" sz="2800" dirty="0" err="1"/>
              <a:t>повідомлення</a:t>
            </a:r>
            <a:r>
              <a:rPr lang="ru-RU" sz="2800" dirty="0"/>
              <a:t> </a:t>
            </a:r>
            <a:r>
              <a:rPr lang="ru-RU" sz="2800" dirty="0" err="1"/>
              <a:t>первинним</a:t>
            </a:r>
            <a:r>
              <a:rPr lang="ru-RU" sz="2800" dirty="0"/>
              <a:t> </a:t>
            </a:r>
            <a:r>
              <a:rPr lang="ru-RU" sz="2800" dirty="0" err="1"/>
              <a:t>орендарем</a:t>
            </a:r>
            <a:r>
              <a:rPr lang="ru-RU" sz="2800" dirty="0"/>
              <a:t> про </a:t>
            </a:r>
            <a:r>
              <a:rPr lang="ru-RU" sz="2800" dirty="0" err="1"/>
              <a:t>своє</a:t>
            </a:r>
            <a:r>
              <a:rPr lang="ru-RU" sz="2800" dirty="0"/>
              <a:t> </a:t>
            </a:r>
            <a:r>
              <a:rPr lang="ru-RU" sz="2800" dirty="0" err="1"/>
              <a:t>бажання</a:t>
            </a:r>
            <a:r>
              <a:rPr lang="ru-RU" sz="2800" dirty="0"/>
              <a:t> </a:t>
            </a:r>
            <a:r>
              <a:rPr lang="ru-RU" sz="2800" dirty="0" err="1"/>
              <a:t>скористатися</a:t>
            </a:r>
            <a:r>
              <a:rPr lang="ru-RU" sz="2800" dirty="0"/>
              <a:t> </a:t>
            </a:r>
            <a:r>
              <a:rPr lang="ru-RU" sz="2800" dirty="0" err="1"/>
              <a:t>переважним</a:t>
            </a:r>
            <a:r>
              <a:rPr lang="ru-RU" sz="2800" dirty="0"/>
              <a:t> правом.</a:t>
            </a:r>
            <a:endParaRPr lang="ru-UA" sz="28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EE4702B-A076-A9DE-00D0-5B3B48C976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67552" y="5353048"/>
            <a:ext cx="4448175" cy="114162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про </a:t>
            </a:r>
            <a:r>
              <a:rPr lang="ru-RU" sz="2400" dirty="0" err="1">
                <a:solidFill>
                  <a:schemeClr val="bg1"/>
                </a:solidFill>
              </a:rPr>
              <a:t>визнання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відсутнім</a:t>
            </a:r>
            <a:r>
              <a:rPr lang="ru-RU" sz="2400" dirty="0">
                <a:solidFill>
                  <a:schemeClr val="bg1"/>
                </a:solidFill>
              </a:rPr>
              <a:t> права </a:t>
            </a:r>
            <a:r>
              <a:rPr lang="ru-RU" sz="2400" dirty="0" err="1">
                <a:solidFill>
                  <a:schemeClr val="bg1"/>
                </a:solidFill>
              </a:rPr>
              <a:t>оренди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наступного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орендаря</a:t>
            </a:r>
            <a:endParaRPr lang="ru-UA" sz="240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Документ">
            <a:extLst>
              <a:ext uri="{FF2B5EF4-FFF2-40B4-BE49-F238E27FC236}">
                <a16:creationId xmlns:a16="http://schemas.microsoft.com/office/drawing/2014/main" id="{A9C1EF67-CB0B-D66B-A0A9-45388B633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422" y="250222"/>
            <a:ext cx="1092327" cy="1092327"/>
          </a:xfrm>
          <a:prstGeom prst="rect">
            <a:avLst/>
          </a:prstGeom>
        </p:spPr>
      </p:pic>
      <p:sp>
        <p:nvSpPr>
          <p:cNvPr id="10" name="Стрелка: изогнутая влево 9">
            <a:extLst>
              <a:ext uri="{FF2B5EF4-FFF2-40B4-BE49-F238E27FC236}">
                <a16:creationId xmlns:a16="http://schemas.microsoft.com/office/drawing/2014/main" id="{183E541A-95B1-A331-D378-58C83C899C24}"/>
              </a:ext>
            </a:extLst>
          </p:cNvPr>
          <p:cNvSpPr/>
          <p:nvPr/>
        </p:nvSpPr>
        <p:spPr>
          <a:xfrm>
            <a:off x="8677275" y="4839896"/>
            <a:ext cx="1524000" cy="473680"/>
          </a:xfrm>
          <a:prstGeom prst="curvedLeftArrow">
            <a:avLst>
              <a:gd name="adj1" fmla="val 29044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tx1"/>
              </a:solidFill>
            </a:endParaRPr>
          </a:p>
        </p:txBody>
      </p:sp>
      <p:sp>
        <p:nvSpPr>
          <p:cNvPr id="11" name="Стрелка: изогнутая вправо 10">
            <a:extLst>
              <a:ext uri="{FF2B5EF4-FFF2-40B4-BE49-F238E27FC236}">
                <a16:creationId xmlns:a16="http://schemas.microsoft.com/office/drawing/2014/main" id="{0A871139-3536-0233-3995-098BAC09FEF1}"/>
              </a:ext>
            </a:extLst>
          </p:cNvPr>
          <p:cNvSpPr/>
          <p:nvPr/>
        </p:nvSpPr>
        <p:spPr>
          <a:xfrm>
            <a:off x="1752601" y="4839896"/>
            <a:ext cx="1390649" cy="473680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468713"/>
      </p:ext>
    </p:extLst>
  </p:cSld>
  <p:clrMapOvr>
    <a:masterClrMapping/>
  </p:clrMapOvr>
  <p:transition spd="slow">
    <p:push dir="u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02F67D-022C-867E-60F6-CE1B448201B8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Постанова ВС КЦС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від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16.06.2023 у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справі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№357/9169/18 </a:t>
            </a:r>
            <a:endParaRPr lang="ru-UA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FF7DC0-890E-EED1-364C-E823335071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9848" y="2435192"/>
            <a:ext cx="7323381" cy="25699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« … </a:t>
            </a:r>
            <a:r>
              <a:rPr lang="ru-RU" sz="2800" dirty="0" err="1"/>
              <a:t>укладення</a:t>
            </a:r>
            <a:r>
              <a:rPr lang="ru-RU" sz="2800" dirty="0"/>
              <a:t> договору </a:t>
            </a:r>
            <a:r>
              <a:rPr lang="ru-RU" sz="2800" dirty="0" err="1"/>
              <a:t>оренди</a:t>
            </a:r>
            <a:r>
              <a:rPr lang="ru-RU" sz="2800" dirty="0"/>
              <a:t> </a:t>
            </a:r>
            <a:r>
              <a:rPr lang="ru-RU" sz="2800" dirty="0" err="1"/>
              <a:t>земельної</a:t>
            </a:r>
            <a:r>
              <a:rPr lang="ru-RU" sz="2800" dirty="0"/>
              <a:t> </a:t>
            </a:r>
            <a:r>
              <a:rPr lang="ru-RU" sz="2800" dirty="0" err="1"/>
              <a:t>ділянки</a:t>
            </a:r>
            <a:r>
              <a:rPr lang="ru-RU" sz="2800" dirty="0"/>
              <a:t> </a:t>
            </a:r>
            <a:r>
              <a:rPr lang="ru-RU" sz="2800" dirty="0" err="1"/>
              <a:t>під</a:t>
            </a:r>
            <a:r>
              <a:rPr lang="ru-RU" sz="2800" dirty="0"/>
              <a:t> час </a:t>
            </a:r>
            <a:r>
              <a:rPr lang="ru-RU" sz="2800" dirty="0" err="1"/>
              <a:t>дії</a:t>
            </a:r>
            <a:r>
              <a:rPr lang="ru-RU" sz="2800" dirty="0"/>
              <a:t> </a:t>
            </a:r>
            <a:r>
              <a:rPr lang="ru-RU" sz="2800" dirty="0" err="1"/>
              <a:t>іншого</a:t>
            </a:r>
            <a:r>
              <a:rPr lang="ru-RU" sz="2800" dirty="0"/>
              <a:t> договору </a:t>
            </a:r>
            <a:r>
              <a:rPr lang="ru-RU" sz="2800" dirty="0" err="1"/>
              <a:t>оренди</a:t>
            </a:r>
            <a:r>
              <a:rPr lang="ru-RU" sz="2800" dirty="0"/>
              <a:t> </a:t>
            </a:r>
            <a:r>
              <a:rPr lang="ru-RU" sz="2800" dirty="0" err="1"/>
              <a:t>цього</a:t>
            </a:r>
            <a:r>
              <a:rPr lang="ru-RU" sz="2800" dirty="0"/>
              <a:t> ж </a:t>
            </a:r>
            <a:r>
              <a:rPr lang="ru-RU" sz="2800" dirty="0" err="1"/>
              <a:t>об'єкта</a:t>
            </a:r>
            <a:r>
              <a:rPr lang="ru-RU" sz="2800" dirty="0"/>
              <a:t> </a:t>
            </a:r>
            <a:r>
              <a:rPr lang="ru-RU" sz="2800" dirty="0" err="1"/>
              <a:t>може</a:t>
            </a:r>
            <a:r>
              <a:rPr lang="ru-RU" sz="2800" dirty="0"/>
              <a:t> </a:t>
            </a:r>
            <a:r>
              <a:rPr lang="ru-RU" sz="2800" dirty="0" err="1"/>
              <a:t>перешкоджати</a:t>
            </a:r>
            <a:r>
              <a:rPr lang="ru-RU" sz="2800" dirty="0"/>
              <a:t> </a:t>
            </a:r>
            <a:r>
              <a:rPr lang="ru-RU" sz="2800" dirty="0" err="1"/>
              <a:t>первинному</a:t>
            </a:r>
            <a:r>
              <a:rPr lang="ru-RU" sz="2800" dirty="0"/>
              <a:t> </a:t>
            </a:r>
            <a:r>
              <a:rPr lang="ru-RU" sz="2800" dirty="0" err="1"/>
              <a:t>орендареві</a:t>
            </a:r>
            <a:r>
              <a:rPr lang="ru-RU" sz="2800" dirty="0"/>
              <a:t> </a:t>
            </a:r>
            <a:r>
              <a:rPr lang="ru-RU" sz="2800" dirty="0" err="1"/>
              <a:t>реалізувати</a:t>
            </a:r>
            <a:r>
              <a:rPr lang="ru-RU" sz="2800" dirty="0"/>
              <a:t> </a:t>
            </a:r>
            <a:r>
              <a:rPr lang="ru-RU" sz="2800" dirty="0" err="1"/>
              <a:t>його</a:t>
            </a:r>
            <a:r>
              <a:rPr lang="ru-RU" sz="2800" dirty="0"/>
              <a:t> право </a:t>
            </a:r>
            <a:r>
              <a:rPr lang="ru-RU" sz="2800" dirty="0" err="1"/>
              <a:t>користування</a:t>
            </a:r>
            <a:r>
              <a:rPr lang="ru-RU" sz="2800" dirty="0"/>
              <a:t> </a:t>
            </a:r>
            <a:r>
              <a:rPr lang="ru-RU" sz="2800" dirty="0" err="1"/>
              <a:t>відповідною</a:t>
            </a:r>
            <a:r>
              <a:rPr lang="ru-RU" sz="2800" dirty="0"/>
              <a:t> </a:t>
            </a:r>
            <a:r>
              <a:rPr lang="ru-RU" sz="2800" dirty="0" err="1"/>
              <a:t>ділянкою</a:t>
            </a:r>
            <a:r>
              <a:rPr lang="ru-RU" sz="2800" dirty="0"/>
              <a:t>»</a:t>
            </a:r>
            <a:endParaRPr lang="ru-UA" sz="28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58B7920-D99B-1165-AD51-FE2010F885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85524" y="5548405"/>
            <a:ext cx="11165305" cy="926538"/>
          </a:xfrm>
        </p:spPr>
        <p:txBody>
          <a:bodyPr>
            <a:noAutofit/>
          </a:bodyPr>
          <a:lstStyle/>
          <a:p>
            <a:r>
              <a:rPr lang="ru-RU" sz="3200" dirty="0" err="1"/>
              <a:t>визнання</a:t>
            </a:r>
            <a:r>
              <a:rPr lang="ru-RU" sz="3200" dirty="0"/>
              <a:t> </a:t>
            </a:r>
            <a:r>
              <a:rPr lang="ru-RU" sz="3200" dirty="0" err="1"/>
              <a:t>оспорюваного</a:t>
            </a:r>
            <a:r>
              <a:rPr lang="ru-RU" sz="3200" dirty="0"/>
              <a:t> договору </a:t>
            </a:r>
            <a:r>
              <a:rPr lang="ru-RU" sz="3200" dirty="0" err="1"/>
              <a:t>оренди</a:t>
            </a:r>
            <a:r>
              <a:rPr lang="ru-RU" sz="3200" dirty="0"/>
              <a:t> </a:t>
            </a:r>
            <a:r>
              <a:rPr lang="ru-RU" sz="3200" dirty="0" err="1"/>
              <a:t>недійсним</a:t>
            </a:r>
            <a:endParaRPr lang="ru-UA" sz="3200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AB559935-DA72-3632-4804-7CEA1F079EB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8433657" y="2435192"/>
            <a:ext cx="3488629" cy="2321524"/>
          </a:xfrm>
        </p:spPr>
      </p:pic>
      <p:sp>
        <p:nvSpPr>
          <p:cNvPr id="9" name="Стрелка: изогнутая вправо 8">
            <a:extLst>
              <a:ext uri="{FF2B5EF4-FFF2-40B4-BE49-F238E27FC236}">
                <a16:creationId xmlns:a16="http://schemas.microsoft.com/office/drawing/2014/main" id="{E148F774-7340-2F41-E15A-413C7CC20DD3}"/>
              </a:ext>
            </a:extLst>
          </p:cNvPr>
          <p:cNvSpPr/>
          <p:nvPr/>
        </p:nvSpPr>
        <p:spPr>
          <a:xfrm>
            <a:off x="269714" y="2695073"/>
            <a:ext cx="683187" cy="3522847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36414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44A649-1637-4AB4-ED95-BE4C0E9B5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37794"/>
            <a:ext cx="10058400" cy="1371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/>
              <a:t>Постанова ВП ВС </a:t>
            </a:r>
            <a:r>
              <a:rPr lang="ru-RU" dirty="0" err="1"/>
              <a:t>від</a:t>
            </a:r>
            <a:r>
              <a:rPr lang="ru-RU" dirty="0"/>
              <a:t> 18.04.2023 року справа № 357/8277/19 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3D342D-7993-25BA-38EA-191013F037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1" y="3867150"/>
            <a:ext cx="11401424" cy="2505074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000" dirty="0"/>
              <a:t>право </a:t>
            </a:r>
            <a:r>
              <a:rPr lang="ru-RU" sz="3000" dirty="0" err="1"/>
              <a:t>оренди</a:t>
            </a:r>
            <a:r>
              <a:rPr lang="ru-RU" sz="3000" dirty="0"/>
              <a:t> </a:t>
            </a:r>
            <a:r>
              <a:rPr lang="ru-RU" sz="3000" dirty="0" err="1"/>
              <a:t>орендаря</a:t>
            </a:r>
            <a:r>
              <a:rPr lang="ru-RU" sz="3000" dirty="0"/>
              <a:t>, право </a:t>
            </a:r>
            <a:r>
              <a:rPr lang="ru-RU" sz="3000" dirty="0" err="1"/>
              <a:t>оренди</a:t>
            </a:r>
            <a:r>
              <a:rPr lang="ru-RU" sz="3000" dirty="0"/>
              <a:t> </a:t>
            </a:r>
            <a:r>
              <a:rPr lang="ru-RU" sz="3000" dirty="0" err="1"/>
              <a:t>якого</a:t>
            </a:r>
            <a:r>
              <a:rPr lang="ru-RU" sz="3000" dirty="0"/>
              <a:t> є </a:t>
            </a:r>
            <a:r>
              <a:rPr lang="ru-RU" sz="3000" dirty="0" err="1"/>
              <a:t>зареєстрованим</a:t>
            </a:r>
            <a:r>
              <a:rPr lang="ru-RU" sz="3000" dirty="0"/>
              <a:t>, </a:t>
            </a:r>
            <a:r>
              <a:rPr lang="ru-RU" sz="3000" dirty="0" err="1"/>
              <a:t>має</a:t>
            </a:r>
            <a:r>
              <a:rPr lang="ru-RU" sz="3000" dirty="0"/>
              <a:t> бути </a:t>
            </a:r>
            <a:r>
              <a:rPr lang="ru-RU" sz="3000" dirty="0" err="1"/>
              <a:t>захищене</a:t>
            </a:r>
            <a:r>
              <a:rPr lang="ru-RU" sz="3000" dirty="0"/>
              <a:t> шляхом </a:t>
            </a:r>
            <a:r>
              <a:rPr lang="ru-RU" sz="3000" dirty="0" err="1"/>
              <a:t>витребування</a:t>
            </a:r>
            <a:r>
              <a:rPr lang="ru-RU" sz="3000" dirty="0"/>
              <a:t> </a:t>
            </a:r>
            <a:r>
              <a:rPr lang="ru-RU" sz="3000" dirty="0" err="1"/>
              <a:t>орендованої</a:t>
            </a:r>
            <a:r>
              <a:rPr lang="ru-RU" sz="3000" dirty="0"/>
              <a:t> </a:t>
            </a:r>
            <a:r>
              <a:rPr lang="ru-RU" sz="3000" dirty="0" err="1"/>
              <a:t>земельної</a:t>
            </a:r>
            <a:r>
              <a:rPr lang="ru-RU" sz="3000" dirty="0"/>
              <a:t> </a:t>
            </a:r>
            <a:r>
              <a:rPr lang="ru-RU" sz="3000" dirty="0" err="1"/>
              <a:t>ділянки</a:t>
            </a:r>
            <a:r>
              <a:rPr lang="ru-RU" sz="3000" dirty="0"/>
              <a:t> з </a:t>
            </a:r>
            <a:r>
              <a:rPr lang="ru-RU" sz="3000" dirty="0" err="1"/>
              <a:t>тимчасового</a:t>
            </a:r>
            <a:r>
              <a:rPr lang="ru-RU" sz="3000" dirty="0"/>
              <a:t> </a:t>
            </a:r>
            <a:r>
              <a:rPr lang="ru-RU" sz="3000" dirty="0" err="1"/>
              <a:t>володіння</a:t>
            </a:r>
            <a:r>
              <a:rPr lang="ru-RU" sz="3000" dirty="0"/>
              <a:t> </a:t>
            </a:r>
            <a:r>
              <a:rPr lang="ru-RU" sz="3000" dirty="0" err="1"/>
              <a:t>наступного</a:t>
            </a:r>
            <a:r>
              <a:rPr lang="ru-RU" sz="3000" dirty="0"/>
              <a:t> </a:t>
            </a:r>
            <a:r>
              <a:rPr lang="ru-RU" sz="3000" dirty="0" err="1"/>
              <a:t>орендаря</a:t>
            </a:r>
            <a:r>
              <a:rPr lang="ru-RU" sz="3000" dirty="0"/>
              <a:t> у </a:t>
            </a:r>
            <a:r>
              <a:rPr lang="ru-RU" sz="3000" dirty="0" err="1"/>
              <a:t>своє</a:t>
            </a:r>
            <a:r>
              <a:rPr lang="ru-RU" sz="3000" dirty="0"/>
              <a:t> </a:t>
            </a:r>
            <a:r>
              <a:rPr lang="ru-RU" sz="3000" dirty="0" err="1"/>
              <a:t>тимчасове</a:t>
            </a:r>
            <a:r>
              <a:rPr lang="ru-RU" sz="3000" dirty="0"/>
              <a:t> (</a:t>
            </a:r>
            <a:r>
              <a:rPr lang="ru-RU" sz="3000" dirty="0" err="1"/>
              <a:t>строкове</a:t>
            </a:r>
            <a:r>
              <a:rPr lang="ru-RU" sz="3000" dirty="0"/>
              <a:t>) </a:t>
            </a:r>
            <a:r>
              <a:rPr lang="ru-RU" sz="3000" dirty="0" err="1"/>
              <a:t>володіння</a:t>
            </a:r>
            <a:endParaRPr lang="ru-UA" sz="30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1924F98-1853-E1B4-A099-5A1C671B2F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52875" y="1709394"/>
            <a:ext cx="4286250" cy="2157756"/>
          </a:xfrm>
        </p:spPr>
      </p:pic>
    </p:spTree>
    <p:extLst>
      <p:ext uri="{BB962C8B-B14F-4D97-AF65-F5344CB8AC3E}">
        <p14:creationId xmlns:p14="http://schemas.microsoft.com/office/powerpoint/2010/main" val="13602246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72FBC1-1656-2450-6683-CAE6AFD47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737" y="2218134"/>
            <a:ext cx="9534525" cy="2587752"/>
          </a:xfrm>
        </p:spPr>
        <p:txBody>
          <a:bodyPr/>
          <a:lstStyle/>
          <a:p>
            <a:r>
              <a:rPr lang="ru-RU" sz="6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Особа, яка </a:t>
            </a:r>
            <a:r>
              <a:rPr lang="ru-RU" sz="4000" dirty="0" err="1">
                <a:solidFill>
                  <a:schemeClr val="accent2">
                    <a:lumMod val="75000"/>
                  </a:schemeClr>
                </a:solidFill>
              </a:rPr>
              <a:t>використовує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accent2">
                    <a:lumMod val="75000"/>
                  </a:schemeClr>
                </a:solidFill>
              </a:rPr>
              <a:t>земельну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accent2">
                    <a:lumMod val="75000"/>
                  </a:schemeClr>
                </a:solidFill>
              </a:rPr>
              <a:t>ділянку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4000" dirty="0" err="1">
                <a:solidFill>
                  <a:schemeClr val="accent2">
                    <a:lumMod val="75000"/>
                  </a:schemeClr>
                </a:solidFill>
              </a:rPr>
              <a:t>праві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accent2">
                    <a:lumMod val="75000"/>
                  </a:schemeClr>
                </a:solidFill>
              </a:rPr>
              <a:t>емфітевзису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4000" dirty="0" err="1">
                <a:solidFill>
                  <a:schemeClr val="accent2">
                    <a:lumMod val="75000"/>
                  </a:schemeClr>
                </a:solidFill>
              </a:rPr>
              <a:t>має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 право </a:t>
            </a:r>
            <a:r>
              <a:rPr lang="ru-RU" sz="4000" dirty="0" err="1">
                <a:solidFill>
                  <a:schemeClr val="accent2">
                    <a:lumMod val="75000"/>
                  </a:schemeClr>
                </a:solidFill>
              </a:rPr>
              <a:t>передати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accent2">
                    <a:lumMod val="75000"/>
                  </a:schemeClr>
                </a:solidFill>
              </a:rPr>
              <a:t>таку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accent2">
                    <a:lumMod val="75000"/>
                  </a:schemeClr>
                </a:solidFill>
              </a:rPr>
              <a:t>земельну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accent2">
                    <a:lumMod val="75000"/>
                  </a:schemeClr>
                </a:solidFill>
              </a:rPr>
              <a:t>ділянку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4000" dirty="0" err="1">
                <a:solidFill>
                  <a:schemeClr val="accent2">
                    <a:lumMod val="75000"/>
                  </a:schemeClr>
                </a:solidFill>
              </a:rPr>
              <a:t>оренду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!!! </a:t>
            </a:r>
            <a:br>
              <a:rPr lang="ru-RU" sz="4000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ru-RU" sz="45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(ст.8-3 ЗУ «Про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</a:rPr>
              <a:t>оренду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</a:rPr>
              <a:t>земл</a:t>
            </a:r>
            <a:r>
              <a:rPr lang="uk-UA" sz="2800" b="1" i="1" dirty="0">
                <a:solidFill>
                  <a:schemeClr val="accent2">
                    <a:lumMod val="50000"/>
                  </a:schemeClr>
                </a:solidFill>
              </a:rPr>
              <a:t>і»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ru-UA" sz="2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09075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B21E4-26DA-59ED-2B42-943A8DB9A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90383"/>
            <a:ext cx="10058400" cy="171624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500" dirty="0" err="1">
                <a:solidFill>
                  <a:schemeClr val="bg2">
                    <a:lumMod val="50000"/>
                  </a:schemeClr>
                </a:solidFill>
              </a:rPr>
              <a:t>Наслідки</a:t>
            </a:r>
            <a:r>
              <a:rPr lang="ru-RU" sz="45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500" dirty="0" err="1">
                <a:solidFill>
                  <a:schemeClr val="bg2">
                    <a:lumMod val="50000"/>
                  </a:schemeClr>
                </a:solidFill>
              </a:rPr>
              <a:t>розірвання</a:t>
            </a:r>
            <a:r>
              <a:rPr lang="ru-RU" sz="4500" dirty="0">
                <a:solidFill>
                  <a:schemeClr val="bg2">
                    <a:lumMod val="50000"/>
                  </a:schemeClr>
                </a:solidFill>
              </a:rPr>
              <a:t> договору </a:t>
            </a:r>
            <a:r>
              <a:rPr lang="ru-RU" sz="4500" dirty="0" err="1">
                <a:solidFill>
                  <a:schemeClr val="bg2">
                    <a:lumMod val="50000"/>
                  </a:schemeClr>
                </a:solidFill>
              </a:rPr>
              <a:t>оренди</a:t>
            </a:r>
            <a:r>
              <a:rPr lang="ru-RU" sz="45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500" dirty="0" err="1">
                <a:solidFill>
                  <a:schemeClr val="bg2">
                    <a:lumMod val="50000"/>
                  </a:schemeClr>
                </a:solidFill>
              </a:rPr>
              <a:t>земельної</a:t>
            </a:r>
            <a:r>
              <a:rPr lang="ru-RU" sz="45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500" dirty="0" err="1">
                <a:solidFill>
                  <a:schemeClr val="bg2">
                    <a:lumMod val="50000"/>
                  </a:schemeClr>
                </a:solidFill>
              </a:rPr>
              <a:t>ділянки</a:t>
            </a:r>
            <a:endParaRPr lang="ru-UA" sz="45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9E636C-5A28-4EB8-42B3-86514E8BD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3239" y="2956389"/>
            <a:ext cx="3389137" cy="945222"/>
          </a:xfrm>
          <a:ln w="38100">
            <a:solidFill>
              <a:schemeClr val="bg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uk-UA" sz="4500" dirty="0">
                <a:solidFill>
                  <a:schemeClr val="bg2">
                    <a:lumMod val="25000"/>
                  </a:schemeClr>
                </a:solidFill>
              </a:rPr>
              <a:t>Загальні</a:t>
            </a:r>
            <a:endParaRPr lang="ru-UA" sz="45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1DC944-F142-1C5C-F741-42DDD5EE75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3239" y="5137078"/>
            <a:ext cx="3721369" cy="94522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sz="5000" dirty="0">
                <a:solidFill>
                  <a:schemeClr val="bg2">
                    <a:lumMod val="50000"/>
                  </a:schemeClr>
                </a:solidFill>
              </a:rPr>
              <a:t>ст.653 ЦКУ </a:t>
            </a:r>
            <a:endParaRPr lang="ru-UA" sz="5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A75D0E2-47F6-37F2-62B7-92AC2C7AE7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05087" y="3002606"/>
            <a:ext cx="4160692" cy="945221"/>
          </a:xfrm>
          <a:ln w="38100">
            <a:solidFill>
              <a:schemeClr val="bg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2">
                    <a:lumMod val="25000"/>
                  </a:schemeClr>
                </a:solidFill>
              </a:rPr>
              <a:t>Спеціальні</a:t>
            </a:r>
            <a:endParaRPr lang="ru-UA" sz="4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F70BCB8-8070-D7C4-5703-B497F3942F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05087" y="4843807"/>
            <a:ext cx="4479533" cy="1448657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sz="4200" dirty="0">
                <a:solidFill>
                  <a:schemeClr val="bg2">
                    <a:lumMod val="50000"/>
                  </a:schemeClr>
                </a:solidFill>
              </a:rPr>
              <a:t>ст. 34 ЗУ «Про оренду землі»</a:t>
            </a:r>
            <a:endParaRPr lang="ru-UA" sz="4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387DFF4D-9DCF-5989-0750-7F7249A56587}"/>
              </a:ext>
            </a:extLst>
          </p:cNvPr>
          <p:cNvSpPr/>
          <p:nvPr/>
        </p:nvSpPr>
        <p:spPr>
          <a:xfrm>
            <a:off x="2549393" y="4294599"/>
            <a:ext cx="544530" cy="63699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3D07B8FE-F7E0-E752-E2E2-E7004EB3BAF7}"/>
              </a:ext>
            </a:extLst>
          </p:cNvPr>
          <p:cNvSpPr/>
          <p:nvPr/>
        </p:nvSpPr>
        <p:spPr>
          <a:xfrm>
            <a:off x="8500323" y="4077318"/>
            <a:ext cx="544530" cy="63699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Стрелка: изогнутая влево 8">
            <a:extLst>
              <a:ext uri="{FF2B5EF4-FFF2-40B4-BE49-F238E27FC236}">
                <a16:creationId xmlns:a16="http://schemas.microsoft.com/office/drawing/2014/main" id="{7A6BEF7B-8AC4-4F97-DAB7-454D34AB6B01}"/>
              </a:ext>
            </a:extLst>
          </p:cNvPr>
          <p:cNvSpPr/>
          <p:nvPr/>
        </p:nvSpPr>
        <p:spPr>
          <a:xfrm>
            <a:off x="11125200" y="1397285"/>
            <a:ext cx="792822" cy="2031715"/>
          </a:xfrm>
          <a:prstGeom prst="curved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tx1"/>
              </a:solidFill>
            </a:endParaRPr>
          </a:p>
        </p:txBody>
      </p:sp>
      <p:sp>
        <p:nvSpPr>
          <p:cNvPr id="10" name="Стрелка: изогнутая вправо 9">
            <a:extLst>
              <a:ext uri="{FF2B5EF4-FFF2-40B4-BE49-F238E27FC236}">
                <a16:creationId xmlns:a16="http://schemas.microsoft.com/office/drawing/2014/main" id="{9B6ED572-2F26-5E7C-6B85-C7D3FDCC54EB}"/>
              </a:ext>
            </a:extLst>
          </p:cNvPr>
          <p:cNvSpPr/>
          <p:nvPr/>
        </p:nvSpPr>
        <p:spPr>
          <a:xfrm>
            <a:off x="280996" y="1510301"/>
            <a:ext cx="792822" cy="1918699"/>
          </a:xfrm>
          <a:prstGeom prst="curv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02181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5F2EA-1C96-46DA-51E1-87260158C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1725" y="607392"/>
            <a:ext cx="1905000" cy="5641008"/>
          </a:xfrm>
        </p:spPr>
        <p:txBody>
          <a:bodyPr>
            <a:noAutofit/>
          </a:bodyPr>
          <a:lstStyle/>
          <a:p>
            <a:r>
              <a:rPr lang="uk-UA" sz="5000" b="1" dirty="0"/>
              <a:t>В</a:t>
            </a:r>
            <a:br>
              <a:rPr lang="uk-UA" sz="5000" b="1" dirty="0"/>
            </a:br>
            <a:r>
              <a:rPr lang="uk-UA" sz="5000" b="1" dirty="0"/>
              <a:t>И</a:t>
            </a:r>
            <a:br>
              <a:rPr lang="uk-UA" sz="5000" b="1" dirty="0"/>
            </a:br>
            <a:r>
              <a:rPr lang="uk-UA" sz="5000" b="1" dirty="0"/>
              <a:t>С</a:t>
            </a:r>
            <a:br>
              <a:rPr lang="uk-UA" sz="5000" b="1" dirty="0"/>
            </a:br>
            <a:r>
              <a:rPr lang="uk-UA" sz="5000" b="1" dirty="0"/>
              <a:t>Н</a:t>
            </a:r>
            <a:br>
              <a:rPr lang="uk-UA" sz="5000" b="1" dirty="0"/>
            </a:br>
            <a:r>
              <a:rPr lang="uk-UA" sz="5000" b="1" dirty="0"/>
              <a:t>О</a:t>
            </a:r>
            <a:br>
              <a:rPr lang="uk-UA" sz="5000" b="1" dirty="0"/>
            </a:br>
            <a:r>
              <a:rPr lang="uk-UA" sz="5000" b="1" dirty="0"/>
              <a:t>В</a:t>
            </a:r>
            <a:br>
              <a:rPr lang="uk-UA" sz="5000" b="1" dirty="0"/>
            </a:br>
            <a:r>
              <a:rPr lang="uk-UA" sz="5000" b="1" dirty="0"/>
              <a:t>О</a:t>
            </a:r>
            <a:br>
              <a:rPr lang="uk-UA" sz="5000" b="1" dirty="0"/>
            </a:br>
            <a:r>
              <a:rPr lang="uk-UA" sz="5000" b="1" dirty="0"/>
              <a:t>К </a:t>
            </a:r>
            <a:endParaRPr lang="ru-UA" sz="5000" b="1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B4FAE9-DCA4-3DB1-0D96-0E1AE094DA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8175" y="607393"/>
            <a:ext cx="8201025" cy="603153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B0F0"/>
                </a:solidFill>
              </a:rPr>
              <a:t>1. ВС </a:t>
            </a:r>
            <a:r>
              <a:rPr lang="ru-RU" sz="2800" b="1" dirty="0" err="1">
                <a:solidFill>
                  <a:srgbClr val="00B0F0"/>
                </a:solidFill>
              </a:rPr>
              <a:t>доволі</a:t>
            </a:r>
            <a:r>
              <a:rPr lang="ru-RU" sz="2800" b="1" dirty="0">
                <a:solidFill>
                  <a:srgbClr val="00B0F0"/>
                </a:solidFill>
              </a:rPr>
              <a:t> детально </a:t>
            </a:r>
            <a:r>
              <a:rPr lang="ru-RU" sz="2800" b="1" dirty="0" err="1">
                <a:solidFill>
                  <a:srgbClr val="00B0F0"/>
                </a:solidFill>
              </a:rPr>
              <a:t>розбирається</a:t>
            </a:r>
            <a:r>
              <a:rPr lang="ru-RU" sz="2800" b="1" dirty="0">
                <a:solidFill>
                  <a:srgbClr val="00B0F0"/>
                </a:solidFill>
              </a:rPr>
              <a:t> у </a:t>
            </a:r>
            <a:r>
              <a:rPr lang="ru-RU" sz="2800" b="1" dirty="0" err="1">
                <a:solidFill>
                  <a:srgbClr val="00B0F0"/>
                </a:solidFill>
              </a:rPr>
              <a:t>фактичних</a:t>
            </a:r>
            <a:r>
              <a:rPr lang="ru-RU" sz="2800" b="1" dirty="0">
                <a:solidFill>
                  <a:srgbClr val="00B0F0"/>
                </a:solidFill>
              </a:rPr>
              <a:t> </a:t>
            </a:r>
            <a:r>
              <a:rPr lang="ru-RU" sz="2800" b="1" dirty="0" err="1">
                <a:solidFill>
                  <a:srgbClr val="00B0F0"/>
                </a:solidFill>
              </a:rPr>
              <a:t>обставинах</a:t>
            </a:r>
            <a:r>
              <a:rPr lang="ru-RU" sz="2800" b="1" dirty="0">
                <a:solidFill>
                  <a:srgbClr val="00B0F0"/>
                </a:solidFill>
              </a:rPr>
              <a:t> </a:t>
            </a:r>
            <a:r>
              <a:rPr lang="ru-RU" sz="2800" b="1" dirty="0" err="1">
                <a:solidFill>
                  <a:srgbClr val="00B0F0"/>
                </a:solidFill>
              </a:rPr>
              <a:t>справи</a:t>
            </a:r>
            <a:r>
              <a:rPr lang="ru-RU" sz="2800" b="1" dirty="0">
                <a:solidFill>
                  <a:srgbClr val="00B0F0"/>
                </a:solidFill>
              </a:rPr>
              <a:t> та без </a:t>
            </a:r>
            <a:r>
              <a:rPr lang="ru-RU" sz="2800" b="1" dirty="0" err="1">
                <a:solidFill>
                  <a:srgbClr val="00B0F0"/>
                </a:solidFill>
              </a:rPr>
              <a:t>вагань</a:t>
            </a:r>
            <a:r>
              <a:rPr lang="ru-RU" sz="2800" b="1" dirty="0">
                <a:solidFill>
                  <a:srgbClr val="00B0F0"/>
                </a:solidFill>
              </a:rPr>
              <a:t> </a:t>
            </a:r>
            <a:r>
              <a:rPr lang="ru-RU" sz="2800" b="1" dirty="0" err="1">
                <a:solidFill>
                  <a:srgbClr val="00B0F0"/>
                </a:solidFill>
              </a:rPr>
              <a:t>відступає</a:t>
            </a:r>
            <a:r>
              <a:rPr lang="ru-RU" sz="2800" b="1" dirty="0">
                <a:solidFill>
                  <a:srgbClr val="00B0F0"/>
                </a:solidFill>
              </a:rPr>
              <a:t> </a:t>
            </a:r>
            <a:r>
              <a:rPr lang="ru-RU" sz="2800" b="1" dirty="0" err="1">
                <a:solidFill>
                  <a:srgbClr val="00B0F0"/>
                </a:solidFill>
              </a:rPr>
              <a:t>від</a:t>
            </a:r>
            <a:r>
              <a:rPr lang="ru-RU" sz="2800" b="1" dirty="0">
                <a:solidFill>
                  <a:srgbClr val="00B0F0"/>
                </a:solidFill>
              </a:rPr>
              <a:t> </a:t>
            </a:r>
            <a:r>
              <a:rPr lang="ru-RU" sz="2800" b="1" dirty="0" err="1">
                <a:solidFill>
                  <a:srgbClr val="00B0F0"/>
                </a:solidFill>
              </a:rPr>
              <a:t>існуючих</a:t>
            </a:r>
            <a:r>
              <a:rPr lang="ru-RU" sz="2800" b="1" dirty="0">
                <a:solidFill>
                  <a:srgbClr val="00B0F0"/>
                </a:solidFill>
              </a:rPr>
              <a:t> </a:t>
            </a:r>
            <a:r>
              <a:rPr lang="ru-RU" sz="2800" b="1" dirty="0" err="1">
                <a:solidFill>
                  <a:srgbClr val="00B0F0"/>
                </a:solidFill>
              </a:rPr>
              <a:t>правових</a:t>
            </a:r>
            <a:r>
              <a:rPr lang="ru-RU" sz="2800" b="1" dirty="0">
                <a:solidFill>
                  <a:srgbClr val="00B0F0"/>
                </a:solidFill>
              </a:rPr>
              <a:t> </a:t>
            </a:r>
            <a:r>
              <a:rPr lang="ru-RU" sz="2800" b="1" dirty="0" err="1">
                <a:solidFill>
                  <a:srgbClr val="00B0F0"/>
                </a:solidFill>
              </a:rPr>
              <a:t>позицій</a:t>
            </a:r>
            <a:r>
              <a:rPr lang="ru-RU" sz="2800" b="1" dirty="0">
                <a:solidFill>
                  <a:srgbClr val="00B0F0"/>
                </a:solidFill>
              </a:rPr>
              <a:t> у </a:t>
            </a:r>
            <a:r>
              <a:rPr lang="ru-RU" sz="2800" b="1" dirty="0" err="1">
                <a:solidFill>
                  <a:srgbClr val="00B0F0"/>
                </a:solidFill>
              </a:rPr>
              <a:t>орендних</a:t>
            </a:r>
            <a:r>
              <a:rPr lang="ru-RU" sz="2800" b="1" dirty="0">
                <a:solidFill>
                  <a:srgbClr val="00B0F0"/>
                </a:solidFill>
              </a:rPr>
              <a:t> спорах. </a:t>
            </a:r>
          </a:p>
          <a:p>
            <a:endParaRPr lang="ru-RU" sz="2800" b="1" dirty="0">
              <a:solidFill>
                <a:srgbClr val="00B0F0"/>
              </a:solidFill>
            </a:endParaRPr>
          </a:p>
          <a:p>
            <a:endParaRPr lang="ru-RU" sz="2800" b="1" dirty="0">
              <a:solidFill>
                <a:srgbClr val="00B0F0"/>
              </a:solidFill>
            </a:endParaRPr>
          </a:p>
          <a:p>
            <a:r>
              <a:rPr lang="ru-RU" sz="2800" b="1" dirty="0">
                <a:solidFill>
                  <a:srgbClr val="00B0F0"/>
                </a:solidFill>
              </a:rPr>
              <a:t>2. </a:t>
            </a:r>
            <a:r>
              <a:rPr lang="ru-RU" sz="2800" b="1" dirty="0" err="1">
                <a:solidFill>
                  <a:srgbClr val="00B0F0"/>
                </a:solidFill>
              </a:rPr>
              <a:t>Величезне</a:t>
            </a:r>
            <a:r>
              <a:rPr lang="ru-RU" sz="2800" b="1" dirty="0">
                <a:solidFill>
                  <a:srgbClr val="00B0F0"/>
                </a:solidFill>
              </a:rPr>
              <a:t> </a:t>
            </a:r>
            <a:r>
              <a:rPr lang="ru-RU" sz="2800" b="1" dirty="0" err="1">
                <a:solidFill>
                  <a:srgbClr val="00B0F0"/>
                </a:solidFill>
              </a:rPr>
              <a:t>значення</a:t>
            </a:r>
            <a:r>
              <a:rPr lang="ru-RU" sz="2800" b="1" dirty="0">
                <a:solidFill>
                  <a:srgbClr val="00B0F0"/>
                </a:solidFill>
              </a:rPr>
              <a:t> </a:t>
            </a:r>
            <a:r>
              <a:rPr lang="ru-RU" sz="2800" b="1" dirty="0" err="1">
                <a:solidFill>
                  <a:srgbClr val="00B0F0"/>
                </a:solidFill>
              </a:rPr>
              <a:t>під</a:t>
            </a:r>
            <a:r>
              <a:rPr lang="ru-RU" sz="2800" b="1" dirty="0">
                <a:solidFill>
                  <a:srgbClr val="00B0F0"/>
                </a:solidFill>
              </a:rPr>
              <a:t> час </a:t>
            </a:r>
            <a:r>
              <a:rPr lang="ru-RU" sz="2800" b="1" dirty="0" err="1">
                <a:solidFill>
                  <a:srgbClr val="00B0F0"/>
                </a:solidFill>
              </a:rPr>
              <a:t>розгляду</a:t>
            </a:r>
            <a:r>
              <a:rPr lang="ru-RU" sz="2800" b="1" dirty="0">
                <a:solidFill>
                  <a:srgbClr val="00B0F0"/>
                </a:solidFill>
              </a:rPr>
              <a:t> справ судами </a:t>
            </a:r>
            <a:r>
              <a:rPr lang="ru-RU" sz="2800" b="1" dirty="0" err="1">
                <a:solidFill>
                  <a:srgbClr val="00B0F0"/>
                </a:solidFill>
              </a:rPr>
              <a:t>мають</a:t>
            </a:r>
            <a:r>
              <a:rPr lang="ru-RU" sz="2800" b="1" dirty="0">
                <a:solidFill>
                  <a:srgbClr val="00B0F0"/>
                </a:solidFill>
              </a:rPr>
              <a:t> </a:t>
            </a:r>
            <a:r>
              <a:rPr lang="ru-RU" sz="2800" b="1" dirty="0" err="1">
                <a:solidFill>
                  <a:srgbClr val="00B0F0"/>
                </a:solidFill>
              </a:rPr>
              <a:t>формулювання</a:t>
            </a:r>
            <a:r>
              <a:rPr lang="ru-RU" sz="2800" b="1" dirty="0">
                <a:solidFill>
                  <a:srgbClr val="00B0F0"/>
                </a:solidFill>
              </a:rPr>
              <a:t> у </a:t>
            </a:r>
            <a:r>
              <a:rPr lang="ru-RU" sz="2800" b="1" dirty="0" err="1">
                <a:solidFill>
                  <a:srgbClr val="00B0F0"/>
                </a:solidFill>
              </a:rPr>
              <a:t>договорі</a:t>
            </a:r>
            <a:r>
              <a:rPr lang="ru-RU" sz="2800" b="1" dirty="0">
                <a:solidFill>
                  <a:srgbClr val="00B0F0"/>
                </a:solidFill>
              </a:rPr>
              <a:t> </a:t>
            </a:r>
            <a:r>
              <a:rPr lang="ru-RU" sz="2800" b="1" dirty="0" err="1">
                <a:solidFill>
                  <a:srgbClr val="00B0F0"/>
                </a:solidFill>
              </a:rPr>
              <a:t>оренди</a:t>
            </a:r>
            <a:r>
              <a:rPr lang="ru-RU" sz="2800" b="1" dirty="0">
                <a:solidFill>
                  <a:srgbClr val="00B0F0"/>
                </a:solidFill>
              </a:rPr>
              <a:t> умов, на </a:t>
            </a:r>
            <a:r>
              <a:rPr lang="ru-RU" sz="2800" b="1" dirty="0" err="1">
                <a:solidFill>
                  <a:srgbClr val="00B0F0"/>
                </a:solidFill>
              </a:rPr>
              <a:t>яких</a:t>
            </a:r>
            <a:r>
              <a:rPr lang="ru-RU" sz="2800" b="1" dirty="0">
                <a:solidFill>
                  <a:srgbClr val="00B0F0"/>
                </a:solidFill>
              </a:rPr>
              <a:t> </a:t>
            </a:r>
            <a:r>
              <a:rPr lang="ru-RU" sz="2800" b="1" dirty="0" err="1">
                <a:solidFill>
                  <a:srgbClr val="00B0F0"/>
                </a:solidFill>
              </a:rPr>
              <a:t>орендар</a:t>
            </a:r>
            <a:r>
              <a:rPr lang="ru-RU" sz="2800" b="1" dirty="0">
                <a:solidFill>
                  <a:srgbClr val="00B0F0"/>
                </a:solidFill>
              </a:rPr>
              <a:t> </a:t>
            </a:r>
            <a:r>
              <a:rPr lang="ru-RU" sz="2800" b="1" dirty="0" err="1">
                <a:solidFill>
                  <a:srgbClr val="00B0F0"/>
                </a:solidFill>
              </a:rPr>
              <a:t>користується</a:t>
            </a:r>
            <a:r>
              <a:rPr lang="ru-RU" sz="2800" b="1" dirty="0">
                <a:solidFill>
                  <a:srgbClr val="00B0F0"/>
                </a:solidFill>
              </a:rPr>
              <a:t> земельною </a:t>
            </a:r>
            <a:r>
              <a:rPr lang="ru-RU" sz="2800" b="1" dirty="0" err="1">
                <a:solidFill>
                  <a:srgbClr val="00B0F0"/>
                </a:solidFill>
              </a:rPr>
              <a:t>ділянкою</a:t>
            </a:r>
            <a:r>
              <a:rPr lang="ru-RU" sz="2800" b="1" dirty="0">
                <a:solidFill>
                  <a:srgbClr val="00B0F0"/>
                </a:solidFill>
              </a:rPr>
              <a:t>.</a:t>
            </a:r>
          </a:p>
          <a:p>
            <a:pPr marL="342900" indent="-342900">
              <a:buAutoNum type="arabicPeriod"/>
            </a:pPr>
            <a:endParaRPr lang="ru-RU" sz="2800" b="1" dirty="0">
              <a:solidFill>
                <a:srgbClr val="00B0F0"/>
              </a:solidFill>
            </a:endParaRPr>
          </a:p>
          <a:p>
            <a:pPr marL="342900" indent="-342900">
              <a:buAutoNum type="arabicPeriod"/>
            </a:pPr>
            <a:endParaRPr lang="ru-RU" sz="2800" b="1" dirty="0">
              <a:solidFill>
                <a:srgbClr val="00B0F0"/>
              </a:solidFill>
            </a:endParaRPr>
          </a:p>
          <a:p>
            <a:endParaRPr lang="ru-UA" b="1" dirty="0">
              <a:solidFill>
                <a:srgbClr val="00B0F0"/>
              </a:solidFill>
            </a:endParaRPr>
          </a:p>
        </p:txBody>
      </p:sp>
      <p:pic>
        <p:nvPicPr>
          <p:cNvPr id="8" name="Рисунок 7" descr="Конференц-зал">
            <a:extLst>
              <a:ext uri="{FF2B5EF4-FFF2-40B4-BE49-F238E27FC236}">
                <a16:creationId xmlns:a16="http://schemas.microsoft.com/office/drawing/2014/main" id="{50A666C4-A05F-895F-3A03-CCE39E539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24175" y="2228850"/>
            <a:ext cx="1932546" cy="171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56301"/>
      </p:ext>
    </p:extLst>
  </p:cSld>
  <p:clrMapOvr>
    <a:masterClrMapping/>
  </p:clrMapOvr>
  <p:transition spd="slow">
    <p:push dir="u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0654EB-3BA0-6C3C-58C7-CC8F48AB4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576" y="2751531"/>
            <a:ext cx="9070848" cy="944169"/>
          </a:xfrm>
        </p:spPr>
        <p:txBody>
          <a:bodyPr/>
          <a:lstStyle/>
          <a:p>
            <a:r>
              <a:rPr lang="uk-UA" sz="7500" dirty="0">
                <a:solidFill>
                  <a:schemeClr val="accent2">
                    <a:lumMod val="75000"/>
                  </a:schemeClr>
                </a:solidFill>
              </a:rPr>
              <a:t>ДЯКУЮ ЗА УВАГУ</a:t>
            </a:r>
            <a:endParaRPr lang="ru-UA" sz="75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931056-B248-4B04-D177-B535CD78D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52775" y="3886199"/>
            <a:ext cx="6238876" cy="138112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200" b="1" i="1" dirty="0">
                <a:solidFill>
                  <a:schemeClr val="tx2">
                    <a:lumMod val="75000"/>
                  </a:schemeClr>
                </a:solidFill>
              </a:rPr>
              <a:t>Контакти: </a:t>
            </a:r>
          </a:p>
          <a:p>
            <a:r>
              <a:rPr lang="en-US" sz="2200" b="1" i="1" dirty="0">
                <a:solidFill>
                  <a:schemeClr val="tx2">
                    <a:lumMod val="75000"/>
                  </a:schemeClr>
                </a:solidFill>
              </a:rPr>
              <a:t>e-mail: </a:t>
            </a:r>
            <a:r>
              <a:rPr lang="en-US" sz="2200" b="1" i="1" dirty="0">
                <a:solidFill>
                  <a:schemeClr val="tx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elenabatyhina@gmail.com</a:t>
            </a:r>
            <a:endParaRPr lang="uk-UA" sz="2200" b="1" i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uk-UA" sz="2200" b="1" i="1" dirty="0" err="1">
                <a:solidFill>
                  <a:schemeClr val="tx2">
                    <a:lumMod val="75000"/>
                  </a:schemeClr>
                </a:solidFill>
              </a:rPr>
              <a:t>тел</a:t>
            </a:r>
            <a:r>
              <a:rPr lang="uk-UA" sz="2200" b="1" i="1" dirty="0">
                <a:solidFill>
                  <a:schemeClr val="tx2">
                    <a:lumMod val="75000"/>
                  </a:schemeClr>
                </a:solidFill>
              </a:rPr>
              <a:t>. 050 908 93 21</a:t>
            </a:r>
          </a:p>
          <a:p>
            <a:endParaRPr lang="ru-UA" sz="3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 descr="Офисный работник">
            <a:extLst>
              <a:ext uri="{FF2B5EF4-FFF2-40B4-BE49-F238E27FC236}">
                <a16:creationId xmlns:a16="http://schemas.microsoft.com/office/drawing/2014/main" id="{5A15E263-94B9-C8AB-A1E0-0609917D8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01697" y="1041271"/>
            <a:ext cx="1988606" cy="171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012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881DDB-FFCB-FFE2-AF63-CCA1F4635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2804" y="215219"/>
            <a:ext cx="10048775" cy="1371600"/>
          </a:xfrm>
        </p:spPr>
        <p:txBody>
          <a:bodyPr>
            <a:noAutofit/>
          </a:bodyPr>
          <a:lstStyle/>
          <a:p>
            <a:r>
              <a:rPr lang="ru-RU" sz="4000" dirty="0" err="1">
                <a:solidFill>
                  <a:schemeClr val="tx2"/>
                </a:solidFill>
              </a:rPr>
              <a:t>Позиція</a:t>
            </a:r>
            <a:r>
              <a:rPr lang="ru-RU" sz="4000" dirty="0">
                <a:solidFill>
                  <a:schemeClr val="tx2"/>
                </a:solidFill>
              </a:rPr>
              <a:t> ВП ВС справа № 696/1693/15-ц </a:t>
            </a:r>
            <a:r>
              <a:rPr lang="ru-RU" sz="4000" dirty="0" err="1">
                <a:solidFill>
                  <a:schemeClr val="tx2"/>
                </a:solidFill>
              </a:rPr>
              <a:t>від</a:t>
            </a:r>
            <a:r>
              <a:rPr lang="ru-RU" sz="4000" dirty="0">
                <a:solidFill>
                  <a:schemeClr val="tx2"/>
                </a:solidFill>
              </a:rPr>
              <a:t> 23.06.2020 </a:t>
            </a:r>
            <a:endParaRPr lang="ru-UA" sz="4000" dirty="0">
              <a:solidFill>
                <a:schemeClr val="tx2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73781C-8B0B-E194-41CC-A8CB38134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8000" y="1586818"/>
            <a:ext cx="7826503" cy="501991"/>
          </a:xfrm>
        </p:spPr>
        <p:txBody>
          <a:bodyPr>
            <a:noAutofit/>
          </a:bodyPr>
          <a:lstStyle/>
          <a:p>
            <a:r>
              <a:rPr lang="uk-UA" sz="4800" b="1" dirty="0">
                <a:solidFill>
                  <a:schemeClr val="bg1"/>
                </a:solidFill>
              </a:rPr>
              <a:t>Висновок суду</a:t>
            </a:r>
          </a:p>
          <a:p>
            <a:r>
              <a:rPr lang="uk-UA" sz="2500" b="1" dirty="0">
                <a:solidFill>
                  <a:schemeClr val="bg1"/>
                </a:solidFill>
              </a:rPr>
              <a:t>(щодо договорів укладених до 01.01.2013) </a:t>
            </a:r>
            <a:endParaRPr lang="ru-UA" sz="2500" b="1" dirty="0">
              <a:solidFill>
                <a:schemeClr val="bg1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272887-7A9E-A0C1-968E-04E537AB0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6250" y="3152775"/>
            <a:ext cx="5114925" cy="21145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err="1"/>
              <a:t>державна</a:t>
            </a:r>
            <a:r>
              <a:rPr lang="ru-RU" sz="2800" dirty="0"/>
              <a:t> </a:t>
            </a:r>
            <a:r>
              <a:rPr lang="ru-RU" sz="2800" dirty="0" err="1"/>
              <a:t>реєстрація</a:t>
            </a:r>
            <a:r>
              <a:rPr lang="ru-RU" sz="2800" dirty="0"/>
              <a:t> </a:t>
            </a:r>
            <a:r>
              <a:rPr lang="ru-RU" sz="2800" dirty="0" err="1"/>
              <a:t>речового</a:t>
            </a:r>
            <a:r>
              <a:rPr lang="ru-RU" sz="2800" dirty="0"/>
              <a:t> права не є державною </a:t>
            </a:r>
            <a:r>
              <a:rPr lang="ru-RU" sz="2800" dirty="0" err="1"/>
              <a:t>реєстрацією</a:t>
            </a:r>
            <a:r>
              <a:rPr lang="ru-RU" sz="2800" dirty="0"/>
              <a:t> договору </a:t>
            </a:r>
            <a:r>
              <a:rPr lang="ru-RU" sz="2800" dirty="0" err="1"/>
              <a:t>оренди</a:t>
            </a:r>
            <a:r>
              <a:rPr lang="ru-RU" sz="2800" dirty="0"/>
              <a:t> </a:t>
            </a:r>
            <a:r>
              <a:rPr lang="ru-RU" sz="2800" dirty="0" err="1"/>
              <a:t>землі</a:t>
            </a:r>
            <a:endParaRPr lang="ru-UA" sz="28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5CA6A0E-E75B-A863-61C4-5F1BF66B48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5342382" cy="3200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err="1"/>
              <a:t>якщо</a:t>
            </a:r>
            <a:r>
              <a:rPr lang="ru-RU" sz="2800" dirty="0"/>
              <a:t>  не буде </a:t>
            </a:r>
            <a:r>
              <a:rPr lang="ru-RU" sz="2800" dirty="0" err="1"/>
              <a:t>здійснено</a:t>
            </a:r>
            <a:r>
              <a:rPr lang="ru-RU" sz="2800" dirty="0"/>
              <a:t> </a:t>
            </a:r>
            <a:r>
              <a:rPr lang="ru-RU" sz="2800" dirty="0" err="1"/>
              <a:t>державну</a:t>
            </a:r>
            <a:r>
              <a:rPr lang="ru-RU" sz="2800" dirty="0"/>
              <a:t> </a:t>
            </a:r>
            <a:r>
              <a:rPr lang="ru-RU" sz="2800" dirty="0" err="1"/>
              <a:t>реєстрацію</a:t>
            </a:r>
            <a:r>
              <a:rPr lang="ru-RU" sz="2800" dirty="0"/>
              <a:t> договору </a:t>
            </a:r>
            <a:r>
              <a:rPr lang="ru-RU" sz="2800" dirty="0" err="1"/>
              <a:t>оренди</a:t>
            </a:r>
            <a:r>
              <a:rPr lang="ru-RU" sz="2800" dirty="0"/>
              <a:t> </a:t>
            </a:r>
            <a:r>
              <a:rPr lang="ru-RU" sz="2800" dirty="0" err="1"/>
              <a:t>землі</a:t>
            </a:r>
            <a:r>
              <a:rPr lang="ru-RU" sz="2800" dirty="0"/>
              <a:t>, </a:t>
            </a:r>
            <a:r>
              <a:rPr lang="ru-RU" sz="2800" dirty="0" err="1"/>
              <a:t>договір</a:t>
            </a:r>
            <a:r>
              <a:rPr lang="ru-RU" sz="2800" dirty="0"/>
              <a:t> </a:t>
            </a:r>
            <a:r>
              <a:rPr lang="ru-RU" sz="2800" dirty="0" err="1"/>
              <a:t>чинності</a:t>
            </a:r>
            <a:r>
              <a:rPr lang="ru-RU" sz="2800" dirty="0"/>
              <a:t> не набрав і, </a:t>
            </a:r>
            <a:r>
              <a:rPr lang="ru-RU" sz="2800" dirty="0" err="1"/>
              <a:t>відповідно</a:t>
            </a:r>
            <a:r>
              <a:rPr lang="ru-RU" sz="2800" dirty="0"/>
              <a:t> не </a:t>
            </a:r>
            <a:r>
              <a:rPr lang="ru-RU" sz="2800" dirty="0" err="1"/>
              <a:t>набуто</a:t>
            </a:r>
            <a:r>
              <a:rPr lang="ru-RU" sz="2800" dirty="0"/>
              <a:t> прав </a:t>
            </a:r>
            <a:r>
              <a:rPr lang="ru-RU" sz="2800" dirty="0" err="1"/>
              <a:t>орендаря</a:t>
            </a:r>
            <a:r>
              <a:rPr lang="ru-RU" sz="2800" dirty="0"/>
              <a:t> за договором </a:t>
            </a:r>
            <a:r>
              <a:rPr lang="ru-RU" sz="2800" dirty="0" err="1"/>
              <a:t>оренди</a:t>
            </a:r>
            <a:r>
              <a:rPr lang="ru-RU" sz="2800" dirty="0"/>
              <a:t> </a:t>
            </a:r>
            <a:r>
              <a:rPr lang="ru-RU" sz="2800" dirty="0" err="1"/>
              <a:t>землі</a:t>
            </a:r>
            <a:r>
              <a:rPr lang="ru-RU" sz="2800" dirty="0"/>
              <a:t>.</a:t>
            </a:r>
            <a:endParaRPr lang="ru-UA" sz="2800" dirty="0"/>
          </a:p>
        </p:txBody>
      </p:sp>
      <p:pic>
        <p:nvPicPr>
          <p:cNvPr id="8" name="Рисунок 7" descr="Собрание">
            <a:extLst>
              <a:ext uri="{FF2B5EF4-FFF2-40B4-BE49-F238E27FC236}">
                <a16:creationId xmlns:a16="http://schemas.microsoft.com/office/drawing/2014/main" id="{DC90A009-9F7E-DE7C-2D42-A2E5B98A6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7" y="195250"/>
            <a:ext cx="1494623" cy="1391569"/>
          </a:xfrm>
          <a:prstGeom prst="rect">
            <a:avLst/>
          </a:prstGeom>
        </p:spPr>
      </p:pic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9FFF4B66-A1C5-1E22-2EC2-286C9F85DEBA}"/>
              </a:ext>
            </a:extLst>
          </p:cNvPr>
          <p:cNvCxnSpPr>
            <a:cxnSpLocks/>
          </p:cNvCxnSpPr>
          <p:nvPr/>
        </p:nvCxnSpPr>
        <p:spPr>
          <a:xfrm>
            <a:off x="6096000" y="2390775"/>
            <a:ext cx="2686050" cy="2381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081AD2FF-D253-DD11-F7F0-E15034EF4DE4}"/>
              </a:ext>
            </a:extLst>
          </p:cNvPr>
          <p:cNvCxnSpPr>
            <a:cxnSpLocks/>
          </p:cNvCxnSpPr>
          <p:nvPr/>
        </p:nvCxnSpPr>
        <p:spPr>
          <a:xfrm flipH="1">
            <a:off x="2514600" y="2390775"/>
            <a:ext cx="2200275" cy="6000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22018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149222-B034-4D2D-B78E-D7BDCF464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525" y="253129"/>
            <a:ext cx="11695416" cy="1637776"/>
          </a:xfrm>
          <a:solidFill>
            <a:schemeClr val="accent5">
              <a:alpha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dirty="0"/>
              <a:t>Момент </a:t>
            </a:r>
            <a:r>
              <a:rPr lang="ru-RU" dirty="0" err="1"/>
              <a:t>набрання</a:t>
            </a:r>
            <a:r>
              <a:rPr lang="ru-RU" dirty="0"/>
              <a:t> </a:t>
            </a:r>
            <a:r>
              <a:rPr lang="ru-RU" dirty="0" err="1"/>
              <a:t>чинності</a:t>
            </a:r>
            <a:r>
              <a:rPr lang="ru-RU" dirty="0"/>
              <a:t> договором </a:t>
            </a:r>
            <a:r>
              <a:rPr lang="ru-RU" dirty="0" err="1"/>
              <a:t>оренди</a:t>
            </a:r>
            <a:r>
              <a:rPr lang="ru-RU" dirty="0"/>
              <a:t> </a:t>
            </a:r>
            <a:r>
              <a:rPr lang="ru-RU" dirty="0" err="1"/>
              <a:t>земельної</a:t>
            </a:r>
            <a:r>
              <a:rPr lang="ru-RU" dirty="0"/>
              <a:t> </a:t>
            </a:r>
            <a:r>
              <a:rPr lang="ru-RU" dirty="0" err="1"/>
              <a:t>ділянки</a:t>
            </a:r>
            <a:endParaRPr lang="ru-UA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36A319-B89F-DFA0-4EC0-D20AE41F8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2058" y="1890905"/>
            <a:ext cx="5823357" cy="202984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  <a:t>Постанова ВП ВС від18.04.2023 </a:t>
            </a:r>
          </a:p>
          <a:p>
            <a:pPr algn="l"/>
            <a: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  <a:t>справа № 357/8277/19</a:t>
            </a:r>
          </a:p>
          <a:p>
            <a:pPr algn="l"/>
            <a: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  <a:t>Постанова ВС КЦС від02.06.2023 справа №357/9105/18 </a:t>
            </a:r>
            <a:endParaRPr lang="ru-UA" sz="27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19F0483A-4D42-028F-C673-3A3E92B176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02059" y="3920747"/>
            <a:ext cx="5616574" cy="2659595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4E0A3C8F-5511-85EA-0F42-BF3EE7D5E1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52128" y="2074334"/>
            <a:ext cx="5657670" cy="1049010"/>
          </a:xfrm>
        </p:spPr>
        <p:txBody>
          <a:bodyPr>
            <a:noAutofit/>
          </a:bodyPr>
          <a:lstStyle/>
          <a:p>
            <a:r>
              <a:rPr lang="uk-UA" sz="2600" dirty="0">
                <a:solidFill>
                  <a:schemeClr val="accent5"/>
                </a:solidFill>
              </a:rPr>
              <a:t>Для договорів оренди укладених після 01.01.2013 р.</a:t>
            </a:r>
            <a:endParaRPr lang="ru-UA" sz="2600" dirty="0">
              <a:solidFill>
                <a:schemeClr val="accent5"/>
              </a:solidFill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071B8C-4021-8AA9-5440-88552C84EB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18632" y="3945275"/>
            <a:ext cx="6171309" cy="2659595"/>
          </a:xfr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/>
              <a:t>є </a:t>
            </a:r>
            <a:r>
              <a:rPr lang="ru-RU" sz="2800" dirty="0" err="1"/>
              <a:t>укладеним</a:t>
            </a:r>
            <a:r>
              <a:rPr lang="ru-RU" sz="2800" dirty="0"/>
              <a:t> з моменту </a:t>
            </a:r>
            <a:r>
              <a:rPr lang="ru-RU" sz="2800" dirty="0" err="1"/>
              <a:t>досягнення</a:t>
            </a:r>
            <a:r>
              <a:rPr lang="ru-RU" sz="2800" dirty="0"/>
              <a:t> сторонами </a:t>
            </a:r>
            <a:r>
              <a:rPr lang="ru-RU" sz="2800" dirty="0" err="1"/>
              <a:t>згоди</a:t>
            </a:r>
            <a:r>
              <a:rPr lang="ru-RU" sz="2800" dirty="0"/>
              <a:t> з </a:t>
            </a:r>
            <a:r>
              <a:rPr lang="ru-RU" sz="2800" dirty="0" err="1"/>
              <a:t>усіх</a:t>
            </a:r>
            <a:r>
              <a:rPr lang="ru-RU" sz="2800" dirty="0"/>
              <a:t>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істотних</a:t>
            </a:r>
            <a:r>
              <a:rPr lang="ru-RU" sz="2800" dirty="0"/>
              <a:t> умов та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підписання</a:t>
            </a:r>
            <a:r>
              <a:rPr lang="ru-RU" sz="2800" dirty="0"/>
              <a:t> у </a:t>
            </a:r>
            <a:r>
              <a:rPr lang="ru-RU" sz="2800" dirty="0" err="1"/>
              <a:t>встановленій</a:t>
            </a:r>
            <a:r>
              <a:rPr lang="ru-RU" sz="2800" dirty="0"/>
              <a:t> </a:t>
            </a:r>
            <a:r>
              <a:rPr lang="ru-RU" sz="2800" dirty="0" err="1"/>
              <a:t>простій</a:t>
            </a:r>
            <a:r>
              <a:rPr lang="ru-RU" sz="2800" dirty="0"/>
              <a:t> </a:t>
            </a:r>
            <a:r>
              <a:rPr lang="ru-RU" sz="2800" dirty="0" err="1"/>
              <a:t>письмовій</a:t>
            </a:r>
            <a:r>
              <a:rPr lang="ru-RU" sz="2800" dirty="0"/>
              <a:t> </a:t>
            </a:r>
            <a:r>
              <a:rPr lang="ru-RU" sz="2800" dirty="0" err="1"/>
              <a:t>формі</a:t>
            </a:r>
            <a:endParaRPr lang="ru-UA" sz="2800" dirty="0"/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F1F64725-1719-578E-68B8-A4AEB8BFDF9A}"/>
              </a:ext>
            </a:extLst>
          </p:cNvPr>
          <p:cNvSpPr/>
          <p:nvPr/>
        </p:nvSpPr>
        <p:spPr>
          <a:xfrm>
            <a:off x="8472772" y="3123345"/>
            <a:ext cx="863028" cy="787582"/>
          </a:xfrm>
          <a:prstGeom prst="down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2924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AE36C5-9637-5DEB-6BBA-CF0557637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61619"/>
            <a:ext cx="10058400" cy="11290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800" b="1" dirty="0" err="1">
                <a:solidFill>
                  <a:schemeClr val="accent2"/>
                </a:solidFill>
              </a:rPr>
              <a:t>Істотними</a:t>
            </a:r>
            <a:r>
              <a:rPr lang="ru-RU" sz="3800" b="1" dirty="0">
                <a:solidFill>
                  <a:schemeClr val="accent2"/>
                </a:solidFill>
              </a:rPr>
              <a:t> </a:t>
            </a:r>
            <a:r>
              <a:rPr lang="ru-RU" sz="3800" b="1" dirty="0" err="1">
                <a:solidFill>
                  <a:schemeClr val="accent2"/>
                </a:solidFill>
              </a:rPr>
              <a:t>умовами</a:t>
            </a:r>
            <a:r>
              <a:rPr lang="ru-RU" sz="3800" b="1" dirty="0">
                <a:solidFill>
                  <a:schemeClr val="accent2"/>
                </a:solidFill>
              </a:rPr>
              <a:t> договору </a:t>
            </a:r>
            <a:r>
              <a:rPr lang="ru-RU" sz="3800" b="1" dirty="0" err="1">
                <a:solidFill>
                  <a:schemeClr val="accent2"/>
                </a:solidFill>
              </a:rPr>
              <a:t>оренди</a:t>
            </a:r>
            <a:r>
              <a:rPr lang="ru-RU" sz="3800" b="1" dirty="0">
                <a:solidFill>
                  <a:schemeClr val="accent2"/>
                </a:solidFill>
              </a:rPr>
              <a:t> </a:t>
            </a:r>
            <a:r>
              <a:rPr lang="ru-RU" sz="3800" b="1" dirty="0" err="1">
                <a:solidFill>
                  <a:schemeClr val="accent2"/>
                </a:solidFill>
              </a:rPr>
              <a:t>землі</a:t>
            </a:r>
            <a:r>
              <a:rPr lang="ru-RU" sz="3800" b="1" dirty="0">
                <a:solidFill>
                  <a:schemeClr val="accent2"/>
                </a:solidFill>
              </a:rPr>
              <a:t> є:</a:t>
            </a:r>
            <a:endParaRPr lang="ru-UA" sz="3800" b="1" dirty="0">
              <a:solidFill>
                <a:schemeClr val="accent2"/>
              </a:solidFill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02A8D5CE-FCAC-DAA7-F746-4021ED147BF4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070853511"/>
              </p:ext>
            </p:extLst>
          </p:nvPr>
        </p:nvGraphicFramePr>
        <p:xfrm>
          <a:off x="666750" y="1781175"/>
          <a:ext cx="10906125" cy="4748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 descr="Исследование">
            <a:extLst>
              <a:ext uri="{FF2B5EF4-FFF2-40B4-BE49-F238E27FC236}">
                <a16:creationId xmlns:a16="http://schemas.microsoft.com/office/drawing/2014/main" id="{1CF60F76-C317-D687-4AFB-0D65DD5BED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15574" y="5139081"/>
            <a:ext cx="1476375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947237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18538</TotalTime>
  <Words>3219</Words>
  <Application>Microsoft Office PowerPoint</Application>
  <PresentationFormat>Широкоэкранный</PresentationFormat>
  <Paragraphs>347</Paragraphs>
  <Slides>66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70" baseType="lpstr">
      <vt:lpstr>Calibri</vt:lpstr>
      <vt:lpstr>Century Gothic</vt:lpstr>
      <vt:lpstr>Garamond</vt:lpstr>
      <vt:lpstr>Савон</vt:lpstr>
      <vt:lpstr>Судова практика у спорах з розірвання договорів оренди земельних ділянок сільськогосподарського призначення</vt:lpstr>
      <vt:lpstr>Оренда землі </vt:lpstr>
      <vt:lpstr>Виключення !!!</vt:lpstr>
      <vt:lpstr>Презентация PowerPoint</vt:lpstr>
      <vt:lpstr>Об’єкти оренди землі  </vt:lpstr>
      <vt:lpstr>Вимоги до договорів оренди землі: </vt:lpstr>
      <vt:lpstr>Позиція ВП ВС справа № 696/1693/15-ц від 23.06.2020 </vt:lpstr>
      <vt:lpstr>Момент набрання чинності договором оренди земельної ділянки</vt:lpstr>
      <vt:lpstr>Істотними умовами договору оренди землі є:</vt:lpstr>
      <vt:lpstr>Постанова ВС КЦС  від 30.07.2020  справа № 471/761/17-ц</vt:lpstr>
      <vt:lpstr>Договір оренди на земельну ділянку з розташованим на ній водним об’єктом</vt:lpstr>
      <vt:lpstr>СТАТИСТИКА   спорів щодо оренди землі :</vt:lpstr>
      <vt:lpstr>- це різноманітні варіації на тему  припинення «сільскогосподарської» оренди землі!!! </vt:lpstr>
      <vt:lpstr>Правова основа: </vt:lpstr>
      <vt:lpstr>Закон України від 31.03.2020 року № 552-IX «Про внесення змін до деяких законодавчих актів України щодо умов обігу земель сільськогосподарського призначення» </vt:lpstr>
      <vt:lpstr>Загальні підстави припинення права користування земельною ділянкою  (у тому числі й на умовах оренди)</vt:lpstr>
      <vt:lpstr>Підстави припинення договору оренди землі: </vt:lpstr>
      <vt:lpstr>Підстави розірвання:</vt:lpstr>
      <vt:lpstr>Розірвання договору здійснюється у судовому порядку: </vt:lpstr>
      <vt:lpstr>Розірвання договору оренди землі за умови невиконання сторонами обов’язків , передбачених  ст.24 і 25 ЗУ «Про оренду землі».</vt:lpstr>
      <vt:lpstr>Підстави, які передбачають позасудовий порядок розірвання договору:</vt:lpstr>
      <vt:lpstr>«Норми законодавства не забороняють сторонам договору оренди земельної ділянки передбачити випадки його розірвання в односторонньому порядку шляхом вчинення стороною одностороннього правочину» </vt:lpstr>
      <vt:lpstr>Односторонньо – лише за договором</vt:lpstr>
      <vt:lpstr>Презентация PowerPoint</vt:lpstr>
      <vt:lpstr>Підстави, які передбачають позасудовий порядок розірвання договору:</vt:lpstr>
      <vt:lpstr>Презентация PowerPoint</vt:lpstr>
      <vt:lpstr>Договір оренди землі може бути розір ваний за згодою сторін. </vt:lpstr>
      <vt:lpstr>Ст. 654  Цивільного кодексу України</vt:lpstr>
      <vt:lpstr>Презентация PowerPoint</vt:lpstr>
      <vt:lpstr>Розірвання договору оренди землі с.г.  призначення, орендарем за яким є юридична особа приватного права  (крім АТ, ПТ, КТ)</vt:lpstr>
      <vt:lpstr>Презентация PowerPoint</vt:lpstr>
      <vt:lpstr>Спори про розірвання договору оренди з підстав заборгованості з орендної плати</vt:lpstr>
      <vt:lpstr>Систематична несплата орендної плати – це…  </vt:lpstr>
      <vt:lpstr>Несплата та недоплата – тотожні поняття ?</vt:lpstr>
      <vt:lpstr>Постанова Верховного Суду   від  10.12.2019 р.  справа № 183/1749/17  від 04.09.2023 р. справа № 143/192/21  </vt:lpstr>
      <vt:lpstr>Систематичне порушення договору оренди земельної ділянки щодо сплати орендної плати є підставою для розірвання такого договору, незважаючи на те, чи виплачена в подальшому заборгованість. </vt:lpstr>
      <vt:lpstr>  Постанова Верховного Суду   від 11.12.2019 р.  у справі № 272/872/17</vt:lpstr>
      <vt:lpstr>Щодо нормативно грошової оцінки землі та перераховування розміру орендної плати: </vt:lpstr>
      <vt:lpstr>Постанова ВП ВС  від 27.11.2018 у справі №912/1385/17 </vt:lpstr>
      <vt:lpstr>Постанова Верховного Суду України від 11.10.2017 у справі № 732/174/17</vt:lpstr>
      <vt:lpstr>Постанова ВП ВС  від 23.05.2018 року  по справі № 629/4628/16-ц</vt:lpstr>
      <vt:lpstr>Чи вважається введення воєнного стану обставиною непереборної сили, що є підставою для звільнення від відповідальності за не сплату орендної плати?</vt:lpstr>
      <vt:lpstr>Чи обов’язково в позовних вимогах заявляти вимогу про повернення земельної ділянки шляхом підписання акту-приймання передачі? </vt:lpstr>
      <vt:lpstr>Постанова ВП ВС   від  4 вересня 2018 року  по справі № 823/2042/16</vt:lpstr>
      <vt:lpstr>Постанова ВП ВС від 21.12.2022  у справі №914/2350/18</vt:lpstr>
      <vt:lpstr>Розірвання договору оренди землі у разі переходу права власності на орендовану земельну ділянку до іншої особи (у тому числі в порядку спадкування)</vt:lpstr>
      <vt:lpstr>Сторони за договором чітко не визначили, що підставою для розірвання договору оренди є перехід права власності на земельну ділянку до іншого власника. </vt:lpstr>
      <vt:lpstr>Презентация PowerPoint</vt:lpstr>
      <vt:lpstr>Постанова ВП ВС від 02.11.2022  у справі №922/3166/20 </vt:lpstr>
      <vt:lpstr>Зміна цільового призначення земельної ділянки без згоди орендодавця</vt:lpstr>
      <vt:lpstr>Постанова ВС від 22.01.2020 року  у справі №468/1498/17-ц </vt:lpstr>
      <vt:lpstr>Постанова КСЦ у складі ВС від 25.03.2020  справа №715/214/17 </vt:lpstr>
      <vt:lpstr>Постанова ВС КЦС   від 11.03.2020  у справі № 704/908/17    та        від 03.12.2020 у справі № 482/2288/18</vt:lpstr>
      <vt:lpstr>Чи є бажання орендодавця самостійно обробляти земельну ділянку підставою для розірвання договору оренди? </vt:lpstr>
      <vt:lpstr>Передача земельної ділянки в суборенду без згоди орендодавця  є підставою для розірвання договору оренди. </vt:lpstr>
      <vt:lpstr>Відсутність письмової згоди Орендодавця на передачу в суборенду земельної ділянки не може слугувати єдиною підставою для задоволення позову Орендаря, поданого до Суборендаря, про визнання договору Суборенди недійсним</vt:lpstr>
      <vt:lpstr>«…щодо строку укладення договору оренди землі після розроблення технічної документації»</vt:lpstr>
      <vt:lpstr>Постанова ВС КЦС від 16.06.2023  у справі №357/9169/18 </vt:lpstr>
      <vt:lpstr>Постанова ВС  від 28.09.2022  справа № 663/1651/21  Постанова ВС КЦС від 14.06.2023  справа №627/761/19 </vt:lpstr>
      <vt:lpstr>Постанова ВП ВС від 25.01.2022  у справі №143/591/20</vt:lpstr>
      <vt:lpstr>Постанова ВС КЦС від 16.06.2023 у справі №357/9169/18 </vt:lpstr>
      <vt:lpstr>Постанова ВП ВС від 18.04.2023 року справа № 357/8277/19 </vt:lpstr>
      <vt:lpstr> Особа, яка використовує земельну ділянку на праві емфітевзису, має право передати таку земельну ділянку в оренду!!!   (ст.8-3 ЗУ «Про оренду землі»)</vt:lpstr>
      <vt:lpstr>Наслідки розірвання договору оренди земельної ділянки</vt:lpstr>
      <vt:lpstr>В И С Н О В О К </vt:lpstr>
      <vt:lpstr>ДЯКУЮ ЗА УВАГУ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Судова практика у спорах з розірвання договорів оренди земельних ділянок сільськогосподарського призначення</dc:title>
  <dc:creator>Asus</dc:creator>
  <cp:lastModifiedBy>Кристина Батагіна</cp:lastModifiedBy>
  <cp:revision>73</cp:revision>
  <dcterms:created xsi:type="dcterms:W3CDTF">2023-07-05T17:40:05Z</dcterms:created>
  <dcterms:modified xsi:type="dcterms:W3CDTF">2024-02-14T06:25:32Z</dcterms:modified>
</cp:coreProperties>
</file>