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1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  <p:sldMasterId id="2147483696" r:id="rId2"/>
    <p:sldMasterId id="2147483700" r:id="rId3"/>
    <p:sldMasterId id="2147483712" r:id="rId4"/>
    <p:sldMasterId id="2147483724" r:id="rId5"/>
  </p:sldMasterIdLst>
  <p:notesMasterIdLst>
    <p:notesMasterId r:id="rId80"/>
  </p:notesMasterIdLst>
  <p:sldIdLst>
    <p:sldId id="256" r:id="rId6"/>
    <p:sldId id="257" r:id="rId7"/>
    <p:sldId id="338" r:id="rId8"/>
    <p:sldId id="443" r:id="rId9"/>
    <p:sldId id="444" r:id="rId10"/>
    <p:sldId id="445" r:id="rId11"/>
    <p:sldId id="339" r:id="rId12"/>
    <p:sldId id="340" r:id="rId13"/>
    <p:sldId id="341" r:id="rId14"/>
    <p:sldId id="451" r:id="rId15"/>
    <p:sldId id="342" r:id="rId16"/>
    <p:sldId id="452" r:id="rId17"/>
    <p:sldId id="333" r:id="rId18"/>
    <p:sldId id="334" r:id="rId19"/>
    <p:sldId id="453" r:id="rId20"/>
    <p:sldId id="335" r:id="rId21"/>
    <p:sldId id="454" r:id="rId22"/>
    <p:sldId id="446" r:id="rId23"/>
    <p:sldId id="343" r:id="rId24"/>
    <p:sldId id="337" r:id="rId25"/>
    <p:sldId id="447" r:id="rId26"/>
    <p:sldId id="435" r:id="rId27"/>
    <p:sldId id="448" r:id="rId28"/>
    <p:sldId id="258" r:id="rId29"/>
    <p:sldId id="259" r:id="rId30"/>
    <p:sldId id="296" r:id="rId31"/>
    <p:sldId id="295" r:id="rId32"/>
    <p:sldId id="308" r:id="rId33"/>
    <p:sldId id="294" r:id="rId34"/>
    <p:sldId id="346" r:id="rId35"/>
    <p:sldId id="345" r:id="rId36"/>
    <p:sldId id="436" r:id="rId37"/>
    <p:sldId id="271" r:id="rId38"/>
    <p:sldId id="272" r:id="rId39"/>
    <p:sldId id="273" r:id="rId40"/>
    <p:sldId id="274" r:id="rId41"/>
    <p:sldId id="281" r:id="rId42"/>
    <p:sldId id="282" r:id="rId43"/>
    <p:sldId id="347" r:id="rId44"/>
    <p:sldId id="348" r:id="rId45"/>
    <p:sldId id="412" r:id="rId46"/>
    <p:sldId id="265" r:id="rId47"/>
    <p:sldId id="425" r:id="rId48"/>
    <p:sldId id="270" r:id="rId49"/>
    <p:sldId id="449" r:id="rId50"/>
    <p:sldId id="416" r:id="rId51"/>
    <p:sldId id="275" r:id="rId52"/>
    <p:sldId id="276" r:id="rId53"/>
    <p:sldId id="426" r:id="rId54"/>
    <p:sldId id="427" r:id="rId55"/>
    <p:sldId id="430" r:id="rId56"/>
    <p:sldId id="431" r:id="rId57"/>
    <p:sldId id="277" r:id="rId58"/>
    <p:sldId id="455" r:id="rId59"/>
    <p:sldId id="428" r:id="rId60"/>
    <p:sldId id="450" r:id="rId61"/>
    <p:sldId id="456" r:id="rId62"/>
    <p:sldId id="457" r:id="rId63"/>
    <p:sldId id="327" r:id="rId64"/>
    <p:sldId id="433" r:id="rId65"/>
    <p:sldId id="437" r:id="rId66"/>
    <p:sldId id="438" r:id="rId67"/>
    <p:sldId id="439" r:id="rId68"/>
    <p:sldId id="440" r:id="rId69"/>
    <p:sldId id="441" r:id="rId70"/>
    <p:sldId id="432" r:id="rId71"/>
    <p:sldId id="329" r:id="rId72"/>
    <p:sldId id="429" r:id="rId73"/>
    <p:sldId id="458" r:id="rId74"/>
    <p:sldId id="330" r:id="rId75"/>
    <p:sldId id="434" r:id="rId76"/>
    <p:sldId id="331" r:id="rId77"/>
    <p:sldId id="442" r:id="rId78"/>
    <p:sldId id="332" r:id="rId7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A7A40A3-1DA9-4CC8-809A-ECDF9DF1D4C1}">
          <p14:sldIdLst>
            <p14:sldId id="256"/>
            <p14:sldId id="257"/>
            <p14:sldId id="338"/>
            <p14:sldId id="443"/>
            <p14:sldId id="444"/>
            <p14:sldId id="445"/>
            <p14:sldId id="339"/>
            <p14:sldId id="340"/>
            <p14:sldId id="341"/>
            <p14:sldId id="451"/>
            <p14:sldId id="342"/>
            <p14:sldId id="452"/>
            <p14:sldId id="333"/>
            <p14:sldId id="334"/>
            <p14:sldId id="453"/>
            <p14:sldId id="335"/>
            <p14:sldId id="454"/>
            <p14:sldId id="446"/>
            <p14:sldId id="343"/>
            <p14:sldId id="337"/>
            <p14:sldId id="447"/>
            <p14:sldId id="435"/>
            <p14:sldId id="448"/>
            <p14:sldId id="258"/>
            <p14:sldId id="259"/>
            <p14:sldId id="296"/>
            <p14:sldId id="295"/>
            <p14:sldId id="308"/>
            <p14:sldId id="294"/>
            <p14:sldId id="346"/>
            <p14:sldId id="345"/>
            <p14:sldId id="436"/>
            <p14:sldId id="271"/>
            <p14:sldId id="272"/>
            <p14:sldId id="273"/>
            <p14:sldId id="274"/>
            <p14:sldId id="281"/>
            <p14:sldId id="282"/>
            <p14:sldId id="347"/>
            <p14:sldId id="348"/>
            <p14:sldId id="412"/>
            <p14:sldId id="265"/>
            <p14:sldId id="425"/>
            <p14:sldId id="270"/>
            <p14:sldId id="449"/>
            <p14:sldId id="416"/>
            <p14:sldId id="275"/>
            <p14:sldId id="276"/>
            <p14:sldId id="426"/>
            <p14:sldId id="427"/>
            <p14:sldId id="430"/>
            <p14:sldId id="431"/>
            <p14:sldId id="277"/>
            <p14:sldId id="455"/>
            <p14:sldId id="428"/>
            <p14:sldId id="450"/>
            <p14:sldId id="456"/>
            <p14:sldId id="457"/>
            <p14:sldId id="327"/>
            <p14:sldId id="433"/>
            <p14:sldId id="437"/>
            <p14:sldId id="438"/>
            <p14:sldId id="439"/>
            <p14:sldId id="440"/>
            <p14:sldId id="441"/>
            <p14:sldId id="432"/>
            <p14:sldId id="329"/>
            <p14:sldId id="429"/>
            <p14:sldId id="458"/>
          </p14:sldIdLst>
        </p14:section>
        <p14:section name="Подробнее" id="{2CC34DB2-6590-42C0-AD4B-A04C6060184E}">
          <p14:sldIdLst>
            <p14:sldId id="330"/>
            <p14:sldId id="434"/>
            <p14:sldId id="331"/>
            <p14:sldId id="442"/>
            <p14:sldId id="33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6" autoAdjust="0"/>
    <p:restoredTop sz="94660"/>
  </p:normalViewPr>
  <p:slideViewPr>
    <p:cSldViewPr snapToGrid="0">
      <p:cViewPr>
        <p:scale>
          <a:sx n="64" d="100"/>
          <a:sy n="64" d="100"/>
        </p:scale>
        <p:origin x="748" y="-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tableStyles" Target="tableStyles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82" Type="http://schemas.openxmlformats.org/officeDocument/2006/relationships/viewProps" Target="viewProps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73AD0E-F6F8-40D5-BEF1-60AC9925BDA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CFF65F78-E0DF-4BF2-8D1A-EB4E994488F0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2400" b="1" dirty="0"/>
            <a:t>Угода про </a:t>
          </a:r>
          <a:r>
            <a:rPr lang="ru-RU" sz="2400" b="1" dirty="0" err="1"/>
            <a:t>асоціацію</a:t>
          </a:r>
          <a:r>
            <a:rPr lang="ru-RU" sz="2400" b="1" dirty="0"/>
            <a:t> </a:t>
          </a:r>
          <a:r>
            <a:rPr lang="ru-RU" sz="2400" b="1" dirty="0" err="1"/>
            <a:t>між</a:t>
          </a:r>
          <a:r>
            <a:rPr lang="ru-RU" sz="2400" b="1" dirty="0"/>
            <a:t> </a:t>
          </a:r>
          <a:r>
            <a:rPr lang="ru-RU" sz="2400" b="1" dirty="0" err="1"/>
            <a:t>Україною</a:t>
          </a:r>
          <a:r>
            <a:rPr lang="ru-RU" sz="2400" b="1" dirty="0"/>
            <a:t> та ЄС</a:t>
          </a:r>
          <a:endParaRPr lang="ru-UA" sz="2400" dirty="0"/>
        </a:p>
      </dgm:t>
    </dgm:pt>
    <dgm:pt modelId="{486FE34C-0FFE-49AE-8020-034CB37DF39A}" type="parTrans" cxnId="{8D7ED76C-09B6-4CF3-B622-C71DB9945CF1}">
      <dgm:prSet/>
      <dgm:spPr/>
      <dgm:t>
        <a:bodyPr/>
        <a:lstStyle/>
        <a:p>
          <a:pPr algn="ctr"/>
          <a:endParaRPr lang="ru-UA"/>
        </a:p>
      </dgm:t>
    </dgm:pt>
    <dgm:pt modelId="{30F136F1-5E51-4D42-A60A-8789B2A778B7}" type="sibTrans" cxnId="{8D7ED76C-09B6-4CF3-B622-C71DB9945CF1}">
      <dgm:prSet/>
      <dgm:spPr/>
      <dgm:t>
        <a:bodyPr/>
        <a:lstStyle/>
        <a:p>
          <a:pPr algn="ctr"/>
          <a:endParaRPr lang="ru-UA"/>
        </a:p>
      </dgm:t>
    </dgm:pt>
    <dgm:pt modelId="{545721AA-1721-4648-AF3E-61B5ADFEE2CC}" type="pres">
      <dgm:prSet presAssocID="{FA73AD0E-F6F8-40D5-BEF1-60AC9925BDA1}" presName="linear" presStyleCnt="0">
        <dgm:presLayoutVars>
          <dgm:animLvl val="lvl"/>
          <dgm:resizeHandles val="exact"/>
        </dgm:presLayoutVars>
      </dgm:prSet>
      <dgm:spPr/>
    </dgm:pt>
    <dgm:pt modelId="{826534AA-6269-47B8-ACAB-9CD82A03E3C5}" type="pres">
      <dgm:prSet presAssocID="{CFF65F78-E0DF-4BF2-8D1A-EB4E994488F0}" presName="parentText" presStyleLbl="node1" presStyleIdx="0" presStyleCnt="1" custLinFactNeighborX="1410" custLinFactNeighborY="-3704">
        <dgm:presLayoutVars>
          <dgm:chMax val="0"/>
          <dgm:bulletEnabled val="1"/>
        </dgm:presLayoutVars>
      </dgm:prSet>
      <dgm:spPr/>
    </dgm:pt>
  </dgm:ptLst>
  <dgm:cxnLst>
    <dgm:cxn modelId="{8D7ED76C-09B6-4CF3-B622-C71DB9945CF1}" srcId="{FA73AD0E-F6F8-40D5-BEF1-60AC9925BDA1}" destId="{CFF65F78-E0DF-4BF2-8D1A-EB4E994488F0}" srcOrd="0" destOrd="0" parTransId="{486FE34C-0FFE-49AE-8020-034CB37DF39A}" sibTransId="{30F136F1-5E51-4D42-A60A-8789B2A778B7}"/>
    <dgm:cxn modelId="{3A2C5C55-0ACC-43C0-930A-EC1A2DF6D53C}" type="presOf" srcId="{FA73AD0E-F6F8-40D5-BEF1-60AC9925BDA1}" destId="{545721AA-1721-4648-AF3E-61B5ADFEE2CC}" srcOrd="0" destOrd="0" presId="urn:microsoft.com/office/officeart/2005/8/layout/vList2"/>
    <dgm:cxn modelId="{E1C33ECE-2B76-4F4B-BDB0-6A114D4CD1CA}" type="presOf" srcId="{CFF65F78-E0DF-4BF2-8D1A-EB4E994488F0}" destId="{826534AA-6269-47B8-ACAB-9CD82A03E3C5}" srcOrd="0" destOrd="0" presId="urn:microsoft.com/office/officeart/2005/8/layout/vList2"/>
    <dgm:cxn modelId="{4E7412FB-0EC8-481B-8246-A825BF918139}" type="presParOf" srcId="{545721AA-1721-4648-AF3E-61B5ADFEE2CC}" destId="{826534AA-6269-47B8-ACAB-9CD82A03E3C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8557793-2CED-495F-A106-FEDE3239642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3F98A566-024C-43F7-ABF2-AC54903CE773}">
      <dgm:prSet phldrT="[Текст]" custT="1"/>
      <dgm:spPr/>
      <dgm:t>
        <a:bodyPr/>
        <a:lstStyle/>
        <a:p>
          <a:pPr algn="ctr"/>
          <a:r>
            <a:rPr lang="uk-UA" sz="2700" dirty="0"/>
            <a:t>ЗУ «Про державну підтримку сільського господарства України»</a:t>
          </a:r>
          <a:endParaRPr lang="ru-UA" sz="2700" dirty="0"/>
        </a:p>
      </dgm:t>
    </dgm:pt>
    <dgm:pt modelId="{BC7F471D-8330-4279-AE8A-765D4AD7F136}" type="parTrans" cxnId="{7AFF1BE2-35A0-4D5D-91C2-D2AC7E1DC98B}">
      <dgm:prSet/>
      <dgm:spPr/>
      <dgm:t>
        <a:bodyPr/>
        <a:lstStyle/>
        <a:p>
          <a:endParaRPr lang="ru-UA"/>
        </a:p>
      </dgm:t>
    </dgm:pt>
    <dgm:pt modelId="{6FF2D137-1256-4EC1-AA50-4681E2E669A6}" type="sibTrans" cxnId="{7AFF1BE2-35A0-4D5D-91C2-D2AC7E1DC98B}">
      <dgm:prSet/>
      <dgm:spPr/>
      <dgm:t>
        <a:bodyPr/>
        <a:lstStyle/>
        <a:p>
          <a:endParaRPr lang="ru-UA"/>
        </a:p>
      </dgm:t>
    </dgm:pt>
    <dgm:pt modelId="{D8E24CC0-78D6-45BA-B77C-DA71D7A1DDCB}">
      <dgm:prSet phldrT="[Текст]" phldr="1"/>
      <dgm:spPr/>
      <dgm:t>
        <a:bodyPr/>
        <a:lstStyle/>
        <a:p>
          <a:endParaRPr lang="ru-UA" dirty="0"/>
        </a:p>
      </dgm:t>
    </dgm:pt>
    <dgm:pt modelId="{D87ACC4A-2730-434F-A15F-8D8CAFC598ED}" type="parTrans" cxnId="{A1B7FE0B-914D-46E5-9893-921D12A63CE7}">
      <dgm:prSet/>
      <dgm:spPr/>
      <dgm:t>
        <a:bodyPr/>
        <a:lstStyle/>
        <a:p>
          <a:endParaRPr lang="ru-UA"/>
        </a:p>
      </dgm:t>
    </dgm:pt>
    <dgm:pt modelId="{B0A47B38-89B9-42EF-B8CE-C42F6DBF1ABD}" type="sibTrans" cxnId="{A1B7FE0B-914D-46E5-9893-921D12A63CE7}">
      <dgm:prSet/>
      <dgm:spPr/>
      <dgm:t>
        <a:bodyPr/>
        <a:lstStyle/>
        <a:p>
          <a:endParaRPr lang="ru-UA"/>
        </a:p>
      </dgm:t>
    </dgm:pt>
    <dgm:pt modelId="{DA276A85-6211-4003-A8FC-DE1191062C85}">
      <dgm:prSet phldrT="[Текст]" custT="1"/>
      <dgm:spPr/>
      <dgm:t>
        <a:bodyPr/>
        <a:lstStyle/>
        <a:p>
          <a:pPr algn="ctr"/>
          <a:r>
            <a:rPr lang="uk-UA" sz="2900" dirty="0"/>
            <a:t>Земельний кодекс України </a:t>
          </a:r>
          <a:endParaRPr lang="ru-UA" sz="2900" dirty="0"/>
        </a:p>
      </dgm:t>
    </dgm:pt>
    <dgm:pt modelId="{53791D39-84C2-4226-B2BC-551535FD1B69}" type="parTrans" cxnId="{36EE78EF-F618-4133-8AF9-873094699558}">
      <dgm:prSet/>
      <dgm:spPr/>
      <dgm:t>
        <a:bodyPr/>
        <a:lstStyle/>
        <a:p>
          <a:endParaRPr lang="ru-UA"/>
        </a:p>
      </dgm:t>
    </dgm:pt>
    <dgm:pt modelId="{F2322910-8428-4D39-A808-62156B6296B2}" type="sibTrans" cxnId="{36EE78EF-F618-4133-8AF9-873094699558}">
      <dgm:prSet/>
      <dgm:spPr/>
      <dgm:t>
        <a:bodyPr/>
        <a:lstStyle/>
        <a:p>
          <a:endParaRPr lang="ru-UA"/>
        </a:p>
      </dgm:t>
    </dgm:pt>
    <dgm:pt modelId="{5DFBAB42-8C71-4EA7-9A97-C7DAB1EAF16B}" type="pres">
      <dgm:prSet presAssocID="{38557793-2CED-495F-A106-FEDE32396426}" presName="linear" presStyleCnt="0">
        <dgm:presLayoutVars>
          <dgm:animLvl val="lvl"/>
          <dgm:resizeHandles val="exact"/>
        </dgm:presLayoutVars>
      </dgm:prSet>
      <dgm:spPr/>
    </dgm:pt>
    <dgm:pt modelId="{9AF20229-E173-4AA3-B5C0-6C512049B44C}" type="pres">
      <dgm:prSet presAssocID="{3F98A566-024C-43F7-ABF2-AC54903CE773}" presName="parentText" presStyleLbl="node1" presStyleIdx="0" presStyleCnt="2" custScaleX="90167" custScaleY="138112" custLinFactNeighborX="6518" custLinFactNeighborY="-3704">
        <dgm:presLayoutVars>
          <dgm:chMax val="0"/>
          <dgm:bulletEnabled val="1"/>
        </dgm:presLayoutVars>
      </dgm:prSet>
      <dgm:spPr/>
    </dgm:pt>
    <dgm:pt modelId="{401BC318-9E3C-40FB-8EA1-80F9B392785A}" type="pres">
      <dgm:prSet presAssocID="{3F98A566-024C-43F7-ABF2-AC54903CE773}" presName="childText" presStyleLbl="revTx" presStyleIdx="0" presStyleCnt="1">
        <dgm:presLayoutVars>
          <dgm:bulletEnabled val="1"/>
        </dgm:presLayoutVars>
      </dgm:prSet>
      <dgm:spPr/>
    </dgm:pt>
    <dgm:pt modelId="{3067F719-2727-4702-AA44-FEC3CB4A7833}" type="pres">
      <dgm:prSet presAssocID="{DA276A85-6211-4003-A8FC-DE1191062C85}" presName="parentText" presStyleLbl="node1" presStyleIdx="1" presStyleCnt="2" custScaleX="73936" custScaleY="153658" custLinFactNeighborX="-5079" custLinFactNeighborY="64725">
        <dgm:presLayoutVars>
          <dgm:chMax val="0"/>
          <dgm:bulletEnabled val="1"/>
        </dgm:presLayoutVars>
      </dgm:prSet>
      <dgm:spPr/>
    </dgm:pt>
  </dgm:ptLst>
  <dgm:cxnLst>
    <dgm:cxn modelId="{A1B7FE0B-914D-46E5-9893-921D12A63CE7}" srcId="{3F98A566-024C-43F7-ABF2-AC54903CE773}" destId="{D8E24CC0-78D6-45BA-B77C-DA71D7A1DDCB}" srcOrd="0" destOrd="0" parTransId="{D87ACC4A-2730-434F-A15F-8D8CAFC598ED}" sibTransId="{B0A47B38-89B9-42EF-B8CE-C42F6DBF1ABD}"/>
    <dgm:cxn modelId="{D3EE9522-49EA-4B7A-B142-07A33B090028}" type="presOf" srcId="{38557793-2CED-495F-A106-FEDE32396426}" destId="{5DFBAB42-8C71-4EA7-9A97-C7DAB1EAF16B}" srcOrd="0" destOrd="0" presId="urn:microsoft.com/office/officeart/2005/8/layout/vList2"/>
    <dgm:cxn modelId="{F289336C-1C0A-4C5B-87CC-A04283AF6991}" type="presOf" srcId="{DA276A85-6211-4003-A8FC-DE1191062C85}" destId="{3067F719-2727-4702-AA44-FEC3CB4A7833}" srcOrd="0" destOrd="0" presId="urn:microsoft.com/office/officeart/2005/8/layout/vList2"/>
    <dgm:cxn modelId="{7AFF1BE2-35A0-4D5D-91C2-D2AC7E1DC98B}" srcId="{38557793-2CED-495F-A106-FEDE32396426}" destId="{3F98A566-024C-43F7-ABF2-AC54903CE773}" srcOrd="0" destOrd="0" parTransId="{BC7F471D-8330-4279-AE8A-765D4AD7F136}" sibTransId="{6FF2D137-1256-4EC1-AA50-4681E2E669A6}"/>
    <dgm:cxn modelId="{F4C2BFE2-6451-41E8-988B-71413285CF9D}" type="presOf" srcId="{D8E24CC0-78D6-45BA-B77C-DA71D7A1DDCB}" destId="{401BC318-9E3C-40FB-8EA1-80F9B392785A}" srcOrd="0" destOrd="0" presId="urn:microsoft.com/office/officeart/2005/8/layout/vList2"/>
    <dgm:cxn modelId="{FBBF91EC-CD54-4E46-80CB-4F7EC16FDF90}" type="presOf" srcId="{3F98A566-024C-43F7-ABF2-AC54903CE773}" destId="{9AF20229-E173-4AA3-B5C0-6C512049B44C}" srcOrd="0" destOrd="0" presId="urn:microsoft.com/office/officeart/2005/8/layout/vList2"/>
    <dgm:cxn modelId="{36EE78EF-F618-4133-8AF9-873094699558}" srcId="{38557793-2CED-495F-A106-FEDE32396426}" destId="{DA276A85-6211-4003-A8FC-DE1191062C85}" srcOrd="1" destOrd="0" parTransId="{53791D39-84C2-4226-B2BC-551535FD1B69}" sibTransId="{F2322910-8428-4D39-A808-62156B6296B2}"/>
    <dgm:cxn modelId="{0A348307-00B3-4713-AB54-84F82DD233AA}" type="presParOf" srcId="{5DFBAB42-8C71-4EA7-9A97-C7DAB1EAF16B}" destId="{9AF20229-E173-4AA3-B5C0-6C512049B44C}" srcOrd="0" destOrd="0" presId="urn:microsoft.com/office/officeart/2005/8/layout/vList2"/>
    <dgm:cxn modelId="{AA2E6AC7-1CBF-4F6E-A9C5-1AE7068DC58E}" type="presParOf" srcId="{5DFBAB42-8C71-4EA7-9A97-C7DAB1EAF16B}" destId="{401BC318-9E3C-40FB-8EA1-80F9B392785A}" srcOrd="1" destOrd="0" presId="urn:microsoft.com/office/officeart/2005/8/layout/vList2"/>
    <dgm:cxn modelId="{2323FBBF-759D-44D8-8937-6915EA321A85}" type="presParOf" srcId="{5DFBAB42-8C71-4EA7-9A97-C7DAB1EAF16B}" destId="{3067F719-2727-4702-AA44-FEC3CB4A783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C77872D-A73A-4654-8243-80E997AEFA0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5B7DFEF3-A32B-494B-8777-0BEDAFACF439}">
      <dgm:prSet custT="1"/>
      <dgm:spPr/>
      <dgm:t>
        <a:bodyPr/>
        <a:lstStyle/>
        <a:p>
          <a:r>
            <a:rPr lang="ru-RU" sz="2400" dirty="0"/>
            <a:t>рейдерство</a:t>
          </a:r>
          <a:endParaRPr lang="ru-UA" sz="2400" dirty="0"/>
        </a:p>
      </dgm:t>
    </dgm:pt>
    <dgm:pt modelId="{EE3C0E87-9E0E-4A28-8F7A-D44EF1375A01}" type="parTrans" cxnId="{087A99BD-1D04-4CA2-9552-C141B9CEDFC8}">
      <dgm:prSet/>
      <dgm:spPr/>
      <dgm:t>
        <a:bodyPr/>
        <a:lstStyle/>
        <a:p>
          <a:endParaRPr lang="ru-UA"/>
        </a:p>
      </dgm:t>
    </dgm:pt>
    <dgm:pt modelId="{E04BDB1A-21AB-4966-B380-CD77C4269DFD}" type="sibTrans" cxnId="{087A99BD-1D04-4CA2-9552-C141B9CEDFC8}">
      <dgm:prSet/>
      <dgm:spPr/>
      <dgm:t>
        <a:bodyPr/>
        <a:lstStyle/>
        <a:p>
          <a:endParaRPr lang="ru-UA"/>
        </a:p>
      </dgm:t>
    </dgm:pt>
    <dgm:pt modelId="{F2D8DE99-735D-4328-96F9-C9CCBA6497E2}">
      <dgm:prSet custT="1"/>
      <dgm:spPr/>
      <dgm:t>
        <a:bodyPr/>
        <a:lstStyle/>
        <a:p>
          <a:r>
            <a:rPr lang="ru-RU" sz="2400" dirty="0" err="1"/>
            <a:t>порушення</a:t>
          </a:r>
          <a:r>
            <a:rPr lang="ru-RU" sz="2400" dirty="0"/>
            <a:t> </a:t>
          </a:r>
          <a:r>
            <a:rPr lang="ru-RU" sz="2400" dirty="0" err="1"/>
            <a:t>зобов'язань</a:t>
          </a:r>
          <a:r>
            <a:rPr lang="ru-RU" sz="2400" dirty="0"/>
            <a:t> </a:t>
          </a:r>
          <a:endParaRPr lang="ru-UA" sz="2400" dirty="0"/>
        </a:p>
      </dgm:t>
    </dgm:pt>
    <dgm:pt modelId="{5A00F0F3-A241-45B7-AAF8-186ACC4D95C3}" type="parTrans" cxnId="{0A894C10-0D93-4CF3-9F53-4181AE81AD7C}">
      <dgm:prSet/>
      <dgm:spPr/>
      <dgm:t>
        <a:bodyPr/>
        <a:lstStyle/>
        <a:p>
          <a:endParaRPr lang="ru-UA"/>
        </a:p>
      </dgm:t>
    </dgm:pt>
    <dgm:pt modelId="{633A3989-82D8-493A-9C5B-6A74F2462064}" type="sibTrans" cxnId="{0A894C10-0D93-4CF3-9F53-4181AE81AD7C}">
      <dgm:prSet/>
      <dgm:spPr/>
      <dgm:t>
        <a:bodyPr/>
        <a:lstStyle/>
        <a:p>
          <a:endParaRPr lang="ru-UA"/>
        </a:p>
      </dgm:t>
    </dgm:pt>
    <dgm:pt modelId="{9E8D2D61-C5B4-41E5-93D7-33CA67E4542D}">
      <dgm:prSet custT="1"/>
      <dgm:spPr/>
      <dgm:t>
        <a:bodyPr/>
        <a:lstStyle/>
        <a:p>
          <a:r>
            <a:rPr lang="ru-RU" sz="2400" dirty="0" err="1"/>
            <a:t>пошкодження</a:t>
          </a:r>
          <a:r>
            <a:rPr lang="ru-RU" sz="2400" dirty="0"/>
            <a:t> </a:t>
          </a:r>
          <a:r>
            <a:rPr lang="ru-RU" sz="2400" dirty="0" err="1"/>
            <a:t>матеріально-технічних</a:t>
          </a:r>
          <a:r>
            <a:rPr lang="ru-RU" sz="2400" dirty="0"/>
            <a:t> </a:t>
          </a:r>
          <a:r>
            <a:rPr lang="ru-RU" sz="2400" dirty="0" err="1"/>
            <a:t>обєктів</a:t>
          </a:r>
          <a:endParaRPr lang="ru-UA" sz="2400" dirty="0"/>
        </a:p>
      </dgm:t>
    </dgm:pt>
    <dgm:pt modelId="{2B43A81C-7DB1-4870-921D-271DF82B7790}" type="parTrans" cxnId="{A8719BA6-3E15-48D3-B319-6266CAD607C8}">
      <dgm:prSet/>
      <dgm:spPr/>
      <dgm:t>
        <a:bodyPr/>
        <a:lstStyle/>
        <a:p>
          <a:endParaRPr lang="ru-UA"/>
        </a:p>
      </dgm:t>
    </dgm:pt>
    <dgm:pt modelId="{8626C750-D453-4B6C-B978-6966C0E2A917}" type="sibTrans" cxnId="{A8719BA6-3E15-48D3-B319-6266CAD607C8}">
      <dgm:prSet/>
      <dgm:spPr/>
      <dgm:t>
        <a:bodyPr/>
        <a:lstStyle/>
        <a:p>
          <a:endParaRPr lang="ru-UA"/>
        </a:p>
      </dgm:t>
    </dgm:pt>
    <dgm:pt modelId="{3F96D0CB-C4FE-42BB-98FA-AC1A99542212}">
      <dgm:prSet custT="1"/>
      <dgm:spPr/>
      <dgm:t>
        <a:bodyPr/>
        <a:lstStyle/>
        <a:p>
          <a:r>
            <a:rPr lang="ru-RU" sz="2400" dirty="0" err="1"/>
            <a:t>порушення</a:t>
          </a:r>
          <a:r>
            <a:rPr lang="ru-RU" sz="2400" dirty="0"/>
            <a:t> </a:t>
          </a:r>
          <a:r>
            <a:rPr lang="ru-RU" sz="2400" dirty="0" err="1"/>
            <a:t>немайнових</a:t>
          </a:r>
          <a:r>
            <a:rPr lang="ru-RU" sz="2400" dirty="0"/>
            <a:t> прав </a:t>
          </a:r>
          <a:r>
            <a:rPr lang="ru-RU" sz="2400" dirty="0" err="1"/>
            <a:t>суб'єктів</a:t>
          </a:r>
          <a:r>
            <a:rPr lang="ru-RU" sz="2400" dirty="0"/>
            <a:t> </a:t>
          </a:r>
          <a:r>
            <a:rPr lang="ru-RU" sz="2400" dirty="0" err="1"/>
            <a:t>агробізнесу</a:t>
          </a:r>
          <a:r>
            <a:rPr lang="ru-RU" sz="2400" dirty="0"/>
            <a:t> </a:t>
          </a:r>
          <a:endParaRPr lang="ru-UA" sz="2400" dirty="0"/>
        </a:p>
      </dgm:t>
    </dgm:pt>
    <dgm:pt modelId="{B0F56EBC-123C-4E66-B47C-25579EC04653}" type="parTrans" cxnId="{8AEA6C61-4F27-4CB5-B63E-7925537FD51D}">
      <dgm:prSet/>
      <dgm:spPr/>
      <dgm:t>
        <a:bodyPr/>
        <a:lstStyle/>
        <a:p>
          <a:endParaRPr lang="ru-UA"/>
        </a:p>
      </dgm:t>
    </dgm:pt>
    <dgm:pt modelId="{0EDE6EA3-181C-4F2A-83E4-0A25FCCC87E6}" type="sibTrans" cxnId="{8AEA6C61-4F27-4CB5-B63E-7925537FD51D}">
      <dgm:prSet/>
      <dgm:spPr/>
      <dgm:t>
        <a:bodyPr/>
        <a:lstStyle/>
        <a:p>
          <a:endParaRPr lang="ru-UA"/>
        </a:p>
      </dgm:t>
    </dgm:pt>
    <dgm:pt modelId="{AB540449-97D4-4EE5-B7F6-8985EA3DE1DE}">
      <dgm:prSet custT="1"/>
      <dgm:spPr/>
      <dgm:t>
        <a:bodyPr/>
        <a:lstStyle/>
        <a:p>
          <a:r>
            <a:rPr lang="ru-RU" sz="2400" dirty="0" err="1"/>
            <a:t>порушення</a:t>
          </a:r>
          <a:r>
            <a:rPr lang="ru-RU" sz="2400" dirty="0"/>
            <a:t> у </a:t>
          </a:r>
          <a:r>
            <a:rPr lang="ru-RU" sz="2400" dirty="0" err="1"/>
            <a:t>сфері</a:t>
          </a:r>
          <a:r>
            <a:rPr lang="ru-RU" sz="2400" dirty="0"/>
            <a:t> </a:t>
          </a:r>
          <a:r>
            <a:rPr lang="ru-RU" sz="2400" dirty="0" err="1"/>
            <a:t>виготовлення</a:t>
          </a:r>
          <a:r>
            <a:rPr lang="ru-RU" sz="2400" dirty="0"/>
            <a:t> </a:t>
          </a:r>
          <a:r>
            <a:rPr lang="ru-RU" sz="2400" dirty="0" err="1"/>
            <a:t>сг</a:t>
          </a:r>
          <a:r>
            <a:rPr lang="ru-RU" sz="2400" dirty="0"/>
            <a:t> </a:t>
          </a:r>
          <a:r>
            <a:rPr lang="ru-RU" sz="2400" dirty="0" err="1"/>
            <a:t>продукції</a:t>
          </a:r>
          <a:r>
            <a:rPr lang="ru-RU" sz="2400" dirty="0"/>
            <a:t> </a:t>
          </a:r>
          <a:endParaRPr lang="ru-UA" sz="2400" dirty="0"/>
        </a:p>
      </dgm:t>
    </dgm:pt>
    <dgm:pt modelId="{BF89369E-F4E9-4CDD-8C8C-C5F2C05A93F3}" type="parTrans" cxnId="{DC77EC2C-B72C-45AA-A995-249FDA85879F}">
      <dgm:prSet/>
      <dgm:spPr/>
      <dgm:t>
        <a:bodyPr/>
        <a:lstStyle/>
        <a:p>
          <a:endParaRPr lang="ru-UA"/>
        </a:p>
      </dgm:t>
    </dgm:pt>
    <dgm:pt modelId="{3BDCF495-B014-416A-9471-749CE4E8E132}" type="sibTrans" cxnId="{DC77EC2C-B72C-45AA-A995-249FDA85879F}">
      <dgm:prSet/>
      <dgm:spPr/>
      <dgm:t>
        <a:bodyPr/>
        <a:lstStyle/>
        <a:p>
          <a:endParaRPr lang="ru-UA"/>
        </a:p>
      </dgm:t>
    </dgm:pt>
    <dgm:pt modelId="{368E15E0-8840-4071-84A1-0ACF2A1109DD}" type="pres">
      <dgm:prSet presAssocID="{2C77872D-A73A-4654-8243-80E997AEFA0C}" presName="CompostProcess" presStyleCnt="0">
        <dgm:presLayoutVars>
          <dgm:dir/>
          <dgm:resizeHandles val="exact"/>
        </dgm:presLayoutVars>
      </dgm:prSet>
      <dgm:spPr/>
    </dgm:pt>
    <dgm:pt modelId="{10D2B483-A8A3-46CD-8132-C9146BCD3267}" type="pres">
      <dgm:prSet presAssocID="{2C77872D-A73A-4654-8243-80E997AEFA0C}" presName="arrow" presStyleLbl="bgShp" presStyleIdx="0" presStyleCnt="1" custLinFactNeighborX="-2734" custLinFactNeighborY="3455"/>
      <dgm:spPr/>
    </dgm:pt>
    <dgm:pt modelId="{36C402A9-D1AB-409F-8CCC-16E7D18666D2}" type="pres">
      <dgm:prSet presAssocID="{2C77872D-A73A-4654-8243-80E997AEFA0C}" presName="linearProcess" presStyleCnt="0"/>
      <dgm:spPr/>
    </dgm:pt>
    <dgm:pt modelId="{70F8B310-5DBE-424F-AA8A-43566FC7FEEC}" type="pres">
      <dgm:prSet presAssocID="{5B7DFEF3-A32B-494B-8777-0BEDAFACF439}" presName="textNode" presStyleLbl="node1" presStyleIdx="0" presStyleCnt="5" custScaleX="281790" custLinFactNeighborX="-6015" custLinFactNeighborY="-1919">
        <dgm:presLayoutVars>
          <dgm:bulletEnabled val="1"/>
        </dgm:presLayoutVars>
      </dgm:prSet>
      <dgm:spPr/>
    </dgm:pt>
    <dgm:pt modelId="{E02E807A-51D9-40C2-BD83-6C0E72007BEC}" type="pres">
      <dgm:prSet presAssocID="{E04BDB1A-21AB-4966-B380-CD77C4269DFD}" presName="sibTrans" presStyleCnt="0"/>
      <dgm:spPr/>
    </dgm:pt>
    <dgm:pt modelId="{B6F28D7C-7904-4556-9694-63AD911F6D84}" type="pres">
      <dgm:prSet presAssocID="{F2D8DE99-735D-4328-96F9-C9CCBA6497E2}" presName="textNode" presStyleLbl="node1" presStyleIdx="1" presStyleCnt="5" custScaleX="272721" custLinFactNeighborX="74213" custLinFactNeighborY="-1919">
        <dgm:presLayoutVars>
          <dgm:bulletEnabled val="1"/>
        </dgm:presLayoutVars>
      </dgm:prSet>
      <dgm:spPr/>
    </dgm:pt>
    <dgm:pt modelId="{F4CDDA07-C077-443A-AA8E-9A617B873F07}" type="pres">
      <dgm:prSet presAssocID="{633A3989-82D8-493A-9C5B-6A74F2462064}" presName="sibTrans" presStyleCnt="0"/>
      <dgm:spPr/>
    </dgm:pt>
    <dgm:pt modelId="{E0FC988A-4253-407C-9AE8-57452F77303B}" type="pres">
      <dgm:prSet presAssocID="{9E8D2D61-C5B4-41E5-93D7-33CA67E4542D}" presName="textNode" presStyleLbl="node1" presStyleIdx="2" presStyleCnt="5" custScaleX="324935" custLinFactNeighborX="5342" custLinFactNeighborY="-2398">
        <dgm:presLayoutVars>
          <dgm:bulletEnabled val="1"/>
        </dgm:presLayoutVars>
      </dgm:prSet>
      <dgm:spPr/>
    </dgm:pt>
    <dgm:pt modelId="{268BD942-39C6-4522-B631-DC80C1031C20}" type="pres">
      <dgm:prSet presAssocID="{8626C750-D453-4B6C-B978-6966C0E2A917}" presName="sibTrans" presStyleCnt="0"/>
      <dgm:spPr/>
    </dgm:pt>
    <dgm:pt modelId="{A26A5CA0-1D05-4AAA-AE79-C6BEE35D0507}" type="pres">
      <dgm:prSet presAssocID="{3F96D0CB-C4FE-42BB-98FA-AC1A99542212}" presName="textNode" presStyleLbl="node1" presStyleIdx="3" presStyleCnt="5" custScaleX="279023" custLinFactNeighborX="-651" custLinFactNeighborY="-4798">
        <dgm:presLayoutVars>
          <dgm:bulletEnabled val="1"/>
        </dgm:presLayoutVars>
      </dgm:prSet>
      <dgm:spPr/>
    </dgm:pt>
    <dgm:pt modelId="{ABE9DEC3-AA4F-4773-845F-8916D15CD0BC}" type="pres">
      <dgm:prSet presAssocID="{0EDE6EA3-181C-4F2A-83E4-0A25FCCC87E6}" presName="sibTrans" presStyleCnt="0"/>
      <dgm:spPr/>
    </dgm:pt>
    <dgm:pt modelId="{0AA73949-4970-4B17-B031-95ECBA738C6F}" type="pres">
      <dgm:prSet presAssocID="{AB540449-97D4-4EE5-B7F6-8985EA3DE1DE}" presName="textNode" presStyleLbl="node1" presStyleIdx="4" presStyleCnt="5" custScaleX="302851" custScaleY="110845" custLinFactNeighborX="-9786" custLinFactNeighborY="-1919">
        <dgm:presLayoutVars>
          <dgm:bulletEnabled val="1"/>
        </dgm:presLayoutVars>
      </dgm:prSet>
      <dgm:spPr/>
    </dgm:pt>
  </dgm:ptLst>
  <dgm:cxnLst>
    <dgm:cxn modelId="{0A894C10-0D93-4CF3-9F53-4181AE81AD7C}" srcId="{2C77872D-A73A-4654-8243-80E997AEFA0C}" destId="{F2D8DE99-735D-4328-96F9-C9CCBA6497E2}" srcOrd="1" destOrd="0" parTransId="{5A00F0F3-A241-45B7-AAF8-186ACC4D95C3}" sibTransId="{633A3989-82D8-493A-9C5B-6A74F2462064}"/>
    <dgm:cxn modelId="{DC77EC2C-B72C-45AA-A995-249FDA85879F}" srcId="{2C77872D-A73A-4654-8243-80E997AEFA0C}" destId="{AB540449-97D4-4EE5-B7F6-8985EA3DE1DE}" srcOrd="4" destOrd="0" parTransId="{BF89369E-F4E9-4CDD-8C8C-C5F2C05A93F3}" sibTransId="{3BDCF495-B014-416A-9471-749CE4E8E132}"/>
    <dgm:cxn modelId="{8AEA6C61-4F27-4CB5-B63E-7925537FD51D}" srcId="{2C77872D-A73A-4654-8243-80E997AEFA0C}" destId="{3F96D0CB-C4FE-42BB-98FA-AC1A99542212}" srcOrd="3" destOrd="0" parTransId="{B0F56EBC-123C-4E66-B47C-25579EC04653}" sibTransId="{0EDE6EA3-181C-4F2A-83E4-0A25FCCC87E6}"/>
    <dgm:cxn modelId="{EF88E745-B2A8-4AE2-9E06-68227A8AAC5D}" type="presOf" srcId="{2C77872D-A73A-4654-8243-80E997AEFA0C}" destId="{368E15E0-8840-4071-84A1-0ACF2A1109DD}" srcOrd="0" destOrd="0" presId="urn:microsoft.com/office/officeart/2005/8/layout/hProcess9"/>
    <dgm:cxn modelId="{12E5E08C-2634-47A2-BF1A-1238E880D38F}" type="presOf" srcId="{AB540449-97D4-4EE5-B7F6-8985EA3DE1DE}" destId="{0AA73949-4970-4B17-B031-95ECBA738C6F}" srcOrd="0" destOrd="0" presId="urn:microsoft.com/office/officeart/2005/8/layout/hProcess9"/>
    <dgm:cxn modelId="{7E6CF88D-C043-42B8-8084-30B382B4FDFE}" type="presOf" srcId="{F2D8DE99-735D-4328-96F9-C9CCBA6497E2}" destId="{B6F28D7C-7904-4556-9694-63AD911F6D84}" srcOrd="0" destOrd="0" presId="urn:microsoft.com/office/officeart/2005/8/layout/hProcess9"/>
    <dgm:cxn modelId="{A8719BA6-3E15-48D3-B319-6266CAD607C8}" srcId="{2C77872D-A73A-4654-8243-80E997AEFA0C}" destId="{9E8D2D61-C5B4-41E5-93D7-33CA67E4542D}" srcOrd="2" destOrd="0" parTransId="{2B43A81C-7DB1-4870-921D-271DF82B7790}" sibTransId="{8626C750-D453-4B6C-B978-6966C0E2A917}"/>
    <dgm:cxn modelId="{9452CDB7-7919-4593-B6BB-715481003006}" type="presOf" srcId="{3F96D0CB-C4FE-42BB-98FA-AC1A99542212}" destId="{A26A5CA0-1D05-4AAA-AE79-C6BEE35D0507}" srcOrd="0" destOrd="0" presId="urn:microsoft.com/office/officeart/2005/8/layout/hProcess9"/>
    <dgm:cxn modelId="{087A99BD-1D04-4CA2-9552-C141B9CEDFC8}" srcId="{2C77872D-A73A-4654-8243-80E997AEFA0C}" destId="{5B7DFEF3-A32B-494B-8777-0BEDAFACF439}" srcOrd="0" destOrd="0" parTransId="{EE3C0E87-9E0E-4A28-8F7A-D44EF1375A01}" sibTransId="{E04BDB1A-21AB-4966-B380-CD77C4269DFD}"/>
    <dgm:cxn modelId="{43B5C9DA-54F9-45E5-8189-D8E0AC291AE0}" type="presOf" srcId="{9E8D2D61-C5B4-41E5-93D7-33CA67E4542D}" destId="{E0FC988A-4253-407C-9AE8-57452F77303B}" srcOrd="0" destOrd="0" presId="urn:microsoft.com/office/officeart/2005/8/layout/hProcess9"/>
    <dgm:cxn modelId="{4CF4FEF5-A60A-4C1F-868F-CBBB2F44F6AE}" type="presOf" srcId="{5B7DFEF3-A32B-494B-8777-0BEDAFACF439}" destId="{70F8B310-5DBE-424F-AA8A-43566FC7FEEC}" srcOrd="0" destOrd="0" presId="urn:microsoft.com/office/officeart/2005/8/layout/hProcess9"/>
    <dgm:cxn modelId="{ADE4AFBE-E262-4F1B-A2CA-22E7644708CC}" type="presParOf" srcId="{368E15E0-8840-4071-84A1-0ACF2A1109DD}" destId="{10D2B483-A8A3-46CD-8132-C9146BCD3267}" srcOrd="0" destOrd="0" presId="urn:microsoft.com/office/officeart/2005/8/layout/hProcess9"/>
    <dgm:cxn modelId="{AC93BC4E-ECDE-473A-9876-249E9783940D}" type="presParOf" srcId="{368E15E0-8840-4071-84A1-0ACF2A1109DD}" destId="{36C402A9-D1AB-409F-8CCC-16E7D18666D2}" srcOrd="1" destOrd="0" presId="urn:microsoft.com/office/officeart/2005/8/layout/hProcess9"/>
    <dgm:cxn modelId="{A803B4E9-A2C0-443D-9C69-6C341ED695F3}" type="presParOf" srcId="{36C402A9-D1AB-409F-8CCC-16E7D18666D2}" destId="{70F8B310-5DBE-424F-AA8A-43566FC7FEEC}" srcOrd="0" destOrd="0" presId="urn:microsoft.com/office/officeart/2005/8/layout/hProcess9"/>
    <dgm:cxn modelId="{DEED5E3C-0729-4166-9E00-9BF7AD756563}" type="presParOf" srcId="{36C402A9-D1AB-409F-8CCC-16E7D18666D2}" destId="{E02E807A-51D9-40C2-BD83-6C0E72007BEC}" srcOrd="1" destOrd="0" presId="urn:microsoft.com/office/officeart/2005/8/layout/hProcess9"/>
    <dgm:cxn modelId="{E90190CC-0C4B-4504-9AA1-7E51D15CA046}" type="presParOf" srcId="{36C402A9-D1AB-409F-8CCC-16E7D18666D2}" destId="{B6F28D7C-7904-4556-9694-63AD911F6D84}" srcOrd="2" destOrd="0" presId="urn:microsoft.com/office/officeart/2005/8/layout/hProcess9"/>
    <dgm:cxn modelId="{AB1A14C5-8C88-4A08-9F25-5E99867495AF}" type="presParOf" srcId="{36C402A9-D1AB-409F-8CCC-16E7D18666D2}" destId="{F4CDDA07-C077-443A-AA8E-9A617B873F07}" srcOrd="3" destOrd="0" presId="urn:microsoft.com/office/officeart/2005/8/layout/hProcess9"/>
    <dgm:cxn modelId="{3E2C5272-D2D8-4865-8CF0-178D8A461364}" type="presParOf" srcId="{36C402A9-D1AB-409F-8CCC-16E7D18666D2}" destId="{E0FC988A-4253-407C-9AE8-57452F77303B}" srcOrd="4" destOrd="0" presId="urn:microsoft.com/office/officeart/2005/8/layout/hProcess9"/>
    <dgm:cxn modelId="{240A67F2-FB06-473A-9573-DACA058B1C84}" type="presParOf" srcId="{36C402A9-D1AB-409F-8CCC-16E7D18666D2}" destId="{268BD942-39C6-4522-B631-DC80C1031C20}" srcOrd="5" destOrd="0" presId="urn:microsoft.com/office/officeart/2005/8/layout/hProcess9"/>
    <dgm:cxn modelId="{30829F34-D3B1-456A-BD30-2663278F745D}" type="presParOf" srcId="{36C402A9-D1AB-409F-8CCC-16E7D18666D2}" destId="{A26A5CA0-1D05-4AAA-AE79-C6BEE35D0507}" srcOrd="6" destOrd="0" presId="urn:microsoft.com/office/officeart/2005/8/layout/hProcess9"/>
    <dgm:cxn modelId="{0A974CF4-58C3-4932-830A-DC87A989B4F1}" type="presParOf" srcId="{36C402A9-D1AB-409F-8CCC-16E7D18666D2}" destId="{ABE9DEC3-AA4F-4773-845F-8916D15CD0BC}" srcOrd="7" destOrd="0" presId="urn:microsoft.com/office/officeart/2005/8/layout/hProcess9"/>
    <dgm:cxn modelId="{AFED85B5-53D1-4DD2-97EB-CB13EA30E02D}" type="presParOf" srcId="{36C402A9-D1AB-409F-8CCC-16E7D18666D2}" destId="{0AA73949-4970-4B17-B031-95ECBA738C6F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444D74B-3EEF-4716-8FC0-C6B861A60954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D32E3FF2-1E56-48EB-A1B2-3F45E66FC47D}">
      <dgm:prSet phldrT="[Текст]"/>
      <dgm:spPr/>
      <dgm:t>
        <a:bodyPr/>
        <a:lstStyle/>
        <a:p>
          <a:r>
            <a:rPr lang="uk-UA" dirty="0"/>
            <a:t>Земельні </a:t>
          </a:r>
          <a:endParaRPr lang="ru-UA" dirty="0"/>
        </a:p>
      </dgm:t>
    </dgm:pt>
    <dgm:pt modelId="{011BBF10-CC2E-4904-B43C-E5FD54DF1AA6}" type="parTrans" cxnId="{8E6AE177-6DDD-40C4-B168-3DC58B13C4B9}">
      <dgm:prSet/>
      <dgm:spPr/>
      <dgm:t>
        <a:bodyPr/>
        <a:lstStyle/>
        <a:p>
          <a:endParaRPr lang="ru-UA"/>
        </a:p>
      </dgm:t>
    </dgm:pt>
    <dgm:pt modelId="{38E66315-1743-46D6-992D-A3DFC65FB9CB}" type="sibTrans" cxnId="{8E6AE177-6DDD-40C4-B168-3DC58B13C4B9}">
      <dgm:prSet/>
      <dgm:spPr/>
      <dgm:t>
        <a:bodyPr/>
        <a:lstStyle/>
        <a:p>
          <a:endParaRPr lang="ru-UA"/>
        </a:p>
      </dgm:t>
    </dgm:pt>
    <dgm:pt modelId="{396DC0DF-60F3-4B6E-98F6-437566EE4B56}">
      <dgm:prSet phldrT="[Текст]"/>
      <dgm:spPr/>
      <dgm:t>
        <a:bodyPr/>
        <a:lstStyle/>
        <a:p>
          <a:r>
            <a:rPr lang="uk-UA" dirty="0"/>
            <a:t>Податкові </a:t>
          </a:r>
          <a:endParaRPr lang="ru-UA" dirty="0"/>
        </a:p>
      </dgm:t>
    </dgm:pt>
    <dgm:pt modelId="{62DB86FB-4A5D-4886-88F9-37971A405625}" type="parTrans" cxnId="{FCCA5485-BEFA-49C9-9AC9-E00BD7031232}">
      <dgm:prSet/>
      <dgm:spPr/>
      <dgm:t>
        <a:bodyPr/>
        <a:lstStyle/>
        <a:p>
          <a:endParaRPr lang="ru-UA"/>
        </a:p>
      </dgm:t>
    </dgm:pt>
    <dgm:pt modelId="{EE97AC0D-0E40-48B1-B1EE-CE38AC3A9D26}" type="sibTrans" cxnId="{FCCA5485-BEFA-49C9-9AC9-E00BD7031232}">
      <dgm:prSet/>
      <dgm:spPr/>
      <dgm:t>
        <a:bodyPr/>
        <a:lstStyle/>
        <a:p>
          <a:endParaRPr lang="ru-UA"/>
        </a:p>
      </dgm:t>
    </dgm:pt>
    <dgm:pt modelId="{E18EDC53-9B07-4621-8BBB-A645E84C7EB2}">
      <dgm:prSet phldrT="[Текст]"/>
      <dgm:spPr/>
      <dgm:t>
        <a:bodyPr/>
        <a:lstStyle/>
        <a:p>
          <a:r>
            <a:rPr lang="uk-UA" dirty="0"/>
            <a:t>Комерційні </a:t>
          </a:r>
          <a:endParaRPr lang="ru-UA" dirty="0"/>
        </a:p>
      </dgm:t>
    </dgm:pt>
    <dgm:pt modelId="{09AF44D4-601A-4CFD-AFA7-9C3A557A7BE7}" type="parTrans" cxnId="{B44FF700-1E75-4BFE-814D-F20B825BF9C2}">
      <dgm:prSet/>
      <dgm:spPr/>
      <dgm:t>
        <a:bodyPr/>
        <a:lstStyle/>
        <a:p>
          <a:endParaRPr lang="ru-UA"/>
        </a:p>
      </dgm:t>
    </dgm:pt>
    <dgm:pt modelId="{BC8A8709-1E4B-4F17-B43D-44FD27246D8D}" type="sibTrans" cxnId="{B44FF700-1E75-4BFE-814D-F20B825BF9C2}">
      <dgm:prSet/>
      <dgm:spPr/>
      <dgm:t>
        <a:bodyPr/>
        <a:lstStyle/>
        <a:p>
          <a:endParaRPr lang="ru-UA"/>
        </a:p>
      </dgm:t>
    </dgm:pt>
    <dgm:pt modelId="{606EC9EC-8A35-4471-9EFA-E548D21F74CF}">
      <dgm:prSet phldrT="[Текст]"/>
      <dgm:spPr/>
      <dgm:t>
        <a:bodyPr/>
        <a:lstStyle/>
        <a:p>
          <a:r>
            <a:rPr lang="uk-UA" dirty="0"/>
            <a:t>Лізингові  </a:t>
          </a:r>
          <a:endParaRPr lang="ru-UA" dirty="0"/>
        </a:p>
      </dgm:t>
    </dgm:pt>
    <dgm:pt modelId="{D85C6257-6021-4447-AD01-62447D0F1C11}" type="parTrans" cxnId="{549D9920-D77C-44C3-90A7-2FCA75773AF5}">
      <dgm:prSet/>
      <dgm:spPr/>
      <dgm:t>
        <a:bodyPr/>
        <a:lstStyle/>
        <a:p>
          <a:endParaRPr lang="ru-UA"/>
        </a:p>
      </dgm:t>
    </dgm:pt>
    <dgm:pt modelId="{B1400255-0A94-45E4-ACE6-9AC9F08C1E4E}" type="sibTrans" cxnId="{549D9920-D77C-44C3-90A7-2FCA75773AF5}">
      <dgm:prSet/>
      <dgm:spPr/>
      <dgm:t>
        <a:bodyPr/>
        <a:lstStyle/>
        <a:p>
          <a:endParaRPr lang="ru-UA"/>
        </a:p>
      </dgm:t>
    </dgm:pt>
    <dgm:pt modelId="{CA8A5DF3-AC6E-46FE-A8B6-D62DE8515956}" type="pres">
      <dgm:prSet presAssocID="{7444D74B-3EEF-4716-8FC0-C6B861A60954}" presName="Name0" presStyleCnt="0">
        <dgm:presLayoutVars>
          <dgm:dir/>
          <dgm:resizeHandles val="exact"/>
        </dgm:presLayoutVars>
      </dgm:prSet>
      <dgm:spPr/>
    </dgm:pt>
    <dgm:pt modelId="{6F861E3E-7477-42FD-8B02-5968A8F5EFC1}" type="pres">
      <dgm:prSet presAssocID="{D32E3FF2-1E56-48EB-A1B2-3F45E66FC47D}" presName="Name5" presStyleLbl="vennNode1" presStyleIdx="0" presStyleCnt="4" custLinFactNeighborX="-12400" custLinFactNeighborY="16648">
        <dgm:presLayoutVars>
          <dgm:bulletEnabled val="1"/>
        </dgm:presLayoutVars>
      </dgm:prSet>
      <dgm:spPr/>
    </dgm:pt>
    <dgm:pt modelId="{FED87C7F-AA82-4997-B72F-A706BFEC774E}" type="pres">
      <dgm:prSet presAssocID="{38E66315-1743-46D6-992D-A3DFC65FB9CB}" presName="space" presStyleCnt="0"/>
      <dgm:spPr/>
    </dgm:pt>
    <dgm:pt modelId="{5F85D0E7-4BA4-4D8B-B90B-12FB5256B996}" type="pres">
      <dgm:prSet presAssocID="{396DC0DF-60F3-4B6E-98F6-437566EE4B56}" presName="Name5" presStyleLbl="vennNode1" presStyleIdx="1" presStyleCnt="4" custLinFactNeighborX="-91060" custLinFactNeighborY="-22036">
        <dgm:presLayoutVars>
          <dgm:bulletEnabled val="1"/>
        </dgm:presLayoutVars>
      </dgm:prSet>
      <dgm:spPr/>
    </dgm:pt>
    <dgm:pt modelId="{78DA66CD-A38F-4EDB-A822-3BE886E29729}" type="pres">
      <dgm:prSet presAssocID="{EE97AC0D-0E40-48B1-B1EE-CE38AC3A9D26}" presName="space" presStyleCnt="0"/>
      <dgm:spPr/>
    </dgm:pt>
    <dgm:pt modelId="{86D7F366-81C0-4FFB-9170-B900B8B72D63}" type="pres">
      <dgm:prSet presAssocID="{E18EDC53-9B07-4621-8BBB-A645E84C7EB2}" presName="Name5" presStyleLbl="vennNode1" presStyleIdx="2" presStyleCnt="4" custLinFactX="-7384" custLinFactNeighborX="-100000" custLinFactNeighborY="18939">
        <dgm:presLayoutVars>
          <dgm:bulletEnabled val="1"/>
        </dgm:presLayoutVars>
      </dgm:prSet>
      <dgm:spPr/>
    </dgm:pt>
    <dgm:pt modelId="{6B0BF353-E452-45B2-A7E8-8207631150F9}" type="pres">
      <dgm:prSet presAssocID="{BC8A8709-1E4B-4F17-B43D-44FD27246D8D}" presName="space" presStyleCnt="0"/>
      <dgm:spPr/>
    </dgm:pt>
    <dgm:pt modelId="{E11B113B-DD71-4BD0-BC3C-CFC3D70F2077}" type="pres">
      <dgm:prSet presAssocID="{606EC9EC-8A35-4471-9EFA-E548D21F74CF}" presName="Name5" presStyleLbl="vennNode1" presStyleIdx="3" presStyleCnt="4" custLinFactX="-17819" custLinFactNeighborX="-100000" custLinFactNeighborY="-22314">
        <dgm:presLayoutVars>
          <dgm:bulletEnabled val="1"/>
        </dgm:presLayoutVars>
      </dgm:prSet>
      <dgm:spPr/>
    </dgm:pt>
  </dgm:ptLst>
  <dgm:cxnLst>
    <dgm:cxn modelId="{B44FF700-1E75-4BFE-814D-F20B825BF9C2}" srcId="{7444D74B-3EEF-4716-8FC0-C6B861A60954}" destId="{E18EDC53-9B07-4621-8BBB-A645E84C7EB2}" srcOrd="2" destOrd="0" parTransId="{09AF44D4-601A-4CFD-AFA7-9C3A557A7BE7}" sibTransId="{BC8A8709-1E4B-4F17-B43D-44FD27246D8D}"/>
    <dgm:cxn modelId="{549D9920-D77C-44C3-90A7-2FCA75773AF5}" srcId="{7444D74B-3EEF-4716-8FC0-C6B861A60954}" destId="{606EC9EC-8A35-4471-9EFA-E548D21F74CF}" srcOrd="3" destOrd="0" parTransId="{D85C6257-6021-4447-AD01-62447D0F1C11}" sibTransId="{B1400255-0A94-45E4-ACE6-9AC9F08C1E4E}"/>
    <dgm:cxn modelId="{3B5D282B-FB0E-4A30-B991-7E10AF74CBFE}" type="presOf" srcId="{7444D74B-3EEF-4716-8FC0-C6B861A60954}" destId="{CA8A5DF3-AC6E-46FE-A8B6-D62DE8515956}" srcOrd="0" destOrd="0" presId="urn:microsoft.com/office/officeart/2005/8/layout/venn3"/>
    <dgm:cxn modelId="{975F8571-DD18-49E8-88AE-8A07BE12A686}" type="presOf" srcId="{E18EDC53-9B07-4621-8BBB-A645E84C7EB2}" destId="{86D7F366-81C0-4FFB-9170-B900B8B72D63}" srcOrd="0" destOrd="0" presId="urn:microsoft.com/office/officeart/2005/8/layout/venn3"/>
    <dgm:cxn modelId="{8E6AE177-6DDD-40C4-B168-3DC58B13C4B9}" srcId="{7444D74B-3EEF-4716-8FC0-C6B861A60954}" destId="{D32E3FF2-1E56-48EB-A1B2-3F45E66FC47D}" srcOrd="0" destOrd="0" parTransId="{011BBF10-CC2E-4904-B43C-E5FD54DF1AA6}" sibTransId="{38E66315-1743-46D6-992D-A3DFC65FB9CB}"/>
    <dgm:cxn modelId="{FCCA5485-BEFA-49C9-9AC9-E00BD7031232}" srcId="{7444D74B-3EEF-4716-8FC0-C6B861A60954}" destId="{396DC0DF-60F3-4B6E-98F6-437566EE4B56}" srcOrd="1" destOrd="0" parTransId="{62DB86FB-4A5D-4886-88F9-37971A405625}" sibTransId="{EE97AC0D-0E40-48B1-B1EE-CE38AC3A9D26}"/>
    <dgm:cxn modelId="{749925BC-CA17-4882-B9CB-EFE367A0377F}" type="presOf" srcId="{D32E3FF2-1E56-48EB-A1B2-3F45E66FC47D}" destId="{6F861E3E-7477-42FD-8B02-5968A8F5EFC1}" srcOrd="0" destOrd="0" presId="urn:microsoft.com/office/officeart/2005/8/layout/venn3"/>
    <dgm:cxn modelId="{9FDCD8C3-C326-439F-BA90-F7AD4F3887CE}" type="presOf" srcId="{396DC0DF-60F3-4B6E-98F6-437566EE4B56}" destId="{5F85D0E7-4BA4-4D8B-B90B-12FB5256B996}" srcOrd="0" destOrd="0" presId="urn:microsoft.com/office/officeart/2005/8/layout/venn3"/>
    <dgm:cxn modelId="{85175CF2-D55C-40EA-A14E-0DF07B3E20A0}" type="presOf" srcId="{606EC9EC-8A35-4471-9EFA-E548D21F74CF}" destId="{E11B113B-DD71-4BD0-BC3C-CFC3D70F2077}" srcOrd="0" destOrd="0" presId="urn:microsoft.com/office/officeart/2005/8/layout/venn3"/>
    <dgm:cxn modelId="{BA99CD98-C55F-430D-B79D-8E5F6F2F3CC7}" type="presParOf" srcId="{CA8A5DF3-AC6E-46FE-A8B6-D62DE8515956}" destId="{6F861E3E-7477-42FD-8B02-5968A8F5EFC1}" srcOrd="0" destOrd="0" presId="urn:microsoft.com/office/officeart/2005/8/layout/venn3"/>
    <dgm:cxn modelId="{BAE2216A-10DE-4D79-B73B-16374028F7D8}" type="presParOf" srcId="{CA8A5DF3-AC6E-46FE-A8B6-D62DE8515956}" destId="{FED87C7F-AA82-4997-B72F-A706BFEC774E}" srcOrd="1" destOrd="0" presId="urn:microsoft.com/office/officeart/2005/8/layout/venn3"/>
    <dgm:cxn modelId="{D4D4F080-0B27-4029-9FBD-7CD8ADEDD1F7}" type="presParOf" srcId="{CA8A5DF3-AC6E-46FE-A8B6-D62DE8515956}" destId="{5F85D0E7-4BA4-4D8B-B90B-12FB5256B996}" srcOrd="2" destOrd="0" presId="urn:microsoft.com/office/officeart/2005/8/layout/venn3"/>
    <dgm:cxn modelId="{C95AB7E5-71CC-4E2B-9BB3-4294BBF2A594}" type="presParOf" srcId="{CA8A5DF3-AC6E-46FE-A8B6-D62DE8515956}" destId="{78DA66CD-A38F-4EDB-A822-3BE886E29729}" srcOrd="3" destOrd="0" presId="urn:microsoft.com/office/officeart/2005/8/layout/venn3"/>
    <dgm:cxn modelId="{9260E977-90D6-4E73-B02F-5B8FCE40131E}" type="presParOf" srcId="{CA8A5DF3-AC6E-46FE-A8B6-D62DE8515956}" destId="{86D7F366-81C0-4FFB-9170-B900B8B72D63}" srcOrd="4" destOrd="0" presId="urn:microsoft.com/office/officeart/2005/8/layout/venn3"/>
    <dgm:cxn modelId="{CB146A87-0ECC-476A-8B4E-9D5584162533}" type="presParOf" srcId="{CA8A5DF3-AC6E-46FE-A8B6-D62DE8515956}" destId="{6B0BF353-E452-45B2-A7E8-8207631150F9}" srcOrd="5" destOrd="0" presId="urn:microsoft.com/office/officeart/2005/8/layout/venn3"/>
    <dgm:cxn modelId="{0DAAAC05-D528-49EC-8ED7-DBAC4309ADD0}" type="presParOf" srcId="{CA8A5DF3-AC6E-46FE-A8B6-D62DE8515956}" destId="{E11B113B-DD71-4BD0-BC3C-CFC3D70F2077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A26C796-1195-41A2-8E06-A5A247EEC54B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BF53F7B3-6C1B-4B55-8702-9A074FE1B185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2"/>
        </a:solidFill>
        <a:ln/>
      </dgm:spPr>
      <dgm:t>
        <a:bodyPr/>
        <a:lstStyle/>
        <a:p>
          <a:r>
            <a:rPr lang="ru-RU" sz="4400" b="1" u="none" dirty="0">
              <a:solidFill>
                <a:srgbClr val="C00000"/>
              </a:solidFill>
            </a:rPr>
            <a:t>Суд</a:t>
          </a:r>
        </a:p>
      </dgm:t>
    </dgm:pt>
    <dgm:pt modelId="{5A84759B-C071-4C44-A0AF-E7831355B68B}" type="parTrans" cxnId="{0713955C-6B29-4394-8A2B-863D084C08D3}">
      <dgm:prSet/>
      <dgm:spPr/>
      <dgm:t>
        <a:bodyPr/>
        <a:lstStyle/>
        <a:p>
          <a:endParaRPr lang="ru-UA"/>
        </a:p>
      </dgm:t>
    </dgm:pt>
    <dgm:pt modelId="{545D64E6-8B42-469A-B333-2218E6AA3D8E}" type="sibTrans" cxnId="{0713955C-6B29-4394-8A2B-863D084C08D3}">
      <dgm:prSet/>
      <dgm:spPr/>
      <dgm:t>
        <a:bodyPr/>
        <a:lstStyle/>
        <a:p>
          <a:endParaRPr lang="ru-UA"/>
        </a:p>
      </dgm:t>
    </dgm:pt>
    <dgm:pt modelId="{44B7CA2F-EE8C-4554-AF82-BB8F9F078E04}">
      <dgm:prSet custT="1">
        <dgm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ru-RU" sz="3500" b="1" dirty="0" err="1">
              <a:solidFill>
                <a:srgbClr val="C00000"/>
              </a:solidFill>
            </a:rPr>
            <a:t>Органи</a:t>
          </a:r>
          <a:r>
            <a:rPr lang="ru-RU" sz="3500" b="1" dirty="0">
              <a:solidFill>
                <a:srgbClr val="C00000"/>
              </a:solidFill>
            </a:rPr>
            <a:t> </a:t>
          </a:r>
          <a:r>
            <a:rPr lang="ru-RU" sz="3500" b="1" dirty="0" err="1">
              <a:solidFill>
                <a:srgbClr val="C00000"/>
              </a:solidFill>
            </a:rPr>
            <a:t>місцевого</a:t>
          </a:r>
          <a:r>
            <a:rPr lang="ru-RU" sz="3500" b="1" dirty="0">
              <a:solidFill>
                <a:srgbClr val="C00000"/>
              </a:solidFill>
            </a:rPr>
            <a:t> </a:t>
          </a:r>
          <a:r>
            <a:rPr lang="ru-RU" sz="3500" b="1" dirty="0" err="1">
              <a:solidFill>
                <a:srgbClr val="C00000"/>
              </a:solidFill>
            </a:rPr>
            <a:t>самоврядування</a:t>
          </a:r>
          <a:endParaRPr lang="ru-UA" sz="3500" dirty="0">
            <a:solidFill>
              <a:srgbClr val="C00000"/>
            </a:solidFill>
          </a:endParaRPr>
        </a:p>
      </dgm:t>
    </dgm:pt>
    <dgm:pt modelId="{28DE08A6-67C8-4BC8-9B6E-EBC1D5D2DE5F}" type="parTrans" cxnId="{5A559972-5FEA-488C-B023-0178A325C452}">
      <dgm:prSet/>
      <dgm:spPr/>
      <dgm:t>
        <a:bodyPr/>
        <a:lstStyle/>
        <a:p>
          <a:endParaRPr lang="ru-UA"/>
        </a:p>
      </dgm:t>
    </dgm:pt>
    <dgm:pt modelId="{90F6EEC7-544F-40FA-B6D4-AAA48D512048}" type="sibTrans" cxnId="{5A559972-5FEA-488C-B023-0178A325C452}">
      <dgm:prSet/>
      <dgm:spPr/>
      <dgm:t>
        <a:bodyPr/>
        <a:lstStyle/>
        <a:p>
          <a:endParaRPr lang="ru-UA"/>
        </a:p>
      </dgm:t>
    </dgm:pt>
    <dgm:pt modelId="{DA4E6265-82BE-450B-9B42-E9BF43B52B5F}">
      <dgm:prSet custT="1">
        <dgm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4000" b="1" i="0" dirty="0">
              <a:solidFill>
                <a:srgbClr val="C00000"/>
              </a:solidFill>
            </a:rPr>
            <a:t>Медіатор</a:t>
          </a:r>
          <a:r>
            <a:rPr lang="uk-UA" sz="4000" b="1" i="0" baseline="0" dirty="0">
              <a:solidFill>
                <a:srgbClr val="C00000"/>
              </a:solidFill>
            </a:rPr>
            <a:t> </a:t>
          </a:r>
          <a:endParaRPr lang="ru-UA" sz="4000" b="1" i="0" dirty="0">
            <a:solidFill>
              <a:srgbClr val="C00000"/>
            </a:solidFill>
          </a:endParaRPr>
        </a:p>
      </dgm:t>
    </dgm:pt>
    <dgm:pt modelId="{BA93855E-CA52-4C71-8488-4AE9ED83E509}" type="parTrans" cxnId="{86E40BF1-AD10-47E3-A9FE-0D133E3F1C2D}">
      <dgm:prSet/>
      <dgm:spPr/>
      <dgm:t>
        <a:bodyPr/>
        <a:lstStyle/>
        <a:p>
          <a:endParaRPr lang="ru-UA"/>
        </a:p>
      </dgm:t>
    </dgm:pt>
    <dgm:pt modelId="{11D7602C-E8F6-4678-9AD6-7CBD3306832B}" type="sibTrans" cxnId="{86E40BF1-AD10-47E3-A9FE-0D133E3F1C2D}">
      <dgm:prSet/>
      <dgm:spPr/>
      <dgm:t>
        <a:bodyPr/>
        <a:lstStyle/>
        <a:p>
          <a:endParaRPr lang="ru-UA"/>
        </a:p>
      </dgm:t>
    </dgm:pt>
    <dgm:pt modelId="{4EE1F88D-F11C-4698-9C2F-CBB4FE740EFB}" type="pres">
      <dgm:prSet presAssocID="{EA26C796-1195-41A2-8E06-A5A247EEC54B}" presName="compositeShape" presStyleCnt="0">
        <dgm:presLayoutVars>
          <dgm:chMax val="7"/>
          <dgm:dir/>
          <dgm:resizeHandles val="exact"/>
        </dgm:presLayoutVars>
      </dgm:prSet>
      <dgm:spPr/>
    </dgm:pt>
    <dgm:pt modelId="{0A94A94A-26AC-408E-8518-F67FA79375D1}" type="pres">
      <dgm:prSet presAssocID="{BF53F7B3-6C1B-4B55-8702-9A074FE1B185}" presName="circ1" presStyleLbl="vennNode1" presStyleIdx="0" presStyleCnt="3" custScaleX="137255" custScaleY="119609" custLinFactNeighborX="-12197" custLinFactNeighborY="5775"/>
      <dgm:spPr/>
    </dgm:pt>
    <dgm:pt modelId="{C787E909-56CC-4A98-BD53-A14B35BFAAC4}" type="pres">
      <dgm:prSet presAssocID="{BF53F7B3-6C1B-4B55-8702-9A074FE1B18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C73B464-196B-4568-A0A7-F21395B0273B}" type="pres">
      <dgm:prSet presAssocID="{44B7CA2F-EE8C-4554-AF82-BB8F9F078E04}" presName="circ2" presStyleLbl="vennNode1" presStyleIdx="1" presStyleCnt="3" custScaleX="203500" custScaleY="147907" custLinFactNeighborX="97969" custLinFactNeighborY="-16551"/>
      <dgm:spPr/>
    </dgm:pt>
    <dgm:pt modelId="{63DDBF3C-535E-493F-90B6-7A65449B31E6}" type="pres">
      <dgm:prSet presAssocID="{44B7CA2F-EE8C-4554-AF82-BB8F9F078E0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DE1F915-A6B0-487B-B075-B9434448AB0F}" type="pres">
      <dgm:prSet presAssocID="{DA4E6265-82BE-450B-9B42-E9BF43B52B5F}" presName="circ3" presStyleLbl="vennNode1" presStyleIdx="2" presStyleCnt="3" custScaleX="152038" custScaleY="126909" custLinFactX="-2297" custLinFactNeighborX="-100000" custLinFactNeighborY="-22820"/>
      <dgm:spPr/>
    </dgm:pt>
    <dgm:pt modelId="{A44D6052-83A9-4B1F-BDCE-0AAA2EED8956}" type="pres">
      <dgm:prSet presAssocID="{DA4E6265-82BE-450B-9B42-E9BF43B52B5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567EF007-3BB1-4135-A18C-952E4CFF611D}" type="presOf" srcId="{44B7CA2F-EE8C-4554-AF82-BB8F9F078E04}" destId="{8C73B464-196B-4568-A0A7-F21395B0273B}" srcOrd="0" destOrd="0" presId="urn:microsoft.com/office/officeart/2005/8/layout/venn1"/>
    <dgm:cxn modelId="{DDBFBB0F-3824-49A3-8B8B-54BD7D586FF8}" type="presOf" srcId="{DA4E6265-82BE-450B-9B42-E9BF43B52B5F}" destId="{A44D6052-83A9-4B1F-BDCE-0AAA2EED8956}" srcOrd="1" destOrd="0" presId="urn:microsoft.com/office/officeart/2005/8/layout/venn1"/>
    <dgm:cxn modelId="{4964FC2F-CA1F-49BF-91E0-3253E34F9936}" type="presOf" srcId="{DA4E6265-82BE-450B-9B42-E9BF43B52B5F}" destId="{7DE1F915-A6B0-487B-B075-B9434448AB0F}" srcOrd="0" destOrd="0" presId="urn:microsoft.com/office/officeart/2005/8/layout/venn1"/>
    <dgm:cxn modelId="{0713955C-6B29-4394-8A2B-863D084C08D3}" srcId="{EA26C796-1195-41A2-8E06-A5A247EEC54B}" destId="{BF53F7B3-6C1B-4B55-8702-9A074FE1B185}" srcOrd="0" destOrd="0" parTransId="{5A84759B-C071-4C44-A0AF-E7831355B68B}" sibTransId="{545D64E6-8B42-469A-B333-2218E6AA3D8E}"/>
    <dgm:cxn modelId="{5A559972-5FEA-488C-B023-0178A325C452}" srcId="{EA26C796-1195-41A2-8E06-A5A247EEC54B}" destId="{44B7CA2F-EE8C-4554-AF82-BB8F9F078E04}" srcOrd="1" destOrd="0" parTransId="{28DE08A6-67C8-4BC8-9B6E-EBC1D5D2DE5F}" sibTransId="{90F6EEC7-544F-40FA-B6D4-AAA48D512048}"/>
    <dgm:cxn modelId="{FD3FFAA7-F112-4531-8896-5DF2EA537213}" type="presOf" srcId="{44B7CA2F-EE8C-4554-AF82-BB8F9F078E04}" destId="{63DDBF3C-535E-493F-90B6-7A65449B31E6}" srcOrd="1" destOrd="0" presId="urn:microsoft.com/office/officeart/2005/8/layout/venn1"/>
    <dgm:cxn modelId="{862542B3-7822-4F68-A0AE-26826B73CC55}" type="presOf" srcId="{EA26C796-1195-41A2-8E06-A5A247EEC54B}" destId="{4EE1F88D-F11C-4698-9C2F-CBB4FE740EFB}" srcOrd="0" destOrd="0" presId="urn:microsoft.com/office/officeart/2005/8/layout/venn1"/>
    <dgm:cxn modelId="{838B7DE8-B5FD-48CE-9338-C6C90A0E5BA8}" type="presOf" srcId="{BF53F7B3-6C1B-4B55-8702-9A074FE1B185}" destId="{0A94A94A-26AC-408E-8518-F67FA79375D1}" srcOrd="0" destOrd="0" presId="urn:microsoft.com/office/officeart/2005/8/layout/venn1"/>
    <dgm:cxn modelId="{F2F503E9-DC7F-44F5-8565-5E4C79B31F59}" type="presOf" srcId="{BF53F7B3-6C1B-4B55-8702-9A074FE1B185}" destId="{C787E909-56CC-4A98-BD53-A14B35BFAAC4}" srcOrd="1" destOrd="0" presId="urn:microsoft.com/office/officeart/2005/8/layout/venn1"/>
    <dgm:cxn modelId="{86E40BF1-AD10-47E3-A9FE-0D133E3F1C2D}" srcId="{EA26C796-1195-41A2-8E06-A5A247EEC54B}" destId="{DA4E6265-82BE-450B-9B42-E9BF43B52B5F}" srcOrd="2" destOrd="0" parTransId="{BA93855E-CA52-4C71-8488-4AE9ED83E509}" sibTransId="{11D7602C-E8F6-4678-9AD6-7CBD3306832B}"/>
    <dgm:cxn modelId="{C88F6C21-E0BD-4146-8BF4-C53ABAEE8DA3}" type="presParOf" srcId="{4EE1F88D-F11C-4698-9C2F-CBB4FE740EFB}" destId="{0A94A94A-26AC-408E-8518-F67FA79375D1}" srcOrd="0" destOrd="0" presId="urn:microsoft.com/office/officeart/2005/8/layout/venn1"/>
    <dgm:cxn modelId="{F403A712-E619-4EA7-9209-9AF719366F75}" type="presParOf" srcId="{4EE1F88D-F11C-4698-9C2F-CBB4FE740EFB}" destId="{C787E909-56CC-4A98-BD53-A14B35BFAAC4}" srcOrd="1" destOrd="0" presId="urn:microsoft.com/office/officeart/2005/8/layout/venn1"/>
    <dgm:cxn modelId="{A5A25E30-9B66-4E1D-9045-A1519351CC24}" type="presParOf" srcId="{4EE1F88D-F11C-4698-9C2F-CBB4FE740EFB}" destId="{8C73B464-196B-4568-A0A7-F21395B0273B}" srcOrd="2" destOrd="0" presId="urn:microsoft.com/office/officeart/2005/8/layout/venn1"/>
    <dgm:cxn modelId="{72ED6B43-D943-4234-859B-3DA09146D4CE}" type="presParOf" srcId="{4EE1F88D-F11C-4698-9C2F-CBB4FE740EFB}" destId="{63DDBF3C-535E-493F-90B6-7A65449B31E6}" srcOrd="3" destOrd="0" presId="urn:microsoft.com/office/officeart/2005/8/layout/venn1"/>
    <dgm:cxn modelId="{A0AC605C-2012-428B-BCAE-4F0E04EB197B}" type="presParOf" srcId="{4EE1F88D-F11C-4698-9C2F-CBB4FE740EFB}" destId="{7DE1F915-A6B0-487B-B075-B9434448AB0F}" srcOrd="4" destOrd="0" presId="urn:microsoft.com/office/officeart/2005/8/layout/venn1"/>
    <dgm:cxn modelId="{08F2AA91-3F6F-4E6D-BA5D-94EA53EB6407}" type="presParOf" srcId="{4EE1F88D-F11C-4698-9C2F-CBB4FE740EFB}" destId="{A44D6052-83A9-4B1F-BDCE-0AAA2EED8956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4DB1CA0-BBED-4192-9B99-81C055E912E1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FE7B0D40-00C5-4EC2-90E7-1A114A7E9031}">
      <dgm:prSet/>
      <dgm:spPr>
        <a:solidFill>
          <a:srgbClr val="C00000"/>
        </a:solidFill>
      </dgm:spPr>
      <dgm:t>
        <a:bodyPr/>
        <a:lstStyle/>
        <a:p>
          <a:r>
            <a:rPr lang="uk-UA" dirty="0"/>
            <a:t>Цивільний</a:t>
          </a:r>
        </a:p>
        <a:p>
          <a:r>
            <a:rPr lang="uk-UA" dirty="0"/>
            <a:t>Кодекс </a:t>
          </a:r>
        </a:p>
        <a:p>
          <a:r>
            <a:rPr lang="uk-UA" dirty="0"/>
            <a:t> України </a:t>
          </a:r>
          <a:endParaRPr lang="ru-UA" dirty="0"/>
        </a:p>
      </dgm:t>
    </dgm:pt>
    <dgm:pt modelId="{7F9DEEB3-DEFF-406E-9333-12235BD7FE9A}" type="parTrans" cxnId="{F2FDE3F9-E13F-4362-BF87-B496A64A42FC}">
      <dgm:prSet/>
      <dgm:spPr/>
      <dgm:t>
        <a:bodyPr/>
        <a:lstStyle/>
        <a:p>
          <a:endParaRPr lang="ru-UA"/>
        </a:p>
      </dgm:t>
    </dgm:pt>
    <dgm:pt modelId="{64FAC940-EE07-4128-B866-F77CD79E5C1E}" type="sibTrans" cxnId="{F2FDE3F9-E13F-4362-BF87-B496A64A42FC}">
      <dgm:prSet/>
      <dgm:spPr/>
      <dgm:t>
        <a:bodyPr/>
        <a:lstStyle/>
        <a:p>
          <a:endParaRPr lang="ru-UA"/>
        </a:p>
      </dgm:t>
    </dgm:pt>
    <dgm:pt modelId="{DA19AF1B-8189-4365-931F-D5CFB9B5CF73}">
      <dgm:prSet/>
      <dgm:spPr>
        <a:solidFill>
          <a:srgbClr val="C00000"/>
        </a:solidFill>
        <a:ln>
          <a:solidFill>
            <a:schemeClr val="accent1"/>
          </a:solidFill>
        </a:ln>
      </dgm:spPr>
      <dgm:t>
        <a:bodyPr/>
        <a:lstStyle/>
        <a:p>
          <a:r>
            <a:rPr lang="uk-UA" dirty="0"/>
            <a:t>Земельний</a:t>
          </a:r>
        </a:p>
        <a:p>
          <a:r>
            <a:rPr lang="uk-UA" dirty="0"/>
            <a:t>Кодекс </a:t>
          </a:r>
        </a:p>
        <a:p>
          <a:r>
            <a:rPr lang="uk-UA" dirty="0"/>
            <a:t> України</a:t>
          </a:r>
          <a:endParaRPr lang="ru-UA" dirty="0"/>
        </a:p>
      </dgm:t>
    </dgm:pt>
    <dgm:pt modelId="{F05DF1D9-390E-4172-89AE-AACEECD3F69B}" type="parTrans" cxnId="{4C579888-0F8A-4DD2-B174-6CE49F1BC5EB}">
      <dgm:prSet/>
      <dgm:spPr/>
      <dgm:t>
        <a:bodyPr/>
        <a:lstStyle/>
        <a:p>
          <a:endParaRPr lang="ru-UA"/>
        </a:p>
      </dgm:t>
    </dgm:pt>
    <dgm:pt modelId="{539FD9FA-FE01-4875-BB7F-F7996283F7E3}" type="sibTrans" cxnId="{4C579888-0F8A-4DD2-B174-6CE49F1BC5EB}">
      <dgm:prSet/>
      <dgm:spPr/>
      <dgm:t>
        <a:bodyPr/>
        <a:lstStyle/>
        <a:p>
          <a:endParaRPr lang="ru-UA"/>
        </a:p>
      </dgm:t>
    </dgm:pt>
    <dgm:pt modelId="{D65BEF2F-89B3-42FD-8516-1A1D30884994}" type="pres">
      <dgm:prSet presAssocID="{84DB1CA0-BBED-4192-9B99-81C055E912E1}" presName="cycle" presStyleCnt="0">
        <dgm:presLayoutVars>
          <dgm:dir/>
          <dgm:resizeHandles val="exact"/>
        </dgm:presLayoutVars>
      </dgm:prSet>
      <dgm:spPr/>
    </dgm:pt>
    <dgm:pt modelId="{76B00427-CC2F-4E40-8EB1-98D14DF7F8AD}" type="pres">
      <dgm:prSet presAssocID="{FE7B0D40-00C5-4EC2-90E7-1A114A7E9031}" presName="node" presStyleLbl="node1" presStyleIdx="0" presStyleCnt="2">
        <dgm:presLayoutVars>
          <dgm:bulletEnabled val="1"/>
        </dgm:presLayoutVars>
      </dgm:prSet>
      <dgm:spPr/>
    </dgm:pt>
    <dgm:pt modelId="{0D8EA737-0CD1-49D5-A327-1D4232DFE24B}" type="pres">
      <dgm:prSet presAssocID="{64FAC940-EE07-4128-B866-F77CD79E5C1E}" presName="sibTrans" presStyleLbl="sibTrans2D1" presStyleIdx="0" presStyleCnt="2"/>
      <dgm:spPr/>
    </dgm:pt>
    <dgm:pt modelId="{7410B94F-9854-4629-85A6-C9D24F19F49E}" type="pres">
      <dgm:prSet presAssocID="{64FAC940-EE07-4128-B866-F77CD79E5C1E}" presName="connectorText" presStyleLbl="sibTrans2D1" presStyleIdx="0" presStyleCnt="2"/>
      <dgm:spPr/>
    </dgm:pt>
    <dgm:pt modelId="{67BF1A9E-75C5-46E6-9047-07D2BDE25B48}" type="pres">
      <dgm:prSet presAssocID="{DA19AF1B-8189-4365-931F-D5CFB9B5CF73}" presName="node" presStyleLbl="node1" presStyleIdx="1" presStyleCnt="2">
        <dgm:presLayoutVars>
          <dgm:bulletEnabled val="1"/>
        </dgm:presLayoutVars>
      </dgm:prSet>
      <dgm:spPr/>
    </dgm:pt>
    <dgm:pt modelId="{D1A22A1B-C916-4ED2-888E-98D4F44AE261}" type="pres">
      <dgm:prSet presAssocID="{539FD9FA-FE01-4875-BB7F-F7996283F7E3}" presName="sibTrans" presStyleLbl="sibTrans2D1" presStyleIdx="1" presStyleCnt="2"/>
      <dgm:spPr/>
    </dgm:pt>
    <dgm:pt modelId="{B8A2449D-8E0D-4D0C-BF1C-491168808F82}" type="pres">
      <dgm:prSet presAssocID="{539FD9FA-FE01-4875-BB7F-F7996283F7E3}" presName="connectorText" presStyleLbl="sibTrans2D1" presStyleIdx="1" presStyleCnt="2"/>
      <dgm:spPr/>
    </dgm:pt>
  </dgm:ptLst>
  <dgm:cxnLst>
    <dgm:cxn modelId="{8C23E616-2C3A-441C-AA33-2E96A52B5534}" type="presOf" srcId="{84DB1CA0-BBED-4192-9B99-81C055E912E1}" destId="{D65BEF2F-89B3-42FD-8516-1A1D30884994}" srcOrd="0" destOrd="0" presId="urn:microsoft.com/office/officeart/2005/8/layout/cycle2"/>
    <dgm:cxn modelId="{7E526666-29DA-438F-B16C-FF6B4C1DBC1B}" type="presOf" srcId="{FE7B0D40-00C5-4EC2-90E7-1A114A7E9031}" destId="{76B00427-CC2F-4E40-8EB1-98D14DF7F8AD}" srcOrd="0" destOrd="0" presId="urn:microsoft.com/office/officeart/2005/8/layout/cycle2"/>
    <dgm:cxn modelId="{F1CB4672-3CCD-446B-9A2A-EDC964DE9C9C}" type="presOf" srcId="{DA19AF1B-8189-4365-931F-D5CFB9B5CF73}" destId="{67BF1A9E-75C5-46E6-9047-07D2BDE25B48}" srcOrd="0" destOrd="0" presId="urn:microsoft.com/office/officeart/2005/8/layout/cycle2"/>
    <dgm:cxn modelId="{63301A84-7C0D-47CC-BEBF-6388385A923D}" type="presOf" srcId="{539FD9FA-FE01-4875-BB7F-F7996283F7E3}" destId="{B8A2449D-8E0D-4D0C-BF1C-491168808F82}" srcOrd="1" destOrd="0" presId="urn:microsoft.com/office/officeart/2005/8/layout/cycle2"/>
    <dgm:cxn modelId="{4C579888-0F8A-4DD2-B174-6CE49F1BC5EB}" srcId="{84DB1CA0-BBED-4192-9B99-81C055E912E1}" destId="{DA19AF1B-8189-4365-931F-D5CFB9B5CF73}" srcOrd="1" destOrd="0" parTransId="{F05DF1D9-390E-4172-89AE-AACEECD3F69B}" sibTransId="{539FD9FA-FE01-4875-BB7F-F7996283F7E3}"/>
    <dgm:cxn modelId="{FD39F78E-35B5-4EB3-9C46-B17F7865935B}" type="presOf" srcId="{64FAC940-EE07-4128-B866-F77CD79E5C1E}" destId="{0D8EA737-0CD1-49D5-A327-1D4232DFE24B}" srcOrd="0" destOrd="0" presId="urn:microsoft.com/office/officeart/2005/8/layout/cycle2"/>
    <dgm:cxn modelId="{C69F9A94-4449-48CF-AF9B-AC768164B985}" type="presOf" srcId="{539FD9FA-FE01-4875-BB7F-F7996283F7E3}" destId="{D1A22A1B-C916-4ED2-888E-98D4F44AE261}" srcOrd="0" destOrd="0" presId="urn:microsoft.com/office/officeart/2005/8/layout/cycle2"/>
    <dgm:cxn modelId="{2A0D14AD-39BF-44C1-A88A-37C974F445AF}" type="presOf" srcId="{64FAC940-EE07-4128-B866-F77CD79E5C1E}" destId="{7410B94F-9854-4629-85A6-C9D24F19F49E}" srcOrd="1" destOrd="0" presId="urn:microsoft.com/office/officeart/2005/8/layout/cycle2"/>
    <dgm:cxn modelId="{F2FDE3F9-E13F-4362-BF87-B496A64A42FC}" srcId="{84DB1CA0-BBED-4192-9B99-81C055E912E1}" destId="{FE7B0D40-00C5-4EC2-90E7-1A114A7E9031}" srcOrd="0" destOrd="0" parTransId="{7F9DEEB3-DEFF-406E-9333-12235BD7FE9A}" sibTransId="{64FAC940-EE07-4128-B866-F77CD79E5C1E}"/>
    <dgm:cxn modelId="{6D597941-33A9-44E3-B977-D5498D4E629C}" type="presParOf" srcId="{D65BEF2F-89B3-42FD-8516-1A1D30884994}" destId="{76B00427-CC2F-4E40-8EB1-98D14DF7F8AD}" srcOrd="0" destOrd="0" presId="urn:microsoft.com/office/officeart/2005/8/layout/cycle2"/>
    <dgm:cxn modelId="{139397D5-75C5-4FBC-93A3-16DF5B6C6062}" type="presParOf" srcId="{D65BEF2F-89B3-42FD-8516-1A1D30884994}" destId="{0D8EA737-0CD1-49D5-A327-1D4232DFE24B}" srcOrd="1" destOrd="0" presId="urn:microsoft.com/office/officeart/2005/8/layout/cycle2"/>
    <dgm:cxn modelId="{FC91E679-FA70-4D76-9A2F-BDC9EEF9ECFD}" type="presParOf" srcId="{0D8EA737-0CD1-49D5-A327-1D4232DFE24B}" destId="{7410B94F-9854-4629-85A6-C9D24F19F49E}" srcOrd="0" destOrd="0" presId="urn:microsoft.com/office/officeart/2005/8/layout/cycle2"/>
    <dgm:cxn modelId="{363A5596-601C-49D4-B3A5-22F0E3E72842}" type="presParOf" srcId="{D65BEF2F-89B3-42FD-8516-1A1D30884994}" destId="{67BF1A9E-75C5-46E6-9047-07D2BDE25B48}" srcOrd="2" destOrd="0" presId="urn:microsoft.com/office/officeart/2005/8/layout/cycle2"/>
    <dgm:cxn modelId="{F7CB4CC4-F902-41A0-BA05-177C7F2A7E2D}" type="presParOf" srcId="{D65BEF2F-89B3-42FD-8516-1A1D30884994}" destId="{D1A22A1B-C916-4ED2-888E-98D4F44AE261}" srcOrd="3" destOrd="0" presId="urn:microsoft.com/office/officeart/2005/8/layout/cycle2"/>
    <dgm:cxn modelId="{CA24AF5D-3C4A-42EE-8A5F-367E2D5B5DC7}" type="presParOf" srcId="{D1A22A1B-C916-4ED2-888E-98D4F44AE261}" destId="{B8A2449D-8E0D-4D0C-BF1C-491168808F8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A16726F-3936-4DB1-8FBF-7D525A7F1233}" type="doc">
      <dgm:prSet loTypeId="urn:microsoft.com/office/officeart/2005/8/layout/venn1" loCatId="relationship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UA"/>
        </a:p>
      </dgm:t>
    </dgm:pt>
    <dgm:pt modelId="{B88D77F7-00F1-4C5B-B37D-723096000D24}">
      <dgm:prSet/>
      <dgm:spPr/>
      <dgm:t>
        <a:bodyPr/>
        <a:lstStyle/>
        <a:p>
          <a:r>
            <a:rPr lang="ru-RU" dirty="0"/>
            <a:t>1. </a:t>
          </a:r>
          <a:r>
            <a:rPr lang="ru-RU" dirty="0" err="1"/>
            <a:t>визнання</a:t>
          </a:r>
          <a:r>
            <a:rPr lang="ru-RU" dirty="0"/>
            <a:t> угоди </a:t>
          </a:r>
          <a:r>
            <a:rPr lang="ru-RU" dirty="0" err="1"/>
            <a:t>щодо</a:t>
          </a:r>
          <a:r>
            <a:rPr lang="ru-RU" dirty="0"/>
            <a:t> </a:t>
          </a:r>
          <a:r>
            <a:rPr lang="ru-RU" dirty="0" err="1"/>
            <a:t>земельної</a:t>
          </a:r>
          <a:r>
            <a:rPr lang="ru-RU" dirty="0"/>
            <a:t> </a:t>
          </a:r>
          <a:r>
            <a:rPr lang="ru-RU" dirty="0" err="1"/>
            <a:t>ділянки</a:t>
          </a:r>
          <a:r>
            <a:rPr lang="ru-RU" dirty="0"/>
            <a:t> </a:t>
          </a:r>
          <a:r>
            <a:rPr lang="ru-RU" dirty="0" err="1"/>
            <a:t>недійсною</a:t>
          </a:r>
          <a:r>
            <a:rPr lang="ru-RU" dirty="0"/>
            <a:t>;</a:t>
          </a:r>
          <a:endParaRPr lang="ru-UA" dirty="0"/>
        </a:p>
      </dgm:t>
    </dgm:pt>
    <dgm:pt modelId="{0600287A-1963-47E9-8DC1-422FB03BB0BD}" type="parTrans" cxnId="{00248FF1-6515-47D3-8CBC-A1932EA76C52}">
      <dgm:prSet/>
      <dgm:spPr/>
      <dgm:t>
        <a:bodyPr/>
        <a:lstStyle/>
        <a:p>
          <a:endParaRPr lang="ru-UA"/>
        </a:p>
      </dgm:t>
    </dgm:pt>
    <dgm:pt modelId="{577A7818-3CB2-4B93-BC55-5237FE9BE2BB}" type="sibTrans" cxnId="{00248FF1-6515-47D3-8CBC-A1932EA76C52}">
      <dgm:prSet/>
      <dgm:spPr/>
      <dgm:t>
        <a:bodyPr/>
        <a:lstStyle/>
        <a:p>
          <a:endParaRPr lang="ru-UA"/>
        </a:p>
      </dgm:t>
    </dgm:pt>
    <dgm:pt modelId="{707564CD-3152-4B4F-AA93-3C16F8868B48}" type="pres">
      <dgm:prSet presAssocID="{1A16726F-3936-4DB1-8FBF-7D525A7F1233}" presName="compositeShape" presStyleCnt="0">
        <dgm:presLayoutVars>
          <dgm:chMax val="7"/>
          <dgm:dir/>
          <dgm:resizeHandles val="exact"/>
        </dgm:presLayoutVars>
      </dgm:prSet>
      <dgm:spPr/>
    </dgm:pt>
    <dgm:pt modelId="{E4B92706-68BD-48F1-BE70-2A70197B196E}" type="pres">
      <dgm:prSet presAssocID="{B88D77F7-00F1-4C5B-B37D-723096000D24}" presName="circ1TxSh" presStyleLbl="vennNode1" presStyleIdx="0" presStyleCnt="1" custScaleX="155441" custLinFactNeighborX="3784"/>
      <dgm:spPr/>
    </dgm:pt>
  </dgm:ptLst>
  <dgm:cxnLst>
    <dgm:cxn modelId="{9385241A-AAB6-43DB-BC60-D714D089E175}" type="presOf" srcId="{B88D77F7-00F1-4C5B-B37D-723096000D24}" destId="{E4B92706-68BD-48F1-BE70-2A70197B196E}" srcOrd="0" destOrd="0" presId="urn:microsoft.com/office/officeart/2005/8/layout/venn1"/>
    <dgm:cxn modelId="{E37C566E-C75E-439A-9B96-9D3491213B18}" type="presOf" srcId="{1A16726F-3936-4DB1-8FBF-7D525A7F1233}" destId="{707564CD-3152-4B4F-AA93-3C16F8868B48}" srcOrd="0" destOrd="0" presId="urn:microsoft.com/office/officeart/2005/8/layout/venn1"/>
    <dgm:cxn modelId="{00248FF1-6515-47D3-8CBC-A1932EA76C52}" srcId="{1A16726F-3936-4DB1-8FBF-7D525A7F1233}" destId="{B88D77F7-00F1-4C5B-B37D-723096000D24}" srcOrd="0" destOrd="0" parTransId="{0600287A-1963-47E9-8DC1-422FB03BB0BD}" sibTransId="{577A7818-3CB2-4B93-BC55-5237FE9BE2BB}"/>
    <dgm:cxn modelId="{30BC710A-575B-4389-BB97-85470C9E0DBE}" type="presParOf" srcId="{707564CD-3152-4B4F-AA93-3C16F8868B48}" destId="{E4B92706-68BD-48F1-BE70-2A70197B196E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51D2FB4-5C46-486D-9DC5-C39FBC11B61E}" type="doc">
      <dgm:prSet loTypeId="urn:microsoft.com/office/officeart/2005/8/layout/venn1" loCatId="relationship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UA"/>
        </a:p>
      </dgm:t>
    </dgm:pt>
    <dgm:pt modelId="{D29E8769-E8F6-4F6A-9F08-828DBBCEB6DD}">
      <dgm:prSet/>
      <dgm:spPr/>
      <dgm:t>
        <a:bodyPr/>
        <a:lstStyle/>
        <a:p>
          <a:r>
            <a:rPr lang="ru-RU" dirty="0"/>
            <a:t>2. </a:t>
          </a:r>
          <a:r>
            <a:rPr lang="ru-RU" dirty="0" err="1"/>
            <a:t>визнання</a:t>
          </a:r>
          <a:r>
            <a:rPr lang="ru-RU" dirty="0"/>
            <a:t> </a:t>
          </a:r>
          <a:r>
            <a:rPr lang="ru-RU" dirty="0" err="1"/>
            <a:t>недійсними</a:t>
          </a:r>
          <a:r>
            <a:rPr lang="ru-RU" dirty="0"/>
            <a:t> </a:t>
          </a:r>
          <a:r>
            <a:rPr lang="ru-RU" dirty="0" err="1"/>
            <a:t>рішень</a:t>
          </a:r>
          <a:r>
            <a:rPr lang="ru-RU" dirty="0"/>
            <a:t> </a:t>
          </a:r>
          <a:r>
            <a:rPr lang="ru-RU" dirty="0" err="1"/>
            <a:t>органів</a:t>
          </a:r>
          <a:r>
            <a:rPr lang="ru-RU" dirty="0"/>
            <a:t> </a:t>
          </a:r>
          <a:r>
            <a:rPr lang="ru-RU" dirty="0" err="1"/>
            <a:t>виконавчої</a:t>
          </a:r>
          <a:r>
            <a:rPr lang="ru-RU" dirty="0"/>
            <a:t> </a:t>
          </a:r>
          <a:r>
            <a:rPr lang="ru-RU" dirty="0" err="1"/>
            <a:t>влади</a:t>
          </a:r>
          <a:r>
            <a:rPr lang="ru-RU" dirty="0"/>
            <a:t> </a:t>
          </a:r>
          <a:r>
            <a:rPr lang="ru-RU" dirty="0" err="1"/>
            <a:t>або</a:t>
          </a:r>
          <a:r>
            <a:rPr lang="ru-RU" dirty="0"/>
            <a:t> </a:t>
          </a:r>
          <a:r>
            <a:rPr lang="ru-RU" dirty="0" err="1"/>
            <a:t>органів</a:t>
          </a:r>
          <a:r>
            <a:rPr lang="ru-RU" dirty="0"/>
            <a:t> </a:t>
          </a:r>
          <a:r>
            <a:rPr lang="ru-RU" dirty="0" err="1"/>
            <a:t>місцевого</a:t>
          </a:r>
          <a:r>
            <a:rPr lang="ru-RU" dirty="0"/>
            <a:t> </a:t>
          </a:r>
          <a:r>
            <a:rPr lang="ru-RU" dirty="0" err="1"/>
            <a:t>самоврядування</a:t>
          </a:r>
          <a:r>
            <a:rPr lang="ru-RU" dirty="0"/>
            <a:t>, </a:t>
          </a:r>
          <a:r>
            <a:rPr lang="ru-RU" dirty="0" err="1"/>
            <a:t>які</a:t>
          </a:r>
          <a:r>
            <a:rPr lang="ru-RU" dirty="0"/>
            <a:t> </a:t>
          </a:r>
          <a:r>
            <a:rPr lang="ru-RU" dirty="0" err="1"/>
            <a:t>порушують</a:t>
          </a:r>
          <a:r>
            <a:rPr lang="ru-RU" dirty="0"/>
            <a:t> права </a:t>
          </a:r>
          <a:r>
            <a:rPr lang="ru-RU" dirty="0" err="1"/>
            <a:t>власників</a:t>
          </a:r>
          <a:r>
            <a:rPr lang="ru-RU" dirty="0"/>
            <a:t> </a:t>
          </a:r>
          <a:r>
            <a:rPr lang="ru-RU" dirty="0" err="1"/>
            <a:t>земельних</a:t>
          </a:r>
          <a:r>
            <a:rPr lang="ru-RU" dirty="0"/>
            <a:t> </a:t>
          </a:r>
          <a:r>
            <a:rPr lang="ru-RU" dirty="0" err="1"/>
            <a:t>ділянок</a:t>
          </a:r>
          <a:r>
            <a:rPr lang="ru-RU" dirty="0"/>
            <a:t> і </a:t>
          </a:r>
          <a:r>
            <a:rPr lang="ru-RU" dirty="0" err="1"/>
            <a:t>землекористувачів</a:t>
          </a:r>
          <a:r>
            <a:rPr lang="ru-RU" dirty="0"/>
            <a:t>.</a:t>
          </a:r>
          <a:endParaRPr lang="ru-UA" dirty="0"/>
        </a:p>
      </dgm:t>
    </dgm:pt>
    <dgm:pt modelId="{47446AC4-57F9-4927-BF00-B1DA2362C30C}" type="parTrans" cxnId="{2D057F97-305D-4064-A4F7-B0371DAAE2B9}">
      <dgm:prSet/>
      <dgm:spPr/>
      <dgm:t>
        <a:bodyPr/>
        <a:lstStyle/>
        <a:p>
          <a:endParaRPr lang="ru-UA"/>
        </a:p>
      </dgm:t>
    </dgm:pt>
    <dgm:pt modelId="{1CBC822E-A47B-4B30-A745-4DF2D6D267F2}" type="sibTrans" cxnId="{2D057F97-305D-4064-A4F7-B0371DAAE2B9}">
      <dgm:prSet/>
      <dgm:spPr/>
      <dgm:t>
        <a:bodyPr/>
        <a:lstStyle/>
        <a:p>
          <a:endParaRPr lang="ru-UA"/>
        </a:p>
      </dgm:t>
    </dgm:pt>
    <dgm:pt modelId="{F900021C-EDC9-4E6F-B51B-609A9DE5C186}" type="pres">
      <dgm:prSet presAssocID="{751D2FB4-5C46-486D-9DC5-C39FBC11B61E}" presName="compositeShape" presStyleCnt="0">
        <dgm:presLayoutVars>
          <dgm:chMax val="7"/>
          <dgm:dir/>
          <dgm:resizeHandles val="exact"/>
        </dgm:presLayoutVars>
      </dgm:prSet>
      <dgm:spPr/>
    </dgm:pt>
    <dgm:pt modelId="{764A66A3-6C65-4679-BAC2-49D6ED825082}" type="pres">
      <dgm:prSet presAssocID="{D29E8769-E8F6-4F6A-9F08-828DBBCEB6DD}" presName="circ1TxSh" presStyleLbl="vennNode1" presStyleIdx="0" presStyleCnt="1" custScaleX="141555" custLinFactNeighborX="-15990" custLinFactNeighborY="1408"/>
      <dgm:spPr/>
    </dgm:pt>
  </dgm:ptLst>
  <dgm:cxnLst>
    <dgm:cxn modelId="{FBDE225F-7976-4556-BFF2-16A9E1EF8E8E}" type="presOf" srcId="{D29E8769-E8F6-4F6A-9F08-828DBBCEB6DD}" destId="{764A66A3-6C65-4679-BAC2-49D6ED825082}" srcOrd="0" destOrd="0" presId="urn:microsoft.com/office/officeart/2005/8/layout/venn1"/>
    <dgm:cxn modelId="{57CCD262-6CE1-41C1-9041-10D785FB9A9B}" type="presOf" srcId="{751D2FB4-5C46-486D-9DC5-C39FBC11B61E}" destId="{F900021C-EDC9-4E6F-B51B-609A9DE5C186}" srcOrd="0" destOrd="0" presId="urn:microsoft.com/office/officeart/2005/8/layout/venn1"/>
    <dgm:cxn modelId="{2D057F97-305D-4064-A4F7-B0371DAAE2B9}" srcId="{751D2FB4-5C46-486D-9DC5-C39FBC11B61E}" destId="{D29E8769-E8F6-4F6A-9F08-828DBBCEB6DD}" srcOrd="0" destOrd="0" parTransId="{47446AC4-57F9-4927-BF00-B1DA2362C30C}" sibTransId="{1CBC822E-A47B-4B30-A745-4DF2D6D267F2}"/>
    <dgm:cxn modelId="{B8B5AD17-6D23-4126-A6A3-ECE2E7D58991}" type="presParOf" srcId="{F900021C-EDC9-4E6F-B51B-609A9DE5C186}" destId="{764A66A3-6C65-4679-BAC2-49D6ED825082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2B208B1-B7CF-4772-B816-64140042FD2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UA"/>
        </a:p>
      </dgm:t>
    </dgm:pt>
    <dgm:pt modelId="{2925C6A7-2516-4833-A217-B70963BCFBF5}">
      <dgm:prSet/>
      <dgm:spPr/>
      <dgm:t>
        <a:bodyPr/>
        <a:lstStyle/>
        <a:p>
          <a:r>
            <a:rPr lang="ru-RU"/>
            <a:t>Визнання недійсними державних актів на право власності на землю вважається законним, належним та окремим способом поновлення порушених прав у судовому порядку. </a:t>
          </a:r>
          <a:endParaRPr lang="ru-UA"/>
        </a:p>
      </dgm:t>
    </dgm:pt>
    <dgm:pt modelId="{6CBEF301-1C1B-46DE-8EE0-A6EE64C929B3}" type="parTrans" cxnId="{DFFFFD52-9E48-4BDD-8893-6BCAD3CD3AC8}">
      <dgm:prSet/>
      <dgm:spPr/>
      <dgm:t>
        <a:bodyPr/>
        <a:lstStyle/>
        <a:p>
          <a:endParaRPr lang="ru-UA"/>
        </a:p>
      </dgm:t>
    </dgm:pt>
    <dgm:pt modelId="{325EB408-9CF3-4261-B115-7F27E4142B3D}" type="sibTrans" cxnId="{DFFFFD52-9E48-4BDD-8893-6BCAD3CD3AC8}">
      <dgm:prSet/>
      <dgm:spPr/>
      <dgm:t>
        <a:bodyPr/>
        <a:lstStyle/>
        <a:p>
          <a:endParaRPr lang="ru-UA"/>
        </a:p>
      </dgm:t>
    </dgm:pt>
    <dgm:pt modelId="{2B0C9615-4D33-4E68-8D79-DDB250341FF8}" type="pres">
      <dgm:prSet presAssocID="{02B208B1-B7CF-4772-B816-64140042FD2A}" presName="linear" presStyleCnt="0">
        <dgm:presLayoutVars>
          <dgm:animLvl val="lvl"/>
          <dgm:resizeHandles val="exact"/>
        </dgm:presLayoutVars>
      </dgm:prSet>
      <dgm:spPr/>
    </dgm:pt>
    <dgm:pt modelId="{92A678B3-B83B-4A3D-B251-B5943903066B}" type="pres">
      <dgm:prSet presAssocID="{2925C6A7-2516-4833-A217-B70963BCFBF5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00270A5D-D35F-465B-8270-F13F4155CD68}" type="presOf" srcId="{02B208B1-B7CF-4772-B816-64140042FD2A}" destId="{2B0C9615-4D33-4E68-8D79-DDB250341FF8}" srcOrd="0" destOrd="0" presId="urn:microsoft.com/office/officeart/2005/8/layout/vList2"/>
    <dgm:cxn modelId="{DFFFFD52-9E48-4BDD-8893-6BCAD3CD3AC8}" srcId="{02B208B1-B7CF-4772-B816-64140042FD2A}" destId="{2925C6A7-2516-4833-A217-B70963BCFBF5}" srcOrd="0" destOrd="0" parTransId="{6CBEF301-1C1B-46DE-8EE0-A6EE64C929B3}" sibTransId="{325EB408-9CF3-4261-B115-7F27E4142B3D}"/>
    <dgm:cxn modelId="{7B946ED1-0800-41EC-BB4F-BD958793E045}" type="presOf" srcId="{2925C6A7-2516-4833-A217-B70963BCFBF5}" destId="{92A678B3-B83B-4A3D-B251-B5943903066B}" srcOrd="0" destOrd="0" presId="urn:microsoft.com/office/officeart/2005/8/layout/vList2"/>
    <dgm:cxn modelId="{360833E6-D9C3-4010-A17C-3500E3D68616}" type="presParOf" srcId="{2B0C9615-4D33-4E68-8D79-DDB250341FF8}" destId="{92A678B3-B83B-4A3D-B251-B5943903066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013B069-4BC3-4189-852C-2059E10B4BA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UA"/>
        </a:p>
      </dgm:t>
    </dgm:pt>
    <dgm:pt modelId="{883274FF-E65A-4DFA-B181-39B1282976DB}">
      <dgm:prSet/>
      <dgm:spPr/>
      <dgm:t>
        <a:bodyPr/>
        <a:lstStyle/>
        <a:p>
          <a:r>
            <a:rPr lang="ru-RU"/>
            <a:t>Недійсними можуть визнаватися як  рішення уповноважених органів, на підставі яких видано відповідні державні акти, так і самі акти на право власності на земельні ділянки.</a:t>
          </a:r>
          <a:endParaRPr lang="ru-UA"/>
        </a:p>
      </dgm:t>
    </dgm:pt>
    <dgm:pt modelId="{E1B98354-9AD3-474D-892F-689082788910}" type="parTrans" cxnId="{D9ECD7FA-A4A0-4A9E-A662-872526E582A3}">
      <dgm:prSet/>
      <dgm:spPr/>
      <dgm:t>
        <a:bodyPr/>
        <a:lstStyle/>
        <a:p>
          <a:endParaRPr lang="ru-UA"/>
        </a:p>
      </dgm:t>
    </dgm:pt>
    <dgm:pt modelId="{2442295C-E713-47E7-AC17-4177849B0BD8}" type="sibTrans" cxnId="{D9ECD7FA-A4A0-4A9E-A662-872526E582A3}">
      <dgm:prSet/>
      <dgm:spPr/>
      <dgm:t>
        <a:bodyPr/>
        <a:lstStyle/>
        <a:p>
          <a:endParaRPr lang="ru-UA"/>
        </a:p>
      </dgm:t>
    </dgm:pt>
    <dgm:pt modelId="{2DEAC656-66B7-4C2E-85AF-26E4F8F62833}" type="pres">
      <dgm:prSet presAssocID="{B013B069-4BC3-4189-852C-2059E10B4BAF}" presName="linear" presStyleCnt="0">
        <dgm:presLayoutVars>
          <dgm:animLvl val="lvl"/>
          <dgm:resizeHandles val="exact"/>
        </dgm:presLayoutVars>
      </dgm:prSet>
      <dgm:spPr/>
    </dgm:pt>
    <dgm:pt modelId="{6FE8ACCA-6F46-4B56-9C8B-BFC1EEABB46C}" type="pres">
      <dgm:prSet presAssocID="{883274FF-E65A-4DFA-B181-39B1282976DB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6F6505AE-FF68-4D45-A7F9-2E19275A29BB}" type="presOf" srcId="{883274FF-E65A-4DFA-B181-39B1282976DB}" destId="{6FE8ACCA-6F46-4B56-9C8B-BFC1EEABB46C}" srcOrd="0" destOrd="0" presId="urn:microsoft.com/office/officeart/2005/8/layout/vList2"/>
    <dgm:cxn modelId="{3C9678C9-A47B-46EC-90FC-4640C1D60290}" type="presOf" srcId="{B013B069-4BC3-4189-852C-2059E10B4BAF}" destId="{2DEAC656-66B7-4C2E-85AF-26E4F8F62833}" srcOrd="0" destOrd="0" presId="urn:microsoft.com/office/officeart/2005/8/layout/vList2"/>
    <dgm:cxn modelId="{D9ECD7FA-A4A0-4A9E-A662-872526E582A3}" srcId="{B013B069-4BC3-4189-852C-2059E10B4BAF}" destId="{883274FF-E65A-4DFA-B181-39B1282976DB}" srcOrd="0" destOrd="0" parTransId="{E1B98354-9AD3-474D-892F-689082788910}" sibTransId="{2442295C-E713-47E7-AC17-4177849B0BD8}"/>
    <dgm:cxn modelId="{02300C70-A2A3-4E84-838A-26978E06CD57}" type="presParOf" srcId="{2DEAC656-66B7-4C2E-85AF-26E4F8F62833}" destId="{6FE8ACCA-6F46-4B56-9C8B-BFC1EEABB46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49E50425-3FA6-46E7-BB7E-4A78851B94C8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1F7E50C7-D3CD-45FC-89EB-D735270DD5DB}">
      <dgm:prSet custT="1"/>
      <dgm:spPr/>
      <dgm:t>
        <a:bodyPr/>
        <a:lstStyle/>
        <a:p>
          <a:r>
            <a:rPr lang="ru-RU" sz="2800" b="1" dirty="0" err="1"/>
            <a:t>Позиція</a:t>
          </a:r>
          <a:r>
            <a:rPr lang="ru-RU" sz="2800" b="1" dirty="0"/>
            <a:t> ВП ВС (постанова </a:t>
          </a:r>
          <a:r>
            <a:rPr lang="ru-RU" sz="2800" b="1" dirty="0" err="1"/>
            <a:t>від</a:t>
          </a:r>
          <a:r>
            <a:rPr lang="ru-RU" sz="2800" b="1" dirty="0"/>
            <a:t> 15 вересня 2020 року </a:t>
          </a:r>
        </a:p>
        <a:p>
          <a:r>
            <a:rPr lang="ru-RU" sz="2800" b="1" dirty="0"/>
            <a:t>справа № 469/1044/17) </a:t>
          </a:r>
          <a:endParaRPr lang="ru-UA" sz="2800" dirty="0"/>
        </a:p>
      </dgm:t>
    </dgm:pt>
    <dgm:pt modelId="{41E66D0A-1ABF-4049-BF4D-80B7352BE8A5}" type="parTrans" cxnId="{6152D50F-1EB9-4911-BCAC-002EDB14AF6C}">
      <dgm:prSet/>
      <dgm:spPr/>
      <dgm:t>
        <a:bodyPr/>
        <a:lstStyle/>
        <a:p>
          <a:endParaRPr lang="ru-UA"/>
        </a:p>
      </dgm:t>
    </dgm:pt>
    <dgm:pt modelId="{87F596E4-670A-438F-8EDE-4203903BB93E}" type="sibTrans" cxnId="{6152D50F-1EB9-4911-BCAC-002EDB14AF6C}">
      <dgm:prSet/>
      <dgm:spPr/>
      <dgm:t>
        <a:bodyPr/>
        <a:lstStyle/>
        <a:p>
          <a:endParaRPr lang="ru-UA"/>
        </a:p>
      </dgm:t>
    </dgm:pt>
    <dgm:pt modelId="{AE6DAFB6-EB83-4C1F-A628-D185B5E932DE}">
      <dgm:prSet custT="1"/>
      <dgm:spPr/>
      <dgm:t>
        <a:bodyPr/>
        <a:lstStyle/>
        <a:p>
          <a:pPr algn="ctr"/>
          <a:r>
            <a:rPr lang="ru-RU" sz="2400" b="1" dirty="0" err="1">
              <a:solidFill>
                <a:schemeClr val="accent1">
                  <a:lumMod val="75000"/>
                </a:schemeClr>
              </a:solidFill>
            </a:rPr>
            <a:t>Державний</a:t>
          </a:r>
          <a:r>
            <a:rPr lang="ru-RU" sz="2400" b="1" dirty="0">
              <a:solidFill>
                <a:schemeClr val="accent1">
                  <a:lumMod val="75000"/>
                </a:schemeClr>
              </a:solidFill>
            </a:rPr>
            <a:t> акт на право </a:t>
          </a:r>
          <a:r>
            <a:rPr lang="ru-RU" sz="2400" b="1" dirty="0" err="1">
              <a:solidFill>
                <a:schemeClr val="accent1">
                  <a:lumMod val="75000"/>
                </a:schemeClr>
              </a:solidFill>
            </a:rPr>
            <a:t>власності</a:t>
          </a:r>
          <a:r>
            <a:rPr lang="ru-RU" sz="2400" b="1" dirty="0">
              <a:solidFill>
                <a:schemeClr val="accent1">
                  <a:lumMod val="75000"/>
                </a:schemeClr>
              </a:solidFill>
            </a:rPr>
            <a:t> на </a:t>
          </a:r>
          <a:r>
            <a:rPr lang="ru-RU" sz="2400" b="1" dirty="0" err="1">
              <a:solidFill>
                <a:schemeClr val="accent1">
                  <a:lumMod val="75000"/>
                </a:schemeClr>
              </a:solidFill>
            </a:rPr>
            <a:t>земельну</a:t>
          </a:r>
          <a:r>
            <a:rPr lang="ru-RU" sz="2400" b="1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ru-RU" sz="2400" b="1" dirty="0" err="1">
              <a:solidFill>
                <a:schemeClr val="accent1">
                  <a:lumMod val="75000"/>
                </a:schemeClr>
              </a:solidFill>
            </a:rPr>
            <a:t>ділянку</a:t>
          </a:r>
          <a:r>
            <a:rPr lang="ru-RU" sz="2400" b="1" dirty="0">
              <a:solidFill>
                <a:schemeClr val="accent1">
                  <a:lumMod val="75000"/>
                </a:schemeClr>
              </a:solidFill>
            </a:rPr>
            <a:t>. </a:t>
          </a:r>
          <a:r>
            <a:rPr lang="ru-RU" sz="2400" b="1" dirty="0" err="1">
              <a:solidFill>
                <a:schemeClr val="accent1">
                  <a:lumMod val="75000"/>
                </a:schemeClr>
              </a:solidFill>
            </a:rPr>
            <a:t>лише</a:t>
          </a:r>
          <a:r>
            <a:rPr lang="ru-RU" sz="2400" b="1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ru-RU" sz="2400" b="1" dirty="0" err="1">
              <a:solidFill>
                <a:schemeClr val="accent1">
                  <a:lumMod val="75000"/>
                </a:schemeClr>
              </a:solidFill>
            </a:rPr>
            <a:t>посвідчував</a:t>
          </a:r>
          <a:r>
            <a:rPr lang="ru-RU" sz="2400" b="1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ru-RU" sz="2400" b="1" dirty="0" err="1">
              <a:solidFill>
                <a:schemeClr val="accent1">
                  <a:lumMod val="75000"/>
                </a:schemeClr>
              </a:solidFill>
            </a:rPr>
            <a:t>відповідне</a:t>
          </a:r>
          <a:r>
            <a:rPr lang="ru-RU" sz="2400" b="1" dirty="0">
              <a:solidFill>
                <a:schemeClr val="accent1">
                  <a:lumMod val="75000"/>
                </a:schemeClr>
              </a:solidFill>
            </a:rPr>
            <a:t> право та не </a:t>
          </a:r>
          <a:r>
            <a:rPr lang="ru-RU" sz="2400" b="1" dirty="0" err="1">
              <a:solidFill>
                <a:schemeClr val="accent1">
                  <a:lumMod val="75000"/>
                </a:schemeClr>
              </a:solidFill>
            </a:rPr>
            <a:t>ма</a:t>
          </a:r>
          <a:r>
            <a:rPr lang="uk-UA" sz="2400" b="1" dirty="0">
              <a:solidFill>
                <a:schemeClr val="accent1">
                  <a:lumMod val="75000"/>
                </a:schemeClr>
              </a:solidFill>
            </a:rPr>
            <a:t>є</a:t>
          </a:r>
          <a:r>
            <a:rPr lang="ru-RU" sz="2400" b="1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ru-RU" sz="2400" b="1" dirty="0" err="1">
              <a:solidFill>
                <a:schemeClr val="accent1">
                  <a:lumMod val="75000"/>
                </a:schemeClr>
              </a:solidFill>
            </a:rPr>
            <a:t>самостійного</a:t>
          </a:r>
          <a:r>
            <a:rPr lang="ru-RU" sz="2400" b="1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ru-RU" sz="2400" b="1" dirty="0" err="1">
              <a:solidFill>
                <a:schemeClr val="accent1">
                  <a:lumMod val="75000"/>
                </a:schemeClr>
              </a:solidFill>
            </a:rPr>
            <a:t>юридичного</a:t>
          </a:r>
          <a:r>
            <a:rPr lang="ru-RU" sz="2400" b="1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ru-RU" sz="2400" b="1" dirty="0" err="1">
              <a:solidFill>
                <a:schemeClr val="accent1">
                  <a:lumMod val="75000"/>
                </a:schemeClr>
              </a:solidFill>
            </a:rPr>
            <a:t>значення</a:t>
          </a:r>
          <a:r>
            <a:rPr lang="ru-RU" sz="2400" b="1" dirty="0">
              <a:solidFill>
                <a:schemeClr val="accent1">
                  <a:lumMod val="75000"/>
                </a:schemeClr>
              </a:solidFill>
            </a:rPr>
            <a:t>.</a:t>
          </a:r>
        </a:p>
        <a:p>
          <a:pPr algn="ctr"/>
          <a:r>
            <a:rPr lang="ru-RU" sz="2400" b="1" dirty="0">
              <a:solidFill>
                <a:schemeClr val="accent1">
                  <a:lumMod val="75000"/>
                </a:schemeClr>
              </a:solidFill>
            </a:rPr>
            <a:t>Для </a:t>
          </a:r>
          <a:r>
            <a:rPr lang="ru-RU" sz="2400" b="1" dirty="0" err="1">
              <a:solidFill>
                <a:schemeClr val="accent1">
                  <a:lumMod val="75000"/>
                </a:schemeClr>
              </a:solidFill>
            </a:rPr>
            <a:t>вирішення</a:t>
          </a:r>
          <a:r>
            <a:rPr lang="ru-RU" sz="2400" b="1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ru-RU" sz="2400" b="1" dirty="0" err="1">
              <a:solidFill>
                <a:schemeClr val="accent1">
                  <a:lumMod val="75000"/>
                </a:schemeClr>
              </a:solidFill>
            </a:rPr>
            <a:t>питання</a:t>
          </a:r>
          <a:r>
            <a:rPr lang="ru-RU" sz="2400" b="1" dirty="0">
              <a:solidFill>
                <a:schemeClr val="accent1">
                  <a:lumMod val="75000"/>
                </a:schemeClr>
              </a:solidFill>
            </a:rPr>
            <a:t> про </a:t>
          </a:r>
          <a:r>
            <a:rPr lang="ru-RU" sz="2400" b="1" dirty="0" err="1">
              <a:solidFill>
                <a:schemeClr val="accent1">
                  <a:lumMod val="75000"/>
                </a:schemeClr>
              </a:solidFill>
            </a:rPr>
            <a:t>належність</a:t>
          </a:r>
          <a:r>
            <a:rPr lang="ru-RU" sz="2400" b="1" dirty="0">
              <a:solidFill>
                <a:schemeClr val="accent1">
                  <a:lumMod val="75000"/>
                </a:schemeClr>
              </a:solidFill>
            </a:rPr>
            <a:t> права </a:t>
          </a:r>
          <a:r>
            <a:rPr lang="ru-RU" sz="2400" b="1" dirty="0" err="1">
              <a:solidFill>
                <a:schemeClr val="accent1">
                  <a:lumMod val="75000"/>
                </a:schemeClr>
              </a:solidFill>
            </a:rPr>
            <a:t>власності</a:t>
          </a:r>
          <a:r>
            <a:rPr lang="ru-RU" sz="2400" b="1" dirty="0">
              <a:solidFill>
                <a:schemeClr val="accent1">
                  <a:lumMod val="75000"/>
                </a:schemeClr>
              </a:solidFill>
            </a:rPr>
            <a:t> на </a:t>
          </a:r>
          <a:r>
            <a:rPr lang="ru-RU" sz="2400" b="1" dirty="0" err="1">
              <a:solidFill>
                <a:schemeClr val="accent1">
                  <a:lumMod val="75000"/>
                </a:schemeClr>
              </a:solidFill>
            </a:rPr>
            <a:t>земельну</a:t>
          </a:r>
          <a:r>
            <a:rPr lang="ru-RU" sz="2400" b="1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ru-RU" sz="2400" b="1" dirty="0" err="1">
              <a:solidFill>
                <a:schemeClr val="accent1">
                  <a:lumMod val="75000"/>
                </a:schemeClr>
              </a:solidFill>
            </a:rPr>
            <a:t>ділянку</a:t>
          </a:r>
          <a:r>
            <a:rPr lang="ru-RU" sz="2400" b="1" dirty="0">
              <a:solidFill>
                <a:schemeClr val="accent1">
                  <a:lumMod val="75000"/>
                </a:schemeClr>
              </a:solidFill>
            </a:rPr>
            <a:t> та для </a:t>
          </a:r>
          <a:r>
            <a:rPr lang="ru-RU" sz="2400" b="1" dirty="0" err="1">
              <a:solidFill>
                <a:schemeClr val="accent1">
                  <a:lumMod val="75000"/>
                </a:schemeClr>
              </a:solidFill>
            </a:rPr>
            <a:t>повернення</a:t>
          </a:r>
          <a:r>
            <a:rPr lang="ru-RU" sz="2400" b="1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ru-RU" sz="2400" b="1" dirty="0" err="1">
              <a:solidFill>
                <a:schemeClr val="accent1">
                  <a:lumMod val="75000"/>
                </a:schemeClr>
              </a:solidFill>
            </a:rPr>
            <a:t>цієї</a:t>
          </a:r>
          <a:r>
            <a:rPr lang="ru-RU" sz="2400" b="1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ru-RU" sz="2400" b="1" dirty="0" err="1">
              <a:solidFill>
                <a:schemeClr val="accent1">
                  <a:lumMod val="75000"/>
                </a:schemeClr>
              </a:solidFill>
            </a:rPr>
            <a:t>ділянки</a:t>
          </a:r>
          <a:r>
            <a:rPr lang="ru-RU" sz="2400" b="1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ru-RU" sz="2400" b="1" dirty="0" err="1">
              <a:solidFill>
                <a:schemeClr val="accent1">
                  <a:lumMod val="75000"/>
                </a:schemeClr>
              </a:solidFill>
            </a:rPr>
            <a:t>власнику</a:t>
          </a:r>
          <a:r>
            <a:rPr lang="ru-RU" sz="2400" b="1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ru-RU" sz="2400" b="1" dirty="0" err="1">
              <a:solidFill>
                <a:schemeClr val="accent1">
                  <a:lumMod val="75000"/>
                </a:schemeClr>
              </a:solidFill>
            </a:rPr>
            <a:t>визнання</a:t>
          </a:r>
          <a:r>
            <a:rPr lang="ru-RU" sz="2400" b="1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ru-RU" sz="2400" b="1" dirty="0" err="1">
              <a:solidFill>
                <a:schemeClr val="accent1">
                  <a:lumMod val="75000"/>
                </a:schemeClr>
              </a:solidFill>
            </a:rPr>
            <a:t>недійсним</a:t>
          </a:r>
          <a:r>
            <a:rPr lang="ru-RU" sz="2400" b="1" dirty="0">
              <a:solidFill>
                <a:schemeClr val="accent1">
                  <a:lumMod val="75000"/>
                </a:schemeClr>
              </a:solidFill>
            </a:rPr>
            <a:t> державного акта </a:t>
          </a:r>
          <a:r>
            <a:rPr lang="ru-RU" sz="2400" b="1" u="sng" dirty="0">
              <a:solidFill>
                <a:schemeClr val="accent1">
                  <a:lumMod val="75000"/>
                </a:schemeClr>
              </a:solidFill>
            </a:rPr>
            <a:t>не є </a:t>
          </a:r>
          <a:r>
            <a:rPr lang="ru-RU" sz="2400" b="1" u="sng" dirty="0" err="1">
              <a:solidFill>
                <a:schemeClr val="accent1">
                  <a:lumMod val="75000"/>
                </a:schemeClr>
              </a:solidFill>
            </a:rPr>
            <a:t>необхідним</a:t>
          </a:r>
          <a:r>
            <a:rPr lang="ru-RU" sz="2400" b="1" u="sng" dirty="0">
              <a:solidFill>
                <a:schemeClr val="accent1">
                  <a:lumMod val="75000"/>
                </a:schemeClr>
              </a:solidFill>
            </a:rPr>
            <a:t>. </a:t>
          </a:r>
        </a:p>
        <a:p>
          <a:pPr algn="ctr"/>
          <a:r>
            <a:rPr lang="ru-RU" sz="2400" b="1" dirty="0" err="1">
              <a:solidFill>
                <a:schemeClr val="accent1">
                  <a:lumMod val="75000"/>
                </a:schemeClr>
              </a:solidFill>
            </a:rPr>
            <a:t>Така</a:t>
          </a:r>
          <a:r>
            <a:rPr lang="ru-RU" sz="2400" b="1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ru-RU" sz="2400" b="1" dirty="0" err="1">
              <a:solidFill>
                <a:schemeClr val="accent1">
                  <a:lumMod val="75000"/>
                </a:schemeClr>
              </a:solidFill>
            </a:rPr>
            <a:t>вимога</a:t>
          </a:r>
          <a:r>
            <a:rPr lang="ru-RU" sz="2400" b="1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ru-RU" sz="2400" b="1" u="sng" dirty="0">
              <a:solidFill>
                <a:schemeClr val="accent1">
                  <a:lumMod val="75000"/>
                </a:schemeClr>
              </a:solidFill>
            </a:rPr>
            <a:t>не є </a:t>
          </a:r>
          <a:r>
            <a:rPr lang="ru-RU" sz="2400" b="1" u="sng" dirty="0" err="1">
              <a:solidFill>
                <a:schemeClr val="accent1">
                  <a:lumMod val="75000"/>
                </a:schemeClr>
              </a:solidFill>
            </a:rPr>
            <a:t>ефективним</a:t>
          </a:r>
          <a:r>
            <a:rPr lang="ru-RU" sz="2400" b="1" u="sng" dirty="0">
              <a:solidFill>
                <a:schemeClr val="accent1">
                  <a:lumMod val="75000"/>
                </a:schemeClr>
              </a:solidFill>
            </a:rPr>
            <a:t> способом </a:t>
          </a:r>
          <a:r>
            <a:rPr lang="ru-RU" sz="2400" b="1" u="sng" dirty="0" err="1">
              <a:solidFill>
                <a:schemeClr val="accent1">
                  <a:lumMod val="75000"/>
                </a:schemeClr>
              </a:solidFill>
            </a:rPr>
            <a:t>захисту</a:t>
          </a:r>
          <a:r>
            <a:rPr lang="ru-RU" sz="2400" b="1" u="sng" dirty="0">
              <a:solidFill>
                <a:schemeClr val="accent1">
                  <a:lumMod val="75000"/>
                </a:schemeClr>
              </a:solidFill>
            </a:rPr>
            <a:t>.</a:t>
          </a:r>
          <a:endParaRPr lang="ru-UA" sz="2400" b="1" dirty="0">
            <a:solidFill>
              <a:schemeClr val="accent1">
                <a:lumMod val="75000"/>
              </a:schemeClr>
            </a:solidFill>
          </a:endParaRPr>
        </a:p>
      </dgm:t>
    </dgm:pt>
    <dgm:pt modelId="{77B66AD8-5F5D-4E5C-B668-181B3F9C2D54}" type="parTrans" cxnId="{B0B58DA5-5E3A-4375-BA8E-B4B8E89F7A48}">
      <dgm:prSet/>
      <dgm:spPr/>
      <dgm:t>
        <a:bodyPr/>
        <a:lstStyle/>
        <a:p>
          <a:endParaRPr lang="ru-UA"/>
        </a:p>
      </dgm:t>
    </dgm:pt>
    <dgm:pt modelId="{31494C27-5650-4D8E-B99B-36B357A2DFD8}" type="sibTrans" cxnId="{B0B58DA5-5E3A-4375-BA8E-B4B8E89F7A48}">
      <dgm:prSet/>
      <dgm:spPr/>
      <dgm:t>
        <a:bodyPr/>
        <a:lstStyle/>
        <a:p>
          <a:endParaRPr lang="ru-UA"/>
        </a:p>
      </dgm:t>
    </dgm:pt>
    <dgm:pt modelId="{2B9C99EF-7751-4416-81DD-9AAB679B561F}" type="pres">
      <dgm:prSet presAssocID="{49E50425-3FA6-46E7-BB7E-4A78851B94C8}" presName="cycle" presStyleCnt="0">
        <dgm:presLayoutVars>
          <dgm:dir/>
          <dgm:resizeHandles val="exact"/>
        </dgm:presLayoutVars>
      </dgm:prSet>
      <dgm:spPr/>
    </dgm:pt>
    <dgm:pt modelId="{33CDE670-CE22-41C6-B135-C52E78641785}" type="pres">
      <dgm:prSet presAssocID="{1F7E50C7-D3CD-45FC-89EB-D735270DD5DB}" presName="node" presStyleLbl="node1" presStyleIdx="0" presStyleCnt="2" custScaleX="65970" custScaleY="88888" custRadScaleRad="92407" custRadScaleInc="2728">
        <dgm:presLayoutVars>
          <dgm:bulletEnabled val="1"/>
        </dgm:presLayoutVars>
      </dgm:prSet>
      <dgm:spPr/>
    </dgm:pt>
    <dgm:pt modelId="{3DB85061-0210-4013-BDFE-F920CE4F97E6}" type="pres">
      <dgm:prSet presAssocID="{87F596E4-670A-438F-8EDE-4203903BB93E}" presName="sibTrans" presStyleLbl="sibTrans2D1" presStyleIdx="0" presStyleCnt="2" custScaleY="22147" custLinFactX="-100000" custLinFactY="100000" custLinFactNeighborX="-101037" custLinFactNeighborY="183613"/>
      <dgm:spPr/>
    </dgm:pt>
    <dgm:pt modelId="{054F1774-61B0-4867-A199-066FBF5A2542}" type="pres">
      <dgm:prSet presAssocID="{87F596E4-670A-438F-8EDE-4203903BB93E}" presName="connectorText" presStyleLbl="sibTrans2D1" presStyleIdx="0" presStyleCnt="2"/>
      <dgm:spPr/>
    </dgm:pt>
    <dgm:pt modelId="{0B78C9CB-0918-437D-99F8-36E01E88B8B2}" type="pres">
      <dgm:prSet presAssocID="{AE6DAFB6-EB83-4C1F-A628-D185B5E932DE}" presName="node" presStyleLbl="node1" presStyleIdx="1" presStyleCnt="2" custScaleX="202527" custScaleY="108633" custRadScaleRad="73221" custRadScaleInc="-243">
        <dgm:presLayoutVars>
          <dgm:bulletEnabled val="1"/>
        </dgm:presLayoutVars>
      </dgm:prSet>
      <dgm:spPr/>
    </dgm:pt>
    <dgm:pt modelId="{F0E901DD-AF8F-450A-9420-6E507C8A30DB}" type="pres">
      <dgm:prSet presAssocID="{31494C27-5650-4D8E-B99B-36B357A2DFD8}" presName="sibTrans" presStyleLbl="sibTrans2D1" presStyleIdx="1" presStyleCnt="2" custScaleY="21667" custLinFactX="302636" custLinFactNeighborX="400000" custLinFactNeighborY="-2219"/>
      <dgm:spPr/>
    </dgm:pt>
    <dgm:pt modelId="{3859A4CF-CF83-4E41-8DE2-6D99800B709A}" type="pres">
      <dgm:prSet presAssocID="{31494C27-5650-4D8E-B99B-36B357A2DFD8}" presName="connectorText" presStyleLbl="sibTrans2D1" presStyleIdx="1" presStyleCnt="2"/>
      <dgm:spPr/>
    </dgm:pt>
  </dgm:ptLst>
  <dgm:cxnLst>
    <dgm:cxn modelId="{6152D50F-1EB9-4911-BCAC-002EDB14AF6C}" srcId="{49E50425-3FA6-46E7-BB7E-4A78851B94C8}" destId="{1F7E50C7-D3CD-45FC-89EB-D735270DD5DB}" srcOrd="0" destOrd="0" parTransId="{41E66D0A-1ABF-4049-BF4D-80B7352BE8A5}" sibTransId="{87F596E4-670A-438F-8EDE-4203903BB93E}"/>
    <dgm:cxn modelId="{0C97AB31-B5B3-442E-9F69-02CBEE3666AE}" type="presOf" srcId="{87F596E4-670A-438F-8EDE-4203903BB93E}" destId="{3DB85061-0210-4013-BDFE-F920CE4F97E6}" srcOrd="0" destOrd="0" presId="urn:microsoft.com/office/officeart/2005/8/layout/cycle2"/>
    <dgm:cxn modelId="{859E4C5C-0B3F-415C-9EA7-411543AABA49}" type="presOf" srcId="{31494C27-5650-4D8E-B99B-36B357A2DFD8}" destId="{3859A4CF-CF83-4E41-8DE2-6D99800B709A}" srcOrd="1" destOrd="0" presId="urn:microsoft.com/office/officeart/2005/8/layout/cycle2"/>
    <dgm:cxn modelId="{BC562D46-B258-48D5-AE43-78EEE8389F68}" type="presOf" srcId="{87F596E4-670A-438F-8EDE-4203903BB93E}" destId="{054F1774-61B0-4867-A199-066FBF5A2542}" srcOrd="1" destOrd="0" presId="urn:microsoft.com/office/officeart/2005/8/layout/cycle2"/>
    <dgm:cxn modelId="{8CA3AA59-F6CE-40FA-B897-71BAB5C208B2}" type="presOf" srcId="{31494C27-5650-4D8E-B99B-36B357A2DFD8}" destId="{F0E901DD-AF8F-450A-9420-6E507C8A30DB}" srcOrd="0" destOrd="0" presId="urn:microsoft.com/office/officeart/2005/8/layout/cycle2"/>
    <dgm:cxn modelId="{A3681781-EFA7-40A9-BB08-7AAD7C0C22CD}" type="presOf" srcId="{49E50425-3FA6-46E7-BB7E-4A78851B94C8}" destId="{2B9C99EF-7751-4416-81DD-9AAB679B561F}" srcOrd="0" destOrd="0" presId="urn:microsoft.com/office/officeart/2005/8/layout/cycle2"/>
    <dgm:cxn modelId="{4821258F-1070-4AF6-885A-3CA420D01C56}" type="presOf" srcId="{AE6DAFB6-EB83-4C1F-A628-D185B5E932DE}" destId="{0B78C9CB-0918-437D-99F8-36E01E88B8B2}" srcOrd="0" destOrd="0" presId="urn:microsoft.com/office/officeart/2005/8/layout/cycle2"/>
    <dgm:cxn modelId="{A1D5EB9A-A1F1-4311-B0C5-B67720814D2B}" type="presOf" srcId="{1F7E50C7-D3CD-45FC-89EB-D735270DD5DB}" destId="{33CDE670-CE22-41C6-B135-C52E78641785}" srcOrd="0" destOrd="0" presId="urn:microsoft.com/office/officeart/2005/8/layout/cycle2"/>
    <dgm:cxn modelId="{B0B58DA5-5E3A-4375-BA8E-B4B8E89F7A48}" srcId="{49E50425-3FA6-46E7-BB7E-4A78851B94C8}" destId="{AE6DAFB6-EB83-4C1F-A628-D185B5E932DE}" srcOrd="1" destOrd="0" parTransId="{77B66AD8-5F5D-4E5C-B668-181B3F9C2D54}" sibTransId="{31494C27-5650-4D8E-B99B-36B357A2DFD8}"/>
    <dgm:cxn modelId="{C87A4393-B748-48B7-B0D2-02E5B2193E30}" type="presParOf" srcId="{2B9C99EF-7751-4416-81DD-9AAB679B561F}" destId="{33CDE670-CE22-41C6-B135-C52E78641785}" srcOrd="0" destOrd="0" presId="urn:microsoft.com/office/officeart/2005/8/layout/cycle2"/>
    <dgm:cxn modelId="{7F19F16B-7C43-4F3E-9C44-60AF66085237}" type="presParOf" srcId="{2B9C99EF-7751-4416-81DD-9AAB679B561F}" destId="{3DB85061-0210-4013-BDFE-F920CE4F97E6}" srcOrd="1" destOrd="0" presId="urn:microsoft.com/office/officeart/2005/8/layout/cycle2"/>
    <dgm:cxn modelId="{2CF0AE85-5FD4-49E0-AC58-86F82B339BE5}" type="presParOf" srcId="{3DB85061-0210-4013-BDFE-F920CE4F97E6}" destId="{054F1774-61B0-4867-A199-066FBF5A2542}" srcOrd="0" destOrd="0" presId="urn:microsoft.com/office/officeart/2005/8/layout/cycle2"/>
    <dgm:cxn modelId="{13821630-A1C4-483D-BA45-CE086BBE2E56}" type="presParOf" srcId="{2B9C99EF-7751-4416-81DD-9AAB679B561F}" destId="{0B78C9CB-0918-437D-99F8-36E01E88B8B2}" srcOrd="2" destOrd="0" presId="urn:microsoft.com/office/officeart/2005/8/layout/cycle2"/>
    <dgm:cxn modelId="{60315B3E-21F9-4F34-ABB7-0134E850F908}" type="presParOf" srcId="{2B9C99EF-7751-4416-81DD-9AAB679B561F}" destId="{F0E901DD-AF8F-450A-9420-6E507C8A30DB}" srcOrd="3" destOrd="0" presId="urn:microsoft.com/office/officeart/2005/8/layout/cycle2"/>
    <dgm:cxn modelId="{019E4945-F07B-4BCB-9CBB-343FC400EE8E}" type="presParOf" srcId="{F0E901DD-AF8F-450A-9420-6E507C8A30DB}" destId="{3859A4CF-CF83-4E41-8DE2-6D99800B709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C4E84F-FA70-44C4-AD2D-5B394DD2B9D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UA"/>
        </a:p>
      </dgm:t>
    </dgm:pt>
    <dgm:pt modelId="{54A1C9B6-960D-42F8-B8E9-203B91D2C0E0}">
      <dgm:prSet/>
      <dgm:spPr/>
      <dgm:t>
        <a:bodyPr/>
        <a:lstStyle/>
        <a:p>
          <a:r>
            <a:rPr lang="ru-RU" dirty="0"/>
            <a:t>ЗУ «Про </a:t>
          </a:r>
          <a:r>
            <a:rPr lang="ru-RU" dirty="0" err="1"/>
            <a:t>сг</a:t>
          </a:r>
          <a:r>
            <a:rPr lang="ru-RU" dirty="0"/>
            <a:t> </a:t>
          </a:r>
          <a:r>
            <a:rPr lang="ru-RU" dirty="0" err="1"/>
            <a:t>дорадчу</a:t>
          </a:r>
          <a:r>
            <a:rPr lang="ru-RU" dirty="0"/>
            <a:t> </a:t>
          </a:r>
          <a:r>
            <a:rPr lang="ru-RU" dirty="0" err="1"/>
            <a:t>діяльність</a:t>
          </a:r>
          <a:r>
            <a:rPr lang="ru-RU" dirty="0"/>
            <a:t>, «Про молоко та </a:t>
          </a:r>
          <a:r>
            <a:rPr lang="ru-RU" dirty="0" err="1"/>
            <a:t>молочні</a:t>
          </a:r>
          <a:r>
            <a:rPr lang="ru-RU" dirty="0"/>
            <a:t> </a:t>
          </a:r>
          <a:r>
            <a:rPr lang="ru-RU" dirty="0" err="1"/>
            <a:t>продукти</a:t>
          </a:r>
          <a:r>
            <a:rPr lang="ru-RU" dirty="0"/>
            <a:t>», «Про аквакультуру», «Про </a:t>
          </a:r>
          <a:r>
            <a:rPr lang="ru-RU" dirty="0" err="1"/>
            <a:t>бджільництво</a:t>
          </a:r>
          <a:r>
            <a:rPr lang="ru-RU" dirty="0"/>
            <a:t>», «Про </a:t>
          </a:r>
          <a:r>
            <a:rPr lang="ru-RU" dirty="0" err="1"/>
            <a:t>сг</a:t>
          </a:r>
          <a:r>
            <a:rPr lang="ru-RU" dirty="0"/>
            <a:t> </a:t>
          </a:r>
          <a:r>
            <a:rPr lang="ru-RU" dirty="0" err="1"/>
            <a:t>перепис</a:t>
          </a:r>
          <a:r>
            <a:rPr lang="ru-RU" dirty="0"/>
            <a:t>»</a:t>
          </a:r>
          <a:endParaRPr lang="ru-UA" dirty="0"/>
        </a:p>
      </dgm:t>
    </dgm:pt>
    <dgm:pt modelId="{8264FA66-CDCF-49C0-8876-9D7EDDC46FB1}" type="parTrans" cxnId="{111B9A50-C5DB-434F-BAAA-921000199EE6}">
      <dgm:prSet/>
      <dgm:spPr/>
      <dgm:t>
        <a:bodyPr/>
        <a:lstStyle/>
        <a:p>
          <a:endParaRPr lang="ru-UA"/>
        </a:p>
      </dgm:t>
    </dgm:pt>
    <dgm:pt modelId="{068446C7-D03E-4F97-BE83-07D5404C15A0}" type="sibTrans" cxnId="{111B9A50-C5DB-434F-BAAA-921000199EE6}">
      <dgm:prSet/>
      <dgm:spPr/>
      <dgm:t>
        <a:bodyPr/>
        <a:lstStyle/>
        <a:p>
          <a:endParaRPr lang="ru-UA"/>
        </a:p>
      </dgm:t>
    </dgm:pt>
    <dgm:pt modelId="{90FE451C-75EE-4F88-82E5-8A421AEF5593}" type="pres">
      <dgm:prSet presAssocID="{27C4E84F-FA70-44C4-AD2D-5B394DD2B9D9}" presName="linear" presStyleCnt="0">
        <dgm:presLayoutVars>
          <dgm:animLvl val="lvl"/>
          <dgm:resizeHandles val="exact"/>
        </dgm:presLayoutVars>
      </dgm:prSet>
      <dgm:spPr/>
    </dgm:pt>
    <dgm:pt modelId="{52FD3ADE-912B-4E08-A8F7-1133F0F66DFB}" type="pres">
      <dgm:prSet presAssocID="{54A1C9B6-960D-42F8-B8E9-203B91D2C0E0}" presName="parentText" presStyleLbl="node1" presStyleIdx="0" presStyleCnt="1" custLinFactNeighborX="19242" custLinFactNeighborY="-21597">
        <dgm:presLayoutVars>
          <dgm:chMax val="0"/>
          <dgm:bulletEnabled val="1"/>
        </dgm:presLayoutVars>
      </dgm:prSet>
      <dgm:spPr/>
    </dgm:pt>
  </dgm:ptLst>
  <dgm:cxnLst>
    <dgm:cxn modelId="{111B9A50-C5DB-434F-BAAA-921000199EE6}" srcId="{27C4E84F-FA70-44C4-AD2D-5B394DD2B9D9}" destId="{54A1C9B6-960D-42F8-B8E9-203B91D2C0E0}" srcOrd="0" destOrd="0" parTransId="{8264FA66-CDCF-49C0-8876-9D7EDDC46FB1}" sibTransId="{068446C7-D03E-4F97-BE83-07D5404C15A0}"/>
    <dgm:cxn modelId="{8A63BB7A-E448-4C8E-81A6-BE8B5950E8E6}" type="presOf" srcId="{27C4E84F-FA70-44C4-AD2D-5B394DD2B9D9}" destId="{90FE451C-75EE-4F88-82E5-8A421AEF5593}" srcOrd="0" destOrd="0" presId="urn:microsoft.com/office/officeart/2005/8/layout/vList2"/>
    <dgm:cxn modelId="{51FF48AB-6AF8-4B2B-A174-43BF7E3E37AA}" type="presOf" srcId="{54A1C9B6-960D-42F8-B8E9-203B91D2C0E0}" destId="{52FD3ADE-912B-4E08-A8F7-1133F0F66DFB}" srcOrd="0" destOrd="0" presId="urn:microsoft.com/office/officeart/2005/8/layout/vList2"/>
    <dgm:cxn modelId="{DA03AC32-7932-4344-8BDB-8F79C5F1E43A}" type="presParOf" srcId="{90FE451C-75EE-4F88-82E5-8A421AEF5593}" destId="{52FD3ADE-912B-4E08-A8F7-1133F0F66DF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77C1486-E7E9-4A73-9F0E-196F3A59711C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EA7E378E-FB24-4E64-8E48-B28A40C1D596}">
      <dgm:prSet custT="1"/>
      <dgm:spPr/>
      <dgm:t>
        <a:bodyPr/>
        <a:lstStyle/>
        <a:p>
          <a:r>
            <a:rPr lang="ru-RU" sz="2500" b="1" u="sng" dirty="0"/>
            <a:t>ч. 1 ст. 775 ЦК </a:t>
          </a:r>
          <a:r>
            <a:rPr lang="ru-RU" sz="2500" b="1" u="sng" dirty="0" err="1"/>
            <a:t>України</a:t>
          </a:r>
          <a:r>
            <a:rPr lang="ru-RU" sz="2500" b="1" u="sng" dirty="0"/>
            <a:t> </a:t>
          </a:r>
          <a:r>
            <a:rPr lang="ru-RU" sz="2500" dirty="0"/>
            <a:t>- </a:t>
          </a:r>
          <a:r>
            <a:rPr lang="ru-RU" sz="2500" dirty="0" err="1"/>
            <a:t>наймачеві</a:t>
          </a:r>
          <a:r>
            <a:rPr lang="ru-RU" sz="2500" dirty="0"/>
            <a:t> </a:t>
          </a:r>
          <a:r>
            <a:rPr lang="ru-RU" sz="2500" dirty="0" err="1"/>
            <a:t>належить</a:t>
          </a:r>
          <a:r>
            <a:rPr lang="ru-RU" sz="2500" dirty="0"/>
            <a:t> право </a:t>
          </a:r>
          <a:r>
            <a:rPr lang="ru-RU" sz="2500" dirty="0" err="1"/>
            <a:t>власності</a:t>
          </a:r>
          <a:r>
            <a:rPr lang="ru-RU" sz="2500" dirty="0"/>
            <a:t> на плоди, </a:t>
          </a:r>
          <a:r>
            <a:rPr lang="ru-RU" sz="2500" dirty="0" err="1"/>
            <a:t>продукцію</a:t>
          </a:r>
          <a:r>
            <a:rPr lang="ru-RU" sz="2500" dirty="0"/>
            <a:t>, доходи, </a:t>
          </a:r>
          <a:r>
            <a:rPr lang="ru-RU" sz="2500" dirty="0" err="1"/>
            <a:t>одержані</a:t>
          </a:r>
          <a:r>
            <a:rPr lang="ru-RU" sz="2500" dirty="0"/>
            <a:t> ним у </a:t>
          </a:r>
          <a:r>
            <a:rPr lang="ru-RU" sz="2500" dirty="0" err="1"/>
            <a:t>результаті</a:t>
          </a:r>
          <a:r>
            <a:rPr lang="ru-RU" sz="2500" dirty="0"/>
            <a:t> </a:t>
          </a:r>
          <a:r>
            <a:rPr lang="ru-RU" sz="2500" dirty="0" err="1"/>
            <a:t>користування</a:t>
          </a:r>
          <a:r>
            <a:rPr lang="ru-RU" sz="2500" dirty="0"/>
            <a:t> </a:t>
          </a:r>
          <a:r>
            <a:rPr lang="ru-RU" sz="2500" dirty="0" err="1"/>
            <a:t>річчю</a:t>
          </a:r>
          <a:r>
            <a:rPr lang="ru-RU" sz="2500" dirty="0"/>
            <a:t>, </a:t>
          </a:r>
          <a:r>
            <a:rPr lang="ru-RU" sz="2500" dirty="0" err="1"/>
            <a:t>переданою</a:t>
          </a:r>
          <a:r>
            <a:rPr lang="ru-RU" sz="2500" dirty="0"/>
            <a:t> у найм.</a:t>
          </a:r>
          <a:endParaRPr lang="ru-UA" sz="2500" dirty="0"/>
        </a:p>
      </dgm:t>
    </dgm:pt>
    <dgm:pt modelId="{4271BB30-682F-4385-8FA9-F3044A7F6ABE}" type="parTrans" cxnId="{62A58B05-AB88-4660-9A98-9ACE75A3195F}">
      <dgm:prSet/>
      <dgm:spPr/>
      <dgm:t>
        <a:bodyPr/>
        <a:lstStyle/>
        <a:p>
          <a:endParaRPr lang="ru-UA"/>
        </a:p>
      </dgm:t>
    </dgm:pt>
    <dgm:pt modelId="{B5A10C63-A5D7-478A-9C42-95B6FD4922B8}" type="sibTrans" cxnId="{62A58B05-AB88-4660-9A98-9ACE75A3195F}">
      <dgm:prSet/>
      <dgm:spPr/>
      <dgm:t>
        <a:bodyPr/>
        <a:lstStyle/>
        <a:p>
          <a:endParaRPr lang="ru-UA"/>
        </a:p>
      </dgm:t>
    </dgm:pt>
    <dgm:pt modelId="{C6C67C1C-9919-4435-9D21-3293EB017F46}">
      <dgm:prSet custT="1"/>
      <dgm:spPr/>
      <dgm:t>
        <a:bodyPr/>
        <a:lstStyle/>
        <a:p>
          <a:r>
            <a:rPr lang="ru-RU" sz="2400" dirty="0"/>
            <a:t>   </a:t>
          </a:r>
          <a:r>
            <a:rPr lang="ru-RU" sz="2400" b="1" u="sng" dirty="0"/>
            <a:t>п. «Б», «Г» ч. 1 ст. 93 ЗК </a:t>
          </a:r>
          <a:r>
            <a:rPr lang="ru-RU" sz="2400" b="1" u="sng" dirty="0" err="1"/>
            <a:t>України</a:t>
          </a:r>
          <a:r>
            <a:rPr lang="ru-RU" sz="2400" b="1" u="sng" dirty="0"/>
            <a:t> </a:t>
          </a:r>
          <a:r>
            <a:rPr lang="ru-RU" sz="2400" b="1" dirty="0"/>
            <a:t>–                                            </a:t>
          </a:r>
          <a:r>
            <a:rPr lang="ru-RU" sz="2400" b="1" dirty="0" err="1"/>
            <a:t>сг</a:t>
          </a:r>
          <a:r>
            <a:rPr lang="ru-RU" sz="2400" b="1" dirty="0"/>
            <a:t> </a:t>
          </a:r>
          <a:r>
            <a:rPr lang="ru-RU" sz="2400" dirty="0" err="1"/>
            <a:t>виробник</a:t>
          </a:r>
          <a:r>
            <a:rPr lang="ru-RU" sz="2400" dirty="0"/>
            <a:t> </a:t>
          </a:r>
          <a:r>
            <a:rPr lang="ru-RU" sz="2400" dirty="0" err="1"/>
            <a:t>має</a:t>
          </a:r>
          <a:r>
            <a:rPr lang="ru-RU" sz="2400" dirty="0"/>
            <a:t> право </a:t>
          </a:r>
          <a:r>
            <a:rPr lang="ru-RU" sz="2400" dirty="0" err="1"/>
            <a:t>власності</a:t>
          </a:r>
          <a:r>
            <a:rPr lang="ru-RU" sz="2400" dirty="0"/>
            <a:t> на  </a:t>
          </a:r>
          <a:r>
            <a:rPr lang="ru-RU" sz="2400" dirty="0" err="1"/>
            <a:t>посіви</a:t>
          </a:r>
          <a:r>
            <a:rPr lang="ru-RU" sz="2400" dirty="0"/>
            <a:t> і </a:t>
          </a:r>
          <a:r>
            <a:rPr lang="ru-RU" sz="2400" dirty="0" err="1"/>
            <a:t>насадження</a:t>
          </a:r>
          <a:r>
            <a:rPr lang="ru-RU" sz="2400" dirty="0"/>
            <a:t> </a:t>
          </a:r>
          <a:r>
            <a:rPr lang="ru-RU" sz="2400" dirty="0" err="1"/>
            <a:t>сг</a:t>
          </a:r>
          <a:r>
            <a:rPr lang="ru-RU" sz="2400" dirty="0"/>
            <a:t> та </a:t>
          </a:r>
          <a:r>
            <a:rPr lang="ru-RU" sz="2400" dirty="0" err="1"/>
            <a:t>інших</a:t>
          </a:r>
          <a:r>
            <a:rPr lang="ru-RU" sz="2400" dirty="0"/>
            <a:t> культур, на </a:t>
          </a:r>
          <a:r>
            <a:rPr lang="ru-RU" sz="2400" dirty="0" err="1"/>
            <a:t>вироблену</a:t>
          </a:r>
          <a:r>
            <a:rPr lang="ru-RU" sz="2400" dirty="0"/>
            <a:t> </a:t>
          </a:r>
          <a:r>
            <a:rPr lang="ru-RU" sz="2400" dirty="0" err="1"/>
            <a:t>продукцію</a:t>
          </a:r>
          <a:r>
            <a:rPr lang="ru-RU" sz="2400" dirty="0"/>
            <a:t>.</a:t>
          </a:r>
          <a:endParaRPr lang="ru-UA" sz="2400" dirty="0"/>
        </a:p>
      </dgm:t>
    </dgm:pt>
    <dgm:pt modelId="{0AB076D8-DDA2-4892-A339-A246F174FE35}" type="parTrans" cxnId="{B7E10992-44C6-4067-9F3D-79981B92A239}">
      <dgm:prSet/>
      <dgm:spPr/>
      <dgm:t>
        <a:bodyPr/>
        <a:lstStyle/>
        <a:p>
          <a:endParaRPr lang="ru-UA"/>
        </a:p>
      </dgm:t>
    </dgm:pt>
    <dgm:pt modelId="{023964B2-A22A-48BC-932E-0AC874790A56}" type="sibTrans" cxnId="{B7E10992-44C6-4067-9F3D-79981B92A239}">
      <dgm:prSet/>
      <dgm:spPr/>
      <dgm:t>
        <a:bodyPr/>
        <a:lstStyle/>
        <a:p>
          <a:endParaRPr lang="ru-UA"/>
        </a:p>
      </dgm:t>
    </dgm:pt>
    <dgm:pt modelId="{93827248-6761-49E3-BB9C-52CD3A999A91}">
      <dgm:prSet custT="1"/>
      <dgm:spPr/>
      <dgm:t>
        <a:bodyPr/>
        <a:lstStyle/>
        <a:p>
          <a:r>
            <a:rPr lang="ru-RU" sz="2400" b="1" u="sng" dirty="0"/>
            <a:t>ч.  1 ст. 392 ЦК </a:t>
          </a:r>
          <a:r>
            <a:rPr lang="ru-RU" sz="2400" b="1" u="sng" dirty="0" err="1"/>
            <a:t>України</a:t>
          </a:r>
          <a:r>
            <a:rPr lang="ru-RU" sz="2400" b="1" u="sng" dirty="0"/>
            <a:t> -</a:t>
          </a:r>
          <a:r>
            <a:rPr lang="ru-RU" sz="2400" dirty="0"/>
            <a:t> </a:t>
          </a:r>
          <a:r>
            <a:rPr lang="ru-RU" sz="2400" dirty="0" err="1"/>
            <a:t>власник</a:t>
          </a:r>
          <a:r>
            <a:rPr lang="ru-RU" sz="2400" dirty="0"/>
            <a:t> майна </a:t>
          </a:r>
          <a:r>
            <a:rPr lang="ru-RU" sz="2400" dirty="0" err="1"/>
            <a:t>може</a:t>
          </a:r>
          <a:r>
            <a:rPr lang="ru-RU" sz="2400" dirty="0"/>
            <a:t> </a:t>
          </a:r>
          <a:r>
            <a:rPr lang="ru-RU" sz="2400" dirty="0" err="1"/>
            <a:t>пред’явити</a:t>
          </a:r>
          <a:r>
            <a:rPr lang="ru-RU" sz="2400" dirty="0"/>
            <a:t> </a:t>
          </a:r>
          <a:r>
            <a:rPr lang="ru-RU" sz="2400" dirty="0" err="1"/>
            <a:t>позов</a:t>
          </a:r>
          <a:r>
            <a:rPr lang="ru-RU" sz="2400" dirty="0"/>
            <a:t> про </a:t>
          </a:r>
          <a:r>
            <a:rPr lang="ru-RU" sz="2400" dirty="0" err="1"/>
            <a:t>визнання</a:t>
          </a:r>
          <a:r>
            <a:rPr lang="ru-RU" sz="2400" dirty="0"/>
            <a:t> права </a:t>
          </a:r>
          <a:r>
            <a:rPr lang="ru-RU" sz="2400" dirty="0" err="1"/>
            <a:t>власності</a:t>
          </a:r>
          <a:r>
            <a:rPr lang="ru-RU" sz="2400" dirty="0"/>
            <a:t>, </a:t>
          </a:r>
          <a:r>
            <a:rPr lang="ru-RU" sz="2400" dirty="0" err="1"/>
            <a:t>якщо</a:t>
          </a:r>
          <a:r>
            <a:rPr lang="ru-RU" sz="2400" dirty="0"/>
            <a:t> </a:t>
          </a:r>
          <a:r>
            <a:rPr lang="ru-RU" sz="2400" dirty="0" err="1"/>
            <a:t>це</a:t>
          </a:r>
          <a:r>
            <a:rPr lang="ru-RU" sz="2400" dirty="0"/>
            <a:t> право </a:t>
          </a:r>
          <a:r>
            <a:rPr lang="ru-RU" sz="2400" dirty="0" err="1"/>
            <a:t>оспорюється</a:t>
          </a:r>
          <a:r>
            <a:rPr lang="ru-RU" sz="2400" dirty="0"/>
            <a:t> </a:t>
          </a:r>
          <a:r>
            <a:rPr lang="ru-RU" sz="2400" dirty="0" err="1"/>
            <a:t>або</a:t>
          </a:r>
          <a:r>
            <a:rPr lang="ru-RU" sz="2400" dirty="0"/>
            <a:t> не </a:t>
          </a:r>
          <a:r>
            <a:rPr lang="ru-RU" sz="2400" dirty="0" err="1"/>
            <a:t>визнається</a:t>
          </a:r>
          <a:r>
            <a:rPr lang="ru-RU" sz="2400" dirty="0"/>
            <a:t> </a:t>
          </a:r>
          <a:r>
            <a:rPr lang="ru-RU" sz="2400" dirty="0" err="1"/>
            <a:t>іншою</a:t>
          </a:r>
          <a:r>
            <a:rPr lang="ru-RU" sz="2400" dirty="0"/>
            <a:t> особою, а також у </a:t>
          </a:r>
          <a:r>
            <a:rPr lang="ru-RU" sz="2400" dirty="0" err="1"/>
            <a:t>разі</a:t>
          </a:r>
          <a:r>
            <a:rPr lang="ru-RU" sz="2400" dirty="0"/>
            <a:t> </a:t>
          </a:r>
          <a:r>
            <a:rPr lang="ru-RU" sz="2400" dirty="0" err="1"/>
            <a:t>втрати</a:t>
          </a:r>
          <a:r>
            <a:rPr lang="ru-RU" sz="2400" dirty="0"/>
            <a:t> ним документа, </a:t>
          </a:r>
          <a:r>
            <a:rPr lang="ru-RU" sz="2400" dirty="0" err="1"/>
            <a:t>який</a:t>
          </a:r>
          <a:r>
            <a:rPr lang="ru-RU" sz="2400" dirty="0"/>
            <a:t> </a:t>
          </a:r>
          <a:r>
            <a:rPr lang="ru-RU" sz="2400" dirty="0" err="1"/>
            <a:t>засвідчує</a:t>
          </a:r>
          <a:r>
            <a:rPr lang="ru-RU" sz="2400" dirty="0"/>
            <a:t> </a:t>
          </a:r>
          <a:r>
            <a:rPr lang="ru-RU" sz="2400" dirty="0" err="1"/>
            <a:t>його</a:t>
          </a:r>
          <a:r>
            <a:rPr lang="ru-RU" sz="2400" dirty="0"/>
            <a:t> право </a:t>
          </a:r>
          <a:r>
            <a:rPr lang="ru-RU" sz="2400" dirty="0" err="1"/>
            <a:t>власності</a:t>
          </a:r>
          <a:r>
            <a:rPr lang="ru-RU" sz="2400" dirty="0"/>
            <a:t>. </a:t>
          </a:r>
          <a:endParaRPr lang="ru-UA" sz="2400" dirty="0"/>
        </a:p>
      </dgm:t>
    </dgm:pt>
    <dgm:pt modelId="{122FC25A-92BB-47DD-9408-C68764BDF0EF}" type="parTrans" cxnId="{DAA7C4E1-8C2F-4CB1-A987-57283211C5E7}">
      <dgm:prSet/>
      <dgm:spPr/>
      <dgm:t>
        <a:bodyPr/>
        <a:lstStyle/>
        <a:p>
          <a:endParaRPr lang="ru-UA"/>
        </a:p>
      </dgm:t>
    </dgm:pt>
    <dgm:pt modelId="{D986F62B-8F8F-46DA-8E5D-3A1E23BE7919}" type="sibTrans" cxnId="{DAA7C4E1-8C2F-4CB1-A987-57283211C5E7}">
      <dgm:prSet/>
      <dgm:spPr/>
      <dgm:t>
        <a:bodyPr/>
        <a:lstStyle/>
        <a:p>
          <a:endParaRPr lang="ru-UA"/>
        </a:p>
      </dgm:t>
    </dgm:pt>
    <dgm:pt modelId="{A65A224F-8237-48CD-B2B7-3508DBF44203}" type="pres">
      <dgm:prSet presAssocID="{B77C1486-E7E9-4A73-9F0E-196F3A59711C}" presName="cycle" presStyleCnt="0">
        <dgm:presLayoutVars>
          <dgm:dir/>
          <dgm:resizeHandles val="exact"/>
        </dgm:presLayoutVars>
      </dgm:prSet>
      <dgm:spPr/>
    </dgm:pt>
    <dgm:pt modelId="{1AEC59D5-BD02-451A-8255-7F9D90265FF9}" type="pres">
      <dgm:prSet presAssocID="{EA7E378E-FB24-4E64-8E48-B28A40C1D596}" presName="node" presStyleLbl="node1" presStyleIdx="0" presStyleCnt="3" custScaleX="300970" custScaleY="107434" custRadScaleRad="98036" custRadScaleInc="11254">
        <dgm:presLayoutVars>
          <dgm:bulletEnabled val="1"/>
        </dgm:presLayoutVars>
      </dgm:prSet>
      <dgm:spPr/>
    </dgm:pt>
    <dgm:pt modelId="{986162D5-E0DA-4251-9C4C-A45E1A9707F8}" type="pres">
      <dgm:prSet presAssocID="{B5A10C63-A5D7-478A-9C42-95B6FD4922B8}" presName="sibTrans" presStyleLbl="sibTrans2D1" presStyleIdx="0" presStyleCnt="3"/>
      <dgm:spPr/>
    </dgm:pt>
    <dgm:pt modelId="{EFC9F0F5-F3F3-4828-BEC6-7F8E935AC334}" type="pres">
      <dgm:prSet presAssocID="{B5A10C63-A5D7-478A-9C42-95B6FD4922B8}" presName="connectorText" presStyleLbl="sibTrans2D1" presStyleIdx="0" presStyleCnt="3"/>
      <dgm:spPr/>
    </dgm:pt>
    <dgm:pt modelId="{A993AA0C-79D9-4EE1-A4FD-E04F773247A3}" type="pres">
      <dgm:prSet presAssocID="{C6C67C1C-9919-4435-9D21-3293EB017F46}" presName="node" presStyleLbl="node1" presStyleIdx="1" presStyleCnt="3" custScaleX="296025" custScaleY="125078" custRadScaleRad="164900" custRadScaleInc="-25637">
        <dgm:presLayoutVars>
          <dgm:bulletEnabled val="1"/>
        </dgm:presLayoutVars>
      </dgm:prSet>
      <dgm:spPr/>
    </dgm:pt>
    <dgm:pt modelId="{89065DEE-4535-46FE-B4E5-81AD9CF0A44F}" type="pres">
      <dgm:prSet presAssocID="{023964B2-A22A-48BC-932E-0AC874790A56}" presName="sibTrans" presStyleLbl="sibTrans2D1" presStyleIdx="1" presStyleCnt="3" custLinFactX="-200000" custLinFactY="-100000" custLinFactNeighborX="-283984" custLinFactNeighborY="-154309"/>
      <dgm:spPr/>
    </dgm:pt>
    <dgm:pt modelId="{B77383BE-1503-4E17-A54C-E0603ECA5FE3}" type="pres">
      <dgm:prSet presAssocID="{023964B2-A22A-48BC-932E-0AC874790A56}" presName="connectorText" presStyleLbl="sibTrans2D1" presStyleIdx="1" presStyleCnt="3"/>
      <dgm:spPr/>
    </dgm:pt>
    <dgm:pt modelId="{07FA275B-5D15-4E98-871E-7DCF2CCEFB1A}" type="pres">
      <dgm:prSet presAssocID="{93827248-6761-49E3-BB9C-52CD3A999A91}" presName="node" presStyleLbl="node1" presStyleIdx="2" presStyleCnt="3" custScaleX="285797" custScaleY="151397" custRadScaleRad="136018" custRadScaleInc="24991">
        <dgm:presLayoutVars>
          <dgm:bulletEnabled val="1"/>
        </dgm:presLayoutVars>
      </dgm:prSet>
      <dgm:spPr/>
    </dgm:pt>
    <dgm:pt modelId="{D82E5123-23A1-47B6-BADC-AC8CBECDEE34}" type="pres">
      <dgm:prSet presAssocID="{D986F62B-8F8F-46DA-8E5D-3A1E23BE7919}" presName="sibTrans" presStyleLbl="sibTrans2D1" presStyleIdx="2" presStyleCnt="3" custScaleX="62408" custScaleY="20023" custLinFactX="400000" custLinFactY="36186" custLinFactNeighborX="408692" custLinFactNeighborY="100000"/>
      <dgm:spPr/>
    </dgm:pt>
    <dgm:pt modelId="{0F42D902-91BA-4706-A404-43E62DD7D5E4}" type="pres">
      <dgm:prSet presAssocID="{D986F62B-8F8F-46DA-8E5D-3A1E23BE7919}" presName="connectorText" presStyleLbl="sibTrans2D1" presStyleIdx="2" presStyleCnt="3"/>
      <dgm:spPr/>
    </dgm:pt>
  </dgm:ptLst>
  <dgm:cxnLst>
    <dgm:cxn modelId="{62A58B05-AB88-4660-9A98-9ACE75A3195F}" srcId="{B77C1486-E7E9-4A73-9F0E-196F3A59711C}" destId="{EA7E378E-FB24-4E64-8E48-B28A40C1D596}" srcOrd="0" destOrd="0" parTransId="{4271BB30-682F-4385-8FA9-F3044A7F6ABE}" sibTransId="{B5A10C63-A5D7-478A-9C42-95B6FD4922B8}"/>
    <dgm:cxn modelId="{B0A2EB25-55B6-496E-B501-1183CFFC4810}" type="presOf" srcId="{023964B2-A22A-48BC-932E-0AC874790A56}" destId="{89065DEE-4535-46FE-B4E5-81AD9CF0A44F}" srcOrd="0" destOrd="0" presId="urn:microsoft.com/office/officeart/2005/8/layout/cycle2"/>
    <dgm:cxn modelId="{B46C6A3B-E950-4363-977D-A3E5A62913C3}" type="presOf" srcId="{D986F62B-8F8F-46DA-8E5D-3A1E23BE7919}" destId="{D82E5123-23A1-47B6-BADC-AC8CBECDEE34}" srcOrd="0" destOrd="0" presId="urn:microsoft.com/office/officeart/2005/8/layout/cycle2"/>
    <dgm:cxn modelId="{E7182E5B-9860-46B9-AD36-CFC9A808C88F}" type="presOf" srcId="{93827248-6761-49E3-BB9C-52CD3A999A91}" destId="{07FA275B-5D15-4E98-871E-7DCF2CCEFB1A}" srcOrd="0" destOrd="0" presId="urn:microsoft.com/office/officeart/2005/8/layout/cycle2"/>
    <dgm:cxn modelId="{F6C57257-818D-4664-B6D5-84A3C603E8AC}" type="presOf" srcId="{B5A10C63-A5D7-478A-9C42-95B6FD4922B8}" destId="{986162D5-E0DA-4251-9C4C-A45E1A9707F8}" srcOrd="0" destOrd="0" presId="urn:microsoft.com/office/officeart/2005/8/layout/cycle2"/>
    <dgm:cxn modelId="{4CA1237F-276A-40BF-A7DE-3B5CC640EDC4}" type="presOf" srcId="{EA7E378E-FB24-4E64-8E48-B28A40C1D596}" destId="{1AEC59D5-BD02-451A-8255-7F9D90265FF9}" srcOrd="0" destOrd="0" presId="urn:microsoft.com/office/officeart/2005/8/layout/cycle2"/>
    <dgm:cxn modelId="{5BDAE68D-FD0D-48BC-8013-D2F9E3567B43}" type="presOf" srcId="{B5A10C63-A5D7-478A-9C42-95B6FD4922B8}" destId="{EFC9F0F5-F3F3-4828-BEC6-7F8E935AC334}" srcOrd="1" destOrd="0" presId="urn:microsoft.com/office/officeart/2005/8/layout/cycle2"/>
    <dgm:cxn modelId="{B7E10992-44C6-4067-9F3D-79981B92A239}" srcId="{B77C1486-E7E9-4A73-9F0E-196F3A59711C}" destId="{C6C67C1C-9919-4435-9D21-3293EB017F46}" srcOrd="1" destOrd="0" parTransId="{0AB076D8-DDA2-4892-A339-A246F174FE35}" sibTransId="{023964B2-A22A-48BC-932E-0AC874790A56}"/>
    <dgm:cxn modelId="{1B18E2C1-1737-4543-8578-D0989F1725B1}" type="presOf" srcId="{D986F62B-8F8F-46DA-8E5D-3A1E23BE7919}" destId="{0F42D902-91BA-4706-A404-43E62DD7D5E4}" srcOrd="1" destOrd="0" presId="urn:microsoft.com/office/officeart/2005/8/layout/cycle2"/>
    <dgm:cxn modelId="{9E2084CA-35CE-4181-BA5F-C5415B76151F}" type="presOf" srcId="{C6C67C1C-9919-4435-9D21-3293EB017F46}" destId="{A993AA0C-79D9-4EE1-A4FD-E04F773247A3}" srcOrd="0" destOrd="0" presId="urn:microsoft.com/office/officeart/2005/8/layout/cycle2"/>
    <dgm:cxn modelId="{DAA7C4E1-8C2F-4CB1-A987-57283211C5E7}" srcId="{B77C1486-E7E9-4A73-9F0E-196F3A59711C}" destId="{93827248-6761-49E3-BB9C-52CD3A999A91}" srcOrd="2" destOrd="0" parTransId="{122FC25A-92BB-47DD-9408-C68764BDF0EF}" sibTransId="{D986F62B-8F8F-46DA-8E5D-3A1E23BE7919}"/>
    <dgm:cxn modelId="{51A093E3-F109-44F7-A66C-0085E4ADA11C}" type="presOf" srcId="{B77C1486-E7E9-4A73-9F0E-196F3A59711C}" destId="{A65A224F-8237-48CD-B2B7-3508DBF44203}" srcOrd="0" destOrd="0" presId="urn:microsoft.com/office/officeart/2005/8/layout/cycle2"/>
    <dgm:cxn modelId="{C43980ED-354E-47DB-BB5C-F67DDAEC4E86}" type="presOf" srcId="{023964B2-A22A-48BC-932E-0AC874790A56}" destId="{B77383BE-1503-4E17-A54C-E0603ECA5FE3}" srcOrd="1" destOrd="0" presId="urn:microsoft.com/office/officeart/2005/8/layout/cycle2"/>
    <dgm:cxn modelId="{F54D20EC-1233-4089-9856-43535BF6BD8B}" type="presParOf" srcId="{A65A224F-8237-48CD-B2B7-3508DBF44203}" destId="{1AEC59D5-BD02-451A-8255-7F9D90265FF9}" srcOrd="0" destOrd="0" presId="urn:microsoft.com/office/officeart/2005/8/layout/cycle2"/>
    <dgm:cxn modelId="{1BF880CE-B548-4AF7-BA52-8BF5F6FDFFDE}" type="presParOf" srcId="{A65A224F-8237-48CD-B2B7-3508DBF44203}" destId="{986162D5-E0DA-4251-9C4C-A45E1A9707F8}" srcOrd="1" destOrd="0" presId="urn:microsoft.com/office/officeart/2005/8/layout/cycle2"/>
    <dgm:cxn modelId="{6C6DDDDF-2C77-4E6E-A4B9-E4F430F9880B}" type="presParOf" srcId="{986162D5-E0DA-4251-9C4C-A45E1A9707F8}" destId="{EFC9F0F5-F3F3-4828-BEC6-7F8E935AC334}" srcOrd="0" destOrd="0" presId="urn:microsoft.com/office/officeart/2005/8/layout/cycle2"/>
    <dgm:cxn modelId="{BB78AE53-402B-4F42-B593-995F20E363DB}" type="presParOf" srcId="{A65A224F-8237-48CD-B2B7-3508DBF44203}" destId="{A993AA0C-79D9-4EE1-A4FD-E04F773247A3}" srcOrd="2" destOrd="0" presId="urn:microsoft.com/office/officeart/2005/8/layout/cycle2"/>
    <dgm:cxn modelId="{041DA6DD-F4A7-4CB1-819E-4095DEFC817E}" type="presParOf" srcId="{A65A224F-8237-48CD-B2B7-3508DBF44203}" destId="{89065DEE-4535-46FE-B4E5-81AD9CF0A44F}" srcOrd="3" destOrd="0" presId="urn:microsoft.com/office/officeart/2005/8/layout/cycle2"/>
    <dgm:cxn modelId="{CFE38414-60D4-4594-AB72-7EDEFEC5C191}" type="presParOf" srcId="{89065DEE-4535-46FE-B4E5-81AD9CF0A44F}" destId="{B77383BE-1503-4E17-A54C-E0603ECA5FE3}" srcOrd="0" destOrd="0" presId="urn:microsoft.com/office/officeart/2005/8/layout/cycle2"/>
    <dgm:cxn modelId="{BD6EAA25-77F5-4FD8-8735-F90E1CD84933}" type="presParOf" srcId="{A65A224F-8237-48CD-B2B7-3508DBF44203}" destId="{07FA275B-5D15-4E98-871E-7DCF2CCEFB1A}" srcOrd="4" destOrd="0" presId="urn:microsoft.com/office/officeart/2005/8/layout/cycle2"/>
    <dgm:cxn modelId="{0952782B-FE2D-4AEC-8955-B4BB07B680EF}" type="presParOf" srcId="{A65A224F-8237-48CD-B2B7-3508DBF44203}" destId="{D82E5123-23A1-47B6-BADC-AC8CBECDEE34}" srcOrd="5" destOrd="0" presId="urn:microsoft.com/office/officeart/2005/8/layout/cycle2"/>
    <dgm:cxn modelId="{35CBF213-0621-4435-8A44-98CB0B714272}" type="presParOf" srcId="{D82E5123-23A1-47B6-BADC-AC8CBECDEE34}" destId="{0F42D902-91BA-4706-A404-43E62DD7D5E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987734EF-15B4-430D-8422-3F1A7AEC017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9E0C2A81-BBA8-4A74-863C-3630153D028D}" type="pres">
      <dgm:prSet presAssocID="{987734EF-15B4-430D-8422-3F1A7AEC0175}" presName="CompostProcess" presStyleCnt="0">
        <dgm:presLayoutVars>
          <dgm:dir/>
          <dgm:resizeHandles val="exact"/>
        </dgm:presLayoutVars>
      </dgm:prSet>
      <dgm:spPr/>
    </dgm:pt>
    <dgm:pt modelId="{BFFAAF67-113B-4B45-A305-CA64A265D8DE}" type="pres">
      <dgm:prSet presAssocID="{987734EF-15B4-430D-8422-3F1A7AEC0175}" presName="arrow" presStyleLbl="bgShp" presStyleIdx="0" presStyleCnt="1" custScaleX="115271"/>
      <dgm:spPr/>
    </dgm:pt>
    <dgm:pt modelId="{5A829E3B-580E-464A-A45B-D119C1C4E631}" type="pres">
      <dgm:prSet presAssocID="{987734EF-15B4-430D-8422-3F1A7AEC0175}" presName="linearProcess" presStyleCnt="0"/>
      <dgm:spPr/>
    </dgm:pt>
  </dgm:ptLst>
  <dgm:cxnLst>
    <dgm:cxn modelId="{A4545A59-00F7-4644-A57D-23CA44C54B30}" type="presOf" srcId="{987734EF-15B4-430D-8422-3F1A7AEC0175}" destId="{9E0C2A81-BBA8-4A74-863C-3630153D028D}" srcOrd="0" destOrd="0" presId="urn:microsoft.com/office/officeart/2005/8/layout/hProcess9"/>
    <dgm:cxn modelId="{AAFB5FC1-97A8-46EA-AD48-F263C4404D03}" type="presParOf" srcId="{9E0C2A81-BBA8-4A74-863C-3630153D028D}" destId="{BFFAAF67-113B-4B45-A305-CA64A265D8DE}" srcOrd="0" destOrd="0" presId="urn:microsoft.com/office/officeart/2005/8/layout/hProcess9"/>
    <dgm:cxn modelId="{99CF45C9-354E-4E6D-919D-5C0F4470A682}" type="presParOf" srcId="{9E0C2A81-BBA8-4A74-863C-3630153D028D}" destId="{5A829E3B-580E-464A-A45B-D119C1C4E631}" srcOrd="1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79630EF1-EDF6-41DE-9857-923F79AC342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7D7A0D98-C7D1-4E6A-A804-D97E72F04088}">
      <dgm:prSet/>
      <dgm:spPr/>
      <dgm:t>
        <a:bodyPr/>
        <a:lstStyle/>
        <a:p>
          <a:r>
            <a:rPr lang="ru-RU" dirty="0" err="1"/>
            <a:t>Аграрне</a:t>
          </a:r>
          <a:r>
            <a:rPr lang="ru-RU" dirty="0"/>
            <a:t> </a:t>
          </a:r>
          <a:r>
            <a:rPr lang="ru-RU" dirty="0" err="1"/>
            <a:t>підприємство</a:t>
          </a:r>
          <a:r>
            <a:rPr lang="ru-RU" dirty="0"/>
            <a:t> </a:t>
          </a:r>
          <a:r>
            <a:rPr lang="ru-RU" dirty="0" err="1"/>
            <a:t>має</a:t>
          </a:r>
          <a:r>
            <a:rPr lang="ru-RU" dirty="0"/>
            <a:t> право подати </a:t>
          </a:r>
          <a:r>
            <a:rPr lang="ru-RU" dirty="0" err="1"/>
            <a:t>заяву</a:t>
          </a:r>
          <a:r>
            <a:rPr lang="ru-RU" dirty="0"/>
            <a:t> про </a:t>
          </a:r>
          <a:r>
            <a:rPr lang="ru-RU" dirty="0" err="1"/>
            <a:t>відстрочення</a:t>
          </a:r>
          <a:r>
            <a:rPr lang="ru-RU" dirty="0"/>
            <a:t> </a:t>
          </a:r>
          <a:r>
            <a:rPr lang="ru-RU" dirty="0" err="1"/>
            <a:t>виконання</a:t>
          </a:r>
          <a:r>
            <a:rPr lang="ru-RU" dirty="0"/>
            <a:t> </a:t>
          </a:r>
          <a:r>
            <a:rPr lang="ru-RU" dirty="0" err="1"/>
            <a:t>рішення</a:t>
          </a:r>
          <a:r>
            <a:rPr lang="ru-RU" dirty="0"/>
            <a:t> суду до </a:t>
          </a:r>
          <a:r>
            <a:rPr lang="ru-RU" dirty="0" err="1"/>
            <a:t>завершення</a:t>
          </a:r>
          <a:r>
            <a:rPr lang="ru-RU" dirty="0"/>
            <a:t> </a:t>
          </a:r>
          <a:r>
            <a:rPr lang="ru-RU" dirty="0" err="1"/>
            <a:t>збирання</a:t>
          </a:r>
          <a:r>
            <a:rPr lang="ru-RU" dirty="0"/>
            <a:t> урожаю </a:t>
          </a:r>
          <a:r>
            <a:rPr lang="ru-RU" dirty="0" err="1"/>
            <a:t>висадженої</a:t>
          </a:r>
          <a:r>
            <a:rPr lang="ru-RU" dirty="0"/>
            <a:t> </a:t>
          </a:r>
          <a:r>
            <a:rPr lang="ru-RU" dirty="0" err="1"/>
            <a:t>сг</a:t>
          </a:r>
          <a:r>
            <a:rPr lang="ru-RU" dirty="0"/>
            <a:t> </a:t>
          </a:r>
          <a:r>
            <a:rPr lang="ru-RU" dirty="0" err="1"/>
            <a:t>культури</a:t>
          </a:r>
          <a:r>
            <a:rPr lang="ru-RU" dirty="0"/>
            <a:t>.</a:t>
          </a:r>
          <a:endParaRPr lang="ru-UA" dirty="0"/>
        </a:p>
      </dgm:t>
    </dgm:pt>
    <dgm:pt modelId="{E98A0AB3-62B4-43F4-B898-3C235C3E1E30}" type="parTrans" cxnId="{1142F877-EA58-4731-A47F-207A8E61BF6D}">
      <dgm:prSet/>
      <dgm:spPr/>
      <dgm:t>
        <a:bodyPr/>
        <a:lstStyle/>
        <a:p>
          <a:endParaRPr lang="ru-UA"/>
        </a:p>
      </dgm:t>
    </dgm:pt>
    <dgm:pt modelId="{E700F58B-9751-4BBF-8F56-DA884695EB0A}" type="sibTrans" cxnId="{1142F877-EA58-4731-A47F-207A8E61BF6D}">
      <dgm:prSet/>
      <dgm:spPr/>
      <dgm:t>
        <a:bodyPr/>
        <a:lstStyle/>
        <a:p>
          <a:endParaRPr lang="ru-UA"/>
        </a:p>
      </dgm:t>
    </dgm:pt>
    <dgm:pt modelId="{0103C9F7-6AAE-411A-B96C-F53FCB965186}" type="pres">
      <dgm:prSet presAssocID="{79630EF1-EDF6-41DE-9857-923F79AC342A}" presName="CompostProcess" presStyleCnt="0">
        <dgm:presLayoutVars>
          <dgm:dir/>
          <dgm:resizeHandles val="exact"/>
        </dgm:presLayoutVars>
      </dgm:prSet>
      <dgm:spPr/>
    </dgm:pt>
    <dgm:pt modelId="{F77369A4-0925-42B4-AFCC-FAA148970812}" type="pres">
      <dgm:prSet presAssocID="{79630EF1-EDF6-41DE-9857-923F79AC342A}" presName="arrow" presStyleLbl="bgShp" presStyleIdx="0" presStyleCnt="1" custScaleX="117647"/>
      <dgm:spPr/>
    </dgm:pt>
    <dgm:pt modelId="{28CF263F-4092-4565-972A-97803C6DB223}" type="pres">
      <dgm:prSet presAssocID="{79630EF1-EDF6-41DE-9857-923F79AC342A}" presName="linearProcess" presStyleCnt="0"/>
      <dgm:spPr/>
    </dgm:pt>
    <dgm:pt modelId="{81F124A4-B327-4BF0-9477-3398FB63E53F}" type="pres">
      <dgm:prSet presAssocID="{7D7A0D98-C7D1-4E6A-A804-D97E72F04088}" presName="textNode" presStyleLbl="node1" presStyleIdx="0" presStyleCnt="1" custScaleY="250000" custLinFactNeighborX="-9201" custLinFactNeighborY="0">
        <dgm:presLayoutVars>
          <dgm:bulletEnabled val="1"/>
        </dgm:presLayoutVars>
      </dgm:prSet>
      <dgm:spPr/>
    </dgm:pt>
  </dgm:ptLst>
  <dgm:cxnLst>
    <dgm:cxn modelId="{4D982803-9314-4755-B0B6-5E13B897C181}" type="presOf" srcId="{79630EF1-EDF6-41DE-9857-923F79AC342A}" destId="{0103C9F7-6AAE-411A-B96C-F53FCB965186}" srcOrd="0" destOrd="0" presId="urn:microsoft.com/office/officeart/2005/8/layout/hProcess9"/>
    <dgm:cxn modelId="{5135C145-B9F3-47FB-88C5-CAC542D3EB0C}" type="presOf" srcId="{7D7A0D98-C7D1-4E6A-A804-D97E72F04088}" destId="{81F124A4-B327-4BF0-9477-3398FB63E53F}" srcOrd="0" destOrd="0" presId="urn:microsoft.com/office/officeart/2005/8/layout/hProcess9"/>
    <dgm:cxn modelId="{1142F877-EA58-4731-A47F-207A8E61BF6D}" srcId="{79630EF1-EDF6-41DE-9857-923F79AC342A}" destId="{7D7A0D98-C7D1-4E6A-A804-D97E72F04088}" srcOrd="0" destOrd="0" parTransId="{E98A0AB3-62B4-43F4-B898-3C235C3E1E30}" sibTransId="{E700F58B-9751-4BBF-8F56-DA884695EB0A}"/>
    <dgm:cxn modelId="{5E75C55A-BF82-4333-86C5-7C24F0ABBCB0}" type="presParOf" srcId="{0103C9F7-6AAE-411A-B96C-F53FCB965186}" destId="{F77369A4-0925-42B4-AFCC-FAA148970812}" srcOrd="0" destOrd="0" presId="urn:microsoft.com/office/officeart/2005/8/layout/hProcess9"/>
    <dgm:cxn modelId="{BCF9C748-F922-4EB9-8913-66BD2278CF15}" type="presParOf" srcId="{0103C9F7-6AAE-411A-B96C-F53FCB965186}" destId="{28CF263F-4092-4565-972A-97803C6DB223}" srcOrd="1" destOrd="0" presId="urn:microsoft.com/office/officeart/2005/8/layout/hProcess9"/>
    <dgm:cxn modelId="{1BBDC6C9-68B2-4118-BE4C-B5C624715ACC}" type="presParOf" srcId="{28CF263F-4092-4565-972A-97803C6DB223}" destId="{81F124A4-B327-4BF0-9477-3398FB63E53F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1830A7F4-14D8-4D29-9905-885D3AE9FEDA}" type="doc">
      <dgm:prSet loTypeId="urn:microsoft.com/office/officeart/2005/8/layout/target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BBAE1D93-0521-4C7A-A21C-0B2E2B28D5D5}">
      <dgm:prSet custT="1">
        <dgm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3400" b="1" dirty="0">
              <a:solidFill>
                <a:schemeClr val="accent3">
                  <a:lumMod val="50000"/>
                </a:schemeClr>
              </a:solidFill>
            </a:rPr>
            <a:t>Шлях </a:t>
          </a:r>
          <a:r>
            <a:rPr lang="ru-RU" sz="3400" b="1" dirty="0" err="1">
              <a:solidFill>
                <a:schemeClr val="accent3">
                  <a:lumMod val="50000"/>
                </a:schemeClr>
              </a:solidFill>
            </a:rPr>
            <a:t>захисту</a:t>
          </a:r>
          <a:r>
            <a:rPr lang="ru-RU" sz="3400" b="1" dirty="0">
              <a:solidFill>
                <a:schemeClr val="accent3">
                  <a:lumMod val="50000"/>
                </a:schemeClr>
              </a:solidFill>
            </a:rPr>
            <a:t> з </a:t>
          </a:r>
          <a:r>
            <a:rPr lang="ru-RU" sz="3400" b="1" dirty="0" err="1">
              <a:solidFill>
                <a:schemeClr val="accent3">
                  <a:lumMod val="50000"/>
                </a:schemeClr>
              </a:solidFill>
            </a:rPr>
            <a:t>повернення</a:t>
          </a:r>
          <a:r>
            <a:rPr lang="ru-RU" sz="3400" b="1" dirty="0">
              <a:solidFill>
                <a:schemeClr val="accent3">
                  <a:lumMod val="50000"/>
                </a:schemeClr>
              </a:solidFill>
            </a:rPr>
            <a:t> </a:t>
          </a:r>
          <a:r>
            <a:rPr lang="ru-RU" sz="3400" b="1" dirty="0" err="1">
              <a:solidFill>
                <a:schemeClr val="accent3">
                  <a:lumMod val="50000"/>
                </a:schemeClr>
              </a:solidFill>
            </a:rPr>
            <a:t>захопленого</a:t>
          </a:r>
          <a:r>
            <a:rPr lang="ru-RU" sz="3400" b="1" dirty="0">
              <a:solidFill>
                <a:schemeClr val="accent3">
                  <a:lumMod val="50000"/>
                </a:schemeClr>
              </a:solidFill>
            </a:rPr>
            <a:t> </a:t>
          </a:r>
          <a:r>
            <a:rPr lang="ru-RU" sz="3400" b="1" dirty="0" err="1">
              <a:solidFill>
                <a:schemeClr val="accent3">
                  <a:lumMod val="50000"/>
                </a:schemeClr>
              </a:solidFill>
            </a:rPr>
            <a:t>масиву</a:t>
          </a:r>
          <a:r>
            <a:rPr lang="ru-RU" sz="3400" b="1" dirty="0">
              <a:solidFill>
                <a:schemeClr val="accent3">
                  <a:lumMod val="50000"/>
                </a:schemeClr>
              </a:solidFill>
            </a:rPr>
            <a:t> </a:t>
          </a:r>
          <a:r>
            <a:rPr lang="ru-RU" sz="3400" b="1" dirty="0" err="1">
              <a:solidFill>
                <a:schemeClr val="accent3">
                  <a:lumMod val="50000"/>
                </a:schemeClr>
              </a:solidFill>
            </a:rPr>
            <a:t>складається</a:t>
          </a:r>
          <a:r>
            <a:rPr lang="ru-RU" sz="3400" b="1" dirty="0">
              <a:solidFill>
                <a:schemeClr val="accent3">
                  <a:lumMod val="50000"/>
                </a:schemeClr>
              </a:solidFill>
            </a:rPr>
            <a:t> </a:t>
          </a:r>
          <a:r>
            <a:rPr lang="ru-RU" sz="3400" b="1" dirty="0" err="1">
              <a:solidFill>
                <a:schemeClr val="accent3">
                  <a:lumMod val="50000"/>
                </a:schemeClr>
              </a:solidFill>
            </a:rPr>
            <a:t>зазвичай</a:t>
          </a:r>
          <a:r>
            <a:rPr lang="ru-RU" sz="3400" b="1" dirty="0">
              <a:solidFill>
                <a:schemeClr val="accent3">
                  <a:lumMod val="50000"/>
                </a:schemeClr>
              </a:solidFill>
            </a:rPr>
            <a:t> з </a:t>
          </a:r>
          <a:r>
            <a:rPr lang="ru-RU" sz="3400" b="1" dirty="0" err="1">
              <a:solidFill>
                <a:schemeClr val="accent3">
                  <a:lumMod val="50000"/>
                </a:schemeClr>
              </a:solidFill>
            </a:rPr>
            <a:t>двох</a:t>
          </a:r>
          <a:r>
            <a:rPr lang="ru-RU" sz="3400" b="1" dirty="0">
              <a:solidFill>
                <a:schemeClr val="accent3">
                  <a:lumMod val="50000"/>
                </a:schemeClr>
              </a:solidFill>
            </a:rPr>
            <a:t> </a:t>
          </a:r>
          <a:r>
            <a:rPr lang="ru-RU" sz="3400" b="1" dirty="0" err="1">
              <a:solidFill>
                <a:schemeClr val="accent3">
                  <a:lumMod val="50000"/>
                </a:schemeClr>
              </a:solidFill>
            </a:rPr>
            <a:t>етапів</a:t>
          </a:r>
          <a:r>
            <a:rPr lang="ru-RU" sz="3400" b="1" dirty="0">
              <a:solidFill>
                <a:schemeClr val="accent3">
                  <a:lumMod val="50000"/>
                </a:schemeClr>
              </a:solidFill>
            </a:rPr>
            <a:t>: </a:t>
          </a:r>
          <a:endParaRPr lang="ru-UA" sz="3400" b="1" dirty="0">
            <a:solidFill>
              <a:schemeClr val="accent3">
                <a:lumMod val="50000"/>
              </a:schemeClr>
            </a:solidFill>
          </a:endParaRPr>
        </a:p>
      </dgm:t>
    </dgm:pt>
    <dgm:pt modelId="{72A07012-AF6A-44AC-A5BF-719B4B01E499}" type="parTrans" cxnId="{46C8C128-F8AC-479E-9440-0E1895C9D061}">
      <dgm:prSet/>
      <dgm:spPr/>
      <dgm:t>
        <a:bodyPr/>
        <a:lstStyle/>
        <a:p>
          <a:endParaRPr lang="ru-UA"/>
        </a:p>
      </dgm:t>
    </dgm:pt>
    <dgm:pt modelId="{D0C00D63-8CBE-40FA-876A-9740C7E43ADA}" type="sibTrans" cxnId="{46C8C128-F8AC-479E-9440-0E1895C9D061}">
      <dgm:prSet/>
      <dgm:spPr/>
      <dgm:t>
        <a:bodyPr/>
        <a:lstStyle/>
        <a:p>
          <a:endParaRPr lang="ru-UA"/>
        </a:p>
      </dgm:t>
    </dgm:pt>
    <dgm:pt modelId="{C41257A1-2C7F-4EE1-A3C3-F65E066A9974}">
      <dgm:prSet custT="1"/>
      <dgm:spPr/>
      <dgm:t>
        <a:bodyPr/>
        <a:lstStyle/>
        <a:p>
          <a:r>
            <a:rPr lang="ru-RU" sz="2800" dirty="0"/>
            <a:t>- </a:t>
          </a:r>
          <a:r>
            <a:rPr lang="ru-RU" sz="3500" dirty="0" err="1"/>
            <a:t>скасування</a:t>
          </a:r>
          <a:r>
            <a:rPr lang="ru-RU" sz="3500" dirty="0"/>
            <a:t> </a:t>
          </a:r>
          <a:r>
            <a:rPr lang="ru-RU" sz="3500" dirty="0" err="1"/>
            <a:t>записів</a:t>
          </a:r>
          <a:r>
            <a:rPr lang="ru-RU" sz="3500" dirty="0"/>
            <a:t> про </a:t>
          </a:r>
          <a:r>
            <a:rPr lang="ru-RU" sz="3500" dirty="0" err="1"/>
            <a:t>припинення</a:t>
          </a:r>
          <a:r>
            <a:rPr lang="ru-RU" sz="3500" dirty="0"/>
            <a:t> </a:t>
          </a:r>
          <a:r>
            <a:rPr lang="ru-RU" sz="3500" dirty="0" err="1"/>
            <a:t>оренди</a:t>
          </a:r>
          <a:r>
            <a:rPr lang="ru-RU" sz="3500" dirty="0"/>
            <a:t> законного </a:t>
          </a:r>
          <a:r>
            <a:rPr lang="ru-RU" sz="3500" dirty="0" err="1"/>
            <a:t>землекористувача</a:t>
          </a:r>
          <a:r>
            <a:rPr lang="ru-RU" sz="3500" dirty="0"/>
            <a:t>; </a:t>
          </a:r>
          <a:endParaRPr lang="ru-UA" sz="3500" dirty="0"/>
        </a:p>
      </dgm:t>
    </dgm:pt>
    <dgm:pt modelId="{B9BF2BA6-78B0-45EE-A9A6-A4C0A5ED90CE}" type="parTrans" cxnId="{9A0FB8CA-02DF-4E06-A4D5-E89E12767AE7}">
      <dgm:prSet/>
      <dgm:spPr/>
      <dgm:t>
        <a:bodyPr/>
        <a:lstStyle/>
        <a:p>
          <a:endParaRPr lang="ru-UA"/>
        </a:p>
      </dgm:t>
    </dgm:pt>
    <dgm:pt modelId="{854DAA7A-39A9-402B-87CA-8916268FEEBA}" type="sibTrans" cxnId="{9A0FB8CA-02DF-4E06-A4D5-E89E12767AE7}">
      <dgm:prSet/>
      <dgm:spPr/>
      <dgm:t>
        <a:bodyPr/>
        <a:lstStyle/>
        <a:p>
          <a:endParaRPr lang="ru-UA"/>
        </a:p>
      </dgm:t>
    </dgm:pt>
    <dgm:pt modelId="{2EF3B242-CE54-4B1B-8F8E-C631A5CDFDEE}">
      <dgm:prSet custT="1"/>
      <dgm:spPr/>
      <dgm:t>
        <a:bodyPr/>
        <a:lstStyle/>
        <a:p>
          <a:r>
            <a:rPr lang="ru-RU" sz="2900" dirty="0"/>
            <a:t>- </a:t>
          </a:r>
          <a:r>
            <a:rPr lang="ru-RU" sz="3500" dirty="0" err="1"/>
            <a:t>припинення</a:t>
          </a:r>
          <a:r>
            <a:rPr lang="ru-RU" sz="3500" dirty="0"/>
            <a:t> </a:t>
          </a:r>
          <a:r>
            <a:rPr lang="ru-RU" sz="3500" dirty="0" err="1"/>
            <a:t>записів</a:t>
          </a:r>
          <a:r>
            <a:rPr lang="ru-RU" sz="3500" dirty="0"/>
            <a:t> про права </a:t>
          </a:r>
          <a:r>
            <a:rPr lang="ru-RU" sz="3500" dirty="0" err="1"/>
            <a:t>оренди</a:t>
          </a:r>
          <a:r>
            <a:rPr lang="ru-RU" sz="3500" dirty="0"/>
            <a:t> </a:t>
          </a:r>
          <a:r>
            <a:rPr lang="ru-RU" sz="3500" dirty="0" err="1"/>
            <a:t>рейдерів</a:t>
          </a:r>
          <a:r>
            <a:rPr lang="ru-RU" sz="3500" dirty="0"/>
            <a:t>. </a:t>
          </a:r>
          <a:endParaRPr lang="ru-UA" sz="3500" dirty="0"/>
        </a:p>
      </dgm:t>
    </dgm:pt>
    <dgm:pt modelId="{351D9DB4-B124-4008-A5EF-A75DBE948FE5}" type="parTrans" cxnId="{9FE546BE-535E-4089-B30A-DEFB309E0E6A}">
      <dgm:prSet/>
      <dgm:spPr/>
      <dgm:t>
        <a:bodyPr/>
        <a:lstStyle/>
        <a:p>
          <a:endParaRPr lang="ru-UA"/>
        </a:p>
      </dgm:t>
    </dgm:pt>
    <dgm:pt modelId="{EB94BB31-15B2-4DEF-919A-135677A45DAE}" type="sibTrans" cxnId="{9FE546BE-535E-4089-B30A-DEFB309E0E6A}">
      <dgm:prSet/>
      <dgm:spPr/>
      <dgm:t>
        <a:bodyPr/>
        <a:lstStyle/>
        <a:p>
          <a:endParaRPr lang="ru-UA"/>
        </a:p>
      </dgm:t>
    </dgm:pt>
    <dgm:pt modelId="{9D72664B-88B8-4C65-BE21-33BB662CE02F}" type="pres">
      <dgm:prSet presAssocID="{1830A7F4-14D8-4D29-9905-885D3AE9FEDA}" presName="composite" presStyleCnt="0">
        <dgm:presLayoutVars>
          <dgm:chMax val="5"/>
          <dgm:dir/>
          <dgm:resizeHandles val="exact"/>
        </dgm:presLayoutVars>
      </dgm:prSet>
      <dgm:spPr/>
    </dgm:pt>
    <dgm:pt modelId="{6D956E02-4131-42F0-8921-CC5154085C4D}" type="pres">
      <dgm:prSet presAssocID="{BBAE1D93-0521-4C7A-A21C-0B2E2B28D5D5}" presName="circle1" presStyleLbl="lnNode1" presStyleIdx="0" presStyleCnt="3"/>
      <dgm:spPr/>
    </dgm:pt>
    <dgm:pt modelId="{85C6870F-549C-4E66-94BD-303E74D2D94D}" type="pres">
      <dgm:prSet presAssocID="{BBAE1D93-0521-4C7A-A21C-0B2E2B28D5D5}" presName="text1" presStyleLbl="revTx" presStyleIdx="0" presStyleCnt="3" custScaleX="681072">
        <dgm:presLayoutVars>
          <dgm:bulletEnabled val="1"/>
        </dgm:presLayoutVars>
      </dgm:prSet>
      <dgm:spPr/>
    </dgm:pt>
    <dgm:pt modelId="{477DE32D-C7EA-4621-B3F4-9C6E269ABD6C}" type="pres">
      <dgm:prSet presAssocID="{BBAE1D93-0521-4C7A-A21C-0B2E2B28D5D5}" presName="line1" presStyleLbl="callout" presStyleIdx="0" presStyleCnt="6"/>
      <dgm:spPr/>
    </dgm:pt>
    <dgm:pt modelId="{99D15F87-540F-4D6C-BA20-1ED8F2909ECF}" type="pres">
      <dgm:prSet presAssocID="{BBAE1D93-0521-4C7A-A21C-0B2E2B28D5D5}" presName="d1" presStyleLbl="callout" presStyleIdx="1" presStyleCnt="6"/>
      <dgm:spPr/>
    </dgm:pt>
    <dgm:pt modelId="{CEA86AD7-6AA5-4F3F-8865-958DF81D4195}" type="pres">
      <dgm:prSet presAssocID="{C41257A1-2C7F-4EE1-A3C3-F65E066A9974}" presName="circle2" presStyleLbl="lnNode1" presStyleIdx="1" presStyleCnt="3"/>
      <dgm:spPr/>
    </dgm:pt>
    <dgm:pt modelId="{FF7A6B52-FD25-434A-88BF-C1707D9A75C3}" type="pres">
      <dgm:prSet presAssocID="{C41257A1-2C7F-4EE1-A3C3-F65E066A9974}" presName="text2" presStyleLbl="revTx" presStyleIdx="1" presStyleCnt="3" custScaleX="453814" custLinFactX="51693" custLinFactNeighborX="100000" custLinFactNeighborY="43143">
        <dgm:presLayoutVars>
          <dgm:bulletEnabled val="1"/>
        </dgm:presLayoutVars>
      </dgm:prSet>
      <dgm:spPr/>
    </dgm:pt>
    <dgm:pt modelId="{B7069521-51D9-4BB1-83DC-D5D4CF057F29}" type="pres">
      <dgm:prSet presAssocID="{C41257A1-2C7F-4EE1-A3C3-F65E066A9974}" presName="line2" presStyleLbl="callout" presStyleIdx="2" presStyleCnt="6"/>
      <dgm:spPr/>
    </dgm:pt>
    <dgm:pt modelId="{1974B6A8-E034-41D4-A22E-F6F1A39F2DBE}" type="pres">
      <dgm:prSet presAssocID="{C41257A1-2C7F-4EE1-A3C3-F65E066A9974}" presName="d2" presStyleLbl="callout" presStyleIdx="3" presStyleCnt="6"/>
      <dgm:spPr/>
    </dgm:pt>
    <dgm:pt modelId="{595AA364-858F-4674-ACF1-550AD97BDCD3}" type="pres">
      <dgm:prSet presAssocID="{2EF3B242-CE54-4B1B-8F8E-C631A5CDFDEE}" presName="circle3" presStyleLbl="lnNode1" presStyleIdx="2" presStyleCnt="3" custLinFactNeighborY="313"/>
      <dgm:spPr/>
    </dgm:pt>
    <dgm:pt modelId="{6CE9C5BC-F622-430A-AA62-CF2FB451E2A7}" type="pres">
      <dgm:prSet presAssocID="{2EF3B242-CE54-4B1B-8F8E-C631A5CDFDEE}" presName="text3" presStyleLbl="revTx" presStyleIdx="2" presStyleCnt="3" custScaleX="335564" custLinFactX="13659" custLinFactNeighborX="100000" custLinFactNeighborY="73071">
        <dgm:presLayoutVars>
          <dgm:bulletEnabled val="1"/>
        </dgm:presLayoutVars>
      </dgm:prSet>
      <dgm:spPr/>
    </dgm:pt>
    <dgm:pt modelId="{FC36BB9E-CA14-4AE8-AC87-C755EAD83236}" type="pres">
      <dgm:prSet presAssocID="{2EF3B242-CE54-4B1B-8F8E-C631A5CDFDEE}" presName="line3" presStyleLbl="callout" presStyleIdx="4" presStyleCnt="6"/>
      <dgm:spPr/>
    </dgm:pt>
    <dgm:pt modelId="{F74134DC-DD1D-4D5F-BB4F-E2D11E427596}" type="pres">
      <dgm:prSet presAssocID="{2EF3B242-CE54-4B1B-8F8E-C631A5CDFDEE}" presName="d3" presStyleLbl="callout" presStyleIdx="5" presStyleCnt="6"/>
      <dgm:spPr/>
    </dgm:pt>
  </dgm:ptLst>
  <dgm:cxnLst>
    <dgm:cxn modelId="{4F88000F-A77E-4F3F-8E47-225671158276}" type="presOf" srcId="{BBAE1D93-0521-4C7A-A21C-0B2E2B28D5D5}" destId="{85C6870F-549C-4E66-94BD-303E74D2D94D}" srcOrd="0" destOrd="0" presId="urn:microsoft.com/office/officeart/2005/8/layout/target1"/>
    <dgm:cxn modelId="{46C8C128-F8AC-479E-9440-0E1895C9D061}" srcId="{1830A7F4-14D8-4D29-9905-885D3AE9FEDA}" destId="{BBAE1D93-0521-4C7A-A21C-0B2E2B28D5D5}" srcOrd="0" destOrd="0" parTransId="{72A07012-AF6A-44AC-A5BF-719B4B01E499}" sibTransId="{D0C00D63-8CBE-40FA-876A-9740C7E43ADA}"/>
    <dgm:cxn modelId="{CEE0C295-1388-4495-AFE0-3BF5EC81D3B9}" type="presOf" srcId="{1830A7F4-14D8-4D29-9905-885D3AE9FEDA}" destId="{9D72664B-88B8-4C65-BE21-33BB662CE02F}" srcOrd="0" destOrd="0" presId="urn:microsoft.com/office/officeart/2005/8/layout/target1"/>
    <dgm:cxn modelId="{3B86719A-8C70-44DD-B2B6-390FC704B39A}" type="presOf" srcId="{2EF3B242-CE54-4B1B-8F8E-C631A5CDFDEE}" destId="{6CE9C5BC-F622-430A-AA62-CF2FB451E2A7}" srcOrd="0" destOrd="0" presId="urn:microsoft.com/office/officeart/2005/8/layout/target1"/>
    <dgm:cxn modelId="{9FE546BE-535E-4089-B30A-DEFB309E0E6A}" srcId="{1830A7F4-14D8-4D29-9905-885D3AE9FEDA}" destId="{2EF3B242-CE54-4B1B-8F8E-C631A5CDFDEE}" srcOrd="2" destOrd="0" parTransId="{351D9DB4-B124-4008-A5EF-A75DBE948FE5}" sibTransId="{EB94BB31-15B2-4DEF-919A-135677A45DAE}"/>
    <dgm:cxn modelId="{A94C0FC1-40EC-4690-BF3A-FB7706C57199}" type="presOf" srcId="{C41257A1-2C7F-4EE1-A3C3-F65E066A9974}" destId="{FF7A6B52-FD25-434A-88BF-C1707D9A75C3}" srcOrd="0" destOrd="0" presId="urn:microsoft.com/office/officeart/2005/8/layout/target1"/>
    <dgm:cxn modelId="{9A0FB8CA-02DF-4E06-A4D5-E89E12767AE7}" srcId="{1830A7F4-14D8-4D29-9905-885D3AE9FEDA}" destId="{C41257A1-2C7F-4EE1-A3C3-F65E066A9974}" srcOrd="1" destOrd="0" parTransId="{B9BF2BA6-78B0-45EE-A9A6-A4C0A5ED90CE}" sibTransId="{854DAA7A-39A9-402B-87CA-8916268FEEBA}"/>
    <dgm:cxn modelId="{FDFF36FF-B180-4C62-9A5D-D7737D508AE4}" type="presParOf" srcId="{9D72664B-88B8-4C65-BE21-33BB662CE02F}" destId="{6D956E02-4131-42F0-8921-CC5154085C4D}" srcOrd="0" destOrd="0" presId="urn:microsoft.com/office/officeart/2005/8/layout/target1"/>
    <dgm:cxn modelId="{7220F1F5-87C9-487E-98E4-24D6420D8C30}" type="presParOf" srcId="{9D72664B-88B8-4C65-BE21-33BB662CE02F}" destId="{85C6870F-549C-4E66-94BD-303E74D2D94D}" srcOrd="1" destOrd="0" presId="urn:microsoft.com/office/officeart/2005/8/layout/target1"/>
    <dgm:cxn modelId="{042F8294-1F40-4680-8451-5DE8626668B5}" type="presParOf" srcId="{9D72664B-88B8-4C65-BE21-33BB662CE02F}" destId="{477DE32D-C7EA-4621-B3F4-9C6E269ABD6C}" srcOrd="2" destOrd="0" presId="urn:microsoft.com/office/officeart/2005/8/layout/target1"/>
    <dgm:cxn modelId="{3A9AA148-1C44-4ED3-AD03-830BC5B930B5}" type="presParOf" srcId="{9D72664B-88B8-4C65-BE21-33BB662CE02F}" destId="{99D15F87-540F-4D6C-BA20-1ED8F2909ECF}" srcOrd="3" destOrd="0" presId="urn:microsoft.com/office/officeart/2005/8/layout/target1"/>
    <dgm:cxn modelId="{4D550D9D-CCD5-4974-8AEB-AF3FCF377AE6}" type="presParOf" srcId="{9D72664B-88B8-4C65-BE21-33BB662CE02F}" destId="{CEA86AD7-6AA5-4F3F-8865-958DF81D4195}" srcOrd="4" destOrd="0" presId="urn:microsoft.com/office/officeart/2005/8/layout/target1"/>
    <dgm:cxn modelId="{A985E00C-688A-4CA6-AAE7-BED408C3D73B}" type="presParOf" srcId="{9D72664B-88B8-4C65-BE21-33BB662CE02F}" destId="{FF7A6B52-FD25-434A-88BF-C1707D9A75C3}" srcOrd="5" destOrd="0" presId="urn:microsoft.com/office/officeart/2005/8/layout/target1"/>
    <dgm:cxn modelId="{D431C05C-A325-43E4-AAD7-9216D997D966}" type="presParOf" srcId="{9D72664B-88B8-4C65-BE21-33BB662CE02F}" destId="{B7069521-51D9-4BB1-83DC-D5D4CF057F29}" srcOrd="6" destOrd="0" presId="urn:microsoft.com/office/officeart/2005/8/layout/target1"/>
    <dgm:cxn modelId="{2600BB05-D84C-4F13-87C7-8999E0E440BD}" type="presParOf" srcId="{9D72664B-88B8-4C65-BE21-33BB662CE02F}" destId="{1974B6A8-E034-41D4-A22E-F6F1A39F2DBE}" srcOrd="7" destOrd="0" presId="urn:microsoft.com/office/officeart/2005/8/layout/target1"/>
    <dgm:cxn modelId="{1BEEAE8B-4FBC-4312-AF9B-C1041E6EA64F}" type="presParOf" srcId="{9D72664B-88B8-4C65-BE21-33BB662CE02F}" destId="{595AA364-858F-4674-ACF1-550AD97BDCD3}" srcOrd="8" destOrd="0" presId="urn:microsoft.com/office/officeart/2005/8/layout/target1"/>
    <dgm:cxn modelId="{A38942A6-DF67-44EB-81EF-8E262926A0E1}" type="presParOf" srcId="{9D72664B-88B8-4C65-BE21-33BB662CE02F}" destId="{6CE9C5BC-F622-430A-AA62-CF2FB451E2A7}" srcOrd="9" destOrd="0" presId="urn:microsoft.com/office/officeart/2005/8/layout/target1"/>
    <dgm:cxn modelId="{C8EBB48F-1D3C-4431-95EA-90E39C6CA4B0}" type="presParOf" srcId="{9D72664B-88B8-4C65-BE21-33BB662CE02F}" destId="{FC36BB9E-CA14-4AE8-AC87-C755EAD83236}" srcOrd="10" destOrd="0" presId="urn:microsoft.com/office/officeart/2005/8/layout/target1"/>
    <dgm:cxn modelId="{B32FC204-F416-4753-9187-CA94F395788E}" type="presParOf" srcId="{9D72664B-88B8-4C65-BE21-33BB662CE02F}" destId="{F74134DC-DD1D-4D5F-BB4F-E2D11E427596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D74F5D3A-B23D-4574-8548-2C4366B0E00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UA"/>
        </a:p>
      </dgm:t>
    </dgm:pt>
    <dgm:pt modelId="{E4E447AD-E5A2-40D8-B1D3-19D007B3394C}">
      <dgm:prSet/>
      <dgm:spPr/>
      <dgm:t>
        <a:bodyPr/>
        <a:lstStyle/>
        <a:p>
          <a:r>
            <a:rPr lang="ru-RU" b="1" dirty="0" err="1"/>
            <a:t>Доведення</a:t>
          </a:r>
          <a:r>
            <a:rPr lang="ru-RU" b="1" dirty="0"/>
            <a:t> </a:t>
          </a:r>
          <a:r>
            <a:rPr lang="ru-RU" b="1" dirty="0" err="1"/>
            <a:t>неможливості</a:t>
          </a:r>
          <a:r>
            <a:rPr lang="ru-RU" b="1" dirty="0"/>
            <a:t> </a:t>
          </a:r>
          <a:r>
            <a:rPr lang="ru-RU" b="1" dirty="0" err="1"/>
            <a:t>виконувати</a:t>
          </a:r>
          <a:r>
            <a:rPr lang="ru-RU" b="1" dirty="0"/>
            <a:t> </a:t>
          </a:r>
          <a:r>
            <a:rPr lang="ru-RU" b="1" dirty="0" err="1"/>
            <a:t>податкові</a:t>
          </a:r>
          <a:r>
            <a:rPr lang="ru-RU" b="1" dirty="0"/>
            <a:t> </a:t>
          </a:r>
          <a:r>
            <a:rPr lang="ru-RU" b="1" dirty="0" err="1"/>
            <a:t>обов'язки</a:t>
          </a:r>
          <a:r>
            <a:rPr lang="ru-RU" b="1" dirty="0"/>
            <a:t>: </a:t>
          </a:r>
          <a:endParaRPr lang="ru-UA" dirty="0"/>
        </a:p>
      </dgm:t>
    </dgm:pt>
    <dgm:pt modelId="{9917F3A7-6408-45D9-B60A-A853A5D374CD}" type="parTrans" cxnId="{5B6C69BE-DECB-4FDC-BC83-613AE9B04BC5}">
      <dgm:prSet/>
      <dgm:spPr/>
      <dgm:t>
        <a:bodyPr/>
        <a:lstStyle/>
        <a:p>
          <a:endParaRPr lang="ru-UA"/>
        </a:p>
      </dgm:t>
    </dgm:pt>
    <dgm:pt modelId="{A4FBEE99-95FB-4331-A099-AEA7FD93D1E1}" type="sibTrans" cxnId="{5B6C69BE-DECB-4FDC-BC83-613AE9B04BC5}">
      <dgm:prSet/>
      <dgm:spPr/>
      <dgm:t>
        <a:bodyPr/>
        <a:lstStyle/>
        <a:p>
          <a:endParaRPr lang="ru-UA"/>
        </a:p>
      </dgm:t>
    </dgm:pt>
    <dgm:pt modelId="{60692C78-0C38-418E-A8CB-EF01A3DA237C}" type="pres">
      <dgm:prSet presAssocID="{D74F5D3A-B23D-4574-8548-2C4366B0E00B}" presName="linear" presStyleCnt="0">
        <dgm:presLayoutVars>
          <dgm:animLvl val="lvl"/>
          <dgm:resizeHandles val="exact"/>
        </dgm:presLayoutVars>
      </dgm:prSet>
      <dgm:spPr/>
    </dgm:pt>
    <dgm:pt modelId="{10D934BF-0978-4AD0-8ED8-1FCCE219A83E}" type="pres">
      <dgm:prSet presAssocID="{E4E447AD-E5A2-40D8-B1D3-19D007B3394C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F425F4F-16D8-443F-AA3E-ED12A0FC55E7}" type="presOf" srcId="{E4E447AD-E5A2-40D8-B1D3-19D007B3394C}" destId="{10D934BF-0978-4AD0-8ED8-1FCCE219A83E}" srcOrd="0" destOrd="0" presId="urn:microsoft.com/office/officeart/2005/8/layout/vList2"/>
    <dgm:cxn modelId="{EB00F857-12D3-4294-97D8-DDBAAD926157}" type="presOf" srcId="{D74F5D3A-B23D-4574-8548-2C4366B0E00B}" destId="{60692C78-0C38-418E-A8CB-EF01A3DA237C}" srcOrd="0" destOrd="0" presId="urn:microsoft.com/office/officeart/2005/8/layout/vList2"/>
    <dgm:cxn modelId="{5B6C69BE-DECB-4FDC-BC83-613AE9B04BC5}" srcId="{D74F5D3A-B23D-4574-8548-2C4366B0E00B}" destId="{E4E447AD-E5A2-40D8-B1D3-19D007B3394C}" srcOrd="0" destOrd="0" parTransId="{9917F3A7-6408-45D9-B60A-A853A5D374CD}" sibTransId="{A4FBEE99-95FB-4331-A099-AEA7FD93D1E1}"/>
    <dgm:cxn modelId="{9E331D6C-C0DD-456B-B41D-5E2AA3821E2E}" type="presParOf" srcId="{60692C78-0C38-418E-A8CB-EF01A3DA237C}" destId="{10D934BF-0978-4AD0-8ED8-1FCCE219A83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AE4DF0-41EB-4DD9-810A-E2847803ADA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C3CC708C-3E68-4C93-A03B-41FEE19204B9}">
      <dgm:prSet custT="1"/>
      <dgm:spPr/>
      <dgm:t>
        <a:bodyPr/>
        <a:lstStyle/>
        <a:p>
          <a:pPr algn="ctr"/>
          <a:r>
            <a:rPr lang="ru-RU" sz="2700" b="1" dirty="0"/>
            <a:t>ЗУ « Про </a:t>
          </a:r>
          <a:r>
            <a:rPr lang="ru-RU" sz="2700" b="1" dirty="0" err="1"/>
            <a:t>селянське</a:t>
          </a:r>
          <a:r>
            <a:rPr lang="ru-RU" sz="2700" b="1" dirty="0"/>
            <a:t> (</a:t>
          </a:r>
          <a:r>
            <a:rPr lang="ru-RU" sz="2700" b="1" dirty="0" err="1"/>
            <a:t>фермерське</a:t>
          </a:r>
          <a:r>
            <a:rPr lang="ru-RU" sz="2700" b="1" dirty="0"/>
            <a:t>) </a:t>
          </a:r>
          <a:r>
            <a:rPr lang="ru-RU" sz="2700" b="1" dirty="0" err="1"/>
            <a:t>господарство</a:t>
          </a:r>
          <a:r>
            <a:rPr lang="ru-RU" sz="2700" b="1" dirty="0"/>
            <a:t>», «Про КСП»,  «Про </a:t>
          </a:r>
          <a:r>
            <a:rPr lang="ru-RU" sz="2700" b="1" dirty="0" err="1"/>
            <a:t>сг</a:t>
          </a:r>
          <a:r>
            <a:rPr lang="ru-RU" sz="2700" b="1" dirty="0"/>
            <a:t> </a:t>
          </a:r>
          <a:r>
            <a:rPr lang="ru-RU" sz="2700" b="1" dirty="0" err="1"/>
            <a:t>кооперацію</a:t>
          </a:r>
          <a:r>
            <a:rPr lang="ru-RU" sz="2700" b="1" dirty="0"/>
            <a:t>», «Про </a:t>
          </a:r>
          <a:r>
            <a:rPr lang="ru-RU" sz="2700" b="1" dirty="0" err="1"/>
            <a:t>господарські</a:t>
          </a:r>
          <a:r>
            <a:rPr lang="ru-RU" sz="2700" b="1" dirty="0"/>
            <a:t> </a:t>
          </a:r>
          <a:r>
            <a:rPr lang="ru-RU" sz="2700" b="1" dirty="0" err="1"/>
            <a:t>товариства</a:t>
          </a:r>
          <a:r>
            <a:rPr lang="ru-RU" sz="2700" b="1" dirty="0"/>
            <a:t>»</a:t>
          </a:r>
          <a:endParaRPr lang="ru-UA" sz="2700" dirty="0"/>
        </a:p>
      </dgm:t>
    </dgm:pt>
    <dgm:pt modelId="{5EC90090-73EC-4C3F-BCB6-6335743E2000}" type="parTrans" cxnId="{F8AB9369-B26A-4577-B825-61187EEDD095}">
      <dgm:prSet/>
      <dgm:spPr/>
      <dgm:t>
        <a:bodyPr/>
        <a:lstStyle/>
        <a:p>
          <a:endParaRPr lang="ru-UA"/>
        </a:p>
      </dgm:t>
    </dgm:pt>
    <dgm:pt modelId="{60D46B8F-AF6A-42C5-BC52-C887D5619AEC}" type="sibTrans" cxnId="{F8AB9369-B26A-4577-B825-61187EEDD095}">
      <dgm:prSet/>
      <dgm:spPr/>
      <dgm:t>
        <a:bodyPr/>
        <a:lstStyle/>
        <a:p>
          <a:endParaRPr lang="ru-UA"/>
        </a:p>
      </dgm:t>
    </dgm:pt>
    <dgm:pt modelId="{145C46D7-3FAA-4670-8B11-A024791B5246}" type="pres">
      <dgm:prSet presAssocID="{A5AE4DF0-41EB-4DD9-810A-E2847803ADA5}" presName="linear" presStyleCnt="0">
        <dgm:presLayoutVars>
          <dgm:animLvl val="lvl"/>
          <dgm:resizeHandles val="exact"/>
        </dgm:presLayoutVars>
      </dgm:prSet>
      <dgm:spPr/>
    </dgm:pt>
    <dgm:pt modelId="{F3EB82C2-ECA4-4736-8120-F7D13BA69C82}" type="pres">
      <dgm:prSet presAssocID="{C3CC708C-3E68-4C93-A03B-41FEE19204B9}" presName="parentText" presStyleLbl="node1" presStyleIdx="0" presStyleCnt="1" custScaleY="434182" custLinFactNeighborX="-9063" custLinFactNeighborY="-44222">
        <dgm:presLayoutVars>
          <dgm:chMax val="0"/>
          <dgm:bulletEnabled val="1"/>
        </dgm:presLayoutVars>
      </dgm:prSet>
      <dgm:spPr/>
    </dgm:pt>
  </dgm:ptLst>
  <dgm:cxnLst>
    <dgm:cxn modelId="{F8AB9369-B26A-4577-B825-61187EEDD095}" srcId="{A5AE4DF0-41EB-4DD9-810A-E2847803ADA5}" destId="{C3CC708C-3E68-4C93-A03B-41FEE19204B9}" srcOrd="0" destOrd="0" parTransId="{5EC90090-73EC-4C3F-BCB6-6335743E2000}" sibTransId="{60D46B8F-AF6A-42C5-BC52-C887D5619AEC}"/>
    <dgm:cxn modelId="{37AB405A-6176-4003-AEC6-E3F74277611A}" type="presOf" srcId="{A5AE4DF0-41EB-4DD9-810A-E2847803ADA5}" destId="{145C46D7-3FAA-4670-8B11-A024791B5246}" srcOrd="0" destOrd="0" presId="urn:microsoft.com/office/officeart/2005/8/layout/vList2"/>
    <dgm:cxn modelId="{FB0FB9EA-66D8-431C-B14D-EA3A7F2D863A}" type="presOf" srcId="{C3CC708C-3E68-4C93-A03B-41FEE19204B9}" destId="{F3EB82C2-ECA4-4736-8120-F7D13BA69C82}" srcOrd="0" destOrd="0" presId="urn:microsoft.com/office/officeart/2005/8/layout/vList2"/>
    <dgm:cxn modelId="{59F0DF92-0B95-4FDA-9000-F311F50793F3}" type="presParOf" srcId="{145C46D7-3FAA-4670-8B11-A024791B5246}" destId="{F3EB82C2-ECA4-4736-8120-F7D13BA69C8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8557793-2CED-495F-A106-FEDE3239642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3F98A566-024C-43F7-ABF2-AC54903CE773}">
      <dgm:prSet phldrT="[Текст]" custT="1"/>
      <dgm:spPr/>
      <dgm:t>
        <a:bodyPr/>
        <a:lstStyle/>
        <a:p>
          <a:pPr algn="ctr"/>
          <a:r>
            <a:rPr lang="uk-UA" sz="2700" dirty="0"/>
            <a:t>ЗУ «Про державну підтримку сільського господарства України»</a:t>
          </a:r>
          <a:endParaRPr lang="ru-UA" sz="2700" dirty="0"/>
        </a:p>
      </dgm:t>
    </dgm:pt>
    <dgm:pt modelId="{BC7F471D-8330-4279-AE8A-765D4AD7F136}" type="parTrans" cxnId="{7AFF1BE2-35A0-4D5D-91C2-D2AC7E1DC98B}">
      <dgm:prSet/>
      <dgm:spPr/>
      <dgm:t>
        <a:bodyPr/>
        <a:lstStyle/>
        <a:p>
          <a:endParaRPr lang="ru-UA"/>
        </a:p>
      </dgm:t>
    </dgm:pt>
    <dgm:pt modelId="{6FF2D137-1256-4EC1-AA50-4681E2E669A6}" type="sibTrans" cxnId="{7AFF1BE2-35A0-4D5D-91C2-D2AC7E1DC98B}">
      <dgm:prSet/>
      <dgm:spPr/>
      <dgm:t>
        <a:bodyPr/>
        <a:lstStyle/>
        <a:p>
          <a:endParaRPr lang="ru-UA"/>
        </a:p>
      </dgm:t>
    </dgm:pt>
    <dgm:pt modelId="{D8E24CC0-78D6-45BA-B77C-DA71D7A1DDCB}">
      <dgm:prSet phldrT="[Текст]" phldr="1"/>
      <dgm:spPr/>
      <dgm:t>
        <a:bodyPr/>
        <a:lstStyle/>
        <a:p>
          <a:endParaRPr lang="ru-UA" dirty="0"/>
        </a:p>
      </dgm:t>
    </dgm:pt>
    <dgm:pt modelId="{D87ACC4A-2730-434F-A15F-8D8CAFC598ED}" type="parTrans" cxnId="{A1B7FE0B-914D-46E5-9893-921D12A63CE7}">
      <dgm:prSet/>
      <dgm:spPr/>
      <dgm:t>
        <a:bodyPr/>
        <a:lstStyle/>
        <a:p>
          <a:endParaRPr lang="ru-UA"/>
        </a:p>
      </dgm:t>
    </dgm:pt>
    <dgm:pt modelId="{B0A47B38-89B9-42EF-B8CE-C42F6DBF1ABD}" type="sibTrans" cxnId="{A1B7FE0B-914D-46E5-9893-921D12A63CE7}">
      <dgm:prSet/>
      <dgm:spPr/>
      <dgm:t>
        <a:bodyPr/>
        <a:lstStyle/>
        <a:p>
          <a:endParaRPr lang="ru-UA"/>
        </a:p>
      </dgm:t>
    </dgm:pt>
    <dgm:pt modelId="{DA276A85-6211-4003-A8FC-DE1191062C85}">
      <dgm:prSet phldrT="[Текст]" custT="1"/>
      <dgm:spPr/>
      <dgm:t>
        <a:bodyPr/>
        <a:lstStyle/>
        <a:p>
          <a:pPr algn="ctr"/>
          <a:r>
            <a:rPr lang="uk-UA" sz="2900" dirty="0"/>
            <a:t>Земельний кодекс України </a:t>
          </a:r>
          <a:endParaRPr lang="ru-UA" sz="2900" dirty="0"/>
        </a:p>
      </dgm:t>
    </dgm:pt>
    <dgm:pt modelId="{53791D39-84C2-4226-B2BC-551535FD1B69}" type="parTrans" cxnId="{36EE78EF-F618-4133-8AF9-873094699558}">
      <dgm:prSet/>
      <dgm:spPr/>
      <dgm:t>
        <a:bodyPr/>
        <a:lstStyle/>
        <a:p>
          <a:endParaRPr lang="ru-UA"/>
        </a:p>
      </dgm:t>
    </dgm:pt>
    <dgm:pt modelId="{F2322910-8428-4D39-A808-62156B6296B2}" type="sibTrans" cxnId="{36EE78EF-F618-4133-8AF9-873094699558}">
      <dgm:prSet/>
      <dgm:spPr/>
      <dgm:t>
        <a:bodyPr/>
        <a:lstStyle/>
        <a:p>
          <a:endParaRPr lang="ru-UA"/>
        </a:p>
      </dgm:t>
    </dgm:pt>
    <dgm:pt modelId="{5DFBAB42-8C71-4EA7-9A97-C7DAB1EAF16B}" type="pres">
      <dgm:prSet presAssocID="{38557793-2CED-495F-A106-FEDE32396426}" presName="linear" presStyleCnt="0">
        <dgm:presLayoutVars>
          <dgm:animLvl val="lvl"/>
          <dgm:resizeHandles val="exact"/>
        </dgm:presLayoutVars>
      </dgm:prSet>
      <dgm:spPr/>
    </dgm:pt>
    <dgm:pt modelId="{9AF20229-E173-4AA3-B5C0-6C512049B44C}" type="pres">
      <dgm:prSet presAssocID="{3F98A566-024C-43F7-ABF2-AC54903CE773}" presName="parentText" presStyleLbl="node1" presStyleIdx="0" presStyleCnt="2" custScaleX="90167" custScaleY="138112" custLinFactNeighborX="6518" custLinFactNeighborY="-3704">
        <dgm:presLayoutVars>
          <dgm:chMax val="0"/>
          <dgm:bulletEnabled val="1"/>
        </dgm:presLayoutVars>
      </dgm:prSet>
      <dgm:spPr/>
    </dgm:pt>
    <dgm:pt modelId="{401BC318-9E3C-40FB-8EA1-80F9B392785A}" type="pres">
      <dgm:prSet presAssocID="{3F98A566-024C-43F7-ABF2-AC54903CE773}" presName="childText" presStyleLbl="revTx" presStyleIdx="0" presStyleCnt="1">
        <dgm:presLayoutVars>
          <dgm:bulletEnabled val="1"/>
        </dgm:presLayoutVars>
      </dgm:prSet>
      <dgm:spPr/>
    </dgm:pt>
    <dgm:pt modelId="{3067F719-2727-4702-AA44-FEC3CB4A7833}" type="pres">
      <dgm:prSet presAssocID="{DA276A85-6211-4003-A8FC-DE1191062C85}" presName="parentText" presStyleLbl="node1" presStyleIdx="1" presStyleCnt="2" custScaleX="78671" custScaleY="153658" custLinFactNeighborX="-5079" custLinFactNeighborY="64725">
        <dgm:presLayoutVars>
          <dgm:chMax val="0"/>
          <dgm:bulletEnabled val="1"/>
        </dgm:presLayoutVars>
      </dgm:prSet>
      <dgm:spPr/>
    </dgm:pt>
  </dgm:ptLst>
  <dgm:cxnLst>
    <dgm:cxn modelId="{A1B7FE0B-914D-46E5-9893-921D12A63CE7}" srcId="{3F98A566-024C-43F7-ABF2-AC54903CE773}" destId="{D8E24CC0-78D6-45BA-B77C-DA71D7A1DDCB}" srcOrd="0" destOrd="0" parTransId="{D87ACC4A-2730-434F-A15F-8D8CAFC598ED}" sibTransId="{B0A47B38-89B9-42EF-B8CE-C42F6DBF1ABD}"/>
    <dgm:cxn modelId="{D3EE9522-49EA-4B7A-B142-07A33B090028}" type="presOf" srcId="{38557793-2CED-495F-A106-FEDE32396426}" destId="{5DFBAB42-8C71-4EA7-9A97-C7DAB1EAF16B}" srcOrd="0" destOrd="0" presId="urn:microsoft.com/office/officeart/2005/8/layout/vList2"/>
    <dgm:cxn modelId="{F289336C-1C0A-4C5B-87CC-A04283AF6991}" type="presOf" srcId="{DA276A85-6211-4003-A8FC-DE1191062C85}" destId="{3067F719-2727-4702-AA44-FEC3CB4A7833}" srcOrd="0" destOrd="0" presId="urn:microsoft.com/office/officeart/2005/8/layout/vList2"/>
    <dgm:cxn modelId="{7AFF1BE2-35A0-4D5D-91C2-D2AC7E1DC98B}" srcId="{38557793-2CED-495F-A106-FEDE32396426}" destId="{3F98A566-024C-43F7-ABF2-AC54903CE773}" srcOrd="0" destOrd="0" parTransId="{BC7F471D-8330-4279-AE8A-765D4AD7F136}" sibTransId="{6FF2D137-1256-4EC1-AA50-4681E2E669A6}"/>
    <dgm:cxn modelId="{F4C2BFE2-6451-41E8-988B-71413285CF9D}" type="presOf" srcId="{D8E24CC0-78D6-45BA-B77C-DA71D7A1DDCB}" destId="{401BC318-9E3C-40FB-8EA1-80F9B392785A}" srcOrd="0" destOrd="0" presId="urn:microsoft.com/office/officeart/2005/8/layout/vList2"/>
    <dgm:cxn modelId="{FBBF91EC-CD54-4E46-80CB-4F7EC16FDF90}" type="presOf" srcId="{3F98A566-024C-43F7-ABF2-AC54903CE773}" destId="{9AF20229-E173-4AA3-B5C0-6C512049B44C}" srcOrd="0" destOrd="0" presId="urn:microsoft.com/office/officeart/2005/8/layout/vList2"/>
    <dgm:cxn modelId="{36EE78EF-F618-4133-8AF9-873094699558}" srcId="{38557793-2CED-495F-A106-FEDE32396426}" destId="{DA276A85-6211-4003-A8FC-DE1191062C85}" srcOrd="1" destOrd="0" parTransId="{53791D39-84C2-4226-B2BC-551535FD1B69}" sibTransId="{F2322910-8428-4D39-A808-62156B6296B2}"/>
    <dgm:cxn modelId="{0A348307-00B3-4713-AB54-84F82DD233AA}" type="presParOf" srcId="{5DFBAB42-8C71-4EA7-9A97-C7DAB1EAF16B}" destId="{9AF20229-E173-4AA3-B5C0-6C512049B44C}" srcOrd="0" destOrd="0" presId="urn:microsoft.com/office/officeart/2005/8/layout/vList2"/>
    <dgm:cxn modelId="{AA2E6AC7-1CBF-4F6E-A9C5-1AE7068DC58E}" type="presParOf" srcId="{5DFBAB42-8C71-4EA7-9A97-C7DAB1EAF16B}" destId="{401BC318-9E3C-40FB-8EA1-80F9B392785A}" srcOrd="1" destOrd="0" presId="urn:microsoft.com/office/officeart/2005/8/layout/vList2"/>
    <dgm:cxn modelId="{2323FBBF-759D-44D8-8937-6915EA321A85}" type="presParOf" srcId="{5DFBAB42-8C71-4EA7-9A97-C7DAB1EAF16B}" destId="{3067F719-2727-4702-AA44-FEC3CB4A783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1B972FB-41A8-46B2-A63C-D87CA15AD55F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D4825B21-A422-4940-BD20-FAEFF8C088E9}">
      <dgm:prSet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dirty="0" err="1"/>
            <a:t>Програми</a:t>
          </a:r>
          <a:r>
            <a:rPr lang="ru-RU" dirty="0"/>
            <a:t> </a:t>
          </a:r>
          <a:r>
            <a:rPr lang="ru-RU" dirty="0" err="1"/>
            <a:t>державної</a:t>
          </a:r>
          <a:r>
            <a:rPr lang="ru-RU" dirty="0"/>
            <a:t> </a:t>
          </a:r>
          <a:r>
            <a:rPr lang="ru-RU" dirty="0" err="1"/>
            <a:t>підтримки</a:t>
          </a:r>
          <a:r>
            <a:rPr lang="ru-RU" dirty="0"/>
            <a:t> </a:t>
          </a:r>
          <a:r>
            <a:rPr lang="ru-RU" dirty="0" err="1"/>
            <a:t>аграріїв</a:t>
          </a:r>
          <a:r>
            <a:rPr lang="ru-RU" dirty="0"/>
            <a:t>, 2025 р. </a:t>
          </a:r>
          <a:endParaRPr lang="ru-UA" dirty="0"/>
        </a:p>
      </dgm:t>
    </dgm:pt>
    <dgm:pt modelId="{BB34820F-445C-4C2D-A682-96390F83CEA9}" type="parTrans" cxnId="{344001EA-2ACD-455B-B750-E32309A234C6}">
      <dgm:prSet/>
      <dgm:spPr/>
      <dgm:t>
        <a:bodyPr/>
        <a:lstStyle/>
        <a:p>
          <a:endParaRPr lang="ru-UA"/>
        </a:p>
      </dgm:t>
    </dgm:pt>
    <dgm:pt modelId="{7992678B-ED0E-46FF-9B4B-C0A8851E9672}" type="sibTrans" cxnId="{344001EA-2ACD-455B-B750-E32309A234C6}">
      <dgm:prSet/>
      <dgm:spPr/>
      <dgm:t>
        <a:bodyPr/>
        <a:lstStyle/>
        <a:p>
          <a:endParaRPr lang="ru-UA"/>
        </a:p>
      </dgm:t>
    </dgm:pt>
    <dgm:pt modelId="{4600CDDA-FD81-4564-A387-9E851E5E91CD}" type="pres">
      <dgm:prSet presAssocID="{41B972FB-41A8-46B2-A63C-D87CA15AD55F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ACAAFAF4-A777-4E25-ACB2-6502B9054607}" type="pres">
      <dgm:prSet presAssocID="{D4825B21-A422-4940-BD20-FAEFF8C088E9}" presName="circle1" presStyleLbl="node1" presStyleIdx="0" presStyleCnt="1" custLinFactNeighborX="-26380"/>
      <dgm:spPr/>
    </dgm:pt>
    <dgm:pt modelId="{66DE8DAA-8546-4F3F-A741-70115636C2B0}" type="pres">
      <dgm:prSet presAssocID="{D4825B21-A422-4940-BD20-FAEFF8C088E9}" presName="space" presStyleCnt="0"/>
      <dgm:spPr/>
    </dgm:pt>
    <dgm:pt modelId="{71612CD4-783B-4D70-A0B1-326F2C17AADA}" type="pres">
      <dgm:prSet presAssocID="{D4825B21-A422-4940-BD20-FAEFF8C088E9}" presName="rect1" presStyleLbl="alignAcc1" presStyleIdx="0" presStyleCnt="1" custScaleX="106880"/>
      <dgm:spPr/>
    </dgm:pt>
    <dgm:pt modelId="{D92C1D8F-547E-4831-AC3E-F0471E0A2B81}" type="pres">
      <dgm:prSet presAssocID="{D4825B21-A422-4940-BD20-FAEFF8C088E9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ECE67E7E-8A5B-480B-82B1-5C677B5F670E}" type="presOf" srcId="{D4825B21-A422-4940-BD20-FAEFF8C088E9}" destId="{D92C1D8F-547E-4831-AC3E-F0471E0A2B81}" srcOrd="1" destOrd="0" presId="urn:microsoft.com/office/officeart/2005/8/layout/target3"/>
    <dgm:cxn modelId="{64FCCAA7-A0F2-4AE5-9F1C-77E3AC1517A4}" type="presOf" srcId="{D4825B21-A422-4940-BD20-FAEFF8C088E9}" destId="{71612CD4-783B-4D70-A0B1-326F2C17AADA}" srcOrd="0" destOrd="0" presId="urn:microsoft.com/office/officeart/2005/8/layout/target3"/>
    <dgm:cxn modelId="{76EC4BB5-A756-498F-8433-D82AFB7446B1}" type="presOf" srcId="{41B972FB-41A8-46B2-A63C-D87CA15AD55F}" destId="{4600CDDA-FD81-4564-A387-9E851E5E91CD}" srcOrd="0" destOrd="0" presId="urn:microsoft.com/office/officeart/2005/8/layout/target3"/>
    <dgm:cxn modelId="{344001EA-2ACD-455B-B750-E32309A234C6}" srcId="{41B972FB-41A8-46B2-A63C-D87CA15AD55F}" destId="{D4825B21-A422-4940-BD20-FAEFF8C088E9}" srcOrd="0" destOrd="0" parTransId="{BB34820F-445C-4C2D-A682-96390F83CEA9}" sibTransId="{7992678B-ED0E-46FF-9B4B-C0A8851E9672}"/>
    <dgm:cxn modelId="{FCC69097-1134-49C8-B0CB-6D133E06C353}" type="presParOf" srcId="{4600CDDA-FD81-4564-A387-9E851E5E91CD}" destId="{ACAAFAF4-A777-4E25-ACB2-6502B9054607}" srcOrd="0" destOrd="0" presId="urn:microsoft.com/office/officeart/2005/8/layout/target3"/>
    <dgm:cxn modelId="{021CDAAB-1BF2-4930-9058-08A4C0488665}" type="presParOf" srcId="{4600CDDA-FD81-4564-A387-9E851E5E91CD}" destId="{66DE8DAA-8546-4F3F-A741-70115636C2B0}" srcOrd="1" destOrd="0" presId="urn:microsoft.com/office/officeart/2005/8/layout/target3"/>
    <dgm:cxn modelId="{6702ADE4-30B9-4274-A44C-41D52AA7E351}" type="presParOf" srcId="{4600CDDA-FD81-4564-A387-9E851E5E91CD}" destId="{71612CD4-783B-4D70-A0B1-326F2C17AADA}" srcOrd="2" destOrd="0" presId="urn:microsoft.com/office/officeart/2005/8/layout/target3"/>
    <dgm:cxn modelId="{BE5C89BC-DEE4-4EFA-811B-96EF67F80F3B}" type="presParOf" srcId="{4600CDDA-FD81-4564-A387-9E851E5E91CD}" destId="{D92C1D8F-547E-4831-AC3E-F0471E0A2B8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38B4CB7-5F93-4450-9BCF-10834E88BC9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CACC5DB4-5BDF-46D2-BF7A-7160C66A6DFB}">
      <dgm:prSet/>
      <dgm:spPr/>
      <dgm:t>
        <a:bodyPr/>
        <a:lstStyle/>
        <a:p>
          <a:r>
            <a:rPr lang="ru-RU"/>
            <a:t>Аграрії можуть отримати грантове фінансування: </a:t>
          </a:r>
          <a:endParaRPr lang="ru-UA"/>
        </a:p>
      </dgm:t>
    </dgm:pt>
    <dgm:pt modelId="{65F44130-150F-4758-9048-AA15208E72E3}" type="parTrans" cxnId="{A0C55890-18DA-431E-B3E0-29515256CE0C}">
      <dgm:prSet/>
      <dgm:spPr/>
      <dgm:t>
        <a:bodyPr/>
        <a:lstStyle/>
        <a:p>
          <a:endParaRPr lang="ru-UA"/>
        </a:p>
      </dgm:t>
    </dgm:pt>
    <dgm:pt modelId="{02D6C1FA-FF0B-4DD6-8036-716135A14FF2}" type="sibTrans" cxnId="{A0C55890-18DA-431E-B3E0-29515256CE0C}">
      <dgm:prSet/>
      <dgm:spPr/>
      <dgm:t>
        <a:bodyPr/>
        <a:lstStyle/>
        <a:p>
          <a:endParaRPr lang="ru-UA"/>
        </a:p>
      </dgm:t>
    </dgm:pt>
    <dgm:pt modelId="{87E22391-3C47-4115-8BE3-BE0AD02347D4}" type="pres">
      <dgm:prSet presAssocID="{E38B4CB7-5F93-4450-9BCF-10834E88BC96}" presName="linearFlow" presStyleCnt="0">
        <dgm:presLayoutVars>
          <dgm:dir/>
          <dgm:resizeHandles val="exact"/>
        </dgm:presLayoutVars>
      </dgm:prSet>
      <dgm:spPr/>
    </dgm:pt>
    <dgm:pt modelId="{A9130B33-0783-462C-A419-7CCB8D1F9EDE}" type="pres">
      <dgm:prSet presAssocID="{CACC5DB4-5BDF-46D2-BF7A-7160C66A6DFB}" presName="composite" presStyleCnt="0"/>
      <dgm:spPr/>
    </dgm:pt>
    <dgm:pt modelId="{917B438B-CB54-47FD-8E67-1146317545AC}" type="pres">
      <dgm:prSet presAssocID="{CACC5DB4-5BDF-46D2-BF7A-7160C66A6DFB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</dgm:spPr>
    </dgm:pt>
    <dgm:pt modelId="{FEC8A47A-45E6-403E-A40E-ED451CFEECA0}" type="pres">
      <dgm:prSet presAssocID="{CACC5DB4-5BDF-46D2-BF7A-7160C66A6DFB}" presName="txShp" presStyleLbl="node1" presStyleIdx="0" presStyleCnt="1">
        <dgm:presLayoutVars>
          <dgm:bulletEnabled val="1"/>
        </dgm:presLayoutVars>
      </dgm:prSet>
      <dgm:spPr/>
    </dgm:pt>
  </dgm:ptLst>
  <dgm:cxnLst>
    <dgm:cxn modelId="{A0C55890-18DA-431E-B3E0-29515256CE0C}" srcId="{E38B4CB7-5F93-4450-9BCF-10834E88BC96}" destId="{CACC5DB4-5BDF-46D2-BF7A-7160C66A6DFB}" srcOrd="0" destOrd="0" parTransId="{65F44130-150F-4758-9048-AA15208E72E3}" sibTransId="{02D6C1FA-FF0B-4DD6-8036-716135A14FF2}"/>
    <dgm:cxn modelId="{B3D654CB-0639-42F5-8B6A-94C102C6BA20}" type="presOf" srcId="{CACC5DB4-5BDF-46D2-BF7A-7160C66A6DFB}" destId="{FEC8A47A-45E6-403E-A40E-ED451CFEECA0}" srcOrd="0" destOrd="0" presId="urn:microsoft.com/office/officeart/2005/8/layout/vList3"/>
    <dgm:cxn modelId="{352D7DD3-0220-4319-8EA3-16E588F8AD67}" type="presOf" srcId="{E38B4CB7-5F93-4450-9BCF-10834E88BC96}" destId="{87E22391-3C47-4115-8BE3-BE0AD02347D4}" srcOrd="0" destOrd="0" presId="urn:microsoft.com/office/officeart/2005/8/layout/vList3"/>
    <dgm:cxn modelId="{111C4CD6-6F2F-4C9F-8CD6-E06DEEF715D4}" type="presParOf" srcId="{87E22391-3C47-4115-8BE3-BE0AD02347D4}" destId="{A9130B33-0783-462C-A419-7CCB8D1F9EDE}" srcOrd="0" destOrd="0" presId="urn:microsoft.com/office/officeart/2005/8/layout/vList3"/>
    <dgm:cxn modelId="{199BDC90-A71D-4725-8A68-4947435A697F}" type="presParOf" srcId="{A9130B33-0783-462C-A419-7CCB8D1F9EDE}" destId="{917B438B-CB54-47FD-8E67-1146317545AC}" srcOrd="0" destOrd="0" presId="urn:microsoft.com/office/officeart/2005/8/layout/vList3"/>
    <dgm:cxn modelId="{0F75155A-9464-455F-A43F-E38C2632952A}" type="presParOf" srcId="{A9130B33-0783-462C-A419-7CCB8D1F9EDE}" destId="{FEC8A47A-45E6-403E-A40E-ED451CFEECA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A73AD0E-F6F8-40D5-BEF1-60AC9925BDA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CFF65F78-E0DF-4BF2-8D1A-EB4E994488F0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2400" b="1" dirty="0"/>
            <a:t>Угода про </a:t>
          </a:r>
          <a:r>
            <a:rPr lang="ru-RU" sz="2400" b="1" dirty="0" err="1"/>
            <a:t>асоціацію</a:t>
          </a:r>
          <a:r>
            <a:rPr lang="ru-RU" sz="2400" b="1" dirty="0"/>
            <a:t> </a:t>
          </a:r>
          <a:r>
            <a:rPr lang="ru-RU" sz="2400" b="1" dirty="0" err="1"/>
            <a:t>між</a:t>
          </a:r>
          <a:r>
            <a:rPr lang="ru-RU" sz="2400" b="1" dirty="0"/>
            <a:t> </a:t>
          </a:r>
          <a:r>
            <a:rPr lang="ru-RU" sz="2400" b="1" dirty="0" err="1"/>
            <a:t>Україною</a:t>
          </a:r>
          <a:r>
            <a:rPr lang="ru-RU" sz="2400" b="1" dirty="0"/>
            <a:t> та ЄС</a:t>
          </a:r>
          <a:endParaRPr lang="ru-UA" sz="2400" dirty="0"/>
        </a:p>
      </dgm:t>
    </dgm:pt>
    <dgm:pt modelId="{486FE34C-0FFE-49AE-8020-034CB37DF39A}" type="parTrans" cxnId="{8D7ED76C-09B6-4CF3-B622-C71DB9945CF1}">
      <dgm:prSet/>
      <dgm:spPr/>
      <dgm:t>
        <a:bodyPr/>
        <a:lstStyle/>
        <a:p>
          <a:pPr algn="ctr"/>
          <a:endParaRPr lang="ru-UA"/>
        </a:p>
      </dgm:t>
    </dgm:pt>
    <dgm:pt modelId="{30F136F1-5E51-4D42-A60A-8789B2A778B7}" type="sibTrans" cxnId="{8D7ED76C-09B6-4CF3-B622-C71DB9945CF1}">
      <dgm:prSet/>
      <dgm:spPr/>
      <dgm:t>
        <a:bodyPr/>
        <a:lstStyle/>
        <a:p>
          <a:pPr algn="ctr"/>
          <a:endParaRPr lang="ru-UA"/>
        </a:p>
      </dgm:t>
    </dgm:pt>
    <dgm:pt modelId="{545721AA-1721-4648-AF3E-61B5ADFEE2CC}" type="pres">
      <dgm:prSet presAssocID="{FA73AD0E-F6F8-40D5-BEF1-60AC9925BDA1}" presName="linear" presStyleCnt="0">
        <dgm:presLayoutVars>
          <dgm:animLvl val="lvl"/>
          <dgm:resizeHandles val="exact"/>
        </dgm:presLayoutVars>
      </dgm:prSet>
      <dgm:spPr/>
    </dgm:pt>
    <dgm:pt modelId="{826534AA-6269-47B8-ACAB-9CD82A03E3C5}" type="pres">
      <dgm:prSet presAssocID="{CFF65F78-E0DF-4BF2-8D1A-EB4E994488F0}" presName="parentText" presStyleLbl="node1" presStyleIdx="0" presStyleCnt="1" custLinFactNeighborX="1410" custLinFactNeighborY="-3704">
        <dgm:presLayoutVars>
          <dgm:chMax val="0"/>
          <dgm:bulletEnabled val="1"/>
        </dgm:presLayoutVars>
      </dgm:prSet>
      <dgm:spPr/>
    </dgm:pt>
  </dgm:ptLst>
  <dgm:cxnLst>
    <dgm:cxn modelId="{8D7ED76C-09B6-4CF3-B622-C71DB9945CF1}" srcId="{FA73AD0E-F6F8-40D5-BEF1-60AC9925BDA1}" destId="{CFF65F78-E0DF-4BF2-8D1A-EB4E994488F0}" srcOrd="0" destOrd="0" parTransId="{486FE34C-0FFE-49AE-8020-034CB37DF39A}" sibTransId="{30F136F1-5E51-4D42-A60A-8789B2A778B7}"/>
    <dgm:cxn modelId="{3A2C5C55-0ACC-43C0-930A-EC1A2DF6D53C}" type="presOf" srcId="{FA73AD0E-F6F8-40D5-BEF1-60AC9925BDA1}" destId="{545721AA-1721-4648-AF3E-61B5ADFEE2CC}" srcOrd="0" destOrd="0" presId="urn:microsoft.com/office/officeart/2005/8/layout/vList2"/>
    <dgm:cxn modelId="{E1C33ECE-2B76-4F4B-BDB0-6A114D4CD1CA}" type="presOf" srcId="{CFF65F78-E0DF-4BF2-8D1A-EB4E994488F0}" destId="{826534AA-6269-47B8-ACAB-9CD82A03E3C5}" srcOrd="0" destOrd="0" presId="urn:microsoft.com/office/officeart/2005/8/layout/vList2"/>
    <dgm:cxn modelId="{4E7412FB-0EC8-481B-8246-A825BF918139}" type="presParOf" srcId="{545721AA-1721-4648-AF3E-61B5ADFEE2CC}" destId="{826534AA-6269-47B8-ACAB-9CD82A03E3C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7C4E84F-FA70-44C4-AD2D-5B394DD2B9D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UA"/>
        </a:p>
      </dgm:t>
    </dgm:pt>
    <dgm:pt modelId="{54A1C9B6-960D-42F8-B8E9-203B91D2C0E0}">
      <dgm:prSet/>
      <dgm:spPr/>
      <dgm:t>
        <a:bodyPr/>
        <a:lstStyle/>
        <a:p>
          <a:r>
            <a:rPr lang="ru-RU" dirty="0"/>
            <a:t>ЗУ «Про </a:t>
          </a:r>
          <a:r>
            <a:rPr lang="ru-RU" dirty="0" err="1"/>
            <a:t>сг</a:t>
          </a:r>
          <a:r>
            <a:rPr lang="ru-RU" dirty="0"/>
            <a:t> </a:t>
          </a:r>
          <a:r>
            <a:rPr lang="ru-RU" dirty="0" err="1"/>
            <a:t>дорадчу</a:t>
          </a:r>
          <a:r>
            <a:rPr lang="ru-RU" dirty="0"/>
            <a:t> </a:t>
          </a:r>
          <a:r>
            <a:rPr lang="ru-RU" dirty="0" err="1"/>
            <a:t>діяльність</a:t>
          </a:r>
          <a:r>
            <a:rPr lang="ru-RU" dirty="0"/>
            <a:t>, «Про молоко та </a:t>
          </a:r>
          <a:r>
            <a:rPr lang="ru-RU" dirty="0" err="1"/>
            <a:t>молочні</a:t>
          </a:r>
          <a:r>
            <a:rPr lang="ru-RU" dirty="0"/>
            <a:t> </a:t>
          </a:r>
          <a:r>
            <a:rPr lang="ru-RU" dirty="0" err="1"/>
            <a:t>продукти</a:t>
          </a:r>
          <a:r>
            <a:rPr lang="ru-RU" dirty="0"/>
            <a:t>», «Про аквакультуру», «Про </a:t>
          </a:r>
          <a:r>
            <a:rPr lang="ru-RU" dirty="0" err="1"/>
            <a:t>бджільництво</a:t>
          </a:r>
          <a:r>
            <a:rPr lang="ru-RU" dirty="0"/>
            <a:t>», «Про </a:t>
          </a:r>
          <a:r>
            <a:rPr lang="ru-RU" dirty="0" err="1"/>
            <a:t>сг</a:t>
          </a:r>
          <a:r>
            <a:rPr lang="ru-RU" dirty="0"/>
            <a:t> </a:t>
          </a:r>
          <a:r>
            <a:rPr lang="ru-RU" dirty="0" err="1"/>
            <a:t>перепис</a:t>
          </a:r>
          <a:r>
            <a:rPr lang="ru-RU" dirty="0"/>
            <a:t>»</a:t>
          </a:r>
          <a:endParaRPr lang="ru-UA" dirty="0"/>
        </a:p>
      </dgm:t>
    </dgm:pt>
    <dgm:pt modelId="{8264FA66-CDCF-49C0-8876-9D7EDDC46FB1}" type="parTrans" cxnId="{111B9A50-C5DB-434F-BAAA-921000199EE6}">
      <dgm:prSet/>
      <dgm:spPr/>
      <dgm:t>
        <a:bodyPr/>
        <a:lstStyle/>
        <a:p>
          <a:endParaRPr lang="ru-UA"/>
        </a:p>
      </dgm:t>
    </dgm:pt>
    <dgm:pt modelId="{068446C7-D03E-4F97-BE83-07D5404C15A0}" type="sibTrans" cxnId="{111B9A50-C5DB-434F-BAAA-921000199EE6}">
      <dgm:prSet/>
      <dgm:spPr/>
      <dgm:t>
        <a:bodyPr/>
        <a:lstStyle/>
        <a:p>
          <a:endParaRPr lang="ru-UA"/>
        </a:p>
      </dgm:t>
    </dgm:pt>
    <dgm:pt modelId="{90FE451C-75EE-4F88-82E5-8A421AEF5593}" type="pres">
      <dgm:prSet presAssocID="{27C4E84F-FA70-44C4-AD2D-5B394DD2B9D9}" presName="linear" presStyleCnt="0">
        <dgm:presLayoutVars>
          <dgm:animLvl val="lvl"/>
          <dgm:resizeHandles val="exact"/>
        </dgm:presLayoutVars>
      </dgm:prSet>
      <dgm:spPr/>
    </dgm:pt>
    <dgm:pt modelId="{52FD3ADE-912B-4E08-A8F7-1133F0F66DFB}" type="pres">
      <dgm:prSet presAssocID="{54A1C9B6-960D-42F8-B8E9-203B91D2C0E0}" presName="parentText" presStyleLbl="node1" presStyleIdx="0" presStyleCnt="1" custLinFactNeighborX="19242" custLinFactNeighborY="-21597">
        <dgm:presLayoutVars>
          <dgm:chMax val="0"/>
          <dgm:bulletEnabled val="1"/>
        </dgm:presLayoutVars>
      </dgm:prSet>
      <dgm:spPr/>
    </dgm:pt>
  </dgm:ptLst>
  <dgm:cxnLst>
    <dgm:cxn modelId="{111B9A50-C5DB-434F-BAAA-921000199EE6}" srcId="{27C4E84F-FA70-44C4-AD2D-5B394DD2B9D9}" destId="{54A1C9B6-960D-42F8-B8E9-203B91D2C0E0}" srcOrd="0" destOrd="0" parTransId="{8264FA66-CDCF-49C0-8876-9D7EDDC46FB1}" sibTransId="{068446C7-D03E-4F97-BE83-07D5404C15A0}"/>
    <dgm:cxn modelId="{8A63BB7A-E448-4C8E-81A6-BE8B5950E8E6}" type="presOf" srcId="{27C4E84F-FA70-44C4-AD2D-5B394DD2B9D9}" destId="{90FE451C-75EE-4F88-82E5-8A421AEF5593}" srcOrd="0" destOrd="0" presId="urn:microsoft.com/office/officeart/2005/8/layout/vList2"/>
    <dgm:cxn modelId="{51FF48AB-6AF8-4B2B-A174-43BF7E3E37AA}" type="presOf" srcId="{54A1C9B6-960D-42F8-B8E9-203B91D2C0E0}" destId="{52FD3ADE-912B-4E08-A8F7-1133F0F66DFB}" srcOrd="0" destOrd="0" presId="urn:microsoft.com/office/officeart/2005/8/layout/vList2"/>
    <dgm:cxn modelId="{DA03AC32-7932-4344-8BDB-8F79C5F1E43A}" type="presParOf" srcId="{90FE451C-75EE-4F88-82E5-8A421AEF5593}" destId="{52FD3ADE-912B-4E08-A8F7-1133F0F66DF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5AE4DF0-41EB-4DD9-810A-E2847803ADA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C3CC708C-3E68-4C93-A03B-41FEE19204B9}">
      <dgm:prSet custT="1"/>
      <dgm:spPr/>
      <dgm:t>
        <a:bodyPr/>
        <a:lstStyle/>
        <a:p>
          <a:pPr algn="ctr"/>
          <a:r>
            <a:rPr lang="ru-RU" sz="2700" b="1" dirty="0"/>
            <a:t>ЗУ « Про </a:t>
          </a:r>
          <a:r>
            <a:rPr lang="ru-RU" sz="2700" b="1" dirty="0" err="1"/>
            <a:t>селянське</a:t>
          </a:r>
          <a:r>
            <a:rPr lang="ru-RU" sz="2700" b="1" dirty="0"/>
            <a:t> (</a:t>
          </a:r>
          <a:r>
            <a:rPr lang="ru-RU" sz="2700" b="1" dirty="0" err="1"/>
            <a:t>фермерське</a:t>
          </a:r>
          <a:r>
            <a:rPr lang="ru-RU" sz="2700" b="1" dirty="0"/>
            <a:t>) </a:t>
          </a:r>
          <a:r>
            <a:rPr lang="ru-RU" sz="2700" b="1" dirty="0" err="1"/>
            <a:t>господарство</a:t>
          </a:r>
          <a:r>
            <a:rPr lang="ru-RU" sz="2700" b="1" dirty="0"/>
            <a:t>», «Про КСП»,  «Про </a:t>
          </a:r>
          <a:r>
            <a:rPr lang="ru-RU" sz="2700" b="1" dirty="0" err="1"/>
            <a:t>сг</a:t>
          </a:r>
          <a:r>
            <a:rPr lang="ru-RU" sz="2700" b="1" dirty="0"/>
            <a:t> </a:t>
          </a:r>
          <a:r>
            <a:rPr lang="ru-RU" sz="2700" b="1" dirty="0" err="1"/>
            <a:t>кооперацію</a:t>
          </a:r>
          <a:r>
            <a:rPr lang="ru-RU" sz="2700" b="1" dirty="0"/>
            <a:t>», «Про </a:t>
          </a:r>
          <a:r>
            <a:rPr lang="ru-RU" sz="2700" b="1" dirty="0" err="1"/>
            <a:t>господарські</a:t>
          </a:r>
          <a:r>
            <a:rPr lang="ru-RU" sz="2700" b="1" dirty="0"/>
            <a:t> </a:t>
          </a:r>
          <a:r>
            <a:rPr lang="ru-RU" sz="2700" b="1" dirty="0" err="1"/>
            <a:t>товариства</a:t>
          </a:r>
          <a:r>
            <a:rPr lang="ru-RU" sz="2700" b="1" dirty="0"/>
            <a:t>»</a:t>
          </a:r>
          <a:endParaRPr lang="ru-UA" sz="2700" dirty="0"/>
        </a:p>
      </dgm:t>
    </dgm:pt>
    <dgm:pt modelId="{5EC90090-73EC-4C3F-BCB6-6335743E2000}" type="parTrans" cxnId="{F8AB9369-B26A-4577-B825-61187EEDD095}">
      <dgm:prSet/>
      <dgm:spPr/>
      <dgm:t>
        <a:bodyPr/>
        <a:lstStyle/>
        <a:p>
          <a:endParaRPr lang="ru-UA"/>
        </a:p>
      </dgm:t>
    </dgm:pt>
    <dgm:pt modelId="{60D46B8F-AF6A-42C5-BC52-C887D5619AEC}" type="sibTrans" cxnId="{F8AB9369-B26A-4577-B825-61187EEDD095}">
      <dgm:prSet/>
      <dgm:spPr/>
      <dgm:t>
        <a:bodyPr/>
        <a:lstStyle/>
        <a:p>
          <a:endParaRPr lang="ru-UA"/>
        </a:p>
      </dgm:t>
    </dgm:pt>
    <dgm:pt modelId="{145C46D7-3FAA-4670-8B11-A024791B5246}" type="pres">
      <dgm:prSet presAssocID="{A5AE4DF0-41EB-4DD9-810A-E2847803ADA5}" presName="linear" presStyleCnt="0">
        <dgm:presLayoutVars>
          <dgm:animLvl val="lvl"/>
          <dgm:resizeHandles val="exact"/>
        </dgm:presLayoutVars>
      </dgm:prSet>
      <dgm:spPr/>
    </dgm:pt>
    <dgm:pt modelId="{F3EB82C2-ECA4-4736-8120-F7D13BA69C82}" type="pres">
      <dgm:prSet presAssocID="{C3CC708C-3E68-4C93-A03B-41FEE19204B9}" presName="parentText" presStyleLbl="node1" presStyleIdx="0" presStyleCnt="1" custScaleY="434182" custLinFactNeighborX="-9063" custLinFactNeighborY="-44222">
        <dgm:presLayoutVars>
          <dgm:chMax val="0"/>
          <dgm:bulletEnabled val="1"/>
        </dgm:presLayoutVars>
      </dgm:prSet>
      <dgm:spPr/>
    </dgm:pt>
  </dgm:ptLst>
  <dgm:cxnLst>
    <dgm:cxn modelId="{F8AB9369-B26A-4577-B825-61187EEDD095}" srcId="{A5AE4DF0-41EB-4DD9-810A-E2847803ADA5}" destId="{C3CC708C-3E68-4C93-A03B-41FEE19204B9}" srcOrd="0" destOrd="0" parTransId="{5EC90090-73EC-4C3F-BCB6-6335743E2000}" sibTransId="{60D46B8F-AF6A-42C5-BC52-C887D5619AEC}"/>
    <dgm:cxn modelId="{37AB405A-6176-4003-AEC6-E3F74277611A}" type="presOf" srcId="{A5AE4DF0-41EB-4DD9-810A-E2847803ADA5}" destId="{145C46D7-3FAA-4670-8B11-A024791B5246}" srcOrd="0" destOrd="0" presId="urn:microsoft.com/office/officeart/2005/8/layout/vList2"/>
    <dgm:cxn modelId="{FB0FB9EA-66D8-431C-B14D-EA3A7F2D863A}" type="presOf" srcId="{C3CC708C-3E68-4C93-A03B-41FEE19204B9}" destId="{F3EB82C2-ECA4-4736-8120-F7D13BA69C82}" srcOrd="0" destOrd="0" presId="urn:microsoft.com/office/officeart/2005/8/layout/vList2"/>
    <dgm:cxn modelId="{59F0DF92-0B95-4FDA-9000-F311F50793F3}" type="presParOf" srcId="{145C46D7-3FAA-4670-8B11-A024791B5246}" destId="{F3EB82C2-ECA4-4736-8120-F7D13BA69C8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6534AA-6269-47B8-ACAB-9CD82A03E3C5}">
      <dsp:nvSpPr>
        <dsp:cNvPr id="0" name=""/>
        <dsp:cNvSpPr/>
      </dsp:nvSpPr>
      <dsp:spPr>
        <a:xfrm>
          <a:off x="0" y="0"/>
          <a:ext cx="6274942" cy="767520"/>
        </a:xfrm>
        <a:prstGeom prst="roundRect">
          <a:avLst/>
        </a:prstGeom>
        <a:gradFill rotWithShape="1">
          <a:gsLst>
            <a:gs pos="0">
              <a:schemeClr val="accent1"/>
            </a:gs>
            <a:gs pos="90000">
              <a:schemeClr val="accent1">
                <a:shade val="100000"/>
                <a:satMod val="105000"/>
              </a:schemeClr>
            </a:gs>
            <a:gs pos="100000">
              <a:schemeClr val="accent1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1">
              <a:shade val="27000"/>
              <a:satMod val="12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Угода про </a:t>
          </a:r>
          <a:r>
            <a:rPr lang="ru-RU" sz="2400" b="1" kern="1200" dirty="0" err="1"/>
            <a:t>асоціацію</a:t>
          </a:r>
          <a:r>
            <a:rPr lang="ru-RU" sz="2400" b="1" kern="1200" dirty="0"/>
            <a:t> </a:t>
          </a:r>
          <a:r>
            <a:rPr lang="ru-RU" sz="2400" b="1" kern="1200" dirty="0" err="1"/>
            <a:t>між</a:t>
          </a:r>
          <a:r>
            <a:rPr lang="ru-RU" sz="2400" b="1" kern="1200" dirty="0"/>
            <a:t> </a:t>
          </a:r>
          <a:r>
            <a:rPr lang="ru-RU" sz="2400" b="1" kern="1200" dirty="0" err="1"/>
            <a:t>Україною</a:t>
          </a:r>
          <a:r>
            <a:rPr lang="ru-RU" sz="2400" b="1" kern="1200" dirty="0"/>
            <a:t> та ЄС</a:t>
          </a:r>
          <a:endParaRPr lang="ru-UA" sz="2400" kern="1200" dirty="0"/>
        </a:p>
      </dsp:txBody>
      <dsp:txXfrm>
        <a:off x="37467" y="37467"/>
        <a:ext cx="6200008" cy="69258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F20229-E173-4AA3-B5C0-6C512049B44C}">
      <dsp:nvSpPr>
        <dsp:cNvPr id="0" name=""/>
        <dsp:cNvSpPr/>
      </dsp:nvSpPr>
      <dsp:spPr>
        <a:xfrm>
          <a:off x="723357" y="96302"/>
          <a:ext cx="6633070" cy="9857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kern="1200" dirty="0"/>
            <a:t>ЗУ «Про державну підтримку сільського господарства України»</a:t>
          </a:r>
          <a:endParaRPr lang="ru-UA" sz="2700" kern="1200" dirty="0"/>
        </a:p>
      </dsp:txBody>
      <dsp:txXfrm>
        <a:off x="771475" y="144420"/>
        <a:ext cx="6536834" cy="889469"/>
      </dsp:txXfrm>
    </dsp:sp>
    <dsp:sp modelId="{401BC318-9E3C-40FB-8EA1-80F9B392785A}">
      <dsp:nvSpPr>
        <dsp:cNvPr id="0" name=""/>
        <dsp:cNvSpPr/>
      </dsp:nvSpPr>
      <dsp:spPr>
        <a:xfrm>
          <a:off x="0" y="1085074"/>
          <a:ext cx="7356428" cy="82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3567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ru-UA" sz="400" kern="1200" dirty="0"/>
        </a:p>
      </dsp:txBody>
      <dsp:txXfrm>
        <a:off x="0" y="1085074"/>
        <a:ext cx="7356428" cy="82800"/>
      </dsp:txXfrm>
    </dsp:sp>
    <dsp:sp modelId="{3067F719-2727-4702-AA44-FEC3CB4A7833}">
      <dsp:nvSpPr>
        <dsp:cNvPr id="0" name=""/>
        <dsp:cNvSpPr/>
      </dsp:nvSpPr>
      <dsp:spPr>
        <a:xfrm>
          <a:off x="585056" y="1221466"/>
          <a:ext cx="5439048" cy="10966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900" kern="1200" dirty="0"/>
            <a:t>Земельний кодекс України </a:t>
          </a:r>
          <a:endParaRPr lang="ru-UA" sz="2900" kern="1200" dirty="0"/>
        </a:p>
      </dsp:txBody>
      <dsp:txXfrm>
        <a:off x="638590" y="1275000"/>
        <a:ext cx="5331980" cy="98958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D2B483-A8A3-46CD-8132-C9146BCD3267}">
      <dsp:nvSpPr>
        <dsp:cNvPr id="0" name=""/>
        <dsp:cNvSpPr/>
      </dsp:nvSpPr>
      <dsp:spPr>
        <a:xfrm>
          <a:off x="595084" y="0"/>
          <a:ext cx="9772263" cy="535283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F8B310-5DBE-424F-AA8A-43566FC7FEEC}">
      <dsp:nvSpPr>
        <dsp:cNvPr id="0" name=""/>
        <dsp:cNvSpPr/>
      </dsp:nvSpPr>
      <dsp:spPr>
        <a:xfrm>
          <a:off x="0" y="1564762"/>
          <a:ext cx="2118920" cy="21411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рейдерство</a:t>
          </a:r>
          <a:endParaRPr lang="ru-UA" sz="2400" kern="1200" dirty="0"/>
        </a:p>
      </dsp:txBody>
      <dsp:txXfrm>
        <a:off x="103437" y="1668199"/>
        <a:ext cx="1912046" cy="1934260"/>
      </dsp:txXfrm>
    </dsp:sp>
    <dsp:sp modelId="{B6F28D7C-7904-4556-9694-63AD911F6D84}">
      <dsp:nvSpPr>
        <dsp:cNvPr id="0" name=""/>
        <dsp:cNvSpPr/>
      </dsp:nvSpPr>
      <dsp:spPr>
        <a:xfrm>
          <a:off x="2340794" y="1564762"/>
          <a:ext cx="2050725" cy="21411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 err="1"/>
            <a:t>порушення</a:t>
          </a:r>
          <a:r>
            <a:rPr lang="ru-RU" sz="2400" kern="1200" dirty="0"/>
            <a:t> </a:t>
          </a:r>
          <a:r>
            <a:rPr lang="ru-RU" sz="2400" kern="1200" dirty="0" err="1"/>
            <a:t>зобов'язань</a:t>
          </a:r>
          <a:r>
            <a:rPr lang="ru-RU" sz="2400" kern="1200" dirty="0"/>
            <a:t> </a:t>
          </a:r>
          <a:endParaRPr lang="ru-UA" sz="2400" kern="1200" dirty="0"/>
        </a:p>
      </dsp:txBody>
      <dsp:txXfrm>
        <a:off x="2440902" y="1664870"/>
        <a:ext cx="1850509" cy="1940918"/>
      </dsp:txXfrm>
    </dsp:sp>
    <dsp:sp modelId="{E0FC988A-4253-407C-9AE8-57452F77303B}">
      <dsp:nvSpPr>
        <dsp:cNvPr id="0" name=""/>
        <dsp:cNvSpPr/>
      </dsp:nvSpPr>
      <dsp:spPr>
        <a:xfrm>
          <a:off x="4430532" y="1554506"/>
          <a:ext cx="2443349" cy="21411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 err="1"/>
            <a:t>пошкодження</a:t>
          </a:r>
          <a:r>
            <a:rPr lang="ru-RU" sz="2400" kern="1200" dirty="0"/>
            <a:t> </a:t>
          </a:r>
          <a:r>
            <a:rPr lang="ru-RU" sz="2400" kern="1200" dirty="0" err="1"/>
            <a:t>матеріально-технічних</a:t>
          </a:r>
          <a:r>
            <a:rPr lang="ru-RU" sz="2400" kern="1200" dirty="0"/>
            <a:t> </a:t>
          </a:r>
          <a:r>
            <a:rPr lang="ru-RU" sz="2400" kern="1200" dirty="0" err="1"/>
            <a:t>обєктів</a:t>
          </a:r>
          <a:endParaRPr lang="ru-UA" sz="2400" kern="1200" dirty="0"/>
        </a:p>
      </dsp:txBody>
      <dsp:txXfrm>
        <a:off x="4535054" y="1659028"/>
        <a:ext cx="2234305" cy="1932090"/>
      </dsp:txXfrm>
    </dsp:sp>
    <dsp:sp modelId="{A26A5CA0-1D05-4AAA-AE79-C6BEE35D0507}">
      <dsp:nvSpPr>
        <dsp:cNvPr id="0" name=""/>
        <dsp:cNvSpPr/>
      </dsp:nvSpPr>
      <dsp:spPr>
        <a:xfrm>
          <a:off x="6991696" y="1503119"/>
          <a:ext cx="2098113" cy="21411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 err="1"/>
            <a:t>порушення</a:t>
          </a:r>
          <a:r>
            <a:rPr lang="ru-RU" sz="2400" kern="1200" dirty="0"/>
            <a:t> </a:t>
          </a:r>
          <a:r>
            <a:rPr lang="ru-RU" sz="2400" kern="1200" dirty="0" err="1"/>
            <a:t>немайнових</a:t>
          </a:r>
          <a:r>
            <a:rPr lang="ru-RU" sz="2400" kern="1200" dirty="0"/>
            <a:t> прав </a:t>
          </a:r>
          <a:r>
            <a:rPr lang="ru-RU" sz="2400" kern="1200" dirty="0" err="1"/>
            <a:t>суб'єктів</a:t>
          </a:r>
          <a:r>
            <a:rPr lang="ru-RU" sz="2400" kern="1200" dirty="0"/>
            <a:t> </a:t>
          </a:r>
          <a:r>
            <a:rPr lang="ru-RU" sz="2400" kern="1200" dirty="0" err="1"/>
            <a:t>агробізнесу</a:t>
          </a:r>
          <a:r>
            <a:rPr lang="ru-RU" sz="2400" kern="1200" dirty="0"/>
            <a:t> </a:t>
          </a:r>
          <a:endParaRPr lang="ru-UA" sz="2400" kern="1200" dirty="0"/>
        </a:p>
      </dsp:txBody>
      <dsp:txXfrm>
        <a:off x="7094117" y="1605540"/>
        <a:ext cx="1893271" cy="1936292"/>
      </dsp:txXfrm>
    </dsp:sp>
    <dsp:sp modelId="{0AA73949-4970-4B17-B031-95ECBA738C6F}">
      <dsp:nvSpPr>
        <dsp:cNvPr id="0" name=""/>
        <dsp:cNvSpPr/>
      </dsp:nvSpPr>
      <dsp:spPr>
        <a:xfrm>
          <a:off x="9203686" y="1448659"/>
          <a:ext cx="2277288" cy="23733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 err="1"/>
            <a:t>порушення</a:t>
          </a:r>
          <a:r>
            <a:rPr lang="ru-RU" sz="2400" kern="1200" dirty="0"/>
            <a:t> у </a:t>
          </a:r>
          <a:r>
            <a:rPr lang="ru-RU" sz="2400" kern="1200" dirty="0" err="1"/>
            <a:t>сфері</a:t>
          </a:r>
          <a:r>
            <a:rPr lang="ru-RU" sz="2400" kern="1200" dirty="0"/>
            <a:t> </a:t>
          </a:r>
          <a:r>
            <a:rPr lang="ru-RU" sz="2400" kern="1200" dirty="0" err="1"/>
            <a:t>виготовлення</a:t>
          </a:r>
          <a:r>
            <a:rPr lang="ru-RU" sz="2400" kern="1200" dirty="0"/>
            <a:t> </a:t>
          </a:r>
          <a:r>
            <a:rPr lang="ru-RU" sz="2400" kern="1200" dirty="0" err="1"/>
            <a:t>сг</a:t>
          </a:r>
          <a:r>
            <a:rPr lang="ru-RU" sz="2400" kern="1200" dirty="0"/>
            <a:t> </a:t>
          </a:r>
          <a:r>
            <a:rPr lang="ru-RU" sz="2400" kern="1200" dirty="0" err="1"/>
            <a:t>продукції</a:t>
          </a:r>
          <a:r>
            <a:rPr lang="ru-RU" sz="2400" kern="1200" dirty="0"/>
            <a:t> </a:t>
          </a:r>
          <a:endParaRPr lang="ru-UA" sz="2400" kern="1200" dirty="0"/>
        </a:p>
      </dsp:txBody>
      <dsp:txXfrm>
        <a:off x="9314854" y="1559827"/>
        <a:ext cx="2054952" cy="215100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861E3E-7477-42FD-8B02-5968A8F5EFC1}">
      <dsp:nvSpPr>
        <dsp:cNvPr id="0" name=""/>
        <dsp:cNvSpPr/>
      </dsp:nvSpPr>
      <dsp:spPr>
        <a:xfrm>
          <a:off x="0" y="1350099"/>
          <a:ext cx="3453039" cy="345303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032" tIns="41910" rIns="190032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300" kern="1200" dirty="0"/>
            <a:t>Земельні </a:t>
          </a:r>
          <a:endParaRPr lang="ru-UA" sz="3300" kern="1200" dirty="0"/>
        </a:p>
      </dsp:txBody>
      <dsp:txXfrm>
        <a:off x="505686" y="1855785"/>
        <a:ext cx="2441667" cy="2441667"/>
      </dsp:txXfrm>
    </dsp:sp>
    <dsp:sp modelId="{5F85D0E7-4BA4-4D8B-B90B-12FB5256B996}">
      <dsp:nvSpPr>
        <dsp:cNvPr id="0" name=""/>
        <dsp:cNvSpPr/>
      </dsp:nvSpPr>
      <dsp:spPr>
        <a:xfrm>
          <a:off x="2137005" y="14325"/>
          <a:ext cx="3453039" cy="345303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032" tIns="41910" rIns="190032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300" kern="1200" dirty="0"/>
            <a:t>Податкові </a:t>
          </a:r>
          <a:endParaRPr lang="ru-UA" sz="3300" kern="1200" dirty="0"/>
        </a:p>
      </dsp:txBody>
      <dsp:txXfrm>
        <a:off x="2642691" y="520011"/>
        <a:ext cx="2441667" cy="2441667"/>
      </dsp:txXfrm>
    </dsp:sp>
    <dsp:sp modelId="{86D7F366-81C0-4FFB-9170-B900B8B72D63}">
      <dsp:nvSpPr>
        <dsp:cNvPr id="0" name=""/>
        <dsp:cNvSpPr/>
      </dsp:nvSpPr>
      <dsp:spPr>
        <a:xfrm>
          <a:off x="4582724" y="1429208"/>
          <a:ext cx="3453039" cy="345303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032" tIns="41910" rIns="190032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300" kern="1200" dirty="0"/>
            <a:t>Комерційні </a:t>
          </a:r>
          <a:endParaRPr lang="ru-UA" sz="3300" kern="1200" dirty="0"/>
        </a:p>
      </dsp:txBody>
      <dsp:txXfrm>
        <a:off x="5088410" y="1934894"/>
        <a:ext cx="2441667" cy="2441667"/>
      </dsp:txXfrm>
    </dsp:sp>
    <dsp:sp modelId="{E11B113B-DD71-4BD0-BC3C-CFC3D70F2077}">
      <dsp:nvSpPr>
        <dsp:cNvPr id="0" name=""/>
        <dsp:cNvSpPr/>
      </dsp:nvSpPr>
      <dsp:spPr>
        <a:xfrm>
          <a:off x="6984831" y="4726"/>
          <a:ext cx="3453039" cy="345303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032" tIns="41910" rIns="190032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300" kern="1200" dirty="0"/>
            <a:t>Лізингові  </a:t>
          </a:r>
          <a:endParaRPr lang="ru-UA" sz="3300" kern="1200" dirty="0"/>
        </a:p>
      </dsp:txBody>
      <dsp:txXfrm>
        <a:off x="7490517" y="510412"/>
        <a:ext cx="2441667" cy="244166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94A94A-26AC-408E-8518-F67FA79375D1}">
      <dsp:nvSpPr>
        <dsp:cNvPr id="0" name=""/>
        <dsp:cNvSpPr/>
      </dsp:nvSpPr>
      <dsp:spPr>
        <a:xfrm>
          <a:off x="3430391" y="-163746"/>
          <a:ext cx="3584149" cy="3123358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400" b="1" u="none" kern="1200" dirty="0">
              <a:solidFill>
                <a:srgbClr val="C00000"/>
              </a:solidFill>
            </a:rPr>
            <a:t>Суд</a:t>
          </a:r>
        </a:p>
      </dsp:txBody>
      <dsp:txXfrm>
        <a:off x="3908278" y="382841"/>
        <a:ext cx="2628376" cy="1405511"/>
      </dsp:txXfrm>
    </dsp:sp>
    <dsp:sp modelId="{8C73B464-196B-4568-A0A7-F21395B0273B}">
      <dsp:nvSpPr>
        <dsp:cNvPr id="0" name=""/>
        <dsp:cNvSpPr/>
      </dsp:nvSpPr>
      <dsp:spPr>
        <a:xfrm>
          <a:off x="6384480" y="515846"/>
          <a:ext cx="5314009" cy="3862305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15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15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b="1" kern="1200" dirty="0" err="1">
              <a:solidFill>
                <a:srgbClr val="C00000"/>
              </a:solidFill>
            </a:rPr>
            <a:t>Органи</a:t>
          </a:r>
          <a:r>
            <a:rPr lang="ru-RU" sz="3500" b="1" kern="1200" dirty="0">
              <a:solidFill>
                <a:srgbClr val="C00000"/>
              </a:solidFill>
            </a:rPr>
            <a:t> </a:t>
          </a:r>
          <a:r>
            <a:rPr lang="ru-RU" sz="3500" b="1" kern="1200" dirty="0" err="1">
              <a:solidFill>
                <a:srgbClr val="C00000"/>
              </a:solidFill>
            </a:rPr>
            <a:t>місцевого</a:t>
          </a:r>
          <a:r>
            <a:rPr lang="ru-RU" sz="3500" b="1" kern="1200" dirty="0">
              <a:solidFill>
                <a:srgbClr val="C00000"/>
              </a:solidFill>
            </a:rPr>
            <a:t> </a:t>
          </a:r>
          <a:r>
            <a:rPr lang="ru-RU" sz="3500" b="1" kern="1200" dirty="0" err="1">
              <a:solidFill>
                <a:srgbClr val="C00000"/>
              </a:solidFill>
            </a:rPr>
            <a:t>самоврядування</a:t>
          </a:r>
          <a:endParaRPr lang="ru-UA" sz="3500" kern="1200" dirty="0">
            <a:solidFill>
              <a:srgbClr val="C00000"/>
            </a:solidFill>
          </a:endParaRPr>
        </a:p>
      </dsp:txBody>
      <dsp:txXfrm>
        <a:off x="8009681" y="1513608"/>
        <a:ext cx="3188405" cy="2124268"/>
      </dsp:txXfrm>
    </dsp:sp>
    <dsp:sp modelId="{7DE1F915-A6B0-487B-B075-B9434448AB0F}">
      <dsp:nvSpPr>
        <dsp:cNvPr id="0" name=""/>
        <dsp:cNvSpPr/>
      </dsp:nvSpPr>
      <dsp:spPr>
        <a:xfrm>
          <a:off x="0" y="626304"/>
          <a:ext cx="3970178" cy="3313983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15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15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000" b="1" i="0" kern="1200" dirty="0">
              <a:solidFill>
                <a:srgbClr val="C00000"/>
              </a:solidFill>
            </a:rPr>
            <a:t>Медіатор</a:t>
          </a:r>
          <a:r>
            <a:rPr lang="uk-UA" sz="4000" b="1" i="0" kern="1200" baseline="0" dirty="0">
              <a:solidFill>
                <a:srgbClr val="C00000"/>
              </a:solidFill>
            </a:rPr>
            <a:t> </a:t>
          </a:r>
          <a:endParaRPr lang="ru-UA" sz="4000" b="1" i="0" kern="1200" dirty="0">
            <a:solidFill>
              <a:srgbClr val="C00000"/>
            </a:solidFill>
          </a:endParaRPr>
        </a:p>
      </dsp:txBody>
      <dsp:txXfrm>
        <a:off x="373858" y="1482416"/>
        <a:ext cx="2382107" cy="182269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B00427-CC2F-4E40-8EB1-98D14DF7F8AD}">
      <dsp:nvSpPr>
        <dsp:cNvPr id="0" name=""/>
        <dsp:cNvSpPr/>
      </dsp:nvSpPr>
      <dsp:spPr>
        <a:xfrm>
          <a:off x="3373" y="837"/>
          <a:ext cx="3142218" cy="3142218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300" kern="1200" dirty="0"/>
            <a:t>Цивільний</a:t>
          </a:r>
        </a:p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300" kern="1200" dirty="0"/>
            <a:t>Кодекс </a:t>
          </a:r>
        </a:p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300" kern="1200" dirty="0"/>
            <a:t> України </a:t>
          </a:r>
          <a:endParaRPr lang="ru-UA" sz="3300" kern="1200" dirty="0"/>
        </a:p>
      </dsp:txBody>
      <dsp:txXfrm>
        <a:off x="463540" y="461004"/>
        <a:ext cx="2221884" cy="2221884"/>
      </dsp:txXfrm>
    </dsp:sp>
    <dsp:sp modelId="{0D8EA737-0CD1-49D5-A327-1D4232DFE24B}">
      <dsp:nvSpPr>
        <dsp:cNvPr id="0" name=""/>
        <dsp:cNvSpPr/>
      </dsp:nvSpPr>
      <dsp:spPr>
        <a:xfrm>
          <a:off x="3574563" y="-501633"/>
          <a:ext cx="4109786" cy="10604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2700" kern="1200"/>
        </a:p>
      </dsp:txBody>
      <dsp:txXfrm>
        <a:off x="3574563" y="-289533"/>
        <a:ext cx="3791637" cy="636298"/>
      </dsp:txXfrm>
    </dsp:sp>
    <dsp:sp modelId="{67BF1A9E-75C5-46E6-9047-07D2BDE25B48}">
      <dsp:nvSpPr>
        <dsp:cNvPr id="0" name=""/>
        <dsp:cNvSpPr/>
      </dsp:nvSpPr>
      <dsp:spPr>
        <a:xfrm>
          <a:off x="8345950" y="837"/>
          <a:ext cx="3142218" cy="3142218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300" kern="1200" dirty="0"/>
            <a:t>Земельний</a:t>
          </a:r>
        </a:p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300" kern="1200" dirty="0"/>
            <a:t>Кодекс </a:t>
          </a:r>
        </a:p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300" kern="1200" dirty="0"/>
            <a:t> України</a:t>
          </a:r>
          <a:endParaRPr lang="ru-UA" sz="3300" kern="1200" dirty="0"/>
        </a:p>
      </dsp:txBody>
      <dsp:txXfrm>
        <a:off x="8806117" y="461004"/>
        <a:ext cx="2221884" cy="2221884"/>
      </dsp:txXfrm>
    </dsp:sp>
    <dsp:sp modelId="{D1A22A1B-C916-4ED2-888E-98D4F44AE261}">
      <dsp:nvSpPr>
        <dsp:cNvPr id="0" name=""/>
        <dsp:cNvSpPr/>
      </dsp:nvSpPr>
      <dsp:spPr>
        <a:xfrm rot="10800000">
          <a:off x="3807192" y="2585028"/>
          <a:ext cx="4109786" cy="10604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2700" kern="1200"/>
        </a:p>
      </dsp:txBody>
      <dsp:txXfrm rot="10800000">
        <a:off x="4125341" y="2797128"/>
        <a:ext cx="3791637" cy="63629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B92706-68BD-48F1-BE70-2A70197B196E}">
      <dsp:nvSpPr>
        <dsp:cNvPr id="0" name=""/>
        <dsp:cNvSpPr/>
      </dsp:nvSpPr>
      <dsp:spPr>
        <a:xfrm>
          <a:off x="287690" y="0"/>
          <a:ext cx="5065834" cy="3259008"/>
        </a:xfrm>
        <a:prstGeom prst="ellipse">
          <a:avLst/>
        </a:prstGeom>
        <a:solidFill>
          <a:schemeClr val="accent2">
            <a:shade val="80000"/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1. </a:t>
          </a:r>
          <a:r>
            <a:rPr lang="ru-RU" sz="3200" kern="1200" dirty="0" err="1"/>
            <a:t>визнання</a:t>
          </a:r>
          <a:r>
            <a:rPr lang="ru-RU" sz="3200" kern="1200" dirty="0"/>
            <a:t> угоди </a:t>
          </a:r>
          <a:r>
            <a:rPr lang="ru-RU" sz="3200" kern="1200" dirty="0" err="1"/>
            <a:t>щодо</a:t>
          </a:r>
          <a:r>
            <a:rPr lang="ru-RU" sz="3200" kern="1200" dirty="0"/>
            <a:t> </a:t>
          </a:r>
          <a:r>
            <a:rPr lang="ru-RU" sz="3200" kern="1200" dirty="0" err="1"/>
            <a:t>земельної</a:t>
          </a:r>
          <a:r>
            <a:rPr lang="ru-RU" sz="3200" kern="1200" dirty="0"/>
            <a:t> </a:t>
          </a:r>
          <a:r>
            <a:rPr lang="ru-RU" sz="3200" kern="1200" dirty="0" err="1"/>
            <a:t>ділянки</a:t>
          </a:r>
          <a:r>
            <a:rPr lang="ru-RU" sz="3200" kern="1200" dirty="0"/>
            <a:t> </a:t>
          </a:r>
          <a:r>
            <a:rPr lang="ru-RU" sz="3200" kern="1200" dirty="0" err="1"/>
            <a:t>недійсною</a:t>
          </a:r>
          <a:r>
            <a:rPr lang="ru-RU" sz="3200" kern="1200" dirty="0"/>
            <a:t>;</a:t>
          </a:r>
          <a:endParaRPr lang="ru-UA" sz="3200" kern="1200" dirty="0"/>
        </a:p>
      </dsp:txBody>
      <dsp:txXfrm>
        <a:off x="1029564" y="477271"/>
        <a:ext cx="3582086" cy="230446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4A66A3-6C65-4679-BAC2-49D6ED825082}">
      <dsp:nvSpPr>
        <dsp:cNvPr id="0" name=""/>
        <dsp:cNvSpPr/>
      </dsp:nvSpPr>
      <dsp:spPr>
        <a:xfrm>
          <a:off x="-4" y="0"/>
          <a:ext cx="6093761" cy="4304872"/>
        </a:xfrm>
        <a:prstGeom prst="ellipse">
          <a:avLst/>
        </a:prstGeom>
        <a:solidFill>
          <a:schemeClr val="accent2">
            <a:shade val="80000"/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2. </a:t>
          </a:r>
          <a:r>
            <a:rPr lang="ru-RU" sz="2400" kern="1200" dirty="0" err="1"/>
            <a:t>визнання</a:t>
          </a:r>
          <a:r>
            <a:rPr lang="ru-RU" sz="2400" kern="1200" dirty="0"/>
            <a:t> </a:t>
          </a:r>
          <a:r>
            <a:rPr lang="ru-RU" sz="2400" kern="1200" dirty="0" err="1"/>
            <a:t>недійсними</a:t>
          </a:r>
          <a:r>
            <a:rPr lang="ru-RU" sz="2400" kern="1200" dirty="0"/>
            <a:t> </a:t>
          </a:r>
          <a:r>
            <a:rPr lang="ru-RU" sz="2400" kern="1200" dirty="0" err="1"/>
            <a:t>рішень</a:t>
          </a:r>
          <a:r>
            <a:rPr lang="ru-RU" sz="2400" kern="1200" dirty="0"/>
            <a:t> </a:t>
          </a:r>
          <a:r>
            <a:rPr lang="ru-RU" sz="2400" kern="1200" dirty="0" err="1"/>
            <a:t>органів</a:t>
          </a:r>
          <a:r>
            <a:rPr lang="ru-RU" sz="2400" kern="1200" dirty="0"/>
            <a:t> </a:t>
          </a:r>
          <a:r>
            <a:rPr lang="ru-RU" sz="2400" kern="1200" dirty="0" err="1"/>
            <a:t>виконавчої</a:t>
          </a:r>
          <a:r>
            <a:rPr lang="ru-RU" sz="2400" kern="1200" dirty="0"/>
            <a:t> </a:t>
          </a:r>
          <a:r>
            <a:rPr lang="ru-RU" sz="2400" kern="1200" dirty="0" err="1"/>
            <a:t>влади</a:t>
          </a:r>
          <a:r>
            <a:rPr lang="ru-RU" sz="2400" kern="1200" dirty="0"/>
            <a:t> </a:t>
          </a:r>
          <a:r>
            <a:rPr lang="ru-RU" sz="2400" kern="1200" dirty="0" err="1"/>
            <a:t>або</a:t>
          </a:r>
          <a:r>
            <a:rPr lang="ru-RU" sz="2400" kern="1200" dirty="0"/>
            <a:t> </a:t>
          </a:r>
          <a:r>
            <a:rPr lang="ru-RU" sz="2400" kern="1200" dirty="0" err="1"/>
            <a:t>органів</a:t>
          </a:r>
          <a:r>
            <a:rPr lang="ru-RU" sz="2400" kern="1200" dirty="0"/>
            <a:t> </a:t>
          </a:r>
          <a:r>
            <a:rPr lang="ru-RU" sz="2400" kern="1200" dirty="0" err="1"/>
            <a:t>місцевого</a:t>
          </a:r>
          <a:r>
            <a:rPr lang="ru-RU" sz="2400" kern="1200" dirty="0"/>
            <a:t> </a:t>
          </a:r>
          <a:r>
            <a:rPr lang="ru-RU" sz="2400" kern="1200" dirty="0" err="1"/>
            <a:t>самоврядування</a:t>
          </a:r>
          <a:r>
            <a:rPr lang="ru-RU" sz="2400" kern="1200" dirty="0"/>
            <a:t>, </a:t>
          </a:r>
          <a:r>
            <a:rPr lang="ru-RU" sz="2400" kern="1200" dirty="0" err="1"/>
            <a:t>які</a:t>
          </a:r>
          <a:r>
            <a:rPr lang="ru-RU" sz="2400" kern="1200" dirty="0"/>
            <a:t> </a:t>
          </a:r>
          <a:r>
            <a:rPr lang="ru-RU" sz="2400" kern="1200" dirty="0" err="1"/>
            <a:t>порушують</a:t>
          </a:r>
          <a:r>
            <a:rPr lang="ru-RU" sz="2400" kern="1200" dirty="0"/>
            <a:t> права </a:t>
          </a:r>
          <a:r>
            <a:rPr lang="ru-RU" sz="2400" kern="1200" dirty="0" err="1"/>
            <a:t>власників</a:t>
          </a:r>
          <a:r>
            <a:rPr lang="ru-RU" sz="2400" kern="1200" dirty="0"/>
            <a:t> </a:t>
          </a:r>
          <a:r>
            <a:rPr lang="ru-RU" sz="2400" kern="1200" dirty="0" err="1"/>
            <a:t>земельних</a:t>
          </a:r>
          <a:r>
            <a:rPr lang="ru-RU" sz="2400" kern="1200" dirty="0"/>
            <a:t> </a:t>
          </a:r>
          <a:r>
            <a:rPr lang="ru-RU" sz="2400" kern="1200" dirty="0" err="1"/>
            <a:t>ділянок</a:t>
          </a:r>
          <a:r>
            <a:rPr lang="ru-RU" sz="2400" kern="1200" dirty="0"/>
            <a:t> і </a:t>
          </a:r>
          <a:r>
            <a:rPr lang="ru-RU" sz="2400" kern="1200" dirty="0" err="1"/>
            <a:t>землекористувачів</a:t>
          </a:r>
          <a:r>
            <a:rPr lang="ru-RU" sz="2400" kern="1200" dirty="0"/>
            <a:t>.</a:t>
          </a:r>
          <a:endParaRPr lang="ru-UA" sz="2400" kern="1200" dirty="0"/>
        </a:p>
      </dsp:txBody>
      <dsp:txXfrm>
        <a:off x="892407" y="630434"/>
        <a:ext cx="4308939" cy="304400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A678B3-B83B-4A3D-B251-B5943903066B}">
      <dsp:nvSpPr>
        <dsp:cNvPr id="0" name=""/>
        <dsp:cNvSpPr/>
      </dsp:nvSpPr>
      <dsp:spPr>
        <a:xfrm>
          <a:off x="0" y="77669"/>
          <a:ext cx="4754880" cy="38680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/>
            <a:t>Визнання недійсними державних актів на право власності на землю вважається законним, належним та окремим способом поновлення порушених прав у судовому порядку. </a:t>
          </a:r>
          <a:endParaRPr lang="ru-UA" sz="2900" kern="1200"/>
        </a:p>
      </dsp:txBody>
      <dsp:txXfrm>
        <a:off x="188821" y="266490"/>
        <a:ext cx="4377238" cy="3490378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E8ACCA-6F46-4B56-9C8B-BFC1EEABB46C}">
      <dsp:nvSpPr>
        <dsp:cNvPr id="0" name=""/>
        <dsp:cNvSpPr/>
      </dsp:nvSpPr>
      <dsp:spPr>
        <a:xfrm>
          <a:off x="0" y="10979"/>
          <a:ext cx="4754880" cy="4001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/>
            <a:t>Недійсними можуть визнаватися як  рішення уповноважених органів, на підставі яких видано відповідні державні акти, так і самі акти на право власності на земельні ділянки.</a:t>
          </a:r>
          <a:endParaRPr lang="ru-UA" sz="3000" kern="1200"/>
        </a:p>
      </dsp:txBody>
      <dsp:txXfrm>
        <a:off x="195332" y="206311"/>
        <a:ext cx="4364216" cy="3610736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CDE670-CE22-41C6-B135-C52E78641785}">
      <dsp:nvSpPr>
        <dsp:cNvPr id="0" name=""/>
        <dsp:cNvSpPr/>
      </dsp:nvSpPr>
      <dsp:spPr>
        <a:xfrm>
          <a:off x="-132476" y="445382"/>
          <a:ext cx="3089950" cy="4163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 err="1"/>
            <a:t>Позиція</a:t>
          </a:r>
          <a:r>
            <a:rPr lang="ru-RU" sz="2800" b="1" kern="1200" dirty="0"/>
            <a:t> ВП ВС (постанова </a:t>
          </a:r>
          <a:r>
            <a:rPr lang="ru-RU" sz="2800" b="1" kern="1200" dirty="0" err="1"/>
            <a:t>від</a:t>
          </a:r>
          <a:r>
            <a:rPr lang="ru-RU" sz="2800" b="1" kern="1200" dirty="0"/>
            <a:t> 15 вересня 2020 року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/>
            <a:t>справа № 469/1044/17) </a:t>
          </a:r>
          <a:endParaRPr lang="ru-UA" sz="2800" kern="1200" dirty="0"/>
        </a:p>
      </dsp:txBody>
      <dsp:txXfrm>
        <a:off x="320037" y="1055098"/>
        <a:ext cx="2184924" cy="2943968"/>
      </dsp:txXfrm>
    </dsp:sp>
    <dsp:sp modelId="{3DB85061-0210-4013-BDFE-F920CE4F97E6}">
      <dsp:nvSpPr>
        <dsp:cNvPr id="0" name=""/>
        <dsp:cNvSpPr/>
      </dsp:nvSpPr>
      <dsp:spPr>
        <a:xfrm rot="19333325">
          <a:off x="-73114" y="4750614"/>
          <a:ext cx="1070899" cy="3501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1500" kern="1200"/>
        </a:p>
      </dsp:txBody>
      <dsp:txXfrm>
        <a:off x="-62106" y="4852805"/>
        <a:ext cx="965869" cy="210061"/>
      </dsp:txXfrm>
    </dsp:sp>
    <dsp:sp modelId="{0B78C9CB-0918-437D-99F8-36E01E88B8B2}">
      <dsp:nvSpPr>
        <dsp:cNvPr id="0" name=""/>
        <dsp:cNvSpPr/>
      </dsp:nvSpPr>
      <dsp:spPr>
        <a:xfrm>
          <a:off x="2484842" y="112209"/>
          <a:ext cx="9486105" cy="50882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 err="1">
              <a:solidFill>
                <a:schemeClr val="accent1">
                  <a:lumMod val="75000"/>
                </a:schemeClr>
              </a:solidFill>
            </a:rPr>
            <a:t>Державний</a:t>
          </a:r>
          <a:r>
            <a:rPr lang="ru-RU" sz="2400" b="1" kern="1200" dirty="0">
              <a:solidFill>
                <a:schemeClr val="accent1">
                  <a:lumMod val="75000"/>
                </a:schemeClr>
              </a:solidFill>
            </a:rPr>
            <a:t> акт на право </a:t>
          </a:r>
          <a:r>
            <a:rPr lang="ru-RU" sz="2400" b="1" kern="1200" dirty="0" err="1">
              <a:solidFill>
                <a:schemeClr val="accent1">
                  <a:lumMod val="75000"/>
                </a:schemeClr>
              </a:solidFill>
            </a:rPr>
            <a:t>власності</a:t>
          </a:r>
          <a:r>
            <a:rPr lang="ru-RU" sz="2400" b="1" kern="1200" dirty="0">
              <a:solidFill>
                <a:schemeClr val="accent1">
                  <a:lumMod val="75000"/>
                </a:schemeClr>
              </a:solidFill>
            </a:rPr>
            <a:t> на </a:t>
          </a:r>
          <a:r>
            <a:rPr lang="ru-RU" sz="2400" b="1" kern="1200" dirty="0" err="1">
              <a:solidFill>
                <a:schemeClr val="accent1">
                  <a:lumMod val="75000"/>
                </a:schemeClr>
              </a:solidFill>
            </a:rPr>
            <a:t>земельну</a:t>
          </a:r>
          <a:r>
            <a:rPr lang="ru-RU" sz="2400" b="1" kern="1200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ru-RU" sz="2400" b="1" kern="1200" dirty="0" err="1">
              <a:solidFill>
                <a:schemeClr val="accent1">
                  <a:lumMod val="75000"/>
                </a:schemeClr>
              </a:solidFill>
            </a:rPr>
            <a:t>ділянку</a:t>
          </a:r>
          <a:r>
            <a:rPr lang="ru-RU" sz="2400" b="1" kern="1200" dirty="0">
              <a:solidFill>
                <a:schemeClr val="accent1">
                  <a:lumMod val="75000"/>
                </a:schemeClr>
              </a:solidFill>
            </a:rPr>
            <a:t>. </a:t>
          </a:r>
          <a:r>
            <a:rPr lang="ru-RU" sz="2400" b="1" kern="1200" dirty="0" err="1">
              <a:solidFill>
                <a:schemeClr val="accent1">
                  <a:lumMod val="75000"/>
                </a:schemeClr>
              </a:solidFill>
            </a:rPr>
            <a:t>лише</a:t>
          </a:r>
          <a:r>
            <a:rPr lang="ru-RU" sz="2400" b="1" kern="1200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ru-RU" sz="2400" b="1" kern="1200" dirty="0" err="1">
              <a:solidFill>
                <a:schemeClr val="accent1">
                  <a:lumMod val="75000"/>
                </a:schemeClr>
              </a:solidFill>
            </a:rPr>
            <a:t>посвідчував</a:t>
          </a:r>
          <a:r>
            <a:rPr lang="ru-RU" sz="2400" b="1" kern="1200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ru-RU" sz="2400" b="1" kern="1200" dirty="0" err="1">
              <a:solidFill>
                <a:schemeClr val="accent1">
                  <a:lumMod val="75000"/>
                </a:schemeClr>
              </a:solidFill>
            </a:rPr>
            <a:t>відповідне</a:t>
          </a:r>
          <a:r>
            <a:rPr lang="ru-RU" sz="2400" b="1" kern="1200" dirty="0">
              <a:solidFill>
                <a:schemeClr val="accent1">
                  <a:lumMod val="75000"/>
                </a:schemeClr>
              </a:solidFill>
            </a:rPr>
            <a:t> право та не </a:t>
          </a:r>
          <a:r>
            <a:rPr lang="ru-RU" sz="2400" b="1" kern="1200" dirty="0" err="1">
              <a:solidFill>
                <a:schemeClr val="accent1">
                  <a:lumMod val="75000"/>
                </a:schemeClr>
              </a:solidFill>
            </a:rPr>
            <a:t>ма</a:t>
          </a:r>
          <a:r>
            <a:rPr lang="uk-UA" sz="2400" b="1" kern="1200" dirty="0">
              <a:solidFill>
                <a:schemeClr val="accent1">
                  <a:lumMod val="75000"/>
                </a:schemeClr>
              </a:solidFill>
            </a:rPr>
            <a:t>є</a:t>
          </a:r>
          <a:r>
            <a:rPr lang="ru-RU" sz="2400" b="1" kern="1200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ru-RU" sz="2400" b="1" kern="1200" dirty="0" err="1">
              <a:solidFill>
                <a:schemeClr val="accent1">
                  <a:lumMod val="75000"/>
                </a:schemeClr>
              </a:solidFill>
            </a:rPr>
            <a:t>самостійного</a:t>
          </a:r>
          <a:r>
            <a:rPr lang="ru-RU" sz="2400" b="1" kern="1200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ru-RU" sz="2400" b="1" kern="1200" dirty="0" err="1">
              <a:solidFill>
                <a:schemeClr val="accent1">
                  <a:lumMod val="75000"/>
                </a:schemeClr>
              </a:solidFill>
            </a:rPr>
            <a:t>юридичного</a:t>
          </a:r>
          <a:r>
            <a:rPr lang="ru-RU" sz="2400" b="1" kern="1200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ru-RU" sz="2400" b="1" kern="1200" dirty="0" err="1">
              <a:solidFill>
                <a:schemeClr val="accent1">
                  <a:lumMod val="75000"/>
                </a:schemeClr>
              </a:solidFill>
            </a:rPr>
            <a:t>значення</a:t>
          </a:r>
          <a:r>
            <a:rPr lang="ru-RU" sz="2400" b="1" kern="1200" dirty="0">
              <a:solidFill>
                <a:schemeClr val="accent1">
                  <a:lumMod val="75000"/>
                </a:schemeClr>
              </a:solidFill>
            </a:rPr>
            <a:t>.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accent1">
                  <a:lumMod val="75000"/>
                </a:schemeClr>
              </a:solidFill>
            </a:rPr>
            <a:t>Для </a:t>
          </a:r>
          <a:r>
            <a:rPr lang="ru-RU" sz="2400" b="1" kern="1200" dirty="0" err="1">
              <a:solidFill>
                <a:schemeClr val="accent1">
                  <a:lumMod val="75000"/>
                </a:schemeClr>
              </a:solidFill>
            </a:rPr>
            <a:t>вирішення</a:t>
          </a:r>
          <a:r>
            <a:rPr lang="ru-RU" sz="2400" b="1" kern="1200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ru-RU" sz="2400" b="1" kern="1200" dirty="0" err="1">
              <a:solidFill>
                <a:schemeClr val="accent1">
                  <a:lumMod val="75000"/>
                </a:schemeClr>
              </a:solidFill>
            </a:rPr>
            <a:t>питання</a:t>
          </a:r>
          <a:r>
            <a:rPr lang="ru-RU" sz="2400" b="1" kern="1200" dirty="0">
              <a:solidFill>
                <a:schemeClr val="accent1">
                  <a:lumMod val="75000"/>
                </a:schemeClr>
              </a:solidFill>
            </a:rPr>
            <a:t> про </a:t>
          </a:r>
          <a:r>
            <a:rPr lang="ru-RU" sz="2400" b="1" kern="1200" dirty="0" err="1">
              <a:solidFill>
                <a:schemeClr val="accent1">
                  <a:lumMod val="75000"/>
                </a:schemeClr>
              </a:solidFill>
            </a:rPr>
            <a:t>належність</a:t>
          </a:r>
          <a:r>
            <a:rPr lang="ru-RU" sz="2400" b="1" kern="1200" dirty="0">
              <a:solidFill>
                <a:schemeClr val="accent1">
                  <a:lumMod val="75000"/>
                </a:schemeClr>
              </a:solidFill>
            </a:rPr>
            <a:t> права </a:t>
          </a:r>
          <a:r>
            <a:rPr lang="ru-RU" sz="2400" b="1" kern="1200" dirty="0" err="1">
              <a:solidFill>
                <a:schemeClr val="accent1">
                  <a:lumMod val="75000"/>
                </a:schemeClr>
              </a:solidFill>
            </a:rPr>
            <a:t>власності</a:t>
          </a:r>
          <a:r>
            <a:rPr lang="ru-RU" sz="2400" b="1" kern="1200" dirty="0">
              <a:solidFill>
                <a:schemeClr val="accent1">
                  <a:lumMod val="75000"/>
                </a:schemeClr>
              </a:solidFill>
            </a:rPr>
            <a:t> на </a:t>
          </a:r>
          <a:r>
            <a:rPr lang="ru-RU" sz="2400" b="1" kern="1200" dirty="0" err="1">
              <a:solidFill>
                <a:schemeClr val="accent1">
                  <a:lumMod val="75000"/>
                </a:schemeClr>
              </a:solidFill>
            </a:rPr>
            <a:t>земельну</a:t>
          </a:r>
          <a:r>
            <a:rPr lang="ru-RU" sz="2400" b="1" kern="1200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ru-RU" sz="2400" b="1" kern="1200" dirty="0" err="1">
              <a:solidFill>
                <a:schemeClr val="accent1">
                  <a:lumMod val="75000"/>
                </a:schemeClr>
              </a:solidFill>
            </a:rPr>
            <a:t>ділянку</a:t>
          </a:r>
          <a:r>
            <a:rPr lang="ru-RU" sz="2400" b="1" kern="1200" dirty="0">
              <a:solidFill>
                <a:schemeClr val="accent1">
                  <a:lumMod val="75000"/>
                </a:schemeClr>
              </a:solidFill>
            </a:rPr>
            <a:t> та для </a:t>
          </a:r>
          <a:r>
            <a:rPr lang="ru-RU" sz="2400" b="1" kern="1200" dirty="0" err="1">
              <a:solidFill>
                <a:schemeClr val="accent1">
                  <a:lumMod val="75000"/>
                </a:schemeClr>
              </a:solidFill>
            </a:rPr>
            <a:t>повернення</a:t>
          </a:r>
          <a:r>
            <a:rPr lang="ru-RU" sz="2400" b="1" kern="1200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ru-RU" sz="2400" b="1" kern="1200" dirty="0" err="1">
              <a:solidFill>
                <a:schemeClr val="accent1">
                  <a:lumMod val="75000"/>
                </a:schemeClr>
              </a:solidFill>
            </a:rPr>
            <a:t>цієї</a:t>
          </a:r>
          <a:r>
            <a:rPr lang="ru-RU" sz="2400" b="1" kern="1200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ru-RU" sz="2400" b="1" kern="1200" dirty="0" err="1">
              <a:solidFill>
                <a:schemeClr val="accent1">
                  <a:lumMod val="75000"/>
                </a:schemeClr>
              </a:solidFill>
            </a:rPr>
            <a:t>ділянки</a:t>
          </a:r>
          <a:r>
            <a:rPr lang="ru-RU" sz="2400" b="1" kern="1200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ru-RU" sz="2400" b="1" kern="1200" dirty="0" err="1">
              <a:solidFill>
                <a:schemeClr val="accent1">
                  <a:lumMod val="75000"/>
                </a:schemeClr>
              </a:solidFill>
            </a:rPr>
            <a:t>власнику</a:t>
          </a:r>
          <a:r>
            <a:rPr lang="ru-RU" sz="2400" b="1" kern="1200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ru-RU" sz="2400" b="1" kern="1200" dirty="0" err="1">
              <a:solidFill>
                <a:schemeClr val="accent1">
                  <a:lumMod val="75000"/>
                </a:schemeClr>
              </a:solidFill>
            </a:rPr>
            <a:t>визнання</a:t>
          </a:r>
          <a:r>
            <a:rPr lang="ru-RU" sz="2400" b="1" kern="1200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ru-RU" sz="2400" b="1" kern="1200" dirty="0" err="1">
              <a:solidFill>
                <a:schemeClr val="accent1">
                  <a:lumMod val="75000"/>
                </a:schemeClr>
              </a:solidFill>
            </a:rPr>
            <a:t>недійсним</a:t>
          </a:r>
          <a:r>
            <a:rPr lang="ru-RU" sz="2400" b="1" kern="1200" dirty="0">
              <a:solidFill>
                <a:schemeClr val="accent1">
                  <a:lumMod val="75000"/>
                </a:schemeClr>
              </a:solidFill>
            </a:rPr>
            <a:t> державного акта </a:t>
          </a:r>
          <a:r>
            <a:rPr lang="ru-RU" sz="2400" b="1" u="sng" kern="1200" dirty="0">
              <a:solidFill>
                <a:schemeClr val="accent1">
                  <a:lumMod val="75000"/>
                </a:schemeClr>
              </a:solidFill>
            </a:rPr>
            <a:t>не є </a:t>
          </a:r>
          <a:r>
            <a:rPr lang="ru-RU" sz="2400" b="1" u="sng" kern="1200" dirty="0" err="1">
              <a:solidFill>
                <a:schemeClr val="accent1">
                  <a:lumMod val="75000"/>
                </a:schemeClr>
              </a:solidFill>
            </a:rPr>
            <a:t>необхідним</a:t>
          </a:r>
          <a:r>
            <a:rPr lang="ru-RU" sz="2400" b="1" u="sng" kern="1200" dirty="0">
              <a:solidFill>
                <a:schemeClr val="accent1">
                  <a:lumMod val="75000"/>
                </a:schemeClr>
              </a:solidFill>
            </a:rPr>
            <a:t>.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 err="1">
              <a:solidFill>
                <a:schemeClr val="accent1">
                  <a:lumMod val="75000"/>
                </a:schemeClr>
              </a:solidFill>
            </a:rPr>
            <a:t>Така</a:t>
          </a:r>
          <a:r>
            <a:rPr lang="ru-RU" sz="2400" b="1" kern="1200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ru-RU" sz="2400" b="1" kern="1200" dirty="0" err="1">
              <a:solidFill>
                <a:schemeClr val="accent1">
                  <a:lumMod val="75000"/>
                </a:schemeClr>
              </a:solidFill>
            </a:rPr>
            <a:t>вимога</a:t>
          </a:r>
          <a:r>
            <a:rPr lang="ru-RU" sz="2400" b="1" kern="1200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ru-RU" sz="2400" b="1" u="sng" kern="1200" dirty="0">
              <a:solidFill>
                <a:schemeClr val="accent1">
                  <a:lumMod val="75000"/>
                </a:schemeClr>
              </a:solidFill>
            </a:rPr>
            <a:t>не є </a:t>
          </a:r>
          <a:r>
            <a:rPr lang="ru-RU" sz="2400" b="1" u="sng" kern="1200" dirty="0" err="1">
              <a:solidFill>
                <a:schemeClr val="accent1">
                  <a:lumMod val="75000"/>
                </a:schemeClr>
              </a:solidFill>
            </a:rPr>
            <a:t>ефективним</a:t>
          </a:r>
          <a:r>
            <a:rPr lang="ru-RU" sz="2400" b="1" u="sng" kern="1200" dirty="0">
              <a:solidFill>
                <a:schemeClr val="accent1">
                  <a:lumMod val="75000"/>
                </a:schemeClr>
              </a:solidFill>
            </a:rPr>
            <a:t> способом </a:t>
          </a:r>
          <a:r>
            <a:rPr lang="ru-RU" sz="2400" b="1" u="sng" kern="1200" dirty="0" err="1">
              <a:solidFill>
                <a:schemeClr val="accent1">
                  <a:lumMod val="75000"/>
                </a:schemeClr>
              </a:solidFill>
            </a:rPr>
            <a:t>захисту</a:t>
          </a:r>
          <a:r>
            <a:rPr lang="ru-RU" sz="2400" b="1" u="sng" kern="1200" dirty="0">
              <a:solidFill>
                <a:schemeClr val="accent1">
                  <a:lumMod val="75000"/>
                </a:schemeClr>
              </a:solidFill>
            </a:rPr>
            <a:t>.</a:t>
          </a:r>
          <a:endParaRPr lang="ru-UA" sz="24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3874050" y="857363"/>
        <a:ext cx="6707689" cy="3597922"/>
      </dsp:txXfrm>
    </dsp:sp>
    <dsp:sp modelId="{F0E901DD-AF8F-450A-9420-6E507C8A30DB}">
      <dsp:nvSpPr>
        <dsp:cNvPr id="0" name=""/>
        <dsp:cNvSpPr/>
      </dsp:nvSpPr>
      <dsp:spPr>
        <a:xfrm rot="13231576">
          <a:off x="10564493" y="4605784"/>
          <a:ext cx="1218514" cy="3425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1400" kern="1200"/>
        </a:p>
      </dsp:txBody>
      <dsp:txXfrm rot="10800000">
        <a:off x="10654922" y="4707672"/>
        <a:ext cx="1115760" cy="2055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FD3ADE-912B-4E08-A8F7-1133F0F66DFB}">
      <dsp:nvSpPr>
        <dsp:cNvPr id="0" name=""/>
        <dsp:cNvSpPr/>
      </dsp:nvSpPr>
      <dsp:spPr>
        <a:xfrm>
          <a:off x="0" y="0"/>
          <a:ext cx="4322852" cy="2676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ЗУ «Про </a:t>
          </a:r>
          <a:r>
            <a:rPr lang="ru-RU" sz="2600" kern="1200" dirty="0" err="1"/>
            <a:t>сг</a:t>
          </a:r>
          <a:r>
            <a:rPr lang="ru-RU" sz="2600" kern="1200" dirty="0"/>
            <a:t> </a:t>
          </a:r>
          <a:r>
            <a:rPr lang="ru-RU" sz="2600" kern="1200" dirty="0" err="1"/>
            <a:t>дорадчу</a:t>
          </a:r>
          <a:r>
            <a:rPr lang="ru-RU" sz="2600" kern="1200" dirty="0"/>
            <a:t> </a:t>
          </a:r>
          <a:r>
            <a:rPr lang="ru-RU" sz="2600" kern="1200" dirty="0" err="1"/>
            <a:t>діяльність</a:t>
          </a:r>
          <a:r>
            <a:rPr lang="ru-RU" sz="2600" kern="1200" dirty="0"/>
            <a:t>, «Про молоко та </a:t>
          </a:r>
          <a:r>
            <a:rPr lang="ru-RU" sz="2600" kern="1200" dirty="0" err="1"/>
            <a:t>молочні</a:t>
          </a:r>
          <a:r>
            <a:rPr lang="ru-RU" sz="2600" kern="1200" dirty="0"/>
            <a:t> </a:t>
          </a:r>
          <a:r>
            <a:rPr lang="ru-RU" sz="2600" kern="1200" dirty="0" err="1"/>
            <a:t>продукти</a:t>
          </a:r>
          <a:r>
            <a:rPr lang="ru-RU" sz="2600" kern="1200" dirty="0"/>
            <a:t>», «Про аквакультуру», «Про </a:t>
          </a:r>
          <a:r>
            <a:rPr lang="ru-RU" sz="2600" kern="1200" dirty="0" err="1"/>
            <a:t>бджільництво</a:t>
          </a:r>
          <a:r>
            <a:rPr lang="ru-RU" sz="2600" kern="1200" dirty="0"/>
            <a:t>», «Про </a:t>
          </a:r>
          <a:r>
            <a:rPr lang="ru-RU" sz="2600" kern="1200" dirty="0" err="1"/>
            <a:t>сг</a:t>
          </a:r>
          <a:r>
            <a:rPr lang="ru-RU" sz="2600" kern="1200" dirty="0"/>
            <a:t> </a:t>
          </a:r>
          <a:r>
            <a:rPr lang="ru-RU" sz="2600" kern="1200" dirty="0" err="1"/>
            <a:t>перепис</a:t>
          </a:r>
          <a:r>
            <a:rPr lang="ru-RU" sz="2600" kern="1200" dirty="0"/>
            <a:t>»</a:t>
          </a:r>
          <a:endParaRPr lang="ru-UA" sz="2600" kern="1200" dirty="0"/>
        </a:p>
      </dsp:txBody>
      <dsp:txXfrm>
        <a:off x="130678" y="130678"/>
        <a:ext cx="4061496" cy="2415604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EC59D5-BD02-451A-8255-7F9D90265FF9}">
      <dsp:nvSpPr>
        <dsp:cNvPr id="0" name=""/>
        <dsp:cNvSpPr/>
      </dsp:nvSpPr>
      <dsp:spPr>
        <a:xfrm>
          <a:off x="2813319" y="-277709"/>
          <a:ext cx="6734381" cy="24038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u="sng" kern="1200" dirty="0"/>
            <a:t>ч. 1 ст. 775 ЦК </a:t>
          </a:r>
          <a:r>
            <a:rPr lang="ru-RU" sz="2500" b="1" u="sng" kern="1200" dirty="0" err="1"/>
            <a:t>України</a:t>
          </a:r>
          <a:r>
            <a:rPr lang="ru-RU" sz="2500" b="1" u="sng" kern="1200" dirty="0"/>
            <a:t> </a:t>
          </a:r>
          <a:r>
            <a:rPr lang="ru-RU" sz="2500" kern="1200" dirty="0"/>
            <a:t>- </a:t>
          </a:r>
          <a:r>
            <a:rPr lang="ru-RU" sz="2500" kern="1200" dirty="0" err="1"/>
            <a:t>наймачеві</a:t>
          </a:r>
          <a:r>
            <a:rPr lang="ru-RU" sz="2500" kern="1200" dirty="0"/>
            <a:t> </a:t>
          </a:r>
          <a:r>
            <a:rPr lang="ru-RU" sz="2500" kern="1200" dirty="0" err="1"/>
            <a:t>належить</a:t>
          </a:r>
          <a:r>
            <a:rPr lang="ru-RU" sz="2500" kern="1200" dirty="0"/>
            <a:t> право </a:t>
          </a:r>
          <a:r>
            <a:rPr lang="ru-RU" sz="2500" kern="1200" dirty="0" err="1"/>
            <a:t>власності</a:t>
          </a:r>
          <a:r>
            <a:rPr lang="ru-RU" sz="2500" kern="1200" dirty="0"/>
            <a:t> на плоди, </a:t>
          </a:r>
          <a:r>
            <a:rPr lang="ru-RU" sz="2500" kern="1200" dirty="0" err="1"/>
            <a:t>продукцію</a:t>
          </a:r>
          <a:r>
            <a:rPr lang="ru-RU" sz="2500" kern="1200" dirty="0"/>
            <a:t>, доходи, </a:t>
          </a:r>
          <a:r>
            <a:rPr lang="ru-RU" sz="2500" kern="1200" dirty="0" err="1"/>
            <a:t>одержані</a:t>
          </a:r>
          <a:r>
            <a:rPr lang="ru-RU" sz="2500" kern="1200" dirty="0"/>
            <a:t> ним у </a:t>
          </a:r>
          <a:r>
            <a:rPr lang="ru-RU" sz="2500" kern="1200" dirty="0" err="1"/>
            <a:t>результаті</a:t>
          </a:r>
          <a:r>
            <a:rPr lang="ru-RU" sz="2500" kern="1200" dirty="0"/>
            <a:t> </a:t>
          </a:r>
          <a:r>
            <a:rPr lang="ru-RU" sz="2500" kern="1200" dirty="0" err="1"/>
            <a:t>користування</a:t>
          </a:r>
          <a:r>
            <a:rPr lang="ru-RU" sz="2500" kern="1200" dirty="0"/>
            <a:t> </a:t>
          </a:r>
          <a:r>
            <a:rPr lang="ru-RU" sz="2500" kern="1200" dirty="0" err="1"/>
            <a:t>річчю</a:t>
          </a:r>
          <a:r>
            <a:rPr lang="ru-RU" sz="2500" kern="1200" dirty="0"/>
            <a:t>, </a:t>
          </a:r>
          <a:r>
            <a:rPr lang="ru-RU" sz="2500" kern="1200" dirty="0" err="1"/>
            <a:t>переданою</a:t>
          </a:r>
          <a:r>
            <a:rPr lang="ru-RU" sz="2500" kern="1200" dirty="0"/>
            <a:t> у найм.</a:t>
          </a:r>
          <a:endParaRPr lang="ru-UA" sz="2500" kern="1200" dirty="0"/>
        </a:p>
      </dsp:txBody>
      <dsp:txXfrm>
        <a:off x="3799546" y="74334"/>
        <a:ext cx="4761927" cy="1699813"/>
      </dsp:txXfrm>
    </dsp:sp>
    <dsp:sp modelId="{986162D5-E0DA-4251-9C4C-A45E1A9707F8}">
      <dsp:nvSpPr>
        <dsp:cNvPr id="0" name=""/>
        <dsp:cNvSpPr/>
      </dsp:nvSpPr>
      <dsp:spPr>
        <a:xfrm rot="2807904">
          <a:off x="7274582" y="1812028"/>
          <a:ext cx="188522" cy="7551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3000" kern="1200"/>
        </a:p>
      </dsp:txBody>
      <dsp:txXfrm>
        <a:off x="7283502" y="1942449"/>
        <a:ext cx="131965" cy="453106"/>
      </dsp:txXfrm>
    </dsp:sp>
    <dsp:sp modelId="{A993AA0C-79D9-4EE1-A4FD-E04F773247A3}">
      <dsp:nvSpPr>
        <dsp:cNvPr id="0" name=""/>
        <dsp:cNvSpPr/>
      </dsp:nvSpPr>
      <dsp:spPr>
        <a:xfrm>
          <a:off x="5403879" y="2224495"/>
          <a:ext cx="6623734" cy="27986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   </a:t>
          </a:r>
          <a:r>
            <a:rPr lang="ru-RU" sz="2400" b="1" u="sng" kern="1200" dirty="0"/>
            <a:t>п. «Б», «Г» ч. 1 ст. 93 ЗК </a:t>
          </a:r>
          <a:r>
            <a:rPr lang="ru-RU" sz="2400" b="1" u="sng" kern="1200" dirty="0" err="1"/>
            <a:t>України</a:t>
          </a:r>
          <a:r>
            <a:rPr lang="ru-RU" sz="2400" b="1" u="sng" kern="1200" dirty="0"/>
            <a:t> </a:t>
          </a:r>
          <a:r>
            <a:rPr lang="ru-RU" sz="2400" b="1" kern="1200" dirty="0"/>
            <a:t>–                                            </a:t>
          </a:r>
          <a:r>
            <a:rPr lang="ru-RU" sz="2400" b="1" kern="1200" dirty="0" err="1"/>
            <a:t>сг</a:t>
          </a:r>
          <a:r>
            <a:rPr lang="ru-RU" sz="2400" b="1" kern="1200" dirty="0"/>
            <a:t> </a:t>
          </a:r>
          <a:r>
            <a:rPr lang="ru-RU" sz="2400" kern="1200" dirty="0" err="1"/>
            <a:t>виробник</a:t>
          </a:r>
          <a:r>
            <a:rPr lang="ru-RU" sz="2400" kern="1200" dirty="0"/>
            <a:t> </a:t>
          </a:r>
          <a:r>
            <a:rPr lang="ru-RU" sz="2400" kern="1200" dirty="0" err="1"/>
            <a:t>має</a:t>
          </a:r>
          <a:r>
            <a:rPr lang="ru-RU" sz="2400" kern="1200" dirty="0"/>
            <a:t> право </a:t>
          </a:r>
          <a:r>
            <a:rPr lang="ru-RU" sz="2400" kern="1200" dirty="0" err="1"/>
            <a:t>власності</a:t>
          </a:r>
          <a:r>
            <a:rPr lang="ru-RU" sz="2400" kern="1200" dirty="0"/>
            <a:t> на  </a:t>
          </a:r>
          <a:r>
            <a:rPr lang="ru-RU" sz="2400" kern="1200" dirty="0" err="1"/>
            <a:t>посіви</a:t>
          </a:r>
          <a:r>
            <a:rPr lang="ru-RU" sz="2400" kern="1200" dirty="0"/>
            <a:t> і </a:t>
          </a:r>
          <a:r>
            <a:rPr lang="ru-RU" sz="2400" kern="1200" dirty="0" err="1"/>
            <a:t>насадження</a:t>
          </a:r>
          <a:r>
            <a:rPr lang="ru-RU" sz="2400" kern="1200" dirty="0"/>
            <a:t> </a:t>
          </a:r>
          <a:r>
            <a:rPr lang="ru-RU" sz="2400" kern="1200" dirty="0" err="1"/>
            <a:t>сг</a:t>
          </a:r>
          <a:r>
            <a:rPr lang="ru-RU" sz="2400" kern="1200" dirty="0"/>
            <a:t> та </a:t>
          </a:r>
          <a:r>
            <a:rPr lang="ru-RU" sz="2400" kern="1200" dirty="0" err="1"/>
            <a:t>інших</a:t>
          </a:r>
          <a:r>
            <a:rPr lang="ru-RU" sz="2400" kern="1200" dirty="0"/>
            <a:t> культур, на </a:t>
          </a:r>
          <a:r>
            <a:rPr lang="ru-RU" sz="2400" kern="1200" dirty="0" err="1"/>
            <a:t>вироблену</a:t>
          </a:r>
          <a:r>
            <a:rPr lang="ru-RU" sz="2400" kern="1200" dirty="0"/>
            <a:t> </a:t>
          </a:r>
          <a:r>
            <a:rPr lang="ru-RU" sz="2400" kern="1200" dirty="0" err="1"/>
            <a:t>продукцію</a:t>
          </a:r>
          <a:r>
            <a:rPr lang="ru-RU" sz="2400" kern="1200" dirty="0"/>
            <a:t>.</a:t>
          </a:r>
          <a:endParaRPr lang="ru-UA" sz="2400" kern="1200" dirty="0"/>
        </a:p>
      </dsp:txBody>
      <dsp:txXfrm>
        <a:off x="6373902" y="2634354"/>
        <a:ext cx="4683688" cy="1978976"/>
      </dsp:txXfrm>
    </dsp:sp>
    <dsp:sp modelId="{89065DEE-4535-46FE-B4E5-81AD9CF0A44F}">
      <dsp:nvSpPr>
        <dsp:cNvPr id="0" name=""/>
        <dsp:cNvSpPr/>
      </dsp:nvSpPr>
      <dsp:spPr>
        <a:xfrm rot="80446">
          <a:off x="2617719" y="1261883"/>
          <a:ext cx="630786" cy="7551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3000" kern="1200"/>
        </a:p>
      </dsp:txBody>
      <dsp:txXfrm>
        <a:off x="2617745" y="1410704"/>
        <a:ext cx="441550" cy="453106"/>
      </dsp:txXfrm>
    </dsp:sp>
    <dsp:sp modelId="{07FA275B-5D15-4E98-871E-7DCF2CCEFB1A}">
      <dsp:nvSpPr>
        <dsp:cNvPr id="0" name=""/>
        <dsp:cNvSpPr/>
      </dsp:nvSpPr>
      <dsp:spPr>
        <a:xfrm>
          <a:off x="207027" y="1805732"/>
          <a:ext cx="6394876" cy="33875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u="sng" kern="1200" dirty="0"/>
            <a:t>ч.  1 ст. 392 ЦК </a:t>
          </a:r>
          <a:r>
            <a:rPr lang="ru-RU" sz="2400" b="1" u="sng" kern="1200" dirty="0" err="1"/>
            <a:t>України</a:t>
          </a:r>
          <a:r>
            <a:rPr lang="ru-RU" sz="2400" b="1" u="sng" kern="1200" dirty="0"/>
            <a:t> -</a:t>
          </a:r>
          <a:r>
            <a:rPr lang="ru-RU" sz="2400" kern="1200" dirty="0"/>
            <a:t> </a:t>
          </a:r>
          <a:r>
            <a:rPr lang="ru-RU" sz="2400" kern="1200" dirty="0" err="1"/>
            <a:t>власник</a:t>
          </a:r>
          <a:r>
            <a:rPr lang="ru-RU" sz="2400" kern="1200" dirty="0"/>
            <a:t> майна </a:t>
          </a:r>
          <a:r>
            <a:rPr lang="ru-RU" sz="2400" kern="1200" dirty="0" err="1"/>
            <a:t>може</a:t>
          </a:r>
          <a:r>
            <a:rPr lang="ru-RU" sz="2400" kern="1200" dirty="0"/>
            <a:t> </a:t>
          </a:r>
          <a:r>
            <a:rPr lang="ru-RU" sz="2400" kern="1200" dirty="0" err="1"/>
            <a:t>пред’явити</a:t>
          </a:r>
          <a:r>
            <a:rPr lang="ru-RU" sz="2400" kern="1200" dirty="0"/>
            <a:t> </a:t>
          </a:r>
          <a:r>
            <a:rPr lang="ru-RU" sz="2400" kern="1200" dirty="0" err="1"/>
            <a:t>позов</a:t>
          </a:r>
          <a:r>
            <a:rPr lang="ru-RU" sz="2400" kern="1200" dirty="0"/>
            <a:t> про </a:t>
          </a:r>
          <a:r>
            <a:rPr lang="ru-RU" sz="2400" kern="1200" dirty="0" err="1"/>
            <a:t>визнання</a:t>
          </a:r>
          <a:r>
            <a:rPr lang="ru-RU" sz="2400" kern="1200" dirty="0"/>
            <a:t> права </a:t>
          </a:r>
          <a:r>
            <a:rPr lang="ru-RU" sz="2400" kern="1200" dirty="0" err="1"/>
            <a:t>власності</a:t>
          </a:r>
          <a:r>
            <a:rPr lang="ru-RU" sz="2400" kern="1200" dirty="0"/>
            <a:t>, </a:t>
          </a:r>
          <a:r>
            <a:rPr lang="ru-RU" sz="2400" kern="1200" dirty="0" err="1"/>
            <a:t>якщо</a:t>
          </a:r>
          <a:r>
            <a:rPr lang="ru-RU" sz="2400" kern="1200" dirty="0"/>
            <a:t> </a:t>
          </a:r>
          <a:r>
            <a:rPr lang="ru-RU" sz="2400" kern="1200" dirty="0" err="1"/>
            <a:t>це</a:t>
          </a:r>
          <a:r>
            <a:rPr lang="ru-RU" sz="2400" kern="1200" dirty="0"/>
            <a:t> право </a:t>
          </a:r>
          <a:r>
            <a:rPr lang="ru-RU" sz="2400" kern="1200" dirty="0" err="1"/>
            <a:t>оспорюється</a:t>
          </a:r>
          <a:r>
            <a:rPr lang="ru-RU" sz="2400" kern="1200" dirty="0"/>
            <a:t> </a:t>
          </a:r>
          <a:r>
            <a:rPr lang="ru-RU" sz="2400" kern="1200" dirty="0" err="1"/>
            <a:t>або</a:t>
          </a:r>
          <a:r>
            <a:rPr lang="ru-RU" sz="2400" kern="1200" dirty="0"/>
            <a:t> не </a:t>
          </a:r>
          <a:r>
            <a:rPr lang="ru-RU" sz="2400" kern="1200" dirty="0" err="1"/>
            <a:t>визнається</a:t>
          </a:r>
          <a:r>
            <a:rPr lang="ru-RU" sz="2400" kern="1200" dirty="0"/>
            <a:t> </a:t>
          </a:r>
          <a:r>
            <a:rPr lang="ru-RU" sz="2400" kern="1200" dirty="0" err="1"/>
            <a:t>іншою</a:t>
          </a:r>
          <a:r>
            <a:rPr lang="ru-RU" sz="2400" kern="1200" dirty="0"/>
            <a:t> особою, а також у </a:t>
          </a:r>
          <a:r>
            <a:rPr lang="ru-RU" sz="2400" kern="1200" dirty="0" err="1"/>
            <a:t>разі</a:t>
          </a:r>
          <a:r>
            <a:rPr lang="ru-RU" sz="2400" kern="1200" dirty="0"/>
            <a:t> </a:t>
          </a:r>
          <a:r>
            <a:rPr lang="ru-RU" sz="2400" kern="1200" dirty="0" err="1"/>
            <a:t>втрати</a:t>
          </a:r>
          <a:r>
            <a:rPr lang="ru-RU" sz="2400" kern="1200" dirty="0"/>
            <a:t> ним документа, </a:t>
          </a:r>
          <a:r>
            <a:rPr lang="ru-RU" sz="2400" kern="1200" dirty="0" err="1"/>
            <a:t>який</a:t>
          </a:r>
          <a:r>
            <a:rPr lang="ru-RU" sz="2400" kern="1200" dirty="0"/>
            <a:t> </a:t>
          </a:r>
          <a:r>
            <a:rPr lang="ru-RU" sz="2400" kern="1200" dirty="0" err="1"/>
            <a:t>засвідчує</a:t>
          </a:r>
          <a:r>
            <a:rPr lang="ru-RU" sz="2400" kern="1200" dirty="0"/>
            <a:t> </a:t>
          </a:r>
          <a:r>
            <a:rPr lang="ru-RU" sz="2400" kern="1200" dirty="0" err="1"/>
            <a:t>його</a:t>
          </a:r>
          <a:r>
            <a:rPr lang="ru-RU" sz="2400" kern="1200" dirty="0"/>
            <a:t> право </a:t>
          </a:r>
          <a:r>
            <a:rPr lang="ru-RU" sz="2400" kern="1200" dirty="0" err="1"/>
            <a:t>власності</a:t>
          </a:r>
          <a:r>
            <a:rPr lang="ru-RU" sz="2400" kern="1200" dirty="0"/>
            <a:t>. </a:t>
          </a:r>
          <a:endParaRPr lang="ru-UA" sz="2400" kern="1200" dirty="0"/>
        </a:p>
      </dsp:txBody>
      <dsp:txXfrm>
        <a:off x="1143535" y="2301834"/>
        <a:ext cx="4521860" cy="2395393"/>
      </dsp:txXfrm>
    </dsp:sp>
    <dsp:sp modelId="{D82E5123-23A1-47B6-BADC-AC8CBECDEE34}">
      <dsp:nvSpPr>
        <dsp:cNvPr id="0" name=""/>
        <dsp:cNvSpPr/>
      </dsp:nvSpPr>
      <dsp:spPr>
        <a:xfrm rot="8228906">
          <a:off x="5086116" y="2989910"/>
          <a:ext cx="8443" cy="1512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600" kern="1200"/>
        </a:p>
      </dsp:txBody>
      <dsp:txXfrm rot="10800000">
        <a:off x="5088311" y="3019291"/>
        <a:ext cx="5910" cy="90724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FAAF67-113B-4B45-A305-CA64A265D8DE}">
      <dsp:nvSpPr>
        <dsp:cNvPr id="0" name=""/>
        <dsp:cNvSpPr/>
      </dsp:nvSpPr>
      <dsp:spPr>
        <a:xfrm>
          <a:off x="60789" y="0"/>
          <a:ext cx="5898221" cy="3548501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7369A4-0925-42B4-AFCC-FAA148970812}">
      <dsp:nvSpPr>
        <dsp:cNvPr id="0" name=""/>
        <dsp:cNvSpPr/>
      </dsp:nvSpPr>
      <dsp:spPr>
        <a:xfrm>
          <a:off x="1" y="0"/>
          <a:ext cx="5694449" cy="3548501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F124A4-B327-4BF0-9477-3398FB63E53F}">
      <dsp:nvSpPr>
        <dsp:cNvPr id="0" name=""/>
        <dsp:cNvSpPr/>
      </dsp:nvSpPr>
      <dsp:spPr>
        <a:xfrm>
          <a:off x="0" y="0"/>
          <a:ext cx="5569885" cy="35485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 err="1"/>
            <a:t>Аграрне</a:t>
          </a:r>
          <a:r>
            <a:rPr lang="ru-RU" sz="3300" kern="1200" dirty="0"/>
            <a:t> </a:t>
          </a:r>
          <a:r>
            <a:rPr lang="ru-RU" sz="3300" kern="1200" dirty="0" err="1"/>
            <a:t>підприємство</a:t>
          </a:r>
          <a:r>
            <a:rPr lang="ru-RU" sz="3300" kern="1200" dirty="0"/>
            <a:t> </a:t>
          </a:r>
          <a:r>
            <a:rPr lang="ru-RU" sz="3300" kern="1200" dirty="0" err="1"/>
            <a:t>має</a:t>
          </a:r>
          <a:r>
            <a:rPr lang="ru-RU" sz="3300" kern="1200" dirty="0"/>
            <a:t> право подати </a:t>
          </a:r>
          <a:r>
            <a:rPr lang="ru-RU" sz="3300" kern="1200" dirty="0" err="1"/>
            <a:t>заяву</a:t>
          </a:r>
          <a:r>
            <a:rPr lang="ru-RU" sz="3300" kern="1200" dirty="0"/>
            <a:t> про </a:t>
          </a:r>
          <a:r>
            <a:rPr lang="ru-RU" sz="3300" kern="1200" dirty="0" err="1"/>
            <a:t>відстрочення</a:t>
          </a:r>
          <a:r>
            <a:rPr lang="ru-RU" sz="3300" kern="1200" dirty="0"/>
            <a:t> </a:t>
          </a:r>
          <a:r>
            <a:rPr lang="ru-RU" sz="3300" kern="1200" dirty="0" err="1"/>
            <a:t>виконання</a:t>
          </a:r>
          <a:r>
            <a:rPr lang="ru-RU" sz="3300" kern="1200" dirty="0"/>
            <a:t> </a:t>
          </a:r>
          <a:r>
            <a:rPr lang="ru-RU" sz="3300" kern="1200" dirty="0" err="1"/>
            <a:t>рішення</a:t>
          </a:r>
          <a:r>
            <a:rPr lang="ru-RU" sz="3300" kern="1200" dirty="0"/>
            <a:t> суду до </a:t>
          </a:r>
          <a:r>
            <a:rPr lang="ru-RU" sz="3300" kern="1200" dirty="0" err="1"/>
            <a:t>завершення</a:t>
          </a:r>
          <a:r>
            <a:rPr lang="ru-RU" sz="3300" kern="1200" dirty="0"/>
            <a:t> </a:t>
          </a:r>
          <a:r>
            <a:rPr lang="ru-RU" sz="3300" kern="1200" dirty="0" err="1"/>
            <a:t>збирання</a:t>
          </a:r>
          <a:r>
            <a:rPr lang="ru-RU" sz="3300" kern="1200" dirty="0"/>
            <a:t> урожаю </a:t>
          </a:r>
          <a:r>
            <a:rPr lang="ru-RU" sz="3300" kern="1200" dirty="0" err="1"/>
            <a:t>висадженої</a:t>
          </a:r>
          <a:r>
            <a:rPr lang="ru-RU" sz="3300" kern="1200" dirty="0"/>
            <a:t> </a:t>
          </a:r>
          <a:r>
            <a:rPr lang="ru-RU" sz="3300" kern="1200" dirty="0" err="1"/>
            <a:t>сг</a:t>
          </a:r>
          <a:r>
            <a:rPr lang="ru-RU" sz="3300" kern="1200" dirty="0"/>
            <a:t> </a:t>
          </a:r>
          <a:r>
            <a:rPr lang="ru-RU" sz="3300" kern="1200" dirty="0" err="1"/>
            <a:t>культури</a:t>
          </a:r>
          <a:r>
            <a:rPr lang="ru-RU" sz="3300" kern="1200" dirty="0"/>
            <a:t>.</a:t>
          </a:r>
          <a:endParaRPr lang="ru-UA" sz="3300" kern="1200" dirty="0"/>
        </a:p>
      </dsp:txBody>
      <dsp:txXfrm>
        <a:off x="173224" y="173224"/>
        <a:ext cx="5223437" cy="3202053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5AA364-858F-4674-ACF1-550AD97BDCD3}">
      <dsp:nvSpPr>
        <dsp:cNvPr id="0" name=""/>
        <dsp:cNvSpPr/>
      </dsp:nvSpPr>
      <dsp:spPr>
        <a:xfrm>
          <a:off x="1119690" y="1092707"/>
          <a:ext cx="3278124" cy="32781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A86AD7-6AA5-4F3F-8865-958DF81D4195}">
      <dsp:nvSpPr>
        <dsp:cNvPr id="0" name=""/>
        <dsp:cNvSpPr/>
      </dsp:nvSpPr>
      <dsp:spPr>
        <a:xfrm>
          <a:off x="1775315" y="1748332"/>
          <a:ext cx="1966874" cy="19668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956E02-4131-42F0-8921-CC5154085C4D}">
      <dsp:nvSpPr>
        <dsp:cNvPr id="0" name=""/>
        <dsp:cNvSpPr/>
      </dsp:nvSpPr>
      <dsp:spPr>
        <a:xfrm>
          <a:off x="2430940" y="2403957"/>
          <a:ext cx="655624" cy="6556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C6870F-549C-4E66-94BD-303E74D2D94D}">
      <dsp:nvSpPr>
        <dsp:cNvPr id="0" name=""/>
        <dsp:cNvSpPr/>
      </dsp:nvSpPr>
      <dsp:spPr>
        <a:xfrm>
          <a:off x="182103" y="0"/>
          <a:ext cx="11163192" cy="956119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accent1">
              <a:shade val="15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241808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b="1" kern="1200" dirty="0">
              <a:solidFill>
                <a:schemeClr val="accent3">
                  <a:lumMod val="50000"/>
                </a:schemeClr>
              </a:solidFill>
            </a:rPr>
            <a:t>Шлях </a:t>
          </a:r>
          <a:r>
            <a:rPr lang="ru-RU" sz="3400" b="1" kern="1200" dirty="0" err="1">
              <a:solidFill>
                <a:schemeClr val="accent3">
                  <a:lumMod val="50000"/>
                </a:schemeClr>
              </a:solidFill>
            </a:rPr>
            <a:t>захисту</a:t>
          </a:r>
          <a:r>
            <a:rPr lang="ru-RU" sz="3400" b="1" kern="1200" dirty="0">
              <a:solidFill>
                <a:schemeClr val="accent3">
                  <a:lumMod val="50000"/>
                </a:schemeClr>
              </a:solidFill>
            </a:rPr>
            <a:t> з </a:t>
          </a:r>
          <a:r>
            <a:rPr lang="ru-RU" sz="3400" b="1" kern="1200" dirty="0" err="1">
              <a:solidFill>
                <a:schemeClr val="accent3">
                  <a:lumMod val="50000"/>
                </a:schemeClr>
              </a:solidFill>
            </a:rPr>
            <a:t>повернення</a:t>
          </a:r>
          <a:r>
            <a:rPr lang="ru-RU" sz="3400" b="1" kern="1200" dirty="0">
              <a:solidFill>
                <a:schemeClr val="accent3">
                  <a:lumMod val="50000"/>
                </a:schemeClr>
              </a:solidFill>
            </a:rPr>
            <a:t> </a:t>
          </a:r>
          <a:r>
            <a:rPr lang="ru-RU" sz="3400" b="1" kern="1200" dirty="0" err="1">
              <a:solidFill>
                <a:schemeClr val="accent3">
                  <a:lumMod val="50000"/>
                </a:schemeClr>
              </a:solidFill>
            </a:rPr>
            <a:t>захопленого</a:t>
          </a:r>
          <a:r>
            <a:rPr lang="ru-RU" sz="3400" b="1" kern="1200" dirty="0">
              <a:solidFill>
                <a:schemeClr val="accent3">
                  <a:lumMod val="50000"/>
                </a:schemeClr>
              </a:solidFill>
            </a:rPr>
            <a:t> </a:t>
          </a:r>
          <a:r>
            <a:rPr lang="ru-RU" sz="3400" b="1" kern="1200" dirty="0" err="1">
              <a:solidFill>
                <a:schemeClr val="accent3">
                  <a:lumMod val="50000"/>
                </a:schemeClr>
              </a:solidFill>
            </a:rPr>
            <a:t>масиву</a:t>
          </a:r>
          <a:r>
            <a:rPr lang="ru-RU" sz="3400" b="1" kern="1200" dirty="0">
              <a:solidFill>
                <a:schemeClr val="accent3">
                  <a:lumMod val="50000"/>
                </a:schemeClr>
              </a:solidFill>
            </a:rPr>
            <a:t> </a:t>
          </a:r>
          <a:r>
            <a:rPr lang="ru-RU" sz="3400" b="1" kern="1200" dirty="0" err="1">
              <a:solidFill>
                <a:schemeClr val="accent3">
                  <a:lumMod val="50000"/>
                </a:schemeClr>
              </a:solidFill>
            </a:rPr>
            <a:t>складається</a:t>
          </a:r>
          <a:r>
            <a:rPr lang="ru-RU" sz="3400" b="1" kern="1200" dirty="0">
              <a:solidFill>
                <a:schemeClr val="accent3">
                  <a:lumMod val="50000"/>
                </a:schemeClr>
              </a:solidFill>
            </a:rPr>
            <a:t> </a:t>
          </a:r>
          <a:r>
            <a:rPr lang="ru-RU" sz="3400" b="1" kern="1200" dirty="0" err="1">
              <a:solidFill>
                <a:schemeClr val="accent3">
                  <a:lumMod val="50000"/>
                </a:schemeClr>
              </a:solidFill>
            </a:rPr>
            <a:t>зазвичай</a:t>
          </a:r>
          <a:r>
            <a:rPr lang="ru-RU" sz="3400" b="1" kern="1200" dirty="0">
              <a:solidFill>
                <a:schemeClr val="accent3">
                  <a:lumMod val="50000"/>
                </a:schemeClr>
              </a:solidFill>
            </a:rPr>
            <a:t> з </a:t>
          </a:r>
          <a:r>
            <a:rPr lang="ru-RU" sz="3400" b="1" kern="1200" dirty="0" err="1">
              <a:solidFill>
                <a:schemeClr val="accent3">
                  <a:lumMod val="50000"/>
                </a:schemeClr>
              </a:solidFill>
            </a:rPr>
            <a:t>двох</a:t>
          </a:r>
          <a:r>
            <a:rPr lang="ru-RU" sz="3400" b="1" kern="1200" dirty="0">
              <a:solidFill>
                <a:schemeClr val="accent3">
                  <a:lumMod val="50000"/>
                </a:schemeClr>
              </a:solidFill>
            </a:rPr>
            <a:t> </a:t>
          </a:r>
          <a:r>
            <a:rPr lang="ru-RU" sz="3400" b="1" kern="1200" dirty="0" err="1">
              <a:solidFill>
                <a:schemeClr val="accent3">
                  <a:lumMod val="50000"/>
                </a:schemeClr>
              </a:solidFill>
            </a:rPr>
            <a:t>етапів</a:t>
          </a:r>
          <a:r>
            <a:rPr lang="ru-RU" sz="3400" b="1" kern="1200" dirty="0">
              <a:solidFill>
                <a:schemeClr val="accent3">
                  <a:lumMod val="50000"/>
                </a:schemeClr>
              </a:solidFill>
            </a:rPr>
            <a:t>: </a:t>
          </a:r>
          <a:endParaRPr lang="ru-UA" sz="3400" b="1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182103" y="0"/>
        <a:ext cx="11163192" cy="956119"/>
      </dsp:txXfrm>
    </dsp:sp>
    <dsp:sp modelId="{477DE32D-C7EA-4621-B3F4-9C6E269ABD6C}">
      <dsp:nvSpPr>
        <dsp:cNvPr id="0" name=""/>
        <dsp:cNvSpPr/>
      </dsp:nvSpPr>
      <dsp:spPr>
        <a:xfrm>
          <a:off x="4534402" y="478059"/>
          <a:ext cx="4097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D15F87-540F-4D6C-BA20-1ED8F2909ECF}">
      <dsp:nvSpPr>
        <dsp:cNvPr id="0" name=""/>
        <dsp:cNvSpPr/>
      </dsp:nvSpPr>
      <dsp:spPr>
        <a:xfrm rot="5400000">
          <a:off x="2519176" y="718182"/>
          <a:ext cx="2253163" cy="1774011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7A6B52-FD25-434A-88BF-C1707D9A75C3}">
      <dsp:nvSpPr>
        <dsp:cNvPr id="0" name=""/>
        <dsp:cNvSpPr/>
      </dsp:nvSpPr>
      <dsp:spPr>
        <a:xfrm>
          <a:off x="4089106" y="1368618"/>
          <a:ext cx="7438292" cy="956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35560" bIns="355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- </a:t>
          </a:r>
          <a:r>
            <a:rPr lang="ru-RU" sz="3500" kern="1200" dirty="0" err="1"/>
            <a:t>скасування</a:t>
          </a:r>
          <a:r>
            <a:rPr lang="ru-RU" sz="3500" kern="1200" dirty="0"/>
            <a:t> </a:t>
          </a:r>
          <a:r>
            <a:rPr lang="ru-RU" sz="3500" kern="1200" dirty="0" err="1"/>
            <a:t>записів</a:t>
          </a:r>
          <a:r>
            <a:rPr lang="ru-RU" sz="3500" kern="1200" dirty="0"/>
            <a:t> про </a:t>
          </a:r>
          <a:r>
            <a:rPr lang="ru-RU" sz="3500" kern="1200" dirty="0" err="1"/>
            <a:t>припинення</a:t>
          </a:r>
          <a:r>
            <a:rPr lang="ru-RU" sz="3500" kern="1200" dirty="0"/>
            <a:t> </a:t>
          </a:r>
          <a:r>
            <a:rPr lang="ru-RU" sz="3500" kern="1200" dirty="0" err="1"/>
            <a:t>оренди</a:t>
          </a:r>
          <a:r>
            <a:rPr lang="ru-RU" sz="3500" kern="1200" dirty="0"/>
            <a:t> законного </a:t>
          </a:r>
          <a:r>
            <a:rPr lang="ru-RU" sz="3500" kern="1200" dirty="0" err="1"/>
            <a:t>землекористувача</a:t>
          </a:r>
          <a:r>
            <a:rPr lang="ru-RU" sz="3500" kern="1200" dirty="0"/>
            <a:t>; </a:t>
          </a:r>
          <a:endParaRPr lang="ru-UA" sz="3500" kern="1200" dirty="0"/>
        </a:p>
      </dsp:txBody>
      <dsp:txXfrm>
        <a:off x="4089106" y="1368618"/>
        <a:ext cx="7438292" cy="956119"/>
      </dsp:txXfrm>
    </dsp:sp>
    <dsp:sp modelId="{B7069521-51D9-4BB1-83DC-D5D4CF057F29}">
      <dsp:nvSpPr>
        <dsp:cNvPr id="0" name=""/>
        <dsp:cNvSpPr/>
      </dsp:nvSpPr>
      <dsp:spPr>
        <a:xfrm>
          <a:off x="4534402" y="1434179"/>
          <a:ext cx="4097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74B6A8-E034-41D4-A22E-F6F1A39F2DBE}">
      <dsp:nvSpPr>
        <dsp:cNvPr id="0" name=""/>
        <dsp:cNvSpPr/>
      </dsp:nvSpPr>
      <dsp:spPr>
        <a:xfrm rot="5400000">
          <a:off x="3002808" y="1659386"/>
          <a:ext cx="1755763" cy="1304146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E9C5BC-F622-430A-AA62-CF2FB451E2A7}">
      <dsp:nvSpPr>
        <dsp:cNvPr id="0" name=""/>
        <dsp:cNvSpPr/>
      </dsp:nvSpPr>
      <dsp:spPr>
        <a:xfrm>
          <a:off x="4876589" y="2610885"/>
          <a:ext cx="5500102" cy="956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36830" rIns="36830" bIns="3683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/>
            <a:t>- </a:t>
          </a:r>
          <a:r>
            <a:rPr lang="ru-RU" sz="3500" kern="1200" dirty="0" err="1"/>
            <a:t>припинення</a:t>
          </a:r>
          <a:r>
            <a:rPr lang="ru-RU" sz="3500" kern="1200" dirty="0"/>
            <a:t> </a:t>
          </a:r>
          <a:r>
            <a:rPr lang="ru-RU" sz="3500" kern="1200" dirty="0" err="1"/>
            <a:t>записів</a:t>
          </a:r>
          <a:r>
            <a:rPr lang="ru-RU" sz="3500" kern="1200" dirty="0"/>
            <a:t> про права </a:t>
          </a:r>
          <a:r>
            <a:rPr lang="ru-RU" sz="3500" kern="1200" dirty="0" err="1"/>
            <a:t>оренди</a:t>
          </a:r>
          <a:r>
            <a:rPr lang="ru-RU" sz="3500" kern="1200" dirty="0"/>
            <a:t> </a:t>
          </a:r>
          <a:r>
            <a:rPr lang="ru-RU" sz="3500" kern="1200" dirty="0" err="1"/>
            <a:t>рейдерів</a:t>
          </a:r>
          <a:r>
            <a:rPr lang="ru-RU" sz="3500" kern="1200" dirty="0"/>
            <a:t>. </a:t>
          </a:r>
          <a:endParaRPr lang="ru-UA" sz="3500" kern="1200" dirty="0"/>
        </a:p>
      </dsp:txBody>
      <dsp:txXfrm>
        <a:off x="4876589" y="2610885"/>
        <a:ext cx="5500102" cy="956119"/>
      </dsp:txXfrm>
    </dsp:sp>
    <dsp:sp modelId="{FC36BB9E-CA14-4AE8-AC87-C755EAD83236}">
      <dsp:nvSpPr>
        <dsp:cNvPr id="0" name=""/>
        <dsp:cNvSpPr/>
      </dsp:nvSpPr>
      <dsp:spPr>
        <a:xfrm>
          <a:off x="4534402" y="2390298"/>
          <a:ext cx="4097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4134DC-DD1D-4D5F-BB4F-E2D11E427596}">
      <dsp:nvSpPr>
        <dsp:cNvPr id="0" name=""/>
        <dsp:cNvSpPr/>
      </dsp:nvSpPr>
      <dsp:spPr>
        <a:xfrm rot="5400000">
          <a:off x="3487042" y="2599825"/>
          <a:ext cx="1254428" cy="834282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D934BF-0978-4AD0-8ED8-1FCCE219A83E}">
      <dsp:nvSpPr>
        <dsp:cNvPr id="0" name=""/>
        <dsp:cNvSpPr/>
      </dsp:nvSpPr>
      <dsp:spPr>
        <a:xfrm>
          <a:off x="0" y="28845"/>
          <a:ext cx="10477073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b="1" kern="1200" dirty="0" err="1"/>
            <a:t>Доведення</a:t>
          </a:r>
          <a:r>
            <a:rPr lang="ru-RU" sz="3000" b="1" kern="1200" dirty="0"/>
            <a:t> </a:t>
          </a:r>
          <a:r>
            <a:rPr lang="ru-RU" sz="3000" b="1" kern="1200" dirty="0" err="1"/>
            <a:t>неможливості</a:t>
          </a:r>
          <a:r>
            <a:rPr lang="ru-RU" sz="3000" b="1" kern="1200" dirty="0"/>
            <a:t> </a:t>
          </a:r>
          <a:r>
            <a:rPr lang="ru-RU" sz="3000" b="1" kern="1200" dirty="0" err="1"/>
            <a:t>виконувати</a:t>
          </a:r>
          <a:r>
            <a:rPr lang="ru-RU" sz="3000" b="1" kern="1200" dirty="0"/>
            <a:t> </a:t>
          </a:r>
          <a:r>
            <a:rPr lang="ru-RU" sz="3000" b="1" kern="1200" dirty="0" err="1"/>
            <a:t>податкові</a:t>
          </a:r>
          <a:r>
            <a:rPr lang="ru-RU" sz="3000" b="1" kern="1200" dirty="0"/>
            <a:t> </a:t>
          </a:r>
          <a:r>
            <a:rPr lang="ru-RU" sz="3000" b="1" kern="1200" dirty="0" err="1"/>
            <a:t>обов'язки</a:t>
          </a:r>
          <a:r>
            <a:rPr lang="ru-RU" sz="3000" b="1" kern="1200" dirty="0"/>
            <a:t>: </a:t>
          </a:r>
          <a:endParaRPr lang="ru-UA" sz="3000" kern="1200" dirty="0"/>
        </a:p>
      </dsp:txBody>
      <dsp:txXfrm>
        <a:off x="35125" y="63970"/>
        <a:ext cx="10406823" cy="6492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EB82C2-ECA4-4736-8120-F7D13BA69C82}">
      <dsp:nvSpPr>
        <dsp:cNvPr id="0" name=""/>
        <dsp:cNvSpPr/>
      </dsp:nvSpPr>
      <dsp:spPr>
        <a:xfrm>
          <a:off x="0" y="0"/>
          <a:ext cx="6555220" cy="13448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b="1" kern="1200" dirty="0"/>
            <a:t>ЗУ « Про </a:t>
          </a:r>
          <a:r>
            <a:rPr lang="ru-RU" sz="2700" b="1" kern="1200" dirty="0" err="1"/>
            <a:t>селянське</a:t>
          </a:r>
          <a:r>
            <a:rPr lang="ru-RU" sz="2700" b="1" kern="1200" dirty="0"/>
            <a:t> (</a:t>
          </a:r>
          <a:r>
            <a:rPr lang="ru-RU" sz="2700" b="1" kern="1200" dirty="0" err="1"/>
            <a:t>фермерське</a:t>
          </a:r>
          <a:r>
            <a:rPr lang="ru-RU" sz="2700" b="1" kern="1200" dirty="0"/>
            <a:t>) </a:t>
          </a:r>
          <a:r>
            <a:rPr lang="ru-RU" sz="2700" b="1" kern="1200" dirty="0" err="1"/>
            <a:t>господарство</a:t>
          </a:r>
          <a:r>
            <a:rPr lang="ru-RU" sz="2700" b="1" kern="1200" dirty="0"/>
            <a:t>», «Про КСП»,  «Про </a:t>
          </a:r>
          <a:r>
            <a:rPr lang="ru-RU" sz="2700" b="1" kern="1200" dirty="0" err="1"/>
            <a:t>сг</a:t>
          </a:r>
          <a:r>
            <a:rPr lang="ru-RU" sz="2700" b="1" kern="1200" dirty="0"/>
            <a:t> </a:t>
          </a:r>
          <a:r>
            <a:rPr lang="ru-RU" sz="2700" b="1" kern="1200" dirty="0" err="1"/>
            <a:t>кооперацію</a:t>
          </a:r>
          <a:r>
            <a:rPr lang="ru-RU" sz="2700" b="1" kern="1200" dirty="0"/>
            <a:t>», «Про </a:t>
          </a:r>
          <a:r>
            <a:rPr lang="ru-RU" sz="2700" b="1" kern="1200" dirty="0" err="1"/>
            <a:t>господарські</a:t>
          </a:r>
          <a:r>
            <a:rPr lang="ru-RU" sz="2700" b="1" kern="1200" dirty="0"/>
            <a:t> </a:t>
          </a:r>
          <a:r>
            <a:rPr lang="ru-RU" sz="2700" b="1" kern="1200" dirty="0" err="1"/>
            <a:t>товариства</a:t>
          </a:r>
          <a:r>
            <a:rPr lang="ru-RU" sz="2700" b="1" kern="1200" dirty="0"/>
            <a:t>»</a:t>
          </a:r>
          <a:endParaRPr lang="ru-UA" sz="2700" kern="1200" dirty="0"/>
        </a:p>
      </dsp:txBody>
      <dsp:txXfrm>
        <a:off x="65651" y="65651"/>
        <a:ext cx="6423918" cy="12135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F20229-E173-4AA3-B5C0-6C512049B44C}">
      <dsp:nvSpPr>
        <dsp:cNvPr id="0" name=""/>
        <dsp:cNvSpPr/>
      </dsp:nvSpPr>
      <dsp:spPr>
        <a:xfrm>
          <a:off x="723357" y="96302"/>
          <a:ext cx="6633070" cy="9857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kern="1200" dirty="0"/>
            <a:t>ЗУ «Про державну підтримку сільського господарства України»</a:t>
          </a:r>
          <a:endParaRPr lang="ru-UA" sz="2700" kern="1200" dirty="0"/>
        </a:p>
      </dsp:txBody>
      <dsp:txXfrm>
        <a:off x="771475" y="144420"/>
        <a:ext cx="6536834" cy="889469"/>
      </dsp:txXfrm>
    </dsp:sp>
    <dsp:sp modelId="{401BC318-9E3C-40FB-8EA1-80F9B392785A}">
      <dsp:nvSpPr>
        <dsp:cNvPr id="0" name=""/>
        <dsp:cNvSpPr/>
      </dsp:nvSpPr>
      <dsp:spPr>
        <a:xfrm>
          <a:off x="0" y="1085074"/>
          <a:ext cx="7356428" cy="82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3567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ru-UA" sz="400" kern="1200" dirty="0"/>
        </a:p>
      </dsp:txBody>
      <dsp:txXfrm>
        <a:off x="0" y="1085074"/>
        <a:ext cx="7356428" cy="82800"/>
      </dsp:txXfrm>
    </dsp:sp>
    <dsp:sp modelId="{3067F719-2727-4702-AA44-FEC3CB4A7833}">
      <dsp:nvSpPr>
        <dsp:cNvPr id="0" name=""/>
        <dsp:cNvSpPr/>
      </dsp:nvSpPr>
      <dsp:spPr>
        <a:xfrm>
          <a:off x="410893" y="1221466"/>
          <a:ext cx="5787375" cy="10966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900" kern="1200" dirty="0"/>
            <a:t>Земельний кодекс України </a:t>
          </a:r>
          <a:endParaRPr lang="ru-UA" sz="2900" kern="1200" dirty="0"/>
        </a:p>
      </dsp:txBody>
      <dsp:txXfrm>
        <a:off x="464427" y="1275000"/>
        <a:ext cx="5680307" cy="98958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AAFAF4-A777-4E25-ACB2-6502B9054607}">
      <dsp:nvSpPr>
        <dsp:cNvPr id="0" name=""/>
        <dsp:cNvSpPr/>
      </dsp:nvSpPr>
      <dsp:spPr>
        <a:xfrm>
          <a:off x="-527353" y="0"/>
          <a:ext cx="1356360" cy="135636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612CD4-783B-4D70-A0B1-326F2C17AADA}">
      <dsp:nvSpPr>
        <dsp:cNvPr id="0" name=""/>
        <dsp:cNvSpPr/>
      </dsp:nvSpPr>
      <dsp:spPr>
        <a:xfrm>
          <a:off x="169543" y="0"/>
          <a:ext cx="10535481" cy="1356360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kern="1200" dirty="0" err="1"/>
            <a:t>Програми</a:t>
          </a:r>
          <a:r>
            <a:rPr lang="ru-RU" sz="3800" kern="1200" dirty="0"/>
            <a:t> </a:t>
          </a:r>
          <a:r>
            <a:rPr lang="ru-RU" sz="3800" kern="1200" dirty="0" err="1"/>
            <a:t>державної</a:t>
          </a:r>
          <a:r>
            <a:rPr lang="ru-RU" sz="3800" kern="1200" dirty="0"/>
            <a:t> </a:t>
          </a:r>
          <a:r>
            <a:rPr lang="ru-RU" sz="3800" kern="1200" dirty="0" err="1"/>
            <a:t>підтримки</a:t>
          </a:r>
          <a:r>
            <a:rPr lang="ru-RU" sz="3800" kern="1200" dirty="0"/>
            <a:t> </a:t>
          </a:r>
          <a:r>
            <a:rPr lang="ru-RU" sz="3800" kern="1200" dirty="0" err="1"/>
            <a:t>аграріїв</a:t>
          </a:r>
          <a:r>
            <a:rPr lang="ru-RU" sz="3800" kern="1200" dirty="0"/>
            <a:t>, 2025 р. </a:t>
          </a:r>
          <a:endParaRPr lang="ru-UA" sz="3800" kern="1200" dirty="0"/>
        </a:p>
      </dsp:txBody>
      <dsp:txXfrm>
        <a:off x="169543" y="0"/>
        <a:ext cx="10535481" cy="13563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C8A47A-45E6-403E-A40E-ED451CFEECA0}">
      <dsp:nvSpPr>
        <dsp:cNvPr id="0" name=""/>
        <dsp:cNvSpPr/>
      </dsp:nvSpPr>
      <dsp:spPr>
        <a:xfrm rot="10800000">
          <a:off x="2141353" y="0"/>
          <a:ext cx="7155255" cy="135636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8117" tIns="144780" rIns="270256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kern="1200"/>
            <a:t>Аграрії можуть отримати грантове фінансування: </a:t>
          </a:r>
          <a:endParaRPr lang="ru-UA" sz="3800" kern="1200"/>
        </a:p>
      </dsp:txBody>
      <dsp:txXfrm rot="10800000">
        <a:off x="2480443" y="0"/>
        <a:ext cx="6816165" cy="1356360"/>
      </dsp:txXfrm>
    </dsp:sp>
    <dsp:sp modelId="{917B438B-CB54-47FD-8E67-1146317545AC}">
      <dsp:nvSpPr>
        <dsp:cNvPr id="0" name=""/>
        <dsp:cNvSpPr/>
      </dsp:nvSpPr>
      <dsp:spPr>
        <a:xfrm>
          <a:off x="1463173" y="0"/>
          <a:ext cx="1356360" cy="135636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6534AA-6269-47B8-ACAB-9CD82A03E3C5}">
      <dsp:nvSpPr>
        <dsp:cNvPr id="0" name=""/>
        <dsp:cNvSpPr/>
      </dsp:nvSpPr>
      <dsp:spPr>
        <a:xfrm>
          <a:off x="0" y="0"/>
          <a:ext cx="6274942" cy="767520"/>
        </a:xfrm>
        <a:prstGeom prst="roundRect">
          <a:avLst/>
        </a:prstGeom>
        <a:gradFill rotWithShape="1">
          <a:gsLst>
            <a:gs pos="0">
              <a:schemeClr val="accent1"/>
            </a:gs>
            <a:gs pos="90000">
              <a:schemeClr val="accent1">
                <a:shade val="100000"/>
                <a:satMod val="105000"/>
              </a:schemeClr>
            </a:gs>
            <a:gs pos="100000">
              <a:schemeClr val="accent1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1">
              <a:shade val="27000"/>
              <a:satMod val="12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Угода про </a:t>
          </a:r>
          <a:r>
            <a:rPr lang="ru-RU" sz="2400" b="1" kern="1200" dirty="0" err="1"/>
            <a:t>асоціацію</a:t>
          </a:r>
          <a:r>
            <a:rPr lang="ru-RU" sz="2400" b="1" kern="1200" dirty="0"/>
            <a:t> </a:t>
          </a:r>
          <a:r>
            <a:rPr lang="ru-RU" sz="2400" b="1" kern="1200" dirty="0" err="1"/>
            <a:t>між</a:t>
          </a:r>
          <a:r>
            <a:rPr lang="ru-RU" sz="2400" b="1" kern="1200" dirty="0"/>
            <a:t> </a:t>
          </a:r>
          <a:r>
            <a:rPr lang="ru-RU" sz="2400" b="1" kern="1200" dirty="0" err="1"/>
            <a:t>Україною</a:t>
          </a:r>
          <a:r>
            <a:rPr lang="ru-RU" sz="2400" b="1" kern="1200" dirty="0"/>
            <a:t> та ЄС</a:t>
          </a:r>
          <a:endParaRPr lang="ru-UA" sz="2400" kern="1200" dirty="0"/>
        </a:p>
      </dsp:txBody>
      <dsp:txXfrm>
        <a:off x="37467" y="37467"/>
        <a:ext cx="6200008" cy="69258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FD3ADE-912B-4E08-A8F7-1133F0F66DFB}">
      <dsp:nvSpPr>
        <dsp:cNvPr id="0" name=""/>
        <dsp:cNvSpPr/>
      </dsp:nvSpPr>
      <dsp:spPr>
        <a:xfrm>
          <a:off x="0" y="0"/>
          <a:ext cx="4322852" cy="2676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ЗУ «Про </a:t>
          </a:r>
          <a:r>
            <a:rPr lang="ru-RU" sz="2600" kern="1200" dirty="0" err="1"/>
            <a:t>сг</a:t>
          </a:r>
          <a:r>
            <a:rPr lang="ru-RU" sz="2600" kern="1200" dirty="0"/>
            <a:t> </a:t>
          </a:r>
          <a:r>
            <a:rPr lang="ru-RU" sz="2600" kern="1200" dirty="0" err="1"/>
            <a:t>дорадчу</a:t>
          </a:r>
          <a:r>
            <a:rPr lang="ru-RU" sz="2600" kern="1200" dirty="0"/>
            <a:t> </a:t>
          </a:r>
          <a:r>
            <a:rPr lang="ru-RU" sz="2600" kern="1200" dirty="0" err="1"/>
            <a:t>діяльність</a:t>
          </a:r>
          <a:r>
            <a:rPr lang="ru-RU" sz="2600" kern="1200" dirty="0"/>
            <a:t>, «Про молоко та </a:t>
          </a:r>
          <a:r>
            <a:rPr lang="ru-RU" sz="2600" kern="1200" dirty="0" err="1"/>
            <a:t>молочні</a:t>
          </a:r>
          <a:r>
            <a:rPr lang="ru-RU" sz="2600" kern="1200" dirty="0"/>
            <a:t> </a:t>
          </a:r>
          <a:r>
            <a:rPr lang="ru-RU" sz="2600" kern="1200" dirty="0" err="1"/>
            <a:t>продукти</a:t>
          </a:r>
          <a:r>
            <a:rPr lang="ru-RU" sz="2600" kern="1200" dirty="0"/>
            <a:t>», «Про аквакультуру», «Про </a:t>
          </a:r>
          <a:r>
            <a:rPr lang="ru-RU" sz="2600" kern="1200" dirty="0" err="1"/>
            <a:t>бджільництво</a:t>
          </a:r>
          <a:r>
            <a:rPr lang="ru-RU" sz="2600" kern="1200" dirty="0"/>
            <a:t>», «Про </a:t>
          </a:r>
          <a:r>
            <a:rPr lang="ru-RU" sz="2600" kern="1200" dirty="0" err="1"/>
            <a:t>сг</a:t>
          </a:r>
          <a:r>
            <a:rPr lang="ru-RU" sz="2600" kern="1200" dirty="0"/>
            <a:t> </a:t>
          </a:r>
          <a:r>
            <a:rPr lang="ru-RU" sz="2600" kern="1200" dirty="0" err="1"/>
            <a:t>перепис</a:t>
          </a:r>
          <a:r>
            <a:rPr lang="ru-RU" sz="2600" kern="1200" dirty="0"/>
            <a:t>»</a:t>
          </a:r>
          <a:endParaRPr lang="ru-UA" sz="2600" kern="1200" dirty="0"/>
        </a:p>
      </dsp:txBody>
      <dsp:txXfrm>
        <a:off x="130678" y="130678"/>
        <a:ext cx="4061496" cy="241560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EB82C2-ECA4-4736-8120-F7D13BA69C82}">
      <dsp:nvSpPr>
        <dsp:cNvPr id="0" name=""/>
        <dsp:cNvSpPr/>
      </dsp:nvSpPr>
      <dsp:spPr>
        <a:xfrm>
          <a:off x="0" y="0"/>
          <a:ext cx="6555220" cy="13448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b="1" kern="1200" dirty="0"/>
            <a:t>ЗУ « Про </a:t>
          </a:r>
          <a:r>
            <a:rPr lang="ru-RU" sz="2700" b="1" kern="1200" dirty="0" err="1"/>
            <a:t>селянське</a:t>
          </a:r>
          <a:r>
            <a:rPr lang="ru-RU" sz="2700" b="1" kern="1200" dirty="0"/>
            <a:t> (</a:t>
          </a:r>
          <a:r>
            <a:rPr lang="ru-RU" sz="2700" b="1" kern="1200" dirty="0" err="1"/>
            <a:t>фермерське</a:t>
          </a:r>
          <a:r>
            <a:rPr lang="ru-RU" sz="2700" b="1" kern="1200" dirty="0"/>
            <a:t>) </a:t>
          </a:r>
          <a:r>
            <a:rPr lang="ru-RU" sz="2700" b="1" kern="1200" dirty="0" err="1"/>
            <a:t>господарство</a:t>
          </a:r>
          <a:r>
            <a:rPr lang="ru-RU" sz="2700" b="1" kern="1200" dirty="0"/>
            <a:t>», «Про КСП»,  «Про </a:t>
          </a:r>
          <a:r>
            <a:rPr lang="ru-RU" sz="2700" b="1" kern="1200" dirty="0" err="1"/>
            <a:t>сг</a:t>
          </a:r>
          <a:r>
            <a:rPr lang="ru-RU" sz="2700" b="1" kern="1200" dirty="0"/>
            <a:t> </a:t>
          </a:r>
          <a:r>
            <a:rPr lang="ru-RU" sz="2700" b="1" kern="1200" dirty="0" err="1"/>
            <a:t>кооперацію</a:t>
          </a:r>
          <a:r>
            <a:rPr lang="ru-RU" sz="2700" b="1" kern="1200" dirty="0"/>
            <a:t>», «Про </a:t>
          </a:r>
          <a:r>
            <a:rPr lang="ru-RU" sz="2700" b="1" kern="1200" dirty="0" err="1"/>
            <a:t>господарські</a:t>
          </a:r>
          <a:r>
            <a:rPr lang="ru-RU" sz="2700" b="1" kern="1200" dirty="0"/>
            <a:t> </a:t>
          </a:r>
          <a:r>
            <a:rPr lang="ru-RU" sz="2700" b="1" kern="1200" dirty="0" err="1"/>
            <a:t>товариства</a:t>
          </a:r>
          <a:r>
            <a:rPr lang="ru-RU" sz="2700" b="1" kern="1200" dirty="0"/>
            <a:t>»</a:t>
          </a:r>
          <a:endParaRPr lang="ru-UA" sz="2700" kern="1200" dirty="0"/>
        </a:p>
      </dsp:txBody>
      <dsp:txXfrm>
        <a:off x="65651" y="65651"/>
        <a:ext cx="6423918" cy="12135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C24484-E426-4BC2-8DEB-F9A6822859D0}" type="datetimeFigureOut">
              <a:rPr lang="ru-UA" smtClean="0"/>
              <a:t>01/31/2025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13C98-EC5D-4045-9A52-81140BEDF3F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33661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413C98-EC5D-4045-9A52-81140BEDF3FB}" type="slidenum">
              <a:rPr lang="ru-UA" smtClean="0"/>
              <a:t>64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0626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0.png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6.png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1/31/2025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008767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ru-RU" sz="1800" noProof="0"/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 rtlCol="0"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0" hasCustomPrompt="1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/>
              <a:t>Второй уровень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/>
              <a:t>Третий уровень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/>
              <a:t>Четвертый уровень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4BFA7FF-3CFD-4CAD-BB9E-67BC1F4C890D}" type="datetime1">
              <a:rPr lang="ru-RU" noProof="0" smtClean="0"/>
              <a:t>31.01.2025</a:t>
            </a:fld>
            <a:endParaRPr lang="ru-RU" noProof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285204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0"/>
          </a:p>
        </p:txBody>
      </p:sp>
      <p:sp>
        <p:nvSpPr>
          <p:cNvPr id="10" name="Прямоугольник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 rtlCol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3" hasCustomPrompt="1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/>
              <a:t>Второй уровень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/>
              <a:t>Третий уровень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/>
              <a:t>Четвертый уровень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385625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A16848F-27AD-43B9-904C-1CF05D24EB3C}" type="datetime1">
              <a:rPr lang="ru-RU" smtClean="0"/>
              <a:t>31.01.2025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7095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1/31/2025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7411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1/31/2025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7754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1/31/2025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5522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1/31/2025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854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1/31/2025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49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1/31/2025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6684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1/31/2025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0386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1/31/2025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918531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1/31/2025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760498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1/31/2025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6033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1/31/2025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7609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10" name="Прямоугольник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Прямоугольник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Прямоугольник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 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Дата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6506E9A3-1561-45B7-908B-DACC52528ABB}" type="datetime1">
              <a:rPr lang="ru-RU" smtClean="0"/>
              <a:t>31.01.2025</a:t>
            </a:fld>
            <a:endParaRPr lang="en-US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9043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29C2F20-7994-4D1E-A01C-96ECBA4612EB}" type="datetime1">
              <a:rPr lang="ru-RU" smtClean="0"/>
              <a:t>31.01.2025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7800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23" name="Прямоугольник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Прямоугольник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Прямоугольник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7B2CE4EA-3B49-4A00-ADF3-7C7272A626C1}" type="datetime1">
              <a:rPr lang="ru-RU" smtClean="0"/>
              <a:t>31.01.2025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090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A16848F-27AD-43B9-904C-1CF05D24EB3C}" type="datetime1">
              <a:rPr lang="ru-RU" smtClean="0"/>
              <a:t>31.01.2025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8055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3090412-2DE5-405A-816E-F08FB54EB168}" type="datetime1">
              <a:rPr lang="ru-RU" smtClean="0"/>
              <a:t>31.01.2025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5887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4C2D7CB-4DC1-4BB7-BF00-4C36160857E0}" type="datetime1">
              <a:rPr lang="ru-RU" smtClean="0"/>
              <a:t>31.01.2025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0472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060D38F-E364-4ED4-9BF4-D7F00FFBE76A}" type="datetime1">
              <a:rPr lang="ru-RU" smtClean="0"/>
              <a:t>31.01.2025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523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F183FEFD-AB08-4CB5-AE4D-2F6B12D8E3B0}" type="datetime1">
              <a:rPr lang="ru-RU" smtClean="0"/>
              <a:t>31.01.2025</a:t>
            </a:fld>
            <a:endParaRPr lang="en-US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3544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Рисунок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EBEA1583-5CEF-4E36-A7FC-D34B7E954D76}" type="datetime1">
              <a:rPr lang="ru-RU" smtClean="0"/>
              <a:t>31.01.2025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246207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92B999-6CB2-48D4-8AF6-3D1A5D13436B}" type="datetime1">
              <a:rPr lang="ru-RU" smtClean="0"/>
              <a:t>31.01.2025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2698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52C98DB-1092-48C4-AD4E-BD3E9D2E2345}" type="datetime1">
              <a:rPr lang="ru-RU" smtClean="0"/>
              <a:t>31.01.2025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884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, содержащее текст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A26D6E84-B5BE-5F3E-8B3F-1A46C7F30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10" y="0"/>
            <a:ext cx="8392026" cy="6858000"/>
          </a:xfrm>
          <a:prstGeom prst="rect">
            <a:avLst/>
          </a:prstGeom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id="{F0A7E03F-5776-960D-3CA6-7CE62AC96693}"/>
              </a:ext>
            </a:extLst>
          </p:cNvPr>
          <p:cNvSpPr/>
          <p:nvPr userDrawn="1"/>
        </p:nvSpPr>
        <p:spPr>
          <a:xfrm>
            <a:off x="3300284" y="654912"/>
            <a:ext cx="5591432" cy="55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6A7464AF-3FD6-6193-CC95-A941ECE17B9D}"/>
              </a:ext>
            </a:extLst>
          </p:cNvPr>
          <p:cNvCxnSpPr>
            <a:cxnSpLocks/>
          </p:cNvCxnSpPr>
          <p:nvPr userDrawn="1"/>
        </p:nvCxnSpPr>
        <p:spPr>
          <a:xfrm>
            <a:off x="4359876" y="4300155"/>
            <a:ext cx="347224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 descr="Изображение, содержащее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5214731-3110-8D76-56DF-6335371041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61" y="4157464"/>
            <a:ext cx="972078" cy="285381"/>
          </a:xfrm>
          <a:prstGeom prst="rect">
            <a:avLst/>
          </a:prstGeom>
        </p:spPr>
      </p:pic>
      <p:sp>
        <p:nvSpPr>
          <p:cNvPr id="17" name="Овал 16">
            <a:extLst>
              <a:ext uri="{FF2B5EF4-FFF2-40B4-BE49-F238E27FC236}">
                <a16:creationId xmlns:a16="http://schemas.microsoft.com/office/drawing/2014/main" id="{516369FF-9501-1944-3E3F-46CBFD515D8D}"/>
              </a:ext>
            </a:extLst>
          </p:cNvPr>
          <p:cNvSpPr/>
          <p:nvPr userDrawn="1"/>
        </p:nvSpPr>
        <p:spPr>
          <a:xfrm>
            <a:off x="3447535" y="807312"/>
            <a:ext cx="5296930" cy="529693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3" name="Рисунок 12" descr="Изображение керамического изделия, фарфора&#10;&#10;Автоматически созданное описание">
            <a:extLst>
              <a:ext uri="{FF2B5EF4-FFF2-40B4-BE49-F238E27FC236}">
                <a16:creationId xmlns:a16="http://schemas.microsoft.com/office/drawing/2014/main" id="{AB1576B0-66ED-3F92-2AF8-4EF965E4E3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38" y="4814449"/>
            <a:ext cx="1668775" cy="162143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E576603-B88C-9F7F-98A5-E94BD2C23E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77" y="1164252"/>
            <a:ext cx="818801" cy="84550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660904"/>
            <a:ext cx="6693408" cy="1088136"/>
          </a:xfrm>
        </p:spPr>
        <p:txBody>
          <a:bodyPr rtlCol="0" anchor="b">
            <a:noAutofit/>
          </a:bodyPr>
          <a:lstStyle>
            <a:lvl1pPr algn="ctr">
              <a:defRPr lang="ru-MO" sz="46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2267712"/>
            <a:ext cx="2999232" cy="438912"/>
          </a:xfrm>
        </p:spPr>
        <p:txBody>
          <a:bodyPr rtlCol="0"/>
          <a:lstStyle>
            <a:lvl1pPr marL="0" indent="0" algn="ctr">
              <a:buNone/>
              <a:defRPr lang="ru-MO" sz="2400"/>
            </a:lvl1pPr>
            <a:lvl2pPr marL="457200" indent="0" algn="ctr">
              <a:buNone/>
              <a:defRPr lang="ru-MO" sz="2000"/>
            </a:lvl2pPr>
            <a:lvl3pPr marL="914400" indent="0" algn="ctr">
              <a:buNone/>
              <a:defRPr lang="ru-MO" sz="1800"/>
            </a:lvl3pPr>
            <a:lvl4pPr marL="1371600" indent="0" algn="ctr">
              <a:buNone/>
              <a:defRPr lang="ru-MO" sz="1600"/>
            </a:lvl4pPr>
            <a:lvl5pPr marL="1828800" indent="0" algn="ctr">
              <a:buNone/>
              <a:defRPr lang="ru-MO" sz="1600"/>
            </a:lvl5pPr>
            <a:lvl6pPr marL="2286000" indent="0" algn="ctr">
              <a:buNone/>
              <a:defRPr lang="ru-MO" sz="1600"/>
            </a:lvl6pPr>
            <a:lvl7pPr marL="2743200" indent="0" algn="ctr">
              <a:buNone/>
              <a:defRPr lang="ru-MO" sz="1600"/>
            </a:lvl7pPr>
            <a:lvl8pPr marL="3200400" indent="0" algn="ctr">
              <a:buNone/>
              <a:defRPr lang="ru-MO" sz="1600"/>
            </a:lvl8pPr>
            <a:lvl9pPr marL="3657600" indent="0" algn="ctr">
              <a:buNone/>
              <a:defRPr lang="ru-MO"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8156928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ткани&#10;&#10;Автоматически созданное описание">
            <a:extLst>
              <a:ext uri="{FF2B5EF4-FFF2-40B4-BE49-F238E27FC236}">
                <a16:creationId xmlns:a16="http://schemas.microsoft.com/office/drawing/2014/main" id="{ABAD6905-AD97-1EAF-A4A3-D0BB13B12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3BCB4CA-03FB-81F4-F8A2-FA9C0DBDEB11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3" name="Рисунок 12" descr="Группа цветов&#10;&#10;Описание создано автоматически с низкой степенью достоверности">
            <a:extLst>
              <a:ext uri="{FF2B5EF4-FFF2-40B4-BE49-F238E27FC236}">
                <a16:creationId xmlns:a16="http://schemas.microsoft.com/office/drawing/2014/main" id="{138EDBF7-FA56-2BF9-ECFA-6C39FEE8F8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9852" flipH="1">
            <a:off x="1760954" y="2048834"/>
            <a:ext cx="1230524" cy="228732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880" y="978408"/>
            <a:ext cx="3749040" cy="1325880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32" name="Объект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8183880" y="2194560"/>
            <a:ext cx="3749040" cy="4306824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Clr>
                <a:srgbClr val="73292A"/>
              </a:buClr>
              <a:buNone/>
              <a:defRPr lang="ru-MO" sz="2400"/>
            </a:lvl1pPr>
            <a:lvl2pPr marL="228600">
              <a:buClr>
                <a:srgbClr val="73292A"/>
              </a:buClr>
              <a:defRPr lang="ru-MO" sz="2000"/>
            </a:lvl2pPr>
            <a:lvl3pPr marL="685800">
              <a:buClr>
                <a:srgbClr val="73292A"/>
              </a:buClr>
              <a:defRPr lang="ru-MO" sz="1800"/>
            </a:lvl3pPr>
            <a:lvl4pPr marL="1143000">
              <a:buClr>
                <a:srgbClr val="73292A"/>
              </a:buClr>
              <a:defRPr lang="ru-MO" sz="1600"/>
            </a:lvl4pPr>
            <a:lvl5pPr marL="1600200">
              <a:buClr>
                <a:srgbClr val="73292A"/>
              </a:buClr>
              <a:defRPr lang="ru-MO" sz="16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pic>
        <p:nvPicPr>
          <p:cNvPr id="6" name="Рисунок 5" descr="Изображение цветка, растения&#10;&#10;Автоматически созданное описание">
            <a:extLst>
              <a:ext uri="{FF2B5EF4-FFF2-40B4-BE49-F238E27FC236}">
                <a16:creationId xmlns:a16="http://schemas.microsoft.com/office/drawing/2014/main" id="{0FE36A83-31CF-DF76-5708-55ED9FB707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sp>
        <p:nvSpPr>
          <p:cNvPr id="11" name="Текст 33">
            <a:extLst>
              <a:ext uri="{FF2B5EF4-FFF2-40B4-BE49-F238E27FC236}">
                <a16:creationId xmlns:a16="http://schemas.microsoft.com/office/drawing/2014/main" id="{5BF6365E-74A9-6D7B-5F20-7C29F2901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5296" y="1426464"/>
            <a:ext cx="3922776" cy="4242816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lang="ru-MO" sz="30000">
                <a:solidFill>
                  <a:schemeClr val="bg1"/>
                </a:solidFill>
                <a:latin typeface="Times New Roman" panose="02020603050405020304" pitchFamily="18" charset="0"/>
                <a:cs typeface="+mj-cs"/>
              </a:defRPr>
            </a:lvl1pPr>
          </a:lstStyle>
          <a:p>
            <a:pPr lvl="0" rtl="0"/>
            <a:r>
              <a:rPr lang="ru-RU" noProof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620998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содержимое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BB4DE27-1913-8274-9943-46641EA0DAB7}"/>
              </a:ext>
            </a:extLst>
          </p:cNvPr>
          <p:cNvSpPr/>
          <p:nvPr userDrawn="1"/>
        </p:nvSpPr>
        <p:spPr>
          <a:xfrm>
            <a:off x="1174276" y="-756"/>
            <a:ext cx="9843449" cy="5690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>
              <a:solidFill>
                <a:schemeClr val="bg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901AB4A-AE17-BFA4-697C-75EC6407E147}"/>
              </a:ext>
            </a:extLst>
          </p:cNvPr>
          <p:cNvSpPr/>
          <p:nvPr userDrawn="1"/>
        </p:nvSpPr>
        <p:spPr>
          <a:xfrm>
            <a:off x="1604189" y="-13446"/>
            <a:ext cx="8983623" cy="5257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1" name="Рисунок 10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1C7F01FE-99A8-35BD-05A1-6D93A2578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33" y="5110810"/>
            <a:ext cx="1207554" cy="35451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66660DF-FD7A-4340-E854-B4680A6B88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2474" y="-1953000"/>
            <a:ext cx="1485900" cy="53721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 rtlCol="0"/>
          <a:lstStyle>
            <a:lvl1pPr algn="ctr">
              <a:defRPr lang="ru-MO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223516" y="2651760"/>
            <a:ext cx="7744968" cy="2697480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ru-MO"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ctr">
              <a:lnSpc>
                <a:spcPct val="100000"/>
              </a:lnSpc>
              <a:defRPr lang="ru-MO" sz="18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lang="ru-MO"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lang="ru-MO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lang="ru-MO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endParaRPr lang="ru-RU" noProof="0"/>
          </a:p>
        </p:txBody>
      </p:sp>
      <p:sp>
        <p:nvSpPr>
          <p:cNvPr id="14" name="Нижний колонтитул 13">
            <a:extLst>
              <a:ext uri="{FF2B5EF4-FFF2-40B4-BE49-F238E27FC236}">
                <a16:creationId xmlns:a16="http://schemas.microsoft.com/office/drawing/2014/main" id="{2F05D25C-B703-1868-603E-D468EF44D7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15" name="Номер слайда 14">
            <a:extLst>
              <a:ext uri="{FF2B5EF4-FFF2-40B4-BE49-F238E27FC236}">
                <a16:creationId xmlns:a16="http://schemas.microsoft.com/office/drawing/2014/main" id="{D8FDB2CC-A975-BC07-042A-228D387E5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169693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8ADFA29-47E3-2E16-12B7-D8031DC04C0D}"/>
              </a:ext>
            </a:extLst>
          </p:cNvPr>
          <p:cNvSpPr/>
          <p:nvPr userDrawn="1"/>
        </p:nvSpPr>
        <p:spPr>
          <a:xfrm>
            <a:off x="0" y="3377183"/>
            <a:ext cx="12192000" cy="232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1" name="Рисунок 10" descr="Растение крупным планом&#10;&#10;Описание создано автоматически с низкой степенью достоверности">
            <a:extLst>
              <a:ext uri="{FF2B5EF4-FFF2-40B4-BE49-F238E27FC236}">
                <a16:creationId xmlns:a16="http://schemas.microsoft.com/office/drawing/2014/main" id="{D373DB44-C887-96AC-D32D-B7656F28F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7322" y="3187511"/>
            <a:ext cx="1422400" cy="5283200"/>
          </a:xfrm>
          <a:prstGeom prst="rect">
            <a:avLst/>
          </a:prstGeom>
        </p:spPr>
      </p:pic>
      <p:pic>
        <p:nvPicPr>
          <p:cNvPr id="9" name="Рисунок 8" descr="Изображение постельного белья, ткани&#10;&#10;Автоматически созданное описание">
            <a:extLst>
              <a:ext uri="{FF2B5EF4-FFF2-40B4-BE49-F238E27FC236}">
                <a16:creationId xmlns:a16="http://schemas.microsoft.com/office/drawing/2014/main" id="{6A080FF9-A96B-AA38-428D-5F2CF533D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00022" y="287485"/>
            <a:ext cx="1485900" cy="53721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5150280-02E2-686D-A130-65EBDA15EF13}"/>
              </a:ext>
            </a:extLst>
          </p:cNvPr>
          <p:cNvSpPr/>
          <p:nvPr userDrawn="1"/>
        </p:nvSpPr>
        <p:spPr>
          <a:xfrm>
            <a:off x="232651" y="3633264"/>
            <a:ext cx="11740896" cy="17897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pic>
        <p:nvPicPr>
          <p:cNvPr id="15" name="Рисунок 14" descr="Изображение керамического изделия, фарфора&#10;&#10;Автоматически созданное описание">
            <a:extLst>
              <a:ext uri="{FF2B5EF4-FFF2-40B4-BE49-F238E27FC236}">
                <a16:creationId xmlns:a16="http://schemas.microsoft.com/office/drawing/2014/main" id="{3DD4D68C-6665-333E-98E8-785116A05A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193">
            <a:off x="6957396" y="5090392"/>
            <a:ext cx="856832" cy="832525"/>
          </a:xfrm>
          <a:prstGeom prst="rect">
            <a:avLst/>
          </a:prstGeom>
        </p:spPr>
      </p:pic>
      <p:pic>
        <p:nvPicPr>
          <p:cNvPr id="17" name="Рисунок 16" descr="Изображение, содержащее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7E0939A-D971-0D79-9B6D-834913C959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79" y="3252854"/>
            <a:ext cx="1206427" cy="62135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153668" y="3977640"/>
            <a:ext cx="9884664" cy="731520"/>
          </a:xfrm>
        </p:spPr>
        <p:txBody>
          <a:bodyPr rtlCol="0" anchor="b">
            <a:normAutofit/>
          </a:bodyPr>
          <a:lstStyle>
            <a:lvl1pPr algn="ctr">
              <a:defRPr lang="ru-MO" sz="44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1153668" y="4700016"/>
            <a:ext cx="9884664" cy="457200"/>
          </a:xfrm>
        </p:spPr>
        <p:txBody>
          <a:bodyPr rtlCol="0" anchor="ctr"/>
          <a:lstStyle>
            <a:lvl1pPr marL="0" indent="0" algn="ctr">
              <a:buNone/>
              <a:defRPr lang="ru-MO"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lang="ru-MO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ru-MO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38322377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 rtlCol="0"/>
          <a:lstStyle>
            <a:lvl1pPr algn="ctr">
              <a:defRPr lang="ru-MO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70832"/>
          </a:xfrm>
        </p:spPr>
        <p:txBody>
          <a:bodyPr rtlCol="0"/>
          <a:lstStyle>
            <a:lvl1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378248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 (зеленый цвет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 rtlCol="0"/>
          <a:lstStyle>
            <a:lvl1pPr algn="ctr">
              <a:defRPr lang="ru-MO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1600200"/>
            <a:ext cx="10972800" cy="4572000"/>
          </a:xfrm>
        </p:spPr>
        <p:txBody>
          <a:bodyPr rtlCol="0"/>
          <a:lstStyle>
            <a:lvl1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3731171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2F45E1C-47F6-0AF9-7468-BA613D681E1D}"/>
              </a:ext>
            </a:extLst>
          </p:cNvPr>
          <p:cNvSpPr/>
          <p:nvPr userDrawn="1"/>
        </p:nvSpPr>
        <p:spPr>
          <a:xfrm>
            <a:off x="0" y="1533950"/>
            <a:ext cx="12192000" cy="379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8" name="Рисунок 7" descr="Изображение ткани&#10;&#10;Автоматически созданное описание">
            <a:extLst>
              <a:ext uri="{FF2B5EF4-FFF2-40B4-BE49-F238E27FC236}">
                <a16:creationId xmlns:a16="http://schemas.microsoft.com/office/drawing/2014/main" id="{AB9E0D8B-7031-366D-884B-EB3FABD78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6236" y="-1772981"/>
            <a:ext cx="2147050" cy="6039669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859314F-DCEF-A5A7-C5D9-F0D39AAC9FFA}"/>
              </a:ext>
            </a:extLst>
          </p:cNvPr>
          <p:cNvSpPr/>
          <p:nvPr userDrawn="1"/>
        </p:nvSpPr>
        <p:spPr>
          <a:xfrm>
            <a:off x="225552" y="1796143"/>
            <a:ext cx="11740896" cy="32657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6" name="Рисунок 15" descr="Изображение цветка, растения&#10;&#10;Автоматически созданное описание">
            <a:extLst>
              <a:ext uri="{FF2B5EF4-FFF2-40B4-BE49-F238E27FC236}">
                <a16:creationId xmlns:a16="http://schemas.microsoft.com/office/drawing/2014/main" id="{DAAE5EB8-5B6B-6FA6-E6E7-D2F58FDFB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07543" y="-287017"/>
            <a:ext cx="1051334" cy="3866771"/>
          </a:xfrm>
          <a:prstGeom prst="rect">
            <a:avLst/>
          </a:prstGeom>
        </p:spPr>
      </p:pic>
      <p:pic>
        <p:nvPicPr>
          <p:cNvPr id="19" name="Рисунок 18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BB1368FF-AA1B-4423-30B1-BE082E6F19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22" y="4923380"/>
            <a:ext cx="1207554" cy="3545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56" y="2404872"/>
            <a:ext cx="8705088" cy="2002536"/>
          </a:xfrm>
        </p:spPr>
        <p:txBody>
          <a:bodyPr rtlCol="0" anchor="t">
            <a:normAutofit/>
          </a:bodyPr>
          <a:lstStyle>
            <a:lvl1pPr algn="ctr">
              <a:defRPr lang="ru-MO" sz="44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43454" y="3964517"/>
            <a:ext cx="8705089" cy="457200"/>
          </a:xfrm>
        </p:spPr>
        <p:txBody>
          <a:bodyPr rtlCol="0" anchor="ctr"/>
          <a:lstStyle>
            <a:lvl1pPr marL="0" indent="0" algn="ctr">
              <a:buNone/>
              <a:defRPr lang="ru-MO" sz="2400">
                <a:solidFill>
                  <a:schemeClr val="accent3"/>
                </a:solidFill>
              </a:defRPr>
            </a:lvl1pPr>
            <a:lvl2pPr marL="457200" indent="0">
              <a:buNone/>
              <a:defRPr lang="ru-MO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ru-MO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7" name="Текст 24">
            <a:extLst>
              <a:ext uri="{FF2B5EF4-FFF2-40B4-BE49-F238E27FC236}">
                <a16:creationId xmlns:a16="http://schemas.microsoft.com/office/drawing/2014/main" id="{F5E2B84E-B4F2-ED93-8084-ECFC3B9C3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49667" y="3189069"/>
            <a:ext cx="945473" cy="1936750"/>
          </a:xfrm>
        </p:spPr>
        <p:txBody>
          <a:bodyPr rtlCol="0">
            <a:noAutofit/>
          </a:bodyPr>
          <a:lstStyle>
            <a:lvl1pPr marL="0" indent="0">
              <a:buNone/>
              <a:defRPr lang="ru-MO" sz="14000" b="1">
                <a:solidFill>
                  <a:schemeClr val="tx2"/>
                </a:solidFill>
                <a:latin typeface="Times New Roman" panose="02020603050405020304" pitchFamily="18" charset="0"/>
                <a:cs typeface="+mj-cs"/>
              </a:defRPr>
            </a:lvl1pPr>
          </a:lstStyle>
          <a:p>
            <a:pPr lvl="0" rtl="0"/>
            <a:r>
              <a:rPr lang="ru-RU" noProof="0"/>
              <a:t>”</a:t>
            </a:r>
          </a:p>
        </p:txBody>
      </p:sp>
      <p:sp>
        <p:nvSpPr>
          <p:cNvPr id="28" name="Текст 24">
            <a:extLst>
              <a:ext uri="{FF2B5EF4-FFF2-40B4-BE49-F238E27FC236}">
                <a16:creationId xmlns:a16="http://schemas.microsoft.com/office/drawing/2014/main" id="{FDD82133-EB75-7E07-A9CE-730CB7F6CD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184" y="2136567"/>
            <a:ext cx="941832" cy="1936750"/>
          </a:xfrm>
        </p:spPr>
        <p:txBody>
          <a:bodyPr rtlCol="0">
            <a:noAutofit/>
          </a:bodyPr>
          <a:lstStyle>
            <a:lvl1pPr marL="0" indent="0">
              <a:buNone/>
              <a:defRPr lang="ru-MO" sz="14000" b="1">
                <a:solidFill>
                  <a:schemeClr val="tx2"/>
                </a:solidFill>
                <a:latin typeface="Times New Roman" panose="02020603050405020304" pitchFamily="18" charset="0"/>
                <a:cs typeface="+mj-cs"/>
              </a:defRPr>
            </a:lvl1pPr>
          </a:lstStyle>
          <a:p>
            <a:pPr lvl="0" rtl="0"/>
            <a:r>
              <a:rPr lang="ru-RU" noProof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28271769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0" name="Рисунок 9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22" name="Рисунок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375868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26173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1" name="Текст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28309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1" name="Рисунок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828270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3" name="Текст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63663" y="3926721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2" name="Текст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65799" y="4286611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0" name="Рисунок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280672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5" name="Текст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16065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4" name="Текст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18201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9" name="Рисунок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733074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7" name="Текст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666331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6" name="Текст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668467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1433808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0" name="Рисунок 9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22" name="Рисунок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8136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06424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1" name="Текст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6424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6" name="Рисунок 17">
            <a:extLst>
              <a:ext uri="{FF2B5EF4-FFF2-40B4-BE49-F238E27FC236}">
                <a16:creationId xmlns:a16="http://schemas.microsoft.com/office/drawing/2014/main" id="{B23EF08B-7D0C-7D96-413D-71C22E3F74D0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68136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45" name="Текст 19">
            <a:extLst>
              <a:ext uri="{FF2B5EF4-FFF2-40B4-BE49-F238E27FC236}">
                <a16:creationId xmlns:a16="http://schemas.microsoft.com/office/drawing/2014/main" id="{A6866782-6675-4F37-E5D2-68CB0191C1A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106424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4" name="Текст 19">
            <a:extLst>
              <a:ext uri="{FF2B5EF4-FFF2-40B4-BE49-F238E27FC236}">
                <a16:creationId xmlns:a16="http://schemas.microsoft.com/office/drawing/2014/main" id="{9F53AB27-DDFA-AA5D-8253-546C9BBA9CE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06424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1" name="Рисунок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22675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3" name="Текст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39312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2" name="Текст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39312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6" name="Рисунок 17">
            <a:extLst>
              <a:ext uri="{FF2B5EF4-FFF2-40B4-BE49-F238E27FC236}">
                <a16:creationId xmlns:a16="http://schemas.microsoft.com/office/drawing/2014/main" id="{DD9CE7E9-3BC2-0321-457B-61D363708B38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22675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3" name="Текст 19">
            <a:extLst>
              <a:ext uri="{FF2B5EF4-FFF2-40B4-BE49-F238E27FC236}">
                <a16:creationId xmlns:a16="http://schemas.microsoft.com/office/drawing/2014/main" id="{70DD1941-A469-A457-B987-E0E2C300A8A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39312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8" name="Текст 19">
            <a:extLst>
              <a:ext uri="{FF2B5EF4-FFF2-40B4-BE49-F238E27FC236}">
                <a16:creationId xmlns:a16="http://schemas.microsoft.com/office/drawing/2014/main" id="{D6B84B7D-A7EC-6FE1-9925-F78AF0DE230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639312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0" name="Рисунок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77214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5" name="Текст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72200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4" name="Текст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2200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4" name="Рисунок 17">
            <a:extLst>
              <a:ext uri="{FF2B5EF4-FFF2-40B4-BE49-F238E27FC236}">
                <a16:creationId xmlns:a16="http://schemas.microsoft.com/office/drawing/2014/main" id="{AA1AC2FE-336D-4E7F-2C86-6A8C29BA8F9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77214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7" name="Текст 19">
            <a:extLst>
              <a:ext uri="{FF2B5EF4-FFF2-40B4-BE49-F238E27FC236}">
                <a16:creationId xmlns:a16="http://schemas.microsoft.com/office/drawing/2014/main" id="{FA370BF1-09EC-DBE1-5118-8A92A0F90BC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172200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5" name="Текст 19">
            <a:extLst>
              <a:ext uri="{FF2B5EF4-FFF2-40B4-BE49-F238E27FC236}">
                <a16:creationId xmlns:a16="http://schemas.microsoft.com/office/drawing/2014/main" id="{5089D72C-E865-F5D3-CB1E-050AEF68445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72200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9" name="Рисунок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317533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7" name="Текст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705088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6" name="Текст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705088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7" name="Рисунок 17">
            <a:extLst>
              <a:ext uri="{FF2B5EF4-FFF2-40B4-BE49-F238E27FC236}">
                <a16:creationId xmlns:a16="http://schemas.microsoft.com/office/drawing/2014/main" id="{4F7ECA98-24CD-8CC5-A3EC-BFF5E9B11748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9317533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42" name="Текст 19">
            <a:extLst>
              <a:ext uri="{FF2B5EF4-FFF2-40B4-BE49-F238E27FC236}">
                <a16:creationId xmlns:a16="http://schemas.microsoft.com/office/drawing/2014/main" id="{46CBECF2-D93E-3DF9-064C-CB4A3262B69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705088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1" name="Текст 19">
            <a:extLst>
              <a:ext uri="{FF2B5EF4-FFF2-40B4-BE49-F238E27FC236}">
                <a16:creationId xmlns:a16="http://schemas.microsoft.com/office/drawing/2014/main" id="{71E06E16-A083-B853-8155-7FF97AD1DE8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705088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212224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контент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EB05881-FB11-43E8-CCDD-8C12CDB4FE47}"/>
              </a:ext>
            </a:extLst>
          </p:cNvPr>
          <p:cNvSpPr/>
          <p:nvPr userDrawn="1"/>
        </p:nvSpPr>
        <p:spPr>
          <a:xfrm>
            <a:off x="838199" y="196052"/>
            <a:ext cx="10515601" cy="168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9" name="Рисунок 8" descr="Изображение ткани&#10;&#10;Автоматически созданное описание">
            <a:extLst>
              <a:ext uri="{FF2B5EF4-FFF2-40B4-BE49-F238E27FC236}">
                <a16:creationId xmlns:a16="http://schemas.microsoft.com/office/drawing/2014/main" id="{A4941BBB-13FC-2ACE-1A50-C0F465531B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4950" y="-64113"/>
            <a:ext cx="1562100" cy="43942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8BE9E36-E9D5-3FA6-EE22-A6E5CE13C462}"/>
              </a:ext>
            </a:extLst>
          </p:cNvPr>
          <p:cNvSpPr/>
          <p:nvPr userDrawn="1"/>
        </p:nvSpPr>
        <p:spPr>
          <a:xfrm>
            <a:off x="995423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3" name="Рисунок 12" descr="Изображение цветка, растения&#10;&#10;Автоматически созданное описание">
            <a:extLst>
              <a:ext uri="{FF2B5EF4-FFF2-40B4-BE49-F238E27FC236}">
                <a16:creationId xmlns:a16="http://schemas.microsoft.com/office/drawing/2014/main" id="{479E4054-0885-457B-35B3-A9B26ED936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9421" y="459092"/>
            <a:ext cx="749300" cy="27559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 rtlCol="0"/>
          <a:lstStyle>
            <a:lvl1pPr algn="ctr">
              <a:defRPr lang="ru-MO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990088"/>
            <a:ext cx="10515600" cy="3474720"/>
          </a:xfrm>
        </p:spPr>
        <p:txBody>
          <a:bodyPr rtlCol="0"/>
          <a:lstStyle>
            <a:lvl1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4" name="Нижний колонтитул 13">
            <a:extLst>
              <a:ext uri="{FF2B5EF4-FFF2-40B4-BE49-F238E27FC236}">
                <a16:creationId xmlns:a16="http://schemas.microsoft.com/office/drawing/2014/main" id="{C6C79F3B-6B68-BA3C-6CBE-C26E339E4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15" name="Номер слайда 14">
            <a:extLst>
              <a:ext uri="{FF2B5EF4-FFF2-40B4-BE49-F238E27FC236}">
                <a16:creationId xmlns:a16="http://schemas.microsoft.com/office/drawing/2014/main" id="{9D503431-982D-5D35-88BF-09474F76D6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923940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068407D-A1C4-B842-0C34-B2DE8AD312D3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A1AE7FB-DFC0-DCDA-47AD-6ED81A6427FA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0" name="Рисунок 9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7A4DFCBA-879E-D6C9-9F81-B4F922542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562BF3-1BFC-6948-02E0-8A1C121C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58D7F8-0920-52BA-580D-0724912287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E6611EB-89A4-4C55-4032-4D0C418398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id="{C6963F99-41C3-5ED4-AAD8-B904145CC7E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975360" y="2615184"/>
            <a:ext cx="10241280" cy="3319272"/>
          </a:xfrm>
        </p:spPr>
        <p:txBody>
          <a:bodyPr rtlCol="0"/>
          <a:lstStyle>
            <a:defPPr>
              <a:defRPr lang="ru-MO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466672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2F7EB7A-F5B6-E308-68EE-3065E2B039A6}"/>
              </a:ext>
            </a:extLst>
          </p:cNvPr>
          <p:cNvSpPr/>
          <p:nvPr userDrawn="1"/>
        </p:nvSpPr>
        <p:spPr>
          <a:xfrm>
            <a:off x="0" y="0"/>
            <a:ext cx="4873752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36" name="Рисунок 35" descr="Дерево крупным планом&#10;&#10;Описание создано автоматически со средней степенью достоверности">
            <a:extLst>
              <a:ext uri="{FF2B5EF4-FFF2-40B4-BE49-F238E27FC236}">
                <a16:creationId xmlns:a16="http://schemas.microsoft.com/office/drawing/2014/main" id="{FED57607-56F6-9FD5-F0A8-DE0BCFE89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6459" flipH="1">
            <a:off x="2282032" y="1589693"/>
            <a:ext cx="970220" cy="223612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072" y="978408"/>
            <a:ext cx="4974336" cy="1325880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9" name="Текст 2">
            <a:extLst>
              <a:ext uri="{FF2B5EF4-FFF2-40B4-BE49-F238E27FC236}">
                <a16:creationId xmlns:a16="http://schemas.microsoft.com/office/drawing/2014/main" id="{DEF26CDF-94D4-BA22-7D14-8D3289040C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91072" y="2322576"/>
            <a:ext cx="5065776" cy="448056"/>
          </a:xfrm>
        </p:spPr>
        <p:txBody>
          <a:bodyPr rtlCol="0"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lang="ru-MO" sz="2000" b="0">
                <a:latin typeface="Times New Roman" panose="02020603050405020304" pitchFamily="18" charset="0"/>
                <a:cs typeface="+mj-cs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0" name="Объект 3">
            <a:extLst>
              <a:ext uri="{FF2B5EF4-FFF2-40B4-BE49-F238E27FC236}">
                <a16:creationId xmlns:a16="http://schemas.microsoft.com/office/drawing/2014/main" id="{0017BF0C-B2B7-932F-A9AE-5BFAE4AB5C4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89612" y="2770632"/>
            <a:ext cx="5065776" cy="1554480"/>
          </a:xfrm>
        </p:spPr>
        <p:txBody>
          <a:bodyPr rtlCol="0"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1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31" name="Текст 4">
            <a:extLst>
              <a:ext uri="{FF2B5EF4-FFF2-40B4-BE49-F238E27FC236}">
                <a16:creationId xmlns:a16="http://schemas.microsoft.com/office/drawing/2014/main" id="{DEAB8B47-DF86-7C9F-F027-2D4D22B2EA5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89612" y="4361688"/>
            <a:ext cx="5065776" cy="448056"/>
          </a:xfrm>
        </p:spPr>
        <p:txBody>
          <a:bodyPr rtlCol="0"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lang="ru-MO" sz="2000" b="0">
                <a:latin typeface="Times New Roman" panose="02020603050405020304" pitchFamily="18" charset="0"/>
                <a:cs typeface="+mj-cs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2" name="Объект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89612" y="4791456"/>
            <a:ext cx="5065776" cy="1408176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ru-MO" sz="1600"/>
            </a:lvl1pPr>
            <a:lvl2pPr>
              <a:buClr>
                <a:srgbClr val="73292A"/>
              </a:buClr>
              <a:defRPr lang="ru-MO" sz="1400"/>
            </a:lvl2pPr>
            <a:lvl3pPr>
              <a:buClr>
                <a:srgbClr val="73292A"/>
              </a:buClr>
              <a:defRPr lang="ru-MO" sz="1200"/>
            </a:lvl3pPr>
            <a:lvl4pPr>
              <a:buClr>
                <a:srgbClr val="73292A"/>
              </a:buClr>
              <a:defRPr lang="ru-MO" sz="1100"/>
            </a:lvl4pPr>
            <a:lvl5pPr>
              <a:buClr>
                <a:srgbClr val="73292A"/>
              </a:buClr>
              <a:defRPr lang="ru-MO" sz="11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pic>
        <p:nvPicPr>
          <p:cNvPr id="38" name="Рисунок 37" descr="Группа цветов&#10;&#10;Описание создано автоматически с низкой степенью достоверности">
            <a:extLst>
              <a:ext uri="{FF2B5EF4-FFF2-40B4-BE49-F238E27FC236}">
                <a16:creationId xmlns:a16="http://schemas.microsoft.com/office/drawing/2014/main" id="{5B08C513-7071-2499-7E9D-CFD5A027C0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083" y="2260473"/>
            <a:ext cx="1245309" cy="2314810"/>
          </a:xfrm>
          <a:prstGeom prst="rect">
            <a:avLst/>
          </a:prstGeom>
        </p:spPr>
      </p:pic>
      <p:sp>
        <p:nvSpPr>
          <p:cNvPr id="34" name="Текст 33">
            <a:extLst>
              <a:ext uri="{FF2B5EF4-FFF2-40B4-BE49-F238E27FC236}">
                <a16:creationId xmlns:a16="http://schemas.microsoft.com/office/drawing/2014/main" id="{BD46E6E9-39FE-B605-0786-F7F7E656F9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344" y="1426464"/>
            <a:ext cx="3922776" cy="4242816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lang="ru-MO" sz="30000">
                <a:solidFill>
                  <a:schemeClr val="bg1"/>
                </a:solidFill>
                <a:latin typeface="Times New Roman" panose="02020603050405020304" pitchFamily="18" charset="0"/>
                <a:cs typeface="+mj-cs"/>
              </a:defRPr>
            </a:lvl1pPr>
          </a:lstStyle>
          <a:p>
            <a:pPr lvl="0" rtl="0"/>
            <a:r>
              <a:rPr lang="ru-RU" noProof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742395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1/31/2025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Сравнение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88546F5-5752-9595-980A-9978EC65B179}"/>
              </a:ext>
            </a:extLst>
          </p:cNvPr>
          <p:cNvSpPr/>
          <p:nvPr userDrawn="1"/>
        </p:nvSpPr>
        <p:spPr>
          <a:xfrm>
            <a:off x="491679" y="319214"/>
            <a:ext cx="11208641" cy="585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788B1DFD-B7E9-D65B-0A47-8D442617B0D0}"/>
              </a:ext>
            </a:extLst>
          </p:cNvPr>
          <p:cNvCxnSpPr>
            <a:cxnSpLocks/>
          </p:cNvCxnSpPr>
          <p:nvPr userDrawn="1"/>
        </p:nvCxnSpPr>
        <p:spPr>
          <a:xfrm>
            <a:off x="837235" y="1767119"/>
            <a:ext cx="1051656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4190CCC3-E5E8-9E96-318B-F3F62E232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58" y="1631192"/>
            <a:ext cx="1207554" cy="3545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24712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ru-MO" sz="2000" b="0">
                <a:latin typeface="Times New Roman" panose="02020603050405020304" pitchFamily="18" charset="0"/>
                <a:cs typeface="+mj-cs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124712" y="2629116"/>
            <a:ext cx="3200400" cy="3320861"/>
          </a:xfrm>
        </p:spPr>
        <p:txBody>
          <a:bodyPr rtlCol="0"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1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498848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ru-MO" sz="2000" b="0">
                <a:latin typeface="Times New Roman" panose="02020603050405020304" pitchFamily="18" charset="0"/>
                <a:cs typeface="+mj-cs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498848" y="2629116"/>
            <a:ext cx="3200400" cy="3320861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ru-MO" sz="1600"/>
            </a:lvl1pPr>
            <a:lvl2pPr>
              <a:buClr>
                <a:srgbClr val="73292A"/>
              </a:buClr>
              <a:defRPr lang="ru-MO" sz="1400"/>
            </a:lvl2pPr>
            <a:lvl3pPr>
              <a:buClr>
                <a:srgbClr val="73292A"/>
              </a:buClr>
              <a:defRPr lang="ru-MO" sz="1200"/>
            </a:lvl3pPr>
            <a:lvl4pPr>
              <a:buClr>
                <a:srgbClr val="73292A"/>
              </a:buClr>
              <a:defRPr lang="ru-MO" sz="1100"/>
            </a:lvl4pPr>
            <a:lvl5pPr>
              <a:buClr>
                <a:srgbClr val="73292A"/>
              </a:buClr>
              <a:defRPr lang="ru-MO" sz="11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5" name="Текст 4">
            <a:extLst>
              <a:ext uri="{FF2B5EF4-FFF2-40B4-BE49-F238E27FC236}">
                <a16:creationId xmlns:a16="http://schemas.microsoft.com/office/drawing/2014/main" id="{F270D939-D128-D431-82CE-9C15D5A7AA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09560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ru-MO" sz="2000" b="0">
                <a:latin typeface="Times New Roman" panose="02020603050405020304" pitchFamily="18" charset="0"/>
                <a:cs typeface="+mj-cs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6" name="Объект 5">
            <a:extLst>
              <a:ext uri="{FF2B5EF4-FFF2-40B4-BE49-F238E27FC236}">
                <a16:creationId xmlns:a16="http://schemas.microsoft.com/office/drawing/2014/main" id="{4AAE69C6-BB37-BC70-8424-BC928D19C91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909560" y="2629116"/>
            <a:ext cx="3200400" cy="3320861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ru-MO" sz="1600"/>
            </a:lvl1pPr>
            <a:lvl2pPr>
              <a:buClr>
                <a:srgbClr val="73292A"/>
              </a:buClr>
              <a:defRPr lang="ru-MO" sz="1400"/>
            </a:lvl2pPr>
            <a:lvl3pPr>
              <a:buClr>
                <a:srgbClr val="73292A"/>
              </a:buClr>
              <a:defRPr lang="ru-MO" sz="1200"/>
            </a:lvl3pPr>
            <a:lvl4pPr>
              <a:buClr>
                <a:srgbClr val="73292A"/>
              </a:buClr>
              <a:defRPr lang="ru-MO" sz="1100"/>
            </a:lvl4pPr>
            <a:lvl5pPr>
              <a:buClr>
                <a:srgbClr val="73292A"/>
              </a:buClr>
              <a:defRPr lang="ru-MO" sz="11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97043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ткани&#10;&#10;Автоматически созданное описание">
            <a:extLst>
              <a:ext uri="{FF2B5EF4-FFF2-40B4-BE49-F238E27FC236}">
                <a16:creationId xmlns:a16="http://schemas.microsoft.com/office/drawing/2014/main" id="{E0606CB6-3E28-F128-51B5-3786D7404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E64BBC1B-7DD9-DA00-15CC-B446DA472005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8" name="Рисунок 7" descr="Изображение цветка, растения&#10;&#10;Автоматически созданное описание">
            <a:extLst>
              <a:ext uri="{FF2B5EF4-FFF2-40B4-BE49-F238E27FC236}">
                <a16:creationId xmlns:a16="http://schemas.microsoft.com/office/drawing/2014/main" id="{C88A03B2-8C41-A023-CB90-5F79A1F01A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pic>
        <p:nvPicPr>
          <p:cNvPr id="10" name="Рисунок 9" descr="Цветок крупным планом&#10;&#10;Описание создано автоматически с низкой степенью достоверности">
            <a:extLst>
              <a:ext uri="{FF2B5EF4-FFF2-40B4-BE49-F238E27FC236}">
                <a16:creationId xmlns:a16="http://schemas.microsoft.com/office/drawing/2014/main" id="{9EA6110C-517A-C447-DB03-9A264F112F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09" y="1695833"/>
            <a:ext cx="1155700" cy="4318000"/>
          </a:xfrm>
          <a:prstGeom prst="rect">
            <a:avLst/>
          </a:prstGeom>
        </p:spPr>
      </p:pic>
      <p:pic>
        <p:nvPicPr>
          <p:cNvPr id="12" name="Рисунок 11" descr="Цветок крупным планом&#10;&#10;Описание создано автоматически с низкой степенью достоверности">
            <a:extLst>
              <a:ext uri="{FF2B5EF4-FFF2-40B4-BE49-F238E27FC236}">
                <a16:creationId xmlns:a16="http://schemas.microsoft.com/office/drawing/2014/main" id="{DC4249CD-2B45-A435-5B21-CFA7042138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49" y="381916"/>
            <a:ext cx="1155700" cy="4318000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A7568A0-F819-551E-4780-20A651246990}"/>
              </a:ext>
            </a:extLst>
          </p:cNvPr>
          <p:cNvSpPr/>
          <p:nvPr userDrawn="1"/>
        </p:nvSpPr>
        <p:spPr>
          <a:xfrm>
            <a:off x="1024128" y="2162946"/>
            <a:ext cx="3794760" cy="253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711D903-56F9-B09B-0443-A76786804823}"/>
              </a:ext>
            </a:extLst>
          </p:cNvPr>
          <p:cNvSpPr/>
          <p:nvPr userDrawn="1"/>
        </p:nvSpPr>
        <p:spPr>
          <a:xfrm>
            <a:off x="1131655" y="2264499"/>
            <a:ext cx="3585549" cy="23354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D91551-9B41-0ACF-0BE6-9D174E69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184" y="2889504"/>
            <a:ext cx="2852928" cy="1088136"/>
          </a:xfrm>
        </p:spPr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9" name="Объект 2">
            <a:extLst>
              <a:ext uri="{FF2B5EF4-FFF2-40B4-BE49-F238E27FC236}">
                <a16:creationId xmlns:a16="http://schemas.microsoft.com/office/drawing/2014/main" id="{545D3FB1-678F-0A9A-CCB6-435CE57DA0F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211312" y="2011680"/>
            <a:ext cx="2999232" cy="2843784"/>
          </a:xfrm>
        </p:spPr>
        <p:txBody>
          <a:bodyPr rtlCol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lang="ru-MO" sz="2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l">
              <a:lnSpc>
                <a:spcPct val="150000"/>
              </a:lnSpc>
              <a:defRPr lang="ru-MO"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lang="ru-MO"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lang="ru-MO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lang="ru-MO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1244400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D362110-9E75-C1E6-F3D3-769A27CB658B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0E61109-4A99-6337-9E7D-6AE0370E2A33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1" name="Рисунок 10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13B4663F-72DF-CD37-DE9D-C35DFB37E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C48BE494-2D3C-A618-4422-6EA94969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628461"/>
            <a:ext cx="5181600" cy="3548501"/>
          </a:xfrm>
        </p:spPr>
        <p:txBody>
          <a:bodyPr rtlCol="0"/>
          <a:lstStyle>
            <a:defPPr>
              <a:defRPr lang="ru-MO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2628461"/>
            <a:ext cx="5181600" cy="3548501"/>
          </a:xfrm>
        </p:spPr>
        <p:txBody>
          <a:bodyPr rtlCol="0"/>
          <a:lstStyle>
            <a:defPPr>
              <a:defRPr lang="ru-MO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19B248-9F11-0A11-E6AF-776D371E1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85EFD48A-F270-E4EE-7C35-F4304F3DD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321003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A7DEB86-4C56-EB31-FEEE-EC8AA99FB456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3C19EDA-96E7-C255-DFF9-F36A187EBACD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7" name="Рисунок 6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FAD938FE-3B63-4832-B610-64346C069F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5B38128B-385C-B928-A4A8-BD98929D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69067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9092896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ru-MO"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lang="ru-MO" sz="3200"/>
            </a:lvl1pPr>
            <a:lvl2pPr>
              <a:defRPr lang="ru-MO" sz="2800"/>
            </a:lvl2pPr>
            <a:lvl3pPr>
              <a:defRPr lang="ru-MO" sz="2400"/>
            </a:lvl3pPr>
            <a:lvl4pPr>
              <a:defRPr lang="ru-MO" sz="2000"/>
            </a:lvl4pPr>
            <a:lvl5pPr>
              <a:defRPr lang="ru-MO" sz="2000"/>
            </a:lvl5pPr>
            <a:lvl6pPr>
              <a:defRPr lang="ru-MO" sz="2000"/>
            </a:lvl6pPr>
            <a:lvl7pPr>
              <a:defRPr lang="ru-MO" sz="2000"/>
            </a:lvl7pPr>
            <a:lvl8pPr>
              <a:defRPr lang="ru-MO" sz="2000"/>
            </a:lvl8pPr>
            <a:lvl9pPr>
              <a:defRPr lang="ru-MO" sz="2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ru-MO" sz="1600"/>
            </a:lvl1pPr>
            <a:lvl2pPr marL="457200" indent="0">
              <a:buNone/>
              <a:defRPr lang="ru-MO" sz="1400"/>
            </a:lvl2pPr>
            <a:lvl3pPr marL="914400" indent="0">
              <a:buNone/>
              <a:defRPr lang="ru-MO" sz="1200"/>
            </a:lvl3pPr>
            <a:lvl4pPr marL="1371600" indent="0">
              <a:buNone/>
              <a:defRPr lang="ru-MO" sz="1000"/>
            </a:lvl4pPr>
            <a:lvl5pPr marL="1828800" indent="0">
              <a:buNone/>
              <a:defRPr lang="ru-MO" sz="1000"/>
            </a:lvl5pPr>
            <a:lvl6pPr marL="2286000" indent="0">
              <a:buNone/>
              <a:defRPr lang="ru-MO" sz="1000"/>
            </a:lvl6pPr>
            <a:lvl7pPr marL="2743200" indent="0">
              <a:buNone/>
              <a:defRPr lang="ru-MO" sz="1000"/>
            </a:lvl7pPr>
            <a:lvl8pPr marL="3200400" indent="0">
              <a:buNone/>
              <a:defRPr lang="ru-MO" sz="1000"/>
            </a:lvl8pPr>
            <a:lvl9pPr marL="3657600" indent="0">
              <a:buNone/>
              <a:defRPr lang="ru-MO"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6463575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ru-MO"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lang="ru-MO" sz="3200"/>
            </a:lvl1pPr>
            <a:lvl2pPr marL="457200" indent="0">
              <a:buNone/>
              <a:defRPr lang="ru-MO" sz="2800"/>
            </a:lvl2pPr>
            <a:lvl3pPr marL="914400" indent="0">
              <a:buNone/>
              <a:defRPr lang="ru-MO" sz="2400"/>
            </a:lvl3pPr>
            <a:lvl4pPr marL="1371600" indent="0">
              <a:buNone/>
              <a:defRPr lang="ru-MO" sz="2000"/>
            </a:lvl4pPr>
            <a:lvl5pPr marL="1828800" indent="0">
              <a:buNone/>
              <a:defRPr lang="ru-MO" sz="2000"/>
            </a:lvl5pPr>
            <a:lvl6pPr marL="2286000" indent="0">
              <a:buNone/>
              <a:defRPr lang="ru-MO" sz="2000"/>
            </a:lvl6pPr>
            <a:lvl7pPr marL="2743200" indent="0">
              <a:buNone/>
              <a:defRPr lang="ru-MO" sz="2000"/>
            </a:lvl7pPr>
            <a:lvl8pPr marL="3200400" indent="0">
              <a:buNone/>
              <a:defRPr lang="ru-MO" sz="2000"/>
            </a:lvl8pPr>
            <a:lvl9pPr marL="3657600" indent="0">
              <a:buNone/>
              <a:defRPr lang="ru-MO" sz="2000"/>
            </a:lvl9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ru-MO" sz="1600"/>
            </a:lvl1pPr>
            <a:lvl2pPr marL="457200" indent="0">
              <a:buNone/>
              <a:defRPr lang="ru-MO" sz="1400"/>
            </a:lvl2pPr>
            <a:lvl3pPr marL="914400" indent="0">
              <a:buNone/>
              <a:defRPr lang="ru-MO" sz="1200"/>
            </a:lvl3pPr>
            <a:lvl4pPr marL="1371600" indent="0">
              <a:buNone/>
              <a:defRPr lang="ru-MO" sz="1000"/>
            </a:lvl4pPr>
            <a:lvl5pPr marL="1828800" indent="0">
              <a:buNone/>
              <a:defRPr lang="ru-MO" sz="1000"/>
            </a:lvl5pPr>
            <a:lvl6pPr marL="2286000" indent="0">
              <a:buNone/>
              <a:defRPr lang="ru-MO" sz="1000"/>
            </a:lvl6pPr>
            <a:lvl7pPr marL="2743200" indent="0">
              <a:buNone/>
              <a:defRPr lang="ru-MO" sz="1000"/>
            </a:lvl7pPr>
            <a:lvl8pPr marL="3200400" indent="0">
              <a:buNone/>
              <a:defRPr lang="ru-MO" sz="1000"/>
            </a:lvl8pPr>
            <a:lvl9pPr marL="3657600" indent="0">
              <a:buNone/>
              <a:defRPr lang="ru-MO"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61616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1/31/2025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1/31/2025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56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ru-RU" sz="1800" noProof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0E309820-F966-41D6-9A9E-F094402396DD}" type="datetime1">
              <a:rPr lang="ru-RU" noProof="0" smtClean="0"/>
              <a:t>31.01.2025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75904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ru-RU" noProof="0" smtClean="0"/>
              <a:pPr/>
              <a:t>‹#›</a:t>
            </a:fld>
            <a:endParaRPr lang="ru-RU" noProof="0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2457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44" r:id="rId4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1/31/2025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682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Прямоугольник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Прямоугольник 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" dirty="0"/>
              <a:t>Стиль образца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068A786-B8BF-4988-ACBA-DD9B5BC8D522}" type="datetime1">
              <a:rPr lang="ru-RU" smtClean="0"/>
              <a:t>31.01.2025</a:t>
            </a:fld>
            <a:endParaRPr lang="en-US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036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MO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MO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ru-MO"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MO"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515426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  <p:sldLayoutId id="2147483742" r:id="rId18"/>
    <p:sldLayoutId id="2147483743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ru-MO" sz="4400" kern="1200">
          <a:solidFill>
            <a:schemeClr val="accent3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3292A"/>
        </a:buClr>
        <a:buFont typeface="Arial" panose="020B0604020202020204" pitchFamily="34" charset="0"/>
        <a:buChar char="•"/>
        <a:defRPr lang="ru-MO"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ru-MO"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ru-MO"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ru-MO"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ru-MO" sz="1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MO"/>
      </a:defPPr>
      <a:lvl1pPr marL="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396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49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Data" Target="../diagrams/data4.xml"/><Relationship Id="rId3" Type="http://schemas.openxmlformats.org/officeDocument/2006/relationships/diagramLayout" Target="../diagrams/layout1.xml"/><Relationship Id="rId21" Type="http://schemas.openxmlformats.org/officeDocument/2006/relationships/diagramColors" Target="../diagrams/colors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image" Target="../media/image21.jpg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Layout" Target="../diagrams/layout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microsoft.com/office/2007/relationships/diagramDrawing" Target="../diagrams/drawing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3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5.svg"/><Relationship Id="rId4" Type="http://schemas.openxmlformats.org/officeDocument/2006/relationships/image" Target="../media/image5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sv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3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3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sv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diagramLayout" Target="../diagrams/layout6.xml"/><Relationship Id="rId7" Type="http://schemas.openxmlformats.org/officeDocument/2006/relationships/image" Target="../media/image23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3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3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8.xml"/><Relationship Id="rId13" Type="http://schemas.openxmlformats.org/officeDocument/2006/relationships/image" Target="../media/image68.svg"/><Relationship Id="rId3" Type="http://schemas.openxmlformats.org/officeDocument/2006/relationships/diagramLayout" Target="../diagrams/layout17.xml"/><Relationship Id="rId7" Type="http://schemas.openxmlformats.org/officeDocument/2006/relationships/diagramData" Target="../diagrams/data18.xml"/><Relationship Id="rId12" Type="http://schemas.openxmlformats.org/officeDocument/2006/relationships/image" Target="../media/image67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7.xml"/><Relationship Id="rId11" Type="http://schemas.microsoft.com/office/2007/relationships/diagramDrawing" Target="../diagrams/drawing18.xml"/><Relationship Id="rId5" Type="http://schemas.openxmlformats.org/officeDocument/2006/relationships/diagramColors" Target="../diagrams/colors17.xml"/><Relationship Id="rId10" Type="http://schemas.openxmlformats.org/officeDocument/2006/relationships/diagramColors" Target="../diagrams/colors18.xml"/><Relationship Id="rId4" Type="http://schemas.openxmlformats.org/officeDocument/2006/relationships/diagramQuickStyle" Target="../diagrams/quickStyle17.xml"/><Relationship Id="rId9" Type="http://schemas.openxmlformats.org/officeDocument/2006/relationships/diagramQuickStyle" Target="../diagrams/quickStyle1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diagramLayout" Target="../diagrams/layout9.xml"/><Relationship Id="rId18" Type="http://schemas.openxmlformats.org/officeDocument/2006/relationships/diagramData" Target="../diagrams/data10.xml"/><Relationship Id="rId3" Type="http://schemas.openxmlformats.org/officeDocument/2006/relationships/diagramLayout" Target="../diagrams/layout7.xml"/><Relationship Id="rId21" Type="http://schemas.openxmlformats.org/officeDocument/2006/relationships/diagramColors" Target="../diagrams/colors10.xml"/><Relationship Id="rId7" Type="http://schemas.openxmlformats.org/officeDocument/2006/relationships/diagramData" Target="../diagrams/data8.xml"/><Relationship Id="rId12" Type="http://schemas.openxmlformats.org/officeDocument/2006/relationships/diagramData" Target="../diagrams/data9.xml"/><Relationship Id="rId17" Type="http://schemas.openxmlformats.org/officeDocument/2006/relationships/image" Target="../media/image21.jpg"/><Relationship Id="rId2" Type="http://schemas.openxmlformats.org/officeDocument/2006/relationships/diagramData" Target="../diagrams/data7.xml"/><Relationship Id="rId16" Type="http://schemas.microsoft.com/office/2007/relationships/diagramDrawing" Target="../diagrams/drawing9.xml"/><Relationship Id="rId20" Type="http://schemas.openxmlformats.org/officeDocument/2006/relationships/diagramQuickStyle" Target="../diagrams/quickStyle10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5" Type="http://schemas.openxmlformats.org/officeDocument/2006/relationships/diagramColors" Target="../diagrams/colors9.xml"/><Relationship Id="rId10" Type="http://schemas.openxmlformats.org/officeDocument/2006/relationships/diagramColors" Target="../diagrams/colors8.xml"/><Relationship Id="rId19" Type="http://schemas.openxmlformats.org/officeDocument/2006/relationships/diagramLayout" Target="../diagrams/layout10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Relationship Id="rId14" Type="http://schemas.openxmlformats.org/officeDocument/2006/relationships/diagramQuickStyle" Target="../diagrams/quickStyle9.xml"/><Relationship Id="rId22" Type="http://schemas.microsoft.com/office/2007/relationships/diagramDrawing" Target="../diagrams/drawing10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5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5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52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2.xml"/><Relationship Id="rId3" Type="http://schemas.openxmlformats.org/officeDocument/2006/relationships/diagramLayout" Target="../diagrams/layout21.xml"/><Relationship Id="rId7" Type="http://schemas.openxmlformats.org/officeDocument/2006/relationships/diagramData" Target="../diagrams/data22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52.xml"/><Relationship Id="rId6" Type="http://schemas.microsoft.com/office/2007/relationships/diagramDrawing" Target="../diagrams/drawing21.xml"/><Relationship Id="rId11" Type="http://schemas.microsoft.com/office/2007/relationships/diagramDrawing" Target="../diagrams/drawing22.xml"/><Relationship Id="rId5" Type="http://schemas.openxmlformats.org/officeDocument/2006/relationships/diagramColors" Target="../diagrams/colors21.xml"/><Relationship Id="rId10" Type="http://schemas.openxmlformats.org/officeDocument/2006/relationships/diagramColors" Target="../diagrams/colors22.xml"/><Relationship Id="rId4" Type="http://schemas.openxmlformats.org/officeDocument/2006/relationships/diagramQuickStyle" Target="../diagrams/quickStyle21.xml"/><Relationship Id="rId9" Type="http://schemas.openxmlformats.org/officeDocument/2006/relationships/diagramQuickStyle" Target="../diagrams/quickStyle2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sv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5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4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sv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4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7" Type="http://schemas.openxmlformats.org/officeDocument/2006/relationships/image" Target="../media/image78.jpg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5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5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5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sv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86.svg"/><Relationship Id="rId4" Type="http://schemas.openxmlformats.org/officeDocument/2006/relationships/image" Target="../media/image85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10AE40-44C4-D6F1-B223-65908B4AFA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5319" y="943554"/>
            <a:ext cx="9966960" cy="2926080"/>
          </a:xfrm>
        </p:spPr>
        <p:txBody>
          <a:bodyPr>
            <a:noAutofit/>
          </a:bodyPr>
          <a:lstStyle/>
          <a:p>
            <a:r>
              <a:rPr lang="ru-RU" sz="5500" dirty="0" err="1"/>
              <a:t>Захист</a:t>
            </a:r>
            <a:r>
              <a:rPr lang="ru-RU" sz="5500" dirty="0"/>
              <a:t> </a:t>
            </a:r>
            <a:r>
              <a:rPr lang="ru-RU" sz="5500" dirty="0" err="1"/>
              <a:t>агробізнесу</a:t>
            </a:r>
            <a:r>
              <a:rPr lang="ru-RU" sz="5500" dirty="0"/>
              <a:t>: нормативно-</a:t>
            </a:r>
            <a:r>
              <a:rPr lang="ru-RU" sz="5500" dirty="0" err="1"/>
              <a:t>правове</a:t>
            </a:r>
            <a:r>
              <a:rPr lang="ru-RU" sz="5500" dirty="0"/>
              <a:t> </a:t>
            </a:r>
            <a:r>
              <a:rPr lang="ru-RU" sz="5500" dirty="0" err="1"/>
              <a:t>регулювання</a:t>
            </a:r>
            <a:r>
              <a:rPr lang="ru-RU" sz="5500" dirty="0"/>
              <a:t> та </a:t>
            </a:r>
            <a:r>
              <a:rPr lang="ru-RU" sz="5500" dirty="0" err="1"/>
              <a:t>судова</a:t>
            </a:r>
            <a:r>
              <a:rPr lang="ru-RU" sz="5500" dirty="0"/>
              <a:t> практика</a:t>
            </a:r>
            <a:endParaRPr lang="ru-UA" sz="55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238755F-A2A3-4200-4F7B-BFAAB65D8B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5248" y="5220363"/>
            <a:ext cx="9966960" cy="1388165"/>
          </a:xfrm>
        </p:spPr>
        <p:txBody>
          <a:bodyPr>
            <a:normAutofit/>
          </a:bodyPr>
          <a:lstStyle/>
          <a:p>
            <a:pPr algn="r"/>
            <a:r>
              <a:rPr lang="uk-UA" sz="4300" b="1" dirty="0" err="1">
                <a:solidFill>
                  <a:schemeClr val="accent1">
                    <a:lumMod val="50000"/>
                  </a:schemeClr>
                </a:solidFill>
              </a:rPr>
              <a:t>К.ю.н</a:t>
            </a:r>
            <a:r>
              <a:rPr lang="uk-UA" sz="4300" b="1" dirty="0">
                <a:solidFill>
                  <a:schemeClr val="accent1">
                    <a:lumMod val="50000"/>
                  </a:schemeClr>
                </a:solidFill>
              </a:rPr>
              <a:t>, доцент, адвокат Олена </a:t>
            </a:r>
            <a:r>
              <a:rPr lang="uk-UA" sz="4300" b="1" dirty="0" err="1">
                <a:solidFill>
                  <a:schemeClr val="accent1">
                    <a:lumMod val="50000"/>
                  </a:schemeClr>
                </a:solidFill>
              </a:rPr>
              <a:t>Батигіна</a:t>
            </a:r>
            <a:endParaRPr lang="ru-UA" sz="43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Рисунок 6" descr="Школьник">
            <a:extLst>
              <a:ext uri="{FF2B5EF4-FFF2-40B4-BE49-F238E27FC236}">
                <a16:creationId xmlns:a16="http://schemas.microsoft.com/office/drawing/2014/main" id="{F36DC1F1-189B-C588-3104-05F0CADBD3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51735" y="500974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514365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89ABED2D-DA64-E361-DE57-A99104936C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8553" y="254285"/>
            <a:ext cx="8628579" cy="6349429"/>
          </a:xfrm>
        </p:spPr>
      </p:pic>
      <p:pic>
        <p:nvPicPr>
          <p:cNvPr id="7" name="Рисунок 6" descr="Наручники">
            <a:extLst>
              <a:ext uri="{FF2B5EF4-FFF2-40B4-BE49-F238E27FC236}">
                <a16:creationId xmlns:a16="http://schemas.microsoft.com/office/drawing/2014/main" id="{CFE81E66-45BC-BB4A-6147-6C4B884202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1278277"/>
            <a:ext cx="3318553" cy="331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324295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F14EA2-49C4-686A-D83C-FE1AEEEC4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949" y="1046251"/>
            <a:ext cx="10628102" cy="4928172"/>
          </a:xfr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Рейдерство (англ. </a:t>
            </a:r>
            <a:r>
              <a:rPr lang="en-US" b="1" dirty="0">
                <a:solidFill>
                  <a:schemeClr val="tx2"/>
                </a:solidFill>
              </a:rPr>
              <a:t>raider </a:t>
            </a:r>
            <a:r>
              <a:rPr lang="ru-RU" b="1" dirty="0" err="1">
                <a:solidFill>
                  <a:schemeClr val="tx2"/>
                </a:solidFill>
              </a:rPr>
              <a:t>учасник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нальоту</a:t>
            </a:r>
            <a:r>
              <a:rPr lang="ru-RU" b="1" dirty="0">
                <a:solidFill>
                  <a:schemeClr val="tx2"/>
                </a:solidFill>
              </a:rPr>
              <a:t>) </a:t>
            </a:r>
            <a:r>
              <a:rPr lang="ru-RU" dirty="0"/>
              <a:t>в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err="1"/>
              <a:t>розглядається</a:t>
            </a:r>
            <a:r>
              <a:rPr lang="ru-RU" dirty="0"/>
              <a:t> як </a:t>
            </a:r>
            <a:r>
              <a:rPr lang="ru-RU" dirty="0" err="1"/>
              <a:t>вилучення</a:t>
            </a:r>
            <a:r>
              <a:rPr lang="ru-RU" dirty="0"/>
              <a:t> майна на </a:t>
            </a:r>
            <a:r>
              <a:rPr lang="ru-RU" dirty="0" err="1"/>
              <a:t>нібито</a:t>
            </a:r>
            <a:r>
              <a:rPr lang="ru-RU" dirty="0"/>
              <a:t> </a:t>
            </a:r>
            <a:r>
              <a:rPr lang="ru-RU" dirty="0" err="1"/>
              <a:t>законних</a:t>
            </a:r>
            <a:r>
              <a:rPr lang="ru-RU" dirty="0"/>
              <a:t> </a:t>
            </a:r>
            <a:r>
              <a:rPr lang="ru-RU" dirty="0" err="1"/>
              <a:t>підставах</a:t>
            </a:r>
            <a:r>
              <a:rPr lang="ru-RU" dirty="0"/>
              <a:t>, в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виникнення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лежать </a:t>
            </a:r>
            <a:r>
              <a:rPr lang="ru-RU" dirty="0" err="1"/>
              <a:t>прогалини</a:t>
            </a:r>
            <a:r>
              <a:rPr lang="ru-RU" dirty="0"/>
              <a:t> в </a:t>
            </a:r>
            <a:r>
              <a:rPr lang="ru-RU" dirty="0" err="1"/>
              <a:t>законі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системні</a:t>
            </a:r>
            <a:r>
              <a:rPr lang="ru-RU" dirty="0"/>
              <a:t> </a:t>
            </a:r>
            <a:r>
              <a:rPr lang="ru-RU" dirty="0" err="1"/>
              <a:t>недоліки</a:t>
            </a:r>
            <a:r>
              <a:rPr lang="ru-RU" dirty="0"/>
              <a:t> </a:t>
            </a:r>
            <a:r>
              <a:rPr lang="ru-RU" dirty="0" err="1"/>
              <a:t>функціонування</a:t>
            </a:r>
            <a:r>
              <a:rPr lang="ru-RU" dirty="0"/>
              <a:t> </a:t>
            </a:r>
            <a:r>
              <a:rPr lang="ru-RU" dirty="0" err="1"/>
              <a:t>державних</a:t>
            </a:r>
            <a:r>
              <a:rPr lang="ru-RU" dirty="0"/>
              <a:t> </a:t>
            </a:r>
            <a:r>
              <a:rPr lang="ru-RU" dirty="0" err="1"/>
              <a:t>інститутів</a:t>
            </a:r>
            <a:r>
              <a:rPr lang="ru-RU" dirty="0"/>
              <a:t> (</a:t>
            </a:r>
            <a:r>
              <a:rPr lang="ru-RU" dirty="0" err="1"/>
              <a:t>судової</a:t>
            </a:r>
            <a:r>
              <a:rPr lang="ru-RU" dirty="0"/>
              <a:t> та </a:t>
            </a:r>
            <a:r>
              <a:rPr lang="ru-RU" dirty="0" err="1"/>
              <a:t>правоохоронної</a:t>
            </a:r>
            <a:r>
              <a:rPr lang="ru-RU" dirty="0"/>
              <a:t> систем,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реєстрації</a:t>
            </a:r>
            <a:r>
              <a:rPr lang="ru-RU" dirty="0"/>
              <a:t> </a:t>
            </a:r>
            <a:r>
              <a:rPr lang="ru-RU" dirty="0" err="1"/>
              <a:t>юридичних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). </a:t>
            </a:r>
            <a:endParaRPr lang="ru-UA" dirty="0"/>
          </a:p>
        </p:txBody>
      </p:sp>
      <p:pic>
        <p:nvPicPr>
          <p:cNvPr id="5" name="Объект 4" descr="Направленный вправо указательный палец, тыльная сторона руки">
            <a:extLst>
              <a:ext uri="{FF2B5EF4-FFF2-40B4-BE49-F238E27FC236}">
                <a16:creationId xmlns:a16="http://schemas.microsoft.com/office/drawing/2014/main" id="{8FA2664B-07DE-965E-6656-F410AD98EE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737" y="131850"/>
            <a:ext cx="1504032" cy="1142145"/>
          </a:xfrm>
        </p:spPr>
      </p:pic>
    </p:spTree>
    <p:extLst>
      <p:ext uri="{BB962C8B-B14F-4D97-AF65-F5344CB8AC3E}">
        <p14:creationId xmlns:p14="http://schemas.microsoft.com/office/powerpoint/2010/main" val="1360507313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7C6D74-F29C-C53C-9701-3EC531B3B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Мін’юст</a:t>
            </a:r>
            <a:r>
              <a:rPr lang="ru-RU" dirty="0"/>
              <a:t>: </a:t>
            </a:r>
            <a:r>
              <a:rPr lang="ru-RU" dirty="0" err="1"/>
              <a:t>Протидія</a:t>
            </a:r>
            <a:r>
              <a:rPr lang="ru-RU" dirty="0"/>
              <a:t> рейдерству - </a:t>
            </a:r>
            <a:r>
              <a:rPr lang="ru-RU" dirty="0" err="1"/>
              <a:t>підсумки</a:t>
            </a:r>
            <a:r>
              <a:rPr lang="ru-RU" dirty="0"/>
              <a:t> 2024 року</a:t>
            </a:r>
            <a:endParaRPr lang="LID4096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F3278A-2E70-3AF2-F4FA-94043E53D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2272055"/>
            <a:ext cx="11049000" cy="406839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700" dirty="0">
                <a:solidFill>
                  <a:schemeClr val="accent1">
                    <a:lumMod val="50000"/>
                  </a:schemeClr>
                </a:solidFill>
              </a:rPr>
              <a:t>На </a:t>
            </a:r>
            <a:r>
              <a:rPr lang="ru-RU" sz="2700" dirty="0" err="1">
                <a:solidFill>
                  <a:schemeClr val="accent1">
                    <a:lumMod val="50000"/>
                  </a:schemeClr>
                </a:solidFill>
              </a:rPr>
              <a:t>розгляд</a:t>
            </a:r>
            <a:r>
              <a:rPr lang="ru-RU" sz="27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700" dirty="0" err="1">
                <a:solidFill>
                  <a:schemeClr val="accent1">
                    <a:lumMod val="50000"/>
                  </a:schemeClr>
                </a:solidFill>
              </a:rPr>
              <a:t>Міністерства</a:t>
            </a:r>
            <a:r>
              <a:rPr lang="ru-RU" sz="27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700" dirty="0" err="1">
                <a:solidFill>
                  <a:schemeClr val="accent1">
                    <a:lumMod val="50000"/>
                  </a:schemeClr>
                </a:solidFill>
              </a:rPr>
              <a:t>юстиції</a:t>
            </a:r>
            <a:r>
              <a:rPr lang="ru-RU" sz="27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700" dirty="0" err="1">
                <a:solidFill>
                  <a:schemeClr val="accent1">
                    <a:lumMod val="50000"/>
                  </a:schemeClr>
                </a:solidFill>
              </a:rPr>
              <a:t>надійшло</a:t>
            </a:r>
            <a:r>
              <a:rPr lang="ru-RU" sz="2700" dirty="0">
                <a:solidFill>
                  <a:schemeClr val="accent1">
                    <a:lumMod val="50000"/>
                  </a:schemeClr>
                </a:solidFill>
              </a:rPr>
              <a:t> 2239 </a:t>
            </a:r>
            <a:r>
              <a:rPr lang="ru-RU" sz="2700" dirty="0" err="1">
                <a:solidFill>
                  <a:schemeClr val="accent1">
                    <a:lumMod val="50000"/>
                  </a:schemeClr>
                </a:solidFill>
              </a:rPr>
              <a:t>скарг</a:t>
            </a:r>
            <a:r>
              <a:rPr lang="ru-RU" sz="2700" dirty="0">
                <a:solidFill>
                  <a:schemeClr val="accent1">
                    <a:lumMod val="50000"/>
                  </a:schemeClr>
                </a:solidFill>
              </a:rPr>
              <a:t> у </a:t>
            </a:r>
            <a:r>
              <a:rPr lang="ru-RU" sz="2700" dirty="0" err="1">
                <a:solidFill>
                  <a:schemeClr val="accent1">
                    <a:lumMod val="50000"/>
                  </a:schemeClr>
                </a:solidFill>
              </a:rPr>
              <a:t>сфері</a:t>
            </a:r>
            <a:r>
              <a:rPr lang="ru-RU" sz="27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700" dirty="0" err="1">
                <a:solidFill>
                  <a:schemeClr val="accent1">
                    <a:lumMod val="50000"/>
                  </a:schemeClr>
                </a:solidFill>
              </a:rPr>
              <a:t>державної</a:t>
            </a:r>
            <a:r>
              <a:rPr lang="ru-RU" sz="27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700" dirty="0" err="1">
                <a:solidFill>
                  <a:schemeClr val="accent1">
                    <a:lumMod val="50000"/>
                  </a:schemeClr>
                </a:solidFill>
              </a:rPr>
              <a:t>реєстрації</a:t>
            </a:r>
            <a:r>
              <a:rPr lang="ru-RU" sz="2700" dirty="0">
                <a:solidFill>
                  <a:schemeClr val="accent1">
                    <a:lumMod val="50000"/>
                  </a:schemeClr>
                </a:solidFill>
              </a:rPr>
              <a:t>, з них: 435 — з </a:t>
            </a:r>
            <a:r>
              <a:rPr lang="ru-RU" sz="2700" dirty="0" err="1">
                <a:solidFill>
                  <a:schemeClr val="accent1">
                    <a:lumMod val="50000"/>
                  </a:schemeClr>
                </a:solidFill>
              </a:rPr>
              <a:t>бізнесу</a:t>
            </a:r>
            <a:r>
              <a:rPr lang="ru-RU" sz="2700" dirty="0">
                <a:solidFill>
                  <a:schemeClr val="accent1">
                    <a:lumMod val="50000"/>
                  </a:schemeClr>
                </a:solidFill>
              </a:rPr>
              <a:t>, 1804 — з </a:t>
            </a:r>
            <a:r>
              <a:rPr lang="ru-RU" sz="2700" dirty="0" err="1">
                <a:solidFill>
                  <a:schemeClr val="accent1">
                    <a:lumMod val="50000"/>
                  </a:schemeClr>
                </a:solidFill>
              </a:rPr>
              <a:t>нерухомості</a:t>
            </a:r>
            <a:r>
              <a:rPr lang="ru-RU" sz="2700" dirty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  <a:p>
            <a:pPr marL="45720" indent="0">
              <a:buNone/>
            </a:pPr>
            <a:r>
              <a:rPr lang="ru-RU" sz="2700" dirty="0" err="1">
                <a:solidFill>
                  <a:schemeClr val="accent1">
                    <a:lumMod val="50000"/>
                  </a:schemeClr>
                </a:solidFill>
              </a:rPr>
              <a:t>Офіс</a:t>
            </a:r>
            <a:r>
              <a:rPr lang="ru-RU" sz="27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700" dirty="0" err="1">
                <a:solidFill>
                  <a:schemeClr val="accent1">
                    <a:lumMod val="50000"/>
                  </a:schemeClr>
                </a:solidFill>
              </a:rPr>
              <a:t>протидії</a:t>
            </a:r>
            <a:r>
              <a:rPr lang="ru-RU" sz="2700" dirty="0">
                <a:solidFill>
                  <a:schemeClr val="accent1">
                    <a:lumMod val="50000"/>
                  </a:schemeClr>
                </a:solidFill>
              </a:rPr>
              <a:t> рейдерству </a:t>
            </a:r>
            <a:r>
              <a:rPr lang="ru-RU" sz="2700" dirty="0" err="1">
                <a:solidFill>
                  <a:schemeClr val="accent1">
                    <a:lumMod val="50000"/>
                  </a:schemeClr>
                </a:solidFill>
              </a:rPr>
              <a:t>розглянув</a:t>
            </a:r>
            <a:r>
              <a:rPr lang="ru-RU" sz="2700" dirty="0">
                <a:solidFill>
                  <a:schemeClr val="accent1">
                    <a:lumMod val="50000"/>
                  </a:schemeClr>
                </a:solidFill>
              </a:rPr>
              <a:t> 39 </a:t>
            </a:r>
            <a:r>
              <a:rPr lang="ru-RU" sz="2700" dirty="0" err="1">
                <a:solidFill>
                  <a:schemeClr val="accent1">
                    <a:lumMod val="50000"/>
                  </a:schemeClr>
                </a:solidFill>
              </a:rPr>
              <a:t>повідомлень</a:t>
            </a:r>
            <a:r>
              <a:rPr lang="ru-RU" sz="27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700" dirty="0" err="1">
                <a:solidFill>
                  <a:schemeClr val="accent1">
                    <a:lumMod val="50000"/>
                  </a:schemeClr>
                </a:solidFill>
              </a:rPr>
              <a:t>суб’єктів</a:t>
            </a:r>
            <a:r>
              <a:rPr lang="ru-RU" sz="27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700" dirty="0" err="1">
                <a:solidFill>
                  <a:schemeClr val="accent1">
                    <a:lumMod val="50000"/>
                  </a:schemeClr>
                </a:solidFill>
              </a:rPr>
              <a:t>державної</a:t>
            </a:r>
            <a:r>
              <a:rPr lang="ru-RU" sz="27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700" dirty="0" err="1">
                <a:solidFill>
                  <a:schemeClr val="accent1">
                    <a:lumMod val="50000"/>
                  </a:schemeClr>
                </a:solidFill>
              </a:rPr>
              <a:t>реєстрації</a:t>
            </a:r>
            <a:r>
              <a:rPr lang="ru-RU" sz="2700" dirty="0">
                <a:solidFill>
                  <a:schemeClr val="accent1">
                    <a:lumMod val="50000"/>
                  </a:schemeClr>
                </a:solidFill>
              </a:rPr>
              <a:t> про </a:t>
            </a:r>
            <a:r>
              <a:rPr lang="ru-RU" sz="2700" dirty="0" err="1">
                <a:solidFill>
                  <a:schemeClr val="accent1">
                    <a:lumMod val="50000"/>
                  </a:schemeClr>
                </a:solidFill>
              </a:rPr>
              <a:t>несанкціонований</a:t>
            </a:r>
            <a:r>
              <a:rPr lang="ru-RU" sz="2700" dirty="0">
                <a:solidFill>
                  <a:schemeClr val="accent1">
                    <a:lumMod val="50000"/>
                  </a:schemeClr>
                </a:solidFill>
              </a:rPr>
              <a:t> доступ до </a:t>
            </a:r>
            <a:r>
              <a:rPr lang="ru-RU" sz="2700" dirty="0" err="1">
                <a:solidFill>
                  <a:schemeClr val="accent1">
                    <a:lumMod val="50000"/>
                  </a:schemeClr>
                </a:solidFill>
              </a:rPr>
              <a:t>реєстрів</a:t>
            </a:r>
            <a:r>
              <a:rPr lang="ru-RU" sz="2700" dirty="0">
                <a:solidFill>
                  <a:schemeClr val="accent1">
                    <a:lumMod val="50000"/>
                  </a:schemeClr>
                </a:solidFill>
              </a:rPr>
              <a:t> (ДРРП та ЄДР). </a:t>
            </a:r>
          </a:p>
          <a:p>
            <a:pPr marL="45720" indent="0">
              <a:buNone/>
            </a:pPr>
            <a:r>
              <a:rPr lang="ru-RU" sz="2700" dirty="0" err="1">
                <a:solidFill>
                  <a:schemeClr val="accent1">
                    <a:lumMod val="50000"/>
                  </a:schemeClr>
                </a:solidFill>
              </a:rPr>
              <a:t>Кількість</a:t>
            </a:r>
            <a:r>
              <a:rPr lang="ru-RU" sz="27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700" dirty="0" err="1">
                <a:solidFill>
                  <a:schemeClr val="accent1">
                    <a:lumMod val="50000"/>
                  </a:schemeClr>
                </a:solidFill>
              </a:rPr>
              <a:t>наказів</a:t>
            </a:r>
            <a:r>
              <a:rPr lang="ru-RU" sz="2700" dirty="0">
                <a:solidFill>
                  <a:schemeClr val="accent1">
                    <a:lumMod val="50000"/>
                  </a:schemeClr>
                </a:solidFill>
              </a:rPr>
              <a:t> за результатами </a:t>
            </a:r>
            <a:r>
              <a:rPr lang="ru-RU" sz="2700" dirty="0" err="1">
                <a:solidFill>
                  <a:schemeClr val="accent1">
                    <a:lumMod val="50000"/>
                  </a:schemeClr>
                </a:solidFill>
              </a:rPr>
              <a:t>розгляду</a:t>
            </a:r>
            <a:r>
              <a:rPr lang="ru-RU" sz="27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700" dirty="0" err="1">
                <a:solidFill>
                  <a:schemeClr val="accent1">
                    <a:lumMod val="50000"/>
                  </a:schemeClr>
                </a:solidFill>
              </a:rPr>
              <a:t>скарг</a:t>
            </a:r>
            <a:r>
              <a:rPr lang="ru-RU" sz="2700" dirty="0">
                <a:solidFill>
                  <a:schemeClr val="accent1">
                    <a:lumMod val="50000"/>
                  </a:schemeClr>
                </a:solidFill>
              </a:rPr>
              <a:t> у 2024 — 1543 (440 з </a:t>
            </a:r>
            <a:r>
              <a:rPr lang="ru-RU" sz="2700" dirty="0" err="1">
                <a:solidFill>
                  <a:schemeClr val="accent1">
                    <a:lumMod val="50000"/>
                  </a:schemeClr>
                </a:solidFill>
              </a:rPr>
              <a:t>яких</a:t>
            </a:r>
            <a:r>
              <a:rPr lang="ru-RU" sz="27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700" dirty="0" err="1">
                <a:solidFill>
                  <a:schemeClr val="accent1">
                    <a:lumMod val="50000"/>
                  </a:schemeClr>
                </a:solidFill>
              </a:rPr>
              <a:t>задоволені</a:t>
            </a:r>
            <a:r>
              <a:rPr lang="ru-RU" sz="27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2700" dirty="0" err="1">
                <a:solidFill>
                  <a:schemeClr val="accent1">
                    <a:lumMod val="50000"/>
                  </a:schemeClr>
                </a:solidFill>
              </a:rPr>
              <a:t>що</a:t>
            </a:r>
            <a:r>
              <a:rPr lang="ru-RU" sz="27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700" dirty="0" err="1">
                <a:solidFill>
                  <a:schemeClr val="accent1">
                    <a:lumMod val="50000"/>
                  </a:schemeClr>
                </a:solidFill>
              </a:rPr>
              <a:t>складає</a:t>
            </a:r>
            <a:r>
              <a:rPr lang="ru-RU" sz="2700" dirty="0">
                <a:solidFill>
                  <a:schemeClr val="accent1">
                    <a:lumMod val="50000"/>
                  </a:schemeClr>
                </a:solidFill>
              </a:rPr>
              <a:t> 28,52%).</a:t>
            </a:r>
          </a:p>
          <a:p>
            <a:pPr marL="45720" indent="0">
              <a:buNone/>
            </a:pPr>
            <a:r>
              <a:rPr lang="ru-RU" sz="2700" dirty="0">
                <a:solidFill>
                  <a:schemeClr val="accent1">
                    <a:lumMod val="50000"/>
                  </a:schemeClr>
                </a:solidFill>
              </a:rPr>
              <a:t>Повернуто 30 </a:t>
            </a:r>
            <a:r>
              <a:rPr lang="ru-RU" sz="2700" dirty="0" err="1">
                <a:solidFill>
                  <a:schemeClr val="accent1">
                    <a:lumMod val="50000"/>
                  </a:schemeClr>
                </a:solidFill>
              </a:rPr>
              <a:t>земельних</a:t>
            </a:r>
            <a:r>
              <a:rPr lang="ru-RU" sz="27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700" dirty="0" err="1">
                <a:solidFill>
                  <a:schemeClr val="accent1">
                    <a:lumMod val="50000"/>
                  </a:schemeClr>
                </a:solidFill>
              </a:rPr>
              <a:t>ділянок</a:t>
            </a:r>
            <a:r>
              <a:rPr lang="ru-RU" sz="2700" dirty="0">
                <a:solidFill>
                  <a:schemeClr val="accent1">
                    <a:lumMod val="50000"/>
                  </a:schemeClr>
                </a:solidFill>
              </a:rPr>
              <a:t> (3487 га) та 3 </a:t>
            </a:r>
            <a:r>
              <a:rPr lang="ru-RU" sz="2700" dirty="0" err="1">
                <a:solidFill>
                  <a:schemeClr val="accent1">
                    <a:lumMod val="50000"/>
                  </a:schemeClr>
                </a:solidFill>
              </a:rPr>
              <a:t>об’єкти</a:t>
            </a:r>
            <a:r>
              <a:rPr lang="ru-RU" sz="27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700" dirty="0" err="1">
                <a:solidFill>
                  <a:schemeClr val="accent1">
                    <a:lumMod val="50000"/>
                  </a:schemeClr>
                </a:solidFill>
              </a:rPr>
              <a:t>нерухомості</a:t>
            </a:r>
            <a:r>
              <a:rPr lang="ru-RU" sz="2700" dirty="0">
                <a:solidFill>
                  <a:schemeClr val="accent1">
                    <a:lumMod val="50000"/>
                  </a:schemeClr>
                </a:solidFill>
              </a:rPr>
              <a:t> (1668 кв. м).</a:t>
            </a:r>
            <a:endParaRPr lang="LID4096" sz="27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 descr="Линейчатая диаграмма">
            <a:extLst>
              <a:ext uri="{FF2B5EF4-FFF2-40B4-BE49-F238E27FC236}">
                <a16:creationId xmlns:a16="http://schemas.microsoft.com/office/drawing/2014/main" id="{53EBF477-20FD-8D12-0A14-4BC4637F6E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2921" y="331342"/>
            <a:ext cx="1726701" cy="1726701"/>
          </a:xfrm>
          <a:prstGeom prst="rect">
            <a:avLst/>
          </a:prstGeom>
        </p:spPr>
      </p:pic>
      <p:pic>
        <p:nvPicPr>
          <p:cNvPr id="7" name="Рисунок 6" descr="Линейчатая диаграмма (справа налево)">
            <a:extLst>
              <a:ext uri="{FF2B5EF4-FFF2-40B4-BE49-F238E27FC236}">
                <a16:creationId xmlns:a16="http://schemas.microsoft.com/office/drawing/2014/main" id="{C012FE03-47FD-EB5A-3923-5C6B05BBA1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01898" y="331342"/>
            <a:ext cx="1726701" cy="162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166461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F7527C-D176-2407-2C7F-0899FDB67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15" y="256855"/>
            <a:ext cx="5858083" cy="6384154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r>
              <a:rPr lang="ru-RU" b="1" dirty="0"/>
              <a:t>КАБІНЕТ МІНІСТРІВ УКРАЇНИ</a:t>
            </a:r>
            <a:br>
              <a:rPr lang="ru-RU" b="1" dirty="0"/>
            </a:br>
            <a:r>
              <a:rPr lang="ru-RU" b="1" dirty="0"/>
              <a:t>ПОСТАНОВА </a:t>
            </a:r>
            <a:br>
              <a:rPr lang="ru-RU" b="1" dirty="0"/>
            </a:br>
            <a:r>
              <a:rPr lang="ru-RU" b="1" dirty="0" err="1"/>
              <a:t>від</a:t>
            </a:r>
            <a:r>
              <a:rPr lang="ru-RU" b="1" dirty="0"/>
              <a:t> 25 </a:t>
            </a:r>
            <a:r>
              <a:rPr lang="ru-RU" b="1" dirty="0" err="1"/>
              <a:t>грудня</a:t>
            </a:r>
            <a:r>
              <a:rPr lang="ru-RU" b="1" dirty="0"/>
              <a:t> 2015 р. </a:t>
            </a:r>
            <a:br>
              <a:rPr lang="ru-RU" b="1" dirty="0"/>
            </a:br>
            <a:r>
              <a:rPr lang="ru-RU" b="1" dirty="0"/>
              <a:t>№ 1128</a:t>
            </a:r>
            <a:br>
              <a:rPr lang="ru-RU" sz="2800" dirty="0"/>
            </a:br>
            <a:br>
              <a:rPr lang="ru-RU" sz="2800" dirty="0"/>
            </a:b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Порядок </a:t>
            </a:r>
            <a:r>
              <a:rPr lang="ru-RU" sz="3200" dirty="0" err="1">
                <a:solidFill>
                  <a:schemeClr val="accent1">
                    <a:lumMod val="75000"/>
                  </a:schemeClr>
                </a:solidFill>
              </a:rPr>
              <a:t>розгляду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1">
                    <a:lumMod val="75000"/>
                  </a:schemeClr>
                </a:solidFill>
              </a:rPr>
              <a:t>скарг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 на </a:t>
            </a:r>
            <a:r>
              <a:rPr lang="ru-RU" sz="3200" dirty="0" err="1">
                <a:solidFill>
                  <a:schemeClr val="accent1">
                    <a:lumMod val="75000"/>
                  </a:schemeClr>
                </a:solidFill>
              </a:rPr>
              <a:t>рішення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3200" dirty="0" err="1">
                <a:solidFill>
                  <a:schemeClr val="accent1">
                    <a:lumMod val="75000"/>
                  </a:schemeClr>
                </a:solidFill>
              </a:rPr>
              <a:t>дії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1">
                    <a:lumMod val="75000"/>
                  </a:schemeClr>
                </a:solidFill>
              </a:rPr>
              <a:t>або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1">
                    <a:lumMod val="75000"/>
                  </a:schemeClr>
                </a:solidFill>
              </a:rPr>
              <a:t>бездіяльність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 державного </a:t>
            </a:r>
            <a:r>
              <a:rPr lang="ru-RU" sz="3200" dirty="0" err="1">
                <a:solidFill>
                  <a:schemeClr val="accent1">
                    <a:lumMod val="75000"/>
                  </a:schemeClr>
                </a:solidFill>
              </a:rPr>
              <a:t>реєстратора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3200" dirty="0" err="1">
                <a:solidFill>
                  <a:schemeClr val="accent1">
                    <a:lumMod val="75000"/>
                  </a:schemeClr>
                </a:solidFill>
              </a:rPr>
              <a:t>суб’єктів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1">
                    <a:lumMod val="75000"/>
                  </a:schemeClr>
                </a:solidFill>
              </a:rPr>
              <a:t>державної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1">
                    <a:lumMod val="75000"/>
                  </a:schemeClr>
                </a:solidFill>
              </a:rPr>
              <a:t>реєстрації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3200" dirty="0" err="1">
                <a:solidFill>
                  <a:schemeClr val="accent1">
                    <a:lumMod val="75000"/>
                  </a:schemeClr>
                </a:solidFill>
              </a:rPr>
              <a:t>територіальних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1">
                    <a:lumMod val="75000"/>
                  </a:schemeClr>
                </a:solidFill>
              </a:rPr>
              <a:t>органів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1">
                    <a:lumMod val="75000"/>
                  </a:schemeClr>
                </a:solidFill>
              </a:rPr>
              <a:t>Міністерства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1">
                    <a:lumMod val="75000"/>
                  </a:schemeClr>
                </a:solidFill>
              </a:rPr>
              <a:t>юстиції</a:t>
            </a:r>
            <a:endParaRPr lang="ru-UA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BC615DC-6E96-445C-73EA-ED11E3BD2A8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7650" r="7650"/>
          <a:stretch>
            <a:fillRect/>
          </a:stretch>
        </p:blipFill>
        <p:spPr>
          <a:xfrm>
            <a:off x="6095999" y="2208944"/>
            <a:ext cx="5858085" cy="4432065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82768403-E141-E590-2D77-B9E321F7D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5998" y="328773"/>
            <a:ext cx="5657123" cy="958065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err="1"/>
              <a:t>Колегія</a:t>
            </a:r>
            <a:r>
              <a:rPr lang="ru-RU" sz="4000" b="1" dirty="0"/>
              <a:t> з </a:t>
            </a:r>
            <a:r>
              <a:rPr lang="ru-RU" sz="4000" b="1" dirty="0" err="1"/>
              <a:t>розгляду</a:t>
            </a:r>
            <a:r>
              <a:rPr lang="ru-RU" sz="4000" b="1" dirty="0"/>
              <a:t> </a:t>
            </a:r>
            <a:r>
              <a:rPr lang="ru-RU" sz="4000" b="1" dirty="0" err="1"/>
              <a:t>скарг</a:t>
            </a:r>
            <a:r>
              <a:rPr lang="ru-RU" sz="4000" b="1" dirty="0"/>
              <a:t> у </a:t>
            </a:r>
            <a:r>
              <a:rPr lang="ru-RU" sz="4000" b="1" dirty="0" err="1"/>
              <a:t>сфері</a:t>
            </a:r>
            <a:r>
              <a:rPr lang="ru-RU" sz="4000" b="1" dirty="0"/>
              <a:t> </a:t>
            </a:r>
            <a:r>
              <a:rPr lang="ru-RU" sz="4000" b="1" dirty="0" err="1"/>
              <a:t>державної</a:t>
            </a:r>
            <a:r>
              <a:rPr lang="ru-RU" sz="4000" b="1" dirty="0"/>
              <a:t> </a:t>
            </a:r>
            <a:r>
              <a:rPr lang="ru-RU" sz="4000" b="1" dirty="0" err="1"/>
              <a:t>реєстрації</a:t>
            </a:r>
            <a:r>
              <a:rPr lang="ru-RU" sz="4000" b="1" dirty="0"/>
              <a:t> </a:t>
            </a:r>
            <a:endParaRPr lang="ru-UA" sz="4000" b="1" dirty="0"/>
          </a:p>
        </p:txBody>
      </p:sp>
    </p:spTree>
    <p:extLst>
      <p:ext uri="{BB962C8B-B14F-4D97-AF65-F5344CB8AC3E}">
        <p14:creationId xmlns:p14="http://schemas.microsoft.com/office/powerpoint/2010/main" val="3207877758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66802B-515D-0F7D-3F9F-004334025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633" y="251718"/>
            <a:ext cx="11794733" cy="1596348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 err="1"/>
              <a:t>Судова</a:t>
            </a:r>
            <a:r>
              <a:rPr lang="ru-RU" b="1" dirty="0"/>
              <a:t> практика </a:t>
            </a:r>
            <a:r>
              <a:rPr lang="ru-RU" b="1" dirty="0" err="1"/>
              <a:t>оскарження</a:t>
            </a:r>
            <a:r>
              <a:rPr lang="ru-RU" b="1" dirty="0"/>
              <a:t> </a:t>
            </a:r>
            <a:r>
              <a:rPr lang="ru-RU" b="1" dirty="0" err="1"/>
              <a:t>сформованих</a:t>
            </a:r>
            <a:r>
              <a:rPr lang="ru-RU" b="1" dirty="0"/>
              <a:t> </a:t>
            </a:r>
            <a:r>
              <a:rPr lang="ru-RU" b="1" dirty="0" err="1"/>
              <a:t>Колегією</a:t>
            </a:r>
            <a:r>
              <a:rPr lang="ru-RU" b="1" dirty="0"/>
              <a:t> </a:t>
            </a:r>
            <a:r>
              <a:rPr lang="ru-RU" b="1" dirty="0" err="1"/>
              <a:t>висновків</a:t>
            </a:r>
            <a:r>
              <a:rPr lang="ru-RU" b="1" dirty="0"/>
              <a:t> і </a:t>
            </a:r>
            <a:r>
              <a:rPr lang="ru-RU" b="1" dirty="0" err="1"/>
              <a:t>прийнятих</a:t>
            </a:r>
            <a:r>
              <a:rPr lang="ru-RU" b="1" dirty="0"/>
              <a:t> </a:t>
            </a:r>
            <a:r>
              <a:rPr lang="ru-RU" b="1" dirty="0" err="1"/>
              <a:t>Мін’юстом</a:t>
            </a:r>
            <a:r>
              <a:rPr lang="ru-RU" b="1" dirty="0"/>
              <a:t> на </a:t>
            </a:r>
            <a:r>
              <a:rPr lang="ru-RU" b="1" dirty="0" err="1"/>
              <a:t>їх</a:t>
            </a:r>
            <a:r>
              <a:rPr lang="ru-RU" b="1" dirty="0"/>
              <a:t> </a:t>
            </a:r>
            <a:r>
              <a:rPr lang="ru-RU" b="1" dirty="0" err="1"/>
              <a:t>підставі</a:t>
            </a:r>
            <a:r>
              <a:rPr lang="ru-RU" b="1" dirty="0"/>
              <a:t> </a:t>
            </a:r>
            <a:r>
              <a:rPr lang="ru-RU" b="1" dirty="0" err="1"/>
              <a:t>рішень</a:t>
            </a:r>
            <a:r>
              <a:rPr lang="ru-RU" b="1" dirty="0"/>
              <a:t>: </a:t>
            </a:r>
            <a:endParaRPr lang="ru-UA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B7CE5E-4A5B-1955-5B8A-5EADB61F81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365" y="2952278"/>
            <a:ext cx="4524053" cy="182623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Постанова ВС у </a:t>
            </a:r>
            <a:r>
              <a:rPr lang="ru-RU" sz="3200" b="1" dirty="0" err="1">
                <a:solidFill>
                  <a:schemeClr val="accent5">
                    <a:lumMod val="50000"/>
                  </a:schemeClr>
                </a:solidFill>
              </a:rPr>
              <a:t>складі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 КГС </a:t>
            </a:r>
            <a:r>
              <a:rPr lang="ru-RU" sz="3200" b="1" dirty="0" err="1">
                <a:solidFill>
                  <a:schemeClr val="accent5">
                    <a:lumMod val="50000"/>
                  </a:schemeClr>
                </a:solidFill>
              </a:rPr>
              <a:t>від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 11.10.2021 у </a:t>
            </a:r>
            <a:r>
              <a:rPr lang="ru-RU" sz="3200" b="1" dirty="0" err="1">
                <a:solidFill>
                  <a:schemeClr val="accent5">
                    <a:lumMod val="50000"/>
                  </a:schemeClr>
                </a:solidFill>
              </a:rPr>
              <a:t>справі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 № 910/5971/20</a:t>
            </a:r>
          </a:p>
          <a:p>
            <a:pPr algn="ctr"/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2D6CB573-C71A-5FFA-E839-719C272E16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44639" y="2198670"/>
            <a:ext cx="4786078" cy="366633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900" b="1" dirty="0"/>
              <a:t>предметом</a:t>
            </a:r>
            <a:r>
              <a:rPr lang="ru-RU" sz="2700" dirty="0"/>
              <a:t> </a:t>
            </a:r>
            <a:r>
              <a:rPr lang="ru-RU" sz="2700" dirty="0" err="1"/>
              <a:t>оскарження</a:t>
            </a:r>
            <a:r>
              <a:rPr lang="ru-RU" sz="2700" dirty="0"/>
              <a:t> є </a:t>
            </a:r>
            <a:r>
              <a:rPr lang="ru-RU" sz="2700" dirty="0" err="1"/>
              <a:t>саме</a:t>
            </a:r>
            <a:r>
              <a:rPr lang="ru-RU" sz="2700" dirty="0"/>
              <a:t> наказ </a:t>
            </a:r>
            <a:r>
              <a:rPr lang="ru-RU" sz="2700" dirty="0" err="1"/>
              <a:t>Мінʼюсту</a:t>
            </a:r>
            <a:r>
              <a:rPr lang="ru-RU" sz="2700" dirty="0"/>
              <a:t> про </a:t>
            </a:r>
            <a:r>
              <a:rPr lang="ru-RU" sz="2700" dirty="0" err="1"/>
              <a:t>задоволення</a:t>
            </a:r>
            <a:r>
              <a:rPr lang="ru-RU" sz="2700" dirty="0"/>
              <a:t> </a:t>
            </a:r>
            <a:r>
              <a:rPr lang="ru-RU" sz="2700" dirty="0" err="1"/>
              <a:t>скарги</a:t>
            </a:r>
            <a:r>
              <a:rPr lang="ru-RU" sz="2700" dirty="0"/>
              <a:t> у </a:t>
            </a:r>
            <a:r>
              <a:rPr lang="ru-RU" sz="2700" dirty="0" err="1"/>
              <a:t>сфері</a:t>
            </a:r>
            <a:r>
              <a:rPr lang="ru-RU" sz="2700" dirty="0"/>
              <a:t> </a:t>
            </a:r>
            <a:r>
              <a:rPr lang="ru-RU" sz="2700" dirty="0" err="1"/>
              <a:t>державної</a:t>
            </a:r>
            <a:r>
              <a:rPr lang="ru-RU" sz="2700" dirty="0"/>
              <a:t> </a:t>
            </a:r>
            <a:r>
              <a:rPr lang="ru-RU" sz="2700" dirty="0" err="1"/>
              <a:t>реєстрації</a:t>
            </a:r>
            <a:r>
              <a:rPr lang="ru-RU" sz="2700" dirty="0"/>
              <a:t> і </a:t>
            </a:r>
            <a:r>
              <a:rPr lang="ru-RU" sz="2700" dirty="0" err="1"/>
              <a:t>додаткових</a:t>
            </a:r>
            <a:r>
              <a:rPr lang="ru-RU" sz="2700" dirty="0"/>
              <a:t> </a:t>
            </a:r>
            <a:r>
              <a:rPr lang="ru-RU" sz="2700" dirty="0" err="1"/>
              <a:t>вимог</a:t>
            </a:r>
            <a:r>
              <a:rPr lang="ru-RU" sz="2700" dirty="0"/>
              <a:t> у </a:t>
            </a:r>
            <a:r>
              <a:rPr lang="ru-RU" sz="2700" dirty="0" err="1"/>
              <a:t>позовній</a:t>
            </a:r>
            <a:r>
              <a:rPr lang="ru-RU" sz="2700" dirty="0"/>
              <a:t> </a:t>
            </a:r>
            <a:r>
              <a:rPr lang="ru-RU" sz="2700" dirty="0" err="1"/>
              <a:t>заяві</a:t>
            </a:r>
            <a:r>
              <a:rPr lang="ru-RU" sz="2700" dirty="0"/>
              <a:t> </a:t>
            </a:r>
            <a:r>
              <a:rPr lang="ru-RU" sz="2700" dirty="0" err="1"/>
              <a:t>зазначати</a:t>
            </a:r>
            <a:r>
              <a:rPr lang="ru-RU" sz="2700" dirty="0"/>
              <a:t> </a:t>
            </a:r>
            <a:r>
              <a:rPr lang="ru-RU" sz="2700" dirty="0" err="1"/>
              <a:t>непотрібно</a:t>
            </a:r>
            <a:r>
              <a:rPr lang="ru-RU" sz="2700" dirty="0"/>
              <a:t>.</a:t>
            </a:r>
          </a:p>
          <a:p>
            <a:r>
              <a:rPr lang="ru-RU" sz="2700" dirty="0"/>
              <a:t> </a:t>
            </a:r>
            <a:r>
              <a:rPr lang="ru-RU" sz="2900" b="1" dirty="0" err="1"/>
              <a:t>належним</a:t>
            </a:r>
            <a:r>
              <a:rPr lang="ru-RU" sz="2900" b="1" dirty="0"/>
              <a:t> </a:t>
            </a:r>
            <a:r>
              <a:rPr lang="ru-RU" sz="2900" b="1" dirty="0" err="1"/>
              <a:t>відповідачем</a:t>
            </a:r>
            <a:r>
              <a:rPr lang="ru-RU" sz="2900" b="1" dirty="0"/>
              <a:t> </a:t>
            </a:r>
            <a:r>
              <a:rPr lang="ru-RU" sz="2700" b="1" dirty="0"/>
              <a:t>є</a:t>
            </a:r>
            <a:r>
              <a:rPr lang="ru-RU" sz="2700" dirty="0"/>
              <a:t> </a:t>
            </a:r>
            <a:r>
              <a:rPr lang="ru-RU" sz="2700" dirty="0" err="1"/>
              <a:t>Міністерство</a:t>
            </a:r>
            <a:r>
              <a:rPr lang="ru-RU" sz="2700" dirty="0"/>
              <a:t> </a:t>
            </a:r>
            <a:r>
              <a:rPr lang="ru-RU" sz="2700" dirty="0" err="1"/>
              <a:t>юстиції</a:t>
            </a:r>
            <a:r>
              <a:rPr lang="ru-RU" sz="2700" dirty="0"/>
              <a:t> </a:t>
            </a:r>
            <a:r>
              <a:rPr lang="ru-RU" sz="2700" dirty="0" err="1"/>
              <a:t>України</a:t>
            </a:r>
            <a:r>
              <a:rPr lang="ru-RU" sz="2700" dirty="0"/>
              <a:t>.</a:t>
            </a:r>
          </a:p>
          <a:p>
            <a:endParaRPr lang="LID4096" dirty="0"/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3D2B6E1A-6E71-678F-549B-7252EA2FD2CF}"/>
              </a:ext>
            </a:extLst>
          </p:cNvPr>
          <p:cNvSpPr/>
          <p:nvPr/>
        </p:nvSpPr>
        <p:spPr>
          <a:xfrm>
            <a:off x="5264324" y="3381635"/>
            <a:ext cx="978408" cy="96751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30264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821A0F-FBF7-9DF6-7D4C-DBED25759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227" y="2052263"/>
            <a:ext cx="3110501" cy="2753474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/>
          <a:lstStyle/>
          <a:p>
            <a:pPr algn="ctr"/>
            <a:r>
              <a:rPr lang="uk-UA" b="1" dirty="0"/>
              <a:t>Підсудність таких спорів</a:t>
            </a:r>
            <a:r>
              <a:rPr lang="uk-UA" dirty="0"/>
              <a:t>: </a:t>
            </a:r>
            <a:endParaRPr lang="LID4096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167227BA-5876-A838-BEA9-43DBBC3D38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07640" y="779042"/>
            <a:ext cx="5555584" cy="5299916"/>
          </a:xfrm>
          <a:prstGeom prst="rect">
            <a:avLst/>
          </a:prstGeom>
        </p:spPr>
      </p:pic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CB5A01DB-3B10-AE14-6283-873E8FAD3DDE}"/>
              </a:ext>
            </a:extLst>
          </p:cNvPr>
          <p:cNvSpPr/>
          <p:nvPr/>
        </p:nvSpPr>
        <p:spPr>
          <a:xfrm>
            <a:off x="4426980" y="2874195"/>
            <a:ext cx="978408" cy="110960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341483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75ED50C-2F20-62E7-0A31-FDB2D3EFF3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27004" y="655749"/>
            <a:ext cx="5096496" cy="5731438"/>
          </a:xfrm>
        </p:spPr>
        <p:txBody>
          <a:bodyPr>
            <a:normAutofit/>
          </a:bodyPr>
          <a:lstStyle/>
          <a:p>
            <a:r>
              <a:rPr lang="ru-RU" sz="3000" b="1" dirty="0"/>
              <a:t>Постанова ВС у </a:t>
            </a:r>
            <a:r>
              <a:rPr lang="ru-RU" sz="3000" b="1" dirty="0" err="1"/>
              <a:t>складі</a:t>
            </a:r>
            <a:r>
              <a:rPr lang="ru-RU" sz="3000" b="1" dirty="0"/>
              <a:t> </a:t>
            </a:r>
            <a:r>
              <a:rPr lang="ru-RU" sz="3000" b="1" dirty="0" err="1"/>
              <a:t>Колегії</a:t>
            </a:r>
            <a:r>
              <a:rPr lang="ru-RU" sz="3000" b="1" dirty="0"/>
              <a:t> </a:t>
            </a:r>
            <a:r>
              <a:rPr lang="ru-RU" sz="3000" b="1" dirty="0" err="1"/>
              <a:t>суддів</a:t>
            </a:r>
            <a:r>
              <a:rPr lang="ru-RU" sz="3000" b="1" dirty="0"/>
              <a:t> КГС </a:t>
            </a:r>
            <a:r>
              <a:rPr lang="ru-RU" sz="3000" b="1" dirty="0" err="1"/>
              <a:t>від</a:t>
            </a:r>
            <a:r>
              <a:rPr lang="ru-RU" sz="3000" b="1" dirty="0"/>
              <a:t> 02.02.2022</a:t>
            </a:r>
          </a:p>
          <a:p>
            <a:pPr marL="45720" indent="0">
              <a:buNone/>
            </a:pPr>
            <a:endParaRPr lang="ru-RU" sz="3000" b="1" dirty="0"/>
          </a:p>
          <a:p>
            <a:pPr marL="45720" indent="0">
              <a:buNone/>
            </a:pPr>
            <a:r>
              <a:rPr lang="ru-RU" sz="3000" dirty="0"/>
              <a:t>«…</a:t>
            </a:r>
            <a:r>
              <a:rPr lang="ru-RU" sz="3000" dirty="0" err="1"/>
              <a:t>законодавство</a:t>
            </a:r>
            <a:r>
              <a:rPr lang="ru-RU" sz="3000" dirty="0"/>
              <a:t> </a:t>
            </a:r>
            <a:r>
              <a:rPr lang="ru-RU" sz="3000" dirty="0" err="1"/>
              <a:t>встановлює</a:t>
            </a:r>
            <a:r>
              <a:rPr lang="ru-RU" sz="3000" dirty="0"/>
              <a:t> не право, а </a:t>
            </a:r>
            <a:r>
              <a:rPr lang="ru-RU" sz="3000" dirty="0" err="1"/>
              <a:t>обов`язок</a:t>
            </a:r>
            <a:r>
              <a:rPr lang="ru-RU" sz="3000" dirty="0"/>
              <a:t> </a:t>
            </a:r>
            <a:r>
              <a:rPr lang="ru-RU" sz="3000" dirty="0" err="1"/>
              <a:t>комісії</a:t>
            </a:r>
            <a:r>
              <a:rPr lang="ru-RU" sz="3000" dirty="0"/>
              <a:t> </a:t>
            </a:r>
            <a:r>
              <a:rPr lang="ru-RU" sz="3000" dirty="0" err="1"/>
              <a:t>під</a:t>
            </a:r>
            <a:r>
              <a:rPr lang="ru-RU" sz="3000" dirty="0"/>
              <a:t> час </a:t>
            </a:r>
            <a:r>
              <a:rPr lang="ru-RU" sz="3000" dirty="0" err="1"/>
              <a:t>розгляду</a:t>
            </a:r>
            <a:r>
              <a:rPr lang="ru-RU" sz="3000" dirty="0"/>
              <a:t> </a:t>
            </a:r>
            <a:r>
              <a:rPr lang="ru-RU" sz="3000" dirty="0" err="1"/>
              <a:t>скарги</a:t>
            </a:r>
            <a:r>
              <a:rPr lang="ru-RU" sz="3000" dirty="0"/>
              <a:t> </a:t>
            </a:r>
            <a:r>
              <a:rPr lang="ru-RU" sz="3000" dirty="0" err="1"/>
              <a:t>запросити</a:t>
            </a:r>
            <a:r>
              <a:rPr lang="ru-RU" sz="3000" dirty="0"/>
              <a:t> до </a:t>
            </a:r>
            <a:r>
              <a:rPr lang="ru-RU" sz="3000" dirty="0" err="1"/>
              <a:t>цього</a:t>
            </a:r>
            <a:r>
              <a:rPr lang="ru-RU" sz="3000" dirty="0"/>
              <a:t> </a:t>
            </a:r>
            <a:r>
              <a:rPr lang="ru-RU" sz="3000" dirty="0" err="1"/>
              <a:t>процесу</a:t>
            </a:r>
            <a:r>
              <a:rPr lang="ru-RU" sz="3000" dirty="0"/>
              <a:t> </a:t>
            </a:r>
            <a:r>
              <a:rPr lang="ru-RU" sz="3000" dirty="0" err="1"/>
              <a:t>суб`єктів</a:t>
            </a:r>
            <a:r>
              <a:rPr lang="ru-RU" sz="3000" dirty="0"/>
              <a:t> </a:t>
            </a:r>
            <a:r>
              <a:rPr lang="ru-RU" sz="3000" dirty="0" err="1"/>
              <a:t>оскарження</a:t>
            </a:r>
            <a:r>
              <a:rPr lang="ru-RU" sz="3000" dirty="0"/>
              <a:t> та </a:t>
            </a:r>
            <a:r>
              <a:rPr lang="ru-RU" sz="3000" dirty="0" err="1"/>
              <a:t>інших</a:t>
            </a:r>
            <a:r>
              <a:rPr lang="ru-RU" sz="3000" dirty="0"/>
              <a:t> </a:t>
            </a:r>
            <a:r>
              <a:rPr lang="ru-RU" sz="3000" dirty="0" err="1"/>
              <a:t>заінтересованих</a:t>
            </a:r>
            <a:r>
              <a:rPr lang="ru-RU" sz="3000" dirty="0"/>
              <a:t> </a:t>
            </a:r>
            <a:r>
              <a:rPr lang="ru-RU" sz="3000" dirty="0" err="1"/>
              <a:t>осіб</a:t>
            </a:r>
            <a:r>
              <a:rPr lang="ru-RU" sz="3000" dirty="0"/>
              <a:t>».</a:t>
            </a:r>
            <a:endParaRPr lang="ru-UA" sz="3000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EC1FDBE6-1893-74F9-42DB-4E00C17229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825" y="1543691"/>
            <a:ext cx="4150384" cy="377061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uk-UA" sz="4300" b="1" dirty="0"/>
              <a:t>Незалучення суб'єктів оскарження  та інших заінтересованих осіб</a:t>
            </a:r>
            <a:endParaRPr lang="LID4096" sz="4300" b="1" dirty="0"/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49742273-9BAA-E95A-384F-F047B35CEDC7}"/>
              </a:ext>
            </a:extLst>
          </p:cNvPr>
          <p:cNvSpPr/>
          <p:nvPr/>
        </p:nvSpPr>
        <p:spPr>
          <a:xfrm>
            <a:off x="5396503" y="2424701"/>
            <a:ext cx="978408" cy="122437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362484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233EC6-CDE8-9851-E1EF-2ABA2F1DF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613" y="339047"/>
            <a:ext cx="10066105" cy="120567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Недотримання скаржником формальних вимог</a:t>
            </a:r>
            <a:endParaRPr lang="LID4096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73B54647-71C0-5232-D014-994FD800C0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9911" y="1544719"/>
            <a:ext cx="7243280" cy="4974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5" name="Стрелка: изогнутая вправо 4">
            <a:extLst>
              <a:ext uri="{FF2B5EF4-FFF2-40B4-BE49-F238E27FC236}">
                <a16:creationId xmlns:a16="http://schemas.microsoft.com/office/drawing/2014/main" id="{1944EC13-2E89-CCFC-6688-343C95358604}"/>
              </a:ext>
            </a:extLst>
          </p:cNvPr>
          <p:cNvSpPr/>
          <p:nvPr/>
        </p:nvSpPr>
        <p:spPr>
          <a:xfrm>
            <a:off x="247093" y="1345913"/>
            <a:ext cx="731520" cy="1592495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6" name="Стрелка: изогнутая влево 5">
            <a:extLst>
              <a:ext uri="{FF2B5EF4-FFF2-40B4-BE49-F238E27FC236}">
                <a16:creationId xmlns:a16="http://schemas.microsoft.com/office/drawing/2014/main" id="{3FDC7E72-6E75-EFA2-B03F-2A7AB0724BD8}"/>
              </a:ext>
            </a:extLst>
          </p:cNvPr>
          <p:cNvSpPr/>
          <p:nvPr/>
        </p:nvSpPr>
        <p:spPr>
          <a:xfrm>
            <a:off x="11044718" y="1345913"/>
            <a:ext cx="731520" cy="1592495"/>
          </a:xfrm>
          <a:prstGeom prst="curved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1923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123AAA-F3F0-A0AD-A7FC-8834647A09A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dirty="0"/>
              <a:t>Скарги у </a:t>
            </a:r>
            <a:r>
              <a:rPr lang="ru-RU" dirty="0" err="1"/>
              <a:t>сфері</a:t>
            </a:r>
            <a:r>
              <a:rPr lang="ru-RU" dirty="0"/>
              <a:t>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реєстрації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подані</a:t>
            </a:r>
            <a:r>
              <a:rPr lang="ru-RU" dirty="0"/>
              <a:t>: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15E179-1D1B-2051-6A31-760FA28461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7738" y="2640459"/>
            <a:ext cx="10456524" cy="3607941"/>
          </a:xfr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ru-RU" sz="3000" dirty="0"/>
              <a:t>1. </a:t>
            </a:r>
            <a:r>
              <a:rPr lang="ru-RU" sz="3000" dirty="0" err="1"/>
              <a:t>Письмово</a:t>
            </a:r>
            <a:r>
              <a:rPr lang="ru-RU" sz="3000" dirty="0"/>
              <a:t> за </a:t>
            </a:r>
            <a:r>
              <a:rPr lang="ru-RU" sz="3000" dirty="0" err="1"/>
              <a:t>поштовою</a:t>
            </a:r>
            <a:r>
              <a:rPr lang="ru-RU" sz="3000" dirty="0"/>
              <a:t> </a:t>
            </a:r>
            <a:r>
              <a:rPr lang="ru-RU" sz="3000" dirty="0" err="1"/>
              <a:t>адресою</a:t>
            </a:r>
            <a:r>
              <a:rPr lang="ru-RU" sz="3000" dirty="0"/>
              <a:t>: </a:t>
            </a:r>
            <a:r>
              <a:rPr lang="ru-RU" sz="3000" dirty="0" err="1"/>
              <a:t>вул</a:t>
            </a:r>
            <a:r>
              <a:rPr lang="ru-RU" sz="3000" dirty="0"/>
              <a:t>. </a:t>
            </a:r>
            <a:r>
              <a:rPr lang="ru-RU" sz="3000" dirty="0" err="1"/>
              <a:t>Городецького</a:t>
            </a:r>
            <a:r>
              <a:rPr lang="ru-RU" sz="3000" dirty="0"/>
              <a:t>, буд. 13, м. </a:t>
            </a:r>
            <a:r>
              <a:rPr lang="ru-RU" sz="3000" dirty="0" err="1"/>
              <a:t>Київ</a:t>
            </a:r>
            <a:r>
              <a:rPr lang="ru-RU" sz="3000" dirty="0"/>
              <a:t>, 01001.</a:t>
            </a:r>
          </a:p>
          <a:p>
            <a:pPr marL="45720" indent="0">
              <a:buNone/>
            </a:pPr>
            <a:r>
              <a:rPr lang="ru-RU" sz="3000" dirty="0"/>
              <a:t>2.Особисто за адресами: </a:t>
            </a:r>
            <a:r>
              <a:rPr lang="ru-RU" sz="3000" dirty="0" err="1"/>
              <a:t>вул</a:t>
            </a:r>
            <a:r>
              <a:rPr lang="ru-RU" sz="3000" dirty="0"/>
              <a:t>. </a:t>
            </a:r>
            <a:r>
              <a:rPr lang="ru-RU" sz="3000" dirty="0" err="1"/>
              <a:t>Євгена</a:t>
            </a:r>
            <a:r>
              <a:rPr lang="ru-RU" sz="3000" dirty="0"/>
              <a:t> </a:t>
            </a:r>
            <a:r>
              <a:rPr lang="ru-RU" sz="3000" dirty="0" err="1"/>
              <a:t>Сверстюка</a:t>
            </a:r>
            <a:r>
              <a:rPr lang="ru-RU" sz="3000" dirty="0"/>
              <a:t>, буд. 15, 1 – поверх. (</a:t>
            </a:r>
            <a:r>
              <a:rPr lang="ru-RU" sz="3000" dirty="0" err="1"/>
              <a:t>скринька</a:t>
            </a:r>
            <a:r>
              <a:rPr lang="ru-RU" sz="3000" dirty="0"/>
              <a:t> для </a:t>
            </a:r>
            <a:r>
              <a:rPr lang="ru-RU" sz="3000" dirty="0" err="1"/>
              <a:t>прийому</a:t>
            </a:r>
            <a:r>
              <a:rPr lang="ru-RU" sz="3000" dirty="0"/>
              <a:t> </a:t>
            </a:r>
            <a:r>
              <a:rPr lang="ru-RU" sz="3000" dirty="0" err="1"/>
              <a:t>скарг</a:t>
            </a:r>
            <a:r>
              <a:rPr lang="ru-RU" sz="3000" dirty="0"/>
              <a:t> та </a:t>
            </a:r>
            <a:r>
              <a:rPr lang="ru-RU" sz="3000" dirty="0" err="1"/>
              <a:t>іншої</a:t>
            </a:r>
            <a:r>
              <a:rPr lang="ru-RU" sz="3000" dirty="0"/>
              <a:t> </a:t>
            </a:r>
            <a:r>
              <a:rPr lang="ru-RU" sz="3000" dirty="0" err="1"/>
              <a:t>кореспонденції</a:t>
            </a:r>
            <a:r>
              <a:rPr lang="ru-RU" sz="3000" dirty="0"/>
              <a:t> </a:t>
            </a:r>
            <a:r>
              <a:rPr lang="ru-RU" sz="3000" dirty="0" err="1"/>
              <a:t>Офісу</a:t>
            </a:r>
            <a:r>
              <a:rPr lang="ru-RU" sz="3000" dirty="0"/>
              <a:t> </a:t>
            </a:r>
            <a:r>
              <a:rPr lang="ru-RU" sz="3000" dirty="0" err="1"/>
              <a:t>протидії</a:t>
            </a:r>
            <a:r>
              <a:rPr lang="ru-RU" sz="3000" dirty="0"/>
              <a:t> рейдерству) </a:t>
            </a:r>
          </a:p>
          <a:p>
            <a:pPr marL="45720" indent="0">
              <a:buNone/>
            </a:pPr>
            <a:r>
              <a:rPr lang="ru-RU" sz="3000" dirty="0"/>
              <a:t>3.  На </a:t>
            </a:r>
            <a:r>
              <a:rPr lang="ru-RU" sz="3000" dirty="0" err="1"/>
              <a:t>офіційні</a:t>
            </a:r>
            <a:r>
              <a:rPr lang="ru-RU" sz="3000" dirty="0"/>
              <a:t> </a:t>
            </a:r>
            <a:r>
              <a:rPr lang="ru-RU" sz="3000" dirty="0" err="1"/>
              <a:t>електронні</a:t>
            </a:r>
            <a:r>
              <a:rPr lang="ru-RU" sz="3000" dirty="0"/>
              <a:t> </a:t>
            </a:r>
            <a:r>
              <a:rPr lang="ru-RU" sz="3000" dirty="0" err="1"/>
              <a:t>адреси</a:t>
            </a:r>
            <a:r>
              <a:rPr lang="ru-RU" sz="3000" dirty="0"/>
              <a:t>.</a:t>
            </a:r>
          </a:p>
          <a:p>
            <a:pPr marL="45720" indent="0">
              <a:buNone/>
            </a:pPr>
            <a:r>
              <a:rPr lang="ru-RU" sz="3000" dirty="0"/>
              <a:t>4. Через Портал </a:t>
            </a:r>
            <a:r>
              <a:rPr lang="ru-RU" sz="3000" dirty="0" err="1"/>
              <a:t>державних</a:t>
            </a:r>
            <a:r>
              <a:rPr lang="ru-RU" sz="3000" dirty="0"/>
              <a:t> </a:t>
            </a:r>
            <a:r>
              <a:rPr lang="ru-RU" sz="3000" dirty="0" err="1"/>
              <a:t>послуг</a:t>
            </a:r>
            <a:r>
              <a:rPr lang="ru-RU" sz="3000" dirty="0"/>
              <a:t> </a:t>
            </a:r>
            <a:r>
              <a:rPr lang="ru-RU" sz="3000" dirty="0" err="1"/>
              <a:t>IGov</a:t>
            </a:r>
            <a:r>
              <a:rPr lang="ru-RU" sz="3000" dirty="0"/>
              <a:t> за </a:t>
            </a:r>
            <a:r>
              <a:rPr lang="ru-RU" sz="3000" dirty="0" err="1"/>
              <a:t>посиланням</a:t>
            </a:r>
            <a:r>
              <a:rPr lang="ru-RU" sz="3000" dirty="0"/>
              <a:t>:  https://igov.gov.ua/service/333/general</a:t>
            </a:r>
          </a:p>
          <a:p>
            <a:pPr marL="45720" indent="0">
              <a:buNone/>
            </a:pPr>
            <a:endParaRPr lang="ru-RU" sz="3000" dirty="0"/>
          </a:p>
          <a:p>
            <a:pPr marL="45720" indent="0">
              <a:buNone/>
            </a:pPr>
            <a:endParaRPr lang="ru-UA" dirty="0"/>
          </a:p>
        </p:txBody>
      </p:sp>
      <p:sp>
        <p:nvSpPr>
          <p:cNvPr id="5" name="Стрелка: вниз 4">
            <a:extLst>
              <a:ext uri="{FF2B5EF4-FFF2-40B4-BE49-F238E27FC236}">
                <a16:creationId xmlns:a16="http://schemas.microsoft.com/office/drawing/2014/main" id="{3D279386-D02D-F3D9-817B-4D4C1123C598}"/>
              </a:ext>
            </a:extLst>
          </p:cNvPr>
          <p:cNvSpPr/>
          <p:nvPr/>
        </p:nvSpPr>
        <p:spPr>
          <a:xfrm>
            <a:off x="5147352" y="1965960"/>
            <a:ext cx="1623317" cy="53425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155339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58AFF6-FC35-7190-343B-F233640E7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6203" y="501500"/>
            <a:ext cx="6359702" cy="2336343"/>
          </a:xfr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/>
              <a:t>Постанова ВС у </a:t>
            </a:r>
            <a:r>
              <a:rPr lang="ru-RU" dirty="0" err="1"/>
              <a:t>складі</a:t>
            </a:r>
            <a:r>
              <a:rPr lang="ru-RU" dirty="0"/>
              <a:t> </a:t>
            </a:r>
            <a:r>
              <a:rPr lang="ru-RU" dirty="0" err="1"/>
              <a:t>суддів</a:t>
            </a:r>
            <a:r>
              <a:rPr lang="ru-RU" dirty="0"/>
              <a:t> об</a:t>
            </a:r>
            <a:r>
              <a:rPr lang="en-US" dirty="0"/>
              <a:t>’</a:t>
            </a:r>
            <a:r>
              <a:rPr lang="ru-RU" dirty="0" err="1"/>
              <a:t>єднаної</a:t>
            </a:r>
            <a:r>
              <a:rPr lang="ru-RU" dirty="0"/>
              <a:t> </a:t>
            </a:r>
            <a:r>
              <a:rPr lang="ru-RU" dirty="0" err="1"/>
              <a:t>палати</a:t>
            </a:r>
            <a:r>
              <a:rPr lang="ru-RU" dirty="0"/>
              <a:t> КГС  </a:t>
            </a:r>
            <a:r>
              <a:rPr lang="ru-RU" dirty="0" err="1"/>
              <a:t>від</a:t>
            </a:r>
            <a:r>
              <a:rPr lang="ru-RU" dirty="0"/>
              <a:t> 15.07.2022 у </a:t>
            </a:r>
            <a:r>
              <a:rPr lang="ru-RU" dirty="0" err="1"/>
              <a:t>справі</a:t>
            </a:r>
            <a:r>
              <a:rPr lang="ru-RU" dirty="0"/>
              <a:t> № 910/4445/21 </a:t>
            </a:r>
            <a:endParaRPr lang="ru-UA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400B2E35-A2A6-2FEF-87A6-CDDEF0F3CB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43106" y="1425388"/>
            <a:ext cx="2824911" cy="2824911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A9DEE399-AB40-619E-0F77-F6DF347FC0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4127" y="3262045"/>
            <a:ext cx="7643973" cy="3094455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900" dirty="0" err="1"/>
              <a:t>Належним</a:t>
            </a:r>
            <a:r>
              <a:rPr lang="ru-RU" sz="2900" dirty="0"/>
              <a:t> </a:t>
            </a:r>
            <a:r>
              <a:rPr lang="ru-RU" sz="2900" dirty="0" err="1"/>
              <a:t>засобом</a:t>
            </a:r>
            <a:r>
              <a:rPr lang="ru-RU" sz="2900" dirty="0"/>
              <a:t> </a:t>
            </a:r>
            <a:r>
              <a:rPr lang="ru-RU" sz="2900" dirty="0" err="1"/>
              <a:t>забезпечення</a:t>
            </a:r>
            <a:r>
              <a:rPr lang="ru-RU" sz="2900" dirty="0"/>
              <a:t> позову, </a:t>
            </a:r>
            <a:r>
              <a:rPr lang="ru-RU" sz="2900" dirty="0" err="1"/>
              <a:t>зокрема</a:t>
            </a:r>
            <a:r>
              <a:rPr lang="ru-RU" sz="2900" dirty="0"/>
              <a:t>, є заборона </a:t>
            </a:r>
            <a:r>
              <a:rPr lang="ru-RU" sz="2900" dirty="0" err="1"/>
              <a:t>Міністерству</a:t>
            </a:r>
            <a:r>
              <a:rPr lang="ru-RU" sz="2900" dirty="0"/>
              <a:t> </a:t>
            </a:r>
            <a:r>
              <a:rPr lang="ru-RU" sz="2900" dirty="0" err="1"/>
              <a:t>юстиції</a:t>
            </a:r>
            <a:r>
              <a:rPr lang="ru-RU" sz="2900" dirty="0"/>
              <a:t> </a:t>
            </a:r>
            <a:r>
              <a:rPr lang="ru-RU" sz="2900" dirty="0" err="1"/>
              <a:t>України</a:t>
            </a:r>
            <a:r>
              <a:rPr lang="ru-RU" sz="2900" dirty="0"/>
              <a:t> (та/</a:t>
            </a:r>
            <a:r>
              <a:rPr lang="ru-RU" sz="2900" dirty="0" err="1"/>
              <a:t>або</a:t>
            </a:r>
            <a:r>
              <a:rPr lang="ru-RU" sz="2900" dirty="0"/>
              <a:t> </a:t>
            </a:r>
            <a:r>
              <a:rPr lang="ru-RU" sz="2900" dirty="0" err="1"/>
              <a:t>його</a:t>
            </a:r>
            <a:r>
              <a:rPr lang="ru-RU" sz="2900" dirty="0"/>
              <a:t> </a:t>
            </a:r>
            <a:r>
              <a:rPr lang="ru-RU" sz="2900" dirty="0" err="1"/>
              <a:t>структурним</a:t>
            </a:r>
            <a:r>
              <a:rPr lang="ru-RU" sz="2900" dirty="0"/>
              <a:t> </a:t>
            </a:r>
            <a:r>
              <a:rPr lang="ru-RU" sz="2900" dirty="0" err="1"/>
              <a:t>підрозділам</a:t>
            </a:r>
            <a:r>
              <a:rPr lang="ru-RU" sz="2900" dirty="0"/>
              <a:t> </a:t>
            </a:r>
            <a:r>
              <a:rPr lang="ru-RU" sz="2900" dirty="0" err="1"/>
              <a:t>тощо</a:t>
            </a:r>
            <a:r>
              <a:rPr lang="ru-RU" sz="2900" dirty="0"/>
              <a:t>) </a:t>
            </a:r>
            <a:r>
              <a:rPr lang="ru-RU" sz="2900" dirty="0" err="1"/>
              <a:t>вчиняти</a:t>
            </a:r>
            <a:r>
              <a:rPr lang="ru-RU" sz="2900" dirty="0"/>
              <a:t> будь-</a:t>
            </a:r>
            <a:r>
              <a:rPr lang="ru-RU" sz="2900" dirty="0" err="1"/>
              <a:t>які</a:t>
            </a:r>
            <a:r>
              <a:rPr lang="ru-RU" sz="2900" dirty="0"/>
              <a:t> </a:t>
            </a:r>
            <a:r>
              <a:rPr lang="ru-RU" sz="2900" dirty="0" err="1"/>
              <a:t>дії</a:t>
            </a:r>
            <a:r>
              <a:rPr lang="ru-RU" sz="2900" dirty="0"/>
              <a:t> </a:t>
            </a:r>
            <a:r>
              <a:rPr lang="ru-RU" sz="2900" dirty="0" err="1"/>
              <a:t>щодо</a:t>
            </a:r>
            <a:r>
              <a:rPr lang="ru-RU" sz="2900" dirty="0"/>
              <a:t> </a:t>
            </a:r>
            <a:r>
              <a:rPr lang="ru-RU" sz="2900" dirty="0" err="1"/>
              <a:t>виконання</a:t>
            </a:r>
            <a:r>
              <a:rPr lang="ru-RU" sz="2900" dirty="0"/>
              <a:t> наказу, у тому </a:t>
            </a:r>
            <a:r>
              <a:rPr lang="ru-RU" sz="2900" dirty="0" err="1"/>
              <a:t>числі</a:t>
            </a:r>
            <a:r>
              <a:rPr lang="ru-RU" sz="2900" dirty="0"/>
              <a:t> шляхом заборони </a:t>
            </a:r>
            <a:r>
              <a:rPr lang="ru-RU" sz="2900" dirty="0" err="1"/>
              <a:t>Мін’юсту</a:t>
            </a:r>
            <a:r>
              <a:rPr lang="ru-RU" sz="2900" dirty="0"/>
              <a:t> </a:t>
            </a:r>
            <a:r>
              <a:rPr lang="ru-RU" sz="2900" dirty="0" err="1"/>
              <a:t>скасовувати</a:t>
            </a:r>
            <a:r>
              <a:rPr lang="ru-RU" sz="2900" dirty="0"/>
              <a:t> </a:t>
            </a:r>
            <a:r>
              <a:rPr lang="ru-RU" sz="2900" dirty="0" err="1"/>
              <a:t>певну</a:t>
            </a:r>
            <a:r>
              <a:rPr lang="ru-RU" sz="2900" dirty="0"/>
              <a:t> </a:t>
            </a:r>
            <a:r>
              <a:rPr lang="ru-RU" sz="2900" dirty="0" err="1"/>
              <a:t>реєстраційну</a:t>
            </a:r>
            <a:r>
              <a:rPr lang="ru-RU" sz="2900" dirty="0"/>
              <a:t> </a:t>
            </a:r>
            <a:r>
              <a:rPr lang="ru-RU" sz="2900" dirty="0" err="1"/>
              <a:t>дію</a:t>
            </a:r>
            <a:r>
              <a:rPr lang="ru-RU" sz="2900" dirty="0"/>
              <a:t>.</a:t>
            </a:r>
            <a:endParaRPr lang="ru-UA" sz="2900" dirty="0"/>
          </a:p>
        </p:txBody>
      </p:sp>
      <p:pic>
        <p:nvPicPr>
          <p:cNvPr id="8" name="Рисунок 7" descr="Направленный вправо указательный палец, тыльная сторона руки">
            <a:extLst>
              <a:ext uri="{FF2B5EF4-FFF2-40B4-BE49-F238E27FC236}">
                <a16:creationId xmlns:a16="http://schemas.microsoft.com/office/drawing/2014/main" id="{24AD22C5-8F32-8756-EF93-095343F58E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6926" y="570063"/>
            <a:ext cx="1659277" cy="138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361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573528-1D8C-E0B6-ADC4-2F3406DFC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000" b="1" dirty="0"/>
              <a:t>Агробізнес з правової точки зору </a:t>
            </a:r>
            <a:endParaRPr lang="ru-UA" sz="50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F8BCCB-BA76-8BE8-1D64-E12A05DED2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3000" y="2268704"/>
            <a:ext cx="6983858" cy="4023360"/>
          </a:xfrm>
        </p:spPr>
        <p:txBody>
          <a:bodyPr>
            <a:normAutofit/>
          </a:bodyPr>
          <a:lstStyle/>
          <a:p>
            <a:pPr algn="ctr"/>
            <a:r>
              <a:rPr lang="ru-RU" sz="3500" dirty="0" err="1"/>
              <a:t>діяльність</a:t>
            </a:r>
            <a:r>
              <a:rPr lang="ru-RU" sz="3500" dirty="0"/>
              <a:t>, </a:t>
            </a:r>
            <a:r>
              <a:rPr lang="ru-RU" sz="3500" dirty="0" err="1"/>
              <a:t>що</a:t>
            </a:r>
            <a:r>
              <a:rPr lang="ru-RU" sz="3500" dirty="0"/>
              <a:t> </a:t>
            </a:r>
            <a:r>
              <a:rPr lang="ru-RU" sz="3500" dirty="0" err="1"/>
              <a:t>здійснюється</a:t>
            </a:r>
            <a:r>
              <a:rPr lang="ru-RU" sz="3500" dirty="0"/>
              <a:t> систематично з метою </a:t>
            </a:r>
            <a:r>
              <a:rPr lang="ru-RU" sz="3500" dirty="0" err="1"/>
              <a:t>отримання</a:t>
            </a:r>
            <a:r>
              <a:rPr lang="ru-RU" sz="3500" dirty="0"/>
              <a:t> </a:t>
            </a:r>
            <a:r>
              <a:rPr lang="ru-RU" sz="3500" dirty="0" err="1"/>
              <a:t>прибутку</a:t>
            </a:r>
            <a:r>
              <a:rPr lang="ru-RU" sz="3500" dirty="0"/>
              <a:t> в </a:t>
            </a:r>
            <a:r>
              <a:rPr lang="ru-RU" sz="3500" dirty="0" err="1"/>
              <a:t>процесі</a:t>
            </a:r>
            <a:r>
              <a:rPr lang="ru-RU" sz="3500" dirty="0"/>
              <a:t> </a:t>
            </a:r>
            <a:r>
              <a:rPr lang="ru-RU" sz="3500" dirty="0" err="1"/>
              <a:t>виробництва</a:t>
            </a:r>
            <a:r>
              <a:rPr lang="ru-RU" sz="3500" dirty="0"/>
              <a:t>, </a:t>
            </a:r>
            <a:r>
              <a:rPr lang="ru-RU" sz="3500" dirty="0" err="1"/>
              <a:t>переробки</a:t>
            </a:r>
            <a:r>
              <a:rPr lang="ru-RU" sz="3500" dirty="0"/>
              <a:t>, </a:t>
            </a:r>
            <a:r>
              <a:rPr lang="ru-RU" sz="3500" dirty="0" err="1"/>
              <a:t>зберігання</a:t>
            </a:r>
            <a:r>
              <a:rPr lang="ru-RU" sz="3500" dirty="0"/>
              <a:t>, </a:t>
            </a:r>
            <a:r>
              <a:rPr lang="ru-RU" sz="3500" dirty="0" err="1"/>
              <a:t>транспортування</a:t>
            </a:r>
            <a:r>
              <a:rPr lang="ru-RU" sz="3500" dirty="0"/>
              <a:t> й </a:t>
            </a:r>
            <a:r>
              <a:rPr lang="ru-RU" sz="3500" dirty="0" err="1"/>
              <a:t>реалізації</a:t>
            </a:r>
            <a:r>
              <a:rPr lang="ru-RU" sz="3500" dirty="0"/>
              <a:t> </a:t>
            </a:r>
            <a:r>
              <a:rPr lang="ru-RU" sz="3500" dirty="0" err="1"/>
              <a:t>сільськогосподарської</a:t>
            </a:r>
            <a:r>
              <a:rPr lang="ru-RU" sz="3500" dirty="0"/>
              <a:t> </a:t>
            </a:r>
            <a:r>
              <a:rPr lang="ru-RU" sz="3500" dirty="0" err="1"/>
              <a:t>продукції</a:t>
            </a:r>
            <a:r>
              <a:rPr lang="ru-RU" sz="3500" dirty="0"/>
              <a:t> та </a:t>
            </a:r>
            <a:r>
              <a:rPr lang="ru-RU" sz="3500" dirty="0" err="1"/>
              <a:t>сировини</a:t>
            </a:r>
            <a:endParaRPr lang="ru-RU" sz="3500" dirty="0"/>
          </a:p>
          <a:p>
            <a:endParaRPr lang="ru-RU" sz="3200" dirty="0"/>
          </a:p>
          <a:p>
            <a:endParaRPr lang="ru-UA" dirty="0"/>
          </a:p>
        </p:txBody>
      </p:sp>
      <p:pic>
        <p:nvPicPr>
          <p:cNvPr id="6" name="Объект 5" descr="Кукуруза">
            <a:extLst>
              <a:ext uri="{FF2B5EF4-FFF2-40B4-BE49-F238E27FC236}">
                <a16:creationId xmlns:a16="http://schemas.microsoft.com/office/drawing/2014/main" id="{E2FCE9F7-3FC8-9A6F-35AC-98FD8BD2730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54658" y="2057399"/>
            <a:ext cx="2830989" cy="3299717"/>
          </a:xfrm>
        </p:spPr>
      </p:pic>
      <p:sp>
        <p:nvSpPr>
          <p:cNvPr id="7" name="Стрелка: изогнутая вправо 6">
            <a:extLst>
              <a:ext uri="{FF2B5EF4-FFF2-40B4-BE49-F238E27FC236}">
                <a16:creationId xmlns:a16="http://schemas.microsoft.com/office/drawing/2014/main" id="{82D25A9B-72AD-5EAA-DC1E-65F023FD3D4D}"/>
              </a:ext>
            </a:extLst>
          </p:cNvPr>
          <p:cNvSpPr/>
          <p:nvPr/>
        </p:nvSpPr>
        <p:spPr>
          <a:xfrm>
            <a:off x="246579" y="1257770"/>
            <a:ext cx="992087" cy="1599258"/>
          </a:xfrm>
          <a:prstGeom prst="curvedRightArrow">
            <a:avLst>
              <a:gd name="adj1" fmla="val 10267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088875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D4D8AC-94E1-47E6-8F55-5C23B96AD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703" y="269697"/>
            <a:ext cx="6279525" cy="631860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3800" b="1" dirty="0"/>
              <a:t>З</a:t>
            </a:r>
            <a:r>
              <a:rPr lang="uk-UA" sz="3800" b="1" dirty="0" err="1"/>
              <a:t>акон</a:t>
            </a:r>
            <a:r>
              <a:rPr lang="uk-UA" sz="3800" b="1" dirty="0"/>
              <a:t> </a:t>
            </a:r>
            <a:r>
              <a:rPr lang="ru-RU" sz="3800" b="1" dirty="0" err="1"/>
              <a:t>України</a:t>
            </a:r>
            <a:r>
              <a:rPr lang="ru-RU" sz="3800" b="1" dirty="0"/>
              <a:t>                                   </a:t>
            </a:r>
            <a:r>
              <a:rPr lang="ru-RU" sz="3800" dirty="0"/>
              <a:t>«</a:t>
            </a:r>
            <a:r>
              <a:rPr lang="ru-RU" sz="3800" i="1" dirty="0"/>
              <a:t>Про </a:t>
            </a:r>
            <a:r>
              <a:rPr lang="ru-RU" sz="3800" i="1" dirty="0" err="1"/>
              <a:t>внесення</a:t>
            </a:r>
            <a:r>
              <a:rPr lang="ru-RU" sz="3800" i="1" dirty="0"/>
              <a:t> </a:t>
            </a:r>
            <a:r>
              <a:rPr lang="ru-RU" sz="3800" i="1" dirty="0" err="1"/>
              <a:t>змін</a:t>
            </a:r>
            <a:r>
              <a:rPr lang="ru-RU" sz="3800" i="1" dirty="0"/>
              <a:t> до </a:t>
            </a:r>
            <a:r>
              <a:rPr lang="ru-RU" sz="3800" i="1" dirty="0" err="1"/>
              <a:t>деяких</a:t>
            </a:r>
            <a:r>
              <a:rPr lang="ru-RU" sz="3800" i="1" dirty="0"/>
              <a:t> </a:t>
            </a:r>
            <a:r>
              <a:rPr lang="ru-RU" sz="3800" i="1" dirty="0" err="1"/>
              <a:t>законодавчих</a:t>
            </a:r>
            <a:r>
              <a:rPr lang="ru-RU" sz="3800" i="1" dirty="0"/>
              <a:t> </a:t>
            </a:r>
            <a:r>
              <a:rPr lang="ru-RU" sz="3800" i="1" dirty="0" err="1"/>
              <a:t>актів</a:t>
            </a:r>
            <a:r>
              <a:rPr lang="ru-RU" sz="3800" i="1" dirty="0"/>
              <a:t> </a:t>
            </a:r>
            <a:r>
              <a:rPr lang="ru-RU" sz="3800" i="1" dirty="0" err="1"/>
              <a:t>України</a:t>
            </a:r>
            <a:r>
              <a:rPr lang="ru-RU" sz="3800" i="1" dirty="0"/>
              <a:t> </a:t>
            </a:r>
            <a:r>
              <a:rPr lang="ru-RU" sz="3800" i="1" dirty="0" err="1"/>
              <a:t>щодо</a:t>
            </a:r>
            <a:r>
              <a:rPr lang="ru-RU" sz="3800" i="1" dirty="0"/>
              <a:t> </a:t>
            </a:r>
            <a:r>
              <a:rPr lang="ru-RU" sz="3800" i="1" dirty="0" err="1"/>
              <a:t>вирішення</a:t>
            </a:r>
            <a:r>
              <a:rPr lang="ru-RU" sz="3800" i="1" dirty="0"/>
              <a:t> </a:t>
            </a:r>
            <a:r>
              <a:rPr lang="ru-RU" sz="3800" i="1" dirty="0" err="1"/>
              <a:t>питання</a:t>
            </a:r>
            <a:r>
              <a:rPr lang="ru-RU" sz="3800" i="1" dirty="0"/>
              <a:t> </a:t>
            </a:r>
            <a:r>
              <a:rPr lang="ru-RU" sz="3800" i="1" dirty="0" err="1"/>
              <a:t>колективної</a:t>
            </a:r>
            <a:r>
              <a:rPr lang="ru-RU" sz="3800" i="1" dirty="0"/>
              <a:t> </a:t>
            </a:r>
            <a:r>
              <a:rPr lang="ru-RU" sz="3800" i="1" dirty="0" err="1"/>
              <a:t>власності</a:t>
            </a:r>
            <a:r>
              <a:rPr lang="ru-RU" sz="3800" i="1" dirty="0"/>
              <a:t> на землю, </a:t>
            </a:r>
            <a:r>
              <a:rPr lang="ru-RU" sz="3800" i="1" dirty="0" err="1"/>
              <a:t>удосконалення</a:t>
            </a:r>
            <a:r>
              <a:rPr lang="ru-RU" sz="3800" i="1" dirty="0"/>
              <a:t> правил </a:t>
            </a:r>
            <a:r>
              <a:rPr lang="ru-RU" sz="3800" i="1" dirty="0" err="1"/>
              <a:t>землекористування</a:t>
            </a:r>
            <a:r>
              <a:rPr lang="ru-RU" sz="3800" i="1" dirty="0"/>
              <a:t> у </a:t>
            </a:r>
            <a:r>
              <a:rPr lang="ru-RU" sz="3800" i="1" dirty="0" err="1"/>
              <a:t>масивах</a:t>
            </a:r>
            <a:r>
              <a:rPr lang="ru-RU" sz="3800" i="1" dirty="0"/>
              <a:t> земель </a:t>
            </a:r>
            <a:r>
              <a:rPr lang="ru-RU" sz="3800" i="1" dirty="0" err="1"/>
              <a:t>сільськогосподарського</a:t>
            </a:r>
            <a:r>
              <a:rPr lang="ru-RU" sz="3800" i="1" dirty="0"/>
              <a:t> </a:t>
            </a:r>
            <a:r>
              <a:rPr lang="ru-RU" sz="3800" i="1" dirty="0" err="1"/>
              <a:t>призначення</a:t>
            </a:r>
            <a:r>
              <a:rPr lang="ru-RU" sz="3800" i="1" dirty="0"/>
              <a:t>, </a:t>
            </a:r>
            <a:r>
              <a:rPr lang="ru-RU" sz="3800" i="1" dirty="0" err="1"/>
              <a:t>запобігання</a:t>
            </a:r>
            <a:r>
              <a:rPr lang="ru-RU" sz="3800" i="1" dirty="0"/>
              <a:t> рейдерству</a:t>
            </a:r>
            <a:r>
              <a:rPr lang="ru-RU" sz="3800" dirty="0"/>
              <a:t>».</a:t>
            </a:r>
            <a:endParaRPr lang="ru-UA" sz="3800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9402B116-FE6C-F2B8-B985-CB910F7229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28068" y="269697"/>
            <a:ext cx="5400229" cy="6318606"/>
          </a:xfrm>
        </p:spPr>
      </p:pic>
    </p:spTree>
    <p:extLst>
      <p:ext uri="{BB962C8B-B14F-4D97-AF65-F5344CB8AC3E}">
        <p14:creationId xmlns:p14="http://schemas.microsoft.com/office/powerpoint/2010/main" val="19690165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DA80B7-F39F-64C3-E16B-2F39DDE1C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err="1"/>
              <a:t>Розірвання</a:t>
            </a:r>
            <a:r>
              <a:rPr lang="ru-RU" b="1" dirty="0"/>
              <a:t> договору </a:t>
            </a:r>
            <a:r>
              <a:rPr lang="ru-RU" b="1" dirty="0" err="1"/>
              <a:t>оренди</a:t>
            </a:r>
            <a:r>
              <a:rPr lang="ru-RU" b="1" dirty="0"/>
              <a:t> </a:t>
            </a:r>
            <a:r>
              <a:rPr lang="ru-RU" b="1" dirty="0" err="1"/>
              <a:t>землі</a:t>
            </a:r>
            <a:r>
              <a:rPr lang="ru-RU" b="1" dirty="0"/>
              <a:t> </a:t>
            </a:r>
            <a:r>
              <a:rPr lang="ru-RU" b="1" dirty="0" err="1"/>
              <a:t>лише</a:t>
            </a:r>
            <a:r>
              <a:rPr lang="ru-RU" b="1" dirty="0"/>
              <a:t> за </a:t>
            </a:r>
            <a:r>
              <a:rPr lang="ru-RU" b="1" dirty="0" err="1"/>
              <a:t>погодженням</a:t>
            </a:r>
            <a:r>
              <a:rPr lang="ru-RU" b="1" dirty="0"/>
              <a:t> </a:t>
            </a:r>
            <a:r>
              <a:rPr lang="ru-RU" b="1" dirty="0" err="1"/>
              <a:t>загальних</a:t>
            </a:r>
            <a:r>
              <a:rPr lang="ru-RU" b="1" dirty="0"/>
              <a:t> </a:t>
            </a:r>
            <a:r>
              <a:rPr lang="ru-RU" b="1" dirty="0" err="1"/>
              <a:t>зборів</a:t>
            </a:r>
            <a:r>
              <a:rPr lang="ru-RU" b="1" dirty="0"/>
              <a:t>!!!</a:t>
            </a:r>
            <a:endParaRPr lang="ru-UA" b="1" dirty="0"/>
          </a:p>
        </p:txBody>
      </p:sp>
      <p:pic>
        <p:nvPicPr>
          <p:cNvPr id="6" name="Объект 5" descr="Восклицательный знак">
            <a:extLst>
              <a:ext uri="{FF2B5EF4-FFF2-40B4-BE49-F238E27FC236}">
                <a16:creationId xmlns:a16="http://schemas.microsoft.com/office/drawing/2014/main" id="{DD44CD7C-1F20-C04D-212A-B1FD97ED113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2896" y="609600"/>
            <a:ext cx="1159597" cy="1135380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50CBCE90-5AF5-DDA6-7AB1-5B3E147635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2616" y="2087366"/>
            <a:ext cx="10746768" cy="4161034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dirty="0" err="1"/>
              <a:t>Юридична</a:t>
            </a:r>
            <a:r>
              <a:rPr lang="ru-RU" sz="2800" dirty="0"/>
              <a:t> особа – </a:t>
            </a:r>
            <a:r>
              <a:rPr lang="ru-RU" sz="2800" dirty="0" err="1"/>
              <a:t>орендар</a:t>
            </a:r>
            <a:r>
              <a:rPr lang="ru-RU" sz="2800" dirty="0"/>
              <a:t> </a:t>
            </a:r>
            <a:r>
              <a:rPr lang="ru-RU" sz="2800" dirty="0" err="1"/>
              <a:t>землі</a:t>
            </a:r>
            <a:r>
              <a:rPr lang="ru-RU" sz="2800" dirty="0"/>
              <a:t> </a:t>
            </a:r>
            <a:r>
              <a:rPr lang="ru-RU" sz="2800" dirty="0" err="1"/>
              <a:t>сг</a:t>
            </a:r>
            <a:r>
              <a:rPr lang="ru-RU" sz="2800" dirty="0"/>
              <a:t> </a:t>
            </a:r>
            <a:r>
              <a:rPr lang="ru-RU" sz="2800" dirty="0" err="1"/>
              <a:t>призначення</a:t>
            </a:r>
            <a:r>
              <a:rPr lang="ru-RU" sz="2800" dirty="0"/>
              <a:t> </a:t>
            </a:r>
            <a:r>
              <a:rPr lang="ru-RU" sz="2800" dirty="0" err="1"/>
              <a:t>може</a:t>
            </a:r>
            <a:r>
              <a:rPr lang="ru-RU" sz="2800" dirty="0"/>
              <a:t> </a:t>
            </a:r>
            <a:r>
              <a:rPr lang="ru-RU" sz="2800" dirty="0" err="1"/>
              <a:t>розірвати</a:t>
            </a:r>
            <a:r>
              <a:rPr lang="ru-RU" sz="2800" dirty="0"/>
              <a:t> </a:t>
            </a:r>
            <a:r>
              <a:rPr lang="ru-RU" sz="2800" dirty="0" err="1"/>
              <a:t>договір</a:t>
            </a:r>
            <a:r>
              <a:rPr lang="ru-RU" sz="2800" dirty="0"/>
              <a:t> </a:t>
            </a:r>
            <a:r>
              <a:rPr lang="ru-RU" sz="2800" dirty="0" err="1"/>
              <a:t>оренди</a:t>
            </a:r>
            <a:r>
              <a:rPr lang="ru-RU" sz="2800" dirty="0"/>
              <a:t> </a:t>
            </a:r>
            <a:r>
              <a:rPr lang="ru-RU" sz="2800" b="1" dirty="0" err="1"/>
              <a:t>лише</a:t>
            </a:r>
            <a:r>
              <a:rPr lang="ru-RU" sz="2800" b="1" dirty="0"/>
              <a:t> за </a:t>
            </a:r>
            <a:r>
              <a:rPr lang="ru-RU" sz="2800" b="1" dirty="0" err="1"/>
              <a:t>наявності</a:t>
            </a:r>
            <a:r>
              <a:rPr lang="ru-RU" sz="2800" b="1" dirty="0"/>
              <a:t> </a:t>
            </a:r>
            <a:r>
              <a:rPr lang="ru-RU" sz="2800" b="1" dirty="0" err="1"/>
              <a:t>рішення</a:t>
            </a:r>
            <a:r>
              <a:rPr lang="ru-RU" sz="2800" b="1" dirty="0"/>
              <a:t> </a:t>
            </a:r>
            <a:r>
              <a:rPr lang="ru-RU" sz="2800" b="1" dirty="0" err="1"/>
              <a:t>загальних</a:t>
            </a:r>
            <a:r>
              <a:rPr lang="ru-RU" sz="2800" b="1" dirty="0"/>
              <a:t> </a:t>
            </a:r>
            <a:r>
              <a:rPr lang="ru-RU" sz="2800" b="1" dirty="0" err="1"/>
              <a:t>зборів</a:t>
            </a:r>
            <a:r>
              <a:rPr lang="ru-RU" sz="2800" b="1" dirty="0"/>
              <a:t> </a:t>
            </a:r>
            <a:r>
              <a:rPr lang="ru-RU" sz="2800" dirty="0"/>
              <a:t>про </a:t>
            </a:r>
            <a:r>
              <a:rPr lang="ru-RU" sz="2800" dirty="0" err="1"/>
              <a:t>погодження</a:t>
            </a:r>
            <a:r>
              <a:rPr lang="ru-RU" sz="2800" dirty="0"/>
              <a:t> </a:t>
            </a:r>
            <a:r>
              <a:rPr lang="ru-RU" sz="2800" dirty="0" err="1"/>
              <a:t>розірвання</a:t>
            </a:r>
            <a:r>
              <a:rPr lang="ru-RU" sz="2800" dirty="0"/>
              <a:t> такого договору (</a:t>
            </a:r>
            <a:r>
              <a:rPr lang="ru-RU" sz="2800" dirty="0" err="1"/>
              <a:t>значний</a:t>
            </a:r>
            <a:r>
              <a:rPr lang="ru-RU" sz="2800" dirty="0"/>
              <a:t> </a:t>
            </a:r>
            <a:r>
              <a:rPr lang="ru-RU" sz="2800" dirty="0" err="1"/>
              <a:t>правочин</a:t>
            </a:r>
            <a:r>
              <a:rPr lang="ru-RU" sz="2800" dirty="0"/>
              <a:t>).</a:t>
            </a:r>
          </a:p>
          <a:p>
            <a:r>
              <a:rPr lang="ru-RU" sz="2800" dirty="0"/>
              <a:t> У </a:t>
            </a:r>
            <a:r>
              <a:rPr lang="ru-RU" sz="2800" dirty="0" err="1"/>
              <a:t>разі</a:t>
            </a:r>
            <a:r>
              <a:rPr lang="ru-RU" sz="2800" dirty="0"/>
              <a:t> </a:t>
            </a:r>
            <a:r>
              <a:rPr lang="ru-RU" sz="2800" dirty="0" err="1"/>
              <a:t>розірвання</a:t>
            </a:r>
            <a:r>
              <a:rPr lang="ru-RU" sz="2800" dirty="0"/>
              <a:t> договору </a:t>
            </a:r>
            <a:r>
              <a:rPr lang="ru-RU" sz="2800" dirty="0" err="1"/>
              <a:t>оренди</a:t>
            </a:r>
            <a:r>
              <a:rPr lang="ru-RU" sz="2800" dirty="0"/>
              <a:t> за </a:t>
            </a:r>
            <a:r>
              <a:rPr lang="ru-RU" sz="2800" dirty="0" err="1"/>
              <a:t>відсутності</a:t>
            </a:r>
            <a:r>
              <a:rPr lang="ru-RU" sz="2800" dirty="0"/>
              <a:t> </a:t>
            </a:r>
            <a:r>
              <a:rPr lang="ru-RU" sz="2800" dirty="0" err="1"/>
              <a:t>згоди</a:t>
            </a:r>
            <a:r>
              <a:rPr lang="ru-RU" sz="2800" dirty="0"/>
              <a:t> </a:t>
            </a:r>
            <a:r>
              <a:rPr lang="ru-RU" sz="2800" dirty="0" err="1"/>
              <a:t>загальних</a:t>
            </a:r>
            <a:r>
              <a:rPr lang="ru-RU" sz="2800" dirty="0"/>
              <a:t> </a:t>
            </a:r>
            <a:r>
              <a:rPr lang="ru-RU" sz="2800" dirty="0" err="1"/>
              <a:t>зборів</a:t>
            </a:r>
            <a:r>
              <a:rPr lang="ru-RU" sz="2800" dirty="0"/>
              <a:t>, </a:t>
            </a:r>
            <a:r>
              <a:rPr lang="ru-RU" sz="2800" dirty="0" err="1"/>
              <a:t>такий</a:t>
            </a:r>
            <a:r>
              <a:rPr lang="ru-RU" sz="2800" dirty="0"/>
              <a:t> </a:t>
            </a:r>
            <a:r>
              <a:rPr lang="ru-RU" sz="2800" dirty="0" err="1"/>
              <a:t>правочин</a:t>
            </a:r>
            <a:r>
              <a:rPr lang="ru-RU" sz="2800" dirty="0"/>
              <a:t> буде </a:t>
            </a:r>
            <a:r>
              <a:rPr lang="ru-RU" sz="2800" dirty="0" err="1"/>
              <a:t>вважатися</a:t>
            </a:r>
            <a:r>
              <a:rPr lang="ru-RU" sz="2800" dirty="0"/>
              <a:t> </a:t>
            </a:r>
            <a:r>
              <a:rPr lang="ru-RU" sz="2800" b="1" dirty="0" err="1"/>
              <a:t>нікчемним</a:t>
            </a:r>
            <a:r>
              <a:rPr lang="ru-RU" sz="2800" b="1" dirty="0"/>
              <a:t>.</a:t>
            </a:r>
          </a:p>
          <a:p>
            <a:r>
              <a:rPr lang="ru-RU" sz="2800" dirty="0"/>
              <a:t>При </a:t>
            </a:r>
            <a:r>
              <a:rPr lang="ru-RU" sz="2800" dirty="0" err="1"/>
              <a:t>цьому</a:t>
            </a:r>
            <a:r>
              <a:rPr lang="ru-RU" sz="2800" dirty="0"/>
              <a:t>, </a:t>
            </a:r>
            <a:r>
              <a:rPr lang="ru-RU" sz="2800" dirty="0" err="1"/>
              <a:t>таке</a:t>
            </a:r>
            <a:r>
              <a:rPr lang="ru-RU" sz="2800" dirty="0"/>
              <a:t> </a:t>
            </a:r>
            <a:r>
              <a:rPr lang="ru-RU" sz="2800" dirty="0" err="1"/>
              <a:t>положення</a:t>
            </a:r>
            <a:r>
              <a:rPr lang="ru-RU" sz="2800" dirty="0"/>
              <a:t> не </a:t>
            </a:r>
            <a:r>
              <a:rPr lang="ru-RU" sz="2800" dirty="0" err="1"/>
              <a:t>поширюється</a:t>
            </a:r>
            <a:r>
              <a:rPr lang="ru-RU" sz="2800" dirty="0"/>
              <a:t> на АТ, </a:t>
            </a:r>
            <a:r>
              <a:rPr lang="ru-RU" sz="2800" dirty="0" err="1"/>
              <a:t>повне</a:t>
            </a:r>
            <a:r>
              <a:rPr lang="ru-RU" sz="2800" dirty="0"/>
              <a:t> та </a:t>
            </a:r>
            <a:r>
              <a:rPr lang="ru-RU" sz="2800" dirty="0" err="1"/>
              <a:t>командитне</a:t>
            </a:r>
            <a:r>
              <a:rPr lang="ru-RU" sz="2800" dirty="0"/>
              <a:t> </a:t>
            </a:r>
            <a:r>
              <a:rPr lang="ru-RU" sz="2800" dirty="0" err="1"/>
              <a:t>товариства</a:t>
            </a:r>
            <a:r>
              <a:rPr lang="ru-RU" sz="2800" dirty="0"/>
              <a:t>, </a:t>
            </a:r>
            <a:r>
              <a:rPr lang="ru-RU" sz="2800" dirty="0" err="1"/>
              <a:t>юридичну</a:t>
            </a:r>
            <a:r>
              <a:rPr lang="ru-RU" sz="2800" dirty="0"/>
              <a:t> особу </a:t>
            </a:r>
            <a:r>
              <a:rPr lang="ru-RU" sz="2800" dirty="0" err="1"/>
              <a:t>публічного</a:t>
            </a:r>
            <a:r>
              <a:rPr lang="ru-RU" sz="2800" dirty="0"/>
              <a:t> права, а також на </a:t>
            </a:r>
            <a:r>
              <a:rPr lang="ru-RU" sz="2800" dirty="0" err="1"/>
              <a:t>юридичну</a:t>
            </a:r>
            <a:r>
              <a:rPr lang="ru-RU" sz="2800" dirty="0"/>
              <a:t> особу, статутом </a:t>
            </a:r>
            <a:r>
              <a:rPr lang="ru-RU" sz="2800" dirty="0" err="1"/>
              <a:t>якої</a:t>
            </a:r>
            <a:r>
              <a:rPr lang="ru-RU" sz="2800" dirty="0"/>
              <a:t> прямо </a:t>
            </a:r>
            <a:r>
              <a:rPr lang="ru-RU" sz="2800" dirty="0" err="1"/>
              <a:t>передбачено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такий</a:t>
            </a:r>
            <a:r>
              <a:rPr lang="ru-RU" sz="2800" dirty="0"/>
              <a:t> </a:t>
            </a:r>
            <a:r>
              <a:rPr lang="ru-RU" sz="2800" dirty="0" err="1"/>
              <a:t>правочин</a:t>
            </a:r>
            <a:r>
              <a:rPr lang="ru-RU" sz="2800" dirty="0"/>
              <a:t> </a:t>
            </a:r>
            <a:r>
              <a:rPr lang="ru-RU" sz="2800" b="1" dirty="0"/>
              <a:t>не є </a:t>
            </a:r>
            <a:r>
              <a:rPr lang="ru-RU" sz="2800" b="1" dirty="0" err="1"/>
              <a:t>значним</a:t>
            </a:r>
            <a:r>
              <a:rPr lang="ru-RU" sz="2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38565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00851EFF-C74E-E09F-10B6-114A9B2551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854" y="287675"/>
            <a:ext cx="11681717" cy="6328881"/>
          </a:xfrm>
        </p:spPr>
      </p:pic>
    </p:spTree>
    <p:extLst>
      <p:ext uri="{BB962C8B-B14F-4D97-AF65-F5344CB8AC3E}">
        <p14:creationId xmlns:p14="http://schemas.microsoft.com/office/powerpoint/2010/main" val="10319605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>
            <a:extLst>
              <a:ext uri="{FF2B5EF4-FFF2-40B4-BE49-F238E27FC236}">
                <a16:creationId xmlns:a16="http://schemas.microsoft.com/office/drawing/2014/main" id="{D2D7329F-AE20-FE82-8C54-AE039A4669F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08226" y="205483"/>
            <a:ext cx="11599522" cy="6369977"/>
          </a:xfrm>
        </p:spPr>
      </p:pic>
    </p:spTree>
    <p:extLst>
      <p:ext uri="{BB962C8B-B14F-4D97-AF65-F5344CB8AC3E}">
        <p14:creationId xmlns:p14="http://schemas.microsoft.com/office/powerpoint/2010/main" val="38430941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B63F02-7105-7F8A-B0D2-41E7C05B8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148" y="1230330"/>
            <a:ext cx="6534681" cy="4397339"/>
          </a:xfr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b="1" dirty="0"/>
              <a:t>ІІ Форуму з аграрного права </a:t>
            </a:r>
            <a:r>
              <a:rPr lang="ru-RU" b="1" dirty="0" err="1"/>
              <a:t>під</a:t>
            </a:r>
            <a:r>
              <a:rPr lang="ru-RU" b="1" dirty="0"/>
              <a:t> </a:t>
            </a:r>
            <a:r>
              <a:rPr lang="ru-RU" b="1" dirty="0" err="1"/>
              <a:t>назвою</a:t>
            </a:r>
            <a:r>
              <a:rPr lang="ru-RU" b="1" dirty="0"/>
              <a:t> «</a:t>
            </a:r>
            <a:r>
              <a:rPr lang="ru-RU" b="1" dirty="0" err="1"/>
              <a:t>Захист</a:t>
            </a:r>
            <a:r>
              <a:rPr lang="ru-RU" b="1" dirty="0"/>
              <a:t> </a:t>
            </a:r>
            <a:r>
              <a:rPr lang="ru-RU" b="1" dirty="0" err="1"/>
              <a:t>агробізнесу</a:t>
            </a:r>
            <a:r>
              <a:rPr lang="ru-RU" b="1" dirty="0"/>
              <a:t> й </a:t>
            </a:r>
            <a:r>
              <a:rPr lang="ru-RU" b="1" dirty="0" err="1"/>
              <a:t>судова</a:t>
            </a:r>
            <a:r>
              <a:rPr lang="ru-RU" b="1" dirty="0"/>
              <a:t> практика в </a:t>
            </a:r>
            <a:r>
              <a:rPr lang="ru-RU" b="1" dirty="0" err="1"/>
              <a:t>регулюванні</a:t>
            </a:r>
            <a:r>
              <a:rPr lang="ru-RU" b="1" dirty="0"/>
              <a:t> </a:t>
            </a:r>
            <a:r>
              <a:rPr lang="ru-RU" b="1" dirty="0" err="1"/>
              <a:t>аграрних</a:t>
            </a:r>
            <a:r>
              <a:rPr lang="ru-RU" b="1" dirty="0"/>
              <a:t> </a:t>
            </a:r>
            <a:r>
              <a:rPr lang="ru-RU" b="1" dirty="0" err="1"/>
              <a:t>правовідносин</a:t>
            </a:r>
            <a:r>
              <a:rPr lang="ru-RU" b="1" dirty="0"/>
              <a:t>»</a:t>
            </a:r>
            <a:endParaRPr lang="ru-UA" b="1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6860E193-EF49-C427-AB5B-40CC18558EC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63830" y="1230330"/>
            <a:ext cx="3647326" cy="4397339"/>
          </a:xfrm>
        </p:spPr>
      </p:pic>
    </p:spTree>
    <p:extLst>
      <p:ext uri="{BB962C8B-B14F-4D97-AF65-F5344CB8AC3E}">
        <p14:creationId xmlns:p14="http://schemas.microsoft.com/office/powerpoint/2010/main" val="29802644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929CB6-FA2F-1644-B619-753874195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399" y="344098"/>
            <a:ext cx="9875520" cy="1356360"/>
          </a:xfrm>
        </p:spPr>
        <p:txBody>
          <a:bodyPr/>
          <a:lstStyle/>
          <a:p>
            <a:pPr algn="ctr"/>
            <a:r>
              <a:rPr lang="ru-RU" b="1" dirty="0" err="1"/>
              <a:t>Найбільш</a:t>
            </a:r>
            <a:r>
              <a:rPr lang="ru-RU" b="1" dirty="0"/>
              <a:t> </a:t>
            </a:r>
            <a:r>
              <a:rPr lang="ru-RU" b="1" dirty="0" err="1"/>
              <a:t>поширені</a:t>
            </a:r>
            <a:r>
              <a:rPr lang="ru-RU" b="1" dirty="0"/>
              <a:t> </a:t>
            </a:r>
            <a:r>
              <a:rPr lang="ru-RU" b="1" dirty="0" err="1"/>
              <a:t>судові</a:t>
            </a:r>
            <a:r>
              <a:rPr lang="ru-RU" b="1" dirty="0"/>
              <a:t> спори в </a:t>
            </a:r>
            <a:r>
              <a:rPr lang="ru-RU" b="1" dirty="0" err="1"/>
              <a:t>сфері</a:t>
            </a:r>
            <a:r>
              <a:rPr lang="ru-RU" b="1" dirty="0"/>
              <a:t> </a:t>
            </a:r>
            <a:r>
              <a:rPr lang="ru-RU" b="1" dirty="0" err="1"/>
              <a:t>агробізнесу</a:t>
            </a:r>
            <a:r>
              <a:rPr lang="ru-RU" b="1" dirty="0"/>
              <a:t>: </a:t>
            </a:r>
            <a:endParaRPr lang="ru-UA" b="1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8CFF9B05-61B0-1810-9046-94780F0C62C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20718029"/>
              </p:ext>
            </p:extLst>
          </p:nvPr>
        </p:nvGraphicFramePr>
        <p:xfrm>
          <a:off x="222391" y="1623317"/>
          <a:ext cx="11747217" cy="5003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DA932F0-E4F6-CF09-9748-71129DA965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23452" y="3667875"/>
            <a:ext cx="2928350" cy="295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318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71A224-C710-AF18-18E2-AADBD1A6A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07" y="878967"/>
            <a:ext cx="11232643" cy="640080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rgbClr val="FF9B45"/>
                </a:solidFill>
              </a:rPr>
              <a:t>Поняття та зміст земельних спорів</a:t>
            </a:r>
            <a:r>
              <a:rPr lang="uk-UA" sz="4800" dirty="0"/>
              <a:t>:</a:t>
            </a:r>
            <a:endParaRPr lang="ru-UA" sz="4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CE710B-1BE4-6C61-2EC9-40CDF318A3B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uk-UA" i="1" dirty="0"/>
              <a:t>Поняття земельних спорів у чинному законодавстві не закріплено</a:t>
            </a:r>
          </a:p>
          <a:p>
            <a:r>
              <a:rPr lang="uk-UA" sz="3100" b="1" u="sng" dirty="0">
                <a:solidFill>
                  <a:srgbClr val="FF9B45"/>
                </a:solidFill>
              </a:rPr>
              <a:t>Земельні спори </a:t>
            </a:r>
            <a:r>
              <a:rPr lang="uk-UA" sz="3100" dirty="0"/>
              <a:t>– це особливий вид правових відносин , в основі яких знаходяться розбіжності суб'єктів, що проявляються у процесі виникнення, реалізації, зміни чи припинення земельних спорів, їх охорони (захисту), у зв'язку з порушенням прав та законних інтересів (чи їх визнанням) власників земельних ділянок та землекористувачів, а також інших суб'єктів земельних правовідносин.</a:t>
            </a:r>
          </a:p>
          <a:p>
            <a:r>
              <a:rPr lang="uk-UA" dirty="0"/>
              <a:t> 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935447935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54E62C-8E07-1714-B947-B6CD327A8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1536192"/>
            <a:ext cx="9108567" cy="187833"/>
          </a:xfrm>
        </p:spPr>
        <p:txBody>
          <a:bodyPr>
            <a:normAutofit fontScale="90000"/>
          </a:bodyPr>
          <a:lstStyle/>
          <a:p>
            <a:r>
              <a:rPr lang="uk-UA" dirty="0"/>
              <a:t>Ст. 158 Земельного кодексу</a:t>
            </a:r>
            <a:br>
              <a:rPr lang="uk-UA" dirty="0"/>
            </a:br>
            <a:r>
              <a:rPr lang="ru-RU" dirty="0" err="1"/>
              <a:t>Органи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вирішують</a:t>
            </a:r>
            <a:r>
              <a:rPr lang="ru-RU" dirty="0"/>
              <a:t> </a:t>
            </a:r>
            <a:r>
              <a:rPr lang="ru-RU" dirty="0" err="1"/>
              <a:t>земельні</a:t>
            </a:r>
            <a:r>
              <a:rPr lang="ru-RU" dirty="0"/>
              <a:t> спори:</a:t>
            </a:r>
            <a:endParaRPr lang="ru-UA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C3928C4B-707C-B16C-A09F-0073D0E3507D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196419550"/>
              </p:ext>
            </p:extLst>
          </p:nvPr>
        </p:nvGraphicFramePr>
        <p:xfrm>
          <a:off x="152400" y="2362200"/>
          <a:ext cx="1175385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7031489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760344-04E1-E0C9-EDD9-B1F39349A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478" y="1955673"/>
            <a:ext cx="11385043" cy="604647"/>
          </a:xfrm>
        </p:spPr>
        <p:txBody>
          <a:bodyPr>
            <a:noAutofit/>
          </a:bodyPr>
          <a:lstStyle/>
          <a:p>
            <a:pPr algn="ctr"/>
            <a:r>
              <a:rPr lang="ru-RU" sz="4500" dirty="0"/>
              <a:t>Яка </a:t>
            </a:r>
            <a:r>
              <a:rPr lang="ru-RU" sz="4500" dirty="0" err="1"/>
              <a:t>категорія</a:t>
            </a:r>
            <a:r>
              <a:rPr lang="ru-RU" sz="4500" dirty="0"/>
              <a:t> </a:t>
            </a:r>
            <a:r>
              <a:rPr lang="ru-RU" sz="4500" dirty="0" err="1"/>
              <a:t>земельних</a:t>
            </a:r>
            <a:r>
              <a:rPr lang="ru-RU" sz="4500" dirty="0"/>
              <a:t> </a:t>
            </a:r>
            <a:r>
              <a:rPr lang="ru-RU" sz="4500" dirty="0" err="1"/>
              <a:t>спорів</a:t>
            </a:r>
            <a:r>
              <a:rPr lang="ru-RU" sz="4500" dirty="0"/>
              <a:t> </a:t>
            </a:r>
            <a:r>
              <a:rPr lang="ru-RU" sz="4500" dirty="0" err="1"/>
              <a:t>вирішується</a:t>
            </a:r>
            <a:r>
              <a:rPr lang="ru-RU" sz="4500" dirty="0"/>
              <a:t> </a:t>
            </a:r>
            <a:r>
              <a:rPr lang="ru-RU" sz="4500" dirty="0" err="1"/>
              <a:t>виключно</a:t>
            </a:r>
            <a:r>
              <a:rPr lang="ru-RU" sz="4500" dirty="0"/>
              <a:t> судом?</a:t>
            </a:r>
            <a:br>
              <a:rPr lang="ru-RU" sz="4500" dirty="0"/>
            </a:br>
            <a:endParaRPr lang="ru-UA" sz="45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C38CE3-4CAB-12CD-B1E1-E1136E9E951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9496" y="2560320"/>
            <a:ext cx="11385042" cy="3977640"/>
          </a:xfrm>
        </p:spPr>
        <p:txBody>
          <a:bodyPr>
            <a:normAutofit fontScale="55000" lnSpcReduction="20000"/>
          </a:bodyPr>
          <a:lstStyle/>
          <a:p>
            <a:r>
              <a:rPr lang="ru-RU" sz="5100" dirty="0" err="1"/>
              <a:t>Виключно</a:t>
            </a:r>
            <a:r>
              <a:rPr lang="ru-RU" sz="5100" dirty="0"/>
              <a:t> судами </a:t>
            </a:r>
            <a:r>
              <a:rPr lang="ru-RU" sz="5100" dirty="0" err="1"/>
              <a:t>вирішуються</a:t>
            </a:r>
            <a:r>
              <a:rPr lang="ru-RU" sz="5100" dirty="0"/>
              <a:t> </a:t>
            </a:r>
            <a:r>
              <a:rPr lang="ru-RU" sz="5100" dirty="0" err="1"/>
              <a:t>земельні</a:t>
            </a:r>
            <a:r>
              <a:rPr lang="ru-RU" sz="5100" dirty="0"/>
              <a:t> спори </a:t>
            </a:r>
            <a:r>
              <a:rPr lang="ru-RU" sz="5100" dirty="0" err="1"/>
              <a:t>щодо</a:t>
            </a:r>
            <a:r>
              <a:rPr lang="ru-RU" sz="5100" dirty="0"/>
              <a:t>:</a:t>
            </a:r>
          </a:p>
          <a:p>
            <a:r>
              <a:rPr lang="ru-RU" sz="5100" dirty="0"/>
              <a:t>— </a:t>
            </a:r>
            <a:r>
              <a:rPr lang="ru-RU" sz="5100" dirty="0" err="1"/>
              <a:t>володіння</a:t>
            </a:r>
            <a:r>
              <a:rPr lang="ru-RU" sz="5100" dirty="0"/>
              <a:t>, </a:t>
            </a:r>
            <a:r>
              <a:rPr lang="ru-RU" sz="5100" dirty="0" err="1"/>
              <a:t>користування</a:t>
            </a:r>
            <a:r>
              <a:rPr lang="ru-RU" sz="5100" dirty="0"/>
              <a:t> і </a:t>
            </a:r>
            <a:r>
              <a:rPr lang="ru-RU" sz="5100" dirty="0" err="1"/>
              <a:t>розпорядження</a:t>
            </a:r>
            <a:r>
              <a:rPr lang="ru-RU" sz="5100" dirty="0"/>
              <a:t> </a:t>
            </a:r>
            <a:r>
              <a:rPr lang="ru-RU" sz="5100" dirty="0" err="1"/>
              <a:t>земельними</a:t>
            </a:r>
            <a:r>
              <a:rPr lang="ru-RU" sz="5100" dirty="0"/>
              <a:t> </a:t>
            </a:r>
            <a:r>
              <a:rPr lang="ru-RU" sz="5100" dirty="0" err="1"/>
              <a:t>ділянками</a:t>
            </a:r>
            <a:r>
              <a:rPr lang="ru-RU" sz="5100" dirty="0"/>
              <a:t>, </a:t>
            </a:r>
            <a:r>
              <a:rPr lang="ru-RU" sz="5100" b="1" dirty="0" err="1"/>
              <a:t>що</a:t>
            </a:r>
            <a:r>
              <a:rPr lang="ru-RU" sz="5100" b="1" dirty="0"/>
              <a:t> </a:t>
            </a:r>
            <a:r>
              <a:rPr lang="ru-RU" sz="5100" b="1" dirty="0" err="1"/>
              <a:t>перебувають</a:t>
            </a:r>
            <a:r>
              <a:rPr lang="ru-RU" sz="5100" b="1" dirty="0"/>
              <a:t> у </a:t>
            </a:r>
            <a:r>
              <a:rPr lang="ru-RU" sz="5100" b="1" dirty="0" err="1"/>
              <a:t>власності</a:t>
            </a:r>
            <a:r>
              <a:rPr lang="ru-RU" sz="5100" dirty="0"/>
              <a:t> </a:t>
            </a:r>
            <a:r>
              <a:rPr lang="ru-RU" sz="5100" dirty="0" err="1"/>
              <a:t>громадян</a:t>
            </a:r>
            <a:r>
              <a:rPr lang="ru-RU" sz="5100" dirty="0"/>
              <a:t> і </a:t>
            </a:r>
            <a:r>
              <a:rPr lang="ru-RU" sz="5100" b="1" dirty="0" err="1"/>
              <a:t>юридичних</a:t>
            </a:r>
            <a:r>
              <a:rPr lang="ru-RU" sz="5100" b="1" dirty="0"/>
              <a:t> </a:t>
            </a:r>
            <a:r>
              <a:rPr lang="ru-RU" sz="5100" b="1" dirty="0" err="1"/>
              <a:t>осіб</a:t>
            </a:r>
            <a:r>
              <a:rPr lang="ru-RU" sz="5100" b="1" dirty="0"/>
              <a:t>;</a:t>
            </a:r>
          </a:p>
          <a:p>
            <a:r>
              <a:rPr lang="ru-RU" sz="5100" dirty="0"/>
              <a:t>— </a:t>
            </a:r>
            <a:r>
              <a:rPr lang="ru-RU" sz="5100" dirty="0" err="1"/>
              <a:t>розмежування</a:t>
            </a:r>
            <a:r>
              <a:rPr lang="ru-RU" sz="5100" dirty="0"/>
              <a:t> </a:t>
            </a:r>
            <a:r>
              <a:rPr lang="ru-RU" sz="5100" dirty="0" err="1"/>
              <a:t>територій</a:t>
            </a:r>
            <a:r>
              <a:rPr lang="ru-RU" sz="5100" dirty="0"/>
              <a:t> </a:t>
            </a:r>
            <a:r>
              <a:rPr lang="ru-RU" sz="5100" dirty="0" err="1"/>
              <a:t>сіл</a:t>
            </a:r>
            <a:r>
              <a:rPr lang="ru-RU" sz="5100" dirty="0"/>
              <a:t>, селищ, </a:t>
            </a:r>
            <a:r>
              <a:rPr lang="ru-RU" sz="5100" dirty="0" err="1"/>
              <a:t>міст</a:t>
            </a:r>
            <a:r>
              <a:rPr lang="ru-RU" sz="5100" dirty="0"/>
              <a:t>, </a:t>
            </a:r>
            <a:r>
              <a:rPr lang="ru-RU" sz="5100" dirty="0" err="1"/>
              <a:t>районів</a:t>
            </a:r>
            <a:r>
              <a:rPr lang="ru-RU" sz="5100" dirty="0"/>
              <a:t> та областей </a:t>
            </a:r>
          </a:p>
          <a:p>
            <a:pPr algn="ctr"/>
            <a:r>
              <a:rPr lang="ru-RU" sz="7000" u="sng" dirty="0">
                <a:solidFill>
                  <a:srgbClr val="FF9B45"/>
                </a:solidFill>
              </a:rPr>
              <a:t>(див.: ч. 2 ст. 158 ЗКУ).</a:t>
            </a:r>
            <a:endParaRPr lang="ru-UA" sz="7000" u="sng" dirty="0">
              <a:solidFill>
                <a:srgbClr val="FF9B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571803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62B53-DBED-125B-568A-84896B72F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1536192"/>
            <a:ext cx="11451717" cy="640080"/>
          </a:xfrm>
        </p:spPr>
        <p:txBody>
          <a:bodyPr>
            <a:noAutofit/>
          </a:bodyPr>
          <a:lstStyle/>
          <a:p>
            <a:r>
              <a:rPr lang="uk-UA" sz="6000" dirty="0"/>
              <a:t>Ст. 152 Земельного кодексу</a:t>
            </a:r>
            <a:br>
              <a:rPr lang="uk-UA" sz="6000" dirty="0"/>
            </a:br>
            <a:r>
              <a:rPr lang="uk-UA" sz="6000" dirty="0"/>
              <a:t>(способи захисту)</a:t>
            </a:r>
            <a:endParaRPr lang="ru-UA" sz="6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5FD787-72EE-9037-5948-C17F3A98DA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1450" y="2176273"/>
            <a:ext cx="11801474" cy="4361688"/>
          </a:xfrm>
        </p:spPr>
        <p:txBody>
          <a:bodyPr>
            <a:noAutofit/>
          </a:bodyPr>
          <a:lstStyle/>
          <a:p>
            <a:r>
              <a:rPr lang="ru-RU" sz="2000" dirty="0"/>
              <a:t>а) </a:t>
            </a:r>
            <a:r>
              <a:rPr lang="ru-RU" sz="2000" dirty="0" err="1"/>
              <a:t>визнання</a:t>
            </a:r>
            <a:r>
              <a:rPr lang="ru-RU" sz="2000" dirty="0"/>
              <a:t> прав;</a:t>
            </a:r>
          </a:p>
          <a:p>
            <a:r>
              <a:rPr lang="ru-RU" sz="2000" dirty="0"/>
              <a:t>б) </a:t>
            </a:r>
            <a:r>
              <a:rPr lang="ru-RU" sz="2000" dirty="0" err="1"/>
              <a:t>відновлення</a:t>
            </a:r>
            <a:r>
              <a:rPr lang="ru-RU" sz="2000" dirty="0"/>
              <a:t> стану </a:t>
            </a:r>
            <a:r>
              <a:rPr lang="ru-RU" sz="2000" dirty="0" err="1"/>
              <a:t>земельної</a:t>
            </a:r>
            <a:r>
              <a:rPr lang="ru-RU" sz="2000" dirty="0"/>
              <a:t> </a:t>
            </a:r>
            <a:r>
              <a:rPr lang="ru-RU" sz="2000" dirty="0" err="1"/>
              <a:t>ділянки</a:t>
            </a:r>
            <a:r>
              <a:rPr lang="ru-RU" sz="2000" dirty="0"/>
              <a:t>, </a:t>
            </a:r>
            <a:r>
              <a:rPr lang="ru-RU" sz="2000" dirty="0" err="1"/>
              <a:t>який</a:t>
            </a:r>
            <a:r>
              <a:rPr lang="ru-RU" sz="2000" dirty="0"/>
              <a:t> </a:t>
            </a:r>
            <a:r>
              <a:rPr lang="ru-RU" sz="2000" dirty="0" err="1"/>
              <a:t>існував</a:t>
            </a:r>
            <a:r>
              <a:rPr lang="ru-RU" sz="2000" dirty="0"/>
              <a:t> до </a:t>
            </a:r>
            <a:r>
              <a:rPr lang="ru-RU" sz="2000" dirty="0" err="1"/>
              <a:t>порушення</a:t>
            </a:r>
            <a:r>
              <a:rPr lang="ru-RU" sz="2000" dirty="0"/>
              <a:t> прав, і </a:t>
            </a:r>
            <a:r>
              <a:rPr lang="ru-RU" sz="2000" dirty="0" err="1"/>
              <a:t>запобігання</a:t>
            </a:r>
            <a:r>
              <a:rPr lang="ru-RU" sz="2000" dirty="0"/>
              <a:t> </a:t>
            </a:r>
            <a:r>
              <a:rPr lang="ru-RU" sz="2000" dirty="0" err="1"/>
              <a:t>вчиненню</a:t>
            </a:r>
            <a:r>
              <a:rPr lang="ru-RU" sz="2000" dirty="0"/>
              <a:t> </a:t>
            </a:r>
            <a:r>
              <a:rPr lang="ru-RU" sz="2000" dirty="0" err="1"/>
              <a:t>дій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порушують</a:t>
            </a:r>
            <a:r>
              <a:rPr lang="ru-RU" sz="2000" dirty="0"/>
              <a:t> права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створюють</a:t>
            </a:r>
            <a:r>
              <a:rPr lang="ru-RU" sz="2000" dirty="0"/>
              <a:t> </a:t>
            </a:r>
            <a:r>
              <a:rPr lang="ru-RU" sz="2000" dirty="0" err="1"/>
              <a:t>небезпеку</a:t>
            </a:r>
            <a:r>
              <a:rPr lang="ru-RU" sz="2000" dirty="0"/>
              <a:t> </a:t>
            </a:r>
            <a:r>
              <a:rPr lang="ru-RU" sz="2000" dirty="0" err="1"/>
              <a:t>порушення</a:t>
            </a:r>
            <a:r>
              <a:rPr lang="ru-RU" sz="2000" dirty="0"/>
              <a:t> прав;</a:t>
            </a:r>
          </a:p>
          <a:p>
            <a:r>
              <a:rPr lang="ru-RU" sz="2000" dirty="0"/>
              <a:t>в) </a:t>
            </a:r>
            <a:r>
              <a:rPr lang="ru-RU" sz="2000" dirty="0" err="1"/>
              <a:t>визнання</a:t>
            </a:r>
            <a:r>
              <a:rPr lang="ru-RU" sz="2000" dirty="0"/>
              <a:t> угоди </a:t>
            </a:r>
            <a:r>
              <a:rPr lang="ru-RU" sz="2000" dirty="0" err="1"/>
              <a:t>недійсною</a:t>
            </a:r>
            <a:r>
              <a:rPr lang="ru-RU" sz="2000" dirty="0"/>
              <a:t>;</a:t>
            </a:r>
          </a:p>
          <a:p>
            <a:r>
              <a:rPr lang="ru-RU" sz="2000" dirty="0"/>
              <a:t>г) </a:t>
            </a:r>
            <a:r>
              <a:rPr lang="ru-RU" sz="2000" dirty="0" err="1"/>
              <a:t>визнання</a:t>
            </a:r>
            <a:r>
              <a:rPr lang="ru-RU" sz="2000" dirty="0"/>
              <a:t> </a:t>
            </a:r>
            <a:r>
              <a:rPr lang="ru-RU" sz="2000" dirty="0" err="1"/>
              <a:t>недійсними</a:t>
            </a:r>
            <a:r>
              <a:rPr lang="ru-RU" sz="2000" dirty="0"/>
              <a:t> </a:t>
            </a:r>
            <a:r>
              <a:rPr lang="ru-RU" sz="2000" dirty="0" err="1"/>
              <a:t>рішень</a:t>
            </a:r>
            <a:r>
              <a:rPr lang="ru-RU" sz="2000" dirty="0"/>
              <a:t> </a:t>
            </a:r>
            <a:r>
              <a:rPr lang="ru-RU" sz="2000" dirty="0" err="1"/>
              <a:t>органів</a:t>
            </a:r>
            <a:r>
              <a:rPr lang="ru-RU" sz="2000" dirty="0"/>
              <a:t> </a:t>
            </a:r>
            <a:r>
              <a:rPr lang="ru-RU" sz="2000" dirty="0" err="1"/>
              <a:t>виконавчої</a:t>
            </a:r>
            <a:r>
              <a:rPr lang="ru-RU" sz="2000" dirty="0"/>
              <a:t> </a:t>
            </a:r>
            <a:r>
              <a:rPr lang="ru-RU" sz="2000" dirty="0" err="1"/>
              <a:t>влади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органів</a:t>
            </a:r>
            <a:r>
              <a:rPr lang="ru-RU" sz="2000" dirty="0"/>
              <a:t> </a:t>
            </a:r>
            <a:r>
              <a:rPr lang="ru-RU" sz="2000" dirty="0" err="1"/>
              <a:t>місцевого</a:t>
            </a:r>
            <a:r>
              <a:rPr lang="ru-RU" sz="2000" dirty="0"/>
              <a:t> </a:t>
            </a:r>
            <a:r>
              <a:rPr lang="ru-RU" sz="2000" dirty="0" err="1"/>
              <a:t>самоврядування</a:t>
            </a:r>
            <a:r>
              <a:rPr lang="ru-RU" sz="2000" dirty="0"/>
              <a:t>;</a:t>
            </a:r>
          </a:p>
          <a:p>
            <a:r>
              <a:rPr lang="ru-RU" sz="2000" dirty="0"/>
              <a:t>ґ) </a:t>
            </a:r>
            <a:r>
              <a:rPr lang="ru-RU" sz="2000" dirty="0" err="1"/>
              <a:t>відшкодування</a:t>
            </a:r>
            <a:r>
              <a:rPr lang="ru-RU" sz="2000" dirty="0"/>
              <a:t> </a:t>
            </a:r>
            <a:r>
              <a:rPr lang="ru-RU" sz="2000" dirty="0" err="1"/>
              <a:t>заподіяних</a:t>
            </a:r>
            <a:r>
              <a:rPr lang="ru-RU" sz="2000" dirty="0"/>
              <a:t> </a:t>
            </a:r>
            <a:r>
              <a:rPr lang="ru-RU" sz="2000" dirty="0" err="1"/>
              <a:t>збитків</a:t>
            </a:r>
            <a:r>
              <a:rPr lang="ru-RU" sz="2000" dirty="0"/>
              <a:t>;</a:t>
            </a:r>
          </a:p>
          <a:p>
            <a:r>
              <a:rPr lang="ru-RU" sz="2000" dirty="0"/>
              <a:t>д) </a:t>
            </a:r>
            <a:r>
              <a:rPr lang="ru-RU" sz="2000" dirty="0" err="1"/>
              <a:t>застосування</a:t>
            </a:r>
            <a:r>
              <a:rPr lang="ru-RU" sz="2000" dirty="0"/>
              <a:t> </a:t>
            </a:r>
            <a:r>
              <a:rPr lang="ru-RU" sz="2000" dirty="0" err="1"/>
              <a:t>інших</a:t>
            </a:r>
            <a:r>
              <a:rPr lang="ru-RU" sz="2000" dirty="0"/>
              <a:t>, </a:t>
            </a:r>
            <a:r>
              <a:rPr lang="ru-RU" sz="2000" dirty="0" err="1"/>
              <a:t>передбачених</a:t>
            </a:r>
            <a:r>
              <a:rPr lang="ru-RU" sz="2000" dirty="0"/>
              <a:t> законом, </a:t>
            </a:r>
            <a:r>
              <a:rPr lang="ru-RU" sz="2000" dirty="0" err="1"/>
              <a:t>способів</a:t>
            </a:r>
            <a:r>
              <a:rPr lang="ru-RU" sz="2000" dirty="0"/>
              <a:t>.</a:t>
            </a:r>
            <a:endParaRPr lang="ru-UA" sz="2000" dirty="0"/>
          </a:p>
        </p:txBody>
      </p:sp>
    </p:spTree>
    <p:extLst>
      <p:ext uri="{BB962C8B-B14F-4D97-AF65-F5344CB8AC3E}">
        <p14:creationId xmlns:p14="http://schemas.microsoft.com/office/powerpoint/2010/main" val="1374612713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D82F20-D19F-DC7D-435B-CADE4E277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278" y="412370"/>
            <a:ext cx="9875520" cy="135636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uk-UA" dirty="0"/>
              <a:t>Розвиток аграрного законодавства України: </a:t>
            </a:r>
            <a:endParaRPr lang="ru-UA" dirty="0"/>
          </a:p>
        </p:txBody>
      </p:sp>
      <p:graphicFrame>
        <p:nvGraphicFramePr>
          <p:cNvPr id="12" name="Схема 11">
            <a:extLst>
              <a:ext uri="{FF2B5EF4-FFF2-40B4-BE49-F238E27FC236}">
                <a16:creationId xmlns:a16="http://schemas.microsoft.com/office/drawing/2014/main" id="{F12FF9D2-8A56-4B25-D7AC-0401316B02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2149433"/>
              </p:ext>
            </p:extLst>
          </p:nvPr>
        </p:nvGraphicFramePr>
        <p:xfrm>
          <a:off x="208494" y="1706182"/>
          <a:ext cx="6274942" cy="777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Объект 13">
            <a:extLst>
              <a:ext uri="{FF2B5EF4-FFF2-40B4-BE49-F238E27FC236}">
                <a16:creationId xmlns:a16="http://schemas.microsoft.com/office/drawing/2014/main" id="{2142D14F-181A-FB83-5589-1C55A9B3425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43096177"/>
              </p:ext>
            </p:extLst>
          </p:nvPr>
        </p:nvGraphicFramePr>
        <p:xfrm>
          <a:off x="306226" y="3768893"/>
          <a:ext cx="4322852" cy="2765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3" name="Схема 12">
            <a:extLst>
              <a:ext uri="{FF2B5EF4-FFF2-40B4-BE49-F238E27FC236}">
                <a16:creationId xmlns:a16="http://schemas.microsoft.com/office/drawing/2014/main" id="{22E8AF82-05C6-7BF5-C3BA-759C6E4148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7317681"/>
              </p:ext>
            </p:extLst>
          </p:nvPr>
        </p:nvGraphicFramePr>
        <p:xfrm>
          <a:off x="699480" y="2330862"/>
          <a:ext cx="6555220" cy="1590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8" name="Объект 7">
            <a:extLst>
              <a:ext uri="{FF2B5EF4-FFF2-40B4-BE49-F238E27FC236}">
                <a16:creationId xmlns:a16="http://schemas.microsoft.com/office/drawing/2014/main" id="{1F8ECD83-5C0D-97B2-725B-EF4ABDF8835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17"/>
          <a:stretch>
            <a:fillRect/>
          </a:stretch>
        </p:blipFill>
        <p:spPr>
          <a:xfrm>
            <a:off x="7097572" y="1825946"/>
            <a:ext cx="4754562" cy="2284391"/>
          </a:xfrm>
        </p:spPr>
      </p:pic>
      <p:graphicFrame>
        <p:nvGraphicFramePr>
          <p:cNvPr id="16" name="Схема 15">
            <a:extLst>
              <a:ext uri="{FF2B5EF4-FFF2-40B4-BE49-F238E27FC236}">
                <a16:creationId xmlns:a16="http://schemas.microsoft.com/office/drawing/2014/main" id="{36A13039-1DE8-2D56-AE98-D402DEDF47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0521945"/>
              </p:ext>
            </p:extLst>
          </p:nvPr>
        </p:nvGraphicFramePr>
        <p:xfrm>
          <a:off x="4356111" y="4081729"/>
          <a:ext cx="7356428" cy="2363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  <p:extLst>
      <p:ext uri="{BB962C8B-B14F-4D97-AF65-F5344CB8AC3E}">
        <p14:creationId xmlns:p14="http://schemas.microsoft.com/office/powerpoint/2010/main" val="2686617076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081446-7381-BA5A-8C1F-AA5AE8813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448056"/>
            <a:ext cx="11437911" cy="640080"/>
          </a:xfrm>
        </p:spPr>
        <p:txBody>
          <a:bodyPr>
            <a:noAutofit/>
          </a:bodyPr>
          <a:lstStyle/>
          <a:p>
            <a:pPr algn="ctr"/>
            <a:r>
              <a:rPr lang="uk-UA" b="1" dirty="0">
                <a:solidFill>
                  <a:srgbClr val="FF0000"/>
                </a:solidFill>
              </a:rPr>
              <a:t>Спосіб захисту земельних прав згідно постанови </a:t>
            </a:r>
            <a:br>
              <a:rPr lang="uk-UA" b="1" dirty="0">
                <a:solidFill>
                  <a:srgbClr val="FF0000"/>
                </a:solidFill>
              </a:rPr>
            </a:br>
            <a:r>
              <a:rPr lang="uk-UA" b="1" dirty="0">
                <a:solidFill>
                  <a:srgbClr val="FF0000"/>
                </a:solidFill>
              </a:rPr>
              <a:t>Верховного суду України (постанова від 31.10.2012 року)</a:t>
            </a:r>
            <a:endParaRPr lang="ru-UA" b="1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BDB497-3D1F-EAA8-61CE-81DF755775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3375" y="1921764"/>
            <a:ext cx="7040562" cy="44881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err="1">
                <a:solidFill>
                  <a:schemeClr val="accent4">
                    <a:lumMod val="75000"/>
                  </a:schemeClr>
                </a:solidFill>
              </a:rPr>
              <a:t>Способи</a:t>
            </a: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4">
                    <a:lumMod val="75000"/>
                  </a:schemeClr>
                </a:solidFill>
              </a:rPr>
              <a:t>захисту</a:t>
            </a: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4">
                    <a:lumMod val="75000"/>
                  </a:schemeClr>
                </a:solidFill>
              </a:rPr>
              <a:t>суб’єктивних</a:t>
            </a: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4">
                    <a:lumMod val="75000"/>
                  </a:schemeClr>
                </a:solidFill>
              </a:rPr>
              <a:t>цивільних</a:t>
            </a: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</a:rPr>
              <a:t> прав </a:t>
            </a:r>
            <a:r>
              <a:rPr lang="ru-RU" sz="2800" b="1" dirty="0"/>
              <a:t>- </a:t>
            </a:r>
            <a:r>
              <a:rPr lang="ru-RU" sz="2800" b="1" dirty="0" err="1"/>
              <a:t>закріплені</a:t>
            </a:r>
            <a:r>
              <a:rPr lang="ru-RU" sz="2800" b="1" dirty="0"/>
              <a:t> законом </a:t>
            </a:r>
            <a:r>
              <a:rPr lang="ru-RU" sz="2800" b="1" dirty="0" err="1"/>
              <a:t>матеріально-правові</a:t>
            </a:r>
            <a:r>
              <a:rPr lang="ru-RU" sz="2800" b="1" dirty="0"/>
              <a:t> заходи </a:t>
            </a:r>
            <a:r>
              <a:rPr lang="ru-RU" sz="2800" b="1" dirty="0" err="1"/>
              <a:t>примусового</a:t>
            </a:r>
            <a:r>
              <a:rPr lang="ru-RU" sz="2800" b="1" dirty="0"/>
              <a:t> характеру, за </a:t>
            </a:r>
            <a:r>
              <a:rPr lang="ru-RU" sz="2800" b="1" dirty="0" err="1"/>
              <a:t>допомогою</a:t>
            </a:r>
            <a:r>
              <a:rPr lang="ru-RU" sz="2800" b="1" dirty="0"/>
              <a:t> </a:t>
            </a:r>
            <a:r>
              <a:rPr lang="ru-RU" sz="2800" b="1" dirty="0" err="1"/>
              <a:t>яких</a:t>
            </a:r>
            <a:r>
              <a:rPr lang="ru-RU" sz="2800" b="1" dirty="0"/>
              <a:t> проводиться </a:t>
            </a:r>
            <a:r>
              <a:rPr lang="ru-RU" sz="2800" b="1" dirty="0" err="1"/>
              <a:t>поновлення</a:t>
            </a:r>
            <a:r>
              <a:rPr lang="ru-RU" sz="2800" b="1" dirty="0"/>
              <a:t> (</a:t>
            </a:r>
            <a:r>
              <a:rPr lang="ru-RU" sz="2800" b="1" dirty="0" err="1"/>
              <a:t>визнання</a:t>
            </a:r>
            <a:r>
              <a:rPr lang="ru-RU" sz="2800" b="1" dirty="0"/>
              <a:t>) </a:t>
            </a:r>
            <a:r>
              <a:rPr lang="ru-RU" sz="2800" b="1" dirty="0" err="1"/>
              <a:t>порушених</a:t>
            </a:r>
            <a:r>
              <a:rPr lang="ru-RU" sz="2800" b="1" dirty="0"/>
              <a:t> (</a:t>
            </a:r>
            <a:r>
              <a:rPr lang="ru-RU" sz="2800" b="1" dirty="0" err="1"/>
              <a:t>оспорюваних</a:t>
            </a:r>
            <a:r>
              <a:rPr lang="ru-RU" sz="2800" b="1" dirty="0"/>
              <a:t>) прав та </a:t>
            </a:r>
            <a:r>
              <a:rPr lang="ru-RU" sz="2800" b="1" dirty="0" err="1"/>
              <a:t>вплив</a:t>
            </a:r>
            <a:r>
              <a:rPr lang="ru-RU" sz="2800" b="1" dirty="0"/>
              <a:t> на </a:t>
            </a:r>
            <a:r>
              <a:rPr lang="ru-RU" sz="2800" b="1" dirty="0" err="1"/>
              <a:t>порушника</a:t>
            </a:r>
            <a:r>
              <a:rPr lang="ru-RU" sz="2800" b="1" dirty="0"/>
              <a:t>. 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1D53D6B4-A9B4-C1A4-E1FD-17EA1073F5F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937" y="2453389"/>
            <a:ext cx="4313238" cy="3142456"/>
          </a:xfrm>
        </p:spPr>
      </p:pic>
    </p:spTree>
    <p:extLst>
      <p:ext uri="{BB962C8B-B14F-4D97-AF65-F5344CB8AC3E}">
        <p14:creationId xmlns:p14="http://schemas.microsoft.com/office/powerpoint/2010/main" val="2757458029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500FF7-8642-69A8-653A-2D4C02013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1536192"/>
            <a:ext cx="11201605" cy="640080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Способи</a:t>
            </a:r>
            <a:r>
              <a:rPr lang="ru-RU" dirty="0"/>
              <a:t> </a:t>
            </a:r>
            <a:r>
              <a:rPr lang="ru-RU" dirty="0" err="1"/>
              <a:t>захисту</a:t>
            </a:r>
            <a:r>
              <a:rPr lang="ru-RU" dirty="0"/>
              <a:t> </a:t>
            </a:r>
            <a:r>
              <a:rPr lang="ru-RU" dirty="0" err="1"/>
              <a:t>земельних</a:t>
            </a:r>
            <a:r>
              <a:rPr lang="ru-RU" dirty="0"/>
              <a:t> прав </a:t>
            </a:r>
            <a:r>
              <a:rPr lang="ru-RU" dirty="0" err="1"/>
              <a:t>передбачені</a:t>
            </a:r>
            <a:r>
              <a:rPr lang="ru-RU" dirty="0"/>
              <a:t> для </a:t>
            </a:r>
            <a:r>
              <a:rPr lang="ru-RU" dirty="0" err="1"/>
              <a:t>суб’єктів</a:t>
            </a:r>
            <a:r>
              <a:rPr lang="ru-RU" dirty="0"/>
              <a:t> </a:t>
            </a:r>
            <a:r>
              <a:rPr lang="ru-RU" dirty="0" err="1"/>
              <a:t>агробізнесу</a:t>
            </a:r>
            <a:r>
              <a:rPr lang="ru-RU" dirty="0"/>
              <a:t> </a:t>
            </a:r>
            <a:r>
              <a:rPr lang="ru-RU" dirty="0" err="1"/>
              <a:t>незалежать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того,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виступають</a:t>
            </a:r>
            <a:r>
              <a:rPr lang="ru-RU" dirty="0"/>
              <a:t> вони </a:t>
            </a:r>
            <a:r>
              <a:rPr lang="ru-RU" dirty="0" err="1"/>
              <a:t>власниками</a:t>
            </a:r>
            <a:r>
              <a:rPr lang="ru-RU" dirty="0"/>
              <a:t> </a:t>
            </a:r>
            <a:r>
              <a:rPr lang="ru-RU" dirty="0" err="1"/>
              <a:t>земельної</a:t>
            </a:r>
            <a:r>
              <a:rPr lang="ru-RU" dirty="0"/>
              <a:t> </a:t>
            </a:r>
            <a:r>
              <a:rPr lang="ru-RU" dirty="0" err="1"/>
              <a:t>ділянки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ж </a:t>
            </a:r>
            <a:r>
              <a:rPr lang="ru-RU" dirty="0" err="1"/>
              <a:t>землекористувачами</a:t>
            </a:r>
            <a:r>
              <a:rPr lang="ru-RU" dirty="0"/>
              <a:t>.</a:t>
            </a:r>
            <a:endParaRPr lang="ru-UA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280373D-58A2-65BB-049D-93C5A4C12DA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060882" y="2327801"/>
            <a:ext cx="6402311" cy="4268208"/>
          </a:xfrm>
        </p:spPr>
      </p:pic>
    </p:spTree>
    <p:extLst>
      <p:ext uri="{BB962C8B-B14F-4D97-AF65-F5344CB8AC3E}">
        <p14:creationId xmlns:p14="http://schemas.microsoft.com/office/powerpoint/2010/main" val="12148515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CA975A-8934-B4C9-C587-7F965ABA6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471" y="1289611"/>
            <a:ext cx="11181057" cy="898783"/>
          </a:xfrm>
        </p:spPr>
        <p:txBody>
          <a:bodyPr>
            <a:noAutofit/>
          </a:bodyPr>
          <a:lstStyle/>
          <a:p>
            <a:pPr algn="ctr"/>
            <a:r>
              <a:rPr lang="ru-RU" sz="2800" dirty="0" err="1"/>
              <a:t>Співвідношення</a:t>
            </a:r>
            <a:r>
              <a:rPr lang="ru-RU" sz="2800" dirty="0"/>
              <a:t> </a:t>
            </a:r>
            <a:r>
              <a:rPr lang="ru-RU" sz="2800" dirty="0" err="1"/>
              <a:t>способів</a:t>
            </a:r>
            <a:r>
              <a:rPr lang="ru-RU" sz="2800" dirty="0"/>
              <a:t> </a:t>
            </a:r>
            <a:r>
              <a:rPr lang="ru-RU" sz="2800" dirty="0" err="1"/>
              <a:t>захисту</a:t>
            </a:r>
            <a:r>
              <a:rPr lang="ru-RU" sz="2800" dirty="0"/>
              <a:t> </a:t>
            </a:r>
            <a:r>
              <a:rPr lang="ru-RU" sz="2800" dirty="0" err="1"/>
              <a:t>закріплених</a:t>
            </a:r>
            <a:r>
              <a:rPr lang="ru-RU" sz="2800" dirty="0"/>
              <a:t> </a:t>
            </a:r>
            <a:r>
              <a:rPr lang="ru-RU" sz="2800" dirty="0" err="1"/>
              <a:t>цивільним</a:t>
            </a:r>
            <a:r>
              <a:rPr lang="ru-RU" sz="2800" dirty="0"/>
              <a:t> </a:t>
            </a:r>
            <a:r>
              <a:rPr lang="ru-RU" sz="2800" dirty="0" err="1"/>
              <a:t>законодавством</a:t>
            </a:r>
            <a:r>
              <a:rPr lang="ru-RU" sz="2800" dirty="0"/>
              <a:t> та </a:t>
            </a:r>
            <a:r>
              <a:rPr lang="ru-RU" sz="2800" dirty="0" err="1"/>
              <a:t>передбачених</a:t>
            </a:r>
            <a:r>
              <a:rPr lang="ru-RU" sz="2800" dirty="0"/>
              <a:t> </a:t>
            </a:r>
            <a:r>
              <a:rPr lang="ru-RU" sz="2800" dirty="0" err="1"/>
              <a:t>Земельним</a:t>
            </a:r>
            <a:r>
              <a:rPr lang="ru-RU" sz="2800" dirty="0"/>
              <a:t> кодексом </a:t>
            </a:r>
            <a:r>
              <a:rPr lang="ru-RU" sz="2800" dirty="0" err="1"/>
              <a:t>України</a:t>
            </a:r>
            <a:r>
              <a:rPr lang="ru-RU" sz="2800" dirty="0"/>
              <a:t> </a:t>
            </a:r>
            <a:r>
              <a:rPr lang="ru-RU" sz="2800" dirty="0" err="1"/>
              <a:t>дозволяє</a:t>
            </a:r>
            <a:r>
              <a:rPr lang="ru-RU" sz="2800" dirty="0"/>
              <a:t> </a:t>
            </a:r>
            <a:r>
              <a:rPr lang="ru-RU" sz="2800" dirty="0" err="1"/>
              <a:t>стверджувати</a:t>
            </a:r>
            <a:r>
              <a:rPr lang="ru-RU" sz="2800" dirty="0"/>
              <a:t> про </a:t>
            </a:r>
            <a:r>
              <a:rPr lang="ru-RU" sz="2800" dirty="0" err="1"/>
              <a:t>необхідність</a:t>
            </a:r>
            <a:r>
              <a:rPr lang="ru-RU" sz="2800" dirty="0"/>
              <a:t> </a:t>
            </a:r>
            <a:r>
              <a:rPr lang="ru-RU" sz="2800" dirty="0" err="1"/>
              <a:t>застосування</a:t>
            </a:r>
            <a:r>
              <a:rPr lang="ru-RU" sz="2800" dirty="0"/>
              <a:t> </a:t>
            </a:r>
            <a:r>
              <a:rPr lang="ru-RU" sz="2800" dirty="0" err="1"/>
              <a:t>способів</a:t>
            </a:r>
            <a:r>
              <a:rPr lang="ru-RU" sz="2800" u="sng" dirty="0"/>
              <a:t>, </a:t>
            </a:r>
            <a:r>
              <a:rPr lang="ru-RU" sz="2800" b="1" u="sng" dirty="0" err="1"/>
              <a:t>які</a:t>
            </a:r>
            <a:r>
              <a:rPr lang="ru-RU" sz="2800" b="1" u="sng" dirty="0"/>
              <a:t> в першу </a:t>
            </a:r>
            <a:r>
              <a:rPr lang="ru-RU" sz="2800" b="1" u="sng" dirty="0" err="1"/>
              <a:t>чергу</a:t>
            </a:r>
            <a:r>
              <a:rPr lang="ru-RU" sz="2800" b="1" u="sng" dirty="0"/>
              <a:t> </a:t>
            </a:r>
            <a:r>
              <a:rPr lang="ru-RU" sz="2800" b="1" u="sng" dirty="0" err="1"/>
              <a:t>передбачені</a:t>
            </a:r>
            <a:r>
              <a:rPr lang="ru-RU" sz="2800" b="1" u="sng" dirty="0"/>
              <a:t> </a:t>
            </a:r>
            <a:r>
              <a:rPr lang="ru-RU" sz="2800" b="1" u="sng" dirty="0" err="1"/>
              <a:t>земельним</a:t>
            </a:r>
            <a:r>
              <a:rPr lang="ru-RU" sz="2800" b="1" u="sng" dirty="0"/>
              <a:t> </a:t>
            </a:r>
            <a:r>
              <a:rPr lang="ru-RU" sz="2800" b="1" u="sng" dirty="0" err="1"/>
              <a:t>законодавством</a:t>
            </a:r>
            <a:r>
              <a:rPr lang="ru-RU" sz="2800" b="1" u="sng" dirty="0"/>
              <a:t>. </a:t>
            </a:r>
            <a:endParaRPr lang="ru-UA" sz="2800" b="1" u="sng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0EF85FB9-7C77-9257-FDB8-B9998813C6BF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036944730"/>
              </p:ext>
            </p:extLst>
          </p:nvPr>
        </p:nvGraphicFramePr>
        <p:xfrm>
          <a:off x="539496" y="2917860"/>
          <a:ext cx="11491542" cy="3143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89040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1F769B-88AE-F1BF-2579-C1A473FC1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243172"/>
            <a:ext cx="10058400" cy="77102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>
                <a:solidFill>
                  <a:srgbClr val="002060"/>
                </a:solidFill>
              </a:rPr>
              <a:t>Способи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захисту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земельних</a:t>
            </a:r>
            <a:r>
              <a:rPr lang="ru-RU" b="1" dirty="0">
                <a:solidFill>
                  <a:srgbClr val="002060"/>
                </a:solidFill>
              </a:rPr>
              <a:t> прав    </a:t>
            </a:r>
            <a:r>
              <a:rPr lang="ru-RU" b="1" dirty="0" err="1">
                <a:solidFill>
                  <a:srgbClr val="002060"/>
                </a:solidFill>
              </a:rPr>
              <a:t>суб</a:t>
            </a:r>
            <a:r>
              <a:rPr lang="en-US" b="1" dirty="0">
                <a:solidFill>
                  <a:srgbClr val="002060"/>
                </a:solidFill>
              </a:rPr>
              <a:t>’</a:t>
            </a:r>
            <a:r>
              <a:rPr lang="ru-RU" b="1" dirty="0" err="1">
                <a:solidFill>
                  <a:srgbClr val="002060"/>
                </a:solidFill>
              </a:rPr>
              <a:t>єктів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агробізнесу</a:t>
            </a:r>
            <a:r>
              <a:rPr lang="ru-RU" b="1" dirty="0">
                <a:solidFill>
                  <a:srgbClr val="002060"/>
                </a:solidFill>
              </a:rPr>
              <a:t>:</a:t>
            </a:r>
            <a:br>
              <a:rPr lang="ru-RU" b="1" dirty="0">
                <a:solidFill>
                  <a:srgbClr val="002060"/>
                </a:solidFill>
              </a:rPr>
            </a:br>
            <a:br>
              <a:rPr lang="ru-RU" dirty="0"/>
            </a:b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3D85EC-87F1-C9CE-08DC-B0B7AEDC41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150" y="2103119"/>
            <a:ext cx="11525249" cy="4535805"/>
          </a:xfrm>
        </p:spPr>
        <p:txBody>
          <a:bodyPr>
            <a:noAutofit/>
          </a:bodyPr>
          <a:lstStyle/>
          <a:p>
            <a:r>
              <a:rPr lang="ru-RU" sz="3500" dirty="0" err="1">
                <a:solidFill>
                  <a:srgbClr val="FF0000"/>
                </a:solidFill>
              </a:rPr>
              <a:t>речово-правові</a:t>
            </a:r>
            <a:r>
              <a:rPr lang="ru-RU" sz="3500" dirty="0">
                <a:solidFill>
                  <a:srgbClr val="FF0000"/>
                </a:solidFill>
              </a:rPr>
              <a:t>;</a:t>
            </a:r>
          </a:p>
          <a:p>
            <a:endParaRPr lang="ru-RU" sz="3500" dirty="0">
              <a:solidFill>
                <a:srgbClr val="FF0000"/>
              </a:solidFill>
            </a:endParaRPr>
          </a:p>
          <a:p>
            <a:r>
              <a:rPr lang="ru-RU" sz="3500" dirty="0">
                <a:solidFill>
                  <a:srgbClr val="FF0000"/>
                </a:solidFill>
              </a:rPr>
              <a:t> </a:t>
            </a:r>
            <a:r>
              <a:rPr lang="ru-RU" sz="3500" dirty="0" err="1">
                <a:solidFill>
                  <a:srgbClr val="FF0000"/>
                </a:solidFill>
              </a:rPr>
              <a:t>зобов'язально-правові</a:t>
            </a:r>
            <a:r>
              <a:rPr lang="ru-RU" sz="3500" dirty="0">
                <a:solidFill>
                  <a:srgbClr val="FF0000"/>
                </a:solidFill>
              </a:rPr>
              <a:t>;</a:t>
            </a:r>
          </a:p>
          <a:p>
            <a:endParaRPr lang="ru-RU" sz="3500" dirty="0">
              <a:solidFill>
                <a:srgbClr val="FF0000"/>
              </a:solidFill>
            </a:endParaRPr>
          </a:p>
          <a:p>
            <a:r>
              <a:rPr lang="ru-RU" sz="3500" dirty="0">
                <a:solidFill>
                  <a:srgbClr val="FF0000"/>
                </a:solidFill>
              </a:rPr>
              <a:t> </a:t>
            </a:r>
            <a:r>
              <a:rPr lang="ru-RU" sz="3500" dirty="0" err="1">
                <a:solidFill>
                  <a:srgbClr val="FF0000"/>
                </a:solidFill>
              </a:rPr>
              <a:t>спеціальні</a:t>
            </a:r>
            <a:r>
              <a:rPr lang="ru-RU" sz="3500" dirty="0">
                <a:solidFill>
                  <a:srgbClr val="FF0000"/>
                </a:solidFill>
              </a:rPr>
              <a:t> </a:t>
            </a:r>
            <a:r>
              <a:rPr lang="ru-RU" sz="3500" dirty="0" err="1">
                <a:solidFill>
                  <a:srgbClr val="FF0000"/>
                </a:solidFill>
              </a:rPr>
              <a:t>способи</a:t>
            </a:r>
            <a:r>
              <a:rPr lang="ru-RU" sz="3500" dirty="0">
                <a:solidFill>
                  <a:srgbClr val="FF0000"/>
                </a:solidFill>
              </a:rPr>
              <a:t> </a:t>
            </a:r>
            <a:r>
              <a:rPr lang="ru-RU" sz="3500" dirty="0" err="1">
                <a:solidFill>
                  <a:srgbClr val="FF0000"/>
                </a:solidFill>
              </a:rPr>
              <a:t>захисту</a:t>
            </a:r>
            <a:r>
              <a:rPr lang="ru-RU" sz="3500" dirty="0">
                <a:solidFill>
                  <a:srgbClr val="FF0000"/>
                </a:solidFill>
              </a:rPr>
              <a:t> </a:t>
            </a:r>
            <a:r>
              <a:rPr lang="ru-RU" sz="3500" dirty="0" err="1">
                <a:solidFill>
                  <a:srgbClr val="FF0000"/>
                </a:solidFill>
              </a:rPr>
              <a:t>земельних</a:t>
            </a:r>
            <a:r>
              <a:rPr lang="ru-RU" sz="3500" dirty="0">
                <a:solidFill>
                  <a:srgbClr val="FF0000"/>
                </a:solidFill>
              </a:rPr>
              <a:t> прав.</a:t>
            </a:r>
            <a:endParaRPr lang="ru-UA" sz="3500" dirty="0">
              <a:solidFill>
                <a:srgbClr val="FF0000"/>
              </a:solidFill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6C33B898-AC25-7D79-35E8-8947FF6586D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00" y="2014194"/>
            <a:ext cx="4203700" cy="2529681"/>
          </a:xfrm>
        </p:spPr>
      </p:pic>
    </p:spTree>
    <p:extLst>
      <p:ext uri="{BB962C8B-B14F-4D97-AF65-F5344CB8AC3E}">
        <p14:creationId xmlns:p14="http://schemas.microsoft.com/office/powerpoint/2010/main" val="146164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4B5097F3-44CA-B7F7-B2BD-6CA7385F8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1950" y="352425"/>
            <a:ext cx="11468100" cy="2532003"/>
          </a:xfrm>
        </p:spPr>
        <p:txBody>
          <a:bodyPr>
            <a:noAutofit/>
          </a:bodyPr>
          <a:lstStyle/>
          <a:p>
            <a:pPr algn="ctr"/>
            <a:r>
              <a:rPr lang="ru-RU" sz="2800" u="sng" dirty="0" err="1">
                <a:solidFill>
                  <a:srgbClr val="C00000"/>
                </a:solidFill>
              </a:rPr>
              <a:t>Речово-правові</a:t>
            </a:r>
            <a:r>
              <a:rPr lang="ru-RU" sz="2800" u="sng" dirty="0">
                <a:solidFill>
                  <a:srgbClr val="C00000"/>
                </a:solidFill>
              </a:rPr>
              <a:t> </a:t>
            </a:r>
            <a:r>
              <a:rPr lang="ru-RU" sz="2800" u="sng" dirty="0" err="1">
                <a:solidFill>
                  <a:srgbClr val="C00000"/>
                </a:solidFill>
              </a:rPr>
              <a:t>способи</a:t>
            </a:r>
            <a:r>
              <a:rPr lang="ru-RU" sz="2800" u="sng" dirty="0">
                <a:solidFill>
                  <a:srgbClr val="C00000"/>
                </a:solidFill>
              </a:rPr>
              <a:t> </a:t>
            </a:r>
            <a:r>
              <a:rPr lang="ru-RU" sz="2800" u="sng" dirty="0" err="1">
                <a:solidFill>
                  <a:srgbClr val="C00000"/>
                </a:solidFill>
              </a:rPr>
              <a:t>захисту</a:t>
            </a:r>
            <a:r>
              <a:rPr lang="ru-RU" sz="2800" u="sng" dirty="0">
                <a:solidFill>
                  <a:srgbClr val="C00000"/>
                </a:solidFill>
              </a:rPr>
              <a:t> прав на землю </a:t>
            </a:r>
            <a:br>
              <a:rPr lang="en-US" sz="2800" u="sng" dirty="0">
                <a:solidFill>
                  <a:srgbClr val="C00000"/>
                </a:solidFill>
              </a:rPr>
            </a:br>
            <a:r>
              <a:rPr lang="ru-RU" sz="2800" b="0" dirty="0" err="1">
                <a:solidFill>
                  <a:srgbClr val="FF0000"/>
                </a:solidFill>
              </a:rPr>
              <a:t>спрямовані</a:t>
            </a:r>
            <a:r>
              <a:rPr lang="ru-RU" sz="2800" b="0" dirty="0">
                <a:solidFill>
                  <a:srgbClr val="FF0000"/>
                </a:solidFill>
              </a:rPr>
              <a:t> на </a:t>
            </a:r>
            <a:r>
              <a:rPr lang="ru-RU" sz="2800" b="0" dirty="0" err="1">
                <a:solidFill>
                  <a:srgbClr val="FF0000"/>
                </a:solidFill>
              </a:rPr>
              <a:t>захист</a:t>
            </a:r>
            <a:r>
              <a:rPr lang="ru-RU" sz="2800" b="0" dirty="0">
                <a:solidFill>
                  <a:srgbClr val="FF0000"/>
                </a:solidFill>
              </a:rPr>
              <a:t> </a:t>
            </a:r>
            <a:r>
              <a:rPr lang="ru-RU" sz="2800" b="0" dirty="0" err="1">
                <a:solidFill>
                  <a:srgbClr val="FF0000"/>
                </a:solidFill>
              </a:rPr>
              <a:t>суб'єктивного</a:t>
            </a:r>
            <a:r>
              <a:rPr lang="ru-RU" sz="2800" b="0" dirty="0">
                <a:solidFill>
                  <a:srgbClr val="FF0000"/>
                </a:solidFill>
              </a:rPr>
              <a:t> права </a:t>
            </a:r>
            <a:r>
              <a:rPr lang="ru-RU" sz="2800" b="0" dirty="0" err="1">
                <a:solidFill>
                  <a:srgbClr val="FF0000"/>
                </a:solidFill>
              </a:rPr>
              <a:t>власності</a:t>
            </a:r>
            <a:r>
              <a:rPr lang="ru-RU" sz="2800" b="0" dirty="0">
                <a:solidFill>
                  <a:srgbClr val="FF0000"/>
                </a:solidFill>
              </a:rPr>
              <a:t> на землю </a:t>
            </a:r>
            <a:r>
              <a:rPr lang="ru-RU" sz="2800" b="0" dirty="0" err="1">
                <a:solidFill>
                  <a:srgbClr val="FF0000"/>
                </a:solidFill>
              </a:rPr>
              <a:t>чи</a:t>
            </a:r>
            <a:r>
              <a:rPr lang="ru-RU" sz="2800" b="0" dirty="0">
                <a:solidFill>
                  <a:srgbClr val="FF0000"/>
                </a:solidFill>
              </a:rPr>
              <a:t> права </a:t>
            </a:r>
            <a:r>
              <a:rPr lang="ru-RU" sz="2800" b="0" dirty="0" err="1">
                <a:solidFill>
                  <a:srgbClr val="FF0000"/>
                </a:solidFill>
              </a:rPr>
              <a:t>землекористування</a:t>
            </a:r>
            <a:r>
              <a:rPr lang="ru-RU" sz="2800" b="0" dirty="0">
                <a:solidFill>
                  <a:srgbClr val="FF0000"/>
                </a:solidFill>
              </a:rPr>
              <a:t> </a:t>
            </a:r>
            <a:r>
              <a:rPr lang="ru-RU" sz="2800" b="0" dirty="0" err="1">
                <a:solidFill>
                  <a:srgbClr val="FF0000"/>
                </a:solidFill>
              </a:rPr>
              <a:t>осіб</a:t>
            </a:r>
            <a:r>
              <a:rPr lang="ru-RU" sz="2800" b="0" dirty="0">
                <a:solidFill>
                  <a:srgbClr val="FF0000"/>
                </a:solidFill>
              </a:rPr>
              <a:t>, </a:t>
            </a:r>
            <a:r>
              <a:rPr lang="ru-RU" sz="2800" b="0" dirty="0" err="1">
                <a:solidFill>
                  <a:srgbClr val="FF0000"/>
                </a:solidFill>
              </a:rPr>
              <a:t>які</a:t>
            </a:r>
            <a:r>
              <a:rPr lang="ru-RU" sz="2800" b="0" dirty="0">
                <a:solidFill>
                  <a:srgbClr val="FF0000"/>
                </a:solidFill>
              </a:rPr>
              <a:t> на момент </a:t>
            </a:r>
            <a:r>
              <a:rPr lang="ru-RU" sz="2800" b="0" dirty="0" err="1">
                <a:solidFill>
                  <a:srgbClr val="FF0000"/>
                </a:solidFill>
              </a:rPr>
              <a:t>порушення</a:t>
            </a:r>
            <a:r>
              <a:rPr lang="ru-RU" sz="2800" b="0" dirty="0">
                <a:solidFill>
                  <a:srgbClr val="FF0000"/>
                </a:solidFill>
              </a:rPr>
              <a:t> права не </a:t>
            </a:r>
            <a:r>
              <a:rPr lang="ru-RU" sz="2800" b="0" dirty="0" err="1">
                <a:solidFill>
                  <a:srgbClr val="FF0000"/>
                </a:solidFill>
              </a:rPr>
              <a:t>перебувають</a:t>
            </a:r>
            <a:r>
              <a:rPr lang="ru-RU" sz="2800" b="0" dirty="0">
                <a:solidFill>
                  <a:srgbClr val="FF0000"/>
                </a:solidFill>
              </a:rPr>
              <a:t> у </a:t>
            </a:r>
            <a:r>
              <a:rPr lang="ru-RU" sz="2800" b="0" dirty="0" err="1">
                <a:solidFill>
                  <a:srgbClr val="FF0000"/>
                </a:solidFill>
              </a:rPr>
              <a:t>зобов'язальних</a:t>
            </a:r>
            <a:r>
              <a:rPr lang="ru-RU" sz="2800" b="0" dirty="0">
                <a:solidFill>
                  <a:srgbClr val="FF0000"/>
                </a:solidFill>
              </a:rPr>
              <a:t> </a:t>
            </a:r>
            <a:r>
              <a:rPr lang="ru-RU" sz="2800" b="0" dirty="0" err="1">
                <a:solidFill>
                  <a:srgbClr val="FF0000"/>
                </a:solidFill>
              </a:rPr>
              <a:t>відносинах</a:t>
            </a:r>
            <a:r>
              <a:rPr lang="ru-RU" sz="2800" b="0" dirty="0">
                <a:solidFill>
                  <a:srgbClr val="FF0000"/>
                </a:solidFill>
              </a:rPr>
              <a:t> з </a:t>
            </a:r>
            <a:r>
              <a:rPr lang="ru-RU" sz="2800" b="0" dirty="0" err="1">
                <a:solidFill>
                  <a:srgbClr val="FF0000"/>
                </a:solidFill>
              </a:rPr>
              <a:t>порушником</a:t>
            </a:r>
            <a:r>
              <a:rPr lang="ru-RU" sz="2800" b="0" dirty="0">
                <a:solidFill>
                  <a:srgbClr val="FF0000"/>
                </a:solidFill>
              </a:rPr>
              <a:t>:</a:t>
            </a:r>
            <a:endParaRPr lang="ru-UA" sz="2800" b="0" dirty="0">
              <a:solidFill>
                <a:srgbClr val="FF0000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BAC07A5-C781-C839-C74D-6496EE69AB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0174" y="3092623"/>
            <a:ext cx="5200650" cy="31638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err="1"/>
              <a:t>визнання</a:t>
            </a:r>
            <a:r>
              <a:rPr lang="ru-RU" sz="2000" dirty="0"/>
              <a:t> прав на </a:t>
            </a:r>
            <a:r>
              <a:rPr lang="ru-RU" sz="2000" dirty="0" err="1"/>
              <a:t>земельну</a:t>
            </a:r>
            <a:r>
              <a:rPr lang="ru-RU" sz="2000" dirty="0"/>
              <a:t> </a:t>
            </a:r>
            <a:r>
              <a:rPr lang="ru-RU" sz="2000" dirty="0" err="1"/>
              <a:t>ділянку</a:t>
            </a:r>
            <a:r>
              <a:rPr lang="ru-RU" sz="2000" dirty="0"/>
              <a:t>;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 err="1"/>
              <a:t>відновлення</a:t>
            </a:r>
            <a:r>
              <a:rPr lang="ru-RU" sz="2000" dirty="0"/>
              <a:t> стану </a:t>
            </a:r>
            <a:r>
              <a:rPr lang="ru-RU" sz="2000" dirty="0" err="1"/>
              <a:t>земельної</a:t>
            </a:r>
            <a:r>
              <a:rPr lang="ru-RU" sz="2000" dirty="0"/>
              <a:t> </a:t>
            </a:r>
            <a:r>
              <a:rPr lang="ru-RU" sz="2000" dirty="0" err="1"/>
              <a:t>ділянки</a:t>
            </a:r>
            <a:r>
              <a:rPr lang="ru-RU" sz="2000" dirty="0"/>
              <a:t>, </a:t>
            </a:r>
            <a:r>
              <a:rPr lang="ru-RU" sz="2000" dirty="0" err="1"/>
              <a:t>який</a:t>
            </a:r>
            <a:r>
              <a:rPr lang="ru-RU" sz="2000" dirty="0"/>
              <a:t> </a:t>
            </a:r>
            <a:r>
              <a:rPr lang="ru-RU" sz="2000" dirty="0" err="1"/>
              <a:t>існував</a:t>
            </a:r>
            <a:r>
              <a:rPr lang="ru-RU" sz="2000" dirty="0"/>
              <a:t> до </a:t>
            </a:r>
            <a:r>
              <a:rPr lang="ru-RU" sz="2000" dirty="0" err="1"/>
              <a:t>порушення</a:t>
            </a:r>
            <a:r>
              <a:rPr lang="ru-RU" sz="2000" dirty="0"/>
              <a:t> прав;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err="1"/>
              <a:t>запобігання</a:t>
            </a:r>
            <a:r>
              <a:rPr lang="ru-RU" sz="2000" dirty="0"/>
              <a:t> </a:t>
            </a:r>
            <a:r>
              <a:rPr lang="ru-RU" sz="2000" dirty="0" err="1"/>
              <a:t>вчиненню</a:t>
            </a:r>
            <a:r>
              <a:rPr lang="ru-RU" sz="2000" dirty="0"/>
              <a:t> </a:t>
            </a:r>
            <a:r>
              <a:rPr lang="ru-RU" sz="2000" dirty="0" err="1"/>
              <a:t>дій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порушують</a:t>
            </a:r>
            <a:r>
              <a:rPr lang="ru-RU" sz="2000" dirty="0"/>
              <a:t> права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створюють</a:t>
            </a:r>
            <a:r>
              <a:rPr lang="ru-RU" sz="2000" dirty="0"/>
              <a:t> </a:t>
            </a:r>
            <a:r>
              <a:rPr lang="ru-RU" sz="2000" dirty="0" err="1"/>
              <a:t>небезпеку</a:t>
            </a:r>
            <a:r>
              <a:rPr lang="ru-RU" sz="2000" dirty="0"/>
              <a:t> </a:t>
            </a:r>
            <a:r>
              <a:rPr lang="ru-RU" sz="2000" dirty="0" err="1"/>
              <a:t>порушення</a:t>
            </a:r>
            <a:r>
              <a:rPr lang="ru-RU" sz="2000" dirty="0"/>
              <a:t> прав;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/>
              <a:t> </a:t>
            </a:r>
            <a:endParaRPr lang="ru-UA" sz="2000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D6CCB67-8A81-4A7F-184D-C3EE0EE955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70824" y="2586477"/>
            <a:ext cx="5651002" cy="316450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000" dirty="0"/>
          </a:p>
          <a:p>
            <a:r>
              <a:rPr lang="ru-RU" sz="2000" dirty="0"/>
              <a:t> </a:t>
            </a:r>
            <a:r>
              <a:rPr lang="ru-RU" sz="2000" dirty="0" err="1"/>
              <a:t>витребування</a:t>
            </a:r>
            <a:r>
              <a:rPr lang="ru-RU" sz="2000" dirty="0"/>
              <a:t> </a:t>
            </a:r>
            <a:r>
              <a:rPr lang="ru-RU" sz="2000" dirty="0" err="1"/>
              <a:t>земельної</a:t>
            </a:r>
            <a:r>
              <a:rPr lang="ru-RU" sz="2000" dirty="0"/>
              <a:t> </a:t>
            </a:r>
            <a:r>
              <a:rPr lang="ru-RU" sz="2000" dirty="0" err="1"/>
              <a:t>ділянки</a:t>
            </a:r>
            <a:r>
              <a:rPr lang="ru-RU" sz="2000" dirty="0"/>
              <a:t> з чужого незаконного </a:t>
            </a:r>
            <a:r>
              <a:rPr lang="ru-RU" sz="2000" dirty="0" err="1"/>
              <a:t>володіння</a:t>
            </a:r>
            <a:r>
              <a:rPr lang="ru-RU" sz="2000" dirty="0"/>
              <a:t> (</a:t>
            </a:r>
            <a:r>
              <a:rPr lang="ru-RU" sz="2000" dirty="0" err="1"/>
              <a:t>віндикаційний</a:t>
            </a:r>
            <a:r>
              <a:rPr lang="ru-RU" sz="2000" dirty="0"/>
              <a:t> </a:t>
            </a:r>
            <a:r>
              <a:rPr lang="ru-RU" sz="2000" dirty="0" err="1"/>
              <a:t>позов</a:t>
            </a:r>
            <a:r>
              <a:rPr lang="ru-RU" sz="2000" dirty="0"/>
              <a:t>);</a:t>
            </a:r>
          </a:p>
          <a:p>
            <a:endParaRPr lang="ru-RU" sz="2000" dirty="0"/>
          </a:p>
          <a:p>
            <a:r>
              <a:rPr lang="ru-RU" sz="2000" dirty="0"/>
              <a:t> </a:t>
            </a:r>
            <a:r>
              <a:rPr lang="ru-RU" sz="2000" dirty="0" err="1"/>
              <a:t>вимога</a:t>
            </a:r>
            <a:r>
              <a:rPr lang="ru-RU" sz="2000" dirty="0"/>
              <a:t> </a:t>
            </a:r>
            <a:r>
              <a:rPr lang="ru-RU" sz="2000" dirty="0" err="1"/>
              <a:t>власника</a:t>
            </a:r>
            <a:r>
              <a:rPr lang="ru-RU" sz="2000" dirty="0"/>
              <a:t> </a:t>
            </a:r>
            <a:r>
              <a:rPr lang="ru-RU" sz="2000" dirty="0" err="1"/>
              <a:t>земельної</a:t>
            </a:r>
            <a:r>
              <a:rPr lang="ru-RU" sz="2000" dirty="0"/>
              <a:t> </a:t>
            </a:r>
            <a:r>
              <a:rPr lang="ru-RU" sz="2000" dirty="0" err="1"/>
              <a:t>ділянки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землекористувача</a:t>
            </a:r>
            <a:r>
              <a:rPr lang="ru-RU" sz="2000" dirty="0"/>
              <a:t> </a:t>
            </a:r>
            <a:r>
              <a:rPr lang="ru-RU" sz="2000" dirty="0" err="1"/>
              <a:t>усунути</a:t>
            </a:r>
            <a:r>
              <a:rPr lang="ru-RU" sz="2000" dirty="0"/>
              <a:t> </a:t>
            </a:r>
            <a:r>
              <a:rPr lang="ru-RU" sz="2000" dirty="0" err="1"/>
              <a:t>порушення</a:t>
            </a:r>
            <a:r>
              <a:rPr lang="ru-RU" sz="2000" dirty="0"/>
              <a:t> у </a:t>
            </a:r>
            <a:r>
              <a:rPr lang="ru-RU" sz="2000" dirty="0" err="1"/>
              <a:t>здійсненні</a:t>
            </a:r>
            <a:r>
              <a:rPr lang="ru-RU" sz="2000" dirty="0"/>
              <a:t> </a:t>
            </a:r>
            <a:r>
              <a:rPr lang="ru-RU" sz="2000" dirty="0" err="1"/>
              <a:t>їхніх</a:t>
            </a:r>
            <a:r>
              <a:rPr lang="ru-RU" sz="2000" dirty="0"/>
              <a:t> прав, </a:t>
            </a:r>
            <a:r>
              <a:rPr lang="ru-RU" sz="2000" dirty="0" err="1"/>
              <a:t>які</a:t>
            </a:r>
            <a:r>
              <a:rPr lang="ru-RU" sz="2000" dirty="0"/>
              <a:t> не </a:t>
            </a:r>
            <a:r>
              <a:rPr lang="ru-RU" sz="2000" dirty="0" err="1"/>
              <a:t>пов'язані</a:t>
            </a:r>
            <a:r>
              <a:rPr lang="ru-RU" sz="2000" dirty="0"/>
              <a:t> з </a:t>
            </a:r>
            <a:r>
              <a:rPr lang="ru-RU" sz="2000" dirty="0" err="1"/>
              <a:t>позбавленням</a:t>
            </a:r>
            <a:r>
              <a:rPr lang="ru-RU" sz="2000" dirty="0"/>
              <a:t> </a:t>
            </a:r>
            <a:r>
              <a:rPr lang="ru-RU" sz="2000" dirty="0" err="1"/>
              <a:t>володіння</a:t>
            </a:r>
            <a:r>
              <a:rPr lang="ru-RU" sz="2000" dirty="0"/>
              <a:t> земельною </a:t>
            </a:r>
            <a:r>
              <a:rPr lang="ru-RU" sz="2000" dirty="0" err="1"/>
              <a:t>ділянкою</a:t>
            </a:r>
            <a:r>
              <a:rPr lang="ru-RU" sz="2000" dirty="0"/>
              <a:t> (</a:t>
            </a:r>
            <a:r>
              <a:rPr lang="ru-RU" sz="2000" dirty="0" err="1"/>
              <a:t>негаторний</a:t>
            </a:r>
            <a:r>
              <a:rPr lang="ru-RU" sz="2000" dirty="0"/>
              <a:t> </a:t>
            </a:r>
            <a:r>
              <a:rPr lang="ru-RU" sz="2000" dirty="0" err="1"/>
              <a:t>позов</a:t>
            </a:r>
            <a:r>
              <a:rPr lang="ru-RU" sz="2000" dirty="0"/>
              <a:t>) та </a:t>
            </a:r>
            <a:r>
              <a:rPr lang="ru-RU" sz="2000" dirty="0" err="1"/>
              <a:t>інші</a:t>
            </a:r>
            <a:r>
              <a:rPr lang="ru-RU" sz="2000" dirty="0"/>
              <a:t>.</a:t>
            </a:r>
            <a:endParaRPr lang="ru-UA" sz="2000" dirty="0"/>
          </a:p>
        </p:txBody>
      </p:sp>
    </p:spTree>
    <p:extLst>
      <p:ext uri="{BB962C8B-B14F-4D97-AF65-F5344CB8AC3E}">
        <p14:creationId xmlns:p14="http://schemas.microsoft.com/office/powerpoint/2010/main" val="26524177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394749-0285-8BF6-19CC-6082BCB69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00050"/>
            <a:ext cx="1141095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>
                <a:solidFill>
                  <a:srgbClr val="C00000"/>
                </a:solidFill>
              </a:rPr>
              <a:t>Зобов'язально-правові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способи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захисту</a:t>
            </a:r>
            <a:r>
              <a:rPr lang="ru-RU" dirty="0">
                <a:solidFill>
                  <a:srgbClr val="C00000"/>
                </a:solidFill>
              </a:rPr>
              <a:t> 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 err="1"/>
              <a:t>мають</a:t>
            </a:r>
            <a:r>
              <a:rPr lang="ru-RU" dirty="0"/>
              <a:t> на </a:t>
            </a:r>
            <a:r>
              <a:rPr lang="ru-RU" dirty="0" err="1"/>
              <a:t>меті</a:t>
            </a:r>
            <a:r>
              <a:rPr lang="ru-RU" dirty="0"/>
              <a:t> </a:t>
            </a:r>
            <a:r>
              <a:rPr lang="ru-RU" dirty="0" err="1"/>
              <a:t>захист</a:t>
            </a:r>
            <a:r>
              <a:rPr lang="ru-RU" dirty="0"/>
              <a:t> прав </a:t>
            </a:r>
            <a:r>
              <a:rPr lang="ru-RU" dirty="0" err="1"/>
              <a:t>суб'єкта</a:t>
            </a:r>
            <a:r>
              <a:rPr lang="ru-RU" dirty="0"/>
              <a:t> як </a:t>
            </a:r>
            <a:r>
              <a:rPr lang="ru-RU" dirty="0" err="1"/>
              <a:t>учасника</a:t>
            </a:r>
            <a:r>
              <a:rPr lang="ru-RU" dirty="0"/>
              <a:t> </a:t>
            </a:r>
            <a:r>
              <a:rPr lang="ru-RU" dirty="0" err="1"/>
              <a:t>зобов'язальних</a:t>
            </a:r>
            <a:r>
              <a:rPr lang="ru-RU" dirty="0"/>
              <a:t> </a:t>
            </a:r>
            <a:r>
              <a:rPr lang="ru-RU" dirty="0" err="1"/>
              <a:t>відносин</a:t>
            </a:r>
            <a:endParaRPr lang="ru-UA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9B31AC8-D170-141D-156D-350775FE98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2494" y="1914461"/>
            <a:ext cx="10756886" cy="640080"/>
          </a:xfrm>
        </p:spPr>
        <p:txBody>
          <a:bodyPr>
            <a:noAutofit/>
          </a:bodyPr>
          <a:lstStyle/>
          <a:p>
            <a:r>
              <a:rPr lang="ru-RU" sz="2400" dirty="0"/>
              <a:t>До </a:t>
            </a:r>
            <a:r>
              <a:rPr lang="ru-RU" sz="2400" dirty="0" err="1"/>
              <a:t>зобов'язально-правових</a:t>
            </a:r>
            <a:r>
              <a:rPr lang="ru-RU" sz="2400" dirty="0"/>
              <a:t> </a:t>
            </a:r>
            <a:r>
              <a:rPr lang="ru-RU" sz="2400" dirty="0" err="1"/>
              <a:t>способів</a:t>
            </a:r>
            <a:r>
              <a:rPr lang="ru-RU" sz="2400" dirty="0"/>
              <a:t> </a:t>
            </a:r>
            <a:r>
              <a:rPr lang="ru-RU" sz="2400" dirty="0" err="1"/>
              <a:t>захисту</a:t>
            </a:r>
            <a:r>
              <a:rPr lang="ru-RU" sz="2400" dirty="0"/>
              <a:t> належать:</a:t>
            </a:r>
            <a:endParaRPr lang="ru-UA" sz="24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E8F2DEF-02B7-BAF1-4EFF-49EAEB1B85B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dirty="0" err="1"/>
              <a:t>відшкодування</a:t>
            </a:r>
            <a:r>
              <a:rPr lang="ru-RU" sz="2800" dirty="0"/>
              <a:t> </a:t>
            </a:r>
            <a:r>
              <a:rPr lang="ru-RU" sz="2800" dirty="0" err="1"/>
              <a:t>збитків</a:t>
            </a:r>
            <a:r>
              <a:rPr lang="ru-RU" sz="2800" dirty="0"/>
              <a:t>, </a:t>
            </a:r>
            <a:r>
              <a:rPr lang="ru-RU" sz="2800" dirty="0" err="1"/>
              <a:t>заподіяних</a:t>
            </a:r>
            <a:r>
              <a:rPr lang="ru-RU" sz="2800" dirty="0"/>
              <a:t> </a:t>
            </a:r>
            <a:r>
              <a:rPr lang="ru-RU" sz="2800" dirty="0" err="1"/>
              <a:t>невиконанням</a:t>
            </a:r>
            <a:r>
              <a:rPr lang="ru-RU" sz="2800" dirty="0"/>
              <a:t> 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ru-RU" sz="2800" dirty="0" err="1"/>
              <a:t>неналежним</a:t>
            </a:r>
            <a:r>
              <a:rPr lang="ru-RU" sz="2800" dirty="0"/>
              <a:t> </a:t>
            </a:r>
            <a:r>
              <a:rPr lang="ru-RU" sz="2800" dirty="0" err="1"/>
              <a:t>виконанням</a:t>
            </a:r>
            <a:r>
              <a:rPr lang="ru-RU" sz="2800" dirty="0"/>
              <a:t> умов </a:t>
            </a:r>
            <a:r>
              <a:rPr lang="ru-RU" sz="2800" dirty="0" err="1"/>
              <a:t>договорів</a:t>
            </a:r>
            <a:r>
              <a:rPr lang="ru-RU" sz="2800" dirty="0"/>
              <a:t>;</a:t>
            </a:r>
          </a:p>
          <a:p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ED15AC0-ECFB-BB39-1C8A-E96F321312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93443" y="2791788"/>
            <a:ext cx="4663440" cy="3164509"/>
          </a:xfr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dirty="0"/>
              <a:t> </a:t>
            </a:r>
            <a:r>
              <a:rPr lang="ru-RU" sz="2800" dirty="0" err="1"/>
              <a:t>повернення</a:t>
            </a:r>
            <a:r>
              <a:rPr lang="ru-RU" sz="2800" dirty="0"/>
              <a:t> </a:t>
            </a:r>
            <a:r>
              <a:rPr lang="ru-RU" sz="2800" dirty="0" err="1"/>
              <a:t>власникові</a:t>
            </a:r>
            <a:r>
              <a:rPr lang="ru-RU" sz="2800" dirty="0"/>
              <a:t> </a:t>
            </a:r>
            <a:r>
              <a:rPr lang="ru-RU" sz="2800" dirty="0" err="1"/>
              <a:t>наданої</a:t>
            </a:r>
            <a:r>
              <a:rPr lang="ru-RU" sz="2800" dirty="0"/>
              <a:t> у </a:t>
            </a:r>
            <a:r>
              <a:rPr lang="ru-RU" sz="2800" dirty="0" err="1"/>
              <a:t>користування</a:t>
            </a:r>
            <a:r>
              <a:rPr lang="ru-RU" sz="2800" dirty="0"/>
              <a:t> за договором </a:t>
            </a:r>
            <a:r>
              <a:rPr lang="ru-RU" sz="2800" dirty="0" err="1"/>
              <a:t>оренди</a:t>
            </a:r>
            <a:r>
              <a:rPr lang="ru-RU" sz="2800" dirty="0"/>
              <a:t> </a:t>
            </a:r>
            <a:r>
              <a:rPr lang="ru-RU" sz="2800" dirty="0" err="1"/>
              <a:t>земельної</a:t>
            </a:r>
            <a:r>
              <a:rPr lang="ru-RU" sz="2800" dirty="0"/>
              <a:t> </a:t>
            </a:r>
            <a:r>
              <a:rPr lang="ru-RU" sz="2800" dirty="0" err="1"/>
              <a:t>ділянки</a:t>
            </a:r>
            <a:r>
              <a:rPr lang="ru-RU" sz="2800" dirty="0"/>
              <a:t> та </a:t>
            </a:r>
            <a:r>
              <a:rPr lang="ru-RU" sz="2800" dirty="0" err="1"/>
              <a:t>інші</a:t>
            </a:r>
            <a:r>
              <a:rPr lang="ru-RU" sz="2800" dirty="0"/>
              <a:t>.</a:t>
            </a:r>
            <a:endParaRPr lang="ru-UA" sz="2800" dirty="0"/>
          </a:p>
        </p:txBody>
      </p:sp>
    </p:spTree>
    <p:extLst>
      <p:ext uri="{BB962C8B-B14F-4D97-AF65-F5344CB8AC3E}">
        <p14:creationId xmlns:p14="http://schemas.microsoft.com/office/powerpoint/2010/main" val="143688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49EB030-638A-0C90-AAE7-31495AFE55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0051" y="257175"/>
            <a:ext cx="11210924" cy="2535296"/>
          </a:xfrm>
        </p:spPr>
        <p:txBody>
          <a:bodyPr>
            <a:normAutofit/>
          </a:bodyPr>
          <a:lstStyle/>
          <a:p>
            <a:r>
              <a:rPr lang="ru-RU" sz="3000" dirty="0" err="1">
                <a:solidFill>
                  <a:srgbClr val="C00000"/>
                </a:solidFill>
              </a:rPr>
              <a:t>Спеціальні</a:t>
            </a:r>
            <a:r>
              <a:rPr lang="ru-RU" sz="3000" dirty="0">
                <a:solidFill>
                  <a:srgbClr val="C00000"/>
                </a:solidFill>
              </a:rPr>
              <a:t> </a:t>
            </a:r>
            <a:r>
              <a:rPr lang="ru-RU" sz="3000" dirty="0" err="1">
                <a:solidFill>
                  <a:srgbClr val="C00000"/>
                </a:solidFill>
              </a:rPr>
              <a:t>способи</a:t>
            </a:r>
            <a:r>
              <a:rPr lang="ru-RU" sz="3000" dirty="0">
                <a:solidFill>
                  <a:srgbClr val="C00000"/>
                </a:solidFill>
              </a:rPr>
              <a:t> </a:t>
            </a:r>
            <a:r>
              <a:rPr lang="ru-RU" sz="3000" dirty="0" err="1">
                <a:solidFill>
                  <a:srgbClr val="C00000"/>
                </a:solidFill>
              </a:rPr>
              <a:t>захисту</a:t>
            </a:r>
            <a:r>
              <a:rPr lang="ru-RU" sz="3000" dirty="0">
                <a:solidFill>
                  <a:srgbClr val="C00000"/>
                </a:solidFill>
              </a:rPr>
              <a:t> </a:t>
            </a:r>
            <a:r>
              <a:rPr lang="ru-RU" sz="3000" dirty="0" err="1">
                <a:solidFill>
                  <a:srgbClr val="C00000"/>
                </a:solidFill>
              </a:rPr>
              <a:t>земельних</a:t>
            </a:r>
            <a:r>
              <a:rPr lang="ru-RU" sz="3000" dirty="0">
                <a:solidFill>
                  <a:srgbClr val="C00000"/>
                </a:solidFill>
              </a:rPr>
              <a:t> прав</a:t>
            </a:r>
          </a:p>
          <a:p>
            <a:r>
              <a:rPr lang="ru-RU" sz="3000" dirty="0"/>
              <a:t> </a:t>
            </a:r>
            <a:r>
              <a:rPr lang="ru-RU" sz="3000" dirty="0" err="1"/>
              <a:t>стосуються</a:t>
            </a:r>
            <a:r>
              <a:rPr lang="ru-RU" sz="3000" dirty="0"/>
              <a:t> </a:t>
            </a:r>
            <a:r>
              <a:rPr lang="ru-RU" sz="3000" dirty="0" err="1"/>
              <a:t>особливих</a:t>
            </a:r>
            <a:r>
              <a:rPr lang="ru-RU" sz="3000" dirty="0"/>
              <a:t> </a:t>
            </a:r>
            <a:r>
              <a:rPr lang="ru-RU" sz="3000" dirty="0" err="1"/>
              <a:t>випадків</a:t>
            </a:r>
            <a:r>
              <a:rPr lang="ru-RU" sz="3000" dirty="0"/>
              <a:t> </a:t>
            </a:r>
            <a:r>
              <a:rPr lang="ru-RU" sz="3000" dirty="0" err="1"/>
              <a:t>порушення</a:t>
            </a:r>
            <a:r>
              <a:rPr lang="ru-RU" sz="3000" dirty="0"/>
              <a:t> прав </a:t>
            </a:r>
            <a:r>
              <a:rPr lang="ru-RU" sz="3000" dirty="0" err="1"/>
              <a:t>власників</a:t>
            </a:r>
            <a:r>
              <a:rPr lang="ru-RU" sz="3000" dirty="0"/>
              <a:t> </a:t>
            </a:r>
            <a:r>
              <a:rPr lang="ru-RU" sz="3000" dirty="0" err="1"/>
              <a:t>земельних</a:t>
            </a:r>
            <a:r>
              <a:rPr lang="ru-RU" sz="3000" dirty="0"/>
              <a:t> </a:t>
            </a:r>
            <a:r>
              <a:rPr lang="ru-RU" sz="3000" dirty="0" err="1"/>
              <a:t>ділянок</a:t>
            </a:r>
            <a:r>
              <a:rPr lang="ru-RU" sz="3000" dirty="0"/>
              <a:t> і </a:t>
            </a:r>
            <a:r>
              <a:rPr lang="ru-RU" sz="3000" dirty="0" err="1"/>
              <a:t>землекористувачів</a:t>
            </a:r>
            <a:endParaRPr lang="ru-UA" sz="3000" dirty="0"/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2CEE342B-302B-6456-2851-3AAD405EEDF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3646092"/>
              </p:ext>
            </p:extLst>
          </p:nvPr>
        </p:nvGraphicFramePr>
        <p:xfrm>
          <a:off x="400052" y="2792471"/>
          <a:ext cx="5394574" cy="3259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424E030A-FD00-BCFB-366D-7587F8D731F2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552581342"/>
              </p:ext>
            </p:extLst>
          </p:nvPr>
        </p:nvGraphicFramePr>
        <p:xfrm>
          <a:off x="5517221" y="2208944"/>
          <a:ext cx="6093753" cy="4304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956439391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2E5D7A-2167-AFC3-160C-E9A588876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49" y="359596"/>
            <a:ext cx="11458575" cy="1192979"/>
          </a:xfr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dirty="0" err="1">
                <a:solidFill>
                  <a:srgbClr val="C00000"/>
                </a:solidFill>
              </a:rPr>
              <a:t>Різниця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між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негаторним</a:t>
            </a:r>
            <a:r>
              <a:rPr lang="ru-RU" dirty="0">
                <a:solidFill>
                  <a:srgbClr val="C00000"/>
                </a:solidFill>
              </a:rPr>
              <a:t> та </a:t>
            </a:r>
            <a:r>
              <a:rPr lang="ru-RU" dirty="0" err="1">
                <a:solidFill>
                  <a:srgbClr val="C00000"/>
                </a:solidFill>
              </a:rPr>
              <a:t>віндикаційним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позовами</a:t>
            </a:r>
            <a:endParaRPr lang="ru-UA" dirty="0">
              <a:solidFill>
                <a:srgbClr val="C00000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53A8D5-0E05-6840-A2D8-09581D856D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1949" y="1552575"/>
            <a:ext cx="11639551" cy="990599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Постанова ВС у </a:t>
            </a:r>
            <a:r>
              <a:rPr lang="ru-RU" dirty="0" err="1"/>
              <a:t>складі</a:t>
            </a:r>
            <a:r>
              <a:rPr lang="ru-RU" dirty="0"/>
              <a:t> </a:t>
            </a:r>
            <a:r>
              <a:rPr lang="ru-RU" dirty="0" err="1"/>
              <a:t>колегії</a:t>
            </a:r>
            <a:r>
              <a:rPr lang="ru-RU" dirty="0"/>
              <a:t> </a:t>
            </a:r>
            <a:r>
              <a:rPr lang="ru-RU" dirty="0" err="1"/>
              <a:t>суддів</a:t>
            </a:r>
            <a:r>
              <a:rPr lang="ru-RU" dirty="0"/>
              <a:t> КГС </a:t>
            </a:r>
            <a:r>
              <a:rPr lang="ru-RU" dirty="0" err="1"/>
              <a:t>від</a:t>
            </a:r>
            <a:r>
              <a:rPr lang="ru-RU" dirty="0"/>
              <a:t> 27 травня 2020 року (справа № 910/1310/19)</a:t>
            </a:r>
            <a:endParaRPr lang="ru-UA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5F4884C-E947-76A9-6871-D24A5CB7E4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1949" y="2792472"/>
            <a:ext cx="5371339" cy="3608328"/>
          </a:xfrm>
        </p:spPr>
        <p:txBody>
          <a:bodyPr>
            <a:normAutofit/>
          </a:bodyPr>
          <a:lstStyle/>
          <a:p>
            <a:r>
              <a:rPr lang="ru-RU" sz="2800" dirty="0" err="1"/>
              <a:t>Відповідно</a:t>
            </a:r>
            <a:r>
              <a:rPr lang="ru-RU" sz="2800" dirty="0"/>
              <a:t> до </a:t>
            </a:r>
            <a:r>
              <a:rPr lang="ru-RU" sz="2800" dirty="0">
                <a:solidFill>
                  <a:srgbClr val="C00000"/>
                </a:solidFill>
              </a:rPr>
              <a:t>ч. 1 ст. 321 ЦК </a:t>
            </a:r>
            <a:r>
              <a:rPr lang="ru-RU" sz="2800" dirty="0" err="1">
                <a:solidFill>
                  <a:srgbClr val="C00000"/>
                </a:solidFill>
              </a:rPr>
              <a:t>України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/>
              <a:t>право </a:t>
            </a:r>
            <a:r>
              <a:rPr lang="ru-RU" sz="2800" dirty="0" err="1"/>
              <a:t>власності</a:t>
            </a:r>
            <a:r>
              <a:rPr lang="ru-RU" sz="2800" dirty="0"/>
              <a:t> є </a:t>
            </a:r>
            <a:r>
              <a:rPr lang="ru-RU" sz="2800" dirty="0" err="1"/>
              <a:t>непорушним</a:t>
            </a:r>
            <a:r>
              <a:rPr lang="ru-RU" sz="2800" dirty="0"/>
              <a:t>. </a:t>
            </a:r>
            <a:r>
              <a:rPr lang="ru-RU" sz="2800" dirty="0" err="1"/>
              <a:t>Ніхто</a:t>
            </a:r>
            <a:r>
              <a:rPr lang="ru-RU" sz="2800" dirty="0"/>
              <a:t> не </a:t>
            </a:r>
            <a:r>
              <a:rPr lang="ru-RU" sz="2800" dirty="0" err="1"/>
              <a:t>може</a:t>
            </a:r>
            <a:r>
              <a:rPr lang="ru-RU" sz="2800" dirty="0"/>
              <a:t> бути </a:t>
            </a:r>
            <a:r>
              <a:rPr lang="ru-RU" sz="2800" dirty="0" err="1"/>
              <a:t>протиправно</a:t>
            </a:r>
            <a:r>
              <a:rPr lang="ru-RU" sz="2800" dirty="0"/>
              <a:t> </a:t>
            </a:r>
            <a:r>
              <a:rPr lang="ru-RU" sz="2800" dirty="0" err="1"/>
              <a:t>позбавлений</a:t>
            </a:r>
            <a:r>
              <a:rPr lang="ru-RU" sz="2800" dirty="0"/>
              <a:t> </a:t>
            </a:r>
            <a:r>
              <a:rPr lang="ru-RU" sz="2800" dirty="0" err="1"/>
              <a:t>цього</a:t>
            </a:r>
            <a:r>
              <a:rPr lang="ru-RU" sz="2800" dirty="0"/>
              <a:t> права </a:t>
            </a:r>
            <a:r>
              <a:rPr lang="ru-RU" sz="2800" dirty="0" err="1"/>
              <a:t>чи</a:t>
            </a:r>
            <a:r>
              <a:rPr lang="ru-RU" sz="2800" dirty="0"/>
              <a:t> </a:t>
            </a:r>
            <a:r>
              <a:rPr lang="ru-RU" sz="2800" dirty="0" err="1"/>
              <a:t>обмежений</a:t>
            </a:r>
            <a:r>
              <a:rPr lang="ru-RU" sz="2800" dirty="0"/>
              <a:t> у </a:t>
            </a:r>
            <a:r>
              <a:rPr lang="ru-RU" sz="2800" dirty="0" err="1"/>
              <a:t>його</a:t>
            </a:r>
            <a:r>
              <a:rPr lang="ru-RU" sz="2800" dirty="0"/>
              <a:t> </a:t>
            </a:r>
            <a:r>
              <a:rPr lang="ru-RU" sz="2800" dirty="0" err="1"/>
              <a:t>здійсненні</a:t>
            </a:r>
            <a:r>
              <a:rPr lang="ru-RU" sz="2800" dirty="0"/>
              <a:t>.</a:t>
            </a:r>
            <a:endParaRPr lang="ru-UA" sz="2800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C458BBB-79C8-70E5-EF96-D4B6C18F87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667001"/>
            <a:ext cx="5026152" cy="3289980"/>
          </a:xfrm>
        </p:spPr>
        <p:txBody>
          <a:bodyPr>
            <a:noAutofit/>
          </a:bodyPr>
          <a:lstStyle/>
          <a:p>
            <a:r>
              <a:rPr lang="ru-RU" sz="2800" dirty="0"/>
              <a:t>За </a:t>
            </a:r>
            <a:r>
              <a:rPr lang="ru-RU" sz="2800" dirty="0" err="1"/>
              <a:t>змістом</a:t>
            </a:r>
            <a:r>
              <a:rPr lang="ru-RU" sz="2800" dirty="0"/>
              <a:t> </a:t>
            </a:r>
            <a:r>
              <a:rPr lang="ru-RU" sz="2800" dirty="0">
                <a:solidFill>
                  <a:srgbClr val="C00000"/>
                </a:solidFill>
              </a:rPr>
              <a:t>ст. 391 ЦК </a:t>
            </a:r>
            <a:r>
              <a:rPr lang="ru-RU" sz="2800" dirty="0" err="1">
                <a:solidFill>
                  <a:srgbClr val="C00000"/>
                </a:solidFill>
              </a:rPr>
              <a:t>України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 err="1"/>
              <a:t>власник</a:t>
            </a:r>
            <a:r>
              <a:rPr lang="ru-RU" sz="2800" dirty="0"/>
              <a:t> майна </a:t>
            </a:r>
            <a:r>
              <a:rPr lang="ru-RU" sz="2800" dirty="0" err="1"/>
              <a:t>має</a:t>
            </a:r>
            <a:r>
              <a:rPr lang="ru-RU" sz="2800" dirty="0"/>
              <a:t> право </a:t>
            </a:r>
            <a:r>
              <a:rPr lang="ru-RU" sz="2800" dirty="0" err="1"/>
              <a:t>вимагати</a:t>
            </a:r>
            <a:r>
              <a:rPr lang="ru-RU" sz="2800" dirty="0"/>
              <a:t> </a:t>
            </a:r>
            <a:r>
              <a:rPr lang="ru-RU" sz="2800" dirty="0" err="1"/>
              <a:t>усунення</a:t>
            </a:r>
            <a:r>
              <a:rPr lang="ru-RU" sz="2800" dirty="0"/>
              <a:t> </a:t>
            </a:r>
            <a:r>
              <a:rPr lang="ru-RU" sz="2800" dirty="0" err="1"/>
              <a:t>перешкод</a:t>
            </a:r>
            <a:r>
              <a:rPr lang="ru-RU" sz="2800" dirty="0"/>
              <a:t> у </a:t>
            </a:r>
            <a:r>
              <a:rPr lang="ru-RU" sz="2800" dirty="0" err="1"/>
              <a:t>здійсненні</a:t>
            </a:r>
            <a:r>
              <a:rPr lang="ru-RU" sz="2800" dirty="0"/>
              <a:t> ним права </a:t>
            </a:r>
            <a:r>
              <a:rPr lang="ru-RU" sz="2800" dirty="0" err="1"/>
              <a:t>користування</a:t>
            </a:r>
            <a:r>
              <a:rPr lang="ru-RU" sz="2800" dirty="0"/>
              <a:t> та </a:t>
            </a:r>
            <a:r>
              <a:rPr lang="ru-RU" sz="2800" dirty="0" err="1"/>
              <a:t>розпоряджання</a:t>
            </a:r>
            <a:r>
              <a:rPr lang="ru-RU" sz="2800" dirty="0"/>
              <a:t> </a:t>
            </a:r>
            <a:r>
              <a:rPr lang="ru-RU" sz="2800" dirty="0" err="1"/>
              <a:t>своїм</a:t>
            </a:r>
            <a:r>
              <a:rPr lang="ru-RU" sz="2800" dirty="0"/>
              <a:t> </a:t>
            </a:r>
            <a:r>
              <a:rPr lang="ru-RU" sz="2800" dirty="0" err="1"/>
              <a:t>майном</a:t>
            </a:r>
            <a:r>
              <a:rPr lang="ru-RU" sz="2800" dirty="0"/>
              <a:t>.</a:t>
            </a:r>
            <a:endParaRPr lang="ru-UA" sz="2800" dirty="0"/>
          </a:p>
        </p:txBody>
      </p:sp>
    </p:spTree>
    <p:extLst>
      <p:ext uri="{BB962C8B-B14F-4D97-AF65-F5344CB8AC3E}">
        <p14:creationId xmlns:p14="http://schemas.microsoft.com/office/powerpoint/2010/main" val="21207971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E76466B-68ED-8C7F-B2C0-4701D7CC806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439" r="5439"/>
          <a:stretch>
            <a:fillRect/>
          </a:stretch>
        </p:blipFill>
        <p:spPr>
          <a:xfrm>
            <a:off x="209549" y="356616"/>
            <a:ext cx="8531352" cy="6382512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0A3492D0-C445-FE76-C524-C44282FFE3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63024" y="237744"/>
            <a:ext cx="3019427" cy="662025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b="1" dirty="0" err="1">
                <a:solidFill>
                  <a:schemeClr val="tx1"/>
                </a:solidFill>
              </a:rPr>
              <a:t>Позов</a:t>
            </a:r>
            <a:r>
              <a:rPr lang="ru-RU" sz="2800" b="1" dirty="0">
                <a:solidFill>
                  <a:schemeClr val="tx1"/>
                </a:solidFill>
              </a:rPr>
              <a:t> про </a:t>
            </a:r>
            <a:r>
              <a:rPr lang="ru-RU" sz="2800" b="1" dirty="0" err="1">
                <a:solidFill>
                  <a:schemeClr val="tx1"/>
                </a:solidFill>
              </a:rPr>
              <a:t>розірвання</a:t>
            </a:r>
            <a:r>
              <a:rPr lang="ru-RU" sz="2800" b="1" dirty="0">
                <a:solidFill>
                  <a:schemeClr val="tx1"/>
                </a:solidFill>
              </a:rPr>
              <a:t> договору </a:t>
            </a:r>
            <a:r>
              <a:rPr lang="ru-RU" sz="2800" b="1" dirty="0" err="1">
                <a:solidFill>
                  <a:schemeClr val="tx1"/>
                </a:solidFill>
              </a:rPr>
              <a:t>оренди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землі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належить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u="sng" dirty="0">
                <a:solidFill>
                  <a:schemeClr val="tx1"/>
                </a:solidFill>
              </a:rPr>
              <a:t>до </a:t>
            </a:r>
            <a:r>
              <a:rPr lang="ru-RU" sz="2800" b="1" u="sng" dirty="0" err="1">
                <a:solidFill>
                  <a:schemeClr val="tx1"/>
                </a:solidFill>
              </a:rPr>
              <a:t>зобов'язально-правових</a:t>
            </a:r>
            <a:r>
              <a:rPr lang="ru-RU" sz="2800" b="1" u="sng" dirty="0">
                <a:solidFill>
                  <a:schemeClr val="tx1"/>
                </a:solidFill>
              </a:rPr>
              <a:t> </a:t>
            </a:r>
            <a:r>
              <a:rPr lang="ru-RU" sz="2800" b="1" u="sng" dirty="0" err="1">
                <a:solidFill>
                  <a:schemeClr val="tx1"/>
                </a:solidFill>
              </a:rPr>
              <a:t>способів</a:t>
            </a:r>
            <a:r>
              <a:rPr lang="ru-RU" sz="2800" b="1" u="sng" dirty="0">
                <a:solidFill>
                  <a:schemeClr val="tx1"/>
                </a:solidFill>
              </a:rPr>
              <a:t> </a:t>
            </a:r>
            <a:r>
              <a:rPr lang="ru-RU" sz="2800" b="1" u="sng" dirty="0" err="1">
                <a:solidFill>
                  <a:schemeClr val="tx1"/>
                </a:solidFill>
              </a:rPr>
              <a:t>захисту</a:t>
            </a:r>
            <a:r>
              <a:rPr lang="ru-RU" sz="2800" b="1" u="sng" dirty="0">
                <a:solidFill>
                  <a:schemeClr val="tx1"/>
                </a:solidFill>
              </a:rPr>
              <a:t>, </a:t>
            </a:r>
            <a:r>
              <a:rPr lang="ru-RU" sz="2800" b="1" dirty="0" err="1">
                <a:solidFill>
                  <a:schemeClr val="tx1"/>
                </a:solidFill>
              </a:rPr>
              <a:t>оскільки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між</a:t>
            </a:r>
            <a:r>
              <a:rPr lang="ru-RU" sz="2800" b="1" dirty="0">
                <a:solidFill>
                  <a:schemeClr val="tx1"/>
                </a:solidFill>
              </a:rPr>
              <a:t> сторонами є </a:t>
            </a:r>
            <a:r>
              <a:rPr lang="ru-RU" sz="2800" b="1" dirty="0" err="1">
                <a:solidFill>
                  <a:schemeClr val="tx1"/>
                </a:solidFill>
              </a:rPr>
              <a:t>договірні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відносини</a:t>
            </a:r>
            <a:r>
              <a:rPr lang="ru-RU" sz="2800" b="1" dirty="0">
                <a:solidFill>
                  <a:schemeClr val="tx1"/>
                </a:solidFill>
              </a:rPr>
              <a:t>. </a:t>
            </a:r>
            <a:endParaRPr lang="ru-UA" sz="2800" b="1" dirty="0">
              <a:solidFill>
                <a:schemeClr val="tx1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FE9DE1D-3C5A-B178-17A0-836D41124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475" y="408050"/>
            <a:ext cx="3165999" cy="4144899"/>
          </a:xfrm>
          <a:prstGeom prst="rect">
            <a:avLst/>
          </a:prstGeom>
        </p:spPr>
      </p:pic>
      <p:pic>
        <p:nvPicPr>
          <p:cNvPr id="20" name="Рисунок 19" descr="Направленный вправо указательный палец, тыльная сторона руки">
            <a:extLst>
              <a:ext uri="{FF2B5EF4-FFF2-40B4-BE49-F238E27FC236}">
                <a16:creationId xmlns:a16="http://schemas.microsoft.com/office/drawing/2014/main" id="{BBA26409-DE3F-367F-91E1-FB2ECD6638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13625" y="0"/>
            <a:ext cx="1665351" cy="176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10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1C9CD5-BE13-4507-D242-AA1787032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6950" y="224615"/>
            <a:ext cx="10386060" cy="1168007"/>
          </a:xfrm>
        </p:spPr>
        <p:txBody>
          <a:bodyPr>
            <a:normAutofit/>
          </a:bodyPr>
          <a:lstStyle/>
          <a:p>
            <a:r>
              <a:rPr lang="ru-RU" sz="3400" b="1" dirty="0">
                <a:solidFill>
                  <a:schemeClr val="tx2"/>
                </a:solidFill>
              </a:rPr>
              <a:t>Постанова ВП ВС </a:t>
            </a:r>
            <a:r>
              <a:rPr lang="ru-RU" sz="3400" b="1" dirty="0" err="1">
                <a:solidFill>
                  <a:schemeClr val="tx2"/>
                </a:solidFill>
              </a:rPr>
              <a:t>від</a:t>
            </a:r>
            <a:r>
              <a:rPr lang="ru-RU" sz="3400" b="1" dirty="0">
                <a:solidFill>
                  <a:schemeClr val="tx2"/>
                </a:solidFill>
              </a:rPr>
              <a:t> 25.01.2022 </a:t>
            </a:r>
            <a:br>
              <a:rPr lang="ru-RU" sz="3400" b="1" dirty="0">
                <a:solidFill>
                  <a:schemeClr val="tx2"/>
                </a:solidFill>
              </a:rPr>
            </a:br>
            <a:r>
              <a:rPr lang="ru-RU" sz="3400" b="1" dirty="0">
                <a:solidFill>
                  <a:schemeClr val="tx2"/>
                </a:solidFill>
              </a:rPr>
              <a:t>у </a:t>
            </a:r>
            <a:r>
              <a:rPr lang="ru-RU" sz="3400" b="1" dirty="0" err="1">
                <a:solidFill>
                  <a:schemeClr val="tx2"/>
                </a:solidFill>
              </a:rPr>
              <a:t>справі</a:t>
            </a:r>
            <a:r>
              <a:rPr lang="ru-RU" sz="3400" b="1" dirty="0">
                <a:solidFill>
                  <a:schemeClr val="tx2"/>
                </a:solidFill>
              </a:rPr>
              <a:t> №143/591/20</a:t>
            </a:r>
            <a:endParaRPr lang="ru-UA" sz="3400" b="1" dirty="0">
              <a:solidFill>
                <a:schemeClr val="tx2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4E8047-C7EF-FD5D-15A2-729F459AA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6" y="4399597"/>
            <a:ext cx="11020424" cy="640080"/>
          </a:xfrm>
        </p:spPr>
        <p:txBody>
          <a:bodyPr>
            <a:noAutofit/>
          </a:bodyPr>
          <a:lstStyle/>
          <a:p>
            <a:r>
              <a:rPr lang="ru-RU" sz="2600" b="1" dirty="0" err="1"/>
              <a:t>належним</a:t>
            </a:r>
            <a:r>
              <a:rPr lang="ru-RU" sz="2600" b="1" dirty="0"/>
              <a:t> способам </a:t>
            </a:r>
            <a:r>
              <a:rPr lang="ru-RU" sz="2600" b="1" dirty="0" err="1"/>
              <a:t>захисту</a:t>
            </a:r>
            <a:r>
              <a:rPr lang="ru-RU" sz="2600" b="1" dirty="0"/>
              <a:t> прав </a:t>
            </a:r>
            <a:r>
              <a:rPr lang="ru-RU" sz="2600" b="1" dirty="0" err="1"/>
              <a:t>первинного</a:t>
            </a:r>
            <a:r>
              <a:rPr lang="ru-RU" sz="2600" b="1" dirty="0"/>
              <a:t> </a:t>
            </a:r>
            <a:r>
              <a:rPr lang="ru-RU" sz="2600" b="1" dirty="0" err="1"/>
              <a:t>орендаря</a:t>
            </a:r>
            <a:r>
              <a:rPr lang="ru-RU" sz="2600" b="1" dirty="0"/>
              <a:t> </a:t>
            </a:r>
            <a:r>
              <a:rPr lang="ru-RU" sz="2600" b="1" dirty="0" err="1"/>
              <a:t>відповідають</a:t>
            </a:r>
            <a:r>
              <a:rPr lang="ru-RU" sz="2600" b="1" dirty="0"/>
              <a:t> </a:t>
            </a:r>
            <a:r>
              <a:rPr lang="ru-RU" sz="2600" b="1" u="sng" dirty="0" err="1"/>
              <a:t>дві</a:t>
            </a:r>
            <a:r>
              <a:rPr lang="ru-RU" sz="2600" b="1" u="sng" dirty="0"/>
              <a:t> </a:t>
            </a:r>
            <a:r>
              <a:rPr lang="ru-RU" sz="2600" b="1" u="sng" dirty="0" err="1"/>
              <a:t>позовні</a:t>
            </a:r>
            <a:r>
              <a:rPr lang="ru-RU" sz="2600" b="1" u="sng" dirty="0"/>
              <a:t> </a:t>
            </a:r>
            <a:r>
              <a:rPr lang="ru-RU" sz="2600" b="1" u="sng" dirty="0" err="1"/>
              <a:t>вимоги</a:t>
            </a:r>
            <a:r>
              <a:rPr lang="ru-RU" sz="2600" b="1" dirty="0"/>
              <a:t>:</a:t>
            </a:r>
            <a:endParaRPr lang="ru-UA" sz="2600" b="1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E760F92-0DE9-870B-4C4D-7C75C893D6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8669" y="5369377"/>
            <a:ext cx="4335781" cy="114162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про </a:t>
            </a:r>
            <a:r>
              <a:rPr lang="ru-RU" sz="2400" dirty="0" err="1">
                <a:solidFill>
                  <a:schemeClr val="bg1"/>
                </a:solidFill>
              </a:rPr>
              <a:t>визнання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укладенною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додаткової</a:t>
            </a:r>
            <a:r>
              <a:rPr lang="ru-RU" sz="2400" dirty="0">
                <a:solidFill>
                  <a:schemeClr val="bg1"/>
                </a:solidFill>
              </a:rPr>
              <a:t> угоди </a:t>
            </a:r>
            <a:endParaRPr lang="ru-UA" sz="2400" dirty="0">
              <a:solidFill>
                <a:schemeClr val="bg1"/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31DCFB2-38D9-1B63-7CB5-EDECEC1FB3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1517045"/>
            <a:ext cx="11020425" cy="256918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dirty="0"/>
              <a:t>У </a:t>
            </a:r>
            <a:r>
              <a:rPr lang="ru-RU" sz="2800" dirty="0" err="1"/>
              <a:t>разі</a:t>
            </a:r>
            <a:r>
              <a:rPr lang="ru-RU" sz="2800" dirty="0"/>
              <a:t> </a:t>
            </a:r>
            <a:r>
              <a:rPr lang="ru-RU" sz="2800" dirty="0" err="1"/>
              <a:t>укладення</a:t>
            </a:r>
            <a:r>
              <a:rPr lang="ru-RU" sz="2800" dirty="0"/>
              <a:t> </a:t>
            </a:r>
            <a:r>
              <a:rPr lang="ru-RU" sz="2800" dirty="0" err="1"/>
              <a:t>орендодавцем</a:t>
            </a:r>
            <a:r>
              <a:rPr lang="ru-RU" sz="2800" dirty="0"/>
              <a:t> договору </a:t>
            </a:r>
            <a:r>
              <a:rPr lang="ru-RU" sz="2800" dirty="0" err="1"/>
              <a:t>оренди</a:t>
            </a:r>
            <a:r>
              <a:rPr lang="ru-RU" sz="2800" dirty="0"/>
              <a:t> з </a:t>
            </a:r>
            <a:r>
              <a:rPr lang="ru-RU" sz="2800" dirty="0" err="1"/>
              <a:t>новим</a:t>
            </a:r>
            <a:r>
              <a:rPr lang="ru-RU" sz="2800" dirty="0"/>
              <a:t> </a:t>
            </a:r>
            <a:r>
              <a:rPr lang="ru-RU" sz="2800" dirty="0" err="1"/>
              <a:t>орендарем</a:t>
            </a:r>
            <a:r>
              <a:rPr lang="ru-RU" sz="2800" dirty="0"/>
              <a:t> і </a:t>
            </a:r>
            <a:r>
              <a:rPr lang="ru-RU" sz="2800" dirty="0" err="1"/>
              <a:t>реєстрації</a:t>
            </a:r>
            <a:r>
              <a:rPr lang="ru-RU" sz="2800" dirty="0"/>
              <a:t> за ним права </a:t>
            </a:r>
            <a:r>
              <a:rPr lang="ru-RU" sz="2800" dirty="0" err="1"/>
              <a:t>оренди</a:t>
            </a:r>
            <a:r>
              <a:rPr lang="ru-RU" sz="2800" dirty="0"/>
              <a:t> </a:t>
            </a:r>
            <a:r>
              <a:rPr lang="ru-RU" sz="2800" dirty="0" err="1"/>
              <a:t>ще</a:t>
            </a:r>
            <a:r>
              <a:rPr lang="ru-RU" sz="2800" dirty="0"/>
              <a:t> до </a:t>
            </a:r>
            <a:r>
              <a:rPr lang="ru-RU" sz="2800" dirty="0" err="1"/>
              <a:t>закінчення</a:t>
            </a:r>
            <a:r>
              <a:rPr lang="ru-RU" sz="2800" dirty="0"/>
              <a:t> строку </a:t>
            </a:r>
            <a:r>
              <a:rPr lang="ru-RU" sz="2800" dirty="0" err="1"/>
              <a:t>дії</a:t>
            </a:r>
            <a:r>
              <a:rPr lang="ru-RU" sz="2800" dirty="0"/>
              <a:t> </a:t>
            </a:r>
            <a:r>
              <a:rPr lang="ru-RU" sz="2800" dirty="0" err="1"/>
              <a:t>первинного</a:t>
            </a:r>
            <a:r>
              <a:rPr lang="ru-RU" sz="2800" dirty="0"/>
              <a:t> договору </a:t>
            </a:r>
            <a:r>
              <a:rPr lang="ru-RU" sz="2800" dirty="0" err="1"/>
              <a:t>оренди</a:t>
            </a:r>
            <a:r>
              <a:rPr lang="ru-RU" sz="2800" dirty="0"/>
              <a:t> та до </a:t>
            </a:r>
            <a:r>
              <a:rPr lang="ru-RU" sz="2800" dirty="0" err="1"/>
              <a:t>вичерпання</a:t>
            </a:r>
            <a:r>
              <a:rPr lang="ru-RU" sz="2800" dirty="0"/>
              <a:t> строку для </a:t>
            </a:r>
            <a:r>
              <a:rPr lang="ru-RU" sz="2800" dirty="0" err="1"/>
              <a:t>повідомлення</a:t>
            </a:r>
            <a:r>
              <a:rPr lang="ru-RU" sz="2800" dirty="0"/>
              <a:t> </a:t>
            </a:r>
            <a:r>
              <a:rPr lang="ru-RU" sz="2800" dirty="0" err="1"/>
              <a:t>первинним</a:t>
            </a:r>
            <a:r>
              <a:rPr lang="ru-RU" sz="2800" dirty="0"/>
              <a:t> </a:t>
            </a:r>
            <a:r>
              <a:rPr lang="ru-RU" sz="2800" dirty="0" err="1"/>
              <a:t>орендарем</a:t>
            </a:r>
            <a:r>
              <a:rPr lang="ru-RU" sz="2800" dirty="0"/>
              <a:t> про </a:t>
            </a:r>
            <a:r>
              <a:rPr lang="ru-RU" sz="2800" dirty="0" err="1"/>
              <a:t>своє</a:t>
            </a:r>
            <a:r>
              <a:rPr lang="ru-RU" sz="2800" dirty="0"/>
              <a:t> </a:t>
            </a:r>
            <a:r>
              <a:rPr lang="ru-RU" sz="2800" dirty="0" err="1"/>
              <a:t>бажання</a:t>
            </a:r>
            <a:r>
              <a:rPr lang="ru-RU" sz="2800" dirty="0"/>
              <a:t> </a:t>
            </a:r>
            <a:r>
              <a:rPr lang="ru-RU" sz="2800" dirty="0" err="1"/>
              <a:t>скористатися</a:t>
            </a:r>
            <a:r>
              <a:rPr lang="ru-RU" sz="2800" dirty="0"/>
              <a:t> </a:t>
            </a:r>
            <a:r>
              <a:rPr lang="ru-RU" sz="2800" dirty="0" err="1"/>
              <a:t>переважним</a:t>
            </a:r>
            <a:r>
              <a:rPr lang="ru-RU" sz="2800" dirty="0"/>
              <a:t> правом.</a:t>
            </a:r>
            <a:endParaRPr lang="ru-UA" sz="2800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EE4702B-A076-A9DE-00D0-5B3B48C976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67552" y="5353048"/>
            <a:ext cx="4448175" cy="114162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про </a:t>
            </a:r>
            <a:r>
              <a:rPr lang="ru-RU" sz="2400" dirty="0" err="1">
                <a:solidFill>
                  <a:schemeClr val="bg1"/>
                </a:solidFill>
              </a:rPr>
              <a:t>визнання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відсутнім</a:t>
            </a:r>
            <a:r>
              <a:rPr lang="ru-RU" sz="2400" dirty="0">
                <a:solidFill>
                  <a:schemeClr val="bg1"/>
                </a:solidFill>
              </a:rPr>
              <a:t> права </a:t>
            </a:r>
            <a:r>
              <a:rPr lang="ru-RU" sz="2400" dirty="0" err="1">
                <a:solidFill>
                  <a:schemeClr val="bg1"/>
                </a:solidFill>
              </a:rPr>
              <a:t>оренди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наступного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орендаря</a:t>
            </a:r>
            <a:endParaRPr lang="ru-UA" sz="2400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Документ">
            <a:extLst>
              <a:ext uri="{FF2B5EF4-FFF2-40B4-BE49-F238E27FC236}">
                <a16:creationId xmlns:a16="http://schemas.microsoft.com/office/drawing/2014/main" id="{A9C1EF67-CB0B-D66B-A0A9-45388B633A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8422" y="250222"/>
            <a:ext cx="1092327" cy="1092327"/>
          </a:xfrm>
          <a:prstGeom prst="rect">
            <a:avLst/>
          </a:prstGeom>
        </p:spPr>
      </p:pic>
      <p:sp>
        <p:nvSpPr>
          <p:cNvPr id="10" name="Стрелка: изогнутая влево 9">
            <a:extLst>
              <a:ext uri="{FF2B5EF4-FFF2-40B4-BE49-F238E27FC236}">
                <a16:creationId xmlns:a16="http://schemas.microsoft.com/office/drawing/2014/main" id="{183E541A-95B1-A331-D378-58C83C899C24}"/>
              </a:ext>
            </a:extLst>
          </p:cNvPr>
          <p:cNvSpPr/>
          <p:nvPr/>
        </p:nvSpPr>
        <p:spPr>
          <a:xfrm>
            <a:off x="8677275" y="4839896"/>
            <a:ext cx="1524000" cy="473680"/>
          </a:xfrm>
          <a:prstGeom prst="curvedLeftArrow">
            <a:avLst>
              <a:gd name="adj1" fmla="val 29044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>
              <a:solidFill>
                <a:schemeClr val="tx1"/>
              </a:solidFill>
            </a:endParaRPr>
          </a:p>
        </p:txBody>
      </p:sp>
      <p:sp>
        <p:nvSpPr>
          <p:cNvPr id="11" name="Стрелка: изогнутая вправо 10">
            <a:extLst>
              <a:ext uri="{FF2B5EF4-FFF2-40B4-BE49-F238E27FC236}">
                <a16:creationId xmlns:a16="http://schemas.microsoft.com/office/drawing/2014/main" id="{0A871139-3536-0233-3995-098BAC09FEF1}"/>
              </a:ext>
            </a:extLst>
          </p:cNvPr>
          <p:cNvSpPr/>
          <p:nvPr/>
        </p:nvSpPr>
        <p:spPr>
          <a:xfrm>
            <a:off x="1752601" y="4839896"/>
            <a:ext cx="1390649" cy="473680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46871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41BD304B-FCA8-E22E-2840-E8329FE855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3484612"/>
              </p:ext>
            </p:extLst>
          </p:nvPr>
        </p:nvGraphicFramePr>
        <p:xfrm>
          <a:off x="1142999" y="239730"/>
          <a:ext cx="10535479" cy="1356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бъект 2">
            <a:extLst>
              <a:ext uri="{FF2B5EF4-FFF2-40B4-BE49-F238E27FC236}">
                <a16:creationId xmlns:a16="http://schemas.microsoft.com/office/drawing/2014/main" id="{FA7417F0-2EA5-D945-984E-48583C8CC0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9047" y="1284270"/>
            <a:ext cx="11486507" cy="5334000"/>
          </a:xfrm>
        </p:spPr>
        <p:txBody>
          <a:bodyPr>
            <a:normAutofit fontScale="85000" lnSpcReduction="10000"/>
          </a:bodyPr>
          <a:lstStyle/>
          <a:p>
            <a:endParaRPr lang="ru-RU" dirty="0"/>
          </a:p>
          <a:p>
            <a:r>
              <a:rPr lang="ru-RU" sz="2800" dirty="0"/>
              <a:t>    </a:t>
            </a:r>
            <a:r>
              <a:rPr lang="ru-RU" sz="2800" dirty="0" err="1"/>
              <a:t>Малі</a:t>
            </a:r>
            <a:r>
              <a:rPr lang="ru-RU" sz="2800" dirty="0"/>
              <a:t> </a:t>
            </a:r>
            <a:r>
              <a:rPr lang="ru-RU" sz="2800" dirty="0" err="1"/>
              <a:t>аграрії</a:t>
            </a:r>
            <a:r>
              <a:rPr lang="ru-RU" sz="2800" dirty="0"/>
              <a:t> (</a:t>
            </a:r>
            <a:r>
              <a:rPr lang="ru-RU" sz="2800" dirty="0" err="1"/>
              <a:t>обробляють</a:t>
            </a:r>
            <a:r>
              <a:rPr lang="ru-RU" sz="2800" dirty="0"/>
              <a:t> до 120 га 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ru-RU" sz="2800" dirty="0" err="1"/>
              <a:t>утримують</a:t>
            </a:r>
            <a:r>
              <a:rPr lang="ru-RU" sz="2800" dirty="0"/>
              <a:t> до 100 </a:t>
            </a:r>
            <a:r>
              <a:rPr lang="ru-RU" sz="2800" dirty="0" err="1"/>
              <a:t>корів</a:t>
            </a:r>
            <a:r>
              <a:rPr lang="ru-RU" sz="2800" dirty="0"/>
              <a:t>); </a:t>
            </a:r>
          </a:p>
          <a:p>
            <a:r>
              <a:rPr lang="ru-RU" sz="2800" dirty="0"/>
              <a:t>    </a:t>
            </a:r>
            <a:r>
              <a:rPr lang="ru-RU" sz="2800" dirty="0" err="1"/>
              <a:t>Фермери</a:t>
            </a:r>
            <a:r>
              <a:rPr lang="ru-RU" sz="2800" dirty="0"/>
              <a:t>:  4 тис. грн </a:t>
            </a:r>
            <a:r>
              <a:rPr lang="ru-RU" sz="2800" dirty="0" err="1"/>
              <a:t>бюджетної</a:t>
            </a:r>
            <a:r>
              <a:rPr lang="ru-RU" sz="2800" dirty="0"/>
              <a:t>     </a:t>
            </a:r>
            <a:r>
              <a:rPr lang="ru-RU" sz="2800" dirty="0" err="1"/>
              <a:t>субсидії</a:t>
            </a:r>
            <a:r>
              <a:rPr lang="ru-RU" sz="2800" dirty="0"/>
              <a:t> на 1 га </a:t>
            </a:r>
            <a:r>
              <a:rPr lang="ru-RU" sz="2800" dirty="0" err="1"/>
              <a:t>с.г</a:t>
            </a:r>
            <a:r>
              <a:rPr lang="ru-RU" sz="2800" dirty="0"/>
              <a:t>. </a:t>
            </a:r>
            <a:r>
              <a:rPr lang="ru-RU" sz="2800" dirty="0" err="1"/>
              <a:t>угідь</a:t>
            </a:r>
            <a:r>
              <a:rPr lang="ru-RU" sz="2800" dirty="0"/>
              <a:t>; 7 тис. грн </a:t>
            </a:r>
            <a:r>
              <a:rPr lang="ru-RU" sz="2800" dirty="0" err="1"/>
              <a:t>дотації</a:t>
            </a:r>
            <a:r>
              <a:rPr lang="ru-RU" sz="2800" dirty="0"/>
              <a:t> за    </a:t>
            </a:r>
            <a:r>
              <a:rPr lang="ru-RU" sz="2800" dirty="0" err="1"/>
              <a:t>утримання</a:t>
            </a:r>
            <a:r>
              <a:rPr lang="ru-RU" sz="2800" dirty="0"/>
              <a:t> </a:t>
            </a:r>
            <a:r>
              <a:rPr lang="ru-RU" sz="2800" dirty="0" err="1"/>
              <a:t>однієї</a:t>
            </a:r>
            <a:r>
              <a:rPr lang="ru-RU" sz="2800" dirty="0"/>
              <a:t> </a:t>
            </a:r>
            <a:r>
              <a:rPr lang="ru-RU" sz="2800" dirty="0" err="1"/>
              <a:t>корови</a:t>
            </a:r>
            <a:r>
              <a:rPr lang="ru-RU" sz="2800" dirty="0"/>
              <a:t>;  2 тис. грн </a:t>
            </a:r>
            <a:r>
              <a:rPr lang="ru-RU" sz="2800" dirty="0" err="1"/>
              <a:t>дотації</a:t>
            </a:r>
            <a:r>
              <a:rPr lang="ru-RU" sz="2800" dirty="0"/>
              <a:t> за </a:t>
            </a:r>
            <a:r>
              <a:rPr lang="ru-RU" sz="2800" dirty="0" err="1"/>
              <a:t>утримання</a:t>
            </a:r>
            <a:r>
              <a:rPr lang="ru-RU" sz="2800" dirty="0"/>
              <a:t> </a:t>
            </a:r>
            <a:r>
              <a:rPr lang="ru-RU" sz="2800" dirty="0" err="1"/>
              <a:t>однієї</a:t>
            </a:r>
            <a:r>
              <a:rPr lang="ru-RU" sz="2800" dirty="0"/>
              <a:t> </a:t>
            </a:r>
            <a:r>
              <a:rPr lang="ru-RU" sz="2800" dirty="0" err="1"/>
              <a:t>кози</a:t>
            </a:r>
            <a:r>
              <a:rPr lang="ru-RU" sz="2800" dirty="0"/>
              <a:t> 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ru-RU" sz="2800" dirty="0" err="1"/>
              <a:t>вівці</a:t>
            </a:r>
            <a:r>
              <a:rPr lang="ru-RU" sz="2800" dirty="0"/>
              <a:t>.</a:t>
            </a:r>
          </a:p>
          <a:p>
            <a:r>
              <a:rPr lang="ru-RU" sz="2800" dirty="0"/>
              <a:t>    </a:t>
            </a:r>
            <a:r>
              <a:rPr lang="ru-RU" sz="2800" dirty="0" err="1"/>
              <a:t>Розвиток</a:t>
            </a:r>
            <a:r>
              <a:rPr lang="ru-RU" sz="2800" dirty="0"/>
              <a:t> </a:t>
            </a:r>
            <a:r>
              <a:rPr lang="ru-RU" sz="2800" dirty="0" err="1"/>
              <a:t>тваринництва</a:t>
            </a:r>
            <a:r>
              <a:rPr lang="ru-RU" sz="2800" dirty="0"/>
              <a:t> та </a:t>
            </a:r>
            <a:r>
              <a:rPr lang="ru-RU" sz="2800" dirty="0" err="1"/>
              <a:t>агропереробної</a:t>
            </a:r>
            <a:r>
              <a:rPr lang="ru-RU" sz="2800" dirty="0"/>
              <a:t> </a:t>
            </a:r>
            <a:r>
              <a:rPr lang="ru-RU" sz="2800" dirty="0" err="1"/>
              <a:t>галузі</a:t>
            </a:r>
            <a:r>
              <a:rPr lang="ru-RU" sz="2800" dirty="0"/>
              <a:t> - 1 млрд грн;</a:t>
            </a:r>
          </a:p>
          <a:p>
            <a:r>
              <a:rPr lang="ru-RU" sz="2800" dirty="0"/>
              <a:t>    </a:t>
            </a:r>
            <a:r>
              <a:rPr lang="ru-RU" sz="2800" dirty="0" err="1"/>
              <a:t>Компенсація</a:t>
            </a:r>
            <a:r>
              <a:rPr lang="ru-RU" sz="2800" dirty="0"/>
              <a:t> до 50% </a:t>
            </a:r>
            <a:r>
              <a:rPr lang="ru-RU" sz="2800" dirty="0" err="1"/>
              <a:t>вартості</a:t>
            </a:r>
            <a:r>
              <a:rPr lang="ru-RU" sz="2800" dirty="0"/>
              <a:t> </a:t>
            </a:r>
            <a:r>
              <a:rPr lang="ru-RU" sz="2800" dirty="0" err="1"/>
              <a:t>відновлення</a:t>
            </a:r>
            <a:r>
              <a:rPr lang="ru-RU" sz="2800" dirty="0"/>
              <a:t> та </a:t>
            </a:r>
            <a:r>
              <a:rPr lang="ru-RU" sz="2800" dirty="0" err="1"/>
              <a:t>будівництва</a:t>
            </a:r>
            <a:r>
              <a:rPr lang="ru-RU" sz="2800" dirty="0"/>
              <a:t> </a:t>
            </a:r>
            <a:r>
              <a:rPr lang="ru-RU" sz="2800" dirty="0" err="1"/>
              <a:t>меліоративних</a:t>
            </a:r>
            <a:r>
              <a:rPr lang="ru-RU" sz="2800" dirty="0"/>
              <a:t> систем.</a:t>
            </a:r>
          </a:p>
          <a:p>
            <a:r>
              <a:rPr lang="ru-RU" sz="2800" dirty="0"/>
              <a:t>     </a:t>
            </a:r>
            <a:r>
              <a:rPr lang="ru-RU" sz="2800" dirty="0" err="1"/>
              <a:t>Компенсація</a:t>
            </a:r>
            <a:r>
              <a:rPr lang="ru-RU" sz="2800" dirty="0"/>
              <a:t> </a:t>
            </a:r>
            <a:r>
              <a:rPr lang="ru-RU" sz="2800" dirty="0" err="1"/>
              <a:t>вартості</a:t>
            </a:r>
            <a:r>
              <a:rPr lang="ru-RU" sz="2800" dirty="0"/>
              <a:t> </a:t>
            </a:r>
            <a:r>
              <a:rPr lang="ru-RU" sz="2800" dirty="0" err="1"/>
              <a:t>вітчизняної</a:t>
            </a:r>
            <a:r>
              <a:rPr lang="ru-RU" sz="2800" dirty="0"/>
              <a:t> </a:t>
            </a:r>
            <a:r>
              <a:rPr lang="ru-RU" sz="2800" dirty="0" err="1"/>
              <a:t>сг</a:t>
            </a:r>
            <a:r>
              <a:rPr lang="ru-RU" sz="2800" dirty="0"/>
              <a:t> </a:t>
            </a:r>
            <a:r>
              <a:rPr lang="ru-RU" sz="2800" dirty="0" err="1"/>
              <a:t>техніки</a:t>
            </a:r>
            <a:r>
              <a:rPr lang="ru-RU" sz="2800" dirty="0"/>
              <a:t> — до 25%. </a:t>
            </a:r>
          </a:p>
          <a:p>
            <a:r>
              <a:rPr lang="ru-RU" sz="2800" dirty="0"/>
              <a:t>     </a:t>
            </a:r>
            <a:r>
              <a:rPr lang="ru-RU" sz="2800" dirty="0" err="1"/>
              <a:t>Компенсація</a:t>
            </a:r>
            <a:r>
              <a:rPr lang="ru-RU" sz="2800" dirty="0"/>
              <a:t> до 80% </a:t>
            </a:r>
            <a:r>
              <a:rPr lang="ru-RU" sz="2800" dirty="0" err="1"/>
              <a:t>вартості</a:t>
            </a:r>
            <a:r>
              <a:rPr lang="ru-RU" sz="2800" dirty="0"/>
              <a:t> </a:t>
            </a:r>
            <a:r>
              <a:rPr lang="ru-RU" sz="2800" dirty="0" err="1"/>
              <a:t>проведення</a:t>
            </a:r>
            <a:r>
              <a:rPr lang="ru-RU" sz="2800" dirty="0"/>
              <a:t> </a:t>
            </a:r>
            <a:r>
              <a:rPr lang="ru-RU" sz="2800" dirty="0" err="1"/>
              <a:t>робіт</a:t>
            </a:r>
            <a:r>
              <a:rPr lang="ru-RU" sz="2800" dirty="0"/>
              <a:t> з </a:t>
            </a:r>
            <a:r>
              <a:rPr lang="ru-RU" sz="2800" dirty="0" err="1"/>
              <a:t>розмінування</a:t>
            </a:r>
            <a:r>
              <a:rPr lang="ru-RU" sz="2800" dirty="0"/>
              <a:t>.</a:t>
            </a:r>
          </a:p>
          <a:p>
            <a:r>
              <a:rPr lang="ru-RU" sz="2800" dirty="0"/>
              <a:t>    </a:t>
            </a:r>
            <a:r>
              <a:rPr lang="ru-RU" sz="2800" dirty="0" err="1"/>
              <a:t>Агропідприємці</a:t>
            </a:r>
            <a:r>
              <a:rPr lang="ru-RU" sz="2800" dirty="0"/>
              <a:t>, </a:t>
            </a:r>
            <a:r>
              <a:rPr lang="ru-RU" sz="2800" dirty="0" err="1"/>
              <a:t>які</a:t>
            </a:r>
            <a:r>
              <a:rPr lang="ru-RU" sz="2800" dirty="0"/>
              <a:t> </a:t>
            </a:r>
            <a:r>
              <a:rPr lang="ru-RU" sz="2800" dirty="0" err="1"/>
              <a:t>обробляють</a:t>
            </a:r>
            <a:r>
              <a:rPr lang="ru-RU" sz="2800" dirty="0"/>
              <a:t> до 500 га, </a:t>
            </a:r>
            <a:r>
              <a:rPr lang="ru-RU" sz="2800" dirty="0" err="1"/>
              <a:t>можуть</a:t>
            </a:r>
            <a:r>
              <a:rPr lang="ru-RU" sz="2800" dirty="0"/>
              <a:t> </a:t>
            </a:r>
            <a:r>
              <a:rPr lang="ru-RU" sz="2800" dirty="0" err="1"/>
              <a:t>отримати</a:t>
            </a:r>
            <a:r>
              <a:rPr lang="ru-RU" sz="2800" dirty="0"/>
              <a:t> </a:t>
            </a:r>
            <a:r>
              <a:rPr lang="ru-RU" sz="2800" dirty="0" err="1"/>
              <a:t>гарантію</a:t>
            </a:r>
            <a:r>
              <a:rPr lang="ru-RU" sz="2800" dirty="0"/>
              <a:t> на кредит через Фонд </a:t>
            </a:r>
            <a:r>
              <a:rPr lang="ru-RU" sz="2800" dirty="0" err="1"/>
              <a:t>часткового</a:t>
            </a:r>
            <a:r>
              <a:rPr lang="ru-RU" sz="2800" dirty="0"/>
              <a:t> </a:t>
            </a:r>
            <a:r>
              <a:rPr lang="ru-RU" sz="2800" dirty="0" err="1"/>
              <a:t>гарантування</a:t>
            </a:r>
            <a:r>
              <a:rPr lang="ru-RU" sz="2800" dirty="0"/>
              <a:t> </a:t>
            </a:r>
            <a:r>
              <a:rPr lang="ru-RU" sz="2800" dirty="0" err="1"/>
              <a:t>кредитів</a:t>
            </a:r>
            <a:r>
              <a:rPr lang="ru-RU" sz="2800" dirty="0"/>
              <a:t> у </a:t>
            </a:r>
            <a:r>
              <a:rPr lang="ru-RU" sz="2800" dirty="0" err="1"/>
              <a:t>сільському</a:t>
            </a:r>
            <a:r>
              <a:rPr lang="ru-RU" sz="2800" dirty="0"/>
              <a:t> </a:t>
            </a:r>
            <a:r>
              <a:rPr lang="ru-RU" sz="2800" dirty="0" err="1"/>
              <a:t>господарстві</a:t>
            </a:r>
            <a:r>
              <a:rPr lang="ru-RU" sz="2800" dirty="0"/>
              <a:t>. </a:t>
            </a:r>
          </a:p>
          <a:p>
            <a:pPr marL="45720" indent="0" algn="ctr">
              <a:buNone/>
            </a:pPr>
            <a:r>
              <a:rPr lang="ru-RU" sz="2800" dirty="0" err="1">
                <a:highlight>
                  <a:srgbClr val="FFFF00"/>
                </a:highlight>
              </a:rPr>
              <a:t>Згідно</a:t>
            </a:r>
            <a:r>
              <a:rPr lang="ru-RU" sz="2800" dirty="0">
                <a:highlight>
                  <a:srgbClr val="FFFF00"/>
                </a:highlight>
              </a:rPr>
              <a:t> ЗУ «Про </a:t>
            </a:r>
            <a:r>
              <a:rPr lang="ru-RU" sz="2800" dirty="0" err="1">
                <a:highlight>
                  <a:srgbClr val="FFFF00"/>
                </a:highlight>
              </a:rPr>
              <a:t>державний</a:t>
            </a:r>
            <a:r>
              <a:rPr lang="ru-RU" sz="2800" dirty="0">
                <a:highlight>
                  <a:srgbClr val="FFFF00"/>
                </a:highlight>
              </a:rPr>
              <a:t> бюджет </a:t>
            </a:r>
            <a:r>
              <a:rPr lang="ru-RU" sz="2800" dirty="0" err="1">
                <a:highlight>
                  <a:srgbClr val="FFFF00"/>
                </a:highlight>
              </a:rPr>
              <a:t>України</a:t>
            </a:r>
            <a:r>
              <a:rPr lang="ru-RU" sz="2800" dirty="0">
                <a:highlight>
                  <a:srgbClr val="FFFF00"/>
                </a:highlight>
              </a:rPr>
              <a:t> на 2025 </a:t>
            </a:r>
            <a:r>
              <a:rPr lang="ru-RU" sz="2800" dirty="0" err="1">
                <a:highlight>
                  <a:srgbClr val="FFFF00"/>
                </a:highlight>
              </a:rPr>
              <a:t>рік</a:t>
            </a:r>
            <a:r>
              <a:rPr lang="ru-RU" sz="2800" dirty="0">
                <a:highlight>
                  <a:srgbClr val="FFFF00"/>
                </a:highlight>
              </a:rPr>
              <a:t>» </a:t>
            </a:r>
            <a:r>
              <a:rPr lang="ru-RU" sz="2800" dirty="0" err="1">
                <a:highlight>
                  <a:srgbClr val="FFFF00"/>
                </a:highlight>
              </a:rPr>
              <a:t>передбачається</a:t>
            </a:r>
            <a:r>
              <a:rPr lang="ru-RU" sz="2800" dirty="0">
                <a:highlight>
                  <a:srgbClr val="FFFF00"/>
                </a:highlight>
              </a:rPr>
              <a:t> </a:t>
            </a:r>
            <a:r>
              <a:rPr lang="ru-RU" sz="2800" dirty="0" err="1">
                <a:highlight>
                  <a:srgbClr val="FFFF00"/>
                </a:highlight>
              </a:rPr>
              <a:t>понад</a:t>
            </a:r>
            <a:r>
              <a:rPr lang="ru-RU" sz="2800" dirty="0">
                <a:highlight>
                  <a:srgbClr val="FFFF00"/>
                </a:highlight>
              </a:rPr>
              <a:t>      </a:t>
            </a:r>
          </a:p>
          <a:p>
            <a:pPr marL="45720" indent="0" algn="ctr">
              <a:buNone/>
            </a:pPr>
            <a:r>
              <a:rPr lang="ru-RU" sz="2800" dirty="0">
                <a:highlight>
                  <a:srgbClr val="FFFF00"/>
                </a:highlight>
              </a:rPr>
              <a:t>7 млрд гривень на </a:t>
            </a:r>
            <a:r>
              <a:rPr lang="ru-RU" sz="2800" dirty="0" err="1">
                <a:highlight>
                  <a:srgbClr val="FFFF00"/>
                </a:highlight>
              </a:rPr>
              <a:t>підтримку</a:t>
            </a:r>
            <a:r>
              <a:rPr lang="ru-RU" sz="2800" dirty="0">
                <a:highlight>
                  <a:srgbClr val="FFFF00"/>
                </a:highlight>
              </a:rPr>
              <a:t> </a:t>
            </a:r>
            <a:r>
              <a:rPr lang="ru-RU" sz="2800" dirty="0" err="1">
                <a:highlight>
                  <a:srgbClr val="FFFF00"/>
                </a:highlight>
              </a:rPr>
              <a:t>аграрної</a:t>
            </a:r>
            <a:r>
              <a:rPr lang="ru-RU" sz="2800" dirty="0">
                <a:highlight>
                  <a:srgbClr val="FFFF00"/>
                </a:highlight>
              </a:rPr>
              <a:t> </a:t>
            </a:r>
            <a:r>
              <a:rPr lang="ru-RU" sz="2800" dirty="0" err="1">
                <a:highlight>
                  <a:srgbClr val="FFFF00"/>
                </a:highlight>
              </a:rPr>
              <a:t>сфери</a:t>
            </a:r>
            <a:r>
              <a:rPr lang="ru-RU" sz="2800" dirty="0">
                <a:highlight>
                  <a:srgbClr val="FFFF00"/>
                </a:highlight>
              </a:rPr>
              <a:t>.</a:t>
            </a:r>
            <a:endParaRPr lang="ru-UA" sz="28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984971568"/>
      </p:ext>
    </p:extLst>
  </p:cSld>
  <p:clrMapOvr>
    <a:masterClrMapping/>
  </p:clrMapOvr>
  <p:transition spd="slow">
    <p:push dir="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44A649-1637-4AB4-ED95-BE4C0E9B5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37794"/>
            <a:ext cx="10058400" cy="13716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/>
              <a:t>Постанова ВП ВС </a:t>
            </a:r>
            <a:r>
              <a:rPr lang="ru-RU" dirty="0" err="1"/>
              <a:t>від</a:t>
            </a:r>
            <a:r>
              <a:rPr lang="ru-RU" dirty="0"/>
              <a:t> 18.04.2023 року справа № 357/8277/19 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3D342D-7993-25BA-38EA-191013F037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1" y="3867150"/>
            <a:ext cx="11401424" cy="2505074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3000" dirty="0"/>
              <a:t>право </a:t>
            </a:r>
            <a:r>
              <a:rPr lang="ru-RU" sz="3000" dirty="0" err="1"/>
              <a:t>оренди</a:t>
            </a:r>
            <a:r>
              <a:rPr lang="ru-RU" sz="3000" dirty="0"/>
              <a:t> </a:t>
            </a:r>
            <a:r>
              <a:rPr lang="ru-RU" sz="3000" dirty="0" err="1"/>
              <a:t>орендаря</a:t>
            </a:r>
            <a:r>
              <a:rPr lang="ru-RU" sz="3000" dirty="0"/>
              <a:t>, право </a:t>
            </a:r>
            <a:r>
              <a:rPr lang="ru-RU" sz="3000" dirty="0" err="1"/>
              <a:t>оренди</a:t>
            </a:r>
            <a:r>
              <a:rPr lang="ru-RU" sz="3000" dirty="0"/>
              <a:t> </a:t>
            </a:r>
            <a:r>
              <a:rPr lang="ru-RU" sz="3000" dirty="0" err="1"/>
              <a:t>якого</a:t>
            </a:r>
            <a:r>
              <a:rPr lang="ru-RU" sz="3000" dirty="0"/>
              <a:t> є </a:t>
            </a:r>
            <a:r>
              <a:rPr lang="ru-RU" sz="3000" dirty="0" err="1"/>
              <a:t>зареєстрованим</a:t>
            </a:r>
            <a:r>
              <a:rPr lang="ru-RU" sz="3000" dirty="0"/>
              <a:t>, </a:t>
            </a:r>
            <a:r>
              <a:rPr lang="ru-RU" sz="3000" dirty="0" err="1"/>
              <a:t>має</a:t>
            </a:r>
            <a:r>
              <a:rPr lang="ru-RU" sz="3000" dirty="0"/>
              <a:t> бути </a:t>
            </a:r>
            <a:r>
              <a:rPr lang="ru-RU" sz="3000" dirty="0" err="1"/>
              <a:t>захищене</a:t>
            </a:r>
            <a:r>
              <a:rPr lang="ru-RU" sz="3000" dirty="0"/>
              <a:t> шляхом </a:t>
            </a:r>
            <a:r>
              <a:rPr lang="ru-RU" sz="3000" dirty="0" err="1"/>
              <a:t>витребування</a:t>
            </a:r>
            <a:r>
              <a:rPr lang="ru-RU" sz="3000" dirty="0"/>
              <a:t> </a:t>
            </a:r>
            <a:r>
              <a:rPr lang="ru-RU" sz="3000" dirty="0" err="1"/>
              <a:t>орендованої</a:t>
            </a:r>
            <a:r>
              <a:rPr lang="ru-RU" sz="3000" dirty="0"/>
              <a:t> </a:t>
            </a:r>
            <a:r>
              <a:rPr lang="ru-RU" sz="3000" dirty="0" err="1"/>
              <a:t>земельної</a:t>
            </a:r>
            <a:r>
              <a:rPr lang="ru-RU" sz="3000" dirty="0"/>
              <a:t> </a:t>
            </a:r>
            <a:r>
              <a:rPr lang="ru-RU" sz="3000" dirty="0" err="1"/>
              <a:t>ділянки</a:t>
            </a:r>
            <a:r>
              <a:rPr lang="ru-RU" sz="3000" dirty="0"/>
              <a:t> з </a:t>
            </a:r>
            <a:r>
              <a:rPr lang="ru-RU" sz="3000" dirty="0" err="1"/>
              <a:t>тимчасового</a:t>
            </a:r>
            <a:r>
              <a:rPr lang="ru-RU" sz="3000" dirty="0"/>
              <a:t> </a:t>
            </a:r>
            <a:r>
              <a:rPr lang="ru-RU" sz="3000" dirty="0" err="1"/>
              <a:t>володіння</a:t>
            </a:r>
            <a:r>
              <a:rPr lang="ru-RU" sz="3000" dirty="0"/>
              <a:t> </a:t>
            </a:r>
            <a:r>
              <a:rPr lang="ru-RU" sz="3000" dirty="0" err="1"/>
              <a:t>наступного</a:t>
            </a:r>
            <a:r>
              <a:rPr lang="ru-RU" sz="3000" dirty="0"/>
              <a:t> </a:t>
            </a:r>
            <a:r>
              <a:rPr lang="ru-RU" sz="3000" dirty="0" err="1"/>
              <a:t>орендаря</a:t>
            </a:r>
            <a:r>
              <a:rPr lang="ru-RU" sz="3000" dirty="0"/>
              <a:t> у </a:t>
            </a:r>
            <a:r>
              <a:rPr lang="ru-RU" sz="3000" dirty="0" err="1"/>
              <a:t>своє</a:t>
            </a:r>
            <a:r>
              <a:rPr lang="ru-RU" sz="3000" dirty="0"/>
              <a:t> </a:t>
            </a:r>
            <a:r>
              <a:rPr lang="ru-RU" sz="3000" dirty="0" err="1"/>
              <a:t>тимчасове</a:t>
            </a:r>
            <a:r>
              <a:rPr lang="ru-RU" sz="3000" dirty="0"/>
              <a:t> (</a:t>
            </a:r>
            <a:r>
              <a:rPr lang="ru-RU" sz="3000" dirty="0" err="1"/>
              <a:t>строкове</a:t>
            </a:r>
            <a:r>
              <a:rPr lang="ru-RU" sz="3000" dirty="0"/>
              <a:t>) </a:t>
            </a:r>
            <a:r>
              <a:rPr lang="ru-RU" sz="3000" dirty="0" err="1"/>
              <a:t>володіння</a:t>
            </a:r>
            <a:endParaRPr lang="ru-UA" sz="3000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51924F98-1853-E1B4-A099-5A1C671B2F0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952875" y="1709394"/>
            <a:ext cx="4286250" cy="2157756"/>
          </a:xfrm>
        </p:spPr>
      </p:pic>
    </p:spTree>
    <p:extLst>
      <p:ext uri="{BB962C8B-B14F-4D97-AF65-F5344CB8AC3E}">
        <p14:creationId xmlns:p14="http://schemas.microsoft.com/office/powerpoint/2010/main" val="1360224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4A7C66-5DCD-9925-7A31-568113EA6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826" y="741364"/>
            <a:ext cx="10045700" cy="782636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800" b="1" dirty="0" err="1"/>
              <a:t>Важливо</a:t>
            </a:r>
            <a:r>
              <a:rPr lang="ru-RU" sz="3800" b="1" dirty="0"/>
              <a:t>  </a:t>
            </a:r>
            <a:r>
              <a:rPr lang="ru-RU" sz="3800" b="1" dirty="0" err="1"/>
              <a:t>обирати</a:t>
            </a:r>
            <a:r>
              <a:rPr lang="ru-RU" sz="3800" b="1" dirty="0"/>
              <a:t> </a:t>
            </a:r>
            <a:r>
              <a:rPr lang="ru-RU" sz="3800" b="1" dirty="0" err="1"/>
              <a:t>належний</a:t>
            </a:r>
            <a:r>
              <a:rPr lang="ru-RU" sz="3800" b="1" dirty="0"/>
              <a:t> та </a:t>
            </a:r>
            <a:r>
              <a:rPr lang="ru-RU" sz="3800" b="1" dirty="0" err="1"/>
              <a:t>ефективний</a:t>
            </a:r>
            <a:r>
              <a:rPr lang="ru-RU" sz="3800" b="1" dirty="0"/>
              <a:t> </a:t>
            </a:r>
            <a:r>
              <a:rPr lang="ru-RU" sz="3800" b="1" dirty="0" err="1"/>
              <a:t>спосіб</a:t>
            </a:r>
            <a:r>
              <a:rPr lang="ru-RU" sz="3800" b="1" dirty="0"/>
              <a:t>  </a:t>
            </a:r>
            <a:r>
              <a:rPr lang="ru-RU" sz="3800" b="1" dirty="0" err="1"/>
              <a:t>захисту</a:t>
            </a:r>
            <a:r>
              <a:rPr lang="ru-RU" sz="3800" b="1" dirty="0"/>
              <a:t> </a:t>
            </a:r>
            <a:r>
              <a:rPr lang="ru-RU" sz="3800" b="1" dirty="0" err="1"/>
              <a:t>земельних</a:t>
            </a:r>
            <a:r>
              <a:rPr lang="ru-RU" sz="3800" b="1" dirty="0"/>
              <a:t> прав !!!</a:t>
            </a:r>
            <a:endParaRPr lang="ru-UA" sz="3800" b="1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5EFDD3-150D-4013-F845-13CF9A0256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952" y="1638301"/>
            <a:ext cx="12169775" cy="1038225"/>
          </a:xfrm>
        </p:spPr>
        <p:txBody>
          <a:bodyPr/>
          <a:lstStyle/>
          <a:p>
            <a:pPr>
              <a:defRPr/>
            </a:pPr>
            <a:r>
              <a:rPr lang="ru-RU" sz="3300" dirty="0"/>
              <a:t>постанова ВП ВС 19.01.2021 справа № 916/1415/19:</a:t>
            </a:r>
            <a:endParaRPr lang="ru-UA" sz="33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1DFE437-45B1-9FE3-5CBF-FBDD270015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950" y="2743200"/>
            <a:ext cx="6970943" cy="39624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ru-RU" sz="2000" dirty="0" err="1"/>
              <a:t>якщо</a:t>
            </a:r>
            <a:r>
              <a:rPr lang="ru-RU" sz="2000" dirty="0"/>
              <a:t> </a:t>
            </a:r>
            <a:r>
              <a:rPr lang="ru-RU" sz="2000" dirty="0" err="1"/>
              <a:t>обраний</a:t>
            </a:r>
            <a:r>
              <a:rPr lang="ru-RU" sz="2000" dirty="0"/>
              <a:t> </a:t>
            </a:r>
            <a:r>
              <a:rPr lang="ru-RU" sz="2000" dirty="0" err="1"/>
              <a:t>позивачем</a:t>
            </a:r>
            <a:r>
              <a:rPr lang="ru-RU" sz="2000" dirty="0"/>
              <a:t> </a:t>
            </a:r>
            <a:r>
              <a:rPr lang="ru-RU" sz="2000" dirty="0" err="1"/>
              <a:t>спосіб</a:t>
            </a:r>
            <a:r>
              <a:rPr lang="ru-RU" sz="2000" dirty="0"/>
              <a:t> </a:t>
            </a:r>
            <a:r>
              <a:rPr lang="ru-RU" sz="2000" dirty="0" err="1"/>
              <a:t>захисту</a:t>
            </a:r>
            <a:r>
              <a:rPr lang="ru-RU" sz="2000" dirty="0"/>
              <a:t> не </a:t>
            </a:r>
            <a:r>
              <a:rPr lang="ru-RU" sz="2000" dirty="0" err="1"/>
              <a:t>передбачений</a:t>
            </a:r>
            <a:r>
              <a:rPr lang="ru-RU" sz="2000" dirty="0"/>
              <a:t> законом </a:t>
            </a:r>
            <a:r>
              <a:rPr lang="ru-RU" sz="2000" dirty="0" err="1"/>
              <a:t>чи</a:t>
            </a:r>
            <a:r>
              <a:rPr lang="ru-RU" sz="2000" dirty="0"/>
              <a:t> договором та/</a:t>
            </a:r>
            <a:r>
              <a:rPr lang="ru-RU" sz="2000" dirty="0" err="1"/>
              <a:t>або</a:t>
            </a:r>
            <a:r>
              <a:rPr lang="ru-RU" sz="2000" dirty="0"/>
              <a:t> є </a:t>
            </a:r>
            <a:r>
              <a:rPr lang="ru-RU" sz="2000" dirty="0" err="1"/>
              <a:t>неефективним</a:t>
            </a:r>
            <a:r>
              <a:rPr lang="ru-RU" sz="2000" dirty="0"/>
              <a:t> для </a:t>
            </a:r>
            <a:r>
              <a:rPr lang="ru-RU" sz="2000" dirty="0" err="1"/>
              <a:t>захисту</a:t>
            </a:r>
            <a:r>
              <a:rPr lang="ru-RU" sz="2000" dirty="0"/>
              <a:t> </a:t>
            </a:r>
            <a:r>
              <a:rPr lang="ru-RU" sz="2000" dirty="0" err="1"/>
              <a:t>порушеного</a:t>
            </a:r>
            <a:r>
              <a:rPr lang="ru-RU" sz="2000" dirty="0"/>
              <a:t> права, у </a:t>
            </a:r>
            <a:r>
              <a:rPr lang="ru-RU" sz="2000" dirty="0" err="1"/>
              <a:t>цих</a:t>
            </a:r>
            <a:r>
              <a:rPr lang="ru-RU" sz="2000" dirty="0"/>
              <a:t> </a:t>
            </a:r>
            <a:r>
              <a:rPr lang="ru-RU" sz="2000" dirty="0" err="1"/>
              <a:t>правовідносинах</a:t>
            </a:r>
            <a:r>
              <a:rPr lang="ru-RU" sz="2000" dirty="0"/>
              <a:t> </a:t>
            </a:r>
            <a:r>
              <a:rPr lang="ru-RU" sz="2000" dirty="0" err="1"/>
              <a:t>позовні</a:t>
            </a:r>
            <a:r>
              <a:rPr lang="ru-RU" sz="2000" dirty="0"/>
              <a:t> </a:t>
            </a:r>
            <a:r>
              <a:rPr lang="ru-RU" sz="2000" dirty="0" err="1"/>
              <a:t>вимоги</a:t>
            </a:r>
            <a:r>
              <a:rPr lang="ru-RU" sz="2000" dirty="0"/>
              <a:t> не </a:t>
            </a:r>
            <a:r>
              <a:rPr lang="ru-RU" sz="2000" dirty="0" err="1"/>
              <a:t>підлягають</a:t>
            </a:r>
            <a:r>
              <a:rPr lang="ru-RU" sz="2000" dirty="0"/>
              <a:t> </a:t>
            </a:r>
            <a:r>
              <a:rPr lang="ru-RU" sz="2000" dirty="0" err="1"/>
              <a:t>задоволенню</a:t>
            </a:r>
            <a:r>
              <a:rPr lang="ru-RU" sz="2000" dirty="0"/>
              <a:t>; </a:t>
            </a:r>
          </a:p>
          <a:p>
            <a:pPr>
              <a:defRPr/>
            </a:pPr>
            <a:r>
              <a:rPr lang="ru-RU" sz="2500" b="1" u="sng" dirty="0">
                <a:solidFill>
                  <a:schemeClr val="bg2">
                    <a:lumMod val="25000"/>
                    <a:lumOff val="75000"/>
                  </a:schemeClr>
                </a:solidFill>
              </a:rPr>
              <a:t>ОДНАК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/>
              <a:t>якщо</a:t>
            </a:r>
            <a:r>
              <a:rPr lang="ru-RU" sz="2000" dirty="0"/>
              <a:t> </a:t>
            </a:r>
            <a:r>
              <a:rPr lang="ru-RU" sz="2000" dirty="0" err="1"/>
              <a:t>обраний</a:t>
            </a:r>
            <a:r>
              <a:rPr lang="ru-RU" sz="2000" dirty="0"/>
              <a:t> </a:t>
            </a:r>
            <a:r>
              <a:rPr lang="ru-RU" sz="2000" dirty="0" err="1"/>
              <a:t>позивачем</a:t>
            </a:r>
            <a:r>
              <a:rPr lang="ru-RU" sz="2000" dirty="0"/>
              <a:t> </a:t>
            </a:r>
            <a:r>
              <a:rPr lang="ru-RU" sz="2000" dirty="0" err="1"/>
              <a:t>спосіб</a:t>
            </a:r>
            <a:r>
              <a:rPr lang="ru-RU" sz="2000" dirty="0"/>
              <a:t> </a:t>
            </a:r>
            <a:r>
              <a:rPr lang="ru-RU" sz="2000" dirty="0" err="1"/>
              <a:t>захисту</a:t>
            </a:r>
            <a:r>
              <a:rPr lang="ru-RU" sz="2000" dirty="0"/>
              <a:t> не </a:t>
            </a:r>
            <a:r>
              <a:rPr lang="ru-RU" sz="2000" dirty="0" err="1"/>
              <a:t>передбачений</a:t>
            </a:r>
            <a:r>
              <a:rPr lang="ru-RU" sz="2000" dirty="0"/>
              <a:t> законом </a:t>
            </a:r>
            <a:r>
              <a:rPr lang="ru-RU" sz="2000" dirty="0" err="1"/>
              <a:t>або</a:t>
            </a:r>
            <a:r>
              <a:rPr lang="ru-RU" sz="2000" dirty="0"/>
              <a:t> договором</a:t>
            </a:r>
            <a:r>
              <a:rPr lang="ru-RU" sz="2000" b="1" dirty="0"/>
              <a:t>, </a:t>
            </a:r>
            <a:r>
              <a:rPr lang="ru-RU" sz="2500" b="1" dirty="0" err="1">
                <a:solidFill>
                  <a:schemeClr val="bg2">
                    <a:lumMod val="25000"/>
                    <a:lumOff val="75000"/>
                  </a:schemeClr>
                </a:solidFill>
              </a:rPr>
              <a:t>проте</a:t>
            </a:r>
            <a:r>
              <a:rPr lang="ru-RU" sz="2500" b="1" dirty="0">
                <a:solidFill>
                  <a:schemeClr val="bg2">
                    <a:lumMod val="25000"/>
                    <a:lumOff val="75000"/>
                  </a:schemeClr>
                </a:solidFill>
              </a:rPr>
              <a:t> є </a:t>
            </a:r>
            <a:r>
              <a:rPr lang="ru-RU" sz="2500" b="1" dirty="0" err="1">
                <a:solidFill>
                  <a:schemeClr val="bg2">
                    <a:lumMod val="25000"/>
                    <a:lumOff val="75000"/>
                  </a:schemeClr>
                </a:solidFill>
              </a:rPr>
              <a:t>ефективним</a:t>
            </a:r>
            <a:r>
              <a:rPr lang="ru-RU" sz="2500" b="1" dirty="0">
                <a:solidFill>
                  <a:schemeClr val="bg2">
                    <a:lumMod val="25000"/>
                    <a:lumOff val="75000"/>
                  </a:schemeClr>
                </a:solidFill>
              </a:rPr>
              <a:t> і не </a:t>
            </a:r>
            <a:r>
              <a:rPr lang="ru-RU" sz="2500" b="1" dirty="0" err="1">
                <a:solidFill>
                  <a:schemeClr val="bg2">
                    <a:lumMod val="25000"/>
                    <a:lumOff val="75000"/>
                  </a:schemeClr>
                </a:solidFill>
              </a:rPr>
              <a:t>суперечить</a:t>
            </a:r>
            <a:r>
              <a:rPr lang="ru-RU" sz="2500" b="1" dirty="0">
                <a:solidFill>
                  <a:schemeClr val="bg2">
                    <a:lumMod val="25000"/>
                    <a:lumOff val="75000"/>
                  </a:schemeClr>
                </a:solidFill>
              </a:rPr>
              <a:t> закону</a:t>
            </a:r>
            <a:r>
              <a:rPr lang="ru-RU" sz="2000" dirty="0"/>
              <a:t>, а закон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договір</a:t>
            </a:r>
            <a:r>
              <a:rPr lang="ru-RU" sz="2000" dirty="0"/>
              <a:t> не </a:t>
            </a:r>
            <a:r>
              <a:rPr lang="ru-RU" sz="2000" dirty="0" err="1"/>
              <a:t>визначають</a:t>
            </a:r>
            <a:r>
              <a:rPr lang="ru-RU" sz="2000" dirty="0"/>
              <a:t> </a:t>
            </a:r>
            <a:r>
              <a:rPr lang="ru-RU" sz="2000" dirty="0" err="1"/>
              <a:t>іншого</a:t>
            </a:r>
            <a:r>
              <a:rPr lang="ru-RU" sz="2000" dirty="0"/>
              <a:t> </a:t>
            </a:r>
            <a:r>
              <a:rPr lang="ru-RU" sz="2000" dirty="0" err="1"/>
              <a:t>ефективного</a:t>
            </a:r>
            <a:r>
              <a:rPr lang="ru-RU" sz="2000" dirty="0"/>
              <a:t> способу </a:t>
            </a:r>
            <a:r>
              <a:rPr lang="ru-RU" sz="2000" dirty="0" err="1"/>
              <a:t>захисту</a:t>
            </a:r>
            <a:r>
              <a:rPr lang="ru-RU" sz="2000" dirty="0"/>
              <a:t>, то </a:t>
            </a:r>
            <a:r>
              <a:rPr lang="ru-RU" sz="2000" dirty="0" err="1"/>
              <a:t>порушене</a:t>
            </a:r>
            <a:r>
              <a:rPr lang="ru-RU" sz="2000" dirty="0"/>
              <a:t> право </a:t>
            </a:r>
            <a:r>
              <a:rPr lang="ru-RU" sz="2000" dirty="0" err="1"/>
              <a:t>позивача</a:t>
            </a:r>
            <a:r>
              <a:rPr lang="ru-RU" sz="2000" dirty="0"/>
              <a:t> </a:t>
            </a:r>
            <a:r>
              <a:rPr lang="ru-RU" sz="2000" dirty="0" err="1"/>
              <a:t>підлягає</a:t>
            </a:r>
            <a:r>
              <a:rPr lang="ru-RU" sz="2000" dirty="0"/>
              <a:t> </a:t>
            </a:r>
            <a:r>
              <a:rPr lang="ru-RU" sz="2000" dirty="0" err="1"/>
              <a:t>захисту</a:t>
            </a:r>
            <a:r>
              <a:rPr lang="ru-RU" sz="2000" dirty="0"/>
              <a:t> </a:t>
            </a:r>
            <a:r>
              <a:rPr lang="ru-RU" sz="2000" dirty="0" err="1"/>
              <a:t>обраним</a:t>
            </a:r>
            <a:r>
              <a:rPr lang="ru-RU" sz="2000" dirty="0"/>
              <a:t> ним способом.</a:t>
            </a:r>
            <a:endParaRPr lang="ru-UA" sz="2000" dirty="0"/>
          </a:p>
        </p:txBody>
      </p:sp>
      <p:pic>
        <p:nvPicPr>
          <p:cNvPr id="95237" name="Объект 7">
            <a:extLst>
              <a:ext uri="{FF2B5EF4-FFF2-40B4-BE49-F238E27FC236}">
                <a16:creationId xmlns:a16="http://schemas.microsoft.com/office/drawing/2014/main" id="{86F4F1D9-FBD4-8B4F-DC78-1154381F8C61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75502" y="3573463"/>
            <a:ext cx="4416425" cy="2576512"/>
          </a:xfrm>
        </p:spPr>
      </p:pic>
      <p:pic>
        <p:nvPicPr>
          <p:cNvPr id="95238" name="Рисунок 9" descr="Танцевать">
            <a:extLst>
              <a:ext uri="{FF2B5EF4-FFF2-40B4-BE49-F238E27FC236}">
                <a16:creationId xmlns:a16="http://schemas.microsoft.com/office/drawing/2014/main" id="{FBFDC0EA-4903-3DA1-A61B-777C40F13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9" y="446088"/>
            <a:ext cx="1584325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997418-0A0F-0D14-2573-7B4CDE5C3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962" y="361951"/>
            <a:ext cx="10058400" cy="1371600"/>
          </a:xfrm>
        </p:spPr>
        <p:txBody>
          <a:bodyPr>
            <a:normAutofit/>
          </a:bodyPr>
          <a:lstStyle/>
          <a:p>
            <a:r>
              <a:rPr lang="uk-UA" sz="5500" b="1" dirty="0">
                <a:solidFill>
                  <a:schemeClr val="accent1">
                    <a:lumMod val="50000"/>
                  </a:schemeClr>
                </a:solidFill>
              </a:rPr>
              <a:t>Ст. 5 ЦПК України </a:t>
            </a:r>
            <a:endParaRPr lang="ru-UA" sz="55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970E9DA-EFAE-EFC9-FD3A-A7A027C7D9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3375" y="1424095"/>
            <a:ext cx="8156575" cy="4505325"/>
          </a:xfrm>
        </p:spPr>
        <p:txBody>
          <a:bodyPr>
            <a:noAutofit/>
          </a:bodyPr>
          <a:lstStyle/>
          <a:p>
            <a:r>
              <a:rPr lang="ru-RU" sz="2600" dirty="0"/>
              <a:t>у </a:t>
            </a:r>
            <a:r>
              <a:rPr lang="ru-RU" sz="2600" dirty="0" err="1"/>
              <a:t>випадку</a:t>
            </a:r>
            <a:r>
              <a:rPr lang="ru-RU" sz="2600" dirty="0"/>
              <a:t>, коли закон </a:t>
            </a:r>
            <a:r>
              <a:rPr lang="ru-RU" sz="2600" dirty="0" err="1"/>
              <a:t>або</a:t>
            </a:r>
            <a:r>
              <a:rPr lang="ru-RU" sz="2600" dirty="0"/>
              <a:t> </a:t>
            </a:r>
            <a:r>
              <a:rPr lang="ru-RU" sz="2600" dirty="0" err="1"/>
              <a:t>договір</a:t>
            </a:r>
            <a:r>
              <a:rPr lang="ru-RU" sz="2600" dirty="0"/>
              <a:t> не </a:t>
            </a:r>
            <a:r>
              <a:rPr lang="ru-RU" sz="2600" dirty="0" err="1"/>
              <a:t>визначають</a:t>
            </a:r>
            <a:r>
              <a:rPr lang="ru-RU" sz="2600" dirty="0"/>
              <a:t> </a:t>
            </a:r>
            <a:r>
              <a:rPr lang="ru-RU" sz="2600" dirty="0" err="1"/>
              <a:t>ефективного</a:t>
            </a:r>
            <a:r>
              <a:rPr lang="ru-RU" sz="2600" dirty="0"/>
              <a:t> способу </a:t>
            </a:r>
            <a:r>
              <a:rPr lang="ru-RU" sz="2600" dirty="0" err="1"/>
              <a:t>захисту</a:t>
            </a:r>
            <a:r>
              <a:rPr lang="ru-RU" sz="2600" dirty="0"/>
              <a:t> </a:t>
            </a:r>
            <a:r>
              <a:rPr lang="ru-RU" sz="2600" dirty="0" err="1"/>
              <a:t>порушеного</a:t>
            </a:r>
            <a:r>
              <a:rPr lang="ru-RU" sz="2600" dirty="0"/>
              <a:t>, </a:t>
            </a:r>
            <a:r>
              <a:rPr lang="ru-RU" sz="2600" dirty="0" err="1"/>
              <a:t>невизнаного</a:t>
            </a:r>
            <a:r>
              <a:rPr lang="ru-RU" sz="2600" dirty="0"/>
              <a:t> </a:t>
            </a:r>
            <a:r>
              <a:rPr lang="ru-RU" sz="2600" dirty="0" err="1"/>
              <a:t>або</a:t>
            </a:r>
            <a:r>
              <a:rPr lang="ru-RU" sz="2600" dirty="0"/>
              <a:t> </a:t>
            </a:r>
            <a:r>
              <a:rPr lang="ru-RU" sz="2600" dirty="0" err="1"/>
              <a:t>оспорюваного</a:t>
            </a:r>
            <a:r>
              <a:rPr lang="ru-RU" sz="2600" dirty="0"/>
              <a:t> права, </a:t>
            </a:r>
            <a:r>
              <a:rPr lang="ru-RU" sz="2600" dirty="0" err="1"/>
              <a:t>свободи</a:t>
            </a:r>
            <a:r>
              <a:rPr lang="ru-RU" sz="2600" dirty="0"/>
              <a:t> </a:t>
            </a:r>
            <a:r>
              <a:rPr lang="ru-RU" sz="2600" dirty="0" err="1"/>
              <a:t>чи</a:t>
            </a:r>
            <a:r>
              <a:rPr lang="ru-RU" sz="2600" dirty="0"/>
              <a:t> </a:t>
            </a:r>
            <a:r>
              <a:rPr lang="ru-RU" sz="2600" dirty="0" err="1"/>
              <a:t>інтересу</a:t>
            </a:r>
            <a:r>
              <a:rPr lang="ru-RU" sz="2600" dirty="0"/>
              <a:t> особи, яка </a:t>
            </a:r>
            <a:r>
              <a:rPr lang="ru-RU" sz="2600" dirty="0" err="1"/>
              <a:t>звернулася</a:t>
            </a:r>
            <a:r>
              <a:rPr lang="ru-RU" sz="2600" dirty="0"/>
              <a:t> до суду, суд </a:t>
            </a:r>
            <a:r>
              <a:rPr lang="ru-RU" sz="2600" dirty="0" err="1"/>
              <a:t>відповідно</a:t>
            </a:r>
            <a:r>
              <a:rPr lang="ru-RU" sz="2600" dirty="0"/>
              <a:t> до </a:t>
            </a:r>
            <a:r>
              <a:rPr lang="ru-RU" sz="2600" dirty="0" err="1"/>
              <a:t>викладеної</a:t>
            </a:r>
            <a:r>
              <a:rPr lang="ru-RU" sz="2600" dirty="0"/>
              <a:t> в </a:t>
            </a:r>
            <a:r>
              <a:rPr lang="ru-RU" sz="2600" dirty="0" err="1"/>
              <a:t>позові</a:t>
            </a:r>
            <a:r>
              <a:rPr lang="ru-RU" sz="2600" dirty="0"/>
              <a:t> </a:t>
            </a:r>
            <a:r>
              <a:rPr lang="ru-RU" sz="2600" dirty="0" err="1"/>
              <a:t>вимоги</a:t>
            </a:r>
            <a:r>
              <a:rPr lang="ru-RU" sz="2600" dirty="0"/>
              <a:t> </a:t>
            </a:r>
            <a:r>
              <a:rPr lang="ru-RU" sz="2600" dirty="0" err="1"/>
              <a:t>такої</a:t>
            </a:r>
            <a:r>
              <a:rPr lang="ru-RU" sz="2600" dirty="0"/>
              <a:t> особи </a:t>
            </a:r>
            <a:r>
              <a:rPr lang="ru-RU" sz="2600" dirty="0" err="1"/>
              <a:t>може</a:t>
            </a:r>
            <a:r>
              <a:rPr lang="ru-RU" sz="2600" dirty="0"/>
              <a:t> </a:t>
            </a:r>
            <a:r>
              <a:rPr lang="ru-RU" sz="2600" dirty="0" err="1"/>
              <a:t>визначити</a:t>
            </a:r>
            <a:r>
              <a:rPr lang="ru-RU" sz="2600" dirty="0"/>
              <a:t> у </a:t>
            </a:r>
            <a:r>
              <a:rPr lang="ru-RU" sz="2600" dirty="0" err="1"/>
              <a:t>своєму</a:t>
            </a:r>
            <a:r>
              <a:rPr lang="ru-RU" sz="2600" dirty="0"/>
              <a:t> </a:t>
            </a:r>
            <a:r>
              <a:rPr lang="ru-RU" sz="2600" dirty="0" err="1"/>
              <a:t>рішенні</a:t>
            </a:r>
            <a:r>
              <a:rPr lang="ru-RU" sz="2600" dirty="0"/>
              <a:t> </a:t>
            </a:r>
            <a:r>
              <a:rPr lang="ru-RU" sz="2600" dirty="0" err="1"/>
              <a:t>такий</a:t>
            </a:r>
            <a:r>
              <a:rPr lang="ru-RU" sz="2600" dirty="0"/>
              <a:t> </a:t>
            </a:r>
            <a:r>
              <a:rPr lang="ru-RU" sz="2600" dirty="0" err="1"/>
              <a:t>спосіб</a:t>
            </a:r>
            <a:r>
              <a:rPr lang="ru-RU" sz="2600" dirty="0"/>
              <a:t> </a:t>
            </a:r>
            <a:r>
              <a:rPr lang="ru-RU" sz="2600" dirty="0" err="1"/>
              <a:t>захисту</a:t>
            </a:r>
            <a:r>
              <a:rPr lang="ru-RU" sz="2600" dirty="0"/>
              <a:t>, </a:t>
            </a:r>
            <a:r>
              <a:rPr lang="ru-RU" sz="2600" dirty="0" err="1"/>
              <a:t>який</a:t>
            </a:r>
            <a:r>
              <a:rPr lang="ru-RU" sz="2600" dirty="0"/>
              <a:t> не </a:t>
            </a:r>
            <a:r>
              <a:rPr lang="ru-RU" sz="2600" dirty="0" err="1"/>
              <a:t>суперечить</a:t>
            </a:r>
            <a:r>
              <a:rPr lang="ru-RU" sz="2600" dirty="0"/>
              <a:t> закону</a:t>
            </a:r>
            <a:endParaRPr lang="ru-UA" sz="2600" dirty="0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7EF389E6-18D2-90BB-41AA-4EC8A49E84D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950" y="1328394"/>
            <a:ext cx="2893045" cy="3912394"/>
          </a:xfrm>
        </p:spPr>
      </p:pic>
      <p:sp>
        <p:nvSpPr>
          <p:cNvPr id="3" name="Объект 3">
            <a:extLst>
              <a:ext uri="{FF2B5EF4-FFF2-40B4-BE49-F238E27FC236}">
                <a16:creationId xmlns:a16="http://schemas.microsoft.com/office/drawing/2014/main" id="{79D5853E-92B3-78DC-A57B-B2458891C660}"/>
              </a:ext>
            </a:extLst>
          </p:cNvPr>
          <p:cNvSpPr txBox="1">
            <a:spLocks/>
          </p:cNvSpPr>
          <p:nvPr/>
        </p:nvSpPr>
        <p:spPr>
          <a:xfrm>
            <a:off x="619124" y="5426847"/>
            <a:ext cx="10506075" cy="87608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Garamond" pitchFamily="18" charset="0"/>
              <a:buNone/>
            </a:pPr>
            <a:r>
              <a:rPr lang="ru-RU" sz="2800" b="1" i="1" dirty="0" err="1">
                <a:solidFill>
                  <a:schemeClr val="accent1"/>
                </a:solidFill>
              </a:rPr>
              <a:t>Правова</a:t>
            </a:r>
            <a:r>
              <a:rPr lang="ru-RU" sz="2800" b="1" i="1" dirty="0">
                <a:solidFill>
                  <a:schemeClr val="accent1"/>
                </a:solidFill>
              </a:rPr>
              <a:t> </a:t>
            </a:r>
            <a:r>
              <a:rPr lang="ru-RU" sz="2800" b="1" i="1" dirty="0" err="1">
                <a:solidFill>
                  <a:schemeClr val="accent1"/>
                </a:solidFill>
              </a:rPr>
              <a:t>позиція</a:t>
            </a:r>
            <a:r>
              <a:rPr lang="ru-RU" sz="2800" b="1" i="1" dirty="0">
                <a:solidFill>
                  <a:schemeClr val="accent1"/>
                </a:solidFill>
              </a:rPr>
              <a:t> </a:t>
            </a:r>
            <a:r>
              <a:rPr lang="ru-RU" sz="2800" b="1" i="1" dirty="0" err="1">
                <a:solidFill>
                  <a:schemeClr val="accent1"/>
                </a:solidFill>
              </a:rPr>
              <a:t>викладена</a:t>
            </a:r>
            <a:r>
              <a:rPr lang="ru-RU" sz="2800" b="1" i="1" dirty="0">
                <a:solidFill>
                  <a:schemeClr val="accent1"/>
                </a:solidFill>
              </a:rPr>
              <a:t> у </a:t>
            </a:r>
            <a:r>
              <a:rPr lang="ru-RU" sz="2800" b="1" i="1" dirty="0" err="1">
                <a:solidFill>
                  <a:schemeClr val="accent1"/>
                </a:solidFill>
              </a:rPr>
              <a:t>постанові</a:t>
            </a:r>
            <a:r>
              <a:rPr lang="ru-RU" sz="2800" b="1" i="1" dirty="0">
                <a:solidFill>
                  <a:schemeClr val="accent1"/>
                </a:solidFill>
              </a:rPr>
              <a:t> КГС ВС </a:t>
            </a:r>
            <a:r>
              <a:rPr lang="ru-RU" sz="2800" b="1" i="1" dirty="0" err="1">
                <a:solidFill>
                  <a:schemeClr val="accent1"/>
                </a:solidFill>
              </a:rPr>
              <a:t>від</a:t>
            </a:r>
            <a:r>
              <a:rPr lang="ru-RU" sz="2800" b="1" i="1" dirty="0">
                <a:solidFill>
                  <a:schemeClr val="accent1"/>
                </a:solidFill>
              </a:rPr>
              <a:t> 22.06.2020 у </a:t>
            </a:r>
            <a:r>
              <a:rPr lang="ru-RU" sz="2800" b="1" i="1" dirty="0" err="1">
                <a:solidFill>
                  <a:schemeClr val="accent1"/>
                </a:solidFill>
              </a:rPr>
              <a:t>справі</a:t>
            </a:r>
            <a:r>
              <a:rPr lang="ru-RU" sz="2800" b="1" i="1" dirty="0">
                <a:solidFill>
                  <a:schemeClr val="accent1"/>
                </a:solidFill>
              </a:rPr>
              <a:t> No 922/2155/18</a:t>
            </a:r>
            <a:endParaRPr lang="ru-UA" sz="2800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05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29584B-9C4C-D9DA-FF81-9F03BC3BF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6" y="287339"/>
            <a:ext cx="11809412" cy="2455861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tx2"/>
                </a:solidFill>
              </a:rPr>
              <a:t>Постанова ВС КГС </a:t>
            </a:r>
            <a:r>
              <a:rPr lang="ru-RU" sz="2800" b="1" dirty="0" err="1">
                <a:solidFill>
                  <a:schemeClr val="tx2"/>
                </a:solidFill>
              </a:rPr>
              <a:t>від</a:t>
            </a:r>
            <a:r>
              <a:rPr lang="ru-RU" sz="2800" b="1" dirty="0">
                <a:solidFill>
                  <a:schemeClr val="tx2"/>
                </a:solidFill>
              </a:rPr>
              <a:t> 04.04.2023 у </a:t>
            </a:r>
            <a:r>
              <a:rPr lang="ru-RU" sz="2800" b="1" dirty="0" err="1">
                <a:solidFill>
                  <a:schemeClr val="tx2"/>
                </a:solidFill>
              </a:rPr>
              <a:t>справі</a:t>
            </a:r>
            <a:r>
              <a:rPr lang="ru-RU" sz="2800" b="1" dirty="0">
                <a:solidFill>
                  <a:schemeClr val="tx2"/>
                </a:solidFill>
              </a:rPr>
              <a:t> №904/9070/21                             </a:t>
            </a:r>
            <a:r>
              <a:rPr lang="ru-RU" sz="2800" i="1" dirty="0">
                <a:solidFill>
                  <a:schemeClr val="tx2"/>
                </a:solidFill>
              </a:rPr>
              <a:t>(</a:t>
            </a:r>
            <a:r>
              <a:rPr lang="ru-RU" sz="2800" i="1" dirty="0" err="1">
                <a:solidFill>
                  <a:schemeClr val="tx2"/>
                </a:solidFill>
              </a:rPr>
              <a:t>щодо</a:t>
            </a:r>
            <a:r>
              <a:rPr lang="ru-RU" sz="2800" i="1" dirty="0">
                <a:solidFill>
                  <a:schemeClr val="tx2"/>
                </a:solidFill>
              </a:rPr>
              <a:t> способу </a:t>
            </a:r>
            <a:r>
              <a:rPr lang="ru-RU" sz="2800" i="1" dirty="0" err="1">
                <a:solidFill>
                  <a:schemeClr val="tx2"/>
                </a:solidFill>
              </a:rPr>
              <a:t>захисту</a:t>
            </a:r>
            <a:r>
              <a:rPr lang="ru-RU" sz="2800" i="1" dirty="0">
                <a:solidFill>
                  <a:schemeClr val="tx2"/>
                </a:solidFill>
              </a:rPr>
              <a:t> шляхом </a:t>
            </a:r>
            <a:r>
              <a:rPr lang="ru-RU" sz="2800" i="1" dirty="0" err="1">
                <a:solidFill>
                  <a:schemeClr val="tx2"/>
                </a:solidFill>
              </a:rPr>
              <a:t>визнання</a:t>
            </a:r>
            <a:r>
              <a:rPr lang="ru-RU" sz="2800" i="1" dirty="0">
                <a:solidFill>
                  <a:schemeClr val="tx2"/>
                </a:solidFill>
              </a:rPr>
              <a:t> </a:t>
            </a:r>
            <a:r>
              <a:rPr lang="ru-RU" sz="2800" i="1" dirty="0" err="1">
                <a:solidFill>
                  <a:schemeClr val="tx2"/>
                </a:solidFill>
              </a:rPr>
              <a:t>відсутнім</a:t>
            </a:r>
            <a:r>
              <a:rPr lang="ru-RU" sz="2800" i="1" dirty="0">
                <a:solidFill>
                  <a:schemeClr val="tx2"/>
                </a:solidFill>
              </a:rPr>
              <a:t> права </a:t>
            </a:r>
            <a:r>
              <a:rPr lang="ru-RU" sz="2800" i="1" dirty="0" err="1">
                <a:solidFill>
                  <a:schemeClr val="tx2"/>
                </a:solidFill>
              </a:rPr>
              <a:t>користування</a:t>
            </a:r>
            <a:r>
              <a:rPr lang="ru-RU" sz="2800" i="1" dirty="0">
                <a:solidFill>
                  <a:schemeClr val="tx2"/>
                </a:solidFill>
              </a:rPr>
              <a:t> земельною </a:t>
            </a:r>
            <a:r>
              <a:rPr lang="ru-RU" sz="2800" i="1" dirty="0" err="1">
                <a:solidFill>
                  <a:schemeClr val="tx2"/>
                </a:solidFill>
              </a:rPr>
              <a:t>ділянкою</a:t>
            </a:r>
            <a:r>
              <a:rPr lang="ru-RU" sz="2800" i="1" dirty="0">
                <a:solidFill>
                  <a:schemeClr val="tx2"/>
                </a:solidFill>
              </a:rPr>
              <a:t> та </a:t>
            </a:r>
            <a:r>
              <a:rPr lang="ru-RU" sz="2800" i="1" dirty="0" err="1">
                <a:solidFill>
                  <a:schemeClr val="tx2"/>
                </a:solidFill>
              </a:rPr>
              <a:t>звільнення</a:t>
            </a:r>
            <a:br>
              <a:rPr lang="ru-RU" sz="2800" i="1" dirty="0">
                <a:solidFill>
                  <a:schemeClr val="tx2"/>
                </a:solidFill>
              </a:rPr>
            </a:br>
            <a:r>
              <a:rPr lang="ru-RU" sz="2800" i="1" dirty="0" err="1">
                <a:solidFill>
                  <a:schemeClr val="tx2"/>
                </a:solidFill>
              </a:rPr>
              <a:t>земельної</a:t>
            </a:r>
            <a:r>
              <a:rPr lang="ru-RU" sz="2800" i="1" dirty="0">
                <a:solidFill>
                  <a:schemeClr val="tx2"/>
                </a:solidFill>
              </a:rPr>
              <a:t> </a:t>
            </a:r>
            <a:r>
              <a:rPr lang="ru-RU" sz="2800" i="1" dirty="0" err="1">
                <a:solidFill>
                  <a:schemeClr val="tx2"/>
                </a:solidFill>
              </a:rPr>
              <a:t>ділянки</a:t>
            </a:r>
            <a:r>
              <a:rPr lang="ru-RU" sz="2800" i="1" dirty="0">
                <a:solidFill>
                  <a:schemeClr val="tx2"/>
                </a:solidFill>
              </a:rPr>
              <a:t>)</a:t>
            </a:r>
            <a:br>
              <a:rPr lang="ru-RU" i="1" dirty="0"/>
            </a:br>
            <a:endParaRPr lang="ru-UA" i="1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48BB0CB-D744-6F77-72F1-F540142630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34963" y="2997200"/>
            <a:ext cx="11449050" cy="3671888"/>
          </a:xfrm>
          <a:solidFill>
            <a:schemeClr val="tx2">
              <a:lumMod val="75000"/>
            </a:schemeClr>
          </a:solidFill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ru-RU" sz="2700" dirty="0"/>
              <a:t>«</a:t>
            </a:r>
            <a:r>
              <a:rPr lang="ru-RU" sz="2700" dirty="0" err="1"/>
              <a:t>позивач</a:t>
            </a:r>
            <a:r>
              <a:rPr lang="ru-RU" sz="2700" dirty="0"/>
              <a:t> у </a:t>
            </a:r>
            <a:r>
              <a:rPr lang="ru-RU" sz="2700" dirty="0" err="1"/>
              <a:t>спорі</a:t>
            </a:r>
            <a:r>
              <a:rPr lang="ru-RU" sz="2700" dirty="0"/>
              <a:t> про </a:t>
            </a:r>
            <a:r>
              <a:rPr lang="ru-RU" sz="2700" dirty="0" err="1"/>
              <a:t>захист</a:t>
            </a:r>
            <a:r>
              <a:rPr lang="ru-RU" sz="2700" dirty="0"/>
              <a:t> прав на </a:t>
            </a:r>
            <a:r>
              <a:rPr lang="ru-RU" sz="2700" dirty="0" err="1"/>
              <a:t>земельну</a:t>
            </a:r>
            <a:r>
              <a:rPr lang="ru-RU" sz="2700" dirty="0"/>
              <a:t> </a:t>
            </a:r>
            <a:r>
              <a:rPr lang="ru-RU" sz="2700" dirty="0" err="1"/>
              <a:t>ділянку</a:t>
            </a:r>
            <a:r>
              <a:rPr lang="ru-RU" sz="2700" dirty="0"/>
              <a:t> </a:t>
            </a:r>
            <a:r>
              <a:rPr lang="ru-RU" sz="2700" dirty="0" err="1"/>
              <a:t>може</a:t>
            </a:r>
            <a:r>
              <a:rPr lang="ru-RU" sz="2700" dirty="0"/>
              <a:t> </a:t>
            </a:r>
            <a:r>
              <a:rPr lang="ru-RU" sz="2700" dirty="0" err="1"/>
              <a:t>пред'явити</a:t>
            </a:r>
            <a:r>
              <a:rPr lang="ru-RU" sz="2700" dirty="0"/>
              <a:t> будь-яку </a:t>
            </a:r>
            <a:r>
              <a:rPr lang="ru-RU" sz="2700" dirty="0" err="1"/>
              <a:t>позовну</a:t>
            </a:r>
            <a:r>
              <a:rPr lang="ru-RU" sz="2700" dirty="0"/>
              <a:t> </a:t>
            </a:r>
            <a:r>
              <a:rPr lang="ru-RU" sz="2700" dirty="0" err="1"/>
              <a:t>вимогу</a:t>
            </a:r>
            <a:r>
              <a:rPr lang="ru-RU" sz="2700" dirty="0"/>
              <a:t>, яка не </a:t>
            </a:r>
            <a:r>
              <a:rPr lang="ru-RU" sz="2700" dirty="0" err="1"/>
              <a:t>передбачена</a:t>
            </a:r>
            <a:r>
              <a:rPr lang="ru-RU" sz="2700" dirty="0"/>
              <a:t> законом </a:t>
            </a:r>
            <a:r>
              <a:rPr lang="ru-RU" sz="2700" dirty="0" err="1"/>
              <a:t>або</a:t>
            </a:r>
            <a:r>
              <a:rPr lang="ru-RU" sz="2700" dirty="0"/>
              <a:t> договором, а суд </a:t>
            </a:r>
            <a:r>
              <a:rPr lang="ru-RU" sz="2700" dirty="0" err="1"/>
              <a:t>може</a:t>
            </a:r>
            <a:r>
              <a:rPr lang="ru-RU" sz="2700" dirty="0"/>
              <a:t> </a:t>
            </a:r>
            <a:r>
              <a:rPr lang="ru-RU" sz="2700" dirty="0" err="1"/>
              <a:t>захистити</a:t>
            </a:r>
            <a:r>
              <a:rPr lang="ru-RU" sz="2700" dirty="0"/>
              <a:t> </a:t>
            </a:r>
            <a:r>
              <a:rPr lang="ru-RU" sz="2700" dirty="0" err="1"/>
              <a:t>порушене</a:t>
            </a:r>
            <a:r>
              <a:rPr lang="ru-RU" sz="2700" dirty="0"/>
              <a:t> право у заявлений </a:t>
            </a:r>
            <a:r>
              <a:rPr lang="ru-RU" sz="2700" dirty="0" err="1"/>
              <a:t>спосіб</a:t>
            </a:r>
            <a:r>
              <a:rPr lang="ru-RU" sz="2700" dirty="0"/>
              <a:t>, у тому </a:t>
            </a:r>
            <a:r>
              <a:rPr lang="ru-RU" sz="2700" dirty="0" err="1"/>
              <a:t>числі</a:t>
            </a:r>
            <a:r>
              <a:rPr lang="ru-RU" sz="2700" dirty="0"/>
              <a:t> й шляхом </a:t>
            </a:r>
            <a:r>
              <a:rPr lang="ru-RU" sz="2700" dirty="0" err="1"/>
              <a:t>визнання</a:t>
            </a:r>
            <a:r>
              <a:rPr lang="ru-RU" sz="2700" dirty="0"/>
              <a:t> </a:t>
            </a:r>
            <a:r>
              <a:rPr lang="ru-RU" sz="2700" dirty="0" err="1"/>
              <a:t>відсутнім</a:t>
            </a:r>
            <a:r>
              <a:rPr lang="ru-RU" sz="2700" dirty="0"/>
              <a:t> права, але за </a:t>
            </a:r>
            <a:r>
              <a:rPr lang="ru-RU" sz="2700" dirty="0" err="1"/>
              <a:t>умови</a:t>
            </a:r>
            <a:r>
              <a:rPr lang="ru-RU" sz="2700" dirty="0"/>
              <a:t>, </a:t>
            </a:r>
            <a:r>
              <a:rPr lang="ru-RU" sz="2700" dirty="0" err="1"/>
              <a:t>що</a:t>
            </a:r>
            <a:r>
              <a:rPr lang="ru-RU" sz="2700" dirty="0"/>
              <a:t> </a:t>
            </a:r>
            <a:r>
              <a:rPr lang="ru-RU" sz="2700" dirty="0" err="1"/>
              <a:t>такий</a:t>
            </a:r>
            <a:r>
              <a:rPr lang="ru-RU" sz="2700" dirty="0"/>
              <a:t> </a:t>
            </a:r>
            <a:r>
              <a:rPr lang="ru-RU" sz="2700" dirty="0" err="1"/>
              <a:t>спосіб</a:t>
            </a:r>
            <a:r>
              <a:rPr lang="ru-RU" sz="2700" dirty="0"/>
              <a:t> </a:t>
            </a:r>
            <a:r>
              <a:rPr lang="ru-RU" sz="2700" dirty="0" err="1"/>
              <a:t>захисту</a:t>
            </a:r>
            <a:r>
              <a:rPr lang="ru-RU" sz="2700" dirty="0"/>
              <a:t> прав на </a:t>
            </a:r>
            <a:r>
              <a:rPr lang="ru-RU" sz="2700" dirty="0" err="1"/>
              <a:t>земельну</a:t>
            </a:r>
            <a:r>
              <a:rPr lang="ru-RU" sz="2700" dirty="0"/>
              <a:t> </a:t>
            </a:r>
            <a:r>
              <a:rPr lang="ru-RU" sz="2700" dirty="0" err="1"/>
              <a:t>ділянку</a:t>
            </a:r>
            <a:r>
              <a:rPr lang="ru-RU" sz="2700" dirty="0"/>
              <a:t>, </a:t>
            </a:r>
            <a:r>
              <a:rPr lang="ru-RU" sz="2700" dirty="0" err="1"/>
              <a:t>обраний</a:t>
            </a:r>
            <a:r>
              <a:rPr lang="ru-RU" sz="2700" dirty="0"/>
              <a:t> </a:t>
            </a:r>
            <a:r>
              <a:rPr lang="ru-RU" sz="2700" dirty="0" err="1"/>
              <a:t>позивачем</a:t>
            </a:r>
            <a:r>
              <a:rPr lang="ru-RU" sz="2700" dirty="0"/>
              <a:t>, </a:t>
            </a:r>
            <a:r>
              <a:rPr lang="ru-RU" sz="2700" dirty="0" err="1"/>
              <a:t>відновлює</a:t>
            </a:r>
            <a:r>
              <a:rPr lang="ru-RU" sz="2700" dirty="0"/>
              <a:t> (</a:t>
            </a:r>
            <a:r>
              <a:rPr lang="ru-RU" sz="2700" dirty="0" err="1"/>
              <a:t>захищає</a:t>
            </a:r>
            <a:r>
              <a:rPr lang="ru-RU" sz="2700" dirty="0"/>
              <a:t>) </a:t>
            </a:r>
            <a:r>
              <a:rPr lang="ru-RU" sz="2700" dirty="0" err="1"/>
              <a:t>порушене</a:t>
            </a:r>
            <a:r>
              <a:rPr lang="ru-RU" sz="2700" dirty="0"/>
              <a:t> право </a:t>
            </a:r>
            <a:r>
              <a:rPr lang="ru-RU" sz="2700" dirty="0" err="1"/>
              <a:t>позивача</a:t>
            </a:r>
            <a:r>
              <a:rPr lang="ru-RU" sz="2700" dirty="0"/>
              <a:t> </a:t>
            </a:r>
            <a:r>
              <a:rPr lang="ru-RU" sz="2700" dirty="0" err="1"/>
              <a:t>або</a:t>
            </a:r>
            <a:r>
              <a:rPr lang="ru-RU" sz="2700" dirty="0"/>
              <a:t> </a:t>
            </a:r>
            <a:r>
              <a:rPr lang="ru-RU" sz="2700" dirty="0" err="1"/>
              <a:t>нівелює</a:t>
            </a:r>
            <a:r>
              <a:rPr lang="ru-RU" sz="2700" dirty="0"/>
              <a:t> </a:t>
            </a:r>
            <a:r>
              <a:rPr lang="ru-RU" sz="2700" dirty="0" err="1"/>
              <a:t>негативні</a:t>
            </a:r>
            <a:r>
              <a:rPr lang="ru-RU" sz="2700" dirty="0"/>
              <a:t> для </a:t>
            </a:r>
            <a:r>
              <a:rPr lang="ru-RU" sz="2700" dirty="0" err="1"/>
              <a:t>нього</a:t>
            </a:r>
            <a:r>
              <a:rPr lang="ru-RU" sz="2700" dirty="0"/>
              <a:t> </a:t>
            </a:r>
            <a:r>
              <a:rPr lang="ru-RU" sz="2700" dirty="0" err="1"/>
              <a:t>наслідки</a:t>
            </a:r>
            <a:r>
              <a:rPr lang="ru-RU" sz="2700" dirty="0"/>
              <a:t> у </a:t>
            </a:r>
            <a:r>
              <a:rPr lang="ru-RU" sz="2700" dirty="0" err="1"/>
              <a:t>зв'язку</a:t>
            </a:r>
            <a:r>
              <a:rPr lang="ru-RU" sz="2700" dirty="0"/>
              <a:t> з </a:t>
            </a:r>
            <a:r>
              <a:rPr lang="ru-RU" sz="2700" dirty="0" err="1"/>
              <a:t>порушенням</a:t>
            </a:r>
            <a:r>
              <a:rPr lang="ru-RU" sz="2700" dirty="0"/>
              <a:t> права, </a:t>
            </a:r>
            <a:r>
              <a:rPr lang="ru-RU" sz="2700" b="1" u="sng" dirty="0" err="1"/>
              <a:t>тобто</a:t>
            </a:r>
            <a:r>
              <a:rPr lang="ru-RU" sz="2700" b="1" u="sng" dirty="0"/>
              <a:t>, є </a:t>
            </a:r>
            <a:r>
              <a:rPr lang="ru-RU" sz="2700" b="1" u="sng" dirty="0" err="1"/>
              <a:t>ефективним</a:t>
            </a:r>
            <a:r>
              <a:rPr lang="ru-RU" sz="2700" b="1" u="sng" dirty="0"/>
              <a:t> способом </a:t>
            </a:r>
            <a:r>
              <a:rPr lang="ru-RU" sz="2700" b="1" u="sng" dirty="0" err="1"/>
              <a:t>захисту</a:t>
            </a:r>
            <a:r>
              <a:rPr lang="ru-RU" sz="2700" b="1" u="sng" dirty="0"/>
              <a:t>»</a:t>
            </a:r>
            <a:endParaRPr lang="ru-UA" sz="2700" b="1" u="sng" dirty="0"/>
          </a:p>
        </p:txBody>
      </p:sp>
      <p:sp>
        <p:nvSpPr>
          <p:cNvPr id="7" name="Стрелка: вниз 6">
            <a:extLst>
              <a:ext uri="{FF2B5EF4-FFF2-40B4-BE49-F238E27FC236}">
                <a16:creationId xmlns:a16="http://schemas.microsoft.com/office/drawing/2014/main" id="{AEBAB754-F049-542B-A859-47AC637D857D}"/>
              </a:ext>
            </a:extLst>
          </p:cNvPr>
          <p:cNvSpPr/>
          <p:nvPr/>
        </p:nvSpPr>
        <p:spPr>
          <a:xfrm>
            <a:off x="7058027" y="287339"/>
            <a:ext cx="46037" cy="4603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UA"/>
          </a:p>
        </p:txBody>
      </p:sp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id="{738C8A3A-F809-0B08-D4B6-1ECE6CEEE5FB}"/>
              </a:ext>
            </a:extLst>
          </p:cNvPr>
          <p:cNvSpPr/>
          <p:nvPr/>
        </p:nvSpPr>
        <p:spPr>
          <a:xfrm>
            <a:off x="5426869" y="2019300"/>
            <a:ext cx="1482725" cy="9779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UA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A23E17-D087-69E5-2337-0D63F99D0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65079"/>
            <a:ext cx="10058400" cy="1035121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uk-UA" sz="3800" b="1" dirty="0">
                <a:solidFill>
                  <a:schemeClr val="tx2"/>
                </a:solidFill>
              </a:rPr>
              <a:t>Визнання земельних прав</a:t>
            </a:r>
            <a:br>
              <a:rPr lang="uk-UA" sz="3800" b="1" dirty="0">
                <a:solidFill>
                  <a:schemeClr val="tx2"/>
                </a:solidFill>
              </a:rPr>
            </a:br>
            <a:r>
              <a:rPr lang="uk-UA" sz="3800" b="1" dirty="0">
                <a:solidFill>
                  <a:schemeClr val="tx2"/>
                </a:solidFill>
              </a:rPr>
              <a:t>(</a:t>
            </a:r>
            <a:r>
              <a:rPr lang="uk-UA" sz="3800" b="1" i="1" dirty="0">
                <a:solidFill>
                  <a:schemeClr val="tx2"/>
                </a:solidFill>
              </a:rPr>
              <a:t>як спосіб захисту)</a:t>
            </a:r>
            <a:endParaRPr lang="ru-UA" sz="3800" b="1" i="1" dirty="0">
              <a:solidFill>
                <a:schemeClr val="tx2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07F639-5AB8-E5B2-36DC-9FFF2BA259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0525" y="1600201"/>
            <a:ext cx="5895975" cy="4867274"/>
          </a:xfrm>
        </p:spPr>
        <p:txBody>
          <a:bodyPr>
            <a:noAutofit/>
          </a:bodyPr>
          <a:lstStyle/>
          <a:p>
            <a:r>
              <a:rPr lang="ru-RU" sz="2800" dirty="0" err="1"/>
              <a:t>Відповідно</a:t>
            </a:r>
            <a:r>
              <a:rPr lang="ru-RU" sz="2800" dirty="0"/>
              <a:t> до </a:t>
            </a:r>
            <a:r>
              <a:rPr lang="ru-RU" sz="2800" dirty="0" err="1">
                <a:solidFill>
                  <a:srgbClr val="C00000"/>
                </a:solidFill>
              </a:rPr>
              <a:t>статті</a:t>
            </a:r>
            <a:r>
              <a:rPr lang="ru-RU" sz="2800" dirty="0">
                <a:solidFill>
                  <a:srgbClr val="C00000"/>
                </a:solidFill>
              </a:rPr>
              <a:t> 392 ЦК  </a:t>
            </a:r>
            <a:r>
              <a:rPr lang="ru-RU" sz="2800" dirty="0" err="1">
                <a:solidFill>
                  <a:srgbClr val="C00000"/>
                </a:solidFill>
              </a:rPr>
              <a:t>України</a:t>
            </a:r>
            <a:r>
              <a:rPr lang="ru-RU" sz="2800" dirty="0"/>
              <a:t> </a:t>
            </a:r>
            <a:r>
              <a:rPr lang="ru-RU" sz="2800" dirty="0" err="1"/>
              <a:t>власник</a:t>
            </a:r>
            <a:r>
              <a:rPr lang="ru-RU" sz="2800" dirty="0"/>
              <a:t> майна </a:t>
            </a:r>
            <a:r>
              <a:rPr lang="ru-RU" sz="2800" dirty="0" err="1"/>
              <a:t>може</a:t>
            </a:r>
            <a:r>
              <a:rPr lang="ru-RU" sz="2800" dirty="0"/>
              <a:t> </a:t>
            </a:r>
            <a:r>
              <a:rPr lang="ru-RU" sz="2800" dirty="0" err="1"/>
              <a:t>пред’явити</a:t>
            </a:r>
            <a:r>
              <a:rPr lang="ru-RU" sz="2800" dirty="0"/>
              <a:t> </a:t>
            </a:r>
            <a:r>
              <a:rPr lang="ru-RU" sz="2800" dirty="0" err="1"/>
              <a:t>позов</a:t>
            </a:r>
            <a:r>
              <a:rPr lang="ru-RU" sz="2800" dirty="0"/>
              <a:t> про </a:t>
            </a:r>
            <a:r>
              <a:rPr lang="ru-RU" sz="2800" dirty="0" err="1"/>
              <a:t>визнання</a:t>
            </a:r>
            <a:r>
              <a:rPr lang="ru-RU" sz="2800" dirty="0"/>
              <a:t> </a:t>
            </a:r>
            <a:r>
              <a:rPr lang="ru-RU" sz="2800" dirty="0" err="1"/>
              <a:t>його</a:t>
            </a:r>
            <a:r>
              <a:rPr lang="ru-RU" sz="2800" dirty="0"/>
              <a:t> права </a:t>
            </a:r>
            <a:r>
              <a:rPr lang="ru-RU" sz="2800" dirty="0" err="1"/>
              <a:t>власності</a:t>
            </a:r>
            <a:r>
              <a:rPr lang="ru-RU" sz="2800" dirty="0"/>
              <a:t>, </a:t>
            </a:r>
            <a:r>
              <a:rPr lang="ru-RU" sz="2800" dirty="0" err="1"/>
              <a:t>якщо</a:t>
            </a:r>
            <a:r>
              <a:rPr lang="ru-RU" sz="2800" dirty="0"/>
              <a:t> </a:t>
            </a:r>
            <a:r>
              <a:rPr lang="ru-RU" sz="2800" dirty="0" err="1"/>
              <a:t>це</a:t>
            </a:r>
            <a:r>
              <a:rPr lang="ru-RU" sz="2800" dirty="0"/>
              <a:t> право </a:t>
            </a:r>
            <a:r>
              <a:rPr lang="ru-RU" sz="2800" dirty="0" err="1"/>
              <a:t>оспорюється</a:t>
            </a:r>
            <a:r>
              <a:rPr lang="ru-RU" sz="2800" dirty="0"/>
              <a:t> </a:t>
            </a:r>
            <a:r>
              <a:rPr lang="ru-RU" sz="2800" dirty="0" err="1"/>
              <a:t>або</a:t>
            </a:r>
            <a:r>
              <a:rPr lang="ru-RU" sz="2800" dirty="0"/>
              <a:t> не </a:t>
            </a:r>
            <a:r>
              <a:rPr lang="ru-RU" sz="2800" dirty="0" err="1"/>
              <a:t>визнається</a:t>
            </a:r>
            <a:r>
              <a:rPr lang="ru-RU" sz="2800" dirty="0"/>
              <a:t> </a:t>
            </a:r>
            <a:r>
              <a:rPr lang="ru-RU" sz="2800" dirty="0" err="1"/>
              <a:t>іншою</a:t>
            </a:r>
            <a:r>
              <a:rPr lang="ru-RU" sz="2800" dirty="0"/>
              <a:t> особою, а також у </a:t>
            </a:r>
            <a:r>
              <a:rPr lang="ru-RU" sz="2800" dirty="0" err="1"/>
              <a:t>разі</a:t>
            </a:r>
            <a:r>
              <a:rPr lang="ru-RU" sz="2800" dirty="0"/>
              <a:t> </a:t>
            </a:r>
            <a:r>
              <a:rPr lang="ru-RU" sz="2800" dirty="0" err="1"/>
              <a:t>втрати</a:t>
            </a:r>
            <a:r>
              <a:rPr lang="ru-RU" sz="2800" dirty="0"/>
              <a:t> ним документа, </a:t>
            </a:r>
            <a:r>
              <a:rPr lang="ru-RU" sz="2800" dirty="0" err="1"/>
              <a:t>який</a:t>
            </a:r>
            <a:r>
              <a:rPr lang="ru-RU" sz="2800" dirty="0"/>
              <a:t> </a:t>
            </a:r>
            <a:r>
              <a:rPr lang="ru-RU" sz="2800" dirty="0" err="1"/>
              <a:t>засвідчує</a:t>
            </a:r>
            <a:r>
              <a:rPr lang="ru-RU" sz="2800" dirty="0"/>
              <a:t> </a:t>
            </a:r>
            <a:r>
              <a:rPr lang="ru-RU" sz="2800" dirty="0" err="1"/>
              <a:t>його</a:t>
            </a:r>
            <a:r>
              <a:rPr lang="ru-RU" sz="2800" dirty="0"/>
              <a:t> право </a:t>
            </a:r>
            <a:r>
              <a:rPr lang="ru-RU" sz="2800" dirty="0" err="1"/>
              <a:t>власності</a:t>
            </a:r>
            <a:r>
              <a:rPr lang="ru-RU" sz="2800" dirty="0"/>
              <a:t>.</a:t>
            </a:r>
            <a:endParaRPr lang="ru-UA" sz="2800" dirty="0"/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D8B206E9-067C-8018-F9F7-B8028BDCF04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96509" y="2013735"/>
            <a:ext cx="4306073" cy="3229555"/>
          </a:xfrm>
        </p:spPr>
      </p:pic>
    </p:spTree>
    <p:extLst>
      <p:ext uri="{BB962C8B-B14F-4D97-AF65-F5344CB8AC3E}">
        <p14:creationId xmlns:p14="http://schemas.microsoft.com/office/powerpoint/2010/main" val="3075692301"/>
      </p:ext>
    </p:extLst>
  </p:cSld>
  <p:clrMapOvr>
    <a:masterClrMapping/>
  </p:clrMapOvr>
  <p:transition spd="slow">
    <p:push dir="u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B28F53-A1D9-75A4-723D-11D5CF370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321" y="410966"/>
            <a:ext cx="11486508" cy="261991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ru-RU" dirty="0"/>
              <a:t>Справа за </a:t>
            </a:r>
            <a:r>
              <a:rPr lang="ru-RU" dirty="0" err="1"/>
              <a:t>позовом</a:t>
            </a:r>
            <a:r>
              <a:rPr lang="ru-RU" dirty="0"/>
              <a:t> </a:t>
            </a:r>
            <a:r>
              <a:rPr lang="ru-RU" dirty="0" err="1"/>
              <a:t>фізичної</a:t>
            </a:r>
            <a:r>
              <a:rPr lang="ru-RU" dirty="0"/>
              <a:t> особи до ГУ </a:t>
            </a:r>
            <a:r>
              <a:rPr lang="ru-RU" dirty="0" err="1"/>
              <a:t>Держгеокадастру</a:t>
            </a:r>
            <a:r>
              <a:rPr lang="ru-RU" dirty="0"/>
              <a:t> про </a:t>
            </a:r>
            <a:r>
              <a:rPr lang="ru-RU" dirty="0" err="1"/>
              <a:t>визнання</a:t>
            </a:r>
            <a:r>
              <a:rPr lang="ru-RU" dirty="0"/>
              <a:t> права </a:t>
            </a:r>
            <a:r>
              <a:rPr lang="ru-RU" dirty="0" err="1"/>
              <a:t>довічного</a:t>
            </a:r>
            <a:r>
              <a:rPr lang="ru-RU" dirty="0"/>
              <a:t> </a:t>
            </a:r>
            <a:r>
              <a:rPr lang="ru-RU" dirty="0" err="1"/>
              <a:t>успадковуваного</a:t>
            </a:r>
            <a:r>
              <a:rPr lang="ru-RU" dirty="0"/>
              <a:t> </a:t>
            </a:r>
            <a:r>
              <a:rPr lang="ru-RU" dirty="0" err="1"/>
              <a:t>володіння</a:t>
            </a:r>
            <a:r>
              <a:rPr lang="ru-RU" dirty="0"/>
              <a:t> на </a:t>
            </a:r>
            <a:r>
              <a:rPr lang="ru-RU" dirty="0" err="1"/>
              <a:t>земельну</a:t>
            </a:r>
            <a:r>
              <a:rPr lang="ru-RU" dirty="0"/>
              <a:t> </a:t>
            </a:r>
            <a:r>
              <a:rPr lang="ru-RU" dirty="0" err="1"/>
              <a:t>ділянку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80AB53-F9B6-B75D-6C92-2FFCE2D53D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0625" y="3030876"/>
            <a:ext cx="11270750" cy="349321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2800" b="1" dirty="0" err="1"/>
              <a:t>Позиція</a:t>
            </a:r>
            <a:r>
              <a:rPr lang="ru-RU" sz="2800" b="1" dirty="0"/>
              <a:t> </a:t>
            </a:r>
            <a:r>
              <a:rPr lang="ru-RU" sz="2800" b="1" dirty="0" err="1"/>
              <a:t>Великої</a:t>
            </a:r>
            <a:r>
              <a:rPr lang="ru-RU" sz="2800" b="1" dirty="0"/>
              <a:t> </a:t>
            </a:r>
            <a:r>
              <a:rPr lang="ru-RU" sz="2800" b="1" dirty="0" err="1"/>
              <a:t>Палати</a:t>
            </a:r>
            <a:r>
              <a:rPr lang="ru-RU" sz="2800" b="1" dirty="0"/>
              <a:t> ВС (постанова </a:t>
            </a:r>
            <a:r>
              <a:rPr lang="ru-RU" sz="2800" b="1" dirty="0" err="1"/>
              <a:t>від</a:t>
            </a:r>
            <a:r>
              <a:rPr lang="ru-RU" sz="2800" b="1" dirty="0"/>
              <a:t> 20 листопада 2019 року у </a:t>
            </a:r>
            <a:r>
              <a:rPr lang="ru-RU" sz="2800" b="1" dirty="0" err="1"/>
              <a:t>справі</a:t>
            </a:r>
            <a:r>
              <a:rPr lang="ru-RU" sz="2800" b="1" dirty="0"/>
              <a:t> № 368/54/17) :</a:t>
            </a:r>
          </a:p>
          <a:p>
            <a:endParaRPr lang="ru-RU" dirty="0"/>
          </a:p>
          <a:p>
            <a:pPr algn="ctr"/>
            <a:r>
              <a:rPr lang="ru-RU" sz="2800" dirty="0" err="1"/>
              <a:t>громадяни</a:t>
            </a:r>
            <a:r>
              <a:rPr lang="ru-RU" sz="2800" dirty="0"/>
              <a:t>, </a:t>
            </a:r>
            <a:r>
              <a:rPr lang="ru-RU" sz="2800" dirty="0" err="1"/>
              <a:t>які</a:t>
            </a:r>
            <a:r>
              <a:rPr lang="ru-RU" sz="2800" dirty="0"/>
              <a:t> </a:t>
            </a:r>
            <a:r>
              <a:rPr lang="ru-RU" sz="2800" dirty="0" err="1"/>
              <a:t>набули</a:t>
            </a:r>
            <a:r>
              <a:rPr lang="ru-RU" sz="2800" dirty="0"/>
              <a:t> право </a:t>
            </a:r>
            <a:r>
              <a:rPr lang="ru-RU" sz="2800" dirty="0" err="1"/>
              <a:t>довічного</a:t>
            </a:r>
            <a:r>
              <a:rPr lang="ru-RU" sz="2800" dirty="0"/>
              <a:t> </a:t>
            </a:r>
            <a:r>
              <a:rPr lang="ru-RU" sz="2800" dirty="0" err="1"/>
              <a:t>успадковуваного</a:t>
            </a:r>
            <a:r>
              <a:rPr lang="ru-RU" sz="2800" dirty="0"/>
              <a:t> </a:t>
            </a:r>
            <a:r>
              <a:rPr lang="ru-RU" sz="2800" dirty="0" err="1"/>
              <a:t>володіння</a:t>
            </a:r>
            <a:r>
              <a:rPr lang="ru-RU" sz="2800" dirty="0"/>
              <a:t> </a:t>
            </a:r>
            <a:r>
              <a:rPr lang="ru-RU" sz="2800" dirty="0" err="1"/>
              <a:t>земельними</a:t>
            </a:r>
            <a:r>
              <a:rPr lang="ru-RU" sz="2800" dirty="0"/>
              <a:t> </a:t>
            </a:r>
            <a:r>
              <a:rPr lang="ru-RU" sz="2800" dirty="0" err="1"/>
              <a:t>ділянками</a:t>
            </a:r>
            <a:r>
              <a:rPr lang="ru-RU" sz="2800" dirty="0"/>
              <a:t> у </a:t>
            </a:r>
            <a:r>
              <a:rPr lang="ru-RU" sz="2800" dirty="0" err="1"/>
              <a:t>встановленому</a:t>
            </a:r>
            <a:r>
              <a:rPr lang="ru-RU" sz="2800" dirty="0"/>
              <a:t> законом порядку </a:t>
            </a:r>
            <a:r>
              <a:rPr lang="ru-RU" sz="2800" dirty="0" err="1"/>
              <a:t>зберегли</a:t>
            </a:r>
            <a:r>
              <a:rPr lang="ru-RU" sz="2800" dirty="0"/>
              <a:t> </a:t>
            </a:r>
            <a:r>
              <a:rPr lang="ru-RU" sz="2800" dirty="0" err="1"/>
              <a:t>його</a:t>
            </a:r>
            <a:r>
              <a:rPr lang="ru-RU" sz="2800" dirty="0"/>
              <a:t>, </a:t>
            </a:r>
            <a:r>
              <a:rPr lang="ru-RU" sz="2800" dirty="0" err="1"/>
              <a:t>оскільки</a:t>
            </a:r>
            <a:r>
              <a:rPr lang="ru-RU" sz="2800" dirty="0"/>
              <a:t> </a:t>
            </a:r>
            <a:r>
              <a:rPr lang="ru-RU" sz="2800" dirty="0" err="1"/>
              <a:t>законодавство</a:t>
            </a:r>
            <a:r>
              <a:rPr lang="ru-RU" sz="2800" dirty="0"/>
              <a:t> не </a:t>
            </a:r>
            <a:r>
              <a:rPr lang="ru-RU" sz="2800" dirty="0" err="1"/>
              <a:t>містить</a:t>
            </a:r>
            <a:r>
              <a:rPr lang="ru-RU" sz="2800" dirty="0"/>
              <a:t> </a:t>
            </a:r>
            <a:r>
              <a:rPr lang="ru-RU" sz="2800" dirty="0" err="1"/>
              <a:t>норми</a:t>
            </a:r>
            <a:r>
              <a:rPr lang="ru-RU" sz="2800" dirty="0"/>
              <a:t>, яка б дозволяла </a:t>
            </a:r>
            <a:r>
              <a:rPr lang="ru-RU" sz="2800" dirty="0" err="1"/>
              <a:t>припинити</a:t>
            </a:r>
            <a:r>
              <a:rPr lang="ru-RU" sz="2800" dirty="0"/>
              <a:t> право </a:t>
            </a:r>
            <a:r>
              <a:rPr lang="ru-RU" sz="2800" dirty="0" err="1"/>
              <a:t>довічного</a:t>
            </a:r>
            <a:r>
              <a:rPr lang="ru-RU" sz="2800" dirty="0"/>
              <a:t> </a:t>
            </a:r>
            <a:r>
              <a:rPr lang="ru-RU" sz="2800" dirty="0" err="1"/>
              <a:t>успадковуваного</a:t>
            </a:r>
            <a:r>
              <a:rPr lang="ru-RU" sz="2800" dirty="0"/>
              <a:t> </a:t>
            </a:r>
            <a:r>
              <a:rPr lang="ru-RU" sz="2800" dirty="0" err="1"/>
              <a:t>володіння</a:t>
            </a:r>
            <a:r>
              <a:rPr lang="ru-RU" sz="2800" dirty="0"/>
              <a:t> земельною </a:t>
            </a:r>
            <a:r>
              <a:rPr lang="ru-RU" sz="2800" dirty="0" err="1"/>
              <a:t>ділянкою</a:t>
            </a:r>
            <a:r>
              <a:rPr lang="ru-RU" sz="2800" dirty="0"/>
              <a:t>, </a:t>
            </a:r>
            <a:r>
              <a:rPr lang="ru-RU" sz="2800" b="1" u="sng" dirty="0"/>
              <a:t>а тому </a:t>
            </a:r>
            <a:r>
              <a:rPr lang="ru-RU" sz="2800" b="1" u="sng" dirty="0" err="1"/>
              <a:t>таке</a:t>
            </a:r>
            <a:r>
              <a:rPr lang="ru-RU" sz="2800" b="1" u="sng" dirty="0"/>
              <a:t> право є </a:t>
            </a:r>
            <a:r>
              <a:rPr lang="ru-RU" sz="2800" b="1" u="sng" dirty="0" err="1"/>
              <a:t>дійсним</a:t>
            </a:r>
            <a:r>
              <a:rPr lang="ru-RU" sz="2800" b="1" u="sng" dirty="0"/>
              <a:t>;</a:t>
            </a:r>
          </a:p>
          <a:p>
            <a:pPr marL="0" indent="0">
              <a:buNone/>
            </a:pPr>
            <a:endParaRPr lang="ru-UA" dirty="0"/>
          </a:p>
        </p:txBody>
      </p:sp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id="{398E2F3A-0383-B6BF-5D6B-0797650DB12B}"/>
              </a:ext>
            </a:extLst>
          </p:cNvPr>
          <p:cNvSpPr/>
          <p:nvPr/>
        </p:nvSpPr>
        <p:spPr>
          <a:xfrm>
            <a:off x="5527497" y="3811713"/>
            <a:ext cx="832207" cy="503434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67884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F2CB79-5A57-7833-9378-D9322670B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392" y="261099"/>
            <a:ext cx="9144000" cy="1371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500" b="1" dirty="0" err="1">
                <a:solidFill>
                  <a:schemeClr val="bg2">
                    <a:lumMod val="25000"/>
                    <a:lumOff val="75000"/>
                  </a:schemeClr>
                </a:solidFill>
              </a:rPr>
              <a:t>Довічне</a:t>
            </a:r>
            <a:r>
              <a:rPr lang="ru-RU" sz="4500" b="1" dirty="0">
                <a:solidFill>
                  <a:schemeClr val="bg2">
                    <a:lumMod val="25000"/>
                    <a:lumOff val="75000"/>
                  </a:schemeClr>
                </a:solidFill>
              </a:rPr>
              <a:t> </a:t>
            </a:r>
            <a:r>
              <a:rPr lang="ru-RU" sz="4500" b="1" dirty="0" err="1">
                <a:solidFill>
                  <a:schemeClr val="bg2">
                    <a:lumMod val="25000"/>
                    <a:lumOff val="75000"/>
                  </a:schemeClr>
                </a:solidFill>
              </a:rPr>
              <a:t>успадковуване</a:t>
            </a:r>
            <a:r>
              <a:rPr lang="ru-RU" sz="4500" b="1" dirty="0">
                <a:solidFill>
                  <a:schemeClr val="bg2">
                    <a:lumMod val="25000"/>
                    <a:lumOff val="75000"/>
                  </a:schemeClr>
                </a:solidFill>
              </a:rPr>
              <a:t> </a:t>
            </a:r>
            <a:r>
              <a:rPr lang="ru-RU" sz="4500" b="1" dirty="0" err="1">
                <a:solidFill>
                  <a:schemeClr val="bg2">
                    <a:lumMod val="25000"/>
                    <a:lumOff val="75000"/>
                  </a:schemeClr>
                </a:solidFill>
              </a:rPr>
              <a:t>володіння</a:t>
            </a:r>
            <a:r>
              <a:rPr lang="ru-RU" sz="4500" b="1" dirty="0">
                <a:solidFill>
                  <a:schemeClr val="bg2">
                    <a:lumMod val="25000"/>
                    <a:lumOff val="75000"/>
                  </a:schemeClr>
                </a:solidFill>
              </a:rPr>
              <a:t> земельною </a:t>
            </a:r>
            <a:r>
              <a:rPr lang="ru-RU" sz="4500" b="1" dirty="0" err="1">
                <a:solidFill>
                  <a:schemeClr val="bg2">
                    <a:lumMod val="25000"/>
                    <a:lumOff val="75000"/>
                  </a:schemeClr>
                </a:solidFill>
              </a:rPr>
              <a:t>ділянкою</a:t>
            </a:r>
            <a:endParaRPr lang="ru-UA" sz="4500" b="1" dirty="0">
              <a:solidFill>
                <a:schemeClr val="bg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D13468-0CE7-EF3E-79A7-4F5A11F393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9364" y="4005263"/>
            <a:ext cx="5554663" cy="2601912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ru-RU" sz="3300" dirty="0"/>
              <a:t>ЗК УРСР </a:t>
            </a:r>
            <a:r>
              <a:rPr lang="ru-RU" sz="3300" dirty="0" err="1"/>
              <a:t>від</a:t>
            </a:r>
            <a:r>
              <a:rPr lang="ru-RU" sz="3300" dirty="0"/>
              <a:t> 1990 р. </a:t>
            </a:r>
            <a:r>
              <a:rPr lang="ru-RU" sz="3300" dirty="0" err="1"/>
              <a:t>запроваджено</a:t>
            </a:r>
            <a:r>
              <a:rPr lang="ru-RU" sz="3300" dirty="0"/>
              <a:t> </a:t>
            </a:r>
            <a:r>
              <a:rPr lang="ru-RU" sz="3300" dirty="0" err="1"/>
              <a:t>нову</a:t>
            </a:r>
            <a:r>
              <a:rPr lang="ru-RU" sz="3300" dirty="0"/>
              <a:t> форму </a:t>
            </a:r>
            <a:r>
              <a:rPr lang="ru-RU" sz="3300" dirty="0" err="1"/>
              <a:t>володіння</a:t>
            </a:r>
            <a:r>
              <a:rPr lang="ru-RU" sz="3300" dirty="0"/>
              <a:t> землею — </a:t>
            </a:r>
            <a:r>
              <a:rPr lang="ru-RU" sz="3300" dirty="0" err="1"/>
              <a:t>довічне</a:t>
            </a:r>
            <a:r>
              <a:rPr lang="ru-RU" sz="3300" dirty="0"/>
              <a:t> </a:t>
            </a:r>
            <a:r>
              <a:rPr lang="ru-RU" sz="3300" dirty="0" err="1"/>
              <a:t>успадковуване</a:t>
            </a:r>
            <a:r>
              <a:rPr lang="ru-RU" sz="3300" dirty="0"/>
              <a:t> </a:t>
            </a:r>
            <a:r>
              <a:rPr lang="ru-RU" sz="3300" dirty="0" err="1"/>
              <a:t>володіння</a:t>
            </a:r>
            <a:r>
              <a:rPr lang="ru-RU" sz="3300" dirty="0"/>
              <a:t>.</a:t>
            </a:r>
            <a:endParaRPr lang="ru-UA" sz="3300" dirty="0"/>
          </a:p>
        </p:txBody>
      </p:sp>
      <p:sp>
        <p:nvSpPr>
          <p:cNvPr id="35844" name="Объект 3">
            <a:extLst>
              <a:ext uri="{FF2B5EF4-FFF2-40B4-BE49-F238E27FC236}">
                <a16:creationId xmlns:a16="http://schemas.microsoft.com/office/drawing/2014/main" id="{FC7A84F7-A0BB-106B-0559-368CDB2DBF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3852" y="1690688"/>
            <a:ext cx="4681537" cy="1371600"/>
          </a:xfrm>
        </p:spPr>
        <p:txBody>
          <a:bodyPr>
            <a:normAutofit fontScale="85000" lnSpcReduction="10000"/>
          </a:bodyPr>
          <a:lstStyle/>
          <a:p>
            <a:r>
              <a:rPr lang="ru-RU" altLang="ru-UA" sz="3800"/>
              <a:t>Рішення КСУ від 22.09.2005 р. №5‑рп</a:t>
            </a:r>
            <a:endParaRPr lang="ru-UA" altLang="ru-UA" sz="380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7B62C8A-A846-6B4D-5D1F-09B26BCF91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104064" y="4194176"/>
            <a:ext cx="4779963" cy="2663825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uk-UA" sz="4000" dirty="0"/>
              <a:t>Може бути успадкованим</a:t>
            </a:r>
            <a:endParaRPr lang="ru-UA" sz="4000" dirty="0"/>
          </a:p>
        </p:txBody>
      </p:sp>
      <p:sp>
        <p:nvSpPr>
          <p:cNvPr id="35846" name="Объект 5">
            <a:extLst>
              <a:ext uri="{FF2B5EF4-FFF2-40B4-BE49-F238E27FC236}">
                <a16:creationId xmlns:a16="http://schemas.microsoft.com/office/drawing/2014/main" id="{02403E11-B2D5-474A-CDC5-4C20DF9B0E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91338" y="1563688"/>
            <a:ext cx="4992688" cy="2201862"/>
          </a:xfrm>
        </p:spPr>
        <p:txBody>
          <a:bodyPr>
            <a:normAutofit fontScale="85000" lnSpcReduction="10000"/>
          </a:bodyPr>
          <a:lstStyle/>
          <a:p>
            <a:r>
              <a:rPr lang="ru-RU" altLang="ru-UA" sz="3800"/>
              <a:t>постанова ВП ВС від 20.11.2019 у справі № 368/54/17.</a:t>
            </a:r>
            <a:endParaRPr lang="ru-UA" altLang="ru-UA" sz="3800"/>
          </a:p>
        </p:txBody>
      </p:sp>
      <p:sp>
        <p:nvSpPr>
          <p:cNvPr id="7" name="Стрелка: вниз 6">
            <a:extLst>
              <a:ext uri="{FF2B5EF4-FFF2-40B4-BE49-F238E27FC236}">
                <a16:creationId xmlns:a16="http://schemas.microsoft.com/office/drawing/2014/main" id="{79593AC2-BE1C-63B7-2A3D-980FC2700CD6}"/>
              </a:ext>
            </a:extLst>
          </p:cNvPr>
          <p:cNvSpPr/>
          <p:nvPr/>
        </p:nvSpPr>
        <p:spPr>
          <a:xfrm>
            <a:off x="7248527" y="3573464"/>
            <a:ext cx="1557337" cy="1150937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UA"/>
          </a:p>
        </p:txBody>
      </p:sp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id="{DF118F02-23C0-56D5-DE99-D4AA6BBC2F7F}"/>
              </a:ext>
            </a:extLst>
          </p:cNvPr>
          <p:cNvSpPr/>
          <p:nvPr/>
        </p:nvSpPr>
        <p:spPr>
          <a:xfrm>
            <a:off x="1055688" y="2852738"/>
            <a:ext cx="1511300" cy="1008062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UA"/>
          </a:p>
        </p:txBody>
      </p:sp>
      <p:pic>
        <p:nvPicPr>
          <p:cNvPr id="35849" name="Рисунок 9" descr="Облачко с мыслями">
            <a:extLst>
              <a:ext uri="{FF2B5EF4-FFF2-40B4-BE49-F238E27FC236}">
                <a16:creationId xmlns:a16="http://schemas.microsoft.com/office/drawing/2014/main" id="{18C19825-825B-0668-6F2B-C5EEC47F5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6339" y="-58738"/>
            <a:ext cx="1800225" cy="1558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8D312A-8DA0-600F-FE3A-4E22934D6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70" y="371476"/>
            <a:ext cx="11441130" cy="152924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err="1">
                <a:solidFill>
                  <a:srgbClr val="C00000"/>
                </a:solidFill>
              </a:rPr>
              <a:t>Запобігання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вчиненню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дій</a:t>
            </a:r>
            <a:r>
              <a:rPr lang="ru-RU" dirty="0">
                <a:solidFill>
                  <a:srgbClr val="C00000"/>
                </a:solidFill>
              </a:rPr>
              <a:t>, </a:t>
            </a:r>
            <a:r>
              <a:rPr lang="ru-RU" dirty="0" err="1">
                <a:solidFill>
                  <a:srgbClr val="C00000"/>
                </a:solidFill>
              </a:rPr>
              <a:t>що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порушують</a:t>
            </a:r>
            <a:r>
              <a:rPr lang="ru-RU" dirty="0">
                <a:solidFill>
                  <a:srgbClr val="C00000"/>
                </a:solidFill>
              </a:rPr>
              <a:t> права </a:t>
            </a:r>
            <a:r>
              <a:rPr lang="ru-RU" dirty="0" err="1">
                <a:solidFill>
                  <a:srgbClr val="C00000"/>
                </a:solidFill>
              </a:rPr>
              <a:t>або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створюють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небезпеку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порушення</a:t>
            </a:r>
            <a:r>
              <a:rPr lang="ru-RU" dirty="0">
                <a:solidFill>
                  <a:srgbClr val="C00000"/>
                </a:solidFill>
              </a:rPr>
              <a:t> прав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D9824B-C4D1-460D-35C9-9B8E8F3B01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700" y="2393879"/>
            <a:ext cx="5463540" cy="4092645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 err="1"/>
              <a:t>Власники</a:t>
            </a:r>
            <a:r>
              <a:rPr lang="ru-RU" sz="2800" dirty="0"/>
              <a:t> та </a:t>
            </a:r>
            <a:r>
              <a:rPr lang="ru-RU" sz="2800" dirty="0" err="1"/>
              <a:t>землекористувачі</a:t>
            </a:r>
            <a:r>
              <a:rPr lang="ru-RU" sz="2800" dirty="0"/>
              <a:t> </a:t>
            </a:r>
            <a:r>
              <a:rPr lang="ru-RU" sz="2800" dirty="0" err="1"/>
              <a:t>можуть</a:t>
            </a:r>
            <a:r>
              <a:rPr lang="ru-RU" sz="2800" dirty="0"/>
              <a:t> </a:t>
            </a:r>
            <a:r>
              <a:rPr lang="ru-RU" sz="2800" dirty="0" err="1"/>
              <a:t>вимагати</a:t>
            </a:r>
            <a:r>
              <a:rPr lang="ru-RU" sz="2800" dirty="0"/>
              <a:t> </a:t>
            </a:r>
            <a:r>
              <a:rPr lang="ru-RU" sz="2800" dirty="0" err="1"/>
              <a:t>припинення</a:t>
            </a:r>
            <a:r>
              <a:rPr lang="ru-RU" sz="2800" dirty="0"/>
              <a:t> </a:t>
            </a:r>
            <a:r>
              <a:rPr lang="ru-RU" sz="2800" dirty="0" err="1"/>
              <a:t>діяльності</a:t>
            </a:r>
            <a:r>
              <a:rPr lang="ru-RU" sz="2800" dirty="0"/>
              <a:t> на </a:t>
            </a:r>
            <a:r>
              <a:rPr lang="ru-RU" sz="2800" dirty="0" err="1"/>
              <a:t>сусідній</a:t>
            </a:r>
            <a:r>
              <a:rPr lang="ru-RU" sz="2800" dirty="0"/>
              <a:t> </a:t>
            </a:r>
            <a:r>
              <a:rPr lang="ru-RU" sz="2800" dirty="0" err="1"/>
              <a:t>земельній</a:t>
            </a:r>
            <a:r>
              <a:rPr lang="ru-RU" sz="2800" dirty="0"/>
              <a:t> </a:t>
            </a:r>
            <a:r>
              <a:rPr lang="ru-RU" sz="2800" dirty="0" err="1"/>
              <a:t>ділянці</a:t>
            </a:r>
            <a:r>
              <a:rPr lang="ru-RU" sz="2800" dirty="0"/>
              <a:t>, </a:t>
            </a:r>
            <a:r>
              <a:rPr lang="ru-RU" sz="2800" dirty="0" err="1"/>
              <a:t>здійснення</a:t>
            </a:r>
            <a:r>
              <a:rPr lang="ru-RU" sz="2800" dirty="0"/>
              <a:t> </a:t>
            </a:r>
            <a:r>
              <a:rPr lang="ru-RU" sz="2800" dirty="0" err="1"/>
              <a:t>якої</a:t>
            </a:r>
            <a:r>
              <a:rPr lang="ru-RU" sz="2800" dirty="0"/>
              <a:t> </a:t>
            </a:r>
            <a:r>
              <a:rPr lang="ru-RU" sz="2800" dirty="0" err="1"/>
              <a:t>може</a:t>
            </a:r>
            <a:r>
              <a:rPr lang="ru-RU" sz="2800" dirty="0"/>
              <a:t> </a:t>
            </a:r>
            <a:r>
              <a:rPr lang="ru-RU" sz="2800" dirty="0" err="1"/>
              <a:t>призвести</a:t>
            </a:r>
            <a:r>
              <a:rPr lang="ru-RU" sz="2800" dirty="0"/>
              <a:t> до </a:t>
            </a:r>
            <a:r>
              <a:rPr lang="ru-RU" sz="2800" dirty="0" err="1"/>
              <a:t>шкідливого</a:t>
            </a:r>
            <a:r>
              <a:rPr lang="ru-RU" sz="2800" dirty="0"/>
              <a:t> </a:t>
            </a:r>
            <a:r>
              <a:rPr lang="ru-RU" sz="2800" dirty="0" err="1"/>
              <a:t>впливу</a:t>
            </a:r>
            <a:r>
              <a:rPr lang="ru-RU" sz="2800" dirty="0"/>
              <a:t> на </a:t>
            </a:r>
            <a:r>
              <a:rPr lang="ru-RU" sz="2800" dirty="0" err="1"/>
              <a:t>здоров'я</a:t>
            </a:r>
            <a:r>
              <a:rPr lang="ru-RU" sz="2800" dirty="0"/>
              <a:t> людей, тварин, на </a:t>
            </a:r>
            <a:r>
              <a:rPr lang="ru-RU" sz="2800" dirty="0" err="1"/>
              <a:t>повітря</a:t>
            </a:r>
            <a:r>
              <a:rPr lang="ru-RU" sz="2800" dirty="0"/>
              <a:t>, </a:t>
            </a:r>
            <a:r>
              <a:rPr lang="ru-RU" sz="2800" dirty="0" err="1"/>
              <a:t>земельні</a:t>
            </a:r>
            <a:r>
              <a:rPr lang="ru-RU" sz="2800" dirty="0"/>
              <a:t> </a:t>
            </a:r>
            <a:r>
              <a:rPr lang="ru-RU" sz="2800" dirty="0" err="1"/>
              <a:t>ділянки</a:t>
            </a:r>
            <a:r>
              <a:rPr lang="ru-RU" sz="2800" dirty="0"/>
              <a:t> та </a:t>
            </a:r>
            <a:r>
              <a:rPr lang="ru-RU" sz="2800" dirty="0" err="1"/>
              <a:t>інше</a:t>
            </a:r>
            <a:endParaRPr lang="ru-RU" sz="2800" dirty="0"/>
          </a:p>
          <a:p>
            <a:r>
              <a:rPr lang="ru-RU" sz="2800" b="1" u="sng" dirty="0"/>
              <a:t> (ст. 104 ЗК </a:t>
            </a:r>
            <a:r>
              <a:rPr lang="ru-RU" sz="2800" b="1" u="sng" dirty="0" err="1"/>
              <a:t>України</a:t>
            </a:r>
            <a:r>
              <a:rPr lang="ru-RU" sz="2800" b="1" u="sng" dirty="0"/>
              <a:t>)</a:t>
            </a:r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C523D51-8DCB-CC7D-E8B1-7F55D64E62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2675" y="2308154"/>
            <a:ext cx="5648325" cy="4092645"/>
          </a:xfrm>
        </p:spPr>
        <p:txBody>
          <a:bodyPr>
            <a:normAutofit fontScale="92500" lnSpcReduction="20000"/>
          </a:bodyPr>
          <a:lstStyle/>
          <a:p>
            <a:r>
              <a:rPr lang="ru-RU" sz="2700" dirty="0"/>
              <a:t>У </a:t>
            </a:r>
            <a:r>
              <a:rPr lang="ru-RU" sz="2700" dirty="0" err="1"/>
              <a:t>випадку</a:t>
            </a:r>
            <a:r>
              <a:rPr lang="ru-RU" sz="2700" dirty="0"/>
              <a:t> </a:t>
            </a:r>
            <a:r>
              <a:rPr lang="ru-RU" sz="2700" dirty="0" err="1"/>
              <a:t>проникнення</a:t>
            </a:r>
            <a:r>
              <a:rPr lang="ru-RU" sz="2700" dirty="0"/>
              <a:t> </a:t>
            </a:r>
            <a:r>
              <a:rPr lang="ru-RU" sz="2700" dirty="0" err="1"/>
              <a:t>коренів</a:t>
            </a:r>
            <a:r>
              <a:rPr lang="ru-RU" sz="2700" dirty="0"/>
              <a:t> і </a:t>
            </a:r>
            <a:r>
              <a:rPr lang="ru-RU" sz="2700" dirty="0" err="1"/>
              <a:t>гілок</a:t>
            </a:r>
            <a:r>
              <a:rPr lang="ru-RU" sz="2700" dirty="0"/>
              <a:t> дерев з </a:t>
            </a:r>
            <a:r>
              <a:rPr lang="ru-RU" sz="2700" dirty="0" err="1"/>
              <a:t>однієї</a:t>
            </a:r>
            <a:r>
              <a:rPr lang="ru-RU" sz="2700" dirty="0"/>
              <a:t> </a:t>
            </a:r>
            <a:r>
              <a:rPr lang="ru-RU" sz="2700" dirty="0" err="1"/>
              <a:t>земельної</a:t>
            </a:r>
            <a:r>
              <a:rPr lang="ru-RU" sz="2700" dirty="0"/>
              <a:t> </a:t>
            </a:r>
            <a:r>
              <a:rPr lang="ru-RU" sz="2700" dirty="0" err="1"/>
              <a:t>ділянки</a:t>
            </a:r>
            <a:r>
              <a:rPr lang="ru-RU" sz="2700" dirty="0"/>
              <a:t> на </a:t>
            </a:r>
            <a:r>
              <a:rPr lang="ru-RU" sz="2700" dirty="0" err="1"/>
              <a:t>іншу</a:t>
            </a:r>
            <a:r>
              <a:rPr lang="ru-RU" sz="2700" dirty="0"/>
              <a:t> </a:t>
            </a:r>
            <a:r>
              <a:rPr lang="ru-RU" sz="2700" dirty="0" err="1"/>
              <a:t>власники</a:t>
            </a:r>
            <a:r>
              <a:rPr lang="ru-RU" sz="2700" dirty="0"/>
              <a:t> та </a:t>
            </a:r>
            <a:r>
              <a:rPr lang="ru-RU" sz="2700" dirty="0" err="1"/>
              <a:t>землекористувачі</a:t>
            </a:r>
            <a:r>
              <a:rPr lang="ru-RU" sz="2700" dirty="0"/>
              <a:t> </a:t>
            </a:r>
            <a:r>
              <a:rPr lang="ru-RU" sz="2700" dirty="0" err="1"/>
              <a:t>мають</a:t>
            </a:r>
            <a:r>
              <a:rPr lang="ru-RU" sz="2700" dirty="0"/>
              <a:t> право </a:t>
            </a:r>
            <a:r>
              <a:rPr lang="ru-RU" sz="2700" dirty="0" err="1"/>
              <a:t>відрізати</a:t>
            </a:r>
            <a:r>
              <a:rPr lang="ru-RU" sz="2700" dirty="0"/>
              <a:t> </a:t>
            </a:r>
            <a:r>
              <a:rPr lang="ru-RU" sz="2700" dirty="0" err="1"/>
              <a:t>корені</a:t>
            </a:r>
            <a:r>
              <a:rPr lang="ru-RU" sz="2700" dirty="0"/>
              <a:t> дерев і </a:t>
            </a:r>
            <a:r>
              <a:rPr lang="ru-RU" sz="2700" dirty="0" err="1"/>
              <a:t>кущів</a:t>
            </a:r>
            <a:r>
              <a:rPr lang="ru-RU" sz="2700" dirty="0"/>
              <a:t>, </a:t>
            </a:r>
            <a:r>
              <a:rPr lang="ru-RU" sz="2700" dirty="0" err="1"/>
              <a:t>які</a:t>
            </a:r>
            <a:r>
              <a:rPr lang="ru-RU" sz="2700" dirty="0"/>
              <a:t> </a:t>
            </a:r>
            <a:r>
              <a:rPr lang="ru-RU" sz="2700" dirty="0" err="1"/>
              <a:t>проникають</a:t>
            </a:r>
            <a:r>
              <a:rPr lang="ru-RU" sz="2700" dirty="0"/>
              <a:t> </a:t>
            </a:r>
            <a:r>
              <a:rPr lang="ru-RU" sz="2700" dirty="0" err="1"/>
              <a:t>із</a:t>
            </a:r>
            <a:r>
              <a:rPr lang="ru-RU" sz="2700" dirty="0"/>
              <a:t> </a:t>
            </a:r>
            <a:r>
              <a:rPr lang="ru-RU" sz="2700" dirty="0" err="1"/>
              <a:t>сусідньої</a:t>
            </a:r>
            <a:r>
              <a:rPr lang="ru-RU" sz="2700" dirty="0"/>
              <a:t> </a:t>
            </a:r>
            <a:r>
              <a:rPr lang="ru-RU" sz="2700" dirty="0" err="1"/>
              <a:t>земельної</a:t>
            </a:r>
            <a:r>
              <a:rPr lang="ru-RU" sz="2700" dirty="0"/>
              <a:t> </a:t>
            </a:r>
            <a:r>
              <a:rPr lang="ru-RU" sz="2700" dirty="0" err="1"/>
              <a:t>ділянки</a:t>
            </a:r>
            <a:r>
              <a:rPr lang="ru-RU" sz="2700" dirty="0"/>
              <a:t>, </a:t>
            </a:r>
            <a:r>
              <a:rPr lang="ru-RU" sz="2700" dirty="0" err="1"/>
              <a:t>якщо</a:t>
            </a:r>
            <a:r>
              <a:rPr lang="ru-RU" sz="2700" dirty="0"/>
              <a:t> </a:t>
            </a:r>
            <a:r>
              <a:rPr lang="ru-RU" sz="2700" dirty="0" err="1"/>
              <a:t>таке</a:t>
            </a:r>
            <a:r>
              <a:rPr lang="ru-RU" sz="2700" dirty="0"/>
              <a:t> </a:t>
            </a:r>
            <a:r>
              <a:rPr lang="ru-RU" sz="2700" dirty="0" err="1"/>
              <a:t>проникнення</a:t>
            </a:r>
            <a:r>
              <a:rPr lang="ru-RU" sz="2700" dirty="0"/>
              <a:t> є </a:t>
            </a:r>
            <a:r>
              <a:rPr lang="ru-RU" sz="2700" dirty="0" err="1"/>
              <a:t>перепоною</a:t>
            </a:r>
            <a:r>
              <a:rPr lang="ru-RU" sz="2700" dirty="0"/>
              <a:t> у </a:t>
            </a:r>
            <a:r>
              <a:rPr lang="ru-RU" sz="2700" dirty="0" err="1"/>
              <a:t>використанні</a:t>
            </a:r>
            <a:r>
              <a:rPr lang="ru-RU" sz="2700" dirty="0"/>
              <a:t> </a:t>
            </a:r>
            <a:r>
              <a:rPr lang="ru-RU" sz="2700" dirty="0" err="1"/>
              <a:t>земельної</a:t>
            </a:r>
            <a:r>
              <a:rPr lang="ru-RU" sz="2700" dirty="0"/>
              <a:t> </a:t>
            </a:r>
            <a:r>
              <a:rPr lang="ru-RU" sz="2700" dirty="0" err="1"/>
              <a:t>ділянки</a:t>
            </a:r>
            <a:r>
              <a:rPr lang="ru-RU" sz="2700" dirty="0"/>
              <a:t> за </a:t>
            </a:r>
            <a:r>
              <a:rPr lang="ru-RU" sz="2700" dirty="0" err="1"/>
              <a:t>цільовим</a:t>
            </a:r>
            <a:r>
              <a:rPr lang="ru-RU" sz="2700" dirty="0"/>
              <a:t> </a:t>
            </a:r>
            <a:r>
              <a:rPr lang="ru-RU" sz="2700" dirty="0" err="1"/>
              <a:t>призначенням</a:t>
            </a:r>
            <a:r>
              <a:rPr lang="ru-RU" sz="2700" dirty="0"/>
              <a:t> </a:t>
            </a:r>
          </a:p>
          <a:p>
            <a:r>
              <a:rPr lang="ru-RU" sz="2900" b="1" dirty="0"/>
              <a:t>(ст. 105 ЗК </a:t>
            </a:r>
            <a:r>
              <a:rPr lang="ru-RU" sz="2900" b="1" dirty="0" err="1"/>
              <a:t>України</a:t>
            </a:r>
            <a:r>
              <a:rPr lang="ru-RU" sz="2900" b="1" dirty="0"/>
              <a:t>)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108139166"/>
      </p:ext>
    </p:extLst>
  </p:cSld>
  <p:clrMapOvr>
    <a:masterClrMapping/>
  </p:clrMapOvr>
  <p:transition spd="slow">
    <p:wip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8F68AB-1043-CF98-42FC-2BC5D99683F5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sz="5000" b="1" dirty="0">
                <a:solidFill>
                  <a:schemeClr val="tx2"/>
                </a:solidFill>
              </a:rPr>
              <a:t>Визнання угоди недійсною</a:t>
            </a:r>
            <a:endParaRPr lang="ru-UA" sz="5000" b="1" dirty="0">
              <a:solidFill>
                <a:schemeClr val="tx2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0627C9-A1A8-2AF1-E611-45FC147FEE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0051" y="2103120"/>
            <a:ext cx="5953124" cy="374904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Ст. 210 ЗК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</a:rPr>
              <a:t>України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/>
              <a:t>- угоди, </a:t>
            </a:r>
            <a:r>
              <a:rPr lang="ru-RU" sz="2800" dirty="0" err="1"/>
              <a:t>укладенні</a:t>
            </a:r>
            <a:r>
              <a:rPr lang="ru-RU" sz="2800" dirty="0"/>
              <a:t> з </a:t>
            </a:r>
            <a:r>
              <a:rPr lang="ru-RU" sz="2800" dirty="0" err="1"/>
              <a:t>порушенням</a:t>
            </a:r>
            <a:r>
              <a:rPr lang="ru-RU" sz="2800" dirty="0"/>
              <a:t> </a:t>
            </a:r>
            <a:r>
              <a:rPr lang="ru-RU" sz="2800" dirty="0" err="1"/>
              <a:t>встановленого</a:t>
            </a:r>
            <a:r>
              <a:rPr lang="ru-RU" sz="2800" dirty="0"/>
              <a:t> законом порядку </a:t>
            </a:r>
            <a:r>
              <a:rPr lang="ru-RU" sz="2800" dirty="0" err="1"/>
              <a:t>купівлі</a:t>
            </a:r>
            <a:r>
              <a:rPr lang="ru-RU" sz="2800" dirty="0"/>
              <a:t>-продажу, </a:t>
            </a:r>
            <a:r>
              <a:rPr lang="ru-RU" sz="2800" dirty="0" err="1"/>
              <a:t>ренти</a:t>
            </a:r>
            <a:r>
              <a:rPr lang="ru-RU" sz="2800" dirty="0"/>
              <a:t>, </a:t>
            </a:r>
            <a:r>
              <a:rPr lang="ru-RU" sz="2800" dirty="0" err="1"/>
              <a:t>дарування</a:t>
            </a:r>
            <a:r>
              <a:rPr lang="ru-RU" sz="2800" dirty="0"/>
              <a:t>, </a:t>
            </a:r>
            <a:r>
              <a:rPr lang="ru-RU" sz="2800" dirty="0" err="1"/>
              <a:t>застави</a:t>
            </a:r>
            <a:r>
              <a:rPr lang="ru-RU" sz="2800" dirty="0"/>
              <a:t>, </a:t>
            </a:r>
            <a:r>
              <a:rPr lang="ru-RU" sz="2800" dirty="0" err="1"/>
              <a:t>обміну</a:t>
            </a:r>
            <a:r>
              <a:rPr lang="ru-RU" sz="2800" dirty="0"/>
              <a:t> </a:t>
            </a:r>
            <a:r>
              <a:rPr lang="ru-RU" sz="2800" dirty="0" err="1"/>
              <a:t>земельних</a:t>
            </a:r>
            <a:r>
              <a:rPr lang="ru-RU" sz="2800" dirty="0"/>
              <a:t> </a:t>
            </a:r>
            <a:r>
              <a:rPr lang="ru-RU" sz="2800" dirty="0" err="1"/>
              <a:t>ділянок</a:t>
            </a:r>
            <a:r>
              <a:rPr lang="ru-RU" sz="2800" dirty="0"/>
              <a:t>, </a:t>
            </a:r>
            <a:r>
              <a:rPr lang="ru-RU" sz="2800" dirty="0" err="1"/>
              <a:t>визнаються</a:t>
            </a:r>
            <a:r>
              <a:rPr lang="ru-RU" sz="2800" dirty="0"/>
              <a:t> </a:t>
            </a:r>
            <a:r>
              <a:rPr lang="ru-RU" sz="2800" dirty="0" err="1"/>
              <a:t>недійсними</a:t>
            </a:r>
            <a:r>
              <a:rPr lang="ru-RU" sz="2800" dirty="0"/>
              <a:t> за </a:t>
            </a:r>
            <a:r>
              <a:rPr lang="ru-RU" sz="2800" dirty="0" err="1"/>
              <a:t>рішенням</a:t>
            </a:r>
            <a:r>
              <a:rPr lang="ru-RU" sz="2800" dirty="0"/>
              <a:t> суду.</a:t>
            </a:r>
            <a:endParaRPr lang="ru-UA" sz="28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8F5FC5-D394-525E-CF80-324B6515CF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53125" y="2103119"/>
            <a:ext cx="5838823" cy="4364356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Ст. 15 ЗУ «Про </a:t>
            </a:r>
            <a:r>
              <a:rPr lang="ru-RU" sz="2800" dirty="0" err="1">
                <a:solidFill>
                  <a:srgbClr val="C00000"/>
                </a:solidFill>
              </a:rPr>
              <a:t>оренду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 err="1">
                <a:solidFill>
                  <a:srgbClr val="C00000"/>
                </a:solidFill>
              </a:rPr>
              <a:t>землі</a:t>
            </a:r>
            <a:r>
              <a:rPr lang="ru-RU" sz="2800" dirty="0">
                <a:solidFill>
                  <a:srgbClr val="C00000"/>
                </a:solidFill>
              </a:rPr>
              <a:t>» - </a:t>
            </a:r>
            <a:r>
              <a:rPr lang="ru-RU" sz="2800" dirty="0" err="1"/>
              <a:t>відсутність</a:t>
            </a:r>
            <a:r>
              <a:rPr lang="ru-RU" sz="2800" dirty="0"/>
              <a:t> у </a:t>
            </a:r>
            <a:r>
              <a:rPr lang="ru-RU" sz="2800" dirty="0" err="1"/>
              <a:t>договорі</a:t>
            </a:r>
            <a:r>
              <a:rPr lang="ru-RU" sz="2800" dirty="0"/>
              <a:t> </a:t>
            </a:r>
            <a:r>
              <a:rPr lang="ru-RU" sz="2800" dirty="0" err="1"/>
              <a:t>оренди</a:t>
            </a:r>
            <a:r>
              <a:rPr lang="ru-RU" sz="2800" dirty="0"/>
              <a:t> </a:t>
            </a:r>
            <a:r>
              <a:rPr lang="ru-RU" sz="2800" dirty="0" err="1"/>
              <a:t>істотних</a:t>
            </a:r>
            <a:r>
              <a:rPr lang="ru-RU" sz="2800" dirty="0"/>
              <a:t> умов, а також </a:t>
            </a:r>
            <a:r>
              <a:rPr lang="ru-RU" sz="2800" dirty="0" err="1"/>
              <a:t>порушення</a:t>
            </a:r>
            <a:r>
              <a:rPr lang="ru-RU" sz="2800" dirty="0"/>
              <a:t> статей 4-6 (</a:t>
            </a:r>
            <a:r>
              <a:rPr lang="ru-RU" sz="2800" dirty="0" err="1"/>
              <a:t>орендодавці</a:t>
            </a:r>
            <a:r>
              <a:rPr lang="ru-RU" sz="2800" dirty="0"/>
              <a:t>, </a:t>
            </a:r>
            <a:r>
              <a:rPr lang="ru-RU" sz="2800" dirty="0" err="1"/>
              <a:t>орендарі</a:t>
            </a:r>
            <a:r>
              <a:rPr lang="ru-RU" sz="2800" dirty="0"/>
              <a:t>), 17 (передача </a:t>
            </a:r>
            <a:r>
              <a:rPr lang="ru-RU" sz="2800" dirty="0" err="1"/>
              <a:t>обєкта</a:t>
            </a:r>
            <a:r>
              <a:rPr lang="ru-RU" sz="2800" dirty="0"/>
              <a:t> </a:t>
            </a:r>
            <a:r>
              <a:rPr lang="ru-RU" sz="2800" dirty="0" err="1"/>
              <a:t>оренди</a:t>
            </a:r>
            <a:r>
              <a:rPr lang="ru-RU" sz="2800" dirty="0"/>
              <a:t>), 19 (строк) </a:t>
            </a:r>
            <a:r>
              <a:rPr lang="ru-RU" sz="2800" dirty="0" err="1"/>
              <a:t>цього</a:t>
            </a:r>
            <a:r>
              <a:rPr lang="ru-RU" sz="2800" dirty="0"/>
              <a:t> Закону є </a:t>
            </a:r>
            <a:r>
              <a:rPr lang="ru-RU" sz="2800" dirty="0" err="1"/>
              <a:t>підставою</a:t>
            </a:r>
            <a:r>
              <a:rPr lang="ru-RU" sz="2800" dirty="0"/>
              <a:t> для </a:t>
            </a:r>
            <a:r>
              <a:rPr lang="ru-RU" sz="2800" dirty="0" err="1"/>
              <a:t>визнання</a:t>
            </a:r>
            <a:r>
              <a:rPr lang="ru-RU" sz="2800" dirty="0"/>
              <a:t> договору </a:t>
            </a:r>
            <a:r>
              <a:rPr lang="ru-RU" sz="2800" dirty="0" err="1"/>
              <a:t>недійсним</a:t>
            </a:r>
            <a:r>
              <a:rPr lang="ru-RU" sz="2800" dirty="0"/>
              <a:t>.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058085524"/>
      </p:ext>
    </p:extLst>
  </p:cSld>
  <p:clrMapOvr>
    <a:masterClrMapping/>
  </p:clrMapOvr>
  <p:transition spd="slow">
    <p:push dir="u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C9D5BD-CEDC-570B-1973-60E2B40F9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510" y="457200"/>
            <a:ext cx="10058400" cy="13716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/>
              <a:t>Постанова ВП ВС </a:t>
            </a:r>
            <a:r>
              <a:rPr lang="ru-RU" dirty="0" err="1"/>
              <a:t>від</a:t>
            </a:r>
            <a:r>
              <a:rPr lang="ru-RU" dirty="0"/>
              <a:t> 25.01.2022                            у </a:t>
            </a:r>
            <a:r>
              <a:rPr lang="ru-RU" dirty="0" err="1"/>
              <a:t>справі</a:t>
            </a:r>
            <a:r>
              <a:rPr lang="ru-RU" dirty="0"/>
              <a:t> № 143/591/20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C9B457-51C6-5B1E-23EB-9E657452D5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5079" y="2239766"/>
            <a:ext cx="6604570" cy="4161034"/>
          </a:xfrm>
        </p:spPr>
        <p:txBody>
          <a:bodyPr>
            <a:noAutofit/>
          </a:bodyPr>
          <a:lstStyle/>
          <a:p>
            <a:r>
              <a:rPr lang="ru-RU" sz="2600" dirty="0" err="1"/>
              <a:t>Визнання</a:t>
            </a:r>
            <a:r>
              <a:rPr lang="ru-RU" sz="2600" dirty="0"/>
              <a:t> </a:t>
            </a:r>
            <a:r>
              <a:rPr lang="ru-RU" sz="2600" dirty="0" err="1"/>
              <a:t>недійсним</a:t>
            </a:r>
            <a:r>
              <a:rPr lang="ru-RU" sz="2600" dirty="0"/>
              <a:t> договору </a:t>
            </a:r>
            <a:r>
              <a:rPr lang="ru-RU" sz="2600" dirty="0" err="1"/>
              <a:t>оренди</a:t>
            </a:r>
            <a:r>
              <a:rPr lang="ru-RU" sz="2600" dirty="0"/>
              <a:t>, </a:t>
            </a:r>
            <a:r>
              <a:rPr lang="ru-RU" sz="2600" dirty="0" err="1"/>
              <a:t>який</a:t>
            </a:r>
            <a:r>
              <a:rPr lang="ru-RU" sz="2600" dirty="0"/>
              <a:t> </a:t>
            </a:r>
            <a:r>
              <a:rPr lang="ru-RU" sz="2600" dirty="0" err="1"/>
              <a:t>порушує</a:t>
            </a:r>
            <a:r>
              <a:rPr lang="ru-RU" sz="2600" dirty="0"/>
              <a:t> </a:t>
            </a:r>
            <a:r>
              <a:rPr lang="ru-RU" sz="2600" dirty="0" err="1"/>
              <a:t>переважне</a:t>
            </a:r>
            <a:r>
              <a:rPr lang="ru-RU" sz="2600" dirty="0"/>
              <a:t> право, </a:t>
            </a:r>
            <a:r>
              <a:rPr lang="ru-RU" sz="2600" b="1" dirty="0"/>
              <a:t>не є </a:t>
            </a:r>
            <a:r>
              <a:rPr lang="ru-RU" sz="2600" b="1" dirty="0" err="1"/>
              <a:t>ефективним</a:t>
            </a:r>
            <a:r>
              <a:rPr lang="ru-RU" sz="2600" b="1" dirty="0"/>
              <a:t> способом </a:t>
            </a:r>
            <a:r>
              <a:rPr lang="ru-RU" sz="2600" b="1" dirty="0" err="1"/>
              <a:t>захисту</a:t>
            </a:r>
            <a:r>
              <a:rPr lang="ru-RU" sz="2600" b="1" dirty="0"/>
              <a:t>, </a:t>
            </a:r>
            <a:r>
              <a:rPr lang="ru-RU" sz="2600" dirty="0" err="1"/>
              <a:t>адже</a:t>
            </a:r>
            <a:r>
              <a:rPr lang="ru-RU" sz="2600" dirty="0"/>
              <a:t> </a:t>
            </a:r>
            <a:r>
              <a:rPr lang="ru-RU" sz="2600" dirty="0" err="1"/>
              <a:t>задоволення</a:t>
            </a:r>
            <a:r>
              <a:rPr lang="ru-RU" sz="2600" dirty="0"/>
              <a:t> </a:t>
            </a:r>
            <a:r>
              <a:rPr lang="ru-RU" sz="2600" dirty="0" err="1"/>
              <a:t>цієї</a:t>
            </a:r>
            <a:r>
              <a:rPr lang="ru-RU" sz="2600" dirty="0"/>
              <a:t> </a:t>
            </a:r>
            <a:r>
              <a:rPr lang="ru-RU" sz="2600" dirty="0" err="1"/>
              <a:t>позовної</a:t>
            </a:r>
            <a:r>
              <a:rPr lang="ru-RU" sz="2600" dirty="0"/>
              <a:t> </a:t>
            </a:r>
            <a:r>
              <a:rPr lang="ru-RU" sz="2600" dirty="0" err="1"/>
              <a:t>вимоги</a:t>
            </a:r>
            <a:r>
              <a:rPr lang="ru-RU" sz="2600" dirty="0"/>
              <a:t> не </a:t>
            </a:r>
            <a:r>
              <a:rPr lang="ru-RU" sz="2600" dirty="0" err="1"/>
              <a:t>здатне</a:t>
            </a:r>
            <a:r>
              <a:rPr lang="ru-RU" sz="2600" dirty="0"/>
              <a:t> </a:t>
            </a:r>
            <a:r>
              <a:rPr lang="ru-RU" sz="2600" dirty="0" err="1"/>
              <a:t>поновити</a:t>
            </a:r>
            <a:r>
              <a:rPr lang="ru-RU" sz="2600" dirty="0"/>
              <a:t> </a:t>
            </a:r>
            <a:r>
              <a:rPr lang="ru-RU" sz="2600" dirty="0" err="1"/>
              <a:t>майнову</a:t>
            </a:r>
            <a:r>
              <a:rPr lang="ru-RU" sz="2600" dirty="0"/>
              <a:t> сферу </a:t>
            </a:r>
            <a:r>
              <a:rPr lang="ru-RU" sz="2600" dirty="0" err="1"/>
              <a:t>позивача</a:t>
            </a:r>
            <a:r>
              <a:rPr lang="ru-RU" sz="2600" dirty="0"/>
              <a:t>, а тому </a:t>
            </a:r>
            <a:r>
              <a:rPr lang="ru-RU" sz="2600" dirty="0" err="1"/>
              <a:t>вимога</a:t>
            </a:r>
            <a:r>
              <a:rPr lang="ru-RU" sz="2600" dirty="0"/>
              <a:t> не </a:t>
            </a:r>
            <a:r>
              <a:rPr lang="ru-RU" sz="2600" dirty="0" err="1"/>
              <a:t>відповідає</a:t>
            </a:r>
            <a:r>
              <a:rPr lang="ru-RU" sz="2600" dirty="0"/>
              <a:t> </a:t>
            </a:r>
            <a:r>
              <a:rPr lang="ru-RU" sz="2600" dirty="0" err="1"/>
              <a:t>ефективному</a:t>
            </a:r>
            <a:r>
              <a:rPr lang="ru-RU" sz="2600" dirty="0"/>
              <a:t> способу </a:t>
            </a:r>
            <a:r>
              <a:rPr lang="ru-RU" sz="2600" dirty="0" err="1"/>
              <a:t>захисту</a:t>
            </a:r>
            <a:r>
              <a:rPr lang="ru-RU" sz="2600" dirty="0"/>
              <a:t>.</a:t>
            </a:r>
            <a:endParaRPr lang="ru-UA" sz="2600" dirty="0"/>
          </a:p>
        </p:txBody>
      </p:sp>
      <p:pic>
        <p:nvPicPr>
          <p:cNvPr id="9" name="Объект 8" descr="Предупреждение">
            <a:extLst>
              <a:ext uri="{FF2B5EF4-FFF2-40B4-BE49-F238E27FC236}">
                <a16:creationId xmlns:a16="http://schemas.microsoft.com/office/drawing/2014/main" id="{C6E5258B-7C5F-10F7-99FF-87F7F4671F6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9649" y="1951954"/>
            <a:ext cx="3832261" cy="3904315"/>
          </a:xfrm>
        </p:spPr>
      </p:pic>
    </p:spTree>
    <p:extLst>
      <p:ext uri="{BB962C8B-B14F-4D97-AF65-F5344CB8AC3E}">
        <p14:creationId xmlns:p14="http://schemas.microsoft.com/office/powerpoint/2010/main" val="3172594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40F93A81-7C59-F4A3-E3DC-28B26CFCF2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4001259"/>
              </p:ext>
            </p:extLst>
          </p:nvPr>
        </p:nvGraphicFramePr>
        <p:xfrm>
          <a:off x="418500" y="250005"/>
          <a:ext cx="10759782" cy="1356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бъект 2">
            <a:extLst>
              <a:ext uri="{FF2B5EF4-FFF2-40B4-BE49-F238E27FC236}">
                <a16:creationId xmlns:a16="http://schemas.microsoft.com/office/drawing/2014/main" id="{B6041ED5-75E0-4360-7319-09267C46F6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6306" y="1838739"/>
            <a:ext cx="11414588" cy="4769256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2700" u="sng" dirty="0" err="1"/>
              <a:t>створення</a:t>
            </a:r>
            <a:r>
              <a:rPr lang="ru-RU" sz="2700" u="sng" dirty="0"/>
              <a:t> </a:t>
            </a:r>
            <a:r>
              <a:rPr lang="ru-RU" sz="2700" u="sng" dirty="0" err="1"/>
              <a:t>або</a:t>
            </a:r>
            <a:r>
              <a:rPr lang="ru-RU" sz="2700" u="sng" dirty="0"/>
              <a:t> </a:t>
            </a:r>
            <a:r>
              <a:rPr lang="ru-RU" sz="2700" u="sng" dirty="0" err="1"/>
              <a:t>розвиток</a:t>
            </a:r>
            <a:r>
              <a:rPr lang="ru-RU" sz="2700" u="sng" dirty="0"/>
              <a:t> </a:t>
            </a:r>
            <a:r>
              <a:rPr lang="ru-RU" sz="2700" u="sng" dirty="0" err="1"/>
              <a:t>садівництва</a:t>
            </a:r>
            <a:r>
              <a:rPr lang="ru-RU" sz="2700" u="sng" dirty="0"/>
              <a:t>, </a:t>
            </a:r>
            <a:r>
              <a:rPr lang="ru-RU" sz="2700" u="sng" dirty="0" err="1"/>
              <a:t>ягідництва</a:t>
            </a:r>
            <a:r>
              <a:rPr lang="ru-RU" sz="2700" u="sng" dirty="0"/>
              <a:t> та виноградарства </a:t>
            </a:r>
            <a:r>
              <a:rPr lang="ru-RU" sz="2700" dirty="0"/>
              <a:t>-                            у </a:t>
            </a:r>
            <a:r>
              <a:rPr lang="ru-RU" sz="2700" dirty="0" err="1"/>
              <a:t>розмірі</a:t>
            </a:r>
            <a:r>
              <a:rPr lang="ru-RU" sz="2700" dirty="0"/>
              <a:t> до 70% </a:t>
            </a:r>
            <a:r>
              <a:rPr lang="ru-RU" sz="2700" dirty="0" err="1"/>
              <a:t>вартості</a:t>
            </a:r>
            <a:r>
              <a:rPr lang="ru-RU" sz="2700" dirty="0"/>
              <a:t> </a:t>
            </a:r>
            <a:r>
              <a:rPr lang="ru-RU" sz="2700" dirty="0" err="1"/>
              <a:t>проєкту</a:t>
            </a:r>
            <a:r>
              <a:rPr lang="ru-RU" sz="2700" dirty="0"/>
              <a:t>, </a:t>
            </a:r>
            <a:r>
              <a:rPr lang="ru-RU" sz="2700" dirty="0" err="1"/>
              <a:t>але</a:t>
            </a:r>
            <a:r>
              <a:rPr lang="ru-RU" sz="2700" dirty="0"/>
              <a:t> не </a:t>
            </a:r>
            <a:r>
              <a:rPr lang="ru-RU" sz="2700" dirty="0" err="1"/>
              <a:t>більше</a:t>
            </a:r>
            <a:r>
              <a:rPr lang="ru-RU" sz="2700" dirty="0"/>
              <a:t> 10 млн грн. </a:t>
            </a:r>
            <a:r>
              <a:rPr lang="ru-RU" sz="2700" dirty="0" err="1"/>
              <a:t>Гранти</a:t>
            </a:r>
            <a:r>
              <a:rPr lang="ru-RU" sz="2700" dirty="0"/>
              <a:t> </a:t>
            </a:r>
            <a:r>
              <a:rPr lang="ru-RU" sz="2700" dirty="0" err="1"/>
              <a:t>надаються</a:t>
            </a:r>
            <a:r>
              <a:rPr lang="ru-RU" sz="2700" dirty="0"/>
              <a:t> для </a:t>
            </a:r>
            <a:r>
              <a:rPr lang="ru-RU" sz="2700" dirty="0" err="1"/>
              <a:t>висадки</a:t>
            </a:r>
            <a:r>
              <a:rPr lang="ru-RU" sz="2700" dirty="0"/>
              <a:t> не </a:t>
            </a:r>
            <a:r>
              <a:rPr lang="ru-RU" sz="2700" dirty="0" err="1"/>
              <a:t>більше</a:t>
            </a:r>
            <a:r>
              <a:rPr lang="ru-RU" sz="2700" dirty="0"/>
              <a:t> 25 га </a:t>
            </a:r>
            <a:r>
              <a:rPr lang="ru-RU" sz="2700" dirty="0" err="1"/>
              <a:t>насаджень</a:t>
            </a:r>
            <a:r>
              <a:rPr lang="ru-RU" sz="2700" dirty="0"/>
              <a:t>;</a:t>
            </a:r>
          </a:p>
          <a:p>
            <a:pPr>
              <a:buFontTx/>
              <a:buChar char="-"/>
            </a:pPr>
            <a:r>
              <a:rPr lang="ru-RU" sz="2700" u="sng" dirty="0"/>
              <a:t>для </a:t>
            </a:r>
            <a:r>
              <a:rPr lang="ru-RU" sz="2700" u="sng" dirty="0" err="1"/>
              <a:t>розвитку</a:t>
            </a:r>
            <a:r>
              <a:rPr lang="ru-RU" sz="2700" u="sng" dirty="0"/>
              <a:t> </a:t>
            </a:r>
            <a:r>
              <a:rPr lang="ru-RU" sz="2700" u="sng" dirty="0" err="1"/>
              <a:t>теплиць</a:t>
            </a:r>
            <a:r>
              <a:rPr lang="ru-RU" sz="2700" u="sng" dirty="0"/>
              <a:t> </a:t>
            </a:r>
            <a:r>
              <a:rPr lang="ru-RU" sz="2700" dirty="0"/>
              <a:t>– у </a:t>
            </a:r>
            <a:r>
              <a:rPr lang="ru-RU" sz="2700" dirty="0" err="1"/>
              <a:t>розмірі</a:t>
            </a:r>
            <a:r>
              <a:rPr lang="ru-RU" sz="2700" dirty="0"/>
              <a:t> до 7 млн грн.;                                                               </a:t>
            </a:r>
            <a:r>
              <a:rPr lang="ru-RU" sz="2700" b="1" dirty="0">
                <a:solidFill>
                  <a:schemeClr val="accent1">
                    <a:lumMod val="50000"/>
                  </a:schemeClr>
                </a:solidFill>
              </a:rPr>
              <a:t>Подача </a:t>
            </a:r>
            <a:r>
              <a:rPr lang="ru-RU" sz="2700" b="1" dirty="0" err="1">
                <a:solidFill>
                  <a:schemeClr val="accent1">
                    <a:lumMod val="50000"/>
                  </a:schemeClr>
                </a:solidFill>
              </a:rPr>
              <a:t>грантових</a:t>
            </a:r>
            <a:r>
              <a:rPr lang="ru-RU" sz="2700" b="1" dirty="0">
                <a:solidFill>
                  <a:schemeClr val="accent1">
                    <a:lumMod val="50000"/>
                  </a:schemeClr>
                </a:solidFill>
              </a:rPr>
              <a:t> заявок </a:t>
            </a:r>
            <a:r>
              <a:rPr lang="ru-RU" sz="2700" b="1" dirty="0" err="1">
                <a:solidFill>
                  <a:schemeClr val="accent1">
                    <a:lumMod val="50000"/>
                  </a:schemeClr>
                </a:solidFill>
              </a:rPr>
              <a:t>здійснюється</a:t>
            </a:r>
            <a:r>
              <a:rPr lang="ru-RU" sz="2700" b="1" dirty="0">
                <a:solidFill>
                  <a:schemeClr val="accent1">
                    <a:lumMod val="50000"/>
                  </a:schemeClr>
                </a:solidFill>
              </a:rPr>
              <a:t> через портал </a:t>
            </a:r>
            <a:r>
              <a:rPr lang="ru-RU" sz="2700" b="1" dirty="0" err="1">
                <a:solidFill>
                  <a:schemeClr val="accent1">
                    <a:lumMod val="50000"/>
                  </a:schemeClr>
                </a:solidFill>
              </a:rPr>
              <a:t>Дія</a:t>
            </a:r>
            <a:r>
              <a:rPr lang="ru-RU" sz="2700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>
              <a:buFontTx/>
              <a:buChar char="-"/>
            </a:pPr>
            <a:r>
              <a:rPr lang="ru-RU" sz="2700" dirty="0"/>
              <a:t>автоматично </a:t>
            </a:r>
            <a:r>
              <a:rPr lang="ru-RU" sz="2700" dirty="0" err="1"/>
              <a:t>від</a:t>
            </a:r>
            <a:r>
              <a:rPr lang="ru-RU" sz="2700" dirty="0"/>
              <a:t> </a:t>
            </a:r>
            <a:r>
              <a:rPr lang="ru-RU" sz="2700" dirty="0" err="1"/>
              <a:t>сплати</a:t>
            </a:r>
            <a:r>
              <a:rPr lang="ru-RU" sz="2700" dirty="0"/>
              <a:t> </a:t>
            </a:r>
            <a:r>
              <a:rPr lang="ru-RU" sz="2700" dirty="0" err="1"/>
              <a:t>податків</a:t>
            </a:r>
            <a:r>
              <a:rPr lang="ru-RU" sz="2700" dirty="0"/>
              <a:t> </a:t>
            </a:r>
            <a:r>
              <a:rPr lang="ru-RU" sz="2700" dirty="0" err="1"/>
              <a:t>звільняються</a:t>
            </a:r>
            <a:r>
              <a:rPr lang="ru-RU" sz="2700" dirty="0"/>
              <a:t> </a:t>
            </a:r>
            <a:r>
              <a:rPr lang="ru-RU" sz="2700" dirty="0" err="1"/>
              <a:t>сг</a:t>
            </a:r>
            <a:r>
              <a:rPr lang="ru-RU" sz="2700" dirty="0"/>
              <a:t> </a:t>
            </a:r>
            <a:r>
              <a:rPr lang="ru-RU" sz="2700" dirty="0" err="1"/>
              <a:t>землі</a:t>
            </a:r>
            <a:r>
              <a:rPr lang="ru-RU" sz="2700" dirty="0"/>
              <a:t>, </a:t>
            </a:r>
            <a:r>
              <a:rPr lang="ru-RU" sz="2700" dirty="0" err="1"/>
              <a:t>які</a:t>
            </a:r>
            <a:r>
              <a:rPr lang="ru-RU" sz="2700" dirty="0"/>
              <a:t> </a:t>
            </a:r>
            <a:r>
              <a:rPr lang="ru-RU" sz="2700" dirty="0" err="1"/>
              <a:t>знаходяться</a:t>
            </a:r>
            <a:r>
              <a:rPr lang="ru-RU" sz="2700" dirty="0"/>
              <a:t> в </a:t>
            </a:r>
            <a:r>
              <a:rPr lang="ru-RU" sz="2700" dirty="0" err="1"/>
              <a:t>зоні</a:t>
            </a:r>
            <a:r>
              <a:rPr lang="ru-RU" sz="2700" dirty="0"/>
              <a:t> </a:t>
            </a:r>
            <a:r>
              <a:rPr lang="ru-RU" sz="2700" dirty="0" err="1"/>
              <a:t>активних</a:t>
            </a:r>
            <a:r>
              <a:rPr lang="ru-RU" sz="2700" dirty="0"/>
              <a:t>  </a:t>
            </a:r>
            <a:r>
              <a:rPr lang="ru-RU" sz="2700" dirty="0" err="1"/>
              <a:t>бойових</a:t>
            </a:r>
            <a:r>
              <a:rPr lang="ru-RU" sz="2700" dirty="0"/>
              <a:t> </a:t>
            </a:r>
            <a:r>
              <a:rPr lang="ru-RU" sz="2700" dirty="0" err="1"/>
              <a:t>дій</a:t>
            </a:r>
            <a:r>
              <a:rPr lang="ru-RU" sz="2700" dirty="0"/>
              <a:t>;                                                                                                                       </a:t>
            </a:r>
            <a:r>
              <a:rPr lang="ru-RU" sz="2700" dirty="0" err="1"/>
              <a:t>Якщо</a:t>
            </a:r>
            <a:r>
              <a:rPr lang="ru-RU" sz="2700" dirty="0"/>
              <a:t> </a:t>
            </a:r>
            <a:r>
              <a:rPr lang="ru-RU" sz="2700" dirty="0" err="1"/>
              <a:t>угіддя</a:t>
            </a:r>
            <a:r>
              <a:rPr lang="ru-RU" sz="2700" dirty="0"/>
              <a:t> </a:t>
            </a:r>
            <a:r>
              <a:rPr lang="ru-RU" sz="2700" dirty="0" err="1"/>
              <a:t>розташовані</a:t>
            </a:r>
            <a:r>
              <a:rPr lang="ru-RU" sz="2700" dirty="0"/>
              <a:t> в межах </a:t>
            </a:r>
            <a:r>
              <a:rPr lang="ru-RU" sz="2700" dirty="0" err="1"/>
              <a:t>можливих</a:t>
            </a:r>
            <a:r>
              <a:rPr lang="ru-RU" sz="2700" dirty="0"/>
              <a:t> </a:t>
            </a:r>
            <a:r>
              <a:rPr lang="ru-RU" sz="2700" dirty="0" err="1"/>
              <a:t>бойових</a:t>
            </a:r>
            <a:r>
              <a:rPr lang="ru-RU" sz="2700" dirty="0"/>
              <a:t> </a:t>
            </a:r>
            <a:r>
              <a:rPr lang="ru-RU" sz="2700" dirty="0" err="1"/>
              <a:t>дій</a:t>
            </a:r>
            <a:r>
              <a:rPr lang="ru-RU" sz="2700" dirty="0"/>
              <a:t> </a:t>
            </a:r>
            <a:r>
              <a:rPr lang="ru-RU" sz="2700" dirty="0" err="1"/>
              <a:t>або</a:t>
            </a:r>
            <a:r>
              <a:rPr lang="ru-RU" sz="2700" dirty="0"/>
              <a:t> </a:t>
            </a:r>
            <a:r>
              <a:rPr lang="ru-RU" sz="2700" dirty="0" err="1"/>
              <a:t>заміновані</a:t>
            </a:r>
            <a:r>
              <a:rPr lang="ru-RU" sz="2700" dirty="0"/>
              <a:t>, треба </a:t>
            </a:r>
            <a:r>
              <a:rPr lang="ru-RU" sz="2700" dirty="0" err="1"/>
              <a:t>звернутися</a:t>
            </a:r>
            <a:r>
              <a:rPr lang="ru-RU" sz="2700" dirty="0"/>
              <a:t> до </a:t>
            </a:r>
            <a:r>
              <a:rPr lang="ru-RU" sz="2700" dirty="0" err="1"/>
              <a:t>місцевих</a:t>
            </a:r>
            <a:r>
              <a:rPr lang="ru-RU" sz="2700" dirty="0"/>
              <a:t> </a:t>
            </a:r>
            <a:r>
              <a:rPr lang="ru-RU" sz="2700" dirty="0" err="1"/>
              <a:t>органів</a:t>
            </a:r>
            <a:r>
              <a:rPr lang="ru-RU" sz="2700" dirty="0"/>
              <a:t> </a:t>
            </a:r>
            <a:r>
              <a:rPr lang="ru-RU" sz="2700" dirty="0" err="1"/>
              <a:t>самоврядування</a:t>
            </a:r>
            <a:r>
              <a:rPr lang="ru-RU" sz="2700" dirty="0"/>
              <a:t>, </a:t>
            </a:r>
            <a:r>
              <a:rPr lang="ru-RU" sz="2700" dirty="0" err="1"/>
              <a:t>які</a:t>
            </a:r>
            <a:r>
              <a:rPr lang="ru-RU" sz="2700" dirty="0"/>
              <a:t> </a:t>
            </a:r>
            <a:r>
              <a:rPr lang="ru-RU" sz="2700" dirty="0" err="1"/>
              <a:t>приймають</a:t>
            </a:r>
            <a:r>
              <a:rPr lang="ru-RU" sz="2700" dirty="0"/>
              <a:t> </a:t>
            </a:r>
            <a:r>
              <a:rPr lang="ru-RU" sz="2700" dirty="0" err="1"/>
              <a:t>рішення</a:t>
            </a:r>
            <a:r>
              <a:rPr lang="ru-RU" sz="2700" dirty="0"/>
              <a:t> про </a:t>
            </a:r>
            <a:r>
              <a:rPr lang="ru-RU" sz="2700" dirty="0" err="1"/>
              <a:t>звільнення</a:t>
            </a:r>
            <a:r>
              <a:rPr lang="ru-RU" sz="2700" dirty="0"/>
              <a:t> </a:t>
            </a:r>
            <a:r>
              <a:rPr lang="ru-RU" sz="2700" dirty="0" err="1"/>
              <a:t>від</a:t>
            </a:r>
            <a:r>
              <a:rPr lang="ru-RU" sz="2700" dirty="0"/>
              <a:t> </a:t>
            </a:r>
            <a:r>
              <a:rPr lang="ru-RU" sz="2700" dirty="0" err="1"/>
              <a:t>всіх</a:t>
            </a:r>
            <a:r>
              <a:rPr lang="ru-RU" sz="2700" dirty="0"/>
              <a:t> </a:t>
            </a:r>
            <a:r>
              <a:rPr lang="ru-RU" sz="2700" dirty="0" err="1"/>
              <a:t>податків</a:t>
            </a:r>
            <a:r>
              <a:rPr lang="ru-RU" sz="2700" dirty="0"/>
              <a:t> у </a:t>
            </a:r>
            <a:r>
              <a:rPr lang="ru-RU" sz="2700" dirty="0" err="1"/>
              <a:t>зв’язку</a:t>
            </a:r>
            <a:r>
              <a:rPr lang="ru-RU" sz="2700" dirty="0"/>
              <a:t> з </a:t>
            </a:r>
            <a:r>
              <a:rPr lang="ru-RU" sz="2700" dirty="0" err="1"/>
              <a:t>забрудненістю</a:t>
            </a:r>
            <a:r>
              <a:rPr lang="ru-RU" sz="2700" dirty="0"/>
              <a:t> </a:t>
            </a:r>
            <a:r>
              <a:rPr lang="ru-RU" sz="2700" dirty="0" err="1"/>
              <a:t>вибухонебезпечними</a:t>
            </a:r>
            <a:r>
              <a:rPr lang="ru-RU" sz="2700" dirty="0"/>
              <a:t> предметами.</a:t>
            </a:r>
            <a:endParaRPr lang="ru-UA" sz="2700" dirty="0"/>
          </a:p>
        </p:txBody>
      </p:sp>
      <p:pic>
        <p:nvPicPr>
          <p:cNvPr id="4" name="Рисунок 3" descr="Контрольный список (справа налево)">
            <a:extLst>
              <a:ext uri="{FF2B5EF4-FFF2-40B4-BE49-F238E27FC236}">
                <a16:creationId xmlns:a16="http://schemas.microsoft.com/office/drawing/2014/main" id="{4BABF128-6C3B-9C43-0163-B1732B1B4B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91514" y="250005"/>
            <a:ext cx="1773535" cy="177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368948"/>
      </p:ext>
    </p:extLst>
  </p:cSld>
  <p:clrMapOvr>
    <a:masterClrMapping/>
  </p:clrMapOvr>
  <p:transition spd="slow">
    <p:push dir="u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C950EB-A535-57DB-1C6C-5F856CD43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8766" y="477748"/>
            <a:ext cx="8474467" cy="1371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dirty="0"/>
              <a:t>Ч.4. ст. 130-1 ЗК України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192D2E-6D23-73EF-1406-572A3CF16A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8369" y="2157573"/>
            <a:ext cx="6976151" cy="409939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800" dirty="0"/>
              <a:t>у </a:t>
            </a:r>
            <a:r>
              <a:rPr lang="ru-RU" sz="2800" dirty="0" err="1"/>
              <a:t>разі</a:t>
            </a:r>
            <a:r>
              <a:rPr lang="ru-RU" sz="2800" dirty="0"/>
              <a:t> продажу </a:t>
            </a:r>
            <a:r>
              <a:rPr lang="ru-RU" sz="2800" dirty="0" err="1"/>
              <a:t>земельної</a:t>
            </a:r>
            <a:r>
              <a:rPr lang="ru-RU" sz="2800" dirty="0"/>
              <a:t> </a:t>
            </a:r>
            <a:r>
              <a:rPr lang="ru-RU" sz="2800" dirty="0" err="1"/>
              <a:t>ділянки</a:t>
            </a:r>
            <a:r>
              <a:rPr lang="ru-RU" sz="2800" dirty="0"/>
              <a:t> </a:t>
            </a:r>
            <a:r>
              <a:rPr lang="ru-RU" sz="2800" dirty="0" err="1"/>
              <a:t>сільськогосподарського</a:t>
            </a:r>
            <a:r>
              <a:rPr lang="ru-RU" sz="2800" dirty="0"/>
              <a:t> </a:t>
            </a:r>
            <a:r>
              <a:rPr lang="ru-RU" sz="2800" dirty="0" err="1"/>
              <a:t>призначення</a:t>
            </a:r>
            <a:r>
              <a:rPr lang="ru-RU" sz="2800" dirty="0"/>
              <a:t> з </a:t>
            </a:r>
            <a:r>
              <a:rPr lang="ru-RU" sz="2800" dirty="0" err="1"/>
              <a:t>порушенням</a:t>
            </a:r>
            <a:r>
              <a:rPr lang="ru-RU" sz="2800" dirty="0"/>
              <a:t> </a:t>
            </a:r>
            <a:r>
              <a:rPr lang="ru-RU" sz="2800" dirty="0" err="1"/>
              <a:t>переважного</a:t>
            </a:r>
            <a:r>
              <a:rPr lang="ru-RU" sz="2800" dirty="0"/>
              <a:t> права </a:t>
            </a:r>
            <a:r>
              <a:rPr lang="ru-RU" sz="2800" dirty="0" err="1"/>
              <a:t>її</a:t>
            </a:r>
            <a:r>
              <a:rPr lang="ru-RU" sz="2800" dirty="0"/>
              <a:t> </a:t>
            </a:r>
            <a:r>
              <a:rPr lang="ru-RU" sz="2800" dirty="0" err="1"/>
              <a:t>купівлі</a:t>
            </a:r>
            <a:r>
              <a:rPr lang="ru-RU" sz="2800" dirty="0"/>
              <a:t> </a:t>
            </a:r>
            <a:r>
              <a:rPr lang="ru-RU" sz="2800" dirty="0" err="1"/>
              <a:t>суб`єкт</a:t>
            </a:r>
            <a:r>
              <a:rPr lang="ru-RU" sz="2800" dirty="0"/>
              <a:t> </a:t>
            </a:r>
            <a:r>
              <a:rPr lang="ru-RU" sz="2800" dirty="0" err="1"/>
              <a:t>переважного</a:t>
            </a:r>
            <a:r>
              <a:rPr lang="ru-RU" sz="2800" dirty="0"/>
              <a:t> права </a:t>
            </a:r>
            <a:r>
              <a:rPr lang="ru-RU" sz="2800" dirty="0" err="1"/>
              <a:t>має</a:t>
            </a:r>
            <a:r>
              <a:rPr lang="ru-RU" sz="2800" dirty="0"/>
              <a:t> право </a:t>
            </a:r>
            <a:r>
              <a:rPr lang="ru-RU" sz="2800" dirty="0" err="1"/>
              <a:t>пред`явити</a:t>
            </a:r>
            <a:r>
              <a:rPr lang="ru-RU" sz="2800" dirty="0"/>
              <a:t> до суду </a:t>
            </a:r>
            <a:r>
              <a:rPr lang="ru-RU" sz="2800" dirty="0" err="1"/>
              <a:t>позов</a:t>
            </a:r>
            <a:r>
              <a:rPr lang="ru-RU" sz="2800" dirty="0"/>
              <a:t> про </a:t>
            </a:r>
            <a:r>
              <a:rPr lang="ru-RU" sz="2800" dirty="0" err="1"/>
              <a:t>переведення</a:t>
            </a:r>
            <a:r>
              <a:rPr lang="ru-RU" sz="2800" dirty="0"/>
              <a:t> на </a:t>
            </a:r>
            <a:r>
              <a:rPr lang="ru-RU" sz="2800" dirty="0" err="1"/>
              <a:t>нього</a:t>
            </a:r>
            <a:r>
              <a:rPr lang="ru-RU" sz="2800" dirty="0"/>
              <a:t> прав та </a:t>
            </a:r>
            <a:r>
              <a:rPr lang="ru-RU" sz="2800" dirty="0" err="1"/>
              <a:t>обов`язків</a:t>
            </a:r>
            <a:r>
              <a:rPr lang="ru-RU" sz="2800" dirty="0"/>
              <a:t> </a:t>
            </a:r>
            <a:r>
              <a:rPr lang="ru-RU" sz="2800" dirty="0" err="1"/>
              <a:t>покупця</a:t>
            </a:r>
            <a:r>
              <a:rPr lang="ru-RU" sz="2800" dirty="0"/>
              <a:t>.</a:t>
            </a:r>
            <a:endParaRPr lang="ru-UA" sz="2800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6513DF36-27D2-3E94-7B4A-89CF876D3FB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664520" y="2611616"/>
            <a:ext cx="3996647" cy="2967252"/>
          </a:xfrm>
        </p:spPr>
      </p:pic>
    </p:spTree>
    <p:extLst>
      <p:ext uri="{BB962C8B-B14F-4D97-AF65-F5344CB8AC3E}">
        <p14:creationId xmlns:p14="http://schemas.microsoft.com/office/powerpoint/2010/main" val="40434075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FDBC87-BB84-51F4-F008-A27F6A0BC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547" y="642594"/>
            <a:ext cx="11013896" cy="137160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Постанова ВП ВС </a:t>
            </a:r>
            <a:r>
              <a:rPr lang="ru-RU" b="1" dirty="0" err="1">
                <a:solidFill>
                  <a:srgbClr val="0070C0"/>
                </a:solidFill>
              </a:rPr>
              <a:t>від</a:t>
            </a:r>
            <a:r>
              <a:rPr lang="ru-RU" b="1" dirty="0">
                <a:solidFill>
                  <a:srgbClr val="0070C0"/>
                </a:solidFill>
              </a:rPr>
              <a:t> 16 червня 2020 року у </a:t>
            </a:r>
            <a:r>
              <a:rPr lang="ru-RU" b="1" dirty="0" err="1">
                <a:solidFill>
                  <a:srgbClr val="0070C0"/>
                </a:solidFill>
              </a:rPr>
              <a:t>справі</a:t>
            </a:r>
            <a:r>
              <a:rPr lang="ru-RU" b="1" dirty="0">
                <a:solidFill>
                  <a:srgbClr val="0070C0"/>
                </a:solidFill>
              </a:rPr>
              <a:t> № 145/2047/16-ц</a:t>
            </a:r>
            <a:endParaRPr lang="ru-UA" b="1" dirty="0">
              <a:solidFill>
                <a:srgbClr val="0070C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77FAC0-0BDA-DB04-CBEC-60C292206E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799" y="2103120"/>
            <a:ext cx="5950449" cy="374904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000" dirty="0" err="1"/>
              <a:t>Договір</a:t>
            </a:r>
            <a:r>
              <a:rPr lang="ru-RU" sz="3000" dirty="0"/>
              <a:t> </a:t>
            </a:r>
            <a:r>
              <a:rPr lang="ru-RU" sz="3000" dirty="0" err="1"/>
              <a:t>оренди</a:t>
            </a:r>
            <a:r>
              <a:rPr lang="ru-RU" sz="3000" dirty="0"/>
              <a:t> </a:t>
            </a:r>
            <a:r>
              <a:rPr lang="ru-RU" sz="3000" dirty="0" err="1"/>
              <a:t>земельної</a:t>
            </a:r>
            <a:r>
              <a:rPr lang="ru-RU" sz="3000" dirty="0"/>
              <a:t> </a:t>
            </a:r>
            <a:r>
              <a:rPr lang="ru-RU" sz="3000" dirty="0" err="1"/>
              <a:t>ділянки</a:t>
            </a:r>
            <a:r>
              <a:rPr lang="ru-RU" sz="3000" dirty="0"/>
              <a:t>, </a:t>
            </a:r>
            <a:r>
              <a:rPr lang="ru-RU" sz="3000" dirty="0" err="1"/>
              <a:t>якщо</a:t>
            </a:r>
            <a:r>
              <a:rPr lang="ru-RU" sz="3000" dirty="0"/>
              <a:t> </a:t>
            </a:r>
            <a:r>
              <a:rPr lang="ru-RU" sz="3000" dirty="0" err="1"/>
              <a:t>він</a:t>
            </a:r>
            <a:r>
              <a:rPr lang="ru-RU" sz="3000" dirty="0"/>
              <a:t> не </a:t>
            </a:r>
            <a:r>
              <a:rPr lang="ru-RU" sz="3000" dirty="0" err="1"/>
              <a:t>підписаний</a:t>
            </a:r>
            <a:r>
              <a:rPr lang="ru-RU" sz="3000" dirty="0"/>
              <a:t> </a:t>
            </a:r>
            <a:r>
              <a:rPr lang="ru-RU" sz="3000" dirty="0" err="1"/>
              <a:t>орендодавцем</a:t>
            </a:r>
            <a:r>
              <a:rPr lang="ru-RU" sz="3000" dirty="0"/>
              <a:t> є </a:t>
            </a:r>
            <a:r>
              <a:rPr lang="ru-RU" sz="3000" dirty="0" err="1"/>
              <a:t>неукладеним</a:t>
            </a:r>
            <a:r>
              <a:rPr lang="ru-RU" sz="3000" dirty="0"/>
              <a:t>, </a:t>
            </a:r>
            <a:r>
              <a:rPr lang="ru-RU" sz="3000" dirty="0" err="1"/>
              <a:t>тобто</a:t>
            </a:r>
            <a:r>
              <a:rPr lang="ru-RU" sz="3000" dirty="0"/>
              <a:t> </a:t>
            </a:r>
            <a:r>
              <a:rPr lang="ru-RU" sz="3000" dirty="0" err="1"/>
              <a:t>він</a:t>
            </a:r>
            <a:r>
              <a:rPr lang="ru-RU" sz="3000" dirty="0"/>
              <a:t> не </a:t>
            </a:r>
            <a:r>
              <a:rPr lang="ru-RU" sz="3000" dirty="0" err="1"/>
              <a:t>відбувся</a:t>
            </a:r>
            <a:r>
              <a:rPr lang="ru-RU" sz="3000" dirty="0"/>
              <a:t>, а тому не </a:t>
            </a:r>
            <a:r>
              <a:rPr lang="ru-RU" sz="3000" dirty="0" err="1"/>
              <a:t>може</a:t>
            </a:r>
            <a:r>
              <a:rPr lang="ru-RU" sz="3000" dirty="0"/>
              <a:t>  бути </a:t>
            </a:r>
            <a:r>
              <a:rPr lang="ru-RU" sz="3000" dirty="0" err="1"/>
              <a:t>визнаний</a:t>
            </a:r>
            <a:r>
              <a:rPr lang="ru-RU" sz="3000" dirty="0"/>
              <a:t> </a:t>
            </a:r>
            <a:r>
              <a:rPr lang="ru-RU" sz="3000" dirty="0" err="1"/>
              <a:t>недійсним</a:t>
            </a:r>
            <a:r>
              <a:rPr lang="ru-RU" sz="3000" dirty="0"/>
              <a:t>. </a:t>
            </a:r>
            <a:endParaRPr lang="ru-UA" sz="3000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0F6A2822-281C-C5EA-8230-4E2A5488A1A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08003" y="2103120"/>
            <a:ext cx="4117198" cy="3749040"/>
          </a:xfrm>
        </p:spPr>
      </p:pic>
    </p:spTree>
    <p:extLst>
      <p:ext uri="{BB962C8B-B14F-4D97-AF65-F5344CB8AC3E}">
        <p14:creationId xmlns:p14="http://schemas.microsoft.com/office/powerpoint/2010/main" val="98088474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3A67D3-4C27-3B13-84F3-A0926CF24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821" y="642594"/>
            <a:ext cx="10911154" cy="137160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Постанова ВП ВС </a:t>
            </a:r>
            <a:r>
              <a:rPr lang="ru-RU" b="1" dirty="0" err="1">
                <a:solidFill>
                  <a:srgbClr val="002060"/>
                </a:solidFill>
              </a:rPr>
              <a:t>від</a:t>
            </a:r>
            <a:r>
              <a:rPr lang="ru-RU" b="1" dirty="0">
                <a:solidFill>
                  <a:srgbClr val="002060"/>
                </a:solidFill>
              </a:rPr>
              <a:t> 1 вересня 2020 року у </a:t>
            </a:r>
            <a:r>
              <a:rPr lang="ru-RU" b="1" dirty="0" err="1">
                <a:solidFill>
                  <a:srgbClr val="002060"/>
                </a:solidFill>
              </a:rPr>
              <a:t>справі</a:t>
            </a:r>
            <a:r>
              <a:rPr lang="ru-RU" b="1" dirty="0">
                <a:solidFill>
                  <a:srgbClr val="002060"/>
                </a:solidFill>
              </a:rPr>
              <a:t> № 233/3676/19</a:t>
            </a:r>
            <a:endParaRPr lang="ru-UA" b="1" dirty="0">
              <a:solidFill>
                <a:srgbClr val="002060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0E4ACCD-127D-1038-C80F-675136E7E3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5322" y="2137024"/>
            <a:ext cx="6143430" cy="377817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sz="2800" dirty="0" err="1"/>
              <a:t>Зміна</a:t>
            </a:r>
            <a:r>
              <a:rPr lang="ru-RU" sz="2800" dirty="0"/>
              <a:t> правового статусу </a:t>
            </a:r>
            <a:r>
              <a:rPr lang="ru-RU" sz="2800" dirty="0" err="1"/>
              <a:t>частини</a:t>
            </a:r>
            <a:r>
              <a:rPr lang="ru-RU" sz="2800" dirty="0"/>
              <a:t> </a:t>
            </a:r>
            <a:r>
              <a:rPr lang="ru-RU" sz="2800" dirty="0" err="1"/>
              <a:t>земної</a:t>
            </a:r>
            <a:r>
              <a:rPr lang="ru-RU" sz="2800" dirty="0"/>
              <a:t> </a:t>
            </a:r>
            <a:r>
              <a:rPr lang="ru-RU" sz="2800" dirty="0" err="1"/>
              <a:t>поверхні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використовується</a:t>
            </a:r>
            <a:r>
              <a:rPr lang="ru-RU" sz="2800" dirty="0"/>
              <a:t> </a:t>
            </a:r>
            <a:r>
              <a:rPr lang="ru-RU" sz="2800" dirty="0" err="1"/>
              <a:t>орендарем</a:t>
            </a:r>
            <a:r>
              <a:rPr lang="ru-RU" sz="2800" dirty="0"/>
              <a:t> на </a:t>
            </a:r>
            <a:r>
              <a:rPr lang="ru-RU" sz="2800" dirty="0" err="1"/>
              <a:t>підставі</a:t>
            </a:r>
            <a:r>
              <a:rPr lang="ru-RU" sz="2800" dirty="0"/>
              <a:t> </a:t>
            </a:r>
            <a:r>
              <a:rPr lang="ru-RU" sz="2800" dirty="0" err="1"/>
              <a:t>відповідного</a:t>
            </a:r>
            <a:r>
              <a:rPr lang="ru-RU" sz="2800" dirty="0"/>
              <a:t> договору </a:t>
            </a:r>
            <a:r>
              <a:rPr lang="ru-RU" sz="2800" dirty="0" err="1"/>
              <a:t>оренди</a:t>
            </a:r>
            <a:r>
              <a:rPr lang="ru-RU" sz="2800" dirty="0"/>
              <a:t> паю, шляхом </a:t>
            </a:r>
            <a:r>
              <a:rPr lang="ru-RU" sz="2800" dirty="0" err="1"/>
              <a:t>її</a:t>
            </a:r>
            <a:r>
              <a:rPr lang="ru-RU" sz="2800" dirty="0"/>
              <a:t> </a:t>
            </a:r>
            <a:r>
              <a:rPr lang="ru-RU" sz="2800" dirty="0" err="1"/>
              <a:t>визначення</a:t>
            </a:r>
            <a:r>
              <a:rPr lang="ru-RU" sz="2800" dirty="0"/>
              <a:t> на </a:t>
            </a:r>
            <a:r>
              <a:rPr lang="ru-RU" sz="2800" dirty="0" err="1"/>
              <a:t>місцевості</a:t>
            </a:r>
            <a:r>
              <a:rPr lang="ru-RU" sz="2800" dirty="0"/>
              <a:t> як </a:t>
            </a:r>
            <a:r>
              <a:rPr lang="ru-RU" sz="2800" dirty="0" err="1"/>
              <a:t>земельної</a:t>
            </a:r>
            <a:r>
              <a:rPr lang="ru-RU" sz="2800" dirty="0"/>
              <a:t> </a:t>
            </a:r>
            <a:r>
              <a:rPr lang="ru-RU" sz="2800" dirty="0" err="1"/>
              <a:t>ділянки</a:t>
            </a:r>
            <a:r>
              <a:rPr lang="ru-RU" sz="2800" dirty="0"/>
              <a:t> не </a:t>
            </a:r>
            <a:r>
              <a:rPr lang="ru-RU" sz="2800" dirty="0" err="1"/>
              <a:t>свідчить</a:t>
            </a:r>
            <a:r>
              <a:rPr lang="ru-RU" sz="2800" dirty="0"/>
              <a:t> про </a:t>
            </a:r>
            <a:r>
              <a:rPr lang="ru-RU" sz="2800" dirty="0" err="1"/>
              <a:t>знищення</a:t>
            </a:r>
            <a:r>
              <a:rPr lang="ru-RU" sz="2800" dirty="0"/>
              <a:t> предмета </a:t>
            </a:r>
            <a:r>
              <a:rPr lang="ru-RU" sz="2800" dirty="0" err="1"/>
              <a:t>оренди</a:t>
            </a:r>
            <a:r>
              <a:rPr lang="ru-RU" sz="2800" dirty="0"/>
              <a:t> як </a:t>
            </a:r>
            <a:r>
              <a:rPr lang="ru-RU" sz="2800" dirty="0" err="1"/>
              <a:t>можливої</a:t>
            </a:r>
            <a:r>
              <a:rPr lang="ru-RU" sz="2800" dirty="0"/>
              <a:t> </a:t>
            </a:r>
            <a:r>
              <a:rPr lang="ru-RU" sz="2800" dirty="0" err="1"/>
              <a:t>підстави</a:t>
            </a:r>
            <a:r>
              <a:rPr lang="ru-RU" sz="2800" dirty="0"/>
              <a:t> для </a:t>
            </a:r>
            <a:r>
              <a:rPr lang="ru-RU" sz="2800" dirty="0" err="1"/>
              <a:t>вимоги</a:t>
            </a:r>
            <a:r>
              <a:rPr lang="ru-RU" sz="2800" dirty="0"/>
              <a:t> про </a:t>
            </a:r>
            <a:r>
              <a:rPr lang="ru-RU" sz="2800" dirty="0" err="1"/>
              <a:t>розірвання</a:t>
            </a:r>
            <a:r>
              <a:rPr lang="ru-RU" sz="2800" dirty="0"/>
              <a:t> договору </a:t>
            </a:r>
            <a:r>
              <a:rPr lang="ru-RU" sz="2800" dirty="0" err="1"/>
              <a:t>оренди</a:t>
            </a:r>
            <a:r>
              <a:rPr lang="ru-RU" sz="2800" dirty="0"/>
              <a:t>.</a:t>
            </a:r>
          </a:p>
          <a:p>
            <a:endParaRPr lang="ru-RU" sz="2800" dirty="0"/>
          </a:p>
          <a:p>
            <a:endParaRPr lang="ru-UA" dirty="0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78480D1F-C19E-5160-E0D5-48CB20B92B4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698751" y="2414428"/>
            <a:ext cx="4937928" cy="3023851"/>
          </a:xfrm>
        </p:spPr>
      </p:pic>
    </p:spTree>
    <p:extLst>
      <p:ext uri="{BB962C8B-B14F-4D97-AF65-F5344CB8AC3E}">
        <p14:creationId xmlns:p14="http://schemas.microsoft.com/office/powerpoint/2010/main" val="86592187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1A4448-9050-10FE-1357-1997EF8F1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14325"/>
            <a:ext cx="10744200" cy="22002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>
                <a:solidFill>
                  <a:srgbClr val="C00000"/>
                </a:solidFill>
              </a:rPr>
              <a:t>Визнання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недійсними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рішень</a:t>
            </a:r>
            <a:r>
              <a:rPr lang="ru-RU" dirty="0">
                <a:solidFill>
                  <a:srgbClr val="C00000"/>
                </a:solidFill>
              </a:rPr>
              <a:t> 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 err="1">
                <a:solidFill>
                  <a:srgbClr val="C00000"/>
                </a:solidFill>
              </a:rPr>
              <a:t>органів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виконавчої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влади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або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органів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місцевого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самоврядування</a:t>
            </a:r>
            <a:r>
              <a:rPr lang="ru-RU" dirty="0">
                <a:solidFill>
                  <a:srgbClr val="C00000"/>
                </a:solidFill>
              </a:rPr>
              <a:t> як </a:t>
            </a:r>
            <a:r>
              <a:rPr lang="ru-RU" dirty="0" err="1">
                <a:solidFill>
                  <a:srgbClr val="C00000"/>
                </a:solidFill>
              </a:rPr>
              <a:t>спосіб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захисту</a:t>
            </a:r>
            <a:endParaRPr lang="ru-UA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29DBA7-0698-2B81-129B-8C847E25A6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0" y="2650464"/>
            <a:ext cx="7048500" cy="849630"/>
          </a:xfrm>
        </p:spPr>
        <p:txBody>
          <a:bodyPr>
            <a:normAutofit fontScale="70000" lnSpcReduction="20000"/>
          </a:bodyPr>
          <a:lstStyle/>
          <a:p>
            <a:r>
              <a:rPr lang="uk-UA" sz="4900" b="1" dirty="0"/>
              <a:t>НАСЛІДКИ (ст.155 ЗК України):</a:t>
            </a:r>
            <a:endParaRPr lang="ru-UA" sz="4900" b="1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FABF3C5-5C96-F369-4EA6-C97F3CC8FF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1000" y="4273826"/>
            <a:ext cx="11449050" cy="2427964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4000" dirty="0" err="1"/>
              <a:t>збитки</a:t>
            </a:r>
            <a:r>
              <a:rPr lang="ru-RU" sz="4000" dirty="0"/>
              <a:t>, </a:t>
            </a:r>
            <a:r>
              <a:rPr lang="ru-RU" sz="4000" dirty="0" err="1"/>
              <a:t>завданні</a:t>
            </a:r>
            <a:r>
              <a:rPr lang="ru-RU" sz="4000" dirty="0"/>
              <a:t> </a:t>
            </a:r>
            <a:r>
              <a:rPr lang="ru-RU" sz="4000" dirty="0" err="1"/>
              <a:t>власникам</a:t>
            </a:r>
            <a:r>
              <a:rPr lang="ru-RU" sz="4000" dirty="0"/>
              <a:t>  </a:t>
            </a:r>
            <a:r>
              <a:rPr lang="ru-RU" sz="4000" dirty="0" err="1"/>
              <a:t>земельних</a:t>
            </a:r>
            <a:r>
              <a:rPr lang="ru-RU" sz="4000" dirty="0"/>
              <a:t> </a:t>
            </a:r>
            <a:r>
              <a:rPr lang="ru-RU" sz="4000" dirty="0" err="1"/>
              <a:t>ділянок</a:t>
            </a:r>
            <a:r>
              <a:rPr lang="ru-RU" sz="4000" dirty="0"/>
              <a:t> </a:t>
            </a:r>
            <a:r>
              <a:rPr lang="ru-RU" sz="4000" dirty="0" err="1"/>
              <a:t>внаслідок</a:t>
            </a:r>
            <a:r>
              <a:rPr lang="ru-RU" sz="4000" dirty="0"/>
              <a:t> </a:t>
            </a:r>
            <a:r>
              <a:rPr lang="ru-RU" sz="4000" dirty="0" err="1"/>
              <a:t>видання</a:t>
            </a:r>
            <a:r>
              <a:rPr lang="ru-RU" sz="4000" dirty="0"/>
              <a:t> </a:t>
            </a:r>
            <a:r>
              <a:rPr lang="ru-RU" sz="4000" dirty="0" err="1"/>
              <a:t>зазначених</a:t>
            </a:r>
            <a:r>
              <a:rPr lang="ru-RU" sz="4000" dirty="0"/>
              <a:t> </a:t>
            </a:r>
            <a:r>
              <a:rPr lang="ru-RU" sz="4000" dirty="0" err="1"/>
              <a:t>актів</a:t>
            </a:r>
            <a:r>
              <a:rPr lang="ru-RU" sz="4000" dirty="0"/>
              <a:t>, </a:t>
            </a:r>
            <a:r>
              <a:rPr lang="ru-RU" sz="4000" dirty="0" err="1"/>
              <a:t>підлягають</a:t>
            </a:r>
            <a:r>
              <a:rPr lang="ru-RU" sz="4000" dirty="0"/>
              <a:t>  </a:t>
            </a:r>
            <a:r>
              <a:rPr lang="ru-RU" sz="4000" dirty="0" err="1"/>
              <a:t>відшкодуванню</a:t>
            </a:r>
            <a:r>
              <a:rPr lang="ru-RU" sz="4000" dirty="0"/>
              <a:t> в </a:t>
            </a:r>
            <a:r>
              <a:rPr lang="ru-RU" sz="4000" dirty="0" err="1"/>
              <a:t>повному</a:t>
            </a:r>
            <a:r>
              <a:rPr lang="ru-RU" sz="4000" dirty="0"/>
              <a:t> </a:t>
            </a:r>
            <a:r>
              <a:rPr lang="ru-RU" sz="4000" dirty="0" err="1"/>
              <a:t>обсязі</a:t>
            </a:r>
            <a:r>
              <a:rPr lang="ru-RU" sz="4000" dirty="0"/>
              <a:t> органом, </a:t>
            </a:r>
            <a:r>
              <a:rPr lang="ru-RU" sz="4000" dirty="0" err="1"/>
              <a:t>який</a:t>
            </a:r>
            <a:r>
              <a:rPr lang="ru-RU" sz="4000" dirty="0"/>
              <a:t> </a:t>
            </a:r>
            <a:r>
              <a:rPr lang="ru-RU" sz="4000" dirty="0" err="1"/>
              <a:t>видав</a:t>
            </a:r>
            <a:r>
              <a:rPr lang="ru-RU" sz="4000" dirty="0"/>
              <a:t> акт</a:t>
            </a:r>
            <a:endParaRPr lang="ru-UA" sz="4000" dirty="0"/>
          </a:p>
        </p:txBody>
      </p:sp>
      <p:sp>
        <p:nvSpPr>
          <p:cNvPr id="5" name="Стрелка: вниз 4">
            <a:extLst>
              <a:ext uri="{FF2B5EF4-FFF2-40B4-BE49-F238E27FC236}">
                <a16:creationId xmlns:a16="http://schemas.microsoft.com/office/drawing/2014/main" id="{D2B993CC-6DCC-7EB6-F552-0AED1BE13254}"/>
              </a:ext>
            </a:extLst>
          </p:cNvPr>
          <p:cNvSpPr/>
          <p:nvPr/>
        </p:nvSpPr>
        <p:spPr>
          <a:xfrm>
            <a:off x="5247397" y="3295418"/>
            <a:ext cx="1011406" cy="978408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906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6823A4-58CF-29EF-FE49-6D02800C7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338" y="359596"/>
            <a:ext cx="11383766" cy="3184988"/>
          </a:xfrm>
        </p:spPr>
        <p:txBody>
          <a:bodyPr>
            <a:normAutofit fontScale="90000"/>
          </a:bodyPr>
          <a:lstStyle/>
          <a:p>
            <a:r>
              <a:rPr lang="ru-RU" sz="2400" b="1" dirty="0"/>
              <a:t>Постановах ВС </a:t>
            </a:r>
            <a:r>
              <a:rPr lang="ru-RU" sz="2400" dirty="0" err="1"/>
              <a:t>від</a:t>
            </a:r>
            <a:r>
              <a:rPr lang="ru-RU" sz="2400" dirty="0"/>
              <a:t> 23.11.2023 року у </a:t>
            </a:r>
            <a:r>
              <a:rPr lang="ru-RU" sz="2400" dirty="0" err="1"/>
              <a:t>справі</a:t>
            </a:r>
            <a:r>
              <a:rPr lang="ru-RU" sz="2400" dirty="0"/>
              <a:t> № 370/457/20, </a:t>
            </a:r>
            <a:r>
              <a:rPr lang="ru-RU" sz="2400" dirty="0" err="1"/>
              <a:t>від</a:t>
            </a:r>
            <a:r>
              <a:rPr lang="ru-RU" sz="2400" dirty="0"/>
              <a:t> 10.01. 2024 року у </a:t>
            </a:r>
            <a:r>
              <a:rPr lang="ru-RU" sz="2400" dirty="0" err="1"/>
              <a:t>справі</a:t>
            </a:r>
            <a:r>
              <a:rPr lang="ru-RU" sz="2400" dirty="0"/>
              <a:t> № 296/888/22, </a:t>
            </a:r>
            <a:r>
              <a:rPr lang="ru-RU" sz="2400" dirty="0" err="1"/>
              <a:t>від</a:t>
            </a:r>
            <a:r>
              <a:rPr lang="ru-RU" sz="2400" dirty="0"/>
              <a:t> 22.11.2023 року у </a:t>
            </a:r>
            <a:r>
              <a:rPr lang="ru-RU" sz="2400" dirty="0" err="1"/>
              <a:t>справі</a:t>
            </a:r>
            <a:r>
              <a:rPr lang="ru-RU" sz="2400" dirty="0"/>
              <a:t> № 464/1327/21; </a:t>
            </a:r>
            <a:br>
              <a:rPr lang="ru-RU" sz="2400" dirty="0"/>
            </a:br>
            <a:r>
              <a:rPr lang="ru-RU" sz="2400" b="1" dirty="0"/>
              <a:t>Постановах ВП ВС </a:t>
            </a:r>
            <a:r>
              <a:rPr lang="ru-RU" sz="2400" dirty="0" err="1"/>
              <a:t>від</a:t>
            </a:r>
            <a:r>
              <a:rPr lang="ru-RU" sz="2400" dirty="0"/>
              <a:t> 04.04.2018 року в </a:t>
            </a:r>
            <a:r>
              <a:rPr lang="ru-RU" sz="2400" dirty="0" err="1"/>
              <a:t>справі</a:t>
            </a:r>
            <a:r>
              <a:rPr lang="ru-RU" sz="2400" dirty="0"/>
              <a:t> № 361/2965/15, </a:t>
            </a:r>
            <a:r>
              <a:rPr lang="ru-RU" sz="2400" dirty="0" err="1"/>
              <a:t>від</a:t>
            </a:r>
            <a:r>
              <a:rPr lang="ru-RU" sz="2400" dirty="0"/>
              <a:t> 09.11.2021 у </a:t>
            </a:r>
            <a:r>
              <a:rPr lang="ru-RU" sz="2400" dirty="0" err="1"/>
              <a:t>справі</a:t>
            </a:r>
            <a:r>
              <a:rPr lang="ru-RU" sz="2400" dirty="0"/>
              <a:t> № 542/1403/17; </a:t>
            </a:r>
            <a:br>
              <a:rPr lang="ru-RU" sz="2400" dirty="0"/>
            </a:br>
            <a:r>
              <a:rPr lang="ru-RU" sz="2400" b="1" dirty="0"/>
              <a:t>Постановах ВС у </a:t>
            </a:r>
            <a:r>
              <a:rPr lang="ru-RU" sz="2200" b="1" dirty="0" err="1"/>
              <a:t>складі</a:t>
            </a:r>
            <a:r>
              <a:rPr lang="ru-RU" sz="2200" b="1" dirty="0"/>
              <a:t> </a:t>
            </a:r>
            <a:r>
              <a:rPr lang="ru-RU" sz="2200" b="1" dirty="0" err="1"/>
              <a:t>колегії</a:t>
            </a:r>
            <a:r>
              <a:rPr lang="ru-RU" sz="2200" b="1" dirty="0"/>
              <a:t> </a:t>
            </a:r>
            <a:r>
              <a:rPr lang="ru-RU" sz="2200" b="1" dirty="0" err="1"/>
              <a:t>суддів</a:t>
            </a:r>
            <a:r>
              <a:rPr lang="ru-RU" sz="2200" b="1" dirty="0"/>
              <a:t> КАС </a:t>
            </a:r>
            <a:r>
              <a:rPr lang="ru-RU" sz="2200" dirty="0" err="1"/>
              <a:t>від</a:t>
            </a:r>
            <a:r>
              <a:rPr lang="ru-RU" sz="2200" dirty="0"/>
              <a:t> 20.02.2024 року у </a:t>
            </a:r>
            <a:r>
              <a:rPr lang="ru-RU" sz="2200" dirty="0" err="1"/>
              <a:t>справі</a:t>
            </a:r>
            <a:r>
              <a:rPr lang="ru-RU" sz="2200" dirty="0"/>
              <a:t> № 420/16521/21, </a:t>
            </a:r>
            <a:r>
              <a:rPr lang="ru-RU" sz="2200" dirty="0" err="1"/>
              <a:t>від</a:t>
            </a:r>
            <a:r>
              <a:rPr lang="ru-RU" sz="2200" dirty="0"/>
              <a:t> 06.12.2023 року у </a:t>
            </a:r>
            <a:r>
              <a:rPr lang="ru-RU" sz="2200" dirty="0" err="1"/>
              <a:t>справі</a:t>
            </a:r>
            <a:r>
              <a:rPr lang="ru-RU" sz="2200" dirty="0"/>
              <a:t> № 500/291/20 та </a:t>
            </a:r>
            <a:r>
              <a:rPr lang="ru-RU" sz="2200" dirty="0" err="1"/>
              <a:t>інших</a:t>
            </a:r>
            <a:r>
              <a:rPr lang="ru-RU" sz="2200" dirty="0"/>
              <a:t>.</a:t>
            </a:r>
            <a:br>
              <a:rPr lang="ru-RU" sz="2200" dirty="0"/>
            </a:br>
            <a:br>
              <a:rPr lang="ru-RU" sz="2200" dirty="0"/>
            </a:br>
            <a:r>
              <a:rPr lang="ru-RU" sz="3300" b="1" u="sng" dirty="0"/>
              <a:t>ЗАЗНАЧЕНО: </a:t>
            </a:r>
            <a:br>
              <a:rPr lang="ru-RU" sz="2200" dirty="0"/>
            </a:br>
            <a:br>
              <a:rPr lang="ru-RU" sz="2200" dirty="0"/>
            </a:br>
            <a:endParaRPr lang="LID4096" sz="2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4FD3B3-532F-EAAC-C68B-866AC31DA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430" y="3678148"/>
            <a:ext cx="11467673" cy="293584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2400" dirty="0" err="1"/>
              <a:t>якщо</a:t>
            </a:r>
            <a:r>
              <a:rPr lang="ru-RU" sz="2400" dirty="0"/>
              <a:t> </a:t>
            </a:r>
            <a:r>
              <a:rPr lang="ru-RU" sz="2400" dirty="0" err="1"/>
              <a:t>порушення</a:t>
            </a:r>
            <a:r>
              <a:rPr lang="ru-RU" sz="2400" dirty="0"/>
              <a:t> </a:t>
            </a:r>
            <a:r>
              <a:rPr lang="ru-RU" sz="2400" dirty="0" err="1"/>
              <a:t>своїх</a:t>
            </a:r>
            <a:r>
              <a:rPr lang="ru-RU" sz="2400" dirty="0"/>
              <a:t> прав особа </a:t>
            </a:r>
            <a:r>
              <a:rPr lang="ru-RU" sz="2400" dirty="0" err="1"/>
              <a:t>вбачає</a:t>
            </a:r>
            <a:r>
              <a:rPr lang="ru-RU" sz="2400" dirty="0"/>
              <a:t> у </a:t>
            </a:r>
            <a:r>
              <a:rPr lang="ru-RU" sz="2400" dirty="0" err="1"/>
              <a:t>наслідках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спричинені</a:t>
            </a:r>
            <a:r>
              <a:rPr lang="ru-RU" sz="2400" dirty="0"/>
              <a:t> </a:t>
            </a:r>
            <a:r>
              <a:rPr lang="ru-RU" sz="2400" dirty="0" err="1"/>
              <a:t>рішенням</a:t>
            </a:r>
            <a:r>
              <a:rPr lang="ru-RU" sz="2400" dirty="0"/>
              <a:t>, </a:t>
            </a:r>
            <a:r>
              <a:rPr lang="ru-RU" sz="2400" dirty="0" err="1"/>
              <a:t>дією</a:t>
            </a:r>
            <a:r>
              <a:rPr lang="ru-RU" sz="2400" dirty="0"/>
              <a:t>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бездіяльністю</a:t>
            </a:r>
            <a:r>
              <a:rPr lang="ru-RU" sz="2400" dirty="0"/>
              <a:t> </a:t>
            </a:r>
            <a:r>
              <a:rPr lang="ru-RU" sz="2400" dirty="0" err="1"/>
              <a:t>суб`єкта</a:t>
            </a:r>
            <a:r>
              <a:rPr lang="ru-RU" sz="2400" dirty="0"/>
              <a:t> </a:t>
            </a:r>
            <a:r>
              <a:rPr lang="ru-RU" sz="2400" dirty="0" err="1"/>
              <a:t>владних</a:t>
            </a:r>
            <a:r>
              <a:rPr lang="ru-RU" sz="2400" dirty="0"/>
              <a:t> </a:t>
            </a:r>
            <a:r>
              <a:rPr lang="ru-RU" sz="2400" dirty="0" err="1"/>
              <a:t>повноважень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вона </a:t>
            </a:r>
            <a:r>
              <a:rPr lang="ru-RU" sz="2400" dirty="0" err="1"/>
              <a:t>вважає</a:t>
            </a:r>
            <a:r>
              <a:rPr lang="ru-RU" sz="2400" dirty="0"/>
              <a:t> </a:t>
            </a:r>
            <a:r>
              <a:rPr lang="ru-RU" sz="2400" dirty="0" err="1"/>
              <a:t>неправомірними</a:t>
            </a:r>
            <a:r>
              <a:rPr lang="ru-RU" sz="2400" dirty="0"/>
              <a:t>, й </a:t>
            </a:r>
            <a:r>
              <a:rPr lang="ru-RU" sz="2400" dirty="0" err="1"/>
              <a:t>ці</a:t>
            </a:r>
            <a:r>
              <a:rPr lang="ru-RU" sz="2400" dirty="0"/>
              <a:t> </a:t>
            </a:r>
            <a:r>
              <a:rPr lang="ru-RU" sz="2400" dirty="0" err="1"/>
              <a:t>наслідки</a:t>
            </a:r>
            <a:r>
              <a:rPr lang="ru-RU" sz="2400" dirty="0"/>
              <a:t> </a:t>
            </a:r>
            <a:r>
              <a:rPr lang="ru-RU" sz="2400" dirty="0" err="1"/>
              <a:t>призвели</a:t>
            </a:r>
            <a:r>
              <a:rPr lang="ru-RU" sz="2400" dirty="0"/>
              <a:t> до </a:t>
            </a:r>
            <a:r>
              <a:rPr lang="ru-RU" sz="2400" dirty="0" err="1"/>
              <a:t>виникнення</a:t>
            </a:r>
            <a:r>
              <a:rPr lang="ru-RU" sz="2400" dirty="0"/>
              <a:t>, </a:t>
            </a:r>
            <a:r>
              <a:rPr lang="ru-RU" sz="2400" dirty="0" err="1"/>
              <a:t>зміни</a:t>
            </a:r>
            <a:r>
              <a:rPr lang="ru-RU" sz="2400" dirty="0"/>
              <a:t>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припинення</a:t>
            </a:r>
            <a:r>
              <a:rPr lang="ru-RU" sz="2400" dirty="0"/>
              <a:t> </a:t>
            </a:r>
            <a:r>
              <a:rPr lang="ru-RU" sz="2400" dirty="0" err="1"/>
              <a:t>цивільних</a:t>
            </a:r>
            <a:r>
              <a:rPr lang="ru-RU" sz="2400" dirty="0"/>
              <a:t> прав, і </a:t>
            </a:r>
            <a:r>
              <a:rPr lang="ru-RU" sz="2400" dirty="0" err="1"/>
              <a:t>такі</a:t>
            </a:r>
            <a:r>
              <a:rPr lang="ru-RU" sz="2400" dirty="0"/>
              <a:t> </a:t>
            </a:r>
            <a:r>
              <a:rPr lang="ru-RU" sz="2400" dirty="0" err="1"/>
              <a:t>правовідносини</a:t>
            </a:r>
            <a:r>
              <a:rPr lang="ru-RU" sz="2400" dirty="0"/>
              <a:t> </a:t>
            </a:r>
            <a:r>
              <a:rPr lang="ru-RU" sz="2400" dirty="0" err="1"/>
              <a:t>мають</a:t>
            </a:r>
            <a:r>
              <a:rPr lang="ru-RU" sz="2400" dirty="0"/>
              <a:t> </a:t>
            </a:r>
            <a:r>
              <a:rPr lang="ru-RU" sz="2400" dirty="0" err="1"/>
              <a:t>майновий</a:t>
            </a:r>
            <a:r>
              <a:rPr lang="ru-RU" sz="2400" dirty="0"/>
              <a:t> характер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пов`язані</a:t>
            </a:r>
            <a:r>
              <a:rPr lang="ru-RU" sz="2400" dirty="0"/>
              <a:t> з </a:t>
            </a:r>
            <a:r>
              <a:rPr lang="ru-RU" sz="2400" dirty="0" err="1"/>
              <a:t>реалізацією</a:t>
            </a:r>
            <a:r>
              <a:rPr lang="ru-RU" sz="2400" dirty="0"/>
              <a:t> </a:t>
            </a:r>
            <a:r>
              <a:rPr lang="ru-RU" sz="2400" dirty="0" err="1"/>
              <a:t>майнових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особистих</a:t>
            </a:r>
            <a:r>
              <a:rPr lang="ru-RU" sz="2400" dirty="0"/>
              <a:t> </a:t>
            </a:r>
            <a:r>
              <a:rPr lang="ru-RU" sz="2400" dirty="0" err="1"/>
              <a:t>немайнових</a:t>
            </a:r>
            <a:r>
              <a:rPr lang="ru-RU" sz="2400" dirty="0"/>
              <a:t> </a:t>
            </a:r>
            <a:r>
              <a:rPr lang="ru-RU" sz="2400" dirty="0" err="1"/>
              <a:t>інтересів</a:t>
            </a:r>
            <a:r>
              <a:rPr lang="ru-RU" sz="2400" dirty="0"/>
              <a:t>, то </a:t>
            </a:r>
            <a:r>
              <a:rPr lang="ru-RU" sz="2400" dirty="0" err="1"/>
              <a:t>визнання</a:t>
            </a:r>
            <a:r>
              <a:rPr lang="ru-RU" sz="2400" dirty="0"/>
              <a:t> </a:t>
            </a:r>
            <a:r>
              <a:rPr lang="ru-RU" sz="2400" dirty="0" err="1"/>
              <a:t>незаконними</a:t>
            </a:r>
            <a:r>
              <a:rPr lang="ru-RU" sz="2400" dirty="0"/>
              <a:t> (</a:t>
            </a:r>
            <a:r>
              <a:rPr lang="ru-RU" sz="2400" dirty="0" err="1"/>
              <a:t>протиправними</a:t>
            </a:r>
            <a:r>
              <a:rPr lang="ru-RU" sz="2400" dirty="0"/>
              <a:t>) таких </a:t>
            </a:r>
            <a:r>
              <a:rPr lang="ru-RU" sz="2400" dirty="0" err="1"/>
              <a:t>рішень</a:t>
            </a:r>
            <a:r>
              <a:rPr lang="ru-RU" sz="2400" dirty="0"/>
              <a:t> є способом </a:t>
            </a:r>
            <a:r>
              <a:rPr lang="ru-RU" sz="2400" dirty="0" err="1"/>
              <a:t>захисту</a:t>
            </a:r>
            <a:r>
              <a:rPr lang="ru-RU" sz="2400" dirty="0"/>
              <a:t> </a:t>
            </a:r>
            <a:r>
              <a:rPr lang="ru-RU" sz="2400" dirty="0" err="1"/>
              <a:t>цивільних</a:t>
            </a:r>
            <a:r>
              <a:rPr lang="ru-RU" sz="2400" dirty="0"/>
              <a:t> прав та </a:t>
            </a:r>
            <a:r>
              <a:rPr lang="ru-RU" sz="2400" dirty="0" err="1"/>
              <a:t>інтересів</a:t>
            </a:r>
            <a:r>
              <a:rPr lang="ru-RU" sz="2200" dirty="0"/>
              <a:t>.</a:t>
            </a:r>
          </a:p>
          <a:p>
            <a:pPr marL="0" indent="0" algn="ctr">
              <a:buNone/>
            </a:pPr>
            <a:endParaRPr lang="ru-RU" sz="2200" dirty="0"/>
          </a:p>
          <a:p>
            <a:pPr algn="ctr"/>
            <a:r>
              <a:rPr lang="ru-RU" sz="1700" b="1" dirty="0">
                <a:solidFill>
                  <a:schemeClr val="accent1">
                    <a:lumMod val="75000"/>
                  </a:schemeClr>
                </a:solidFill>
              </a:rPr>
              <a:t>ВИСНОВОК</a:t>
            </a:r>
            <a:r>
              <a:rPr lang="ru-RU" b="1" dirty="0"/>
              <a:t>: </a:t>
            </a:r>
            <a:r>
              <a:rPr lang="ru-RU" b="1" dirty="0" err="1"/>
              <a:t>єдина</a:t>
            </a:r>
            <a:r>
              <a:rPr lang="ru-RU" b="1" dirty="0"/>
              <a:t>, стала й </a:t>
            </a:r>
            <a:r>
              <a:rPr lang="ru-RU" b="1" dirty="0" err="1"/>
              <a:t>уніфікована</a:t>
            </a:r>
            <a:r>
              <a:rPr lang="ru-RU" b="1" dirty="0"/>
              <a:t> практика ВС </a:t>
            </a:r>
            <a:r>
              <a:rPr lang="ru-RU" b="1" dirty="0" err="1"/>
              <a:t>свідчить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визнання</a:t>
            </a:r>
            <a:r>
              <a:rPr lang="ru-RU" b="1" dirty="0"/>
              <a:t> </a:t>
            </a:r>
            <a:r>
              <a:rPr lang="ru-RU" b="1" dirty="0" err="1"/>
              <a:t>незаконними</a:t>
            </a:r>
            <a:r>
              <a:rPr lang="ru-RU" b="1" dirty="0"/>
              <a:t> (</a:t>
            </a:r>
            <a:r>
              <a:rPr lang="ru-RU" b="1" dirty="0" err="1"/>
              <a:t>протиправними</a:t>
            </a:r>
            <a:r>
              <a:rPr lang="ru-RU" b="1" dirty="0"/>
              <a:t>) </a:t>
            </a:r>
            <a:r>
              <a:rPr lang="ru-RU" b="1" dirty="0" err="1"/>
              <a:t>рішень</a:t>
            </a:r>
            <a:r>
              <a:rPr lang="ru-RU" b="1" dirty="0"/>
              <a:t> органу </a:t>
            </a:r>
            <a:r>
              <a:rPr lang="ru-RU" b="1" dirty="0" err="1"/>
              <a:t>виконавчої</a:t>
            </a:r>
            <a:r>
              <a:rPr lang="ru-RU" b="1" dirty="0"/>
              <a:t> </a:t>
            </a:r>
            <a:r>
              <a:rPr lang="ru-RU" b="1" dirty="0" err="1"/>
              <a:t>влади</a:t>
            </a:r>
            <a:r>
              <a:rPr lang="ru-RU" b="1" dirty="0"/>
              <a:t> </a:t>
            </a:r>
            <a:r>
              <a:rPr lang="ru-RU" b="1" dirty="0" err="1"/>
              <a:t>або</a:t>
            </a:r>
            <a:r>
              <a:rPr lang="ru-RU" b="1" dirty="0"/>
              <a:t> органу </a:t>
            </a:r>
            <a:r>
              <a:rPr lang="ru-RU" b="1" dirty="0" err="1"/>
              <a:t>місцевого</a:t>
            </a:r>
            <a:r>
              <a:rPr lang="ru-RU" b="1" dirty="0"/>
              <a:t> </a:t>
            </a:r>
            <a:r>
              <a:rPr lang="ru-RU" b="1" dirty="0" err="1"/>
              <a:t>самоврядування</a:t>
            </a:r>
            <a:r>
              <a:rPr lang="ru-RU" b="1" dirty="0"/>
              <a:t>, </a:t>
            </a:r>
            <a:r>
              <a:rPr lang="ru-RU" b="1" dirty="0" err="1"/>
              <a:t>якими</a:t>
            </a:r>
            <a:r>
              <a:rPr lang="ru-RU" b="1" dirty="0"/>
              <a:t> </a:t>
            </a:r>
            <a:r>
              <a:rPr lang="ru-RU" b="1" dirty="0" err="1"/>
              <a:t>порушуються</a:t>
            </a:r>
            <a:r>
              <a:rPr lang="ru-RU" b="1" dirty="0"/>
              <a:t> права особи </a:t>
            </a:r>
            <a:r>
              <a:rPr lang="ru-RU" b="1" dirty="0" err="1"/>
              <a:t>щодо</a:t>
            </a:r>
            <a:r>
              <a:rPr lang="ru-RU" b="1" dirty="0"/>
              <a:t> </a:t>
            </a:r>
            <a:r>
              <a:rPr lang="ru-RU" b="1" dirty="0" err="1"/>
              <a:t>володіння</a:t>
            </a:r>
            <a:r>
              <a:rPr lang="ru-RU" b="1" dirty="0"/>
              <a:t>, </a:t>
            </a:r>
            <a:r>
              <a:rPr lang="ru-RU" b="1" dirty="0" err="1"/>
              <a:t>користування</a:t>
            </a:r>
            <a:r>
              <a:rPr lang="ru-RU" b="1" dirty="0"/>
              <a:t> </a:t>
            </a:r>
            <a:r>
              <a:rPr lang="ru-RU" b="1" dirty="0" err="1"/>
              <a:t>чи</a:t>
            </a:r>
            <a:r>
              <a:rPr lang="ru-RU" b="1" dirty="0"/>
              <a:t> </a:t>
            </a:r>
            <a:r>
              <a:rPr lang="ru-RU" b="1" dirty="0" err="1"/>
              <a:t>розпорядження</a:t>
            </a:r>
            <a:r>
              <a:rPr lang="ru-RU" b="1" dirty="0"/>
              <a:t> </a:t>
            </a:r>
            <a:r>
              <a:rPr lang="ru-RU" b="1" dirty="0" err="1"/>
              <a:t>належною</a:t>
            </a:r>
            <a:r>
              <a:rPr lang="ru-RU" b="1" dirty="0"/>
              <a:t> </a:t>
            </a:r>
            <a:r>
              <a:rPr lang="ru-RU" b="1" dirty="0" err="1"/>
              <a:t>їй</a:t>
            </a:r>
            <a:r>
              <a:rPr lang="ru-RU" b="1" dirty="0"/>
              <a:t> земельною </a:t>
            </a:r>
            <a:r>
              <a:rPr lang="ru-RU" b="1" dirty="0" err="1"/>
              <a:t>ділянкою</a:t>
            </a:r>
            <a:r>
              <a:rPr lang="ru-RU" b="1" dirty="0"/>
              <a:t>, </a:t>
            </a:r>
            <a:r>
              <a:rPr lang="ru-RU" b="1" u="sng" dirty="0">
                <a:solidFill>
                  <a:schemeClr val="accent1">
                    <a:lumMod val="75000"/>
                  </a:schemeClr>
                </a:solidFill>
              </a:rPr>
              <a:t>є </a:t>
            </a:r>
            <a:r>
              <a:rPr lang="ru-RU" b="1" u="sng" dirty="0" err="1">
                <a:solidFill>
                  <a:schemeClr val="accent1">
                    <a:lumMod val="75000"/>
                  </a:schemeClr>
                </a:solidFill>
              </a:rPr>
              <a:t>належним</a:t>
            </a:r>
            <a:r>
              <a:rPr lang="ru-RU" b="1" u="sng" dirty="0">
                <a:solidFill>
                  <a:schemeClr val="accent1">
                    <a:lumMod val="75000"/>
                  </a:schemeClr>
                </a:solidFill>
              </a:rPr>
              <a:t> і </a:t>
            </a:r>
            <a:r>
              <a:rPr lang="ru-RU" b="1" u="sng" dirty="0" err="1">
                <a:solidFill>
                  <a:schemeClr val="accent1">
                    <a:lumMod val="75000"/>
                  </a:schemeClr>
                </a:solidFill>
              </a:rPr>
              <a:t>ефективним</a:t>
            </a:r>
            <a:r>
              <a:rPr lang="ru-RU" b="1" u="sng" dirty="0">
                <a:solidFill>
                  <a:schemeClr val="accent1">
                    <a:lumMod val="75000"/>
                  </a:schemeClr>
                </a:solidFill>
              </a:rPr>
              <a:t> способом </a:t>
            </a:r>
            <a:r>
              <a:rPr lang="ru-RU" b="1" u="sng" dirty="0" err="1">
                <a:solidFill>
                  <a:schemeClr val="accent1">
                    <a:lumMod val="75000"/>
                  </a:schemeClr>
                </a:solidFill>
              </a:rPr>
              <a:t>захисту</a:t>
            </a:r>
            <a:r>
              <a:rPr lang="ru-RU" b="1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u="sng" dirty="0" err="1">
                <a:solidFill>
                  <a:schemeClr val="accent1">
                    <a:lumMod val="75000"/>
                  </a:schemeClr>
                </a:solidFill>
              </a:rPr>
              <a:t>цивільних</a:t>
            </a:r>
            <a:r>
              <a:rPr lang="ru-RU" b="1" u="sng" dirty="0">
                <a:solidFill>
                  <a:schemeClr val="accent1">
                    <a:lumMod val="75000"/>
                  </a:schemeClr>
                </a:solidFill>
              </a:rPr>
              <a:t> прав та </a:t>
            </a:r>
            <a:r>
              <a:rPr lang="ru-RU" b="1" u="sng" dirty="0" err="1">
                <a:solidFill>
                  <a:schemeClr val="accent1">
                    <a:lumMod val="75000"/>
                  </a:schemeClr>
                </a:solidFill>
              </a:rPr>
              <a:t>інтересів</a:t>
            </a:r>
            <a:r>
              <a:rPr lang="ru-RU" b="1" u="sng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endParaRPr lang="LID4096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Стрелка: изогнутая влево 4">
            <a:extLst>
              <a:ext uri="{FF2B5EF4-FFF2-40B4-BE49-F238E27FC236}">
                <a16:creationId xmlns:a16="http://schemas.microsoft.com/office/drawing/2014/main" id="{4B84E012-5090-8288-FD9A-67E63DECF8DC}"/>
              </a:ext>
            </a:extLst>
          </p:cNvPr>
          <p:cNvSpPr/>
          <p:nvPr/>
        </p:nvSpPr>
        <p:spPr>
          <a:xfrm>
            <a:off x="2969231" y="2673849"/>
            <a:ext cx="731520" cy="755151"/>
          </a:xfrm>
          <a:prstGeom prst="curvedLef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33063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3333D5-FA50-D41C-54AD-980834B43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10374330" cy="1356360"/>
          </a:xfrm>
        </p:spPr>
        <p:txBody>
          <a:bodyPr/>
          <a:lstStyle/>
          <a:p>
            <a:pPr algn="ctr"/>
            <a:r>
              <a:rPr lang="ru-RU" dirty="0"/>
              <a:t>Постанова ВП ВС </a:t>
            </a:r>
            <a:r>
              <a:rPr lang="ru-RU" dirty="0" err="1"/>
              <a:t>від</a:t>
            </a:r>
            <a:r>
              <a:rPr lang="ru-RU" dirty="0"/>
              <a:t> 12 </a:t>
            </a:r>
            <a:r>
              <a:rPr lang="ru-RU" dirty="0" err="1"/>
              <a:t>грудня</a:t>
            </a:r>
            <a:r>
              <a:rPr lang="ru-RU" dirty="0"/>
              <a:t> 2018 року у </a:t>
            </a:r>
            <a:r>
              <a:rPr lang="ru-RU" dirty="0" err="1"/>
              <a:t>справі</a:t>
            </a:r>
            <a:r>
              <a:rPr lang="ru-RU" dirty="0"/>
              <a:t> № 2-3007/11 </a:t>
            </a:r>
            <a:endParaRPr lang="ru-UA" dirty="0"/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46575EA2-B720-2A12-A147-6D60461F1C8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41029980"/>
              </p:ext>
            </p:extLst>
          </p:nvPr>
        </p:nvGraphicFramePr>
        <p:xfrm>
          <a:off x="1143000" y="2057399"/>
          <a:ext cx="475488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1CDA6EC2-E011-6845-480C-7A57C3B94BB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4471652"/>
              </p:ext>
            </p:extLst>
          </p:nvPr>
        </p:nvGraphicFramePr>
        <p:xfrm>
          <a:off x="6267612" y="2057400"/>
          <a:ext cx="475488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" name="Рисунок 9" descr="Вопросительный знак">
            <a:extLst>
              <a:ext uri="{FF2B5EF4-FFF2-40B4-BE49-F238E27FC236}">
                <a16:creationId xmlns:a16="http://schemas.microsoft.com/office/drawing/2014/main" id="{0EA15F92-D5C0-BE9C-A0AD-7E9C1ACA20B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50350" y="640079"/>
            <a:ext cx="1131869" cy="124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19191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37DBB4-CFAA-8F0D-F6C2-34DC78A87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497" y="311649"/>
            <a:ext cx="10587005" cy="1147281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err="1"/>
              <a:t>Визнання</a:t>
            </a:r>
            <a:r>
              <a:rPr lang="ru-RU" dirty="0"/>
              <a:t> </a:t>
            </a:r>
            <a:r>
              <a:rPr lang="ru-RU" dirty="0" err="1"/>
              <a:t>недійсним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державного акта на право </a:t>
            </a:r>
            <a:r>
              <a:rPr lang="ru-RU" dirty="0" err="1"/>
              <a:t>власності</a:t>
            </a:r>
            <a:r>
              <a:rPr lang="ru-RU" dirty="0"/>
              <a:t> на </a:t>
            </a:r>
            <a:r>
              <a:rPr lang="ru-RU" dirty="0" err="1"/>
              <a:t>земельну</a:t>
            </a:r>
            <a:r>
              <a:rPr lang="ru-RU" dirty="0"/>
              <a:t> </a:t>
            </a:r>
            <a:r>
              <a:rPr lang="ru-RU" dirty="0" err="1"/>
              <a:t>ділянку</a:t>
            </a:r>
            <a:r>
              <a:rPr lang="ru-RU" dirty="0"/>
              <a:t>?</a:t>
            </a:r>
            <a:endParaRPr lang="ru-UA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84788E3B-AB40-F7E8-1543-35C38EEE5B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7955789"/>
              </p:ext>
            </p:extLst>
          </p:nvPr>
        </p:nvGraphicFramePr>
        <p:xfrm>
          <a:off x="215757" y="1345915"/>
          <a:ext cx="11712540" cy="5332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595828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2088DC-8CBC-CFD0-81D5-99F00D305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110" y="647272"/>
            <a:ext cx="10191964" cy="730235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/>
              <a:t>Постанова ВС у </a:t>
            </a:r>
            <a:r>
              <a:rPr lang="ru-RU" sz="3000" b="1" dirty="0" err="1"/>
              <a:t>складі</a:t>
            </a:r>
            <a:r>
              <a:rPr lang="ru-RU" sz="3000" b="1" dirty="0"/>
              <a:t> КЦС </a:t>
            </a:r>
            <a:r>
              <a:rPr lang="ru-RU" sz="3000" b="1" dirty="0" err="1"/>
              <a:t>від</a:t>
            </a:r>
            <a:r>
              <a:rPr lang="ru-RU" sz="3000" b="1" dirty="0"/>
              <a:t> 20.03.2024 № 731/264/23,про </a:t>
            </a:r>
            <a:r>
              <a:rPr lang="ru-RU" sz="3000" b="1" dirty="0" err="1"/>
              <a:t>визнання</a:t>
            </a:r>
            <a:r>
              <a:rPr lang="ru-RU" sz="3000" b="1" dirty="0"/>
              <a:t> </a:t>
            </a:r>
            <a:r>
              <a:rPr lang="ru-RU" sz="3000" b="1" dirty="0" err="1"/>
              <a:t>недійсним</a:t>
            </a:r>
            <a:r>
              <a:rPr lang="ru-RU" sz="3000" b="1" dirty="0"/>
              <a:t> </a:t>
            </a:r>
            <a:r>
              <a:rPr lang="ru-RU" sz="3000" b="1" dirty="0" err="1"/>
              <a:t>рішення</a:t>
            </a:r>
            <a:r>
              <a:rPr lang="ru-RU" sz="3000" b="1" dirty="0"/>
              <a:t>, </a:t>
            </a:r>
            <a:r>
              <a:rPr lang="ru-RU" sz="3000" b="1" dirty="0" err="1"/>
              <a:t>скасування</a:t>
            </a:r>
            <a:r>
              <a:rPr lang="ru-RU" sz="3000" b="1" dirty="0"/>
              <a:t> </a:t>
            </a:r>
            <a:r>
              <a:rPr lang="ru-RU" sz="3000" b="1" dirty="0" err="1"/>
              <a:t>державної</a:t>
            </a:r>
            <a:r>
              <a:rPr lang="ru-RU" sz="3000" b="1" dirty="0"/>
              <a:t> </a:t>
            </a:r>
            <a:r>
              <a:rPr lang="ru-RU" sz="3000" b="1" dirty="0" err="1"/>
              <a:t>реєстрації</a:t>
            </a:r>
            <a:r>
              <a:rPr lang="ru-RU" sz="3000" b="1" dirty="0"/>
              <a:t> </a:t>
            </a:r>
            <a:r>
              <a:rPr lang="ru-RU" sz="3000" b="1" dirty="0" err="1"/>
              <a:t>земельної</a:t>
            </a:r>
            <a:r>
              <a:rPr lang="ru-RU" sz="3000" b="1" dirty="0"/>
              <a:t> </a:t>
            </a:r>
            <a:r>
              <a:rPr lang="ru-RU" sz="3000" b="1" dirty="0" err="1"/>
              <a:t>ділянки</a:t>
            </a:r>
            <a:r>
              <a:rPr lang="ru-RU" sz="3000" b="1" dirty="0"/>
              <a:t> </a:t>
            </a:r>
            <a:endParaRPr lang="LID4096" sz="30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E54974-8CB5-D64D-D040-0DDAAE18AB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5931" y="2363056"/>
            <a:ext cx="11704011" cy="4161034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2000" dirty="0">
                <a:solidFill>
                  <a:schemeClr val="tx1"/>
                </a:solidFill>
              </a:rPr>
              <a:t>    </a:t>
            </a:r>
            <a:r>
              <a:rPr lang="ru-RU" sz="3500" dirty="0" err="1">
                <a:solidFill>
                  <a:schemeClr val="tx1"/>
                </a:solidFill>
                <a:highlight>
                  <a:srgbClr val="FFFF00"/>
                </a:highlight>
              </a:rPr>
              <a:t>Якщо</a:t>
            </a:r>
            <a:r>
              <a:rPr lang="ru-RU" sz="3500" dirty="0">
                <a:solidFill>
                  <a:schemeClr val="tx1"/>
                </a:solidFill>
                <a:highlight>
                  <a:srgbClr val="FFFF00"/>
                </a:highlight>
              </a:rPr>
              <a:t> право </a:t>
            </a:r>
            <a:r>
              <a:rPr lang="ru-RU" sz="3500" dirty="0" err="1">
                <a:solidFill>
                  <a:schemeClr val="tx1"/>
                </a:solidFill>
                <a:highlight>
                  <a:srgbClr val="FFFF00"/>
                </a:highlight>
              </a:rPr>
              <a:t>власності</a:t>
            </a:r>
            <a:r>
              <a:rPr lang="ru-RU" sz="3500" dirty="0">
                <a:solidFill>
                  <a:schemeClr val="tx1"/>
                </a:solidFill>
                <a:highlight>
                  <a:srgbClr val="FFFF00"/>
                </a:highlight>
              </a:rPr>
              <a:t> на </a:t>
            </a:r>
            <a:r>
              <a:rPr lang="ru-RU" sz="3500" dirty="0" err="1">
                <a:solidFill>
                  <a:schemeClr val="tx1"/>
                </a:solidFill>
                <a:highlight>
                  <a:srgbClr val="FFFF00"/>
                </a:highlight>
              </a:rPr>
              <a:t>спірне</a:t>
            </a:r>
            <a:r>
              <a:rPr lang="ru-RU" sz="35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ru-RU" sz="3500" dirty="0" err="1">
                <a:solidFill>
                  <a:schemeClr val="tx1"/>
                </a:solidFill>
                <a:highlight>
                  <a:srgbClr val="FFFF00"/>
                </a:highlight>
              </a:rPr>
              <a:t>нерухоме</a:t>
            </a:r>
            <a:r>
              <a:rPr lang="ru-RU" sz="35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ru-RU" sz="3500" dirty="0" err="1">
                <a:solidFill>
                  <a:schemeClr val="tx1"/>
                </a:solidFill>
                <a:highlight>
                  <a:srgbClr val="FFFF00"/>
                </a:highlight>
              </a:rPr>
              <a:t>майно</a:t>
            </a:r>
            <a:r>
              <a:rPr lang="ru-RU" sz="35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ru-RU" sz="3500" dirty="0" err="1">
                <a:solidFill>
                  <a:schemeClr val="tx1"/>
                </a:solidFill>
                <a:highlight>
                  <a:srgbClr val="FFFF00"/>
                </a:highlight>
              </a:rPr>
              <a:t>зареєстроване</a:t>
            </a:r>
            <a:r>
              <a:rPr lang="ru-RU" sz="3500" dirty="0">
                <a:solidFill>
                  <a:schemeClr val="tx1"/>
                </a:solidFill>
                <a:highlight>
                  <a:srgbClr val="FFFF00"/>
                </a:highlight>
              </a:rPr>
              <a:t> за </a:t>
            </a:r>
            <a:r>
              <a:rPr lang="ru-RU" sz="3500" dirty="0" err="1">
                <a:solidFill>
                  <a:schemeClr val="tx1"/>
                </a:solidFill>
                <a:highlight>
                  <a:srgbClr val="FFFF00"/>
                </a:highlight>
              </a:rPr>
              <a:t>іншою</a:t>
            </a:r>
            <a:r>
              <a:rPr lang="ru-RU" sz="3500" dirty="0">
                <a:solidFill>
                  <a:schemeClr val="tx1"/>
                </a:solidFill>
                <a:highlight>
                  <a:srgbClr val="FFFF00"/>
                </a:highlight>
              </a:rPr>
              <a:t> особою, </a:t>
            </a:r>
            <a:r>
              <a:rPr lang="ru-RU" sz="3500" b="1" dirty="0">
                <a:solidFill>
                  <a:schemeClr val="tx1"/>
                </a:solidFill>
                <a:highlight>
                  <a:srgbClr val="FFFF00"/>
                </a:highlight>
              </a:rPr>
              <a:t>то </a:t>
            </a:r>
            <a:r>
              <a:rPr lang="ru-RU" sz="3500" b="1" dirty="0" err="1">
                <a:solidFill>
                  <a:schemeClr val="tx1"/>
                </a:solidFill>
                <a:highlight>
                  <a:srgbClr val="FFFF00"/>
                </a:highlight>
              </a:rPr>
              <a:t>належному</a:t>
            </a:r>
            <a:r>
              <a:rPr lang="ru-RU" sz="3500" b="1" dirty="0">
                <a:solidFill>
                  <a:schemeClr val="tx1"/>
                </a:solidFill>
                <a:highlight>
                  <a:srgbClr val="FFFF00"/>
                </a:highlight>
              </a:rPr>
              <a:t> способу </a:t>
            </a:r>
            <a:r>
              <a:rPr lang="ru-RU" sz="3500" b="1" dirty="0" err="1">
                <a:solidFill>
                  <a:schemeClr val="tx1"/>
                </a:solidFill>
                <a:highlight>
                  <a:srgbClr val="FFFF00"/>
                </a:highlight>
              </a:rPr>
              <a:t>захисту</a:t>
            </a:r>
            <a:r>
              <a:rPr lang="ru-RU" sz="3500" b="1" dirty="0">
                <a:solidFill>
                  <a:schemeClr val="tx1"/>
                </a:solidFill>
                <a:highlight>
                  <a:srgbClr val="FFFF00"/>
                </a:highlight>
              </a:rPr>
              <a:t> права </a:t>
            </a:r>
            <a:r>
              <a:rPr lang="ru-RU" sz="3500" b="1" dirty="0" err="1">
                <a:solidFill>
                  <a:schemeClr val="tx1"/>
                </a:solidFill>
                <a:highlight>
                  <a:srgbClr val="FFFF00"/>
                </a:highlight>
              </a:rPr>
              <a:t>відповідає</a:t>
            </a:r>
            <a:r>
              <a:rPr lang="ru-RU" sz="3500" b="1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ru-RU" sz="3500" b="1" dirty="0" err="1">
                <a:solidFill>
                  <a:schemeClr val="tx1"/>
                </a:solidFill>
                <a:highlight>
                  <a:srgbClr val="FFFF00"/>
                </a:highlight>
              </a:rPr>
              <a:t>вимога</a:t>
            </a:r>
            <a:r>
              <a:rPr lang="ru-RU" sz="3500" b="1" dirty="0">
                <a:solidFill>
                  <a:schemeClr val="tx1"/>
                </a:solidFill>
                <a:highlight>
                  <a:srgbClr val="FFFF00"/>
                </a:highlight>
              </a:rPr>
              <a:t> про </a:t>
            </a:r>
            <a:r>
              <a:rPr lang="ru-RU" sz="3500" b="1" dirty="0" err="1">
                <a:solidFill>
                  <a:schemeClr val="tx1"/>
                </a:solidFill>
                <a:highlight>
                  <a:srgbClr val="FFFF00"/>
                </a:highlight>
              </a:rPr>
              <a:t>витребування</a:t>
            </a:r>
            <a:r>
              <a:rPr lang="ru-RU" sz="3500" b="1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ru-RU" sz="3500" b="1" dirty="0" err="1">
                <a:solidFill>
                  <a:schemeClr val="tx1"/>
                </a:solidFill>
                <a:highlight>
                  <a:srgbClr val="FFFF00"/>
                </a:highlight>
              </a:rPr>
              <a:t>від</a:t>
            </a:r>
            <a:r>
              <a:rPr lang="ru-RU" sz="3500" b="1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ru-RU" sz="3500" b="1" dirty="0" err="1">
                <a:solidFill>
                  <a:schemeClr val="tx1"/>
                </a:solidFill>
                <a:highlight>
                  <a:srgbClr val="FFFF00"/>
                </a:highlight>
              </a:rPr>
              <a:t>цієї</a:t>
            </a:r>
            <a:r>
              <a:rPr lang="ru-RU" sz="3500" b="1" dirty="0">
                <a:solidFill>
                  <a:schemeClr val="tx1"/>
                </a:solidFill>
                <a:highlight>
                  <a:srgbClr val="FFFF00"/>
                </a:highlight>
              </a:rPr>
              <a:t> особи </a:t>
            </a:r>
            <a:r>
              <a:rPr lang="ru-RU" sz="3500" b="1" dirty="0" err="1">
                <a:solidFill>
                  <a:schemeClr val="tx1"/>
                </a:solidFill>
                <a:highlight>
                  <a:srgbClr val="FFFF00"/>
                </a:highlight>
              </a:rPr>
              <a:t>нерухомого</a:t>
            </a:r>
            <a:r>
              <a:rPr lang="ru-RU" sz="3500" b="1" dirty="0">
                <a:solidFill>
                  <a:schemeClr val="tx1"/>
                </a:solidFill>
                <a:highlight>
                  <a:srgbClr val="FFFF00"/>
                </a:highlight>
              </a:rPr>
              <a:t> майна. </a:t>
            </a:r>
          </a:p>
          <a:p>
            <a:pPr marL="45720" indent="0" algn="ctr">
              <a:buNone/>
            </a:pPr>
            <a:r>
              <a:rPr lang="ru-RU" sz="2000" b="1" dirty="0">
                <a:solidFill>
                  <a:schemeClr val="tx1"/>
                </a:solidFill>
              </a:rPr>
              <a:t>  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Для такого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витребування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u="sng" dirty="0">
                <a:solidFill>
                  <a:schemeClr val="accent5">
                    <a:lumMod val="50000"/>
                  </a:schemeClr>
                </a:solidFill>
              </a:rPr>
              <a:t>не </a:t>
            </a:r>
            <a:r>
              <a:rPr lang="ru-RU" b="1" u="sng" dirty="0" err="1">
                <a:solidFill>
                  <a:schemeClr val="accent5">
                    <a:lumMod val="50000"/>
                  </a:schemeClr>
                </a:solidFill>
              </a:rPr>
              <a:t>потрібно</a:t>
            </a:r>
            <a:r>
              <a:rPr lang="ru-RU" b="1" u="sng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заявляти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вимоги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про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визнання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незаконними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недійсними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рішень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органів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державної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влади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чи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місцевого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самоврядування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рішень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записів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про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державну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реєстрацію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права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власності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нерухоме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майно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за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незаконним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володільцем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самої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державної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реєстрації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цього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права,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договорів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інших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правочинів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щодо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спірного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майна, і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тим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більше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документів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(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свідоцтв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державних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актів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тощо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),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що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посвідчують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відповідне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право.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</a:rPr>
              <a:t>Такі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</a:rPr>
              <a:t>вимоги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 є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</a:rPr>
              <a:t>неналежними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</a:rPr>
              <a:t>зокрема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</a:rPr>
              <a:t>неефективними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, способами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</a:rPr>
              <a:t>захисту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 права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</a:rPr>
              <a:t>власника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. </a:t>
            </a:r>
            <a:endParaRPr lang="LID4096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Стрелка: вниз 4">
            <a:extLst>
              <a:ext uri="{FF2B5EF4-FFF2-40B4-BE49-F238E27FC236}">
                <a16:creationId xmlns:a16="http://schemas.microsoft.com/office/drawing/2014/main" id="{870A35D3-0D26-B729-8093-A44ADD59BC72}"/>
              </a:ext>
            </a:extLst>
          </p:cNvPr>
          <p:cNvSpPr/>
          <p:nvPr/>
        </p:nvSpPr>
        <p:spPr>
          <a:xfrm>
            <a:off x="5239820" y="1664413"/>
            <a:ext cx="1027416" cy="58562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693363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3875D9-1B13-2FC1-1FBA-D182D4C36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10220218" cy="13563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Постанова ВС у </a:t>
            </a:r>
            <a:r>
              <a:rPr lang="ru-RU" b="1" dirty="0" err="1"/>
              <a:t>складі</a:t>
            </a:r>
            <a:r>
              <a:rPr lang="ru-RU" b="1" dirty="0"/>
              <a:t> </a:t>
            </a:r>
            <a:r>
              <a:rPr lang="ru-RU" b="1" dirty="0" err="1"/>
              <a:t>колегії</a:t>
            </a:r>
            <a:r>
              <a:rPr lang="ru-RU" b="1" dirty="0"/>
              <a:t> </a:t>
            </a:r>
            <a:r>
              <a:rPr lang="ru-RU" b="1" dirty="0" err="1"/>
              <a:t>суддів</a:t>
            </a:r>
            <a:r>
              <a:rPr lang="ru-RU" b="1" dirty="0"/>
              <a:t> </a:t>
            </a:r>
            <a:r>
              <a:rPr lang="ru-RU" b="1" dirty="0" err="1"/>
              <a:t>Другої</a:t>
            </a:r>
            <a:r>
              <a:rPr lang="ru-RU" b="1" dirty="0"/>
              <a:t> </a:t>
            </a:r>
            <a:r>
              <a:rPr lang="ru-RU" b="1" dirty="0" err="1"/>
              <a:t>судової</a:t>
            </a:r>
            <a:r>
              <a:rPr lang="ru-RU" b="1" dirty="0"/>
              <a:t> </a:t>
            </a:r>
            <a:r>
              <a:rPr lang="ru-RU" b="1" dirty="0" err="1"/>
              <a:t>палати</a:t>
            </a:r>
            <a:r>
              <a:rPr lang="ru-RU" b="1" dirty="0"/>
              <a:t> КЦС </a:t>
            </a:r>
            <a:r>
              <a:rPr lang="ru-RU" b="1" dirty="0" err="1"/>
              <a:t>від</a:t>
            </a:r>
            <a:r>
              <a:rPr lang="ru-RU" b="1" dirty="0"/>
              <a:t> 07.12.2023 р. справа № 278/330/14-ц</a:t>
            </a:r>
            <a:endParaRPr lang="LID4096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7D92A2-04CE-97C9-BAC6-32F5725C75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3200" dirty="0" err="1"/>
              <a:t>Органи</a:t>
            </a:r>
            <a:r>
              <a:rPr lang="ru-RU" sz="3200" dirty="0"/>
              <a:t> </a:t>
            </a:r>
            <a:r>
              <a:rPr lang="ru-RU" sz="3200" dirty="0" err="1"/>
              <a:t>місцевого</a:t>
            </a:r>
            <a:r>
              <a:rPr lang="ru-RU" sz="3200" dirty="0"/>
              <a:t> </a:t>
            </a:r>
            <a:r>
              <a:rPr lang="ru-RU" sz="3200" dirty="0" err="1"/>
              <a:t>самоврядування</a:t>
            </a:r>
            <a:r>
              <a:rPr lang="ru-RU" sz="3200" dirty="0"/>
              <a:t> не </a:t>
            </a:r>
            <a:r>
              <a:rPr lang="ru-RU" sz="3200" dirty="0" err="1"/>
              <a:t>наділені</a:t>
            </a:r>
            <a:r>
              <a:rPr lang="ru-RU" sz="3200" dirty="0"/>
              <a:t> правом </a:t>
            </a:r>
            <a:r>
              <a:rPr lang="ru-RU" sz="3200" dirty="0" err="1"/>
              <a:t>скасовувати</a:t>
            </a:r>
            <a:r>
              <a:rPr lang="ru-RU" sz="3200" dirty="0"/>
              <a:t> </a:t>
            </a:r>
            <a:r>
              <a:rPr lang="ru-RU" sz="3200" dirty="0" err="1"/>
              <a:t>свої</a:t>
            </a:r>
            <a:r>
              <a:rPr lang="ru-RU" sz="3200" dirty="0"/>
              <a:t> </a:t>
            </a:r>
            <a:r>
              <a:rPr lang="ru-RU" sz="3200" dirty="0" err="1"/>
              <a:t>попередні</a:t>
            </a:r>
            <a:r>
              <a:rPr lang="ru-RU" sz="3200" dirty="0"/>
              <a:t> </a:t>
            </a:r>
            <a:r>
              <a:rPr lang="ru-RU" sz="3200" dirty="0" err="1"/>
              <a:t>рішення</a:t>
            </a:r>
            <a:r>
              <a:rPr lang="ru-RU" sz="3200" dirty="0"/>
              <a:t>, </a:t>
            </a:r>
            <a:r>
              <a:rPr lang="ru-RU" sz="3200" dirty="0" err="1"/>
              <a:t>вносити</a:t>
            </a:r>
            <a:r>
              <a:rPr lang="ru-RU" sz="3200" dirty="0"/>
              <a:t> до них </a:t>
            </a:r>
            <a:r>
              <a:rPr lang="ru-RU" sz="3200" dirty="0" err="1"/>
              <a:t>зміни</a:t>
            </a:r>
            <a:r>
              <a:rPr lang="ru-RU" sz="3200" dirty="0"/>
              <a:t> та </a:t>
            </a:r>
            <a:r>
              <a:rPr lang="ru-RU" sz="3200" dirty="0" err="1"/>
              <a:t>визнавати</a:t>
            </a:r>
            <a:r>
              <a:rPr lang="ru-RU" sz="3200" dirty="0"/>
              <a:t> </a:t>
            </a:r>
            <a:r>
              <a:rPr lang="ru-RU" sz="3200" dirty="0" err="1"/>
              <a:t>недійсним</a:t>
            </a:r>
            <a:r>
              <a:rPr lang="ru-RU" sz="3200" dirty="0"/>
              <a:t> </a:t>
            </a:r>
            <a:r>
              <a:rPr lang="ru-RU" sz="3200" dirty="0" err="1"/>
              <a:t>держакт</a:t>
            </a:r>
            <a:r>
              <a:rPr lang="ru-RU" sz="3200" dirty="0"/>
              <a:t> про право </a:t>
            </a:r>
            <a:r>
              <a:rPr lang="ru-RU" sz="3200" dirty="0" err="1"/>
              <a:t>власності</a:t>
            </a:r>
            <a:r>
              <a:rPr lang="ru-RU" sz="3200" dirty="0"/>
              <a:t> на землю. </a:t>
            </a:r>
            <a:endParaRPr lang="LID4096" sz="3200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45D99C1F-AE1C-EA11-5CE2-A0913A56E2B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73625" y="2250041"/>
            <a:ext cx="4386851" cy="3278343"/>
          </a:xfrm>
        </p:spPr>
      </p:pic>
    </p:spTree>
    <p:extLst>
      <p:ext uri="{BB962C8B-B14F-4D97-AF65-F5344CB8AC3E}">
        <p14:creationId xmlns:p14="http://schemas.microsoft.com/office/powerpoint/2010/main" val="161259956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AFC225-0917-54F4-C871-B68513336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600" b="1" dirty="0">
                <a:solidFill>
                  <a:schemeClr val="accent1"/>
                </a:solidFill>
              </a:rPr>
              <a:t>Спори, об</a:t>
            </a:r>
            <a:r>
              <a:rPr lang="en-US" sz="4600" b="1" dirty="0">
                <a:solidFill>
                  <a:schemeClr val="accent1"/>
                </a:solidFill>
              </a:rPr>
              <a:t>’</a:t>
            </a:r>
            <a:r>
              <a:rPr lang="ru-RU" sz="4600" b="1" dirty="0" err="1">
                <a:solidFill>
                  <a:schemeClr val="accent1"/>
                </a:solidFill>
              </a:rPr>
              <a:t>єктом</a:t>
            </a:r>
            <a:r>
              <a:rPr lang="ru-RU" sz="4600" b="1" dirty="0">
                <a:solidFill>
                  <a:schemeClr val="accent1"/>
                </a:solidFill>
              </a:rPr>
              <a:t> </a:t>
            </a:r>
            <a:r>
              <a:rPr lang="ru-RU" sz="4600" b="1" dirty="0" err="1">
                <a:solidFill>
                  <a:schemeClr val="accent1"/>
                </a:solidFill>
              </a:rPr>
              <a:t>яких</a:t>
            </a:r>
            <a:r>
              <a:rPr lang="ru-RU" sz="4600" b="1" dirty="0">
                <a:solidFill>
                  <a:schemeClr val="accent1"/>
                </a:solidFill>
              </a:rPr>
              <a:t> є </a:t>
            </a:r>
            <a:r>
              <a:rPr lang="ru-RU" sz="4600" b="1" dirty="0" err="1">
                <a:solidFill>
                  <a:schemeClr val="accent1"/>
                </a:solidFill>
              </a:rPr>
              <a:t>врожай</a:t>
            </a:r>
            <a:br>
              <a:rPr lang="ru-RU" sz="4600" b="1" dirty="0">
                <a:solidFill>
                  <a:schemeClr val="accent1"/>
                </a:solidFill>
              </a:rPr>
            </a:br>
            <a:endParaRPr lang="ru-UA" sz="4600" b="1" dirty="0">
              <a:solidFill>
                <a:schemeClr val="accent1"/>
              </a:solidFill>
            </a:endParaRPr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90562024-56CF-8040-CB00-E522B10A0A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706880"/>
            <a:ext cx="7017249" cy="4240356"/>
          </a:xfr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6BD02F9-074B-E2AB-0A5B-BFDBB93F06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5947235"/>
            <a:ext cx="12192001" cy="910765"/>
          </a:xfr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rtl="0"/>
            <a:r>
              <a:rPr lang="ru-RU" sz="3000" b="1" noProof="0" dirty="0"/>
              <a:t>Постанова ВП ВС </a:t>
            </a:r>
            <a:r>
              <a:rPr lang="ru-RU" sz="3000" b="1" noProof="0" dirty="0" err="1"/>
              <a:t>від</a:t>
            </a:r>
            <a:r>
              <a:rPr lang="ru-RU" sz="3000" b="1" noProof="0" dirty="0"/>
              <a:t> 18.02.2020 </a:t>
            </a:r>
            <a:r>
              <a:rPr lang="ru-RU" sz="3000" b="1" noProof="0" dirty="0" err="1"/>
              <a:t>справі</a:t>
            </a:r>
            <a:r>
              <a:rPr lang="ru-RU" sz="3000" b="1" noProof="0" dirty="0"/>
              <a:t> № 918/335/17</a:t>
            </a:r>
          </a:p>
          <a:p>
            <a:pPr rtl="0"/>
            <a:r>
              <a:rPr lang="ru-RU" b="1" noProof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3C02D4F-F7F7-ED9A-23E5-AC1B896B2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7538" y="1109609"/>
            <a:ext cx="5334462" cy="574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346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D82F20-D19F-DC7D-435B-CADE4E277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278" y="412370"/>
            <a:ext cx="9875520" cy="135636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uk-UA" dirty="0"/>
              <a:t>Розвиток аграрного законодавства України: </a:t>
            </a:r>
            <a:endParaRPr lang="ru-UA" dirty="0"/>
          </a:p>
        </p:txBody>
      </p:sp>
      <p:graphicFrame>
        <p:nvGraphicFramePr>
          <p:cNvPr id="12" name="Схема 11">
            <a:extLst>
              <a:ext uri="{FF2B5EF4-FFF2-40B4-BE49-F238E27FC236}">
                <a16:creationId xmlns:a16="http://schemas.microsoft.com/office/drawing/2014/main" id="{F12FF9D2-8A56-4B25-D7AC-0401316B024F}"/>
              </a:ext>
            </a:extLst>
          </p:cNvPr>
          <p:cNvGraphicFramePr/>
          <p:nvPr/>
        </p:nvGraphicFramePr>
        <p:xfrm>
          <a:off x="208494" y="1706182"/>
          <a:ext cx="6274942" cy="777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Объект 13">
            <a:extLst>
              <a:ext uri="{FF2B5EF4-FFF2-40B4-BE49-F238E27FC236}">
                <a16:creationId xmlns:a16="http://schemas.microsoft.com/office/drawing/2014/main" id="{2142D14F-181A-FB83-5589-1C55A9B34256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306226" y="3768893"/>
          <a:ext cx="4322852" cy="2765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3" name="Схема 12">
            <a:extLst>
              <a:ext uri="{FF2B5EF4-FFF2-40B4-BE49-F238E27FC236}">
                <a16:creationId xmlns:a16="http://schemas.microsoft.com/office/drawing/2014/main" id="{22E8AF82-05C6-7BF5-C3BA-759C6E4148DA}"/>
              </a:ext>
            </a:extLst>
          </p:cNvPr>
          <p:cNvGraphicFramePr/>
          <p:nvPr/>
        </p:nvGraphicFramePr>
        <p:xfrm>
          <a:off x="699480" y="2330862"/>
          <a:ext cx="6555220" cy="1590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8" name="Объект 7">
            <a:extLst>
              <a:ext uri="{FF2B5EF4-FFF2-40B4-BE49-F238E27FC236}">
                <a16:creationId xmlns:a16="http://schemas.microsoft.com/office/drawing/2014/main" id="{1F8ECD83-5C0D-97B2-725B-EF4ABDF8835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17"/>
          <a:stretch>
            <a:fillRect/>
          </a:stretch>
        </p:blipFill>
        <p:spPr>
          <a:xfrm>
            <a:off x="7097572" y="1825946"/>
            <a:ext cx="4754562" cy="2284391"/>
          </a:xfrm>
        </p:spPr>
      </p:pic>
      <p:graphicFrame>
        <p:nvGraphicFramePr>
          <p:cNvPr id="16" name="Схема 15">
            <a:extLst>
              <a:ext uri="{FF2B5EF4-FFF2-40B4-BE49-F238E27FC236}">
                <a16:creationId xmlns:a16="http://schemas.microsoft.com/office/drawing/2014/main" id="{36A13039-1DE8-2D56-AE98-D402DEDF47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4777032"/>
              </p:ext>
            </p:extLst>
          </p:nvPr>
        </p:nvGraphicFramePr>
        <p:xfrm>
          <a:off x="4356111" y="4081729"/>
          <a:ext cx="7356428" cy="2363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  <p:extLst>
      <p:ext uri="{BB962C8B-B14F-4D97-AF65-F5344CB8AC3E}">
        <p14:creationId xmlns:p14="http://schemas.microsoft.com/office/powerpoint/2010/main" val="530304951"/>
      </p:ext>
    </p:extLst>
  </p:cSld>
  <p:clrMapOvr>
    <a:masterClrMapping/>
  </p:clrMapOvr>
  <p:transition spd="slow">
    <p:push dir="u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737C25-00B9-6BC5-B0B0-C2185A62A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789" y="1335640"/>
            <a:ext cx="4510355" cy="360623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5000" dirty="0"/>
              <a:t>Спори про </a:t>
            </a:r>
            <a:r>
              <a:rPr lang="ru-RU" sz="5000" dirty="0" err="1"/>
              <a:t>стягнення</a:t>
            </a:r>
            <a:r>
              <a:rPr lang="ru-RU" sz="5000" dirty="0"/>
              <a:t> з </a:t>
            </a:r>
            <a:r>
              <a:rPr lang="ru-RU" sz="5000" dirty="0" err="1"/>
              <a:t>власників</a:t>
            </a:r>
            <a:r>
              <a:rPr lang="ru-RU" sz="5000" dirty="0"/>
              <a:t> </a:t>
            </a:r>
            <a:r>
              <a:rPr lang="ru-RU" sz="5000" dirty="0" err="1"/>
              <a:t>врожаю</a:t>
            </a:r>
            <a:r>
              <a:rPr lang="ru-RU" sz="5000" dirty="0"/>
              <a:t> «</a:t>
            </a:r>
            <a:r>
              <a:rPr lang="ru-RU" sz="5000" dirty="0" err="1"/>
              <a:t>старих</a:t>
            </a:r>
            <a:r>
              <a:rPr lang="ru-RU" sz="5000" dirty="0"/>
              <a:t> </a:t>
            </a:r>
            <a:r>
              <a:rPr lang="ru-RU" sz="5000" dirty="0" err="1"/>
              <a:t>боргів</a:t>
            </a:r>
            <a:r>
              <a:rPr lang="ru-RU" sz="5000" dirty="0"/>
              <a:t>»</a:t>
            </a:r>
            <a:endParaRPr lang="ru-UA" sz="50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C7901D1-6209-8D5A-5144-ED3FD08F7E9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4539" r="14539"/>
          <a:stretch>
            <a:fillRect/>
          </a:stretch>
        </p:blipFill>
        <p:spPr/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F7C15C-907A-548D-59AE-AEB1011B5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ru-RU" noProof="0" smtClean="0"/>
              <a:t>60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6943369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EEE0A1-E359-C629-D1FE-A5E6981E2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/>
              <a:t>Визання</a:t>
            </a:r>
            <a:r>
              <a:rPr lang="uk-UA" dirty="0"/>
              <a:t> права власності на врожай</a:t>
            </a:r>
            <a:endParaRPr lang="ru-UA" dirty="0"/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66783404-9B58-6AD9-793B-77FD482CFE1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81404999"/>
              </p:ext>
            </p:extLst>
          </p:nvPr>
        </p:nvGraphicFramePr>
        <p:xfrm>
          <a:off x="0" y="1706563"/>
          <a:ext cx="12027614" cy="5151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128814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60A0C3-43AB-A27A-8439-108084E48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Визнання</a:t>
            </a:r>
            <a:r>
              <a:rPr lang="ru-RU" dirty="0"/>
              <a:t> права </a:t>
            </a:r>
            <a:r>
              <a:rPr lang="ru-RU" dirty="0" err="1"/>
              <a:t>власності</a:t>
            </a:r>
            <a:r>
              <a:rPr lang="ru-RU" dirty="0"/>
              <a:t> на </a:t>
            </a:r>
            <a:r>
              <a:rPr lang="ru-RU" dirty="0" err="1"/>
              <a:t>майбутній</a:t>
            </a:r>
            <a:r>
              <a:rPr lang="ru-RU" dirty="0"/>
              <a:t> урожай є спором </a:t>
            </a:r>
            <a:r>
              <a:rPr lang="ru-RU" dirty="0" err="1"/>
              <a:t>щодо</a:t>
            </a:r>
            <a:r>
              <a:rPr lang="ru-RU" dirty="0"/>
              <a:t> «права </a:t>
            </a:r>
            <a:r>
              <a:rPr lang="ru-RU" dirty="0" err="1"/>
              <a:t>очікування</a:t>
            </a:r>
            <a:r>
              <a:rPr lang="ru-RU" dirty="0"/>
              <a:t>»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BAB674-29CF-53F3-C326-AC7EE92CB1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6998" y="2681555"/>
            <a:ext cx="6536785" cy="3495407"/>
          </a:xfrm>
          <a:solidFill>
            <a:schemeClr val="bg2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500" dirty="0"/>
              <a:t>Постанова Верховного суду </a:t>
            </a:r>
            <a:r>
              <a:rPr lang="ru-RU" sz="4500" dirty="0" err="1"/>
              <a:t>України</a:t>
            </a:r>
            <a:r>
              <a:rPr lang="ru-RU" sz="4500" dirty="0"/>
              <a:t> </a:t>
            </a:r>
          </a:p>
          <a:p>
            <a:pPr marL="0" indent="0">
              <a:buNone/>
            </a:pPr>
            <a:r>
              <a:rPr lang="ru-RU" sz="4500" dirty="0" err="1"/>
              <a:t>від</a:t>
            </a:r>
            <a:r>
              <a:rPr lang="ru-RU" sz="4500" dirty="0"/>
              <a:t> 01.08.2018 р. </a:t>
            </a:r>
          </a:p>
          <a:p>
            <a:pPr marL="0" indent="0">
              <a:buNone/>
            </a:pPr>
            <a:r>
              <a:rPr lang="ru-RU" sz="4500" dirty="0"/>
              <a:t>у </a:t>
            </a:r>
            <a:r>
              <a:rPr lang="ru-RU" sz="4500" dirty="0" err="1"/>
              <a:t>справі</a:t>
            </a:r>
            <a:r>
              <a:rPr lang="ru-RU" sz="4500" dirty="0"/>
              <a:t> № 367/3060/16-ц</a:t>
            </a:r>
            <a:endParaRPr lang="ru-UA" sz="4500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8F4AD3AF-417B-3ECE-CC62-F797917341D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73783" y="2681554"/>
            <a:ext cx="4637217" cy="3495407"/>
          </a:xfrm>
        </p:spPr>
      </p:pic>
    </p:spTree>
    <p:extLst>
      <p:ext uri="{BB962C8B-B14F-4D97-AF65-F5344CB8AC3E}">
        <p14:creationId xmlns:p14="http://schemas.microsoft.com/office/powerpoint/2010/main" val="123904127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B9C9C1-067F-27DE-DC73-96329D9EC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045" y="287676"/>
            <a:ext cx="10191964" cy="1418887"/>
          </a:xfrm>
        </p:spPr>
        <p:txBody>
          <a:bodyPr>
            <a:noAutofit/>
          </a:bodyPr>
          <a:lstStyle/>
          <a:p>
            <a:r>
              <a:rPr lang="ru-RU" sz="3500" dirty="0" err="1"/>
              <a:t>Що</a:t>
            </a:r>
            <a:r>
              <a:rPr lang="ru-RU" sz="3500" dirty="0"/>
              <a:t> </a:t>
            </a:r>
            <a:r>
              <a:rPr lang="ru-RU" sz="3500" dirty="0" err="1"/>
              <a:t>робити</a:t>
            </a:r>
            <a:r>
              <a:rPr lang="ru-RU" sz="3500" dirty="0"/>
              <a:t>, </a:t>
            </a:r>
            <a:r>
              <a:rPr lang="ru-RU" sz="3500" dirty="0" err="1"/>
              <a:t>якщо</a:t>
            </a:r>
            <a:r>
              <a:rPr lang="ru-RU" sz="3500" dirty="0"/>
              <a:t> </a:t>
            </a:r>
            <a:r>
              <a:rPr lang="ru-RU" sz="3500" dirty="0" err="1"/>
              <a:t>сг</a:t>
            </a:r>
            <a:r>
              <a:rPr lang="ru-RU" sz="3500" dirty="0"/>
              <a:t> </a:t>
            </a:r>
            <a:r>
              <a:rPr lang="ru-RU" sz="3500" dirty="0" err="1"/>
              <a:t>підприємство</a:t>
            </a:r>
            <a:r>
              <a:rPr lang="ru-RU" sz="3500" dirty="0"/>
              <a:t> </a:t>
            </a:r>
            <a:r>
              <a:rPr lang="ru-RU" sz="3500" dirty="0" err="1"/>
              <a:t>зобов’язане</a:t>
            </a:r>
            <a:r>
              <a:rPr lang="ru-RU" sz="3500" dirty="0"/>
              <a:t> </a:t>
            </a:r>
            <a:r>
              <a:rPr lang="ru-RU" sz="3500" dirty="0" err="1"/>
              <a:t>залишити</a:t>
            </a:r>
            <a:r>
              <a:rPr lang="ru-RU" sz="3500" dirty="0"/>
              <a:t> </a:t>
            </a:r>
            <a:r>
              <a:rPr lang="ru-RU" sz="3500" dirty="0" err="1"/>
              <a:t>земельну</a:t>
            </a:r>
            <a:r>
              <a:rPr lang="ru-RU" sz="3500" dirty="0"/>
              <a:t> </a:t>
            </a:r>
            <a:r>
              <a:rPr lang="ru-RU" sz="3500" dirty="0" err="1"/>
              <a:t>ділянку</a:t>
            </a:r>
            <a:r>
              <a:rPr lang="ru-RU" sz="3500" dirty="0"/>
              <a:t>,  </a:t>
            </a:r>
            <a:r>
              <a:rPr lang="ru-RU" sz="3500" dirty="0" err="1"/>
              <a:t>посіви</a:t>
            </a:r>
            <a:r>
              <a:rPr lang="ru-RU" sz="3500" dirty="0"/>
              <a:t> на </a:t>
            </a:r>
            <a:r>
              <a:rPr lang="ru-RU" sz="3500" dirty="0" err="1"/>
              <a:t>якій</a:t>
            </a:r>
            <a:r>
              <a:rPr lang="ru-RU" sz="3500" dirty="0"/>
              <a:t> </a:t>
            </a:r>
            <a:r>
              <a:rPr lang="ru-RU" sz="3500" dirty="0" err="1"/>
              <a:t>висаджені</a:t>
            </a:r>
            <a:r>
              <a:rPr lang="ru-RU" sz="3500" dirty="0"/>
              <a:t>? </a:t>
            </a:r>
            <a:endParaRPr lang="ru-UA" sz="3500" dirty="0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D13E8CE7-E6B1-FC92-B1F0-565C92CC638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19020064"/>
              </p:ext>
            </p:extLst>
          </p:nvPr>
        </p:nvGraphicFramePr>
        <p:xfrm>
          <a:off x="0" y="2628461"/>
          <a:ext cx="6019800" cy="3548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19EBED03-2ADA-27C1-AF3C-7454494E491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43768949"/>
              </p:ext>
            </p:extLst>
          </p:nvPr>
        </p:nvGraphicFramePr>
        <p:xfrm>
          <a:off x="5781782" y="2628460"/>
          <a:ext cx="5694452" cy="3548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7264866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792BAC-A7F1-3558-AC61-B328F22E0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0776735" cy="1325563"/>
          </a:xfrm>
        </p:spPr>
        <p:txBody>
          <a:bodyPr>
            <a:noAutofit/>
          </a:bodyPr>
          <a:lstStyle/>
          <a:p>
            <a:r>
              <a:rPr lang="ru-RU" sz="3500" dirty="0" err="1"/>
              <a:t>Що</a:t>
            </a:r>
            <a:r>
              <a:rPr lang="ru-RU" sz="3500" dirty="0"/>
              <a:t> </a:t>
            </a:r>
            <a:r>
              <a:rPr lang="ru-RU" sz="3500" dirty="0" err="1"/>
              <a:t>робити</a:t>
            </a:r>
            <a:r>
              <a:rPr lang="ru-RU" sz="3500" dirty="0"/>
              <a:t>, </a:t>
            </a:r>
            <a:r>
              <a:rPr lang="ru-RU" sz="3500" dirty="0" err="1"/>
              <a:t>якщо</a:t>
            </a:r>
            <a:r>
              <a:rPr lang="ru-RU" sz="3500" dirty="0"/>
              <a:t> </a:t>
            </a:r>
            <a:r>
              <a:rPr lang="ru-RU" sz="3500" dirty="0" err="1"/>
              <a:t>власник</a:t>
            </a:r>
            <a:r>
              <a:rPr lang="ru-RU" sz="3500" dirty="0"/>
              <a:t> </a:t>
            </a:r>
            <a:r>
              <a:rPr lang="ru-RU" sz="3500" dirty="0" err="1"/>
              <a:t>земельної</a:t>
            </a:r>
            <a:r>
              <a:rPr lang="ru-RU" sz="3500" dirty="0"/>
              <a:t> </a:t>
            </a:r>
            <a:r>
              <a:rPr lang="ru-RU" sz="3500" dirty="0" err="1"/>
              <a:t>ділянки</a:t>
            </a:r>
            <a:r>
              <a:rPr lang="ru-RU" sz="3500" dirty="0"/>
              <a:t> </a:t>
            </a:r>
            <a:r>
              <a:rPr lang="ru-RU" sz="3500" dirty="0" err="1"/>
              <a:t>самостійно</a:t>
            </a:r>
            <a:r>
              <a:rPr lang="ru-RU" sz="3500" dirty="0"/>
              <a:t> </a:t>
            </a:r>
            <a:r>
              <a:rPr lang="ru-RU" sz="3500" dirty="0" err="1"/>
              <a:t>зібрав</a:t>
            </a:r>
            <a:r>
              <a:rPr lang="ru-RU" sz="3500" dirty="0"/>
              <a:t> урожай, </a:t>
            </a:r>
            <a:r>
              <a:rPr lang="ru-RU" sz="3500" dirty="0" err="1"/>
              <a:t>висаджений</a:t>
            </a:r>
            <a:r>
              <a:rPr lang="ru-RU" sz="3500" dirty="0"/>
              <a:t> </a:t>
            </a:r>
            <a:r>
              <a:rPr lang="ru-RU" sz="3500" dirty="0" err="1"/>
              <a:t>сг</a:t>
            </a:r>
            <a:r>
              <a:rPr lang="ru-RU" sz="3500" dirty="0"/>
              <a:t> </a:t>
            </a:r>
            <a:r>
              <a:rPr lang="ru-RU" sz="3500" dirty="0" err="1"/>
              <a:t>підприємством</a:t>
            </a:r>
            <a:r>
              <a:rPr lang="ru-RU" sz="3500" dirty="0"/>
              <a:t>? </a:t>
            </a:r>
            <a:endParaRPr lang="ru-UA" sz="35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A1DF84-7F84-71DC-CA82-1841D6C325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ru-RU" sz="3800" dirty="0" err="1"/>
              <a:t>правова</a:t>
            </a:r>
            <a:r>
              <a:rPr lang="ru-RU" sz="3800" dirty="0"/>
              <a:t> </a:t>
            </a:r>
            <a:r>
              <a:rPr lang="ru-RU" sz="3800" dirty="0" err="1"/>
              <a:t>позиція</a:t>
            </a:r>
            <a:r>
              <a:rPr lang="ru-RU" sz="3800" dirty="0"/>
              <a:t> Верховного суду </a:t>
            </a:r>
            <a:r>
              <a:rPr lang="ru-RU" sz="3800" dirty="0" err="1"/>
              <a:t>України</a:t>
            </a:r>
            <a:endParaRPr lang="ru-RU" sz="3800" dirty="0"/>
          </a:p>
          <a:p>
            <a:r>
              <a:rPr lang="ru-RU" sz="3800" dirty="0"/>
              <a:t>Постанова </a:t>
            </a:r>
            <a:r>
              <a:rPr lang="ru-RU" sz="3800" dirty="0" err="1"/>
              <a:t>від</a:t>
            </a:r>
            <a:r>
              <a:rPr lang="ru-RU" sz="3800" dirty="0"/>
              <a:t> 03.12.2014 р. № 6-183цс14</a:t>
            </a:r>
            <a:endParaRPr lang="ru-UA" sz="38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53887F2-278A-9E5A-D735-7DDC92D968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bg2"/>
          </a:solidFill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r>
              <a:rPr lang="ru-RU" dirty="0"/>
              <a:t>«</a:t>
            </a:r>
            <a:r>
              <a:rPr lang="ru-RU" sz="3500" dirty="0"/>
              <a:t>законом не </a:t>
            </a:r>
            <a:r>
              <a:rPr lang="ru-RU" sz="3500" dirty="0" err="1"/>
              <a:t>покладається</a:t>
            </a:r>
            <a:r>
              <a:rPr lang="ru-RU" sz="3500" dirty="0"/>
              <a:t> на </a:t>
            </a:r>
            <a:r>
              <a:rPr lang="ru-RU" sz="3500" dirty="0" err="1"/>
              <a:t>позивача</a:t>
            </a:r>
            <a:r>
              <a:rPr lang="ru-RU" sz="3500" dirty="0"/>
              <a:t> </a:t>
            </a:r>
            <a:r>
              <a:rPr lang="ru-RU" sz="3500" dirty="0" err="1"/>
              <a:t>обов’язок</a:t>
            </a:r>
            <a:r>
              <a:rPr lang="ru-RU" sz="3500" dirty="0"/>
              <a:t> </a:t>
            </a:r>
            <a:r>
              <a:rPr lang="ru-RU" sz="3500" dirty="0" err="1"/>
              <a:t>доказування</a:t>
            </a:r>
            <a:r>
              <a:rPr lang="ru-RU" sz="3500" dirty="0"/>
              <a:t> вини </a:t>
            </a:r>
            <a:r>
              <a:rPr lang="ru-RU" sz="3500" dirty="0" err="1"/>
              <a:t>відповідача</a:t>
            </a:r>
            <a:r>
              <a:rPr lang="ru-RU" sz="3500" dirty="0"/>
              <a:t> в </a:t>
            </a:r>
            <a:r>
              <a:rPr lang="ru-RU" sz="3500" dirty="0" err="1"/>
              <a:t>заподіянні</a:t>
            </a:r>
            <a:r>
              <a:rPr lang="ru-RU" sz="3500" dirty="0"/>
              <a:t> </a:t>
            </a:r>
            <a:r>
              <a:rPr lang="ru-RU" sz="3500" dirty="0" err="1"/>
              <a:t>шкоди</a:t>
            </a:r>
            <a:r>
              <a:rPr lang="ru-RU" sz="3500" dirty="0"/>
              <a:t>, </a:t>
            </a:r>
            <a:r>
              <a:rPr lang="ru-RU" sz="3500" dirty="0" err="1"/>
              <a:t>він</a:t>
            </a:r>
            <a:r>
              <a:rPr lang="ru-RU" sz="3500" dirty="0"/>
              <a:t> </a:t>
            </a:r>
            <a:r>
              <a:rPr lang="ru-RU" sz="3500" dirty="0" err="1"/>
              <a:t>лише</a:t>
            </a:r>
            <a:r>
              <a:rPr lang="ru-RU" sz="3500" dirty="0"/>
              <a:t> повинен </a:t>
            </a:r>
            <a:r>
              <a:rPr lang="ru-RU" sz="3500" dirty="0" err="1"/>
              <a:t>доказати</a:t>
            </a:r>
            <a:r>
              <a:rPr lang="ru-RU" sz="3500" dirty="0"/>
              <a:t> факт </a:t>
            </a:r>
            <a:r>
              <a:rPr lang="ru-RU" sz="3500" dirty="0" err="1"/>
              <a:t>заподіяння</a:t>
            </a:r>
            <a:r>
              <a:rPr lang="ru-RU" sz="3500" dirty="0"/>
              <a:t> </a:t>
            </a:r>
            <a:r>
              <a:rPr lang="ru-RU" sz="3500" dirty="0" err="1"/>
              <a:t>такої</a:t>
            </a:r>
            <a:r>
              <a:rPr lang="ru-RU" sz="3500" dirty="0"/>
              <a:t> </a:t>
            </a:r>
            <a:r>
              <a:rPr lang="ru-RU" sz="3500" dirty="0" err="1"/>
              <a:t>шкоди</a:t>
            </a:r>
            <a:r>
              <a:rPr lang="ru-RU" sz="3500" dirty="0"/>
              <a:t> </a:t>
            </a:r>
            <a:r>
              <a:rPr lang="ru-RU" sz="3500" dirty="0" err="1"/>
              <a:t>відповідачем</a:t>
            </a:r>
            <a:r>
              <a:rPr lang="ru-RU" sz="3500" dirty="0"/>
              <a:t> та </a:t>
            </a:r>
            <a:r>
              <a:rPr lang="ru-RU" sz="3500" dirty="0" err="1"/>
              <a:t>її</a:t>
            </a:r>
            <a:r>
              <a:rPr lang="ru-RU" sz="3500" dirty="0"/>
              <a:t> </a:t>
            </a:r>
            <a:r>
              <a:rPr lang="ru-RU" sz="3500" dirty="0" err="1"/>
              <a:t>розмір</a:t>
            </a:r>
            <a:r>
              <a:rPr lang="ru-RU" sz="3500" dirty="0"/>
              <a:t>…»</a:t>
            </a:r>
            <a:endParaRPr lang="ru-UA" sz="350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B68579-C329-B779-9EF4-FF639F8837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294A09A9-5501-47C1-A89A-A340965A2BE2}" type="slidenum">
              <a:rPr lang="ru-RU" noProof="0" smtClean="0"/>
              <a:pPr rtl="0"/>
              <a:t>64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1407271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D4A3728-5CB4-89A0-3118-43B981CB96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28461"/>
            <a:ext cx="5181600" cy="3848539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ru-RU" sz="3800" dirty="0" err="1"/>
              <a:t>Що</a:t>
            </a:r>
            <a:r>
              <a:rPr lang="ru-RU" sz="3800" dirty="0"/>
              <a:t> </a:t>
            </a:r>
            <a:r>
              <a:rPr lang="ru-RU" sz="3800" dirty="0" err="1"/>
              <a:t>робити</a:t>
            </a:r>
            <a:r>
              <a:rPr lang="ru-RU" sz="3800" dirty="0"/>
              <a:t> </a:t>
            </a:r>
            <a:r>
              <a:rPr lang="ru-RU" sz="3800" dirty="0" err="1"/>
              <a:t>сг</a:t>
            </a:r>
            <a:r>
              <a:rPr lang="ru-RU" sz="3800" dirty="0"/>
              <a:t> </a:t>
            </a:r>
            <a:r>
              <a:rPr lang="ru-RU" sz="3800" dirty="0" err="1"/>
              <a:t>підприємству</a:t>
            </a:r>
            <a:r>
              <a:rPr lang="ru-RU" sz="3800" dirty="0"/>
              <a:t>, </a:t>
            </a:r>
            <a:r>
              <a:rPr lang="ru-RU" sz="3800" dirty="0" err="1"/>
              <a:t>якщо</a:t>
            </a:r>
            <a:r>
              <a:rPr lang="ru-RU" sz="3800" dirty="0"/>
              <a:t> </a:t>
            </a:r>
            <a:r>
              <a:rPr lang="ru-RU" sz="3800" dirty="0" err="1"/>
              <a:t>після</a:t>
            </a:r>
            <a:r>
              <a:rPr lang="ru-RU" sz="3800" dirty="0"/>
              <a:t> </a:t>
            </a:r>
            <a:r>
              <a:rPr lang="ru-RU" sz="3800" dirty="0" err="1"/>
              <a:t>завершення</a:t>
            </a:r>
            <a:r>
              <a:rPr lang="ru-RU" sz="3800" dirty="0"/>
              <a:t> договору </a:t>
            </a:r>
            <a:r>
              <a:rPr lang="ru-RU" sz="3800" dirty="0" err="1"/>
              <a:t>оренди</a:t>
            </a:r>
            <a:r>
              <a:rPr lang="ru-RU" sz="3800" dirty="0"/>
              <a:t> ним </a:t>
            </a:r>
            <a:r>
              <a:rPr lang="ru-RU" sz="3800" dirty="0" err="1"/>
              <a:t>було</a:t>
            </a:r>
            <a:r>
              <a:rPr lang="ru-RU" sz="3800" dirty="0"/>
              <a:t> </a:t>
            </a:r>
            <a:r>
              <a:rPr lang="ru-RU" sz="3800" dirty="0" err="1"/>
              <a:t>оброблено</a:t>
            </a:r>
            <a:r>
              <a:rPr lang="ru-RU" sz="3800" dirty="0"/>
              <a:t> </a:t>
            </a:r>
            <a:r>
              <a:rPr lang="ru-RU" sz="3800" dirty="0" err="1"/>
              <a:t>земельну</a:t>
            </a:r>
            <a:r>
              <a:rPr lang="ru-RU" sz="3800" dirty="0"/>
              <a:t> </a:t>
            </a:r>
            <a:r>
              <a:rPr lang="ru-RU" sz="3800" dirty="0" err="1"/>
              <a:t>ділянку</a:t>
            </a:r>
            <a:r>
              <a:rPr lang="ru-RU" sz="3800" dirty="0"/>
              <a:t> та понесено </a:t>
            </a:r>
            <a:r>
              <a:rPr lang="ru-RU" sz="3800" dirty="0" err="1"/>
              <a:t>витрати</a:t>
            </a:r>
            <a:r>
              <a:rPr lang="ru-RU" sz="3800" dirty="0"/>
              <a:t>? </a:t>
            </a:r>
            <a:endParaRPr lang="ru-UA" sz="38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5E165BD-15C2-FC22-323E-91EE3B329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28461"/>
            <a:ext cx="5304034" cy="3848539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ru-RU" sz="3800" dirty="0" err="1"/>
              <a:t>Що</a:t>
            </a:r>
            <a:r>
              <a:rPr lang="ru-RU" sz="3800" dirty="0"/>
              <a:t> </a:t>
            </a:r>
            <a:r>
              <a:rPr lang="ru-RU" sz="3800" dirty="0" err="1"/>
              <a:t>робити</a:t>
            </a:r>
            <a:r>
              <a:rPr lang="ru-RU" sz="3800" dirty="0"/>
              <a:t> </a:t>
            </a:r>
            <a:r>
              <a:rPr lang="ru-RU" sz="3800" dirty="0" err="1"/>
              <a:t>сг</a:t>
            </a:r>
            <a:r>
              <a:rPr lang="ru-RU" sz="3800" dirty="0"/>
              <a:t> </a:t>
            </a:r>
            <a:r>
              <a:rPr lang="ru-RU" sz="3800" dirty="0" err="1"/>
              <a:t>підприємству</a:t>
            </a:r>
            <a:r>
              <a:rPr lang="ru-RU" sz="3800" dirty="0"/>
              <a:t>, </a:t>
            </a:r>
            <a:r>
              <a:rPr lang="ru-RU" sz="3800" dirty="0" err="1"/>
              <a:t>якщо</a:t>
            </a:r>
            <a:r>
              <a:rPr lang="ru-RU" sz="3800" dirty="0"/>
              <a:t> </a:t>
            </a:r>
            <a:r>
              <a:rPr lang="ru-RU" sz="3800" dirty="0" err="1"/>
              <a:t>воно</a:t>
            </a:r>
            <a:r>
              <a:rPr lang="ru-RU" sz="3800" dirty="0"/>
              <a:t> не </a:t>
            </a:r>
            <a:r>
              <a:rPr lang="ru-RU" sz="3800" dirty="0" err="1"/>
              <a:t>бажає</a:t>
            </a:r>
            <a:r>
              <a:rPr lang="ru-RU" sz="3800" dirty="0"/>
              <a:t> </a:t>
            </a:r>
            <a:r>
              <a:rPr lang="ru-RU" sz="3800" dirty="0" err="1"/>
              <a:t>продовжувати</a:t>
            </a:r>
            <a:r>
              <a:rPr lang="ru-RU" sz="3800" dirty="0"/>
              <a:t> </a:t>
            </a:r>
            <a:r>
              <a:rPr lang="ru-RU" sz="3800" dirty="0" err="1"/>
              <a:t>договір</a:t>
            </a:r>
            <a:r>
              <a:rPr lang="ru-RU" sz="3800" dirty="0"/>
              <a:t> </a:t>
            </a:r>
            <a:r>
              <a:rPr lang="ru-RU" sz="3800" dirty="0" err="1"/>
              <a:t>оренди</a:t>
            </a:r>
            <a:r>
              <a:rPr lang="ru-RU" sz="3800" dirty="0"/>
              <a:t> і </a:t>
            </a:r>
            <a:r>
              <a:rPr lang="ru-RU" sz="3800" dirty="0" err="1"/>
              <a:t>має</a:t>
            </a:r>
            <a:r>
              <a:rPr lang="ru-RU" sz="3800" dirty="0"/>
              <a:t> на </a:t>
            </a:r>
            <a:r>
              <a:rPr lang="ru-RU" sz="3800" dirty="0" err="1"/>
              <a:t>меті</a:t>
            </a:r>
            <a:r>
              <a:rPr lang="ru-RU" sz="3800" dirty="0"/>
              <a:t> </a:t>
            </a:r>
            <a:r>
              <a:rPr lang="ru-RU" sz="3800" dirty="0" err="1"/>
              <a:t>лише</a:t>
            </a:r>
            <a:r>
              <a:rPr lang="ru-RU" sz="3800" dirty="0"/>
              <a:t> </a:t>
            </a:r>
            <a:r>
              <a:rPr lang="ru-RU" sz="3800" dirty="0" err="1"/>
              <a:t>зібрати</a:t>
            </a:r>
            <a:r>
              <a:rPr lang="ru-RU" sz="3800" dirty="0"/>
              <a:t> урожай? </a:t>
            </a:r>
            <a:endParaRPr lang="ru-UA" sz="3800" dirty="0"/>
          </a:p>
        </p:txBody>
      </p:sp>
      <p:pic>
        <p:nvPicPr>
          <p:cNvPr id="8" name="Рисунок 7" descr="Вопросительный знак">
            <a:extLst>
              <a:ext uri="{FF2B5EF4-FFF2-40B4-BE49-F238E27FC236}">
                <a16:creationId xmlns:a16="http://schemas.microsoft.com/office/drawing/2014/main" id="{7EEB0A33-7588-D9CB-8796-D745BA02B6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62600" y="58658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71224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7A0164-38A2-5196-1ED6-0B5A85050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Подвійна реєстрація земельної ділянки</a:t>
            </a:r>
            <a:endParaRPr lang="ru-UA" dirty="0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18B4FC28-982B-1F50-BEEE-ED867254E1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3551557"/>
              </p:ext>
            </p:extLst>
          </p:nvPr>
        </p:nvGraphicFramePr>
        <p:xfrm>
          <a:off x="332300" y="2350643"/>
          <a:ext cx="11527399" cy="4370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73BA4C8-5B07-1327-8C25-FEFAC65D4A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294A09A9-5501-47C1-A89A-A340965A2BE2}" type="slidenum">
              <a:rPr lang="ru-RU" noProof="0" smtClean="0"/>
              <a:pPr rtl="0"/>
              <a:t>66</a:t>
            </a:fld>
            <a:endParaRPr lang="ru-RU" noProof="0"/>
          </a:p>
        </p:txBody>
      </p:sp>
      <p:sp>
        <p:nvSpPr>
          <p:cNvPr id="7" name="Стрелка: вниз 6">
            <a:extLst>
              <a:ext uri="{FF2B5EF4-FFF2-40B4-BE49-F238E27FC236}">
                <a16:creationId xmlns:a16="http://schemas.microsoft.com/office/drawing/2014/main" id="{94674680-30AE-86CF-60BF-148AF94EA6C1}"/>
              </a:ext>
            </a:extLst>
          </p:cNvPr>
          <p:cNvSpPr/>
          <p:nvPr/>
        </p:nvSpPr>
        <p:spPr>
          <a:xfrm>
            <a:off x="5315163" y="1372235"/>
            <a:ext cx="1260297" cy="9784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3744385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C26242-4EF8-7FBF-5CFB-8AD11889A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1280" y="345776"/>
            <a:ext cx="6463301" cy="948767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uk-UA" dirty="0"/>
              <a:t>Податкові спори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AA3603-F77C-6056-B32B-C223D2534011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tx2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ru-RU" dirty="0"/>
              <a:t>Постанова ВС </a:t>
            </a:r>
            <a:r>
              <a:rPr lang="ru-RU" dirty="0" err="1"/>
              <a:t>від</a:t>
            </a:r>
            <a:r>
              <a:rPr lang="ru-RU" dirty="0"/>
              <a:t> 04.10.2023 року у </a:t>
            </a:r>
            <a:r>
              <a:rPr lang="ru-RU" dirty="0" err="1"/>
              <a:t>справі</a:t>
            </a:r>
            <a:r>
              <a:rPr lang="ru-RU" dirty="0"/>
              <a:t> №160/19575/22- </a:t>
            </a:r>
            <a:r>
              <a:rPr lang="ru-RU" dirty="0" err="1"/>
              <a:t>доведення</a:t>
            </a:r>
            <a:r>
              <a:rPr lang="ru-RU" dirty="0"/>
              <a:t> </a:t>
            </a:r>
            <a:r>
              <a:rPr lang="ru-RU" dirty="0" err="1"/>
              <a:t>неможливості</a:t>
            </a:r>
            <a:r>
              <a:rPr lang="ru-RU" dirty="0"/>
              <a:t> </a:t>
            </a:r>
            <a:r>
              <a:rPr lang="ru-RU" dirty="0" err="1"/>
              <a:t>виконувати</a:t>
            </a:r>
            <a:r>
              <a:rPr lang="ru-RU" dirty="0"/>
              <a:t> </a:t>
            </a:r>
            <a:r>
              <a:rPr lang="ru-RU" dirty="0" err="1"/>
              <a:t>податкові</a:t>
            </a:r>
            <a:r>
              <a:rPr lang="ru-RU" dirty="0"/>
              <a:t> </a:t>
            </a:r>
            <a:r>
              <a:rPr lang="ru-RU" dirty="0" err="1"/>
              <a:t>обов'язки</a:t>
            </a:r>
            <a:r>
              <a:rPr lang="ru-RU" dirty="0"/>
              <a:t>;</a:t>
            </a:r>
          </a:p>
          <a:p>
            <a:r>
              <a:rPr lang="ru-RU" dirty="0"/>
              <a:t>Постанова </a:t>
            </a:r>
            <a:r>
              <a:rPr lang="ru-RU" dirty="0" err="1"/>
              <a:t>Великої</a:t>
            </a:r>
            <a:r>
              <a:rPr lang="ru-RU" dirty="0"/>
              <a:t> </a:t>
            </a:r>
            <a:r>
              <a:rPr lang="ru-RU" dirty="0" err="1"/>
              <a:t>Палати</a:t>
            </a:r>
            <a:r>
              <a:rPr lang="ru-RU" dirty="0"/>
              <a:t> Верховного Суду </a:t>
            </a:r>
            <a:r>
              <a:rPr lang="ru-RU" dirty="0" err="1"/>
              <a:t>від</a:t>
            </a:r>
            <a:r>
              <a:rPr lang="ru-RU" dirty="0"/>
              <a:t> 01.03.2023 у </a:t>
            </a:r>
            <a:r>
              <a:rPr lang="ru-RU" dirty="0" err="1"/>
              <a:t>справі</a:t>
            </a:r>
            <a:r>
              <a:rPr lang="ru-RU" dirty="0"/>
              <a:t> № 925/556/21 - </a:t>
            </a:r>
            <a:r>
              <a:rPr lang="ru-RU" dirty="0" err="1"/>
              <a:t>відшкодування</a:t>
            </a:r>
            <a:r>
              <a:rPr lang="ru-RU" dirty="0"/>
              <a:t> </a:t>
            </a:r>
            <a:r>
              <a:rPr lang="ru-RU" dirty="0" err="1"/>
              <a:t>шкоди</a:t>
            </a:r>
            <a:r>
              <a:rPr lang="ru-RU" dirty="0"/>
              <a:t>, </a:t>
            </a:r>
            <a:r>
              <a:rPr lang="ru-RU" dirty="0" err="1"/>
              <a:t>завданої</a:t>
            </a:r>
            <a:r>
              <a:rPr lang="ru-RU" dirty="0"/>
              <a:t> ГУ ДПС;</a:t>
            </a:r>
          </a:p>
          <a:p>
            <a:r>
              <a:rPr lang="ru-RU" dirty="0" err="1"/>
              <a:t>Рішення</a:t>
            </a:r>
            <a:r>
              <a:rPr lang="ru-RU" dirty="0"/>
              <a:t> </a:t>
            </a:r>
            <a:r>
              <a:rPr lang="ru-RU" dirty="0" err="1"/>
              <a:t>Полтавського</a:t>
            </a:r>
            <a:r>
              <a:rPr lang="ru-RU" dirty="0"/>
              <a:t> окружного </a:t>
            </a:r>
            <a:r>
              <a:rPr lang="ru-RU" dirty="0" err="1"/>
              <a:t>адміністративного</a:t>
            </a:r>
            <a:r>
              <a:rPr lang="ru-RU" dirty="0"/>
              <a:t> суду </a:t>
            </a:r>
            <a:r>
              <a:rPr lang="ru-RU" dirty="0" err="1"/>
              <a:t>від</a:t>
            </a:r>
            <a:r>
              <a:rPr lang="ru-RU" dirty="0"/>
              <a:t> 11.10.2022 у </a:t>
            </a:r>
            <a:r>
              <a:rPr lang="ru-RU" dirty="0" err="1"/>
              <a:t>справі</a:t>
            </a:r>
            <a:r>
              <a:rPr lang="ru-RU" dirty="0"/>
              <a:t> № 440/6794/22 - </a:t>
            </a:r>
            <a:r>
              <a:rPr lang="ru-RU" dirty="0" err="1"/>
              <a:t>визнання</a:t>
            </a:r>
            <a:r>
              <a:rPr lang="ru-RU" dirty="0"/>
              <a:t> </a:t>
            </a:r>
            <a:r>
              <a:rPr lang="ru-RU" dirty="0" err="1"/>
              <a:t>протиправним</a:t>
            </a:r>
            <a:r>
              <a:rPr lang="ru-RU" dirty="0"/>
              <a:t> та </a:t>
            </a:r>
            <a:r>
              <a:rPr lang="ru-RU" dirty="0" err="1"/>
              <a:t>скасування</a:t>
            </a:r>
            <a:r>
              <a:rPr lang="ru-RU" dirty="0"/>
              <a:t> наказу про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фактичної</a:t>
            </a:r>
            <a:r>
              <a:rPr lang="ru-RU" dirty="0"/>
              <a:t> </a:t>
            </a:r>
            <a:r>
              <a:rPr lang="ru-RU" dirty="0" err="1"/>
              <a:t>перевірки</a:t>
            </a:r>
            <a:r>
              <a:rPr lang="ru-RU" dirty="0"/>
              <a:t>;</a:t>
            </a:r>
          </a:p>
          <a:p>
            <a:r>
              <a:rPr lang="ru-RU" dirty="0"/>
              <a:t>Постанова Другого </a:t>
            </a:r>
            <a:r>
              <a:rPr lang="ru-RU" dirty="0" err="1"/>
              <a:t>апеляційного</a:t>
            </a:r>
            <a:r>
              <a:rPr lang="ru-RU" dirty="0"/>
              <a:t> </a:t>
            </a:r>
            <a:r>
              <a:rPr lang="ru-RU" dirty="0" err="1"/>
              <a:t>адміністративного</a:t>
            </a:r>
            <a:r>
              <a:rPr lang="ru-RU" dirty="0"/>
              <a:t> суду </a:t>
            </a:r>
            <a:r>
              <a:rPr lang="ru-RU" dirty="0" err="1"/>
              <a:t>від</a:t>
            </a:r>
            <a:r>
              <a:rPr lang="ru-RU" dirty="0"/>
              <a:t> 16.01.2023 у </a:t>
            </a:r>
            <a:r>
              <a:rPr lang="ru-RU" dirty="0" err="1"/>
              <a:t>справі</a:t>
            </a:r>
            <a:r>
              <a:rPr lang="ru-RU" dirty="0"/>
              <a:t> №480/10028/21 - документальна </a:t>
            </a:r>
            <a:r>
              <a:rPr lang="ru-RU" dirty="0" err="1"/>
              <a:t>планова</a:t>
            </a:r>
            <a:r>
              <a:rPr lang="ru-RU" dirty="0"/>
              <a:t> </a:t>
            </a:r>
            <a:r>
              <a:rPr lang="ru-RU" dirty="0" err="1"/>
              <a:t>виїзна</a:t>
            </a:r>
            <a:r>
              <a:rPr lang="ru-RU" dirty="0"/>
              <a:t> </a:t>
            </a:r>
            <a:r>
              <a:rPr lang="ru-RU" dirty="0" err="1"/>
              <a:t>перевірка</a:t>
            </a:r>
            <a:r>
              <a:rPr lang="ru-RU" dirty="0"/>
              <a:t>;</a:t>
            </a:r>
          </a:p>
          <a:p>
            <a:r>
              <a:rPr lang="ru-RU" dirty="0" err="1"/>
              <a:t>Рішення</a:t>
            </a:r>
            <a:r>
              <a:rPr lang="ru-RU" dirty="0"/>
              <a:t> </a:t>
            </a:r>
            <a:r>
              <a:rPr lang="ru-RU" dirty="0" err="1"/>
              <a:t>Першого</a:t>
            </a:r>
            <a:r>
              <a:rPr lang="ru-RU" dirty="0"/>
              <a:t> </a:t>
            </a:r>
            <a:r>
              <a:rPr lang="ru-RU" dirty="0" err="1"/>
              <a:t>Апеляційного</a:t>
            </a:r>
            <a:r>
              <a:rPr lang="ru-RU" dirty="0"/>
              <a:t> </a:t>
            </a:r>
            <a:r>
              <a:rPr lang="ru-RU" dirty="0" err="1"/>
              <a:t>адміністративного</a:t>
            </a:r>
            <a:r>
              <a:rPr lang="ru-RU" dirty="0"/>
              <a:t> суду </a:t>
            </a:r>
            <a:r>
              <a:rPr lang="ru-RU" dirty="0" err="1"/>
              <a:t>від</a:t>
            </a:r>
            <a:r>
              <a:rPr lang="ru-RU" dirty="0"/>
              <a:t> 25 </a:t>
            </a:r>
            <a:r>
              <a:rPr lang="ru-RU" dirty="0" err="1"/>
              <a:t>грудня</a:t>
            </a:r>
            <a:r>
              <a:rPr lang="ru-RU" dirty="0"/>
              <a:t> 2024 р. справа №200/2424/24 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підтвердження</a:t>
            </a:r>
            <a:r>
              <a:rPr lang="ru-RU" dirty="0"/>
              <a:t> статусу платника </a:t>
            </a:r>
            <a:r>
              <a:rPr lang="ru-RU" dirty="0" err="1"/>
              <a:t>єдиного</a:t>
            </a:r>
            <a:r>
              <a:rPr lang="ru-RU" dirty="0"/>
              <a:t> </a:t>
            </a:r>
            <a:r>
              <a:rPr lang="ru-RU" dirty="0" err="1"/>
              <a:t>податку</a:t>
            </a:r>
            <a:r>
              <a:rPr lang="ru-RU" dirty="0"/>
              <a:t> IV </a:t>
            </a:r>
            <a:r>
              <a:rPr lang="ru-RU" dirty="0" err="1"/>
              <a:t>групи</a:t>
            </a:r>
            <a:r>
              <a:rPr lang="ru-RU" dirty="0"/>
              <a:t>.</a:t>
            </a:r>
            <a:endParaRPr lang="ru-UA" dirty="0"/>
          </a:p>
        </p:txBody>
      </p:sp>
      <p:pic>
        <p:nvPicPr>
          <p:cNvPr id="7" name="Рисунок 6" descr="Пользователи">
            <a:extLst>
              <a:ext uri="{FF2B5EF4-FFF2-40B4-BE49-F238E27FC236}">
                <a16:creationId xmlns:a16="http://schemas.microsoft.com/office/drawing/2014/main" id="{E264A50D-ACF6-88B5-37CA-1BECB12EB2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7753" y="77912"/>
            <a:ext cx="1522288" cy="152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50116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671089-98A1-D1CB-279D-02FE71989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24827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Постанова ВС </a:t>
            </a:r>
            <a:r>
              <a:rPr lang="ru-RU" dirty="0" err="1"/>
              <a:t>від</a:t>
            </a:r>
            <a:r>
              <a:rPr lang="ru-RU" dirty="0"/>
              <a:t> 04.10.2023 року у </a:t>
            </a:r>
            <a:r>
              <a:rPr lang="ru-RU" dirty="0" err="1"/>
              <a:t>справі</a:t>
            </a:r>
            <a:r>
              <a:rPr lang="ru-RU" dirty="0"/>
              <a:t> №160/19575/22</a:t>
            </a:r>
            <a:endParaRPr lang="ru-UA" dirty="0"/>
          </a:p>
        </p:txBody>
      </p:sp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204D76B3-167D-1010-6CBC-03A757B2AD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7128668"/>
              </p:ext>
            </p:extLst>
          </p:nvPr>
        </p:nvGraphicFramePr>
        <p:xfrm>
          <a:off x="1142999" y="2001511"/>
          <a:ext cx="10477073" cy="777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Объект 3">
            <a:extLst>
              <a:ext uri="{FF2B5EF4-FFF2-40B4-BE49-F238E27FC236}">
                <a16:creationId xmlns:a16="http://schemas.microsoft.com/office/drawing/2014/main" id="{FB1156AF-FB89-5081-DB07-817EF31627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5213" y="3068033"/>
            <a:ext cx="5061879" cy="293378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2900" dirty="0">
                <a:solidFill>
                  <a:schemeClr val="accent1">
                    <a:lumMod val="50000"/>
                  </a:schemeClr>
                </a:solidFill>
              </a:rPr>
              <a:t>Для </a:t>
            </a:r>
            <a:r>
              <a:rPr lang="ru-RU" sz="2900" dirty="0" err="1">
                <a:solidFill>
                  <a:schemeClr val="accent1">
                    <a:lumMod val="50000"/>
                  </a:schemeClr>
                </a:solidFill>
              </a:rPr>
              <a:t>звільнення</a:t>
            </a:r>
            <a:r>
              <a:rPr lang="ru-RU" sz="29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900" dirty="0" err="1">
                <a:solidFill>
                  <a:schemeClr val="accent1">
                    <a:lumMod val="50000"/>
                  </a:schemeClr>
                </a:solidFill>
              </a:rPr>
              <a:t>платника</a:t>
            </a:r>
            <a:r>
              <a:rPr lang="ru-RU" sz="29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900" dirty="0" err="1">
                <a:solidFill>
                  <a:schemeClr val="accent1">
                    <a:lumMod val="50000"/>
                  </a:schemeClr>
                </a:solidFill>
              </a:rPr>
              <a:t>від</a:t>
            </a:r>
            <a:r>
              <a:rPr lang="ru-RU" sz="29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900" dirty="0" err="1">
                <a:solidFill>
                  <a:schemeClr val="accent1">
                    <a:lumMod val="50000"/>
                  </a:schemeClr>
                </a:solidFill>
              </a:rPr>
              <a:t>виконання</a:t>
            </a:r>
            <a:r>
              <a:rPr lang="ru-RU" sz="29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900" dirty="0" err="1">
                <a:solidFill>
                  <a:schemeClr val="accent1">
                    <a:lumMod val="50000"/>
                  </a:schemeClr>
                </a:solidFill>
              </a:rPr>
              <a:t>податкових</a:t>
            </a:r>
            <a:r>
              <a:rPr lang="ru-RU" sz="29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900" dirty="0" err="1">
                <a:solidFill>
                  <a:schemeClr val="accent1">
                    <a:lumMod val="50000"/>
                  </a:schemeClr>
                </a:solidFill>
              </a:rPr>
              <a:t>обов'язків</a:t>
            </a:r>
            <a:r>
              <a:rPr lang="ru-RU" sz="29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900" dirty="0" err="1">
                <a:solidFill>
                  <a:schemeClr val="accent1">
                    <a:lumMod val="50000"/>
                  </a:schemeClr>
                </a:solidFill>
              </a:rPr>
              <a:t>обставини</a:t>
            </a:r>
            <a:r>
              <a:rPr lang="ru-RU" sz="29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900" dirty="0" err="1">
                <a:solidFill>
                  <a:schemeClr val="accent1">
                    <a:lumMod val="50000"/>
                  </a:schemeClr>
                </a:solidFill>
              </a:rPr>
              <a:t>такої</a:t>
            </a:r>
            <a:r>
              <a:rPr lang="ru-RU" sz="29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900" dirty="0" err="1">
                <a:solidFill>
                  <a:schemeClr val="accent1">
                    <a:lumMod val="50000"/>
                  </a:schemeClr>
                </a:solidFill>
              </a:rPr>
              <a:t>неможливості</a:t>
            </a:r>
            <a:r>
              <a:rPr lang="ru-RU" sz="29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900" dirty="0" err="1">
                <a:solidFill>
                  <a:schemeClr val="accent1">
                    <a:lumMod val="50000"/>
                  </a:schemeClr>
                </a:solidFill>
              </a:rPr>
              <a:t>повинні</a:t>
            </a:r>
            <a:r>
              <a:rPr lang="ru-RU" sz="2900" dirty="0">
                <a:solidFill>
                  <a:schemeClr val="accent1">
                    <a:lumMod val="50000"/>
                  </a:schemeClr>
                </a:solidFill>
              </a:rPr>
              <a:t> бути </a:t>
            </a:r>
            <a:r>
              <a:rPr lang="ru-RU" sz="2900" dirty="0" err="1">
                <a:solidFill>
                  <a:schemeClr val="accent1">
                    <a:lumMod val="50000"/>
                  </a:schemeClr>
                </a:solidFill>
              </a:rPr>
              <a:t>реальними</a:t>
            </a:r>
            <a:r>
              <a:rPr lang="ru-RU" sz="2900" dirty="0">
                <a:solidFill>
                  <a:schemeClr val="accent1">
                    <a:lumMod val="50000"/>
                  </a:schemeClr>
                </a:solidFill>
              </a:rPr>
              <a:t> та </a:t>
            </a:r>
            <a:r>
              <a:rPr lang="ru-RU" sz="2900" dirty="0" err="1">
                <a:solidFill>
                  <a:schemeClr val="accent1">
                    <a:lumMod val="50000"/>
                  </a:schemeClr>
                </a:solidFill>
              </a:rPr>
              <a:t>об'єктивними</a:t>
            </a:r>
            <a:r>
              <a:rPr lang="ru-RU" sz="2900" dirty="0">
                <a:solidFill>
                  <a:schemeClr val="accent1">
                    <a:lumMod val="50000"/>
                  </a:schemeClr>
                </a:solidFill>
              </a:rPr>
              <a:t>, а не </a:t>
            </a:r>
            <a:r>
              <a:rPr lang="ru-RU" sz="2900" dirty="0" err="1">
                <a:solidFill>
                  <a:schemeClr val="accent1">
                    <a:lumMod val="50000"/>
                  </a:schemeClr>
                </a:solidFill>
              </a:rPr>
              <a:t>формальними</a:t>
            </a:r>
            <a:r>
              <a:rPr lang="ru-RU" sz="29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endParaRPr lang="ru-UA" sz="29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8B833329-92B3-EF46-8DF0-48B6B0CA2DB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7"/>
          <a:stretch>
            <a:fillRect/>
          </a:stretch>
        </p:blipFill>
        <p:spPr>
          <a:xfrm>
            <a:off x="6151165" y="3068033"/>
            <a:ext cx="5215622" cy="2933787"/>
          </a:xfrm>
        </p:spPr>
      </p:pic>
    </p:spTree>
    <p:extLst>
      <p:ext uri="{BB962C8B-B14F-4D97-AF65-F5344CB8AC3E}">
        <p14:creationId xmlns:p14="http://schemas.microsoft.com/office/powerpoint/2010/main" val="422795368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22A997-AA3B-CE1A-5222-79644AD03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161" y="578778"/>
            <a:ext cx="9875520" cy="1356360"/>
          </a:xfrm>
        </p:spPr>
        <p:txBody>
          <a:bodyPr/>
          <a:lstStyle/>
          <a:p>
            <a:pPr algn="ctr"/>
            <a:r>
              <a:rPr lang="ru-RU" dirty="0"/>
              <a:t>Спори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підтвердження</a:t>
            </a:r>
            <a:r>
              <a:rPr lang="ru-RU" dirty="0"/>
              <a:t> статусу платника </a:t>
            </a:r>
            <a:r>
              <a:rPr lang="ru-RU" dirty="0" err="1"/>
              <a:t>єдиного</a:t>
            </a:r>
            <a:r>
              <a:rPr lang="ru-RU" dirty="0"/>
              <a:t> </a:t>
            </a:r>
            <a:r>
              <a:rPr lang="ru-RU" dirty="0" err="1"/>
              <a:t>податку</a:t>
            </a:r>
            <a:r>
              <a:rPr lang="ru-RU" dirty="0"/>
              <a:t> IV </a:t>
            </a:r>
            <a:r>
              <a:rPr lang="ru-RU" dirty="0" err="1"/>
              <a:t>групи</a:t>
            </a:r>
            <a:endParaRPr lang="LID4096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6615FA-E7A3-B64B-5730-35CEA31BEB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2662" y="2013736"/>
            <a:ext cx="5814718" cy="3924728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2500"/>
          </a:bodyPr>
          <a:lstStyle/>
          <a:p>
            <a:pPr algn="ctr"/>
            <a:r>
              <a:rPr lang="ru-RU" sz="3500" dirty="0" err="1"/>
              <a:t>Правова</a:t>
            </a:r>
            <a:r>
              <a:rPr lang="ru-RU" sz="3500" dirty="0"/>
              <a:t> </a:t>
            </a:r>
            <a:r>
              <a:rPr lang="ru-RU" sz="3500" dirty="0" err="1"/>
              <a:t>позиція</a:t>
            </a:r>
            <a:r>
              <a:rPr lang="ru-RU" sz="3500" dirty="0"/>
              <a:t> Верховного Суду </a:t>
            </a:r>
            <a:r>
              <a:rPr lang="ru-RU" sz="3500" dirty="0" err="1"/>
              <a:t>від</a:t>
            </a:r>
            <a:r>
              <a:rPr lang="ru-RU" sz="3500" dirty="0"/>
              <a:t> 10 травня 2018 року по </a:t>
            </a:r>
            <a:r>
              <a:rPr lang="ru-RU" sz="3500" dirty="0" err="1"/>
              <a:t>справі</a:t>
            </a:r>
            <a:r>
              <a:rPr lang="ru-RU" sz="3500" dirty="0"/>
              <a:t> №816/1088/17.</a:t>
            </a:r>
          </a:p>
          <a:p>
            <a:pPr algn="ctr"/>
            <a:endParaRPr lang="ru-RU" sz="3500" dirty="0"/>
          </a:p>
          <a:p>
            <a:pPr algn="ctr"/>
            <a:r>
              <a:rPr lang="ru-RU" sz="3500" dirty="0" err="1"/>
              <a:t>Рішення</a:t>
            </a:r>
            <a:r>
              <a:rPr lang="ru-RU" sz="3500" dirty="0"/>
              <a:t> </a:t>
            </a:r>
            <a:r>
              <a:rPr lang="ru-RU" sz="3500" dirty="0" err="1"/>
              <a:t>першого</a:t>
            </a:r>
            <a:r>
              <a:rPr lang="ru-RU" sz="3500" dirty="0"/>
              <a:t> </a:t>
            </a:r>
            <a:r>
              <a:rPr lang="ru-RU" sz="3500" dirty="0" err="1"/>
              <a:t>адміністративного</a:t>
            </a:r>
            <a:r>
              <a:rPr lang="ru-RU" sz="3500" dirty="0"/>
              <a:t> </a:t>
            </a:r>
            <a:r>
              <a:rPr lang="ru-RU" sz="3500" dirty="0" err="1"/>
              <a:t>апеляційного</a:t>
            </a:r>
            <a:r>
              <a:rPr lang="ru-RU" sz="3500" dirty="0"/>
              <a:t> суду </a:t>
            </a:r>
            <a:r>
              <a:rPr lang="ru-RU" sz="3500" dirty="0" err="1"/>
              <a:t>від</a:t>
            </a:r>
            <a:r>
              <a:rPr lang="ru-RU" sz="3500" dirty="0"/>
              <a:t> 25.12.2024 р. №200/2424/24 </a:t>
            </a:r>
          </a:p>
          <a:p>
            <a:pPr algn="ctr"/>
            <a:endParaRPr lang="LID4096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A0EE2B37-1F3E-9496-DDE0-A8BC746F4B4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7259560" y="2383604"/>
            <a:ext cx="4099778" cy="2733185"/>
          </a:xfrm>
        </p:spPr>
      </p:pic>
    </p:spTree>
    <p:extLst>
      <p:ext uri="{BB962C8B-B14F-4D97-AF65-F5344CB8AC3E}">
        <p14:creationId xmlns:p14="http://schemas.microsoft.com/office/powerpoint/2010/main" val="2620785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AA0D5C-4066-9527-08E5-BA23249F3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789" y="609600"/>
            <a:ext cx="10576731" cy="77724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п.2.151. ст.1 ЗУ «Про </a:t>
            </a:r>
            <a:r>
              <a:rPr lang="ru-RU" dirty="0" err="1"/>
              <a:t>державну</a:t>
            </a:r>
            <a:r>
              <a:rPr lang="ru-RU" dirty="0"/>
              <a:t> </a:t>
            </a:r>
            <a:r>
              <a:rPr lang="ru-RU" dirty="0" err="1"/>
              <a:t>підтримку</a:t>
            </a:r>
            <a:r>
              <a:rPr lang="ru-RU" dirty="0"/>
              <a:t> </a:t>
            </a:r>
            <a:r>
              <a:rPr lang="ru-RU" dirty="0" err="1"/>
              <a:t>сільського</a:t>
            </a:r>
            <a:r>
              <a:rPr lang="ru-RU" dirty="0"/>
              <a:t> </a:t>
            </a:r>
            <a:r>
              <a:rPr lang="ru-RU" dirty="0" err="1"/>
              <a:t>господарства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»</a:t>
            </a:r>
            <a:endParaRPr lang="ru-UA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E989567-F008-0BB9-AF15-92853A420B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6031" y="2363056"/>
            <a:ext cx="7053379" cy="4494944"/>
          </a:xfrm>
        </p:spPr>
        <p:txBody>
          <a:bodyPr>
            <a:normAutofit/>
          </a:bodyPr>
          <a:lstStyle/>
          <a:p>
            <a:r>
              <a:rPr lang="ru-RU" dirty="0" err="1"/>
              <a:t>юридична</a:t>
            </a:r>
            <a:r>
              <a:rPr lang="ru-RU" dirty="0"/>
              <a:t> особа </a:t>
            </a:r>
            <a:r>
              <a:rPr lang="ru-RU" dirty="0" err="1"/>
              <a:t>незалежно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організаційно-правової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фізична</a:t>
            </a:r>
            <a:r>
              <a:rPr lang="ru-RU" dirty="0"/>
              <a:t> особа - </a:t>
            </a:r>
            <a:r>
              <a:rPr lang="ru-RU" dirty="0" err="1"/>
              <a:t>підприємець</a:t>
            </a:r>
            <a:r>
              <a:rPr lang="ru-RU" dirty="0"/>
              <a:t>, основною </a:t>
            </a:r>
            <a:r>
              <a:rPr lang="ru-RU" dirty="0" err="1"/>
              <a:t>діяльністю</a:t>
            </a:r>
            <a:r>
              <a:rPr lang="ru-RU" dirty="0"/>
              <a:t> </a:t>
            </a:r>
            <a:r>
              <a:rPr lang="ru-RU" dirty="0" err="1"/>
              <a:t>якої</a:t>
            </a:r>
            <a:r>
              <a:rPr lang="ru-RU" dirty="0"/>
              <a:t> є </a:t>
            </a:r>
            <a:r>
              <a:rPr lang="ru-RU" dirty="0" err="1"/>
              <a:t>виробництво</a:t>
            </a:r>
            <a:r>
              <a:rPr lang="ru-RU" dirty="0"/>
              <a:t> </a:t>
            </a:r>
            <a:r>
              <a:rPr lang="ru-RU" dirty="0" err="1"/>
              <a:t>сг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 та/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розведення</a:t>
            </a:r>
            <a:r>
              <a:rPr lang="ru-RU" dirty="0"/>
              <a:t>, </a:t>
            </a:r>
            <a:r>
              <a:rPr lang="ru-RU" dirty="0" err="1"/>
              <a:t>вирощування</a:t>
            </a:r>
            <a:r>
              <a:rPr lang="ru-RU" dirty="0"/>
              <a:t>, </a:t>
            </a:r>
            <a:r>
              <a:rPr lang="ru-RU" dirty="0" err="1"/>
              <a:t>вилов</a:t>
            </a:r>
            <a:r>
              <a:rPr lang="ru-RU" dirty="0"/>
              <a:t> </a:t>
            </a:r>
            <a:r>
              <a:rPr lang="ru-RU" dirty="0" err="1"/>
              <a:t>риби</a:t>
            </a:r>
            <a:r>
              <a:rPr lang="ru-RU" dirty="0"/>
              <a:t> у </a:t>
            </a:r>
            <a:r>
              <a:rPr lang="ru-RU" dirty="0" err="1"/>
              <a:t>внутрішніх</a:t>
            </a:r>
            <a:r>
              <a:rPr lang="ru-RU" dirty="0"/>
              <a:t> </a:t>
            </a:r>
            <a:r>
              <a:rPr lang="ru-RU" dirty="0" err="1"/>
              <a:t>водоймах</a:t>
            </a:r>
            <a:r>
              <a:rPr lang="ru-RU" dirty="0"/>
              <a:t> та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переробка</a:t>
            </a:r>
            <a:r>
              <a:rPr lang="ru-RU" dirty="0"/>
              <a:t> на </a:t>
            </a:r>
            <a:r>
              <a:rPr lang="ru-RU" dirty="0" err="1"/>
              <a:t>власних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орендованих</a:t>
            </a:r>
            <a:r>
              <a:rPr lang="ru-RU" dirty="0"/>
              <a:t> </a:t>
            </a:r>
            <a:r>
              <a:rPr lang="ru-RU" dirty="0" err="1"/>
              <a:t>потужностях</a:t>
            </a:r>
            <a:r>
              <a:rPr lang="ru-RU" dirty="0"/>
              <a:t>, у тому </a:t>
            </a:r>
            <a:r>
              <a:rPr lang="ru-RU" dirty="0" err="1"/>
              <a:t>числі</a:t>
            </a:r>
            <a:r>
              <a:rPr lang="ru-RU" dirty="0"/>
              <a:t> </a:t>
            </a:r>
            <a:r>
              <a:rPr lang="ru-RU" dirty="0" err="1"/>
              <a:t>власновиробленої</a:t>
            </a:r>
            <a:r>
              <a:rPr lang="ru-RU" dirty="0"/>
              <a:t> </a:t>
            </a:r>
            <a:r>
              <a:rPr lang="ru-RU" dirty="0" err="1"/>
              <a:t>сировини</a:t>
            </a:r>
            <a:r>
              <a:rPr lang="ru-RU" dirty="0"/>
              <a:t> на </a:t>
            </a:r>
            <a:r>
              <a:rPr lang="ru-RU" dirty="0" err="1"/>
              <a:t>давальницьких</a:t>
            </a:r>
            <a:r>
              <a:rPr lang="ru-RU" dirty="0"/>
              <a:t> </a:t>
            </a:r>
            <a:r>
              <a:rPr lang="ru-RU" dirty="0" err="1"/>
              <a:t>умовах</a:t>
            </a:r>
            <a:r>
              <a:rPr lang="ru-RU" dirty="0"/>
              <a:t>, а також </a:t>
            </a:r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 з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постачання</a:t>
            </a:r>
            <a:r>
              <a:rPr lang="ru-RU" dirty="0"/>
              <a:t>, </a:t>
            </a:r>
            <a:r>
              <a:rPr lang="ru-RU" dirty="0" err="1"/>
              <a:t>причому</a:t>
            </a:r>
            <a:r>
              <a:rPr lang="ru-RU" dirty="0"/>
              <a:t> в </a:t>
            </a:r>
            <a:r>
              <a:rPr lang="ru-RU" dirty="0" err="1"/>
              <a:t>такій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питома</a:t>
            </a:r>
            <a:r>
              <a:rPr lang="ru-RU" dirty="0"/>
              <a:t> вага </a:t>
            </a:r>
            <a:r>
              <a:rPr lang="ru-RU" dirty="0" err="1"/>
              <a:t>вартості</a:t>
            </a:r>
            <a:r>
              <a:rPr lang="ru-RU" dirty="0"/>
              <a:t> </a:t>
            </a:r>
            <a:r>
              <a:rPr lang="ru-RU" dirty="0" err="1"/>
              <a:t>сг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/</a:t>
            </a:r>
            <a:r>
              <a:rPr lang="ru-RU" dirty="0" err="1"/>
              <a:t>послуг</a:t>
            </a:r>
            <a:r>
              <a:rPr lang="ru-RU" dirty="0"/>
              <a:t> становить </a:t>
            </a:r>
            <a:r>
              <a:rPr lang="ru-RU" b="1" u="sng" dirty="0"/>
              <a:t>не </a:t>
            </a:r>
            <a:r>
              <a:rPr lang="ru-RU" b="1" u="sng" dirty="0" err="1"/>
              <a:t>менше</a:t>
            </a:r>
            <a:r>
              <a:rPr lang="ru-RU" b="1" u="sng" dirty="0"/>
              <a:t> 75 % </a:t>
            </a:r>
            <a:r>
              <a:rPr lang="ru-RU" dirty="0" err="1"/>
              <a:t>вартості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/</a:t>
            </a:r>
            <a:r>
              <a:rPr lang="ru-RU" dirty="0" err="1"/>
              <a:t>послуг</a:t>
            </a:r>
            <a:r>
              <a:rPr lang="ru-RU" dirty="0"/>
              <a:t>, </a:t>
            </a:r>
            <a:r>
              <a:rPr lang="ru-RU" dirty="0" err="1"/>
              <a:t>поставлених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попередніх</a:t>
            </a:r>
            <a:r>
              <a:rPr lang="ru-RU" dirty="0"/>
              <a:t> 12 </a:t>
            </a:r>
            <a:r>
              <a:rPr lang="ru-RU" dirty="0" err="1"/>
              <a:t>послідовних</a:t>
            </a:r>
            <a:r>
              <a:rPr lang="ru-RU" dirty="0"/>
              <a:t> </a:t>
            </a:r>
            <a:r>
              <a:rPr lang="ru-RU" dirty="0" err="1"/>
              <a:t>звітних</a:t>
            </a:r>
            <a:r>
              <a:rPr lang="ru-RU" dirty="0"/>
              <a:t> </a:t>
            </a:r>
            <a:r>
              <a:rPr lang="ru-RU" dirty="0" err="1"/>
              <a:t>податкових</a:t>
            </a:r>
            <a:r>
              <a:rPr lang="ru-RU" dirty="0"/>
              <a:t> </a:t>
            </a:r>
            <a:r>
              <a:rPr lang="ru-RU" dirty="0" err="1"/>
              <a:t>періодів</a:t>
            </a:r>
            <a:r>
              <a:rPr lang="ru-RU" dirty="0"/>
              <a:t> </a:t>
            </a:r>
            <a:r>
              <a:rPr lang="ru-RU" dirty="0" err="1"/>
              <a:t>сукупно</a:t>
            </a:r>
            <a:r>
              <a:rPr lang="ru-RU" dirty="0"/>
              <a:t>.</a:t>
            </a:r>
          </a:p>
          <a:p>
            <a:endParaRPr lang="ru-RU" dirty="0"/>
          </a:p>
          <a:p>
            <a:endParaRPr lang="ru-UA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9BC6690-9B64-4B95-77D7-E40E1CE43B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1789" y="1585816"/>
            <a:ext cx="9863191" cy="777240"/>
          </a:xfrm>
        </p:spPr>
        <p:txBody>
          <a:bodyPr>
            <a:noAutofit/>
          </a:bodyPr>
          <a:lstStyle/>
          <a:p>
            <a:r>
              <a:rPr lang="uk-UA" sz="3600" dirty="0">
                <a:solidFill>
                  <a:schemeClr val="accent1">
                    <a:lumMod val="50000"/>
                  </a:schemeClr>
                </a:solidFill>
              </a:rPr>
              <a:t>Сільськогосподарський товаровиробник - </a:t>
            </a:r>
            <a:endParaRPr lang="ru-UA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2BA98B03-50FB-E693-1E03-E880AD58A0B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7279410" y="2363056"/>
            <a:ext cx="4289291" cy="3318553"/>
          </a:xfrm>
        </p:spPr>
      </p:pic>
    </p:spTree>
    <p:extLst>
      <p:ext uri="{BB962C8B-B14F-4D97-AF65-F5344CB8AC3E}">
        <p14:creationId xmlns:p14="http://schemas.microsoft.com/office/powerpoint/2010/main" val="3145828763"/>
      </p:ext>
    </p:extLst>
  </p:cSld>
  <p:clrMapOvr>
    <a:masterClrMapping/>
  </p:clrMapOvr>
  <p:transition spd="slow">
    <p:push dir="u"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2D6C28-FB43-CC05-AC8A-F94F7333A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600" b="1" dirty="0" err="1"/>
              <a:t>Комерційні</a:t>
            </a:r>
            <a:r>
              <a:rPr lang="ru-RU" sz="5600" b="1" dirty="0"/>
              <a:t> спори</a:t>
            </a:r>
            <a:endParaRPr lang="ru-UA" sz="56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26C087-261B-BFE0-F4E3-673B9FEED3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2280863"/>
            <a:ext cx="5685143" cy="4577137"/>
          </a:xfrm>
          <a:solidFill>
            <a:schemeClr val="tx2">
              <a:lumMod val="75000"/>
            </a:schemeClr>
          </a:solidFill>
        </p:spPr>
        <p:txBody>
          <a:bodyPr>
            <a:noAutofit/>
          </a:bodyPr>
          <a:lstStyle/>
          <a:p>
            <a:endParaRPr lang="ru-RU" sz="4500" dirty="0"/>
          </a:p>
          <a:p>
            <a:r>
              <a:rPr lang="ru-RU" sz="4500" b="1" dirty="0">
                <a:solidFill>
                  <a:schemeClr val="tx2"/>
                </a:solidFill>
              </a:rPr>
              <a:t>Спори </a:t>
            </a:r>
            <a:r>
              <a:rPr lang="ru-RU" sz="4500" b="1" dirty="0" err="1">
                <a:solidFill>
                  <a:schemeClr val="tx2"/>
                </a:solidFill>
              </a:rPr>
              <a:t>щодо</a:t>
            </a:r>
            <a:r>
              <a:rPr lang="ru-RU" sz="4500" b="1" dirty="0">
                <a:solidFill>
                  <a:schemeClr val="tx2"/>
                </a:solidFill>
              </a:rPr>
              <a:t> </a:t>
            </a:r>
            <a:r>
              <a:rPr lang="ru-RU" sz="4500" b="1" dirty="0" err="1">
                <a:solidFill>
                  <a:schemeClr val="tx2"/>
                </a:solidFill>
              </a:rPr>
              <a:t>виконання</a:t>
            </a:r>
            <a:r>
              <a:rPr lang="ru-RU" sz="4500" b="1" dirty="0">
                <a:solidFill>
                  <a:schemeClr val="tx2"/>
                </a:solidFill>
              </a:rPr>
              <a:t> </a:t>
            </a:r>
            <a:r>
              <a:rPr lang="ru-RU" sz="4500" b="1" dirty="0" err="1">
                <a:solidFill>
                  <a:schemeClr val="tx2"/>
                </a:solidFill>
              </a:rPr>
              <a:t>форвардних</a:t>
            </a:r>
            <a:r>
              <a:rPr lang="ru-RU" sz="4500" b="1" dirty="0">
                <a:solidFill>
                  <a:schemeClr val="tx2"/>
                </a:solidFill>
              </a:rPr>
              <a:t> </a:t>
            </a:r>
            <a:r>
              <a:rPr lang="ru-RU" sz="4500" b="1" dirty="0" err="1">
                <a:solidFill>
                  <a:schemeClr val="tx2"/>
                </a:solidFill>
              </a:rPr>
              <a:t>контрактів</a:t>
            </a:r>
            <a:endParaRPr lang="ru-RU" sz="4500" b="1" dirty="0">
              <a:solidFill>
                <a:schemeClr val="tx2"/>
              </a:solidFill>
            </a:endParaRPr>
          </a:p>
          <a:p>
            <a:r>
              <a:rPr lang="ru-RU" sz="4500" b="1" dirty="0" err="1">
                <a:solidFill>
                  <a:schemeClr val="tx2"/>
                </a:solidFill>
              </a:rPr>
              <a:t>Агроекспортні</a:t>
            </a:r>
            <a:r>
              <a:rPr lang="ru-RU" sz="4500" b="1" dirty="0">
                <a:solidFill>
                  <a:schemeClr val="tx2"/>
                </a:solidFill>
              </a:rPr>
              <a:t> спори </a:t>
            </a:r>
            <a:endParaRPr lang="ru-UA" sz="4500" b="1" dirty="0">
              <a:solidFill>
                <a:schemeClr val="tx2"/>
              </a:solidFill>
            </a:endParaRP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AA164CD9-4198-5A84-145C-4AFBD6CA528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85144" y="2280863"/>
            <a:ext cx="6506856" cy="4577137"/>
          </a:xfrm>
        </p:spPr>
      </p:pic>
    </p:spTree>
    <p:extLst>
      <p:ext uri="{BB962C8B-B14F-4D97-AF65-F5344CB8AC3E}">
        <p14:creationId xmlns:p14="http://schemas.microsoft.com/office/powerpoint/2010/main" val="340169482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6D76E3-7CA2-2F2D-F5A6-C446A154E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755" y="534256"/>
            <a:ext cx="6567221" cy="1592496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600" b="1" dirty="0" err="1"/>
              <a:t>Арбітраж</a:t>
            </a:r>
            <a:r>
              <a:rPr lang="ru-RU" sz="3600" b="1" dirty="0"/>
              <a:t> GAFTA — </a:t>
            </a:r>
            <a:r>
              <a:rPr lang="ru-RU" sz="3600" b="1" dirty="0" err="1"/>
              <a:t>швидкий</a:t>
            </a:r>
            <a:r>
              <a:rPr lang="ru-RU" sz="3600" b="1" dirty="0"/>
              <a:t> та </a:t>
            </a:r>
            <a:r>
              <a:rPr lang="ru-RU" sz="3600" b="1" dirty="0" err="1"/>
              <a:t>ефективний</a:t>
            </a:r>
            <a:r>
              <a:rPr lang="ru-RU" sz="3600" b="1" dirty="0"/>
              <a:t> </a:t>
            </a:r>
            <a:r>
              <a:rPr lang="ru-RU" sz="3600" b="1" dirty="0" err="1"/>
              <a:t>спосіб</a:t>
            </a:r>
            <a:r>
              <a:rPr lang="ru-RU" sz="3600" b="1" dirty="0"/>
              <a:t> </a:t>
            </a:r>
            <a:r>
              <a:rPr lang="ru-RU" sz="3600" b="1" dirty="0" err="1"/>
              <a:t>вирішення</a:t>
            </a:r>
            <a:r>
              <a:rPr lang="ru-RU" sz="3600" b="1" dirty="0"/>
              <a:t> </a:t>
            </a:r>
            <a:r>
              <a:rPr lang="ru-RU" sz="3600" b="1" dirty="0" err="1"/>
              <a:t>торгових</a:t>
            </a:r>
            <a:r>
              <a:rPr lang="ru-RU" sz="3600" b="1" dirty="0"/>
              <a:t> </a:t>
            </a:r>
            <a:r>
              <a:rPr lang="ru-RU" sz="3600" b="1" dirty="0" err="1"/>
              <a:t>спорів</a:t>
            </a:r>
            <a:endParaRPr lang="ru-UA" sz="3600" b="1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3A90F22-1800-E049-1A39-79F673C2932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0520" b="10520"/>
          <a:stretch>
            <a:fillRect/>
          </a:stretch>
        </p:blipFill>
        <p:spPr>
          <a:xfrm>
            <a:off x="7419977" y="0"/>
            <a:ext cx="4700551" cy="3711598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6C396B56-BAFB-FC38-D85F-07194A23C8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472" y="2506894"/>
            <a:ext cx="11969840" cy="4351106"/>
          </a:xfrm>
        </p:spPr>
        <p:txBody>
          <a:bodyPr>
            <a:normAutofit/>
          </a:bodyPr>
          <a:lstStyle/>
          <a:p>
            <a:r>
              <a:rPr lang="ru-RU" sz="4000" b="1" dirty="0" err="1">
                <a:solidFill>
                  <a:schemeClr val="accent3">
                    <a:lumMod val="50000"/>
                  </a:schemeClr>
                </a:solidFill>
              </a:rPr>
              <a:t>Переваги</a:t>
            </a:r>
            <a:r>
              <a:rPr lang="ru-RU" sz="4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4000" b="1" dirty="0" err="1">
                <a:solidFill>
                  <a:schemeClr val="accent3">
                    <a:lumMod val="50000"/>
                  </a:schemeClr>
                </a:solidFill>
              </a:rPr>
              <a:t>арбітражу</a:t>
            </a:r>
            <a:r>
              <a:rPr lang="ru-RU" sz="4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</a:rPr>
              <a:t>GAFTA:</a:t>
            </a:r>
            <a:endParaRPr lang="en-US" sz="2600" dirty="0"/>
          </a:p>
          <a:p>
            <a:r>
              <a:rPr lang="en-US" sz="2600" dirty="0"/>
              <a:t>    </a:t>
            </a:r>
            <a:r>
              <a:rPr lang="ru-RU" sz="2600" u="sng" dirty="0" err="1"/>
              <a:t>конфіденційність</a:t>
            </a:r>
            <a:r>
              <a:rPr lang="ru-RU" sz="2600" dirty="0"/>
              <a:t>: </a:t>
            </a:r>
            <a:r>
              <a:rPr lang="ru-RU" sz="2600" dirty="0" err="1"/>
              <a:t>слухання</a:t>
            </a:r>
            <a:r>
              <a:rPr lang="ru-RU" sz="2600" dirty="0"/>
              <a:t> </a:t>
            </a:r>
            <a:r>
              <a:rPr lang="ru-RU" sz="2600" dirty="0" err="1"/>
              <a:t>проходять</a:t>
            </a:r>
            <a:r>
              <a:rPr lang="ru-RU" sz="2600" dirty="0"/>
              <a:t> в приватному порядку</a:t>
            </a:r>
          </a:p>
          <a:p>
            <a:r>
              <a:rPr lang="ru-RU" sz="2600" dirty="0"/>
              <a:t>    </a:t>
            </a:r>
            <a:r>
              <a:rPr lang="ru-RU" sz="2600" u="sng" dirty="0" err="1"/>
              <a:t>доступність</a:t>
            </a:r>
            <a:r>
              <a:rPr lang="ru-RU" sz="2600" u="sng" dirty="0"/>
              <a:t>:</a:t>
            </a:r>
            <a:r>
              <a:rPr lang="ru-RU" sz="2600" dirty="0"/>
              <a:t> </a:t>
            </a:r>
            <a:r>
              <a:rPr lang="ru-RU" sz="2600" dirty="0" err="1"/>
              <a:t>вартість</a:t>
            </a:r>
            <a:r>
              <a:rPr lang="ru-RU" sz="2600" dirty="0"/>
              <a:t> </a:t>
            </a:r>
            <a:r>
              <a:rPr lang="ru-RU" sz="2600" dirty="0" err="1"/>
              <a:t>арбітражу</a:t>
            </a:r>
            <a:r>
              <a:rPr lang="ru-RU" sz="2600" dirty="0"/>
              <a:t> </a:t>
            </a:r>
            <a:r>
              <a:rPr lang="ru-RU" sz="2600" dirty="0" err="1"/>
              <a:t>менше</a:t>
            </a:r>
            <a:r>
              <a:rPr lang="ru-RU" sz="2600" dirty="0"/>
              <a:t>, </a:t>
            </a:r>
            <a:r>
              <a:rPr lang="ru-RU" sz="2600" dirty="0" err="1"/>
              <a:t>ніж</a:t>
            </a:r>
            <a:r>
              <a:rPr lang="ru-RU" sz="2600" dirty="0"/>
              <a:t> </a:t>
            </a:r>
            <a:r>
              <a:rPr lang="ru-RU" sz="2600" dirty="0" err="1"/>
              <a:t>судовий</a:t>
            </a:r>
            <a:r>
              <a:rPr lang="ru-RU" sz="2600" dirty="0"/>
              <a:t> </a:t>
            </a:r>
            <a:r>
              <a:rPr lang="ru-RU" sz="2600" dirty="0" err="1"/>
              <a:t>розгляд</a:t>
            </a:r>
            <a:endParaRPr lang="ru-RU" sz="2600" dirty="0"/>
          </a:p>
          <a:p>
            <a:r>
              <a:rPr lang="ru-RU" sz="2600" dirty="0"/>
              <a:t>    </a:t>
            </a:r>
            <a:r>
              <a:rPr lang="ru-RU" sz="2600" u="sng" dirty="0" err="1"/>
              <a:t>швидкість</a:t>
            </a:r>
            <a:r>
              <a:rPr lang="ru-RU" sz="2600" u="sng" dirty="0"/>
              <a:t>:</a:t>
            </a:r>
            <a:r>
              <a:rPr lang="ru-RU" sz="2600" dirty="0"/>
              <a:t> </a:t>
            </a:r>
            <a:r>
              <a:rPr lang="ru-RU" sz="2600" dirty="0" err="1"/>
              <a:t>займає</a:t>
            </a:r>
            <a:r>
              <a:rPr lang="ru-RU" sz="2600" dirty="0"/>
              <a:t> </a:t>
            </a:r>
            <a:r>
              <a:rPr lang="ru-RU" sz="2600" dirty="0" err="1"/>
              <a:t>менше</a:t>
            </a:r>
            <a:r>
              <a:rPr lang="ru-RU" sz="2600" dirty="0"/>
              <a:t> часу, </a:t>
            </a:r>
            <a:r>
              <a:rPr lang="ru-RU" sz="2600" dirty="0" err="1"/>
              <a:t>ніж</a:t>
            </a:r>
            <a:r>
              <a:rPr lang="ru-RU" sz="2600" dirty="0"/>
              <a:t> </a:t>
            </a:r>
            <a:r>
              <a:rPr lang="ru-RU" sz="2600" dirty="0" err="1"/>
              <a:t>розгляд</a:t>
            </a:r>
            <a:r>
              <a:rPr lang="ru-RU" sz="2600" dirty="0"/>
              <a:t> спору у судовому порядку</a:t>
            </a:r>
          </a:p>
          <a:p>
            <a:r>
              <a:rPr lang="ru-RU" sz="2600" dirty="0"/>
              <a:t>    </a:t>
            </a:r>
            <a:r>
              <a:rPr lang="ru-RU" sz="2600" u="sng" dirty="0" err="1"/>
              <a:t>якість</a:t>
            </a:r>
            <a:r>
              <a:rPr lang="ru-RU" sz="2600" u="sng" dirty="0"/>
              <a:t>:</a:t>
            </a:r>
            <a:r>
              <a:rPr lang="ru-RU" sz="2600" dirty="0"/>
              <a:t> </a:t>
            </a:r>
            <a:r>
              <a:rPr lang="ru-RU" sz="2600" dirty="0" err="1"/>
              <a:t>суперечки</a:t>
            </a:r>
            <a:r>
              <a:rPr lang="ru-RU" sz="2600" dirty="0"/>
              <a:t> </a:t>
            </a:r>
            <a:r>
              <a:rPr lang="ru-RU" sz="2600" dirty="0" err="1"/>
              <a:t>розглядають</a:t>
            </a:r>
            <a:r>
              <a:rPr lang="ru-RU" sz="2600" dirty="0"/>
              <a:t> </a:t>
            </a:r>
            <a:r>
              <a:rPr lang="ru-RU" sz="2600" dirty="0" err="1"/>
              <a:t>кваліфіковані</a:t>
            </a:r>
            <a:r>
              <a:rPr lang="ru-RU" sz="2600" dirty="0"/>
              <a:t> </a:t>
            </a:r>
            <a:r>
              <a:rPr lang="ru-RU" sz="2600" dirty="0" err="1"/>
              <a:t>арбітри</a:t>
            </a:r>
            <a:r>
              <a:rPr lang="ru-RU" sz="2600" dirty="0"/>
              <a:t> </a:t>
            </a:r>
            <a:r>
              <a:rPr lang="en-US" sz="2600" dirty="0"/>
              <a:t>GAFTA, </a:t>
            </a:r>
            <a:r>
              <a:rPr lang="ru-RU" sz="2600" dirty="0" err="1"/>
              <a:t>які</a:t>
            </a:r>
            <a:r>
              <a:rPr lang="ru-RU" sz="2600" dirty="0"/>
              <a:t> </a:t>
            </a:r>
            <a:r>
              <a:rPr lang="ru-RU" sz="2600" dirty="0" err="1"/>
              <a:t>володіють</a:t>
            </a:r>
            <a:r>
              <a:rPr lang="ru-RU" sz="2600" dirty="0"/>
              <a:t> </a:t>
            </a:r>
            <a:r>
              <a:rPr lang="ru-RU" sz="2600" dirty="0" err="1"/>
              <a:t>глибоким</a:t>
            </a:r>
            <a:r>
              <a:rPr lang="ru-RU" sz="2600" dirty="0"/>
              <a:t> </a:t>
            </a:r>
            <a:r>
              <a:rPr lang="ru-RU" sz="2600" dirty="0" err="1"/>
              <a:t>розумінням</a:t>
            </a:r>
            <a:r>
              <a:rPr lang="ru-RU" sz="2600" dirty="0"/>
              <a:t> </a:t>
            </a:r>
            <a:r>
              <a:rPr lang="ru-RU" sz="2600" dirty="0" err="1"/>
              <a:t>складнощів</a:t>
            </a:r>
            <a:r>
              <a:rPr lang="ru-RU" sz="2600" dirty="0"/>
              <a:t> </a:t>
            </a:r>
            <a:r>
              <a:rPr lang="ru-RU" sz="2600" dirty="0" err="1"/>
              <a:t>сучасної</a:t>
            </a:r>
            <a:r>
              <a:rPr lang="ru-RU" sz="2600" dirty="0"/>
              <a:t> </a:t>
            </a:r>
            <a:r>
              <a:rPr lang="ru-RU" sz="2600" dirty="0" err="1"/>
              <a:t>торгівлі</a:t>
            </a:r>
            <a:endParaRPr lang="ru-RU" sz="2600" dirty="0"/>
          </a:p>
          <a:p>
            <a:r>
              <a:rPr lang="ru-RU" sz="2600" dirty="0"/>
              <a:t>    </a:t>
            </a:r>
            <a:r>
              <a:rPr lang="ru-RU" sz="2600" u="sng" dirty="0" err="1"/>
              <a:t>підтримка</a:t>
            </a:r>
            <a:r>
              <a:rPr lang="ru-RU" sz="2600" u="sng" dirty="0"/>
              <a:t>: </a:t>
            </a:r>
            <a:r>
              <a:rPr lang="ru-RU" sz="2600" dirty="0"/>
              <a:t>сторонам </a:t>
            </a:r>
            <a:r>
              <a:rPr lang="ru-RU" sz="2600" dirty="0" err="1"/>
              <a:t>може</a:t>
            </a:r>
            <a:r>
              <a:rPr lang="ru-RU" sz="2600" dirty="0"/>
              <a:t> бути </a:t>
            </a:r>
            <a:r>
              <a:rPr lang="ru-RU" sz="2600" dirty="0" err="1"/>
              <a:t>надана</a:t>
            </a:r>
            <a:r>
              <a:rPr lang="ru-RU" sz="2600" dirty="0"/>
              <a:t> </a:t>
            </a:r>
            <a:r>
              <a:rPr lang="ru-RU" sz="2600" dirty="0" err="1"/>
              <a:t>допомога</a:t>
            </a:r>
            <a:r>
              <a:rPr lang="ru-RU" sz="2600" dirty="0"/>
              <a:t> в </a:t>
            </a:r>
            <a:r>
              <a:rPr lang="ru-RU" sz="2600" dirty="0" err="1"/>
              <a:t>поданні</a:t>
            </a:r>
            <a:r>
              <a:rPr lang="ru-RU" sz="2600" dirty="0"/>
              <a:t> </a:t>
            </a:r>
            <a:r>
              <a:rPr lang="ru-RU" sz="2600" dirty="0" err="1"/>
              <a:t>документів</a:t>
            </a:r>
            <a:r>
              <a:rPr lang="ru-RU" sz="2600" dirty="0"/>
              <a:t> до </a:t>
            </a:r>
            <a:r>
              <a:rPr lang="ru-RU" sz="2600" dirty="0" err="1"/>
              <a:t>розгляду</a:t>
            </a:r>
            <a:r>
              <a:rPr lang="ru-RU" sz="2600" dirty="0"/>
              <a:t> </a:t>
            </a:r>
            <a:r>
              <a:rPr lang="ru-RU" sz="2600" dirty="0" err="1"/>
              <a:t>або</a:t>
            </a:r>
            <a:r>
              <a:rPr lang="ru-RU" sz="2600" dirty="0"/>
              <a:t> в </a:t>
            </a:r>
            <a:r>
              <a:rPr lang="ru-RU" sz="2600" dirty="0" err="1"/>
              <a:t>представленні</a:t>
            </a:r>
            <a:r>
              <a:rPr lang="ru-RU" sz="2600" dirty="0"/>
              <a:t> </a:t>
            </a:r>
            <a:r>
              <a:rPr lang="ru-RU" sz="2600" dirty="0" err="1"/>
              <a:t>інтересів</a:t>
            </a:r>
            <a:r>
              <a:rPr lang="ru-RU" sz="2600" dirty="0"/>
              <a:t> </a:t>
            </a:r>
            <a:r>
              <a:rPr lang="ru-RU" sz="2600" dirty="0" err="1"/>
              <a:t>сторін</a:t>
            </a:r>
            <a:r>
              <a:rPr lang="ru-RU" sz="2600" dirty="0"/>
              <a:t> на </a:t>
            </a:r>
            <a:r>
              <a:rPr lang="ru-RU" sz="2600" dirty="0" err="1"/>
              <a:t>слуханні</a:t>
            </a:r>
            <a:endParaRPr lang="ru-RU" sz="2600" dirty="0"/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50335750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991461-CC7B-5352-3C09-0D054896E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Кредитні спори: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27BDF8-7B52-10FE-4E63-1DE49204B9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2321960"/>
            <a:ext cx="6172200" cy="4536039"/>
          </a:xfrm>
          <a:solidFill>
            <a:schemeClr val="bg2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9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В </a:t>
            </a:r>
            <a:r>
              <a:rPr lang="ru-RU" sz="29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Україні</a:t>
            </a:r>
            <a:r>
              <a:rPr lang="ru-RU" sz="29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9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запрацював</a:t>
            </a:r>
            <a:r>
              <a:rPr lang="ru-RU" sz="29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Фонд </a:t>
            </a:r>
            <a:r>
              <a:rPr lang="ru-RU" sz="29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часткового</a:t>
            </a:r>
            <a:r>
              <a:rPr lang="ru-RU" sz="29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9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гарантування</a:t>
            </a:r>
            <a:r>
              <a:rPr lang="ru-RU" sz="29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9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кредитів</a:t>
            </a:r>
            <a:r>
              <a:rPr lang="ru-RU" sz="29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в </a:t>
            </a:r>
            <a:r>
              <a:rPr lang="ru-RU" sz="29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сільському</a:t>
            </a:r>
            <a:r>
              <a:rPr lang="ru-RU" sz="29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9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господарстві</a:t>
            </a:r>
            <a:r>
              <a:rPr lang="ru-RU" sz="29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UA" b="1" u="sng" dirty="0">
                <a:solidFill>
                  <a:schemeClr val="accent6">
                    <a:lumMod val="25000"/>
                  </a:schemeClr>
                </a:solidFill>
              </a:rPr>
              <a:t>Умови отримання гарантії:</a:t>
            </a:r>
          </a:p>
          <a:p>
            <a:pPr marL="0" indent="0">
              <a:buNone/>
            </a:pPr>
            <a:r>
              <a:rPr lang="uk-UA" b="1" dirty="0"/>
              <a:t>1. </a:t>
            </a:r>
            <a:r>
              <a:rPr lang="ru-UA" b="1" dirty="0"/>
              <a:t>Основним видом діяльності </a:t>
            </a:r>
            <a:r>
              <a:rPr lang="uk-UA" b="1" dirty="0"/>
              <a:t>є </a:t>
            </a:r>
            <a:r>
              <a:rPr lang="ru-UA" b="1" dirty="0"/>
              <a:t>виробництво сільськогосподарської продукції</a:t>
            </a:r>
            <a:r>
              <a:rPr lang="uk-UA" b="1" dirty="0"/>
              <a:t>.</a:t>
            </a:r>
            <a:endParaRPr lang="ru-UA" b="1" dirty="0"/>
          </a:p>
          <a:p>
            <a:pPr marL="0" indent="0">
              <a:buNone/>
            </a:pPr>
            <a:r>
              <a:rPr lang="uk-UA" b="1" dirty="0"/>
              <a:t>2.. </a:t>
            </a:r>
            <a:r>
              <a:rPr lang="ru-UA" b="1" dirty="0"/>
              <a:t>У володінні чи користуванні суб’єкта підприємництва перебуває не більше 500 гектарів землі</a:t>
            </a:r>
            <a:r>
              <a:rPr lang="uk-UA" b="1" dirty="0"/>
              <a:t>  </a:t>
            </a:r>
            <a:r>
              <a:rPr lang="uk-UA" b="1" dirty="0" err="1"/>
              <a:t>сг</a:t>
            </a:r>
            <a:r>
              <a:rPr lang="uk-UA" b="1" dirty="0"/>
              <a:t> призначення.</a:t>
            </a:r>
            <a:endParaRPr lang="ru-UA" b="1" dirty="0"/>
          </a:p>
          <a:p>
            <a:pPr marL="0" indent="0">
              <a:buNone/>
            </a:pPr>
            <a:endParaRPr lang="ru-UA" sz="4500" b="1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2299228A-68E3-767A-E702-9AA390FC3CF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321960"/>
            <a:ext cx="6019800" cy="4536040"/>
          </a:xfrm>
        </p:spPr>
      </p:pic>
    </p:spTree>
    <p:extLst>
      <p:ext uri="{BB962C8B-B14F-4D97-AF65-F5344CB8AC3E}">
        <p14:creationId xmlns:p14="http://schemas.microsoft.com/office/powerpoint/2010/main" val="202932439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12F225-3694-9E85-50CE-E7C33A778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915436" cy="6184188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ru-RU" sz="3200" dirty="0" err="1"/>
              <a:t>Фінансово</a:t>
            </a:r>
            <a:r>
              <a:rPr lang="ru-RU" sz="3200" dirty="0"/>
              <a:t> </a:t>
            </a:r>
            <a:r>
              <a:rPr lang="ru-RU" sz="3200" dirty="0" err="1"/>
              <a:t>успішне</a:t>
            </a:r>
            <a:r>
              <a:rPr lang="ru-RU" sz="3200" dirty="0"/>
              <a:t> </a:t>
            </a:r>
            <a:r>
              <a:rPr lang="ru-RU" sz="3200" dirty="0" err="1"/>
              <a:t>здійснення</a:t>
            </a:r>
            <a:r>
              <a:rPr lang="ru-RU" sz="3200" dirty="0"/>
              <a:t> </a:t>
            </a:r>
            <a:r>
              <a:rPr lang="ru-RU" sz="3200" dirty="0" err="1"/>
              <a:t>агробізнесу</a:t>
            </a:r>
            <a:r>
              <a:rPr lang="ru-RU" sz="3200" dirty="0"/>
              <a:t> в </a:t>
            </a:r>
            <a:r>
              <a:rPr lang="ru-RU" sz="3200" dirty="0" err="1"/>
              <a:t>Україні</a:t>
            </a:r>
            <a:r>
              <a:rPr lang="ru-RU" sz="3200" dirty="0"/>
              <a:t>  </a:t>
            </a:r>
            <a:r>
              <a:rPr lang="ru-RU" sz="3200" dirty="0" err="1"/>
              <a:t>неможливе</a:t>
            </a:r>
            <a:r>
              <a:rPr lang="ru-RU" sz="3200" dirty="0"/>
              <a:t> без </a:t>
            </a:r>
            <a:r>
              <a:rPr lang="ru-RU" sz="3200" dirty="0" err="1"/>
              <a:t>належного</a:t>
            </a:r>
            <a:r>
              <a:rPr lang="ru-RU" sz="3200" dirty="0"/>
              <a:t> компетентного </a:t>
            </a:r>
            <a:r>
              <a:rPr lang="ru-RU" sz="3200" dirty="0" err="1"/>
              <a:t>юридичного</a:t>
            </a:r>
            <a:r>
              <a:rPr lang="ru-RU" sz="3200" dirty="0"/>
              <a:t> </a:t>
            </a:r>
            <a:r>
              <a:rPr lang="ru-RU" sz="3200" dirty="0" err="1"/>
              <a:t>супроводу</a:t>
            </a:r>
            <a:r>
              <a:rPr lang="ru-RU" sz="3200" dirty="0"/>
              <a:t> </a:t>
            </a:r>
            <a:r>
              <a:rPr lang="ru-RU" sz="3200" dirty="0" err="1"/>
              <a:t>підприємницької</a:t>
            </a:r>
            <a:r>
              <a:rPr lang="ru-RU" sz="3200" dirty="0"/>
              <a:t> </a:t>
            </a:r>
            <a:r>
              <a:rPr lang="ru-RU" sz="3200" dirty="0" err="1"/>
              <a:t>діяльності</a:t>
            </a:r>
            <a:r>
              <a:rPr lang="ru-RU" sz="3200" dirty="0"/>
              <a:t> в </a:t>
            </a:r>
            <a:r>
              <a:rPr lang="ru-RU" sz="3200" dirty="0" err="1"/>
              <a:t>агросекторі</a:t>
            </a:r>
            <a:r>
              <a:rPr lang="ru-RU" sz="3200" dirty="0"/>
              <a:t>, </a:t>
            </a:r>
            <a:r>
              <a:rPr lang="ru-RU" sz="3200" dirty="0" err="1"/>
              <a:t>оскільки</a:t>
            </a:r>
            <a:r>
              <a:rPr lang="ru-RU" sz="3200" dirty="0"/>
              <a:t> </a:t>
            </a:r>
            <a:r>
              <a:rPr lang="ru-RU" sz="3200" dirty="0" err="1"/>
              <a:t>така</a:t>
            </a:r>
            <a:r>
              <a:rPr lang="ru-RU" sz="3200" dirty="0"/>
              <a:t> </a:t>
            </a:r>
            <a:r>
              <a:rPr lang="ru-RU" sz="3200" dirty="0" err="1"/>
              <a:t>діяльність</a:t>
            </a:r>
            <a:r>
              <a:rPr lang="ru-RU" sz="3200" dirty="0"/>
              <a:t> повинна </a:t>
            </a:r>
            <a:r>
              <a:rPr lang="ru-RU" sz="3200" dirty="0" err="1"/>
              <a:t>здійснюватись</a:t>
            </a:r>
            <a:r>
              <a:rPr lang="ru-RU" sz="3200" dirty="0"/>
              <a:t> </a:t>
            </a:r>
            <a:r>
              <a:rPr lang="ru-RU" sz="3200" dirty="0" err="1"/>
              <a:t>відповідно</a:t>
            </a:r>
            <a:r>
              <a:rPr lang="ru-RU" sz="3200" dirty="0"/>
              <a:t> до </a:t>
            </a:r>
            <a:r>
              <a:rPr lang="ru-RU" sz="3200" dirty="0" err="1"/>
              <a:t>вимог</a:t>
            </a:r>
            <a:r>
              <a:rPr lang="ru-RU" sz="3200" dirty="0"/>
              <a:t> </a:t>
            </a:r>
            <a:r>
              <a:rPr lang="ru-RU" sz="3200" dirty="0" err="1"/>
              <a:t>законодавства</a:t>
            </a:r>
            <a:r>
              <a:rPr lang="ru-RU" sz="3200" dirty="0"/>
              <a:t> </a:t>
            </a:r>
            <a:r>
              <a:rPr lang="ru-RU" sz="3200" dirty="0" err="1"/>
              <a:t>України</a:t>
            </a:r>
            <a:r>
              <a:rPr lang="ru-RU" sz="3200" dirty="0"/>
              <a:t>.</a:t>
            </a:r>
            <a:endParaRPr lang="ru-UA" sz="3200" dirty="0"/>
          </a:p>
        </p:txBody>
      </p:sp>
      <p:pic>
        <p:nvPicPr>
          <p:cNvPr id="7" name="Объект 6" descr="Офисный работник">
            <a:extLst>
              <a:ext uri="{FF2B5EF4-FFF2-40B4-BE49-F238E27FC236}">
                <a16:creationId xmlns:a16="http://schemas.microsoft.com/office/drawing/2014/main" id="{16026E4E-DAB3-9043-A3C8-3B412D7AAB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04953" y="4130211"/>
            <a:ext cx="3539786" cy="2727789"/>
          </a:xfrm>
        </p:spPr>
      </p:pic>
      <p:pic>
        <p:nvPicPr>
          <p:cNvPr id="9" name="Рисунок 8" descr="Книги">
            <a:extLst>
              <a:ext uri="{FF2B5EF4-FFF2-40B4-BE49-F238E27FC236}">
                <a16:creationId xmlns:a16="http://schemas.microsoft.com/office/drawing/2014/main" id="{B3369A5B-003D-0DCB-4D52-4557844DA8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8444" y="629290"/>
            <a:ext cx="2107916" cy="187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480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CB20ED-5A82-A1A1-1F0B-FAD2364E1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3798" y="2091716"/>
            <a:ext cx="8705088" cy="2002536"/>
          </a:xfrm>
        </p:spPr>
        <p:txBody>
          <a:bodyPr>
            <a:normAutofit/>
          </a:bodyPr>
          <a:lstStyle/>
          <a:p>
            <a:r>
              <a:rPr lang="uk-UA" sz="5500" dirty="0"/>
              <a:t>ДЯКУЮ ЗА УВАГУ!</a:t>
            </a:r>
            <a:endParaRPr lang="ru-UA" sz="55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69CF0E-0243-8D15-3346-0C8950C0A6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6032" y="3226086"/>
            <a:ext cx="11640620" cy="1736332"/>
          </a:xfrm>
        </p:spPr>
        <p:txBody>
          <a:bodyPr>
            <a:normAutofit fontScale="25000" lnSpcReduction="20000"/>
          </a:bodyPr>
          <a:lstStyle/>
          <a:p>
            <a:r>
              <a:rPr lang="ru-RU" sz="16000" b="1" dirty="0" err="1"/>
              <a:t>Контакти</a:t>
            </a:r>
            <a:r>
              <a:rPr lang="ru-RU" sz="16000" b="1" dirty="0"/>
              <a:t>: </a:t>
            </a:r>
          </a:p>
          <a:p>
            <a:r>
              <a:rPr lang="ru-RU" sz="16000" b="1" dirty="0" err="1"/>
              <a:t>e-mail</a:t>
            </a:r>
            <a:r>
              <a:rPr lang="ru-RU" sz="16000" b="1" dirty="0"/>
              <a:t>: elenabatyhina@gmail.com</a:t>
            </a:r>
          </a:p>
          <a:p>
            <a:r>
              <a:rPr lang="ru-RU" sz="16000" b="1" dirty="0"/>
              <a:t>тел. 050 908 93 21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99235566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FF9595-5CC9-6637-E667-8FA50E7A2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98642"/>
            <a:ext cx="8370870" cy="113375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 За складом </a:t>
            </a:r>
            <a:r>
              <a:rPr lang="ru-RU" b="1" dirty="0" err="1"/>
              <a:t>правопорушення</a:t>
            </a:r>
            <a:r>
              <a:rPr lang="ru-RU" b="1" dirty="0"/>
              <a:t> у </a:t>
            </a:r>
            <a:r>
              <a:rPr lang="ru-RU" b="1" dirty="0" err="1"/>
              <a:t>сфері</a:t>
            </a:r>
            <a:r>
              <a:rPr lang="ru-RU" b="1" dirty="0"/>
              <a:t> </a:t>
            </a:r>
            <a:r>
              <a:rPr lang="ru-RU" b="1" dirty="0" err="1"/>
              <a:t>агробізнесу</a:t>
            </a:r>
            <a:r>
              <a:rPr lang="ru-RU" b="1" dirty="0"/>
              <a:t> </a:t>
            </a:r>
            <a:r>
              <a:rPr lang="ru-RU" b="1" dirty="0" err="1"/>
              <a:t>можна</a:t>
            </a:r>
            <a:r>
              <a:rPr lang="ru-RU" b="1" dirty="0"/>
              <a:t> </a:t>
            </a:r>
            <a:br>
              <a:rPr lang="ru-RU" b="1" dirty="0"/>
            </a:br>
            <a:r>
              <a:rPr lang="ru-RU" b="1" dirty="0" err="1"/>
              <a:t>поділити</a:t>
            </a:r>
            <a:r>
              <a:rPr lang="ru-RU" b="1" dirty="0"/>
              <a:t> на: </a:t>
            </a:r>
            <a:endParaRPr lang="ru-UA" b="1" dirty="0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F035359F-854D-CD0A-C03D-E919780C295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89437606"/>
              </p:ext>
            </p:extLst>
          </p:nvPr>
        </p:nvGraphicFramePr>
        <p:xfrm>
          <a:off x="328773" y="1171254"/>
          <a:ext cx="11496781" cy="5352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806931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C5D3D9-1007-F618-BE4C-BD1BAE4CD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837" y="2807412"/>
            <a:ext cx="7256411" cy="332368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500" dirty="0" err="1"/>
              <a:t>Понад</a:t>
            </a:r>
            <a:r>
              <a:rPr lang="ru-RU" sz="5500" dirty="0"/>
              <a:t> </a:t>
            </a:r>
            <a:r>
              <a:rPr lang="ru-RU" sz="5500" b="1" u="sng" dirty="0"/>
              <a:t>70%</a:t>
            </a:r>
            <a:r>
              <a:rPr lang="ru-RU" sz="5500" dirty="0"/>
              <a:t> </a:t>
            </a:r>
            <a:r>
              <a:rPr lang="ru-RU" sz="5500" dirty="0" err="1"/>
              <a:t>аграріїв</a:t>
            </a:r>
            <a:r>
              <a:rPr lang="ru-RU" sz="5500" dirty="0"/>
              <a:t> </a:t>
            </a:r>
            <a:r>
              <a:rPr lang="ru-RU" sz="5500" dirty="0" err="1"/>
              <a:t>вважають</a:t>
            </a:r>
            <a:r>
              <a:rPr lang="ru-RU" sz="5500" dirty="0"/>
              <a:t> </a:t>
            </a:r>
            <a:r>
              <a:rPr lang="ru-RU" sz="5500" dirty="0" err="1"/>
              <a:t>свій</a:t>
            </a:r>
            <a:r>
              <a:rPr lang="ru-RU" sz="5500" dirty="0"/>
              <a:t> </a:t>
            </a:r>
            <a:r>
              <a:rPr lang="ru-RU" sz="5500" dirty="0" err="1"/>
              <a:t>бізнес</a:t>
            </a:r>
            <a:r>
              <a:rPr lang="ru-RU" sz="5500" dirty="0"/>
              <a:t> </a:t>
            </a:r>
            <a:r>
              <a:rPr lang="ru-RU" sz="5500" dirty="0" err="1"/>
              <a:t>незахищеним</a:t>
            </a:r>
            <a:r>
              <a:rPr lang="ru-RU" sz="5500" dirty="0"/>
              <a:t> </a:t>
            </a:r>
            <a:r>
              <a:rPr lang="ru-RU" sz="5500" dirty="0" err="1"/>
              <a:t>від</a:t>
            </a:r>
            <a:r>
              <a:rPr lang="ru-RU" sz="5500" dirty="0"/>
              <a:t> рейдерства!!!</a:t>
            </a:r>
            <a:br>
              <a:rPr lang="ru-RU" dirty="0"/>
            </a:br>
            <a:br>
              <a:rPr lang="ru-RU" dirty="0"/>
            </a:br>
            <a:r>
              <a:rPr lang="ru-RU" dirty="0"/>
              <a:t> </a:t>
            </a:r>
            <a:endParaRPr lang="ru-UA" dirty="0"/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F8C03847-8318-38C8-1D42-CB9F74649CA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01791" y="239493"/>
            <a:ext cx="3116762" cy="2074063"/>
          </a:xfr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ED58D920-CB93-8A77-9158-461523B911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52583" y="513537"/>
            <a:ext cx="7839064" cy="1244378"/>
          </a:xfr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3000" dirty="0"/>
              <a:t>Опитування «Соціальний моніторинг» на замовлення Всеукраїнської аграрної ради</a:t>
            </a:r>
            <a:endParaRPr lang="ru-UA" sz="3000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D7872204-244E-E940-91E8-B8DFB872617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849820" y="4161034"/>
            <a:ext cx="4129278" cy="2526407"/>
          </a:xfrm>
        </p:spPr>
      </p:pic>
    </p:spTree>
    <p:extLst>
      <p:ext uri="{BB962C8B-B14F-4D97-AF65-F5344CB8AC3E}">
        <p14:creationId xmlns:p14="http://schemas.microsoft.com/office/powerpoint/2010/main" val="3370033319"/>
      </p:ext>
    </p:extLst>
  </p:cSld>
  <p:clrMapOvr>
    <a:masterClrMapping/>
  </p:clrMapOvr>
  <p:transition spd="slow">
    <p:push dir="u"/>
  </p:transition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ис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0957330_TF10001108_Win32" id="{108FE444-BA81-406C-926B-C22433040ED4}" vid="{B828EE0D-6F30-46BE-9117-D5BB5149D8BA}"/>
    </a:ext>
  </a:extLst>
</a:theme>
</file>

<file path=ppt/theme/theme3.xml><?xml version="1.0" encoding="utf-8"?>
<a:theme xmlns:a="http://schemas.openxmlformats.org/drawingml/2006/main" name="Савон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4.xml><?xml version="1.0" encoding="utf-8"?>
<a:theme xmlns:a="http://schemas.openxmlformats.org/drawingml/2006/main" name="Савон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989_TF78438558" id="{9E57F44F-DA93-4254-91DF-B1426C3EFFA1}" vid="{65451059-DDF1-4B5B-9523-2E5E61368425}"/>
    </a:ext>
  </a:extLst>
</a:theme>
</file>

<file path=ppt/theme/theme5.xml><?xml version="1.0" encoding="utf-8"?>
<a:theme xmlns:a="http://schemas.openxmlformats.org/drawingml/2006/main" name="Тема Office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Custom 23">
      <a:majorFont>
        <a:latin typeface="Baskerville Old Face"/>
        <a:ea typeface=""/>
        <a:cs typeface="Times New Roman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8770995_TF56410444_Win32" id="{D0524A03-AA06-424F-8535-98963A5C8ECD}" vid="{C2754639-684A-4B5A-914E-EA25D6048473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16856</TotalTime>
  <Words>4003</Words>
  <Application>Microsoft Office PowerPoint</Application>
  <PresentationFormat>Широкоэкранный</PresentationFormat>
  <Paragraphs>266</Paragraphs>
  <Slides>74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74</vt:i4>
      </vt:variant>
    </vt:vector>
  </HeadingPairs>
  <TitlesOfParts>
    <vt:vector size="91" baseType="lpstr">
      <vt:lpstr>Arial</vt:lpstr>
      <vt:lpstr>Baskerville</vt:lpstr>
      <vt:lpstr>Calibri</vt:lpstr>
      <vt:lpstr>Century Gothic</vt:lpstr>
      <vt:lpstr>Corbel</vt:lpstr>
      <vt:lpstr>Garamond</vt:lpstr>
      <vt:lpstr>Gill Sans Light</vt:lpstr>
      <vt:lpstr>Gill Sans Nova</vt:lpstr>
      <vt:lpstr>Gill Sans Nova Light</vt:lpstr>
      <vt:lpstr>Segoe UI</vt:lpstr>
      <vt:lpstr>Segoe UI Light</vt:lpstr>
      <vt:lpstr>Times New Roman</vt:lpstr>
      <vt:lpstr>Базис</vt:lpstr>
      <vt:lpstr>WelcomeDoc</vt:lpstr>
      <vt:lpstr>Савон</vt:lpstr>
      <vt:lpstr>СавонVTI</vt:lpstr>
      <vt:lpstr>Тема Office</vt:lpstr>
      <vt:lpstr>Захист агробізнесу: нормативно-правове регулювання та судова практика</vt:lpstr>
      <vt:lpstr>Агробізнес з правової точки зору </vt:lpstr>
      <vt:lpstr>Розвиток аграрного законодавства України: </vt:lpstr>
      <vt:lpstr>Презентация PowerPoint</vt:lpstr>
      <vt:lpstr>Презентация PowerPoint</vt:lpstr>
      <vt:lpstr>Розвиток аграрного законодавства України: </vt:lpstr>
      <vt:lpstr>п.2.151. ст.1 ЗУ «Про державну підтримку сільського господарства України»</vt:lpstr>
      <vt:lpstr> За складом правопорушення у сфері агробізнесу можна  поділити на: </vt:lpstr>
      <vt:lpstr>Понад 70% аграріїв вважають свій бізнес незахищеним від рейдерства!!!   </vt:lpstr>
      <vt:lpstr>Презентация PowerPoint</vt:lpstr>
      <vt:lpstr>Рейдерство (англ. raider учасник нальоту) в Україні розглядається як вилучення майна на нібито законних підставах, в основі виникнення яких лежать прогалини в законі або системні недоліки функціонування державних інститутів (судової та правоохоронної систем, системи реєстрації юридичних осіб тощо). </vt:lpstr>
      <vt:lpstr>Мін’юст: Протидія рейдерству - підсумки 2024 року</vt:lpstr>
      <vt:lpstr>КАБІНЕТ МІНІСТРІВ УКРАЇНИ ПОСТАНОВА  від 25 грудня 2015 р.  № 1128  Порядок розгляду скарг на рішення, дії або бездіяльність державного реєстратора, суб’єктів державної реєстрації, територіальних органів Міністерства юстиції</vt:lpstr>
      <vt:lpstr>Судова практика оскарження сформованих Колегією висновків і прийнятих Мін’юстом на їх підставі рішень: </vt:lpstr>
      <vt:lpstr>Підсудність таких спорів: </vt:lpstr>
      <vt:lpstr>Презентация PowerPoint</vt:lpstr>
      <vt:lpstr>Недотримання скаржником формальних вимог</vt:lpstr>
      <vt:lpstr>Скарги у сфері державної реєстрації можуть бути подані:</vt:lpstr>
      <vt:lpstr>Постанова ВС у складі суддів об’єднаної палати КГС  від 15.07.2022 у справі № 910/4445/21 </vt:lpstr>
      <vt:lpstr>Закон України                                   «Про внесення змін до деяких законодавчих актів України щодо вирішення питання колективної власності на землю, удосконалення правил землекористування у масивах земель сільськогосподарського призначення, запобігання рейдерству».</vt:lpstr>
      <vt:lpstr>Розірвання договору оренди землі лише за погодженням загальних зборів!!!</vt:lpstr>
      <vt:lpstr>Презентация PowerPoint</vt:lpstr>
      <vt:lpstr>Презентация PowerPoint</vt:lpstr>
      <vt:lpstr>ІІ Форуму з аграрного права під назвою «Захист агробізнесу й судова практика в регулюванні аграрних правовідносин»</vt:lpstr>
      <vt:lpstr>Найбільш поширені судові спори в сфері агробізнесу: </vt:lpstr>
      <vt:lpstr>Поняття та зміст земельних спорів:</vt:lpstr>
      <vt:lpstr>Ст. 158 Земельного кодексу Органи, що вирішують земельні спори:</vt:lpstr>
      <vt:lpstr>Яка категорія земельних спорів вирішується виключно судом? </vt:lpstr>
      <vt:lpstr>Ст. 152 Земельного кодексу (способи захисту)</vt:lpstr>
      <vt:lpstr>Спосіб захисту земельних прав згідно постанови  Верховного суду України (постанова від 31.10.2012 року)</vt:lpstr>
      <vt:lpstr>Способи захисту земельних прав передбачені для суб’єктів агробізнесу незалежать від того, чи виступають вони власниками земельної ділянки або ж землекористувачами.</vt:lpstr>
      <vt:lpstr>Співвідношення способів захисту закріплених цивільним законодавством та передбачених Земельним кодексом України дозволяє стверджувати про необхідність застосування способів, які в першу чергу передбачені земельним законодавством. </vt:lpstr>
      <vt:lpstr>Способи захисту земельних прав    суб’єктів агробізнесу:  </vt:lpstr>
      <vt:lpstr>Презентация PowerPoint</vt:lpstr>
      <vt:lpstr>Зобов'язально-правові способи захисту  мають на меті захист прав суб'єкта як учасника зобов'язальних відносин</vt:lpstr>
      <vt:lpstr>Презентация PowerPoint</vt:lpstr>
      <vt:lpstr>Різниця між негаторним та віндикаційним позовами</vt:lpstr>
      <vt:lpstr>Презентация PowerPoint</vt:lpstr>
      <vt:lpstr>Постанова ВП ВС від 25.01.2022  у справі №143/591/20</vt:lpstr>
      <vt:lpstr>Постанова ВП ВС від 18.04.2023 року справа № 357/8277/19 </vt:lpstr>
      <vt:lpstr>Важливо  обирати належний та ефективний спосіб  захисту земельних прав !!!</vt:lpstr>
      <vt:lpstr>Ст. 5 ЦПК України </vt:lpstr>
      <vt:lpstr>Постанова ВС КГС від 04.04.2023 у справі №904/9070/21                             (щодо способу захисту шляхом визнання відсутнім права користування земельною ділянкою та звільнення земельної ділянки) </vt:lpstr>
      <vt:lpstr>Визнання земельних прав (як спосіб захисту)</vt:lpstr>
      <vt:lpstr>Справа за позовом фізичної особи до ГУ Держгеокадастру про визнання права довічного успадковуваного володіння на земельну ділянку</vt:lpstr>
      <vt:lpstr>Довічне успадковуване володіння земельною ділянкою</vt:lpstr>
      <vt:lpstr>Запобігання вчиненню дій, що порушують права або створюють небезпеку порушення прав</vt:lpstr>
      <vt:lpstr>Визнання угоди недійсною</vt:lpstr>
      <vt:lpstr>Постанова ВП ВС від 25.01.2022                            у справі № 143/591/20</vt:lpstr>
      <vt:lpstr>Ч.4. ст. 130-1 ЗК України</vt:lpstr>
      <vt:lpstr>Постанова ВП ВС від 16 червня 2020 року у справі № 145/2047/16-ц</vt:lpstr>
      <vt:lpstr>Постанова ВП ВС від 1 вересня 2020 року у справі № 233/3676/19</vt:lpstr>
      <vt:lpstr>Визнання недійсними рішень  органів виконавчої влади або органів місцевого самоврядування як спосіб захисту</vt:lpstr>
      <vt:lpstr>Постановах ВС від 23.11.2023 року у справі № 370/457/20, від 10.01. 2024 року у справі № 296/888/22, від 22.11.2023 року у справі № 464/1327/21;  Постановах ВП ВС від 04.04.2018 року в справі № 361/2965/15, від 09.11.2021 у справі № 542/1403/17;  Постановах ВС у складі колегії суддів КАС від 20.02.2024 року у справі № 420/16521/21, від 06.12.2023 року у справі № 500/291/20 та інших.  ЗАЗНАЧЕНО:   </vt:lpstr>
      <vt:lpstr>Постанова ВП ВС від 12 грудня 2018 року у справі № 2-3007/11 </vt:lpstr>
      <vt:lpstr>Визнання недійсним рішення чи державного акта на право власності на земельну ділянку?</vt:lpstr>
      <vt:lpstr>Постанова ВС у складі КЦС від 20.03.2024 № 731/264/23,про визнання недійсним рішення, скасування державної реєстрації земельної ділянки </vt:lpstr>
      <vt:lpstr>Постанова ВС у складі колегії суддів Другої судової палати КЦС від 07.12.2023 р. справа № 278/330/14-ц</vt:lpstr>
      <vt:lpstr>Спори, об’єктом яких є врожай </vt:lpstr>
      <vt:lpstr>Спори про стягнення з власників врожаю «старих боргів»</vt:lpstr>
      <vt:lpstr>Визання права власності на врожай</vt:lpstr>
      <vt:lpstr>Визнання права власності на майбутній урожай є спором щодо «права очікування»</vt:lpstr>
      <vt:lpstr>Що робити, якщо сг підприємство зобов’язане залишити земельну ділянку,  посіви на якій висаджені? </vt:lpstr>
      <vt:lpstr>Що робити, якщо власник земельної ділянки самостійно зібрав урожай, висаджений сг підприємством? </vt:lpstr>
      <vt:lpstr>Презентация PowerPoint</vt:lpstr>
      <vt:lpstr>Подвійна реєстрація земельної ділянки</vt:lpstr>
      <vt:lpstr>Податкові спори</vt:lpstr>
      <vt:lpstr>Постанова ВС від 04.10.2023 року у справі №160/19575/22</vt:lpstr>
      <vt:lpstr>Спори щодо підтвердження статусу платника єдиного податку IV групи</vt:lpstr>
      <vt:lpstr>Комерційні спори</vt:lpstr>
      <vt:lpstr>Арбітраж GAFTA — швидкий та ефективний спосіб вирішення торгових спорів</vt:lpstr>
      <vt:lpstr>Кредитні спори:</vt:lpstr>
      <vt:lpstr>Фінансово успішне здійснення агробізнесу в Україні  неможливе без належного компетентного юридичного супроводу підприємницької діяльності в агросекторі, оскільки така діяльність повинна здійснюватись відповідно до вимог законодавства України.</vt:lpstr>
      <vt:lpstr>ДЯКУЮ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Кристина Батагіна</dc:creator>
  <cp:lastModifiedBy>Кристина Батагіна</cp:lastModifiedBy>
  <cp:revision>51</cp:revision>
  <dcterms:created xsi:type="dcterms:W3CDTF">2024-06-17T11:31:33Z</dcterms:created>
  <dcterms:modified xsi:type="dcterms:W3CDTF">2025-02-03T13:34:18Z</dcterms:modified>
</cp:coreProperties>
</file>