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notesMasterIdLst>
    <p:notesMasterId r:id="rId47"/>
  </p:notesMasterIdLst>
  <p:sldIdLst>
    <p:sldId id="256" r:id="rId2"/>
    <p:sldId id="370" r:id="rId3"/>
    <p:sldId id="258" r:id="rId4"/>
    <p:sldId id="372" r:id="rId5"/>
    <p:sldId id="374" r:id="rId6"/>
    <p:sldId id="373" r:id="rId7"/>
    <p:sldId id="375" r:id="rId8"/>
    <p:sldId id="334" r:id="rId9"/>
    <p:sldId id="353" r:id="rId10"/>
    <p:sldId id="346" r:id="rId11"/>
    <p:sldId id="369" r:id="rId12"/>
    <p:sldId id="351" r:id="rId13"/>
    <p:sldId id="368" r:id="rId14"/>
    <p:sldId id="367" r:id="rId15"/>
    <p:sldId id="348" r:id="rId16"/>
    <p:sldId id="350" r:id="rId17"/>
    <p:sldId id="366" r:id="rId18"/>
    <p:sldId id="364" r:id="rId19"/>
    <p:sldId id="365" r:id="rId20"/>
    <p:sldId id="344" r:id="rId21"/>
    <p:sldId id="358" r:id="rId22"/>
    <p:sldId id="356" r:id="rId23"/>
    <p:sldId id="362" r:id="rId24"/>
    <p:sldId id="345" r:id="rId25"/>
    <p:sldId id="363" r:id="rId26"/>
    <p:sldId id="354" r:id="rId27"/>
    <p:sldId id="343" r:id="rId28"/>
    <p:sldId id="361" r:id="rId29"/>
    <p:sldId id="357" r:id="rId30"/>
    <p:sldId id="355" r:id="rId31"/>
    <p:sldId id="360" r:id="rId32"/>
    <p:sldId id="349" r:id="rId33"/>
    <p:sldId id="359" r:id="rId34"/>
    <p:sldId id="347" r:id="rId35"/>
    <p:sldId id="295" r:id="rId36"/>
    <p:sldId id="296" r:id="rId37"/>
    <p:sldId id="297" r:id="rId38"/>
    <p:sldId id="335" r:id="rId39"/>
    <p:sldId id="336" r:id="rId40"/>
    <p:sldId id="337" r:id="rId41"/>
    <p:sldId id="338" r:id="rId42"/>
    <p:sldId id="339" r:id="rId43"/>
    <p:sldId id="340" r:id="rId44"/>
    <p:sldId id="341" r:id="rId45"/>
    <p:sldId id="371" r:id="rId4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ravo.ck.group@gmail.com" initials="p" lastIdx="1" clrIdx="0">
    <p:extLst>
      <p:ext uri="{19B8F6BF-5375-455C-9EA6-DF929625EA0E}">
        <p15:presenceInfo xmlns:p15="http://schemas.microsoft.com/office/powerpoint/2012/main" userId="97c0fb5c077f6f1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showGuides="1">
      <p:cViewPr varScale="1">
        <p:scale>
          <a:sx n="88" d="100"/>
          <a:sy n="88" d="100"/>
        </p:scale>
        <p:origin x="494" y="62"/>
      </p:cViewPr>
      <p:guideLst>
        <p:guide orient="horz" pos="2160"/>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commentAuthors" Target="commentAuthors.xml"/><Relationship Id="rId8" Type="http://schemas.openxmlformats.org/officeDocument/2006/relationships/slide" Target="slides/slide7.xml"/><Relationship Id="rId51"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7BA001F-DDFC-461F-B740-A581C196FE1C}"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ru-RU"/>
        </a:p>
      </dgm:t>
    </dgm:pt>
    <dgm:pt modelId="{C2512383-5A6B-4615-AC0B-C967CAFFCFC5}">
      <dgm:prSet phldrT="[Текст]"/>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uk-UA" b="0" dirty="0" smtClean="0"/>
            <a:t>Інші спадкові спори (Постанова ВС 2021)</a:t>
          </a:r>
          <a:endParaRPr lang="uk-UA" noProof="0" dirty="0"/>
        </a:p>
      </dgm:t>
    </dgm:pt>
    <dgm:pt modelId="{15A1AFF2-B47A-4E42-BFF7-C3ECAB78BAF6}" type="parTrans" cxnId="{52276D73-F910-4074-BA93-370C575FCBC5}">
      <dgm:prSet/>
      <dgm:spPr/>
      <dgm:t>
        <a:bodyPr/>
        <a:lstStyle/>
        <a:p>
          <a:endParaRPr lang="ru-RU"/>
        </a:p>
      </dgm:t>
    </dgm:pt>
    <dgm:pt modelId="{CA315600-F865-4F58-A196-882CD0397CEA}" type="sibTrans" cxnId="{52276D73-F910-4074-BA93-370C575FCBC5}">
      <dgm:prSet/>
      <dgm:spPr/>
      <dgm:t>
        <a:bodyPr/>
        <a:lstStyle/>
        <a:p>
          <a:endParaRPr lang="ru-RU"/>
        </a:p>
      </dgm:t>
    </dgm:pt>
    <dgm:pt modelId="{F3DEDB30-98C2-4C6F-9AD8-984ED2772F41}">
      <dgm:prSet phldrT="[Текст]"/>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uk-UA" b="0" dirty="0" smtClean="0"/>
            <a:t>Інші спадкові спори (Огляд Постанов ВС 2020)</a:t>
          </a:r>
          <a:r>
            <a:rPr lang="uk-UA" b="1" dirty="0" smtClean="0"/>
            <a:t/>
          </a:r>
          <a:br>
            <a:rPr lang="uk-UA" b="1" dirty="0" smtClean="0"/>
          </a:br>
          <a:endParaRPr lang="uk-UA" noProof="0" dirty="0"/>
        </a:p>
      </dgm:t>
    </dgm:pt>
    <dgm:pt modelId="{C212687B-30C6-4F91-9D40-27570FC9386F}" type="parTrans" cxnId="{13342099-F366-4015-AD86-360A0DA65F7C}">
      <dgm:prSet/>
      <dgm:spPr/>
      <dgm:t>
        <a:bodyPr/>
        <a:lstStyle/>
        <a:p>
          <a:endParaRPr lang="ru-RU"/>
        </a:p>
      </dgm:t>
    </dgm:pt>
    <dgm:pt modelId="{9815D21C-8F21-4EDC-84F0-6596556748FE}" type="sibTrans" cxnId="{13342099-F366-4015-AD86-360A0DA65F7C}">
      <dgm:prSet/>
      <dgm:spPr/>
      <dgm:t>
        <a:bodyPr/>
        <a:lstStyle/>
        <a:p>
          <a:endParaRPr lang="ru-RU"/>
        </a:p>
      </dgm:t>
    </dgm:pt>
    <dgm:pt modelId="{6DD49627-FABA-4CD7-9D68-F542A548DF47}">
      <dgm:prSet phldrT="[Текст]"/>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uk-UA" b="0" noProof="0" dirty="0" smtClean="0"/>
            <a:t>Огляд правових позицій ВС в справах про спадкування за 2022 рік </a:t>
          </a:r>
          <a:endParaRPr lang="uk-UA" b="0" noProof="0" dirty="0"/>
        </a:p>
      </dgm:t>
    </dgm:pt>
    <dgm:pt modelId="{916BAD7D-F8FE-428F-9250-FCE3640C16D9}" type="parTrans" cxnId="{2286EFFA-2FFE-4FF9-9F79-8858847D39D7}">
      <dgm:prSet/>
      <dgm:spPr/>
      <dgm:t>
        <a:bodyPr/>
        <a:lstStyle/>
        <a:p>
          <a:endParaRPr lang="ru-RU"/>
        </a:p>
      </dgm:t>
    </dgm:pt>
    <dgm:pt modelId="{65FD72C1-11C6-491D-A793-F1F3EC298C97}" type="sibTrans" cxnId="{2286EFFA-2FFE-4FF9-9F79-8858847D39D7}">
      <dgm:prSet/>
      <dgm:spPr/>
      <dgm:t>
        <a:bodyPr/>
        <a:lstStyle/>
        <a:p>
          <a:endParaRPr lang="ru-RU"/>
        </a:p>
      </dgm:t>
    </dgm:pt>
    <dgm:pt modelId="{6228A400-5162-4FE2-8F12-946427E33FFE}">
      <dgm:prSet phldrT="[Текст]"/>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uk-UA" b="0" noProof="0" dirty="0" smtClean="0"/>
            <a:t>Огляд Постанови ВС від 25.01.2023 року (справа 676/47/21)</a:t>
          </a:r>
          <a:endParaRPr lang="uk-UA" b="0" noProof="0" dirty="0"/>
        </a:p>
      </dgm:t>
    </dgm:pt>
    <dgm:pt modelId="{EEEC0830-9A7B-41D6-8908-2AC5557FED9C}" type="parTrans" cxnId="{825A0A73-D259-4C48-BE0E-BCE0F21B80B8}">
      <dgm:prSet/>
      <dgm:spPr/>
      <dgm:t>
        <a:bodyPr/>
        <a:lstStyle/>
        <a:p>
          <a:endParaRPr lang="ru-RU"/>
        </a:p>
      </dgm:t>
    </dgm:pt>
    <dgm:pt modelId="{BC454C66-3EBC-44C5-B59F-44FF873DCDA0}" type="sibTrans" cxnId="{825A0A73-D259-4C48-BE0E-BCE0F21B80B8}">
      <dgm:prSet/>
      <dgm:spPr/>
      <dgm:t>
        <a:bodyPr/>
        <a:lstStyle/>
        <a:p>
          <a:endParaRPr lang="ru-RU"/>
        </a:p>
      </dgm:t>
    </dgm:pt>
    <dgm:pt modelId="{304E1A99-8446-4EA0-A04D-827A968B157F}" type="pres">
      <dgm:prSet presAssocID="{27BA001F-DDFC-461F-B740-A581C196FE1C}" presName="Name0" presStyleCnt="0">
        <dgm:presLayoutVars>
          <dgm:chMax val="7"/>
          <dgm:chPref val="7"/>
          <dgm:dir/>
        </dgm:presLayoutVars>
      </dgm:prSet>
      <dgm:spPr/>
      <dgm:t>
        <a:bodyPr/>
        <a:lstStyle/>
        <a:p>
          <a:endParaRPr lang="ru-RU"/>
        </a:p>
      </dgm:t>
    </dgm:pt>
    <dgm:pt modelId="{41422051-1CAB-4B25-9A4D-6B23FEB6CBBF}" type="pres">
      <dgm:prSet presAssocID="{27BA001F-DDFC-461F-B740-A581C196FE1C}" presName="Name1" presStyleCnt="0"/>
      <dgm:spPr/>
    </dgm:pt>
    <dgm:pt modelId="{AEE351D6-701D-4B73-8CE7-5583974A0192}" type="pres">
      <dgm:prSet presAssocID="{27BA001F-DDFC-461F-B740-A581C196FE1C}" presName="cycle" presStyleCnt="0"/>
      <dgm:spPr/>
    </dgm:pt>
    <dgm:pt modelId="{6B48C582-E43E-41F2-9908-21BA7E4AE1BF}" type="pres">
      <dgm:prSet presAssocID="{27BA001F-DDFC-461F-B740-A581C196FE1C}" presName="srcNode" presStyleLbl="node1" presStyleIdx="0" presStyleCnt="4"/>
      <dgm:spPr/>
    </dgm:pt>
    <dgm:pt modelId="{D0363058-EBF2-402F-B43A-33D03AE4DDF5}" type="pres">
      <dgm:prSet presAssocID="{27BA001F-DDFC-461F-B740-A581C196FE1C}" presName="conn" presStyleLbl="parChTrans1D2" presStyleIdx="0" presStyleCnt="1"/>
      <dgm:spPr/>
      <dgm:t>
        <a:bodyPr/>
        <a:lstStyle/>
        <a:p>
          <a:endParaRPr lang="ru-RU"/>
        </a:p>
      </dgm:t>
    </dgm:pt>
    <dgm:pt modelId="{5C9F2405-6996-4EB8-A38B-C05C8C9FCA4E}" type="pres">
      <dgm:prSet presAssocID="{27BA001F-DDFC-461F-B740-A581C196FE1C}" presName="extraNode" presStyleLbl="node1" presStyleIdx="0" presStyleCnt="4"/>
      <dgm:spPr/>
    </dgm:pt>
    <dgm:pt modelId="{C1D6D48A-61C5-4413-843C-906AF2645857}" type="pres">
      <dgm:prSet presAssocID="{27BA001F-DDFC-461F-B740-A581C196FE1C}" presName="dstNode" presStyleLbl="node1" presStyleIdx="0" presStyleCnt="4"/>
      <dgm:spPr/>
    </dgm:pt>
    <dgm:pt modelId="{BC2EEC12-85CB-44AD-9456-612B6A677376}" type="pres">
      <dgm:prSet presAssocID="{6228A400-5162-4FE2-8F12-946427E33FFE}" presName="text_1" presStyleLbl="node1" presStyleIdx="0" presStyleCnt="4">
        <dgm:presLayoutVars>
          <dgm:bulletEnabled val="1"/>
        </dgm:presLayoutVars>
      </dgm:prSet>
      <dgm:spPr/>
      <dgm:t>
        <a:bodyPr/>
        <a:lstStyle/>
        <a:p>
          <a:endParaRPr lang="ru-RU"/>
        </a:p>
      </dgm:t>
    </dgm:pt>
    <dgm:pt modelId="{9840E559-3D55-4DF9-ACDE-571FE35A4EB5}" type="pres">
      <dgm:prSet presAssocID="{6228A400-5162-4FE2-8F12-946427E33FFE}" presName="accent_1" presStyleCnt="0"/>
      <dgm:spPr/>
    </dgm:pt>
    <dgm:pt modelId="{286FD3DA-B462-4FD0-B5D1-AC1D1668290A}" type="pres">
      <dgm:prSet presAssocID="{6228A400-5162-4FE2-8F12-946427E33FFE}" presName="accentRepeatNode" presStyleLbl="solidFgAcc1" presStyleIdx="0" presStyleCnt="4"/>
      <dgm:spPr/>
    </dgm:pt>
    <dgm:pt modelId="{9D75FAB8-CC87-4830-8085-5651FE125C8B}" type="pres">
      <dgm:prSet presAssocID="{6DD49627-FABA-4CD7-9D68-F542A548DF47}" presName="text_2" presStyleLbl="node1" presStyleIdx="1" presStyleCnt="4">
        <dgm:presLayoutVars>
          <dgm:bulletEnabled val="1"/>
        </dgm:presLayoutVars>
      </dgm:prSet>
      <dgm:spPr/>
      <dgm:t>
        <a:bodyPr/>
        <a:lstStyle/>
        <a:p>
          <a:endParaRPr lang="ru-RU"/>
        </a:p>
      </dgm:t>
    </dgm:pt>
    <dgm:pt modelId="{5829F7F4-4930-43BC-BA3B-1AE86E8CF02D}" type="pres">
      <dgm:prSet presAssocID="{6DD49627-FABA-4CD7-9D68-F542A548DF47}" presName="accent_2" presStyleCnt="0"/>
      <dgm:spPr/>
    </dgm:pt>
    <dgm:pt modelId="{66A69549-7CFC-4A55-AF38-AE9A6F369657}" type="pres">
      <dgm:prSet presAssocID="{6DD49627-FABA-4CD7-9D68-F542A548DF47}" presName="accentRepeatNode" presStyleLbl="solidFgAcc1" presStyleIdx="1" presStyleCnt="4"/>
      <dgm:spPr/>
    </dgm:pt>
    <dgm:pt modelId="{38641EA3-0974-4912-9A1B-0A35569C2F2E}" type="pres">
      <dgm:prSet presAssocID="{C2512383-5A6B-4615-AC0B-C967CAFFCFC5}" presName="text_3" presStyleLbl="node1" presStyleIdx="2" presStyleCnt="4">
        <dgm:presLayoutVars>
          <dgm:bulletEnabled val="1"/>
        </dgm:presLayoutVars>
      </dgm:prSet>
      <dgm:spPr/>
      <dgm:t>
        <a:bodyPr/>
        <a:lstStyle/>
        <a:p>
          <a:endParaRPr lang="ru-RU"/>
        </a:p>
      </dgm:t>
    </dgm:pt>
    <dgm:pt modelId="{8D9A3A9A-7AA0-4AD3-8304-E3BA2B9579BC}" type="pres">
      <dgm:prSet presAssocID="{C2512383-5A6B-4615-AC0B-C967CAFFCFC5}" presName="accent_3" presStyleCnt="0"/>
      <dgm:spPr/>
    </dgm:pt>
    <dgm:pt modelId="{5FF23031-3176-4D29-AEE5-1AEA95FA3D24}" type="pres">
      <dgm:prSet presAssocID="{C2512383-5A6B-4615-AC0B-C967CAFFCFC5}" presName="accentRepeatNode" presStyleLbl="solidFgAcc1" presStyleIdx="2" presStyleCnt="4"/>
      <dgm:spPr/>
    </dgm:pt>
    <dgm:pt modelId="{8AF00FE4-6D32-4009-8659-3528B7BFF3F6}" type="pres">
      <dgm:prSet presAssocID="{F3DEDB30-98C2-4C6F-9AD8-984ED2772F41}" presName="text_4" presStyleLbl="node1" presStyleIdx="3" presStyleCnt="4">
        <dgm:presLayoutVars>
          <dgm:bulletEnabled val="1"/>
        </dgm:presLayoutVars>
      </dgm:prSet>
      <dgm:spPr/>
      <dgm:t>
        <a:bodyPr/>
        <a:lstStyle/>
        <a:p>
          <a:endParaRPr lang="ru-RU"/>
        </a:p>
      </dgm:t>
    </dgm:pt>
    <dgm:pt modelId="{A6B60073-86C7-4FAA-BBD9-D6670F6DEBF6}" type="pres">
      <dgm:prSet presAssocID="{F3DEDB30-98C2-4C6F-9AD8-984ED2772F41}" presName="accent_4" presStyleCnt="0"/>
      <dgm:spPr/>
    </dgm:pt>
    <dgm:pt modelId="{7637DD88-8A89-400F-89C1-C8F5325C6301}" type="pres">
      <dgm:prSet presAssocID="{F3DEDB30-98C2-4C6F-9AD8-984ED2772F41}" presName="accentRepeatNode" presStyleLbl="solidFgAcc1" presStyleIdx="3" presStyleCnt="4"/>
      <dgm:spPr/>
    </dgm:pt>
  </dgm:ptLst>
  <dgm:cxnLst>
    <dgm:cxn modelId="{AFB5AEA7-D558-40FA-A124-29AFF85FCCBA}" type="presOf" srcId="{6DD49627-FABA-4CD7-9D68-F542A548DF47}" destId="{9D75FAB8-CC87-4830-8085-5651FE125C8B}" srcOrd="0" destOrd="0" presId="urn:microsoft.com/office/officeart/2008/layout/VerticalCurvedList"/>
    <dgm:cxn modelId="{C7CD24A4-D93B-48AA-B767-D12BD2092CAF}" type="presOf" srcId="{6228A400-5162-4FE2-8F12-946427E33FFE}" destId="{BC2EEC12-85CB-44AD-9456-612B6A677376}" srcOrd="0" destOrd="0" presId="urn:microsoft.com/office/officeart/2008/layout/VerticalCurvedList"/>
    <dgm:cxn modelId="{19855FD7-536F-4E7A-B0F2-3384E40C0F6C}" type="presOf" srcId="{BC454C66-3EBC-44C5-B59F-44FF873DCDA0}" destId="{D0363058-EBF2-402F-B43A-33D03AE4DDF5}" srcOrd="0" destOrd="0" presId="urn:microsoft.com/office/officeart/2008/layout/VerticalCurvedList"/>
    <dgm:cxn modelId="{13342099-F366-4015-AD86-360A0DA65F7C}" srcId="{27BA001F-DDFC-461F-B740-A581C196FE1C}" destId="{F3DEDB30-98C2-4C6F-9AD8-984ED2772F41}" srcOrd="3" destOrd="0" parTransId="{C212687B-30C6-4F91-9D40-27570FC9386F}" sibTransId="{9815D21C-8F21-4EDC-84F0-6596556748FE}"/>
    <dgm:cxn modelId="{825A0A73-D259-4C48-BE0E-BCE0F21B80B8}" srcId="{27BA001F-DDFC-461F-B740-A581C196FE1C}" destId="{6228A400-5162-4FE2-8F12-946427E33FFE}" srcOrd="0" destOrd="0" parTransId="{EEEC0830-9A7B-41D6-8908-2AC5557FED9C}" sibTransId="{BC454C66-3EBC-44C5-B59F-44FF873DCDA0}"/>
    <dgm:cxn modelId="{20330E37-39F4-415B-86FF-0D9CB3C3F723}" type="presOf" srcId="{C2512383-5A6B-4615-AC0B-C967CAFFCFC5}" destId="{38641EA3-0974-4912-9A1B-0A35569C2F2E}" srcOrd="0" destOrd="0" presId="urn:microsoft.com/office/officeart/2008/layout/VerticalCurvedList"/>
    <dgm:cxn modelId="{7652FE20-A432-4AA5-B4EE-D46151E1FA6A}" type="presOf" srcId="{27BA001F-DDFC-461F-B740-A581C196FE1C}" destId="{304E1A99-8446-4EA0-A04D-827A968B157F}" srcOrd="0" destOrd="0" presId="urn:microsoft.com/office/officeart/2008/layout/VerticalCurvedList"/>
    <dgm:cxn modelId="{2286EFFA-2FFE-4FF9-9F79-8858847D39D7}" srcId="{27BA001F-DDFC-461F-B740-A581C196FE1C}" destId="{6DD49627-FABA-4CD7-9D68-F542A548DF47}" srcOrd="1" destOrd="0" parTransId="{916BAD7D-F8FE-428F-9250-FCE3640C16D9}" sibTransId="{65FD72C1-11C6-491D-A793-F1F3EC298C97}"/>
    <dgm:cxn modelId="{3D6900EE-3ADB-4D75-ABF0-12EE650262C2}" type="presOf" srcId="{F3DEDB30-98C2-4C6F-9AD8-984ED2772F41}" destId="{8AF00FE4-6D32-4009-8659-3528B7BFF3F6}" srcOrd="0" destOrd="0" presId="urn:microsoft.com/office/officeart/2008/layout/VerticalCurvedList"/>
    <dgm:cxn modelId="{52276D73-F910-4074-BA93-370C575FCBC5}" srcId="{27BA001F-DDFC-461F-B740-A581C196FE1C}" destId="{C2512383-5A6B-4615-AC0B-C967CAFFCFC5}" srcOrd="2" destOrd="0" parTransId="{15A1AFF2-B47A-4E42-BFF7-C3ECAB78BAF6}" sibTransId="{CA315600-F865-4F58-A196-882CD0397CEA}"/>
    <dgm:cxn modelId="{E556FEC1-E965-40D4-A728-3D6F9BBD3FB3}" type="presParOf" srcId="{304E1A99-8446-4EA0-A04D-827A968B157F}" destId="{41422051-1CAB-4B25-9A4D-6B23FEB6CBBF}" srcOrd="0" destOrd="0" presId="urn:microsoft.com/office/officeart/2008/layout/VerticalCurvedList"/>
    <dgm:cxn modelId="{FAA3D9F8-1EF2-4C9E-AD1E-D74CF344C63C}" type="presParOf" srcId="{41422051-1CAB-4B25-9A4D-6B23FEB6CBBF}" destId="{AEE351D6-701D-4B73-8CE7-5583974A0192}" srcOrd="0" destOrd="0" presId="urn:microsoft.com/office/officeart/2008/layout/VerticalCurvedList"/>
    <dgm:cxn modelId="{663295AF-98D8-4B0C-82CB-1F67EE2ADE04}" type="presParOf" srcId="{AEE351D6-701D-4B73-8CE7-5583974A0192}" destId="{6B48C582-E43E-41F2-9908-21BA7E4AE1BF}" srcOrd="0" destOrd="0" presId="urn:microsoft.com/office/officeart/2008/layout/VerticalCurvedList"/>
    <dgm:cxn modelId="{2D19C0D7-20A7-41EB-932E-858084B31532}" type="presParOf" srcId="{AEE351D6-701D-4B73-8CE7-5583974A0192}" destId="{D0363058-EBF2-402F-B43A-33D03AE4DDF5}" srcOrd="1" destOrd="0" presId="urn:microsoft.com/office/officeart/2008/layout/VerticalCurvedList"/>
    <dgm:cxn modelId="{4F89B4F4-1BEC-4259-9F3C-8947299FE5EE}" type="presParOf" srcId="{AEE351D6-701D-4B73-8CE7-5583974A0192}" destId="{5C9F2405-6996-4EB8-A38B-C05C8C9FCA4E}" srcOrd="2" destOrd="0" presId="urn:microsoft.com/office/officeart/2008/layout/VerticalCurvedList"/>
    <dgm:cxn modelId="{9026D442-DB9E-4558-BD90-A3BB4E36DF2F}" type="presParOf" srcId="{AEE351D6-701D-4B73-8CE7-5583974A0192}" destId="{C1D6D48A-61C5-4413-843C-906AF2645857}" srcOrd="3" destOrd="0" presId="urn:microsoft.com/office/officeart/2008/layout/VerticalCurvedList"/>
    <dgm:cxn modelId="{8FA31E03-65A9-4627-9EDC-2EAC39D95DD0}" type="presParOf" srcId="{41422051-1CAB-4B25-9A4D-6B23FEB6CBBF}" destId="{BC2EEC12-85CB-44AD-9456-612B6A677376}" srcOrd="1" destOrd="0" presId="urn:microsoft.com/office/officeart/2008/layout/VerticalCurvedList"/>
    <dgm:cxn modelId="{107B7AEF-8087-4D6E-837F-EF692629A953}" type="presParOf" srcId="{41422051-1CAB-4B25-9A4D-6B23FEB6CBBF}" destId="{9840E559-3D55-4DF9-ACDE-571FE35A4EB5}" srcOrd="2" destOrd="0" presId="urn:microsoft.com/office/officeart/2008/layout/VerticalCurvedList"/>
    <dgm:cxn modelId="{3E0C5751-0782-42FA-B21C-D700E9C789D7}" type="presParOf" srcId="{9840E559-3D55-4DF9-ACDE-571FE35A4EB5}" destId="{286FD3DA-B462-4FD0-B5D1-AC1D1668290A}" srcOrd="0" destOrd="0" presId="urn:microsoft.com/office/officeart/2008/layout/VerticalCurvedList"/>
    <dgm:cxn modelId="{A9D76632-98EC-424B-9D0C-B0F329A8408E}" type="presParOf" srcId="{41422051-1CAB-4B25-9A4D-6B23FEB6CBBF}" destId="{9D75FAB8-CC87-4830-8085-5651FE125C8B}" srcOrd="3" destOrd="0" presId="urn:microsoft.com/office/officeart/2008/layout/VerticalCurvedList"/>
    <dgm:cxn modelId="{2104F591-1010-4A5D-AF65-A36A96E546D9}" type="presParOf" srcId="{41422051-1CAB-4B25-9A4D-6B23FEB6CBBF}" destId="{5829F7F4-4930-43BC-BA3B-1AE86E8CF02D}" srcOrd="4" destOrd="0" presId="urn:microsoft.com/office/officeart/2008/layout/VerticalCurvedList"/>
    <dgm:cxn modelId="{6CC2B40E-2885-45C5-8940-282E22D15822}" type="presParOf" srcId="{5829F7F4-4930-43BC-BA3B-1AE86E8CF02D}" destId="{66A69549-7CFC-4A55-AF38-AE9A6F369657}" srcOrd="0" destOrd="0" presId="urn:microsoft.com/office/officeart/2008/layout/VerticalCurvedList"/>
    <dgm:cxn modelId="{CF183CE9-2703-4780-B189-0EFA9AB2D193}" type="presParOf" srcId="{41422051-1CAB-4B25-9A4D-6B23FEB6CBBF}" destId="{38641EA3-0974-4912-9A1B-0A35569C2F2E}" srcOrd="5" destOrd="0" presId="urn:microsoft.com/office/officeart/2008/layout/VerticalCurvedList"/>
    <dgm:cxn modelId="{2A0ECBA5-F653-4927-A27D-A8DA0E70753A}" type="presParOf" srcId="{41422051-1CAB-4B25-9A4D-6B23FEB6CBBF}" destId="{8D9A3A9A-7AA0-4AD3-8304-E3BA2B9579BC}" srcOrd="6" destOrd="0" presId="urn:microsoft.com/office/officeart/2008/layout/VerticalCurvedList"/>
    <dgm:cxn modelId="{C5E0BCDA-422C-40E9-9DE8-96AFB7227957}" type="presParOf" srcId="{8D9A3A9A-7AA0-4AD3-8304-E3BA2B9579BC}" destId="{5FF23031-3176-4D29-AEE5-1AEA95FA3D24}" srcOrd="0" destOrd="0" presId="urn:microsoft.com/office/officeart/2008/layout/VerticalCurvedList"/>
    <dgm:cxn modelId="{ADC5C234-BB5F-4F64-BEFC-CB5496E7A9F3}" type="presParOf" srcId="{41422051-1CAB-4B25-9A4D-6B23FEB6CBBF}" destId="{8AF00FE4-6D32-4009-8659-3528B7BFF3F6}" srcOrd="7" destOrd="0" presId="urn:microsoft.com/office/officeart/2008/layout/VerticalCurvedList"/>
    <dgm:cxn modelId="{6B8A6DC9-2E8C-4B5E-BE51-5B855B33BAE8}" type="presParOf" srcId="{41422051-1CAB-4B25-9A4D-6B23FEB6CBBF}" destId="{A6B60073-86C7-4FAA-BBD9-D6670F6DEBF6}" srcOrd="8" destOrd="0" presId="urn:microsoft.com/office/officeart/2008/layout/VerticalCurvedList"/>
    <dgm:cxn modelId="{5D3995AA-32E4-4746-A89C-46568022E8AC}" type="presParOf" srcId="{A6B60073-86C7-4FAA-BBD9-D6670F6DEBF6}" destId="{7637DD88-8A89-400F-89C1-C8F5325C6301}"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0363058-EBF2-402F-B43A-33D03AE4DDF5}">
      <dsp:nvSpPr>
        <dsp:cNvPr id="0" name=""/>
        <dsp:cNvSpPr/>
      </dsp:nvSpPr>
      <dsp:spPr>
        <a:xfrm>
          <a:off x="-6406021" y="-979832"/>
          <a:ext cx="7624968" cy="7624968"/>
        </a:xfrm>
        <a:prstGeom prst="blockArc">
          <a:avLst>
            <a:gd name="adj1" fmla="val 18900000"/>
            <a:gd name="adj2" fmla="val 2700000"/>
            <a:gd name="adj3" fmla="val 283"/>
          </a:avLst>
        </a:prstGeom>
        <a:noFill/>
        <a:ln w="1079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C2EEC12-85CB-44AD-9456-612B6A677376}">
      <dsp:nvSpPr>
        <dsp:cNvPr id="0" name=""/>
        <dsp:cNvSpPr/>
      </dsp:nvSpPr>
      <dsp:spPr>
        <a:xfrm>
          <a:off x="637883" y="435548"/>
          <a:ext cx="6606778" cy="871550"/>
        </a:xfrm>
        <a:prstGeom prst="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1793" tIns="53340" rIns="53340" bIns="53340" numCol="1" spcCol="1270" anchor="ctr" anchorCtr="0">
          <a:noAutofit/>
        </a:bodyPr>
        <a:lstStyle/>
        <a:p>
          <a:pPr marL="0" marR="0" lvl="0" indent="0" algn="l" defTabSz="914400" eaLnBrk="1" fontAlgn="auto" latinLnBrk="0" hangingPunct="1">
            <a:lnSpc>
              <a:spcPct val="100000"/>
            </a:lnSpc>
            <a:spcBef>
              <a:spcPct val="0"/>
            </a:spcBef>
            <a:spcAft>
              <a:spcPts val="0"/>
            </a:spcAft>
            <a:buClrTx/>
            <a:buSzTx/>
            <a:buFontTx/>
            <a:buNone/>
            <a:tabLst/>
            <a:defRPr/>
          </a:pPr>
          <a:r>
            <a:rPr lang="uk-UA" sz="2100" b="0" kern="1200" noProof="0" dirty="0" smtClean="0"/>
            <a:t>Огляд Постанови ВС від 25.01.2023 року (справа 676/47/21)</a:t>
          </a:r>
          <a:endParaRPr lang="uk-UA" sz="2100" b="0" kern="1200" noProof="0" dirty="0"/>
        </a:p>
      </dsp:txBody>
      <dsp:txXfrm>
        <a:off x="637883" y="435548"/>
        <a:ext cx="6606778" cy="871550"/>
      </dsp:txXfrm>
    </dsp:sp>
    <dsp:sp modelId="{286FD3DA-B462-4FD0-B5D1-AC1D1668290A}">
      <dsp:nvSpPr>
        <dsp:cNvPr id="0" name=""/>
        <dsp:cNvSpPr/>
      </dsp:nvSpPr>
      <dsp:spPr>
        <a:xfrm>
          <a:off x="93164" y="326604"/>
          <a:ext cx="1089437" cy="1089437"/>
        </a:xfrm>
        <a:prstGeom prst="ellipse">
          <a:avLst/>
        </a:prstGeom>
        <a:solidFill>
          <a:schemeClr val="l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D75FAB8-CC87-4830-8085-5651FE125C8B}">
      <dsp:nvSpPr>
        <dsp:cNvPr id="0" name=""/>
        <dsp:cNvSpPr/>
      </dsp:nvSpPr>
      <dsp:spPr>
        <a:xfrm>
          <a:off x="1137562" y="1743100"/>
          <a:ext cx="6107098" cy="871550"/>
        </a:xfrm>
        <a:prstGeom prst="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1793" tIns="53340" rIns="53340" bIns="53340" numCol="1" spcCol="1270" anchor="ctr" anchorCtr="0">
          <a:noAutofit/>
        </a:bodyPr>
        <a:lstStyle/>
        <a:p>
          <a:pPr marL="0" marR="0" lvl="0" indent="0" algn="l" defTabSz="914400" eaLnBrk="1" fontAlgn="auto" latinLnBrk="0" hangingPunct="1">
            <a:lnSpc>
              <a:spcPct val="100000"/>
            </a:lnSpc>
            <a:spcBef>
              <a:spcPct val="0"/>
            </a:spcBef>
            <a:spcAft>
              <a:spcPts val="0"/>
            </a:spcAft>
            <a:buClrTx/>
            <a:buSzTx/>
            <a:buFontTx/>
            <a:buNone/>
            <a:tabLst/>
            <a:defRPr/>
          </a:pPr>
          <a:r>
            <a:rPr lang="uk-UA" sz="2100" b="0" kern="1200" noProof="0" dirty="0" smtClean="0"/>
            <a:t>Огляд правових позицій ВС в справах про спадкування за 2022 рік </a:t>
          </a:r>
          <a:endParaRPr lang="uk-UA" sz="2100" b="0" kern="1200" noProof="0" dirty="0"/>
        </a:p>
      </dsp:txBody>
      <dsp:txXfrm>
        <a:off x="1137562" y="1743100"/>
        <a:ext cx="6107098" cy="871550"/>
      </dsp:txXfrm>
    </dsp:sp>
    <dsp:sp modelId="{66A69549-7CFC-4A55-AF38-AE9A6F369657}">
      <dsp:nvSpPr>
        <dsp:cNvPr id="0" name=""/>
        <dsp:cNvSpPr/>
      </dsp:nvSpPr>
      <dsp:spPr>
        <a:xfrm>
          <a:off x="592843" y="1634156"/>
          <a:ext cx="1089437" cy="1089437"/>
        </a:xfrm>
        <a:prstGeom prst="ellipse">
          <a:avLst/>
        </a:prstGeom>
        <a:solidFill>
          <a:schemeClr val="l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8641EA3-0974-4912-9A1B-0A35569C2F2E}">
      <dsp:nvSpPr>
        <dsp:cNvPr id="0" name=""/>
        <dsp:cNvSpPr/>
      </dsp:nvSpPr>
      <dsp:spPr>
        <a:xfrm>
          <a:off x="1137562" y="3050652"/>
          <a:ext cx="6107098" cy="871550"/>
        </a:xfrm>
        <a:prstGeom prst="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1793" tIns="53340" rIns="53340" bIns="53340" numCol="1" spcCol="1270" anchor="ctr" anchorCtr="0">
          <a:noAutofit/>
        </a:bodyPr>
        <a:lstStyle/>
        <a:p>
          <a:pPr marL="0" marR="0" lvl="0" indent="0" algn="l" defTabSz="914400" eaLnBrk="1" fontAlgn="auto" latinLnBrk="0" hangingPunct="1">
            <a:lnSpc>
              <a:spcPct val="100000"/>
            </a:lnSpc>
            <a:spcBef>
              <a:spcPct val="0"/>
            </a:spcBef>
            <a:spcAft>
              <a:spcPts val="0"/>
            </a:spcAft>
            <a:buClrTx/>
            <a:buSzTx/>
            <a:buFontTx/>
            <a:buNone/>
            <a:tabLst/>
            <a:defRPr/>
          </a:pPr>
          <a:r>
            <a:rPr lang="uk-UA" sz="2100" b="0" kern="1200" dirty="0" smtClean="0"/>
            <a:t>Інші спадкові спори (Постанова ВС 2021)</a:t>
          </a:r>
          <a:endParaRPr lang="uk-UA" sz="2100" kern="1200" noProof="0" dirty="0"/>
        </a:p>
      </dsp:txBody>
      <dsp:txXfrm>
        <a:off x="1137562" y="3050652"/>
        <a:ext cx="6107098" cy="871550"/>
      </dsp:txXfrm>
    </dsp:sp>
    <dsp:sp modelId="{5FF23031-3176-4D29-AEE5-1AEA95FA3D24}">
      <dsp:nvSpPr>
        <dsp:cNvPr id="0" name=""/>
        <dsp:cNvSpPr/>
      </dsp:nvSpPr>
      <dsp:spPr>
        <a:xfrm>
          <a:off x="592843" y="2941709"/>
          <a:ext cx="1089437" cy="1089437"/>
        </a:xfrm>
        <a:prstGeom prst="ellipse">
          <a:avLst/>
        </a:prstGeom>
        <a:solidFill>
          <a:schemeClr val="l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AF00FE4-6D32-4009-8659-3528B7BFF3F6}">
      <dsp:nvSpPr>
        <dsp:cNvPr id="0" name=""/>
        <dsp:cNvSpPr/>
      </dsp:nvSpPr>
      <dsp:spPr>
        <a:xfrm>
          <a:off x="637883" y="4358205"/>
          <a:ext cx="6606778" cy="871550"/>
        </a:xfrm>
        <a:prstGeom prst="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1793" tIns="53340" rIns="53340" bIns="53340" numCol="1" spcCol="1270" anchor="ctr" anchorCtr="0">
          <a:noAutofit/>
        </a:bodyPr>
        <a:lstStyle/>
        <a:p>
          <a:pPr marL="0" marR="0" lvl="0" indent="0" algn="l" defTabSz="914400" eaLnBrk="1" fontAlgn="auto" latinLnBrk="0" hangingPunct="1">
            <a:lnSpc>
              <a:spcPct val="100000"/>
            </a:lnSpc>
            <a:spcBef>
              <a:spcPct val="0"/>
            </a:spcBef>
            <a:spcAft>
              <a:spcPts val="0"/>
            </a:spcAft>
            <a:buClrTx/>
            <a:buSzTx/>
            <a:buFontTx/>
            <a:buNone/>
            <a:tabLst/>
            <a:defRPr/>
          </a:pPr>
          <a:r>
            <a:rPr lang="uk-UA" sz="2100" b="0" kern="1200" dirty="0" smtClean="0"/>
            <a:t>Інші спадкові спори (Огляд Постанов ВС 2020)</a:t>
          </a:r>
          <a:r>
            <a:rPr lang="uk-UA" sz="2100" b="1" kern="1200" dirty="0" smtClean="0"/>
            <a:t/>
          </a:r>
          <a:br>
            <a:rPr lang="uk-UA" sz="2100" b="1" kern="1200" dirty="0" smtClean="0"/>
          </a:br>
          <a:endParaRPr lang="uk-UA" sz="2100" kern="1200" noProof="0" dirty="0"/>
        </a:p>
      </dsp:txBody>
      <dsp:txXfrm>
        <a:off x="637883" y="4358205"/>
        <a:ext cx="6606778" cy="871550"/>
      </dsp:txXfrm>
    </dsp:sp>
    <dsp:sp modelId="{7637DD88-8A89-400F-89C1-C8F5325C6301}">
      <dsp:nvSpPr>
        <dsp:cNvPr id="0" name=""/>
        <dsp:cNvSpPr/>
      </dsp:nvSpPr>
      <dsp:spPr>
        <a:xfrm>
          <a:off x="93164" y="4249261"/>
          <a:ext cx="1089437" cy="1089437"/>
        </a:xfrm>
        <a:prstGeom prst="ellipse">
          <a:avLst/>
        </a:prstGeom>
        <a:solidFill>
          <a:schemeClr val="l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1631A79-DA84-443B-B321-4B885561E029}" type="datetimeFigureOut">
              <a:rPr lang="uk-UA" smtClean="0"/>
              <a:t>26.04.2023</a:t>
            </a:fld>
            <a:endParaRPr lang="uk-UA"/>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3C2444A-AADB-4BF4-899A-7BDE44496E93}" type="slidenum">
              <a:rPr lang="uk-UA" smtClean="0"/>
              <a:t>‹#›</a:t>
            </a:fld>
            <a:endParaRPr lang="uk-UA"/>
          </a:p>
        </p:txBody>
      </p:sp>
    </p:spTree>
    <p:extLst>
      <p:ext uri="{BB962C8B-B14F-4D97-AF65-F5344CB8AC3E}">
        <p14:creationId xmlns:p14="http://schemas.microsoft.com/office/powerpoint/2010/main" val="12312982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
        <p:cNvGrpSpPr/>
        <p:nvPr/>
      </p:nvGrpSpPr>
      <p:grpSpPr>
        <a:xfrm>
          <a:off x="0" y="0"/>
          <a:ext cx="0" cy="0"/>
          <a:chOff x="0" y="0"/>
          <a:chExt cx="0" cy="0"/>
        </a:xfrm>
      </p:grpSpPr>
      <p:sp>
        <p:nvSpPr>
          <p:cNvPr id="65" name="Google Shape;65;g19a6ba89c97_1_9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6" name="Google Shape;66;g19a6ba89c97_1_9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67" name="Google Shape;67;g19a6ba89c97_1_9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ru"/>
              <a:t>2</a:t>
            </a:fld>
            <a:endParaRPr/>
          </a:p>
        </p:txBody>
      </p:sp>
    </p:spTree>
    <p:extLst>
      <p:ext uri="{BB962C8B-B14F-4D97-AF65-F5344CB8AC3E}">
        <p14:creationId xmlns:p14="http://schemas.microsoft.com/office/powerpoint/2010/main" val="23090450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830090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4/26/2023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498058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4/26/2023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5104541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31143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8A87A34-81AB-432B-8DAE-1953F412C126}" type="datetimeFigureOut">
              <a:rPr lang="en-US" smtClean="0"/>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2306098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8" name="Date Placeholder 7"/>
          <p:cNvSpPr>
            <a:spLocks noGrp="1"/>
          </p:cNvSpPr>
          <p:nvPr>
            <p:ph type="dt" sz="half" idx="10"/>
          </p:nvPr>
        </p:nvSpPr>
        <p:spPr/>
        <p:txBody>
          <a:bodyPr/>
          <a:lstStyle/>
          <a:p>
            <a:fld id="{48A87A34-81AB-432B-8DAE-1953F412C126}" type="datetimeFigureOut">
              <a:rPr lang="en-US" smtClean="0"/>
              <a:t>4/26/2023</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4752901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2" name="Date Placeholder 1"/>
          <p:cNvSpPr>
            <a:spLocks noGrp="1"/>
          </p:cNvSpPr>
          <p:nvPr>
            <p:ph type="dt" sz="half" idx="10"/>
          </p:nvPr>
        </p:nvSpPr>
        <p:spPr/>
        <p:txBody>
          <a:bodyPr/>
          <a:lstStyle/>
          <a:p>
            <a:fld id="{48A87A34-81AB-432B-8DAE-1953F412C126}" type="datetimeFigureOut">
              <a:rPr lang="en-US" smtClean="0"/>
              <a:t>4/26/2023</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791257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ru-RU" smtClean="0"/>
              <a:t>Образец заголовка</a:t>
            </a:r>
            <a:endParaRPr lang="en-US" dirty="0"/>
          </a:p>
        </p:txBody>
      </p:sp>
      <p:sp>
        <p:nvSpPr>
          <p:cNvPr id="2" name="Date Placeholder 1"/>
          <p:cNvSpPr>
            <a:spLocks noGrp="1"/>
          </p:cNvSpPr>
          <p:nvPr>
            <p:ph type="dt" sz="half" idx="10"/>
          </p:nvPr>
        </p:nvSpPr>
        <p:spPr/>
        <p:txBody>
          <a:bodyPr/>
          <a:lstStyle/>
          <a:p>
            <a:fld id="{48A87A34-81AB-432B-8DAE-1953F412C126}" type="datetimeFigureOut">
              <a:rPr lang="en-US" smtClean="0"/>
              <a:t>4/26/2023</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019662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8A87A34-81AB-432B-8DAE-1953F412C126}" type="datetimeFigureOut">
              <a:rPr lang="en-US" smtClean="0"/>
              <a:t>4/26/2023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2508870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ru-RU" smtClean="0"/>
              <a:t>Образец заголовка</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8" name="Date Placeholder 7"/>
          <p:cNvSpPr>
            <a:spLocks noGrp="1"/>
          </p:cNvSpPr>
          <p:nvPr>
            <p:ph type="dt" sz="half" idx="10"/>
          </p:nvPr>
        </p:nvSpPr>
        <p:spPr/>
        <p:txBody>
          <a:bodyPr/>
          <a:lstStyle/>
          <a:p>
            <a:fld id="{48A87A34-81AB-432B-8DAE-1953F412C126}" type="datetimeFigureOut">
              <a:rPr lang="en-US" smtClean="0"/>
              <a:t>4/26/2023</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7505821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8" name="Date Placeholder 7"/>
          <p:cNvSpPr>
            <a:spLocks noGrp="1"/>
          </p:cNvSpPr>
          <p:nvPr>
            <p:ph type="dt" sz="half" idx="10"/>
          </p:nvPr>
        </p:nvSpPr>
        <p:spPr/>
        <p:txBody>
          <a:bodyPr/>
          <a:lstStyle/>
          <a:p>
            <a:fld id="{48A87A34-81AB-432B-8DAE-1953F412C126}" type="datetimeFigureOut">
              <a:rPr lang="en-US" smtClean="0"/>
              <a:t>4/26/2023</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14682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48A87A34-81AB-432B-8DAE-1953F412C126}" type="datetimeFigureOut">
              <a:rPr lang="en-US" smtClean="0"/>
              <a:pPr/>
              <a:t>4/26/2023</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4346116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ips.ligazakon.net/document/view/t04_1618?ed=2022_04_06&amp;an=8219" TargetMode="External"/><Relationship Id="rId7" Type="http://schemas.openxmlformats.org/officeDocument/2006/relationships/hyperlink" Target="https://ips.ligazakon.net/document/view/t04_1618?ed=2022_04_06&amp;an=9952" TargetMode="External"/><Relationship Id="rId2" Type="http://schemas.openxmlformats.org/officeDocument/2006/relationships/hyperlink" Target="https://ips.ligazakon.net/document/view/c022451" TargetMode="External"/><Relationship Id="rId1" Type="http://schemas.openxmlformats.org/officeDocument/2006/relationships/slideLayout" Target="../slideLayouts/slideLayout7.xml"/><Relationship Id="rId6" Type="http://schemas.openxmlformats.org/officeDocument/2006/relationships/hyperlink" Target="https://ips.ligazakon.net/document/view/t04_1618?ed=2022_04_06&amp;an=9905" TargetMode="External"/><Relationship Id="rId5" Type="http://schemas.openxmlformats.org/officeDocument/2006/relationships/hyperlink" Target="https://ips.ligazakon.net/document/view/t04_1618?ed=2022_04_06&amp;an=9937" TargetMode="External"/><Relationship Id="rId4" Type="http://schemas.openxmlformats.org/officeDocument/2006/relationships/hyperlink" Target="https://ips.ligazakon.net/document/view/t04_1618?ed=2022_04_06"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ips.ligazakon.net/document/view/t022947?ed=2022_01_26" TargetMode="External"/><Relationship Id="rId2" Type="http://schemas.openxmlformats.org/officeDocument/2006/relationships/hyperlink" Target="https://ips.ligazakon.net/document/view/c022383" TargetMode="External"/><Relationship Id="rId1" Type="http://schemas.openxmlformats.org/officeDocument/2006/relationships/slideLayout" Target="../slideLayouts/slideLayout7.xml"/><Relationship Id="rId6" Type="http://schemas.openxmlformats.org/officeDocument/2006/relationships/hyperlink" Target="https://ips.ligazakon.net/document/view/t04_1618?ed=2022_04_06&amp;an=10572" TargetMode="External"/><Relationship Id="rId5" Type="http://schemas.openxmlformats.org/officeDocument/2006/relationships/hyperlink" Target="https://ips.ligazakon.net/document/view/t022947?ed=2022_01_26&amp;an=821313" TargetMode="External"/><Relationship Id="rId4" Type="http://schemas.openxmlformats.org/officeDocument/2006/relationships/hyperlink" Target="https://ips.ligazakon.net/document/view/t022947?ed=2022_01_26&amp;an=821309"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s://ips.ligazakon.net/document/view/t030435?ed=2022_05_07&amp;an=4096" TargetMode="External"/><Relationship Id="rId2" Type="http://schemas.openxmlformats.org/officeDocument/2006/relationships/hyperlink" Target="https://ips.ligazakon.net/document/view/c022443" TargetMode="Externa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hyperlink" Target="https://ips.ligazakon.net/document/view/t04_1618?ed=2022_01_01&amp;an=7779" TargetMode="External"/><Relationship Id="rId2" Type="http://schemas.openxmlformats.org/officeDocument/2006/relationships/hyperlink" Target="https://ips.ligazakon.net/document/view/c022733" TargetMode="External"/><Relationship Id="rId1" Type="http://schemas.openxmlformats.org/officeDocument/2006/relationships/slideLayout" Target="../slideLayouts/slideLayout7.xml"/><Relationship Id="rId4" Type="http://schemas.openxmlformats.org/officeDocument/2006/relationships/hyperlink" Target="https://ips.ligazakon.net/document/view/vsp07801"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ips.ligazakon.net/document/view/t030435?ed=2022_05_07&amp;an=4243" TargetMode="External"/><Relationship Id="rId2" Type="http://schemas.openxmlformats.org/officeDocument/2006/relationships/hyperlink" Target="https://ips.ligazakon.net/document/view/c021723" TargetMode="Externa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hyperlink" Target="https://ips.ligazakon.net/document/view/t030435?ed=2022_05_07&amp;an=844332" TargetMode="External"/><Relationship Id="rId7" Type="http://schemas.openxmlformats.org/officeDocument/2006/relationships/hyperlink" Target="https://ips.ligazakon.net/document/view/vsp07786" TargetMode="External"/><Relationship Id="rId2" Type="http://schemas.openxmlformats.org/officeDocument/2006/relationships/hyperlink" Target="https://ips.ligazakon.net/document/view/c022547" TargetMode="External"/><Relationship Id="rId1" Type="http://schemas.openxmlformats.org/officeDocument/2006/relationships/slideLayout" Target="../slideLayouts/slideLayout7.xml"/><Relationship Id="rId6" Type="http://schemas.openxmlformats.org/officeDocument/2006/relationships/hyperlink" Target="https://ips.ligazakon.net/document/view/vsp05275" TargetMode="External"/><Relationship Id="rId5" Type="http://schemas.openxmlformats.org/officeDocument/2006/relationships/hyperlink" Target="https://ips.ligazakon.net/document/view/vsp07792" TargetMode="External"/><Relationship Id="rId4" Type="http://schemas.openxmlformats.org/officeDocument/2006/relationships/hyperlink" Target="https://ips.ligazakon.net/document/view/vsp07791" TargetMode="External"/></Relationships>
</file>

<file path=ppt/slides/_rels/slide16.xml.rels><?xml version="1.0" encoding="UTF-8" standalone="yes"?>
<Relationships xmlns="http://schemas.openxmlformats.org/package/2006/relationships"><Relationship Id="rId8" Type="http://schemas.openxmlformats.org/officeDocument/2006/relationships/hyperlink" Target="https://ips.ligazakon.net/document/view/t030435?ed=2022_05_07&amp;an=873" TargetMode="External"/><Relationship Id="rId3" Type="http://schemas.openxmlformats.org/officeDocument/2006/relationships/hyperlink" Target="https://ips.ligazakon.net/document/view/t030435?ed=2022_05_07&amp;an=843253" TargetMode="External"/><Relationship Id="rId7" Type="http://schemas.openxmlformats.org/officeDocument/2006/relationships/hyperlink" Target="https://ips.ligazakon.net/document/view/t030435?ed=2022_05_07" TargetMode="External"/><Relationship Id="rId2" Type="http://schemas.openxmlformats.org/officeDocument/2006/relationships/hyperlink" Target="https://ips.ligazakon.net/document/view/c022445" TargetMode="External"/><Relationship Id="rId1" Type="http://schemas.openxmlformats.org/officeDocument/2006/relationships/slideLayout" Target="../slideLayouts/slideLayout7.xml"/><Relationship Id="rId6" Type="http://schemas.openxmlformats.org/officeDocument/2006/relationships/hyperlink" Target="https://ips.ligazakon.net/document/view/t030435?ed=2022_05_07&amp;an=825" TargetMode="External"/><Relationship Id="rId5" Type="http://schemas.openxmlformats.org/officeDocument/2006/relationships/hyperlink" Target="https://ips.ligazakon.net/document/view/t030435?ed=2022_05_07&amp;an=824" TargetMode="External"/><Relationship Id="rId4" Type="http://schemas.openxmlformats.org/officeDocument/2006/relationships/hyperlink" Target="https://ips.ligazakon.net/document/view/t030435?ed=2022_05_07&amp;an=820" TargetMode="External"/><Relationship Id="rId9" Type="http://schemas.openxmlformats.org/officeDocument/2006/relationships/hyperlink" Target="https://ips.ligazakon.net/document/view/mu52012?ed=1994_05_11&amp;an=619847" TargetMode="External"/></Relationships>
</file>

<file path=ppt/slides/_rels/slide17.xml.rels><?xml version="1.0" encoding="UTF-8" standalone="yes"?>
<Relationships xmlns="http://schemas.openxmlformats.org/package/2006/relationships"><Relationship Id="rId2" Type="http://schemas.openxmlformats.org/officeDocument/2006/relationships/hyperlink" Target="https://ips.ligazakon.net/document/view/c022442" TargetMode="Externa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hyperlink" Target="https://ips.ligazakon.net/document/view/t211400?ed=2021_07_01" TargetMode="External"/><Relationship Id="rId2" Type="http://schemas.openxmlformats.org/officeDocument/2006/relationships/hyperlink" Target="https://ips.ligazakon.net/document/view/c022746" TargetMode="External"/><Relationship Id="rId1" Type="http://schemas.openxmlformats.org/officeDocument/2006/relationships/slideLayout" Target="../slideLayouts/slideLayout7.xml"/><Relationship Id="rId4" Type="http://schemas.openxmlformats.org/officeDocument/2006/relationships/hyperlink" Target="https://ips.ligazakon.net/document/view/t211400?ed=2021_07_01&amp;an=171"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https://ips.ligazakon.net/document/view/vsp08091" TargetMode="External"/><Relationship Id="rId2" Type="http://schemas.openxmlformats.org/officeDocument/2006/relationships/hyperlink" Target="https://ips.ligazakon.net/document/view/c022570" TargetMode="External"/><Relationship Id="rId1" Type="http://schemas.openxmlformats.org/officeDocument/2006/relationships/slideLayout" Target="../slideLayouts/slideLayout7.xml"/><Relationship Id="rId5" Type="http://schemas.openxmlformats.org/officeDocument/2006/relationships/hyperlink" Target="https://ips.ligazakon.net/document/view/vsp08089" TargetMode="External"/><Relationship Id="rId4" Type="http://schemas.openxmlformats.org/officeDocument/2006/relationships/hyperlink" Target="https://ips.ligazakon.net/document/view/vsp08090"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9.xml"/><Relationship Id="rId4" Type="http://schemas.openxmlformats.org/officeDocument/2006/relationships/image" Target="../media/image1.png"/></Relationships>
</file>

<file path=ppt/slides/_rels/slide20.xml.rels><?xml version="1.0" encoding="UTF-8" standalone="yes"?>
<Relationships xmlns="http://schemas.openxmlformats.org/package/2006/relationships"><Relationship Id="rId3" Type="http://schemas.openxmlformats.org/officeDocument/2006/relationships/hyperlink" Target="https://ips.ligazakon.net/document/view/z960254k?ed=2019_09_03" TargetMode="External"/><Relationship Id="rId2" Type="http://schemas.openxmlformats.org/officeDocument/2006/relationships/hyperlink" Target="https://ips.ligazakon.net/document/view/c022536" TargetMode="External"/><Relationship Id="rId1" Type="http://schemas.openxmlformats.org/officeDocument/2006/relationships/slideLayout" Target="../slideLayouts/slideLayout7.xml"/><Relationship Id="rId4" Type="http://schemas.openxmlformats.org/officeDocument/2006/relationships/hyperlink" Target="https://ips.ligazakon.net/document/view/t030435?ed=2022_04_14&amp;an=843046"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https://ips.ligazakon.net/document/view/c022912" TargetMode="External"/><Relationship Id="rId2" Type="http://schemas.openxmlformats.org/officeDocument/2006/relationships/hyperlink" Target="https://ips.ligazakon.net/document/view/c022659" TargetMode="Externa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hyperlink" Target="https://ips.ligazakon.net/document/view/t022947?ed=2022_01_26&amp;an=19" TargetMode="External"/><Relationship Id="rId2" Type="http://schemas.openxmlformats.org/officeDocument/2006/relationships/hyperlink" Target="https://ips.ligazakon.net/document/view/c022655" TargetMode="External"/><Relationship Id="rId1" Type="http://schemas.openxmlformats.org/officeDocument/2006/relationships/slideLayout" Target="../slideLayouts/slideLayout7.xml"/><Relationship Id="rId4" Type="http://schemas.openxmlformats.org/officeDocument/2006/relationships/hyperlink" Target="https://ips.ligazakon.net/document/view/t022947?ed=2022_01_26" TargetMode="External"/></Relationships>
</file>

<file path=ppt/slides/_rels/slide23.xml.rels><?xml version="1.0" encoding="UTF-8" standalone="yes"?>
<Relationships xmlns="http://schemas.openxmlformats.org/package/2006/relationships"><Relationship Id="rId3" Type="http://schemas.openxmlformats.org/officeDocument/2006/relationships/hyperlink" Target="https://ips.ligazakon.net/document/view/z026600?ed=2021_11_24" TargetMode="External"/><Relationship Id="rId2" Type="http://schemas.openxmlformats.org/officeDocument/2006/relationships/hyperlink" Target="https://ips.ligazakon.net/document/view/c022626" TargetMode="Externa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hyperlink" Target="https://ips.ligazakon.net/document/view/t030435?ed=2022_05_07&amp;an=844375" TargetMode="External"/><Relationship Id="rId2" Type="http://schemas.openxmlformats.org/officeDocument/2006/relationships/hyperlink" Target="https://ips.ligazakon.net/document/view/c022758" TargetMode="External"/><Relationship Id="rId1" Type="http://schemas.openxmlformats.org/officeDocument/2006/relationships/slideLayout" Target="../slideLayouts/slideLayout7.xml"/><Relationship Id="rId4" Type="http://schemas.openxmlformats.org/officeDocument/2006/relationships/hyperlink" Target="https://ips.ligazakon.net/document/view/t030435?ed=2022_05_07&amp;an=844374" TargetMode="External"/></Relationships>
</file>

<file path=ppt/slides/_rels/slide25.xml.rels><?xml version="1.0" encoding="UTF-8" standalone="yes"?>
<Relationships xmlns="http://schemas.openxmlformats.org/package/2006/relationships"><Relationship Id="rId3" Type="http://schemas.openxmlformats.org/officeDocument/2006/relationships/hyperlink" Target="https://ips.ligazakon.net/document/view/kd0008?ed=1999_10_08" TargetMode="External"/><Relationship Id="rId2" Type="http://schemas.openxmlformats.org/officeDocument/2006/relationships/hyperlink" Target="https://ips.ligazakon.net/document/view/c022654" TargetMode="External"/><Relationship Id="rId1" Type="http://schemas.openxmlformats.org/officeDocument/2006/relationships/slideLayout" Target="../slideLayouts/slideLayout7.xml"/><Relationship Id="rId6" Type="http://schemas.openxmlformats.org/officeDocument/2006/relationships/hyperlink" Target="https://ips.ligazakon.net/document/view/kd0008?ed=1999_10_08&amp;an=211" TargetMode="External"/><Relationship Id="rId5" Type="http://schemas.openxmlformats.org/officeDocument/2006/relationships/hyperlink" Target="https://ips.ligazakon.net/document/view/kd0008?ed=1999_10_08&amp;an=1813" TargetMode="External"/><Relationship Id="rId4" Type="http://schemas.openxmlformats.org/officeDocument/2006/relationships/hyperlink" Target="https://ips.ligazakon.net/document/view/kd0008?ed=1999_10_08&amp;an=1794" TargetMode="External"/></Relationships>
</file>

<file path=ppt/slides/_rels/slide26.xml.rels><?xml version="1.0" encoding="UTF-8" standalone="yes"?>
<Relationships xmlns="http://schemas.openxmlformats.org/package/2006/relationships"><Relationship Id="rId3" Type="http://schemas.openxmlformats.org/officeDocument/2006/relationships/hyperlink" Target="https://ips.ligazakon.net/document/view/t141207?ed=2022_04_21" TargetMode="External"/><Relationship Id="rId2" Type="http://schemas.openxmlformats.org/officeDocument/2006/relationships/hyperlink" Target="https://ips.ligazakon.net/document/view/c022851" TargetMode="External"/><Relationship Id="rId1" Type="http://schemas.openxmlformats.org/officeDocument/2006/relationships/slideLayout" Target="../slideLayouts/slideLayout7.xml"/><Relationship Id="rId4" Type="http://schemas.openxmlformats.org/officeDocument/2006/relationships/hyperlink" Target="https://ips.ligazakon.net/document/view/t141207?ed=2022_04_21&amp;an=65" TargetMode="External"/></Relationships>
</file>

<file path=ppt/slides/_rels/slide27.xml.rels><?xml version="1.0" encoding="UTF-8" standalone="yes"?>
<Relationships xmlns="http://schemas.openxmlformats.org/package/2006/relationships"><Relationship Id="rId3" Type="http://schemas.openxmlformats.org/officeDocument/2006/relationships/hyperlink" Target="https://ips.ligazakon.net/document/view/t030435?ed=2022_08_17&amp;an=121" TargetMode="External"/><Relationship Id="rId2" Type="http://schemas.openxmlformats.org/officeDocument/2006/relationships/hyperlink" Target="https://ips.ligazakon.net/document/view/c023087" TargetMode="External"/><Relationship Id="rId1" Type="http://schemas.openxmlformats.org/officeDocument/2006/relationships/slideLayout" Target="../slideLayouts/slideLayout7.xml"/><Relationship Id="rId4" Type="http://schemas.openxmlformats.org/officeDocument/2006/relationships/hyperlink" Target="https://ips.ligazakon.net/document/view/c022764" TargetMode="External"/></Relationships>
</file>

<file path=ppt/slides/_rels/slide28.xml.rels><?xml version="1.0" encoding="UTF-8" standalone="yes"?>
<Relationships xmlns="http://schemas.openxmlformats.org/package/2006/relationships"><Relationship Id="rId3" Type="http://schemas.openxmlformats.org/officeDocument/2006/relationships/hyperlink" Target="https://ips.ligazakon.net/document/view/t030435?ed=2022_08_17&amp;an=844858" TargetMode="External"/><Relationship Id="rId2" Type="http://schemas.openxmlformats.org/officeDocument/2006/relationships/hyperlink" Target="https://ips.ligazakon.net/document/view/c023073" TargetMode="External"/><Relationship Id="rId1" Type="http://schemas.openxmlformats.org/officeDocument/2006/relationships/slideLayout" Target="../slideLayouts/slideLayout7.xml"/><Relationship Id="rId4" Type="http://schemas.openxmlformats.org/officeDocument/2006/relationships/hyperlink" Target="https://ips.ligazakon.net/document/view/t030755?ed=2022_07_26&amp;an=940105" TargetMode="External"/></Relationships>
</file>

<file path=ppt/slides/_rels/slide29.xml.rels><?xml version="1.0" encoding="UTF-8" standalone="yes"?>
<Relationships xmlns="http://schemas.openxmlformats.org/package/2006/relationships"><Relationship Id="rId3" Type="http://schemas.openxmlformats.org/officeDocument/2006/relationships/hyperlink" Target="https://ips.ligazakon.net/document/view/t030435?ed=2022_08_17&amp;an=4334" TargetMode="External"/><Relationship Id="rId2" Type="http://schemas.openxmlformats.org/officeDocument/2006/relationships/hyperlink" Target="https://ips.ligazakon.net/document/view/c023088" TargetMode="External"/><Relationship Id="rId1" Type="http://schemas.openxmlformats.org/officeDocument/2006/relationships/slideLayout" Target="../slideLayouts/slideLayout7.xml"/><Relationship Id="rId4" Type="http://schemas.openxmlformats.org/officeDocument/2006/relationships/hyperlink" Target="https://ips.ligazakon.net/document/view/t030435?ed=2022_08_17&amp;an=844404" TargetMode="Externa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png"/><Relationship Id="rId2" Type="http://schemas.openxmlformats.org/officeDocument/2006/relationships/diagramData" Target="../diagrams/data1.xml"/><Relationship Id="rId1" Type="http://schemas.openxmlformats.org/officeDocument/2006/relationships/slideLayout" Target="../slideLayouts/slideLayout8.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2" Type="http://schemas.openxmlformats.org/officeDocument/2006/relationships/hyperlink" Target="https://ips.ligazakon.net/document/view/c023270" TargetMode="Externa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hyperlink" Target="https://ips.ligazakon.net/document/view/t030435?ed=2022_08_17" TargetMode="External"/><Relationship Id="rId2" Type="http://schemas.openxmlformats.org/officeDocument/2006/relationships/hyperlink" Target="https://ips.ligazakon.net/document/view/c023263" TargetMode="External"/><Relationship Id="rId1" Type="http://schemas.openxmlformats.org/officeDocument/2006/relationships/slideLayout" Target="../slideLayouts/slideLayout7.xml"/><Relationship Id="rId5" Type="http://schemas.openxmlformats.org/officeDocument/2006/relationships/hyperlink" Target="https://ips.ligazakon.net/document/view/t030435?ed=2022_08_17&amp;an=2309" TargetMode="External"/><Relationship Id="rId4" Type="http://schemas.openxmlformats.org/officeDocument/2006/relationships/hyperlink" Target="https://ips.ligazakon.net/document/view/t030435?ed=2022_08_17&amp;an=843712" TargetMode="External"/></Relationships>
</file>

<file path=ppt/slides/_rels/slide32.xml.rels><?xml version="1.0" encoding="UTF-8" standalone="yes"?>
<Relationships xmlns="http://schemas.openxmlformats.org/package/2006/relationships"><Relationship Id="rId3" Type="http://schemas.openxmlformats.org/officeDocument/2006/relationships/hyperlink" Target="https://ips.ligazakon.net/document/view/t030435?ed=2022_08_17" TargetMode="External"/><Relationship Id="rId2" Type="http://schemas.openxmlformats.org/officeDocument/2006/relationships/hyperlink" Target="https://ips.ligazakon.net/document/view/c023251" TargetMode="External"/><Relationship Id="rId1" Type="http://schemas.openxmlformats.org/officeDocument/2006/relationships/slideLayout" Target="../slideLayouts/slideLayout7.xml"/><Relationship Id="rId5" Type="http://schemas.openxmlformats.org/officeDocument/2006/relationships/hyperlink" Target="https://ips.ligazakon.net/document/view/t030435?ed=2022_08_17&amp;an=843309" TargetMode="External"/><Relationship Id="rId4" Type="http://schemas.openxmlformats.org/officeDocument/2006/relationships/hyperlink" Target="https://ips.ligazakon.net/document/view/t030435?ed=2022_08_17&amp;an=843296" TargetMode="External"/></Relationships>
</file>

<file path=ppt/slides/_rels/slide33.xml.rels><?xml version="1.0" encoding="UTF-8" standalone="yes"?>
<Relationships xmlns="http://schemas.openxmlformats.org/package/2006/relationships"><Relationship Id="rId3" Type="http://schemas.openxmlformats.org/officeDocument/2006/relationships/hyperlink" Target="https://ips.ligazakon.net/document/view/t030435?ed=2022_08_17&amp;an=843273" TargetMode="External"/><Relationship Id="rId2" Type="http://schemas.openxmlformats.org/officeDocument/2006/relationships/hyperlink" Target="https://ips.ligazakon.net/document/view/c023567" TargetMode="Externa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hyperlink" Target="https://ips.ligazakon.net/document/view/t030435?ed=2022_10_10&amp;an=844347" TargetMode="External"/><Relationship Id="rId2" Type="http://schemas.openxmlformats.org/officeDocument/2006/relationships/hyperlink" Target="https://ips.ligazakon.net/document/view/c023555" TargetMode="Externa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hyperlink" Target="https://reyestr.court.gov.ua/Review/90169009" TargetMode="Externa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hyperlink" Target="https://reyestr.court.gov.ua/Review/90202626"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s://ips.ligazakon.net/document/view/c022220" TargetMode="External"/><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hyperlink" Target="https://reyestr.court.gov.ua/Review/108654283" TargetMode="Externa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hyperlink" Target="https://reyestr.court.gov.ua/Review/90143761" TargetMode="Externa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hyperlink" Target="https://reyestr.court.gov.ua/Review/90202275" TargetMode="Externa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hyperlink" Target="https://reyestr.court.gov.ua/Review/91260454" TargetMode="Externa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3" Type="http://schemas.openxmlformats.org/officeDocument/2006/relationships/hyperlink" Target="mailto:advokat-ck@ukr.net" TargetMode="External"/><Relationship Id="rId2" Type="http://schemas.openxmlformats.org/officeDocument/2006/relationships/image" Target="../media/image4.png"/><Relationship Id="rId1" Type="http://schemas.openxmlformats.org/officeDocument/2006/relationships/slideLayout" Target="../slideLayouts/slideLayout3.xml"/><Relationship Id="rId5" Type="http://schemas.openxmlformats.org/officeDocument/2006/relationships/image" Target="../media/image3.png"/><Relationship Id="rId4" Type="http://schemas.openxmlformats.org/officeDocument/2006/relationships/hyperlink" Target="mailto:pravo.ck.group@gmail.com" TargetMode="External"/></Relationships>
</file>

<file path=ppt/slides/_rels/slide5.xml.rels><?xml version="1.0" encoding="UTF-8" standalone="yes"?>
<Relationships xmlns="http://schemas.openxmlformats.org/package/2006/relationships"><Relationship Id="rId2" Type="http://schemas.openxmlformats.org/officeDocument/2006/relationships/hyperlink" Target="https://reyestr.court.gov.ua/Review/108654283"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hyperlink" Target="https://reyestr.court.gov.ua/Review/108654283"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hyperlink" Target="https://reyestr.court.gov.ua/Review/108654283" TargetMode="Externa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8" Type="http://schemas.openxmlformats.org/officeDocument/2006/relationships/hyperlink" Target="https://ips.ligazakon.net/document/view/c021723" TargetMode="External"/><Relationship Id="rId13" Type="http://schemas.openxmlformats.org/officeDocument/2006/relationships/hyperlink" Target="https://ips.ligazakon.net/document/view/c022570" TargetMode="External"/><Relationship Id="rId18" Type="http://schemas.openxmlformats.org/officeDocument/2006/relationships/hyperlink" Target="https://ips.ligazakon.net/document/view/c022626" TargetMode="External"/><Relationship Id="rId26" Type="http://schemas.openxmlformats.org/officeDocument/2006/relationships/hyperlink" Target="https://ips.ligazakon.net/document/view/c023263" TargetMode="External"/><Relationship Id="rId3" Type="http://schemas.openxmlformats.org/officeDocument/2006/relationships/hyperlink" Target="https://ips.ligazakon.net/document/view/c022220" TargetMode="External"/><Relationship Id="rId21" Type="http://schemas.openxmlformats.org/officeDocument/2006/relationships/hyperlink" Target="https://ips.ligazakon.net/document/view/c023087" TargetMode="External"/><Relationship Id="rId7" Type="http://schemas.openxmlformats.org/officeDocument/2006/relationships/hyperlink" Target="https://ips.ligazakon.net/document/view/c022733" TargetMode="External"/><Relationship Id="rId12" Type="http://schemas.openxmlformats.org/officeDocument/2006/relationships/hyperlink" Target="https://ips.ligazakon.net/document/view/c022746" TargetMode="External"/><Relationship Id="rId17" Type="http://schemas.openxmlformats.org/officeDocument/2006/relationships/hyperlink" Target="https://ips.ligazakon.net/document/view/c022912" TargetMode="External"/><Relationship Id="rId25" Type="http://schemas.openxmlformats.org/officeDocument/2006/relationships/hyperlink" Target="https://ips.ligazakon.net/document/view/c023270" TargetMode="External"/><Relationship Id="rId2" Type="http://schemas.openxmlformats.org/officeDocument/2006/relationships/image" Target="../media/image3.png"/><Relationship Id="rId16" Type="http://schemas.openxmlformats.org/officeDocument/2006/relationships/hyperlink" Target="https://ips.ligazakon.net/document/view/c022659" TargetMode="External"/><Relationship Id="rId20" Type="http://schemas.openxmlformats.org/officeDocument/2006/relationships/hyperlink" Target="https://ips.ligazakon.net/document/view/c022851" TargetMode="External"/><Relationship Id="rId29" Type="http://schemas.openxmlformats.org/officeDocument/2006/relationships/hyperlink" Target="https://ips.ligazakon.net/document/view/c023555" TargetMode="External"/><Relationship Id="rId1" Type="http://schemas.openxmlformats.org/officeDocument/2006/relationships/slideLayout" Target="../slideLayouts/slideLayout7.xml"/><Relationship Id="rId6" Type="http://schemas.openxmlformats.org/officeDocument/2006/relationships/hyperlink" Target="https://ips.ligazakon.net/document/view/c022443" TargetMode="External"/><Relationship Id="rId11" Type="http://schemas.openxmlformats.org/officeDocument/2006/relationships/hyperlink" Target="https://ips.ligazakon.net/document/view/c022442" TargetMode="External"/><Relationship Id="rId24" Type="http://schemas.openxmlformats.org/officeDocument/2006/relationships/hyperlink" Target="https://ips.ligazakon.net/document/view/c023088" TargetMode="External"/><Relationship Id="rId5" Type="http://schemas.openxmlformats.org/officeDocument/2006/relationships/hyperlink" Target="https://ips.ligazakon.net/document/view/c022383" TargetMode="External"/><Relationship Id="rId15" Type="http://schemas.openxmlformats.org/officeDocument/2006/relationships/hyperlink" Target="https://ips.ligazakon.net/document/view/c022654" TargetMode="External"/><Relationship Id="rId23" Type="http://schemas.openxmlformats.org/officeDocument/2006/relationships/hyperlink" Target="https://ips.ligazakon.net/document/view/c023073" TargetMode="External"/><Relationship Id="rId28" Type="http://schemas.openxmlformats.org/officeDocument/2006/relationships/hyperlink" Target="https://ips.ligazakon.net/document/view/c023567" TargetMode="External"/><Relationship Id="rId10" Type="http://schemas.openxmlformats.org/officeDocument/2006/relationships/hyperlink" Target="https://ips.ligazakon.net/document/view/c022445" TargetMode="External"/><Relationship Id="rId19" Type="http://schemas.openxmlformats.org/officeDocument/2006/relationships/hyperlink" Target="https://ips.ligazakon.net/document/view/c022758" TargetMode="External"/><Relationship Id="rId4" Type="http://schemas.openxmlformats.org/officeDocument/2006/relationships/hyperlink" Target="https://ips.ligazakon.net/document/view/c022451" TargetMode="External"/><Relationship Id="rId9" Type="http://schemas.openxmlformats.org/officeDocument/2006/relationships/hyperlink" Target="https://ips.ligazakon.net/document/view/c022547" TargetMode="External"/><Relationship Id="rId14" Type="http://schemas.openxmlformats.org/officeDocument/2006/relationships/hyperlink" Target="https://ips.ligazakon.net/document/view/c022536" TargetMode="External"/><Relationship Id="rId22" Type="http://schemas.openxmlformats.org/officeDocument/2006/relationships/hyperlink" Target="https://ips.ligazakon.net/document/view/c022764" TargetMode="External"/><Relationship Id="rId27" Type="http://schemas.openxmlformats.org/officeDocument/2006/relationships/hyperlink" Target="https://ips.ligazakon.net/document/view/c023251"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ips.ligazakon.net/document/view/t030435?ed=2022_05_07&amp;an=4249" TargetMode="External"/><Relationship Id="rId2" Type="http://schemas.openxmlformats.org/officeDocument/2006/relationships/hyperlink" Target="https://ips.ligazakon.net/document/view/c022220" TargetMode="External"/><Relationship Id="rId1" Type="http://schemas.openxmlformats.org/officeDocument/2006/relationships/slideLayout" Target="../slideLayouts/slideLayout7.xml"/><Relationship Id="rId6" Type="http://schemas.openxmlformats.org/officeDocument/2006/relationships/hyperlink" Target="https://ips.ligazakon.net/document/view/t030435?ed=2022_05_07&amp;an=844379" TargetMode="External"/><Relationship Id="rId5" Type="http://schemas.openxmlformats.org/officeDocument/2006/relationships/hyperlink" Target="https://ips.ligazakon.net/document/view/t030435?ed=2022_05_07&amp;an=843035" TargetMode="External"/><Relationship Id="rId4" Type="http://schemas.openxmlformats.org/officeDocument/2006/relationships/hyperlink" Target="https://ips.ligazakon.net/document/view/t030435?ed=2022_05_07"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66651" y="2708366"/>
            <a:ext cx="11225349" cy="1655800"/>
          </a:xfrm>
        </p:spPr>
        <p:txBody>
          <a:bodyPr>
            <a:normAutofit/>
          </a:bodyPr>
          <a:lstStyle/>
          <a:p>
            <a:r>
              <a:rPr lang="uk-UA" dirty="0" smtClean="0"/>
              <a:t>Спадкові спори: </a:t>
            </a:r>
            <a:br>
              <a:rPr lang="uk-UA" dirty="0" smtClean="0"/>
            </a:br>
            <a:r>
              <a:rPr lang="uk-UA" sz="4400" dirty="0" smtClean="0"/>
              <a:t>огляд судової практики (2022-2023 роки)</a:t>
            </a:r>
            <a:endParaRPr lang="uk-UA" sz="4400" dirty="0"/>
          </a:p>
        </p:txBody>
      </p:sp>
      <p:sp>
        <p:nvSpPr>
          <p:cNvPr id="4" name="Подзаголовок 1"/>
          <p:cNvSpPr>
            <a:spLocks noGrp="1"/>
          </p:cNvSpPr>
          <p:nvPr>
            <p:ph type="subTitle" idx="1"/>
          </p:nvPr>
        </p:nvSpPr>
        <p:spPr>
          <a:xfrm>
            <a:off x="3504725" y="5480229"/>
            <a:ext cx="5456395" cy="469708"/>
          </a:xfrm>
        </p:spPr>
        <p:txBody>
          <a:bodyPr>
            <a:noAutofit/>
          </a:bodyPr>
          <a:lstStyle/>
          <a:p>
            <a:r>
              <a:rPr lang="uk-UA" sz="2000" b="1" dirty="0" smtClean="0"/>
              <a:t>Лекторка – адвокатка Людмила Гриценко</a:t>
            </a:r>
            <a:endParaRPr lang="uk-UA" sz="2000" b="1" dirty="0"/>
          </a:p>
        </p:txBody>
      </p:sp>
      <p:pic>
        <p:nvPicPr>
          <p:cNvPr id="6" name="Google Shape;63;p14"/>
          <p:cNvPicPr preferRelativeResize="0"/>
          <p:nvPr/>
        </p:nvPicPr>
        <p:blipFill rotWithShape="1">
          <a:blip r:embed="rId2">
            <a:alphaModFix amt="92000"/>
          </a:blip>
          <a:srcRect l="17637" t="15956" r="46766" b="30482"/>
          <a:stretch/>
        </p:blipFill>
        <p:spPr>
          <a:xfrm>
            <a:off x="9396548" y="1973580"/>
            <a:ext cx="2511951" cy="1469571"/>
          </a:xfrm>
          <a:prstGeom prst="rect">
            <a:avLst/>
          </a:prstGeom>
          <a:noFill/>
          <a:ln>
            <a:noFill/>
          </a:ln>
          <a:effectLst>
            <a:outerShdw blurRad="185738" dist="47625" dir="14220000" algn="bl" rotWithShape="0">
              <a:srgbClr val="000000">
                <a:alpha val="94000"/>
              </a:srgbClr>
            </a:outerShdw>
          </a:effectLst>
        </p:spPr>
      </p:pic>
      <p:sp>
        <p:nvSpPr>
          <p:cNvPr id="5" name="Прямоугольник 4"/>
          <p:cNvSpPr/>
          <p:nvPr/>
        </p:nvSpPr>
        <p:spPr>
          <a:xfrm>
            <a:off x="2638698" y="858487"/>
            <a:ext cx="5804856" cy="369332"/>
          </a:xfrm>
          <a:prstGeom prst="rect">
            <a:avLst/>
          </a:prstGeom>
        </p:spPr>
        <p:txBody>
          <a:bodyPr wrap="square">
            <a:spAutoFit/>
          </a:bodyPr>
          <a:lstStyle/>
          <a:p>
            <a:r>
              <a:rPr lang="uk-UA" b="1" dirty="0">
                <a:solidFill>
                  <a:schemeClr val="accent1">
                    <a:lumMod val="20000"/>
                    <a:lumOff val="80000"/>
                  </a:schemeClr>
                </a:solidFill>
              </a:rPr>
              <a:t>Вебінар Ради адвокатів </a:t>
            </a:r>
            <a:r>
              <a:rPr lang="uk-UA" b="1" dirty="0" smtClean="0">
                <a:solidFill>
                  <a:schemeClr val="accent1">
                    <a:lumMod val="20000"/>
                    <a:lumOff val="80000"/>
                  </a:schemeClr>
                </a:solidFill>
              </a:rPr>
              <a:t>Хмельницької </a:t>
            </a:r>
            <a:r>
              <a:rPr lang="uk-UA" b="1" dirty="0">
                <a:solidFill>
                  <a:schemeClr val="accent1">
                    <a:lumMod val="20000"/>
                    <a:lumOff val="80000"/>
                  </a:schemeClr>
                </a:solidFill>
              </a:rPr>
              <a:t>області</a:t>
            </a:r>
          </a:p>
        </p:txBody>
      </p:sp>
    </p:spTree>
    <p:extLst>
      <p:ext uri="{BB962C8B-B14F-4D97-AF65-F5344CB8AC3E}">
        <p14:creationId xmlns:p14="http://schemas.microsoft.com/office/powerpoint/2010/main" val="19015177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48640" y="305068"/>
            <a:ext cx="11094720" cy="6340197"/>
          </a:xfrm>
          <a:prstGeom prst="rect">
            <a:avLst/>
          </a:prstGeom>
        </p:spPr>
        <p:txBody>
          <a:bodyPr wrap="square">
            <a:spAutoFit/>
          </a:bodyPr>
          <a:lstStyle/>
          <a:p>
            <a:pPr algn="ctr"/>
            <a:r>
              <a:rPr lang="uk-UA" sz="1400" b="1" dirty="0" smtClean="0">
                <a:solidFill>
                  <a:srgbClr val="293A55"/>
                </a:solidFill>
                <a:latin typeface="+mj-lt"/>
              </a:rPr>
              <a:t>ВЕРХОВНИЙ СУД</a:t>
            </a:r>
            <a:endParaRPr lang="uk-UA" sz="1400" dirty="0" smtClean="0">
              <a:solidFill>
                <a:srgbClr val="293A55"/>
              </a:solidFill>
              <a:latin typeface="+mj-lt"/>
            </a:endParaRPr>
          </a:p>
          <a:p>
            <a:pPr algn="ctr"/>
            <a:r>
              <a:rPr lang="uk-UA" sz="1400" b="1" dirty="0" smtClean="0">
                <a:solidFill>
                  <a:srgbClr val="293A55"/>
                </a:solidFill>
                <a:latin typeface="+mj-lt"/>
              </a:rPr>
              <a:t>ПРАВОВА ПОЗИЦІЯ</a:t>
            </a:r>
            <a:br>
              <a:rPr lang="uk-UA" sz="1400" b="1" dirty="0" smtClean="0">
                <a:solidFill>
                  <a:srgbClr val="293A55"/>
                </a:solidFill>
                <a:latin typeface="+mj-lt"/>
              </a:rPr>
            </a:br>
            <a:r>
              <a:rPr lang="uk-UA" sz="1400" b="1" dirty="0" smtClean="0">
                <a:solidFill>
                  <a:srgbClr val="293A55"/>
                </a:solidFill>
                <a:latin typeface="+mj-lt"/>
              </a:rPr>
              <a:t>(</a:t>
            </a:r>
            <a:r>
              <a:rPr lang="uk-UA" sz="1400" b="1" dirty="0" smtClean="0">
                <a:solidFill>
                  <a:srgbClr val="00ADFA"/>
                </a:solidFill>
                <a:latin typeface="+mj-lt"/>
                <a:hlinkClick r:id="rId2"/>
              </a:rPr>
              <a:t>постанова від 20.01.2022 р. у справі N 141/1072/16-ц</a:t>
            </a:r>
            <a:r>
              <a:rPr lang="uk-UA" sz="1400" b="1" dirty="0" smtClean="0">
                <a:solidFill>
                  <a:srgbClr val="293A55"/>
                </a:solidFill>
                <a:latin typeface="+mj-lt"/>
              </a:rPr>
              <a:t>)</a:t>
            </a:r>
          </a:p>
          <a:p>
            <a:pPr algn="ctr"/>
            <a:r>
              <a:rPr lang="ru-RU" sz="1400" b="1" dirty="0" err="1">
                <a:solidFill>
                  <a:srgbClr val="293A55"/>
                </a:solidFill>
                <a:latin typeface="+mj-lt"/>
              </a:rPr>
              <a:t>Щодо</a:t>
            </a:r>
            <a:r>
              <a:rPr lang="ru-RU" sz="1400" b="1" dirty="0">
                <a:solidFill>
                  <a:srgbClr val="293A55"/>
                </a:solidFill>
                <a:latin typeface="+mj-lt"/>
              </a:rPr>
              <a:t> </a:t>
            </a:r>
            <a:r>
              <a:rPr lang="ru-RU" sz="1400" b="1" dirty="0" err="1">
                <a:solidFill>
                  <a:srgbClr val="293A55"/>
                </a:solidFill>
                <a:latin typeface="+mj-lt"/>
              </a:rPr>
              <a:t>поновлення</a:t>
            </a:r>
            <a:r>
              <a:rPr lang="ru-RU" sz="1400" b="1" dirty="0">
                <a:solidFill>
                  <a:srgbClr val="293A55"/>
                </a:solidFill>
                <a:latin typeface="+mj-lt"/>
              </a:rPr>
              <a:t> строку на </a:t>
            </a:r>
            <a:r>
              <a:rPr lang="ru-RU" sz="1400" b="1" dirty="0" err="1">
                <a:solidFill>
                  <a:srgbClr val="293A55"/>
                </a:solidFill>
                <a:latin typeface="+mj-lt"/>
              </a:rPr>
              <a:t>апеляційне</a:t>
            </a:r>
            <a:r>
              <a:rPr lang="ru-RU" sz="1400" b="1" dirty="0">
                <a:solidFill>
                  <a:srgbClr val="293A55"/>
                </a:solidFill>
                <a:latin typeface="+mj-lt"/>
              </a:rPr>
              <a:t> </a:t>
            </a:r>
            <a:r>
              <a:rPr lang="ru-RU" sz="1400" b="1" dirty="0" err="1">
                <a:solidFill>
                  <a:srgbClr val="293A55"/>
                </a:solidFill>
                <a:latin typeface="+mj-lt"/>
              </a:rPr>
              <a:t>оскарження</a:t>
            </a:r>
            <a:r>
              <a:rPr lang="ru-RU" sz="1400" b="1" dirty="0">
                <a:solidFill>
                  <a:srgbClr val="293A55"/>
                </a:solidFill>
                <a:latin typeface="+mj-lt"/>
              </a:rPr>
              <a:t> на </a:t>
            </a:r>
            <a:r>
              <a:rPr lang="ru-RU" sz="1400" b="1" dirty="0" err="1">
                <a:solidFill>
                  <a:srgbClr val="293A55"/>
                </a:solidFill>
                <a:latin typeface="+mj-lt"/>
              </a:rPr>
              <a:t>підставі</a:t>
            </a:r>
            <a:r>
              <a:rPr lang="ru-RU" sz="1400" b="1" dirty="0">
                <a:solidFill>
                  <a:srgbClr val="293A55"/>
                </a:solidFill>
                <a:latin typeface="+mj-lt"/>
              </a:rPr>
              <a:t> </a:t>
            </a:r>
            <a:r>
              <a:rPr lang="ru-RU" sz="1400" b="1" dirty="0" err="1">
                <a:solidFill>
                  <a:srgbClr val="293A55"/>
                </a:solidFill>
                <a:latin typeface="+mj-lt"/>
              </a:rPr>
              <a:t>звернення</a:t>
            </a:r>
            <a:r>
              <a:rPr lang="ru-RU" sz="1400" b="1" dirty="0">
                <a:solidFill>
                  <a:srgbClr val="293A55"/>
                </a:solidFill>
                <a:latin typeface="+mj-lt"/>
              </a:rPr>
              <a:t> особи </a:t>
            </a:r>
            <a:r>
              <a:rPr lang="ru-RU" sz="1400" b="1" dirty="0" err="1">
                <a:solidFill>
                  <a:srgbClr val="293A55"/>
                </a:solidFill>
                <a:latin typeface="+mj-lt"/>
              </a:rPr>
              <a:t>із</a:t>
            </a:r>
            <a:r>
              <a:rPr lang="ru-RU" sz="1400" b="1" dirty="0">
                <a:solidFill>
                  <a:srgbClr val="293A55"/>
                </a:solidFill>
                <a:latin typeface="+mj-lt"/>
              </a:rPr>
              <a:t> </a:t>
            </a:r>
            <a:r>
              <a:rPr lang="ru-RU" sz="1400" b="1" dirty="0" err="1">
                <a:solidFill>
                  <a:srgbClr val="293A55"/>
                </a:solidFill>
                <a:latin typeface="+mj-lt"/>
              </a:rPr>
              <a:t>заявою</a:t>
            </a:r>
            <a:r>
              <a:rPr lang="ru-RU" sz="1400" b="1" dirty="0">
                <a:solidFill>
                  <a:srgbClr val="293A55"/>
                </a:solidFill>
                <a:latin typeface="+mj-lt"/>
              </a:rPr>
              <a:t> про перегляд </a:t>
            </a:r>
            <a:r>
              <a:rPr lang="ru-RU" sz="1400" b="1" dirty="0" err="1">
                <a:solidFill>
                  <a:srgbClr val="293A55"/>
                </a:solidFill>
                <a:latin typeface="+mj-lt"/>
              </a:rPr>
              <a:t>рішення</a:t>
            </a:r>
            <a:r>
              <a:rPr lang="ru-RU" sz="1400" b="1" dirty="0">
                <a:solidFill>
                  <a:srgbClr val="293A55"/>
                </a:solidFill>
                <a:latin typeface="+mj-lt"/>
              </a:rPr>
              <a:t> суду за </a:t>
            </a:r>
            <a:r>
              <a:rPr lang="ru-RU" sz="1400" b="1" dirty="0" err="1">
                <a:solidFill>
                  <a:srgbClr val="293A55"/>
                </a:solidFill>
                <a:latin typeface="+mj-lt"/>
              </a:rPr>
              <a:t>нововиявленими</a:t>
            </a:r>
            <a:r>
              <a:rPr lang="ru-RU" sz="1400" b="1" dirty="0">
                <a:solidFill>
                  <a:srgbClr val="293A55"/>
                </a:solidFill>
                <a:latin typeface="+mj-lt"/>
              </a:rPr>
              <a:t> </a:t>
            </a:r>
            <a:r>
              <a:rPr lang="ru-RU" sz="1400" b="1" dirty="0" err="1" smtClean="0">
                <a:solidFill>
                  <a:srgbClr val="293A55"/>
                </a:solidFill>
                <a:latin typeface="+mj-lt"/>
              </a:rPr>
              <a:t>обставинами</a:t>
            </a:r>
            <a:endParaRPr lang="ru-RU" sz="1400" b="1" dirty="0" smtClean="0">
              <a:solidFill>
                <a:srgbClr val="293A55"/>
              </a:solidFill>
              <a:latin typeface="+mj-lt"/>
            </a:endParaRPr>
          </a:p>
          <a:p>
            <a:pPr algn="ctr"/>
            <a:endParaRPr lang="uk-UA" sz="1400" b="1" dirty="0" smtClean="0">
              <a:solidFill>
                <a:srgbClr val="293A55"/>
              </a:solidFill>
              <a:latin typeface="+mj-lt"/>
            </a:endParaRPr>
          </a:p>
          <a:p>
            <a:pPr algn="just"/>
            <a:r>
              <a:rPr lang="uk-UA" sz="1400" b="1" dirty="0" smtClean="0">
                <a:solidFill>
                  <a:srgbClr val="293A55"/>
                </a:solidFill>
                <a:latin typeface="+mj-lt"/>
              </a:rPr>
              <a:t>Звернення особи із заявою про перегляд рішення суду за нововиявленими обставинами не є поважною причиною для поновлення строку на апеляційне оскарження цього судового рішення</a:t>
            </a:r>
            <a:r>
              <a:rPr lang="uk-UA" sz="1400" dirty="0" smtClean="0">
                <a:solidFill>
                  <a:srgbClr val="293A55"/>
                </a:solidFill>
                <a:latin typeface="+mj-lt"/>
              </a:rPr>
              <a:t>.</a:t>
            </a:r>
          </a:p>
          <a:p>
            <a:pPr algn="just"/>
            <a:r>
              <a:rPr lang="uk-UA" sz="1400" dirty="0" smtClean="0">
                <a:solidFill>
                  <a:srgbClr val="293A55"/>
                </a:solidFill>
                <a:latin typeface="+mj-lt"/>
              </a:rPr>
              <a:t>Норми </a:t>
            </a:r>
            <a:r>
              <a:rPr lang="uk-UA" sz="1400" dirty="0" smtClean="0">
                <a:solidFill>
                  <a:srgbClr val="00ADFA"/>
                </a:solidFill>
                <a:latin typeface="+mj-lt"/>
                <a:hlinkClick r:id="rId3"/>
              </a:rPr>
              <a:t>частини першої статті 127 ЦПК України</a:t>
            </a:r>
            <a:r>
              <a:rPr lang="uk-UA" sz="1400" dirty="0" smtClean="0">
                <a:solidFill>
                  <a:srgbClr val="293A55"/>
                </a:solidFill>
                <a:latin typeface="+mj-lt"/>
              </a:rPr>
              <a:t> визначають, що суд за заявою учасника справи поновлює пропущений процесуальний строк, встановлений законом, якщо визнає причини його пропуску поважними, крім випадків, коли цим </a:t>
            </a:r>
            <a:r>
              <a:rPr lang="uk-UA" sz="1400" dirty="0" smtClean="0">
                <a:solidFill>
                  <a:srgbClr val="00ADFA"/>
                </a:solidFill>
                <a:latin typeface="+mj-lt"/>
                <a:hlinkClick r:id="rId4"/>
              </a:rPr>
              <a:t>Кодексом</a:t>
            </a:r>
            <a:r>
              <a:rPr lang="uk-UA" sz="1400" dirty="0" smtClean="0">
                <a:solidFill>
                  <a:srgbClr val="293A55"/>
                </a:solidFill>
                <a:latin typeface="+mj-lt"/>
              </a:rPr>
              <a:t> встановлено неможливість такого поновлення.</a:t>
            </a:r>
          </a:p>
          <a:p>
            <a:pPr algn="just"/>
            <a:r>
              <a:rPr lang="uk-UA" sz="1400" dirty="0" smtClean="0">
                <a:solidFill>
                  <a:srgbClr val="293A55"/>
                </a:solidFill>
                <a:latin typeface="+mj-lt"/>
              </a:rPr>
              <a:t>Відповідно до </a:t>
            </a:r>
            <a:r>
              <a:rPr lang="uk-UA" sz="1400" dirty="0" smtClean="0">
                <a:solidFill>
                  <a:srgbClr val="00ADFA"/>
                </a:solidFill>
                <a:latin typeface="+mj-lt"/>
                <a:hlinkClick r:id="rId5"/>
              </a:rPr>
              <a:t>частини третьої статті 357 ЦПК України</a:t>
            </a:r>
            <a:r>
              <a:rPr lang="uk-UA" sz="1400" dirty="0" smtClean="0">
                <a:solidFill>
                  <a:srgbClr val="293A55"/>
                </a:solidFill>
                <a:latin typeface="+mj-lt"/>
              </a:rPr>
              <a:t> апеляційна скарга залишається без руху також у випадку, якщо вона подана після закінчення строків, установлених </a:t>
            </a:r>
            <a:r>
              <a:rPr lang="uk-UA" sz="1400" dirty="0" smtClean="0">
                <a:solidFill>
                  <a:srgbClr val="00ADFA"/>
                </a:solidFill>
                <a:latin typeface="+mj-lt"/>
                <a:hlinkClick r:id="rId6"/>
              </a:rPr>
              <a:t>статтею 354 цього Кодексу</a:t>
            </a:r>
            <a:r>
              <a:rPr lang="uk-UA" sz="1400" dirty="0" smtClean="0">
                <a:solidFill>
                  <a:srgbClr val="293A55"/>
                </a:solidFill>
                <a:latin typeface="+mj-lt"/>
              </a:rPr>
              <a:t>, і особа, яка її подала, не порушує питання про поновлення цього строку або якщо підстави, вказані нею у заяві, визнані неповажними. При цьому протягом десяти днів з дня вручення ухвали особа має право звернутися до суду апеляційної інстанції з заявою про поновлення строку або вказати інші підстави для поновлення строку.</a:t>
            </a:r>
          </a:p>
          <a:p>
            <a:pPr algn="just"/>
            <a:endParaRPr lang="uk-UA" sz="1400" dirty="0" smtClean="0">
              <a:solidFill>
                <a:srgbClr val="293A55"/>
              </a:solidFill>
              <a:latin typeface="+mj-lt"/>
            </a:endParaRPr>
          </a:p>
          <a:p>
            <a:pPr algn="just"/>
            <a:r>
              <a:rPr lang="uk-UA" sz="1400" dirty="0" smtClean="0">
                <a:solidFill>
                  <a:srgbClr val="293A55"/>
                </a:solidFill>
                <a:latin typeface="+mj-lt"/>
              </a:rPr>
              <a:t>Згідно з </a:t>
            </a:r>
            <a:r>
              <a:rPr lang="uk-UA" sz="1400" dirty="0" smtClean="0">
                <a:solidFill>
                  <a:srgbClr val="00ADFA"/>
                </a:solidFill>
                <a:latin typeface="+mj-lt"/>
                <a:hlinkClick r:id="rId7"/>
              </a:rPr>
              <a:t>пунктом 4 частини першої статті 358 ЦПК України</a:t>
            </a:r>
            <a:r>
              <a:rPr lang="uk-UA" sz="1400" dirty="0" smtClean="0">
                <a:solidFill>
                  <a:srgbClr val="293A55"/>
                </a:solidFill>
                <a:latin typeface="+mj-lt"/>
              </a:rPr>
              <a:t> суд апеляційної інстанції відмовляє у відкритті апеляційного провадження у справі, якщо скаржником у строк, визначений судом, не подано заяву про поновлення строку на апеляційне оскарження або наведені підстави для поновлення строку на апеляційне оскарження визнані судом неповажними.</a:t>
            </a:r>
          </a:p>
          <a:p>
            <a:pPr algn="just"/>
            <a:r>
              <a:rPr lang="uk-UA" sz="1400" dirty="0" smtClean="0">
                <a:solidFill>
                  <a:srgbClr val="293A55"/>
                </a:solidFill>
                <a:latin typeface="+mj-lt"/>
              </a:rPr>
              <a:t>У справі, що переглядалася, місцевий суд прийняв рішення 20 жовтня 2016 року. Про зазначене судове рішення ОСОБА_2 дізналася 13 жовтня 2020 року під час ознайомлення із матеріалами справи, а 12 листопада 2020 року звернулася до місцевого суду із заявою про перегляд за нововиявленими обставинами рішення цього суду від 20 жовтня 2016 року. І лише у серпні 2021 року ОСОБА_2 подала апеляційну скаргу разом із заявою про поновлення строку на апеляційне оскарження.</a:t>
            </a:r>
          </a:p>
          <a:p>
            <a:pPr algn="just"/>
            <a:r>
              <a:rPr lang="uk-UA" sz="1400" b="1" dirty="0" smtClean="0">
                <a:solidFill>
                  <a:srgbClr val="293A55"/>
                </a:solidFill>
                <a:latin typeface="+mj-lt"/>
              </a:rPr>
              <a:t>Верховний Суд погодився з висновком апеляційного суду про те, що наведені ОСОБА_2 причини пропуску строку на апеляційне оскарження не є поважними, оскільки остання протягом 10 місяців з часу ознайомлення із матеріалами справи (13 жовтня 2020 року) не вживала жодних дій, спрямованих на оскарження рішення суду першої інстанції від 20 жовтня 2016 року. Звернення із заявою про перегляд зазначеного судового рішення за нововиявленими обставинами не є поважною причиною для поновлення строку на апеляційне оскарження оскаржуваного судового рішення.</a:t>
            </a:r>
            <a:endParaRPr lang="uk-UA" sz="1400" b="1" i="0" dirty="0">
              <a:solidFill>
                <a:srgbClr val="293A55"/>
              </a:solidFill>
              <a:effectLst/>
              <a:latin typeface="+mj-lt"/>
            </a:endParaRPr>
          </a:p>
        </p:txBody>
      </p:sp>
    </p:spTree>
    <p:extLst>
      <p:ext uri="{BB962C8B-B14F-4D97-AF65-F5344CB8AC3E}">
        <p14:creationId xmlns:p14="http://schemas.microsoft.com/office/powerpoint/2010/main" val="30434123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70263" y="300241"/>
            <a:ext cx="11495314" cy="6457609"/>
          </a:xfrm>
          <a:prstGeom prst="rect">
            <a:avLst/>
          </a:prstGeom>
        </p:spPr>
        <p:txBody>
          <a:bodyPr wrap="square">
            <a:spAutoFit/>
          </a:bodyPr>
          <a:lstStyle/>
          <a:p>
            <a:pPr algn="ctr"/>
            <a:r>
              <a:rPr lang="ru-RU" sz="1400" b="1" dirty="0">
                <a:solidFill>
                  <a:srgbClr val="293A55"/>
                </a:solidFill>
                <a:latin typeface="+mj-lt"/>
              </a:rPr>
              <a:t>ВЕРХОВНИЙ СУД</a:t>
            </a:r>
            <a:endParaRPr lang="ru-RU" sz="1400" dirty="0">
              <a:solidFill>
                <a:srgbClr val="293A55"/>
              </a:solidFill>
              <a:latin typeface="+mj-lt"/>
            </a:endParaRPr>
          </a:p>
          <a:p>
            <a:pPr algn="ctr"/>
            <a:r>
              <a:rPr lang="ru-RU" sz="1400" b="1" dirty="0">
                <a:solidFill>
                  <a:srgbClr val="293A55"/>
                </a:solidFill>
                <a:latin typeface="+mj-lt"/>
              </a:rPr>
              <a:t>ПРАВОВА ПОЗИЦІЯ</a:t>
            </a:r>
            <a:br>
              <a:rPr lang="ru-RU" sz="1400" b="1" dirty="0">
                <a:solidFill>
                  <a:srgbClr val="293A55"/>
                </a:solidFill>
                <a:latin typeface="+mj-lt"/>
              </a:rPr>
            </a:br>
            <a:r>
              <a:rPr lang="ru-RU" sz="1400" b="1" dirty="0">
                <a:solidFill>
                  <a:srgbClr val="293A55"/>
                </a:solidFill>
                <a:latin typeface="+mj-lt"/>
              </a:rPr>
              <a:t>(</a:t>
            </a:r>
            <a:r>
              <a:rPr lang="ru-RU" sz="1400" b="1" dirty="0">
                <a:solidFill>
                  <a:srgbClr val="00ADFA"/>
                </a:solidFill>
                <a:latin typeface="+mj-lt"/>
                <a:hlinkClick r:id="rId2"/>
              </a:rPr>
              <a:t>постанова </a:t>
            </a:r>
            <a:r>
              <a:rPr lang="ru-RU" sz="1400" b="1" dirty="0" err="1">
                <a:solidFill>
                  <a:srgbClr val="00ADFA"/>
                </a:solidFill>
                <a:latin typeface="+mj-lt"/>
                <a:hlinkClick r:id="rId2"/>
              </a:rPr>
              <a:t>від</a:t>
            </a:r>
            <a:r>
              <a:rPr lang="ru-RU" sz="1400" b="1" dirty="0">
                <a:solidFill>
                  <a:srgbClr val="00ADFA"/>
                </a:solidFill>
                <a:latin typeface="+mj-lt"/>
                <a:hlinkClick r:id="rId2"/>
              </a:rPr>
              <a:t> 26.01.2022 р. у </a:t>
            </a:r>
            <a:r>
              <a:rPr lang="ru-RU" sz="1400" b="1" dirty="0" err="1">
                <a:solidFill>
                  <a:srgbClr val="00ADFA"/>
                </a:solidFill>
                <a:latin typeface="+mj-lt"/>
                <a:hlinkClick r:id="rId2"/>
              </a:rPr>
              <a:t>справі</a:t>
            </a:r>
            <a:r>
              <a:rPr lang="ru-RU" sz="1400" b="1" dirty="0">
                <a:solidFill>
                  <a:srgbClr val="00ADFA"/>
                </a:solidFill>
                <a:latin typeface="+mj-lt"/>
                <a:hlinkClick r:id="rId2"/>
              </a:rPr>
              <a:t> N 682/1277/20</a:t>
            </a:r>
            <a:r>
              <a:rPr lang="ru-RU" sz="1400" b="1" dirty="0" smtClean="0">
                <a:solidFill>
                  <a:srgbClr val="293A55"/>
                </a:solidFill>
                <a:latin typeface="+mj-lt"/>
              </a:rPr>
              <a:t>)</a:t>
            </a:r>
            <a:r>
              <a:rPr lang="ru-RU" sz="1400" b="1" dirty="0">
                <a:solidFill>
                  <a:srgbClr val="293A55"/>
                </a:solidFill>
                <a:latin typeface="+mj-lt"/>
              </a:rPr>
              <a:t> </a:t>
            </a:r>
            <a:endParaRPr lang="ru-RU" sz="1400" b="1" dirty="0" smtClean="0">
              <a:solidFill>
                <a:srgbClr val="293A55"/>
              </a:solidFill>
              <a:latin typeface="+mj-lt"/>
            </a:endParaRPr>
          </a:p>
          <a:p>
            <a:pPr algn="ctr"/>
            <a:r>
              <a:rPr lang="ru-RU" sz="1400" b="1" dirty="0" err="1" smtClean="0">
                <a:solidFill>
                  <a:srgbClr val="293A55"/>
                </a:solidFill>
                <a:latin typeface="+mj-lt"/>
              </a:rPr>
              <a:t>Щодо</a:t>
            </a:r>
            <a:r>
              <a:rPr lang="ru-RU" sz="1400" b="1" dirty="0" smtClean="0">
                <a:solidFill>
                  <a:srgbClr val="293A55"/>
                </a:solidFill>
                <a:latin typeface="+mj-lt"/>
              </a:rPr>
              <a:t> </a:t>
            </a:r>
            <a:r>
              <a:rPr lang="ru-RU" sz="1400" b="1" dirty="0" err="1">
                <a:solidFill>
                  <a:srgbClr val="293A55"/>
                </a:solidFill>
                <a:latin typeface="+mj-lt"/>
              </a:rPr>
              <a:t>стягнення</a:t>
            </a:r>
            <a:r>
              <a:rPr lang="ru-RU" sz="1400" b="1" dirty="0">
                <a:solidFill>
                  <a:srgbClr val="293A55"/>
                </a:solidFill>
                <a:latin typeface="+mj-lt"/>
              </a:rPr>
              <a:t> </a:t>
            </a:r>
            <a:r>
              <a:rPr lang="ru-RU" sz="1400" b="1" dirty="0" err="1">
                <a:solidFill>
                  <a:srgbClr val="293A55"/>
                </a:solidFill>
                <a:latin typeface="+mj-lt"/>
              </a:rPr>
              <a:t>заборгованості</a:t>
            </a:r>
            <a:r>
              <a:rPr lang="ru-RU" sz="1400" b="1" dirty="0">
                <a:solidFill>
                  <a:srgbClr val="293A55"/>
                </a:solidFill>
                <a:latin typeface="+mj-lt"/>
              </a:rPr>
              <a:t> </a:t>
            </a:r>
            <a:r>
              <a:rPr lang="ru-RU" sz="1400" b="1" dirty="0" err="1">
                <a:solidFill>
                  <a:srgbClr val="293A55"/>
                </a:solidFill>
                <a:latin typeface="+mj-lt"/>
              </a:rPr>
              <a:t>зі</a:t>
            </a:r>
            <a:r>
              <a:rPr lang="ru-RU" sz="1400" b="1" dirty="0">
                <a:solidFill>
                  <a:srgbClr val="293A55"/>
                </a:solidFill>
                <a:latin typeface="+mj-lt"/>
              </a:rPr>
              <a:t> </a:t>
            </a:r>
            <a:r>
              <a:rPr lang="ru-RU" sz="1400" b="1" dirty="0" err="1">
                <a:solidFill>
                  <a:srgbClr val="293A55"/>
                </a:solidFill>
                <a:latin typeface="+mj-lt"/>
              </a:rPr>
              <a:t>сплати</a:t>
            </a:r>
            <a:r>
              <a:rPr lang="ru-RU" sz="1400" b="1" dirty="0">
                <a:solidFill>
                  <a:srgbClr val="293A55"/>
                </a:solidFill>
                <a:latin typeface="+mj-lt"/>
              </a:rPr>
              <a:t> </a:t>
            </a:r>
            <a:r>
              <a:rPr lang="ru-RU" sz="1400" b="1" dirty="0" err="1">
                <a:solidFill>
                  <a:srgbClr val="293A55"/>
                </a:solidFill>
                <a:latin typeface="+mj-lt"/>
              </a:rPr>
              <a:t>аліментів</a:t>
            </a:r>
            <a:endParaRPr lang="ru-RU" sz="1400" b="1" dirty="0">
              <a:solidFill>
                <a:srgbClr val="293A55"/>
              </a:solidFill>
              <a:latin typeface="+mj-lt"/>
            </a:endParaRPr>
          </a:p>
          <a:p>
            <a:pPr algn="ctr"/>
            <a:endParaRPr lang="ru-RU" sz="1400" b="1" dirty="0" smtClean="0">
              <a:solidFill>
                <a:srgbClr val="293A55"/>
              </a:solidFill>
              <a:latin typeface="+mj-lt"/>
            </a:endParaRPr>
          </a:p>
          <a:p>
            <a:pPr algn="just"/>
            <a:r>
              <a:rPr lang="ru-RU" sz="1400" b="1" dirty="0" smtClean="0">
                <a:solidFill>
                  <a:srgbClr val="293A55"/>
                </a:solidFill>
                <a:latin typeface="+mj-lt"/>
              </a:rPr>
              <a:t>З тексту Постанови: «</a:t>
            </a:r>
            <a:r>
              <a:rPr lang="ru-RU" sz="1400" b="1" dirty="0" err="1" smtClean="0">
                <a:solidFill>
                  <a:srgbClr val="293A55"/>
                </a:solidFill>
                <a:latin typeface="+mj-lt"/>
              </a:rPr>
              <a:t>отримання</a:t>
            </a:r>
            <a:r>
              <a:rPr lang="ru-RU" sz="1400" b="1" dirty="0" smtClean="0">
                <a:solidFill>
                  <a:srgbClr val="293A55"/>
                </a:solidFill>
                <a:latin typeface="+mj-lt"/>
              </a:rPr>
              <a:t> </a:t>
            </a:r>
            <a:r>
              <a:rPr lang="ru-RU" sz="1400" b="1" dirty="0">
                <a:solidFill>
                  <a:srgbClr val="293A55"/>
                </a:solidFill>
                <a:latin typeface="+mj-lt"/>
              </a:rPr>
              <a:t>майна (</a:t>
            </a:r>
            <a:r>
              <a:rPr lang="ru-RU" sz="1400" b="1" dirty="0" err="1">
                <a:solidFill>
                  <a:srgbClr val="293A55"/>
                </a:solidFill>
                <a:latin typeface="+mj-lt"/>
              </a:rPr>
              <a:t>земельних</a:t>
            </a:r>
            <a:r>
              <a:rPr lang="ru-RU" sz="1400" b="1" dirty="0">
                <a:solidFill>
                  <a:srgbClr val="293A55"/>
                </a:solidFill>
                <a:latin typeface="+mj-lt"/>
              </a:rPr>
              <a:t> </a:t>
            </a:r>
            <a:r>
              <a:rPr lang="ru-RU" sz="1400" b="1" dirty="0" err="1">
                <a:solidFill>
                  <a:srgbClr val="293A55"/>
                </a:solidFill>
                <a:latin typeface="+mj-lt"/>
              </a:rPr>
              <a:t>ділянок</a:t>
            </a:r>
            <a:r>
              <a:rPr lang="ru-RU" sz="1400" b="1" dirty="0">
                <a:solidFill>
                  <a:srgbClr val="293A55"/>
                </a:solidFill>
                <a:latin typeface="+mj-lt"/>
              </a:rPr>
              <a:t> </a:t>
            </a:r>
            <a:r>
              <a:rPr lang="ru-RU" sz="1400" b="1" dirty="0" err="1">
                <a:solidFill>
                  <a:srgbClr val="293A55"/>
                </a:solidFill>
                <a:latin typeface="+mj-lt"/>
              </a:rPr>
              <a:t>сільськогосподарського</a:t>
            </a:r>
            <a:r>
              <a:rPr lang="ru-RU" sz="1400" b="1" dirty="0">
                <a:solidFill>
                  <a:srgbClr val="293A55"/>
                </a:solidFill>
                <a:latin typeface="+mj-lt"/>
              </a:rPr>
              <a:t> </a:t>
            </a:r>
            <a:r>
              <a:rPr lang="ru-RU" sz="1400" b="1" dirty="0" err="1">
                <a:solidFill>
                  <a:srgbClr val="293A55"/>
                </a:solidFill>
                <a:latin typeface="+mj-lt"/>
              </a:rPr>
              <a:t>призначення</a:t>
            </a:r>
            <a:r>
              <a:rPr lang="ru-RU" sz="1400" b="1" dirty="0">
                <a:solidFill>
                  <a:srgbClr val="293A55"/>
                </a:solidFill>
                <a:latin typeface="+mj-lt"/>
              </a:rPr>
              <a:t>) у </a:t>
            </a:r>
            <a:r>
              <a:rPr lang="ru-RU" sz="1400" b="1" dirty="0" err="1">
                <a:solidFill>
                  <a:srgbClr val="293A55"/>
                </a:solidFill>
                <a:latin typeface="+mj-lt"/>
              </a:rPr>
              <a:t>власність</a:t>
            </a:r>
            <a:r>
              <a:rPr lang="ru-RU" sz="1400" b="1" dirty="0">
                <a:solidFill>
                  <a:srgbClr val="293A55"/>
                </a:solidFill>
                <a:latin typeface="+mj-lt"/>
              </a:rPr>
              <a:t> в порядку </a:t>
            </a:r>
            <a:r>
              <a:rPr lang="ru-RU" sz="1400" b="1" dirty="0" err="1">
                <a:solidFill>
                  <a:srgbClr val="293A55"/>
                </a:solidFill>
                <a:latin typeface="+mj-lt"/>
              </a:rPr>
              <a:t>спадкування</a:t>
            </a:r>
            <a:r>
              <a:rPr lang="ru-RU" sz="1400" b="1" dirty="0">
                <a:solidFill>
                  <a:srgbClr val="293A55"/>
                </a:solidFill>
                <a:latin typeface="+mj-lt"/>
              </a:rPr>
              <a:t> не є </a:t>
            </a:r>
            <a:r>
              <a:rPr lang="ru-RU" sz="1400" b="1" dirty="0" err="1">
                <a:solidFill>
                  <a:srgbClr val="293A55"/>
                </a:solidFill>
                <a:latin typeface="+mj-lt"/>
              </a:rPr>
              <a:t>тим</a:t>
            </a:r>
            <a:r>
              <a:rPr lang="ru-RU" sz="1400" b="1" dirty="0">
                <a:solidFill>
                  <a:srgbClr val="293A55"/>
                </a:solidFill>
                <a:latin typeface="+mj-lt"/>
              </a:rPr>
              <a:t> видом доходу, </a:t>
            </a:r>
            <a:r>
              <a:rPr lang="ru-RU" sz="1400" b="1" dirty="0" err="1">
                <a:solidFill>
                  <a:srgbClr val="293A55"/>
                </a:solidFill>
                <a:latin typeface="+mj-lt"/>
              </a:rPr>
              <a:t>який</a:t>
            </a:r>
            <a:r>
              <a:rPr lang="ru-RU" sz="1400" b="1" dirty="0">
                <a:solidFill>
                  <a:srgbClr val="293A55"/>
                </a:solidFill>
                <a:latin typeface="+mj-lt"/>
              </a:rPr>
              <a:t> </a:t>
            </a:r>
            <a:r>
              <a:rPr lang="ru-RU" sz="1400" b="1" dirty="0" err="1">
                <a:solidFill>
                  <a:srgbClr val="293A55"/>
                </a:solidFill>
                <a:latin typeface="+mj-lt"/>
              </a:rPr>
              <a:t>ураховується</a:t>
            </a:r>
            <a:r>
              <a:rPr lang="ru-RU" sz="1400" b="1" dirty="0">
                <a:solidFill>
                  <a:srgbClr val="293A55"/>
                </a:solidFill>
                <a:latin typeface="+mj-lt"/>
              </a:rPr>
              <a:t> </a:t>
            </a:r>
            <a:r>
              <a:rPr lang="ru-RU" sz="1400" b="1" dirty="0" err="1">
                <a:solidFill>
                  <a:srgbClr val="293A55"/>
                </a:solidFill>
                <a:latin typeface="+mj-lt"/>
              </a:rPr>
              <a:t>під</a:t>
            </a:r>
            <a:r>
              <a:rPr lang="ru-RU" sz="1400" b="1" dirty="0">
                <a:solidFill>
                  <a:srgbClr val="293A55"/>
                </a:solidFill>
                <a:latin typeface="+mj-lt"/>
              </a:rPr>
              <a:t> час </a:t>
            </a:r>
            <a:r>
              <a:rPr lang="ru-RU" sz="1400" b="1" dirty="0" err="1">
                <a:solidFill>
                  <a:srgbClr val="293A55"/>
                </a:solidFill>
                <a:latin typeface="+mj-lt"/>
              </a:rPr>
              <a:t>розрахунку</a:t>
            </a:r>
            <a:r>
              <a:rPr lang="ru-RU" sz="1400" b="1" dirty="0">
                <a:solidFill>
                  <a:srgbClr val="293A55"/>
                </a:solidFill>
                <a:latin typeface="+mj-lt"/>
              </a:rPr>
              <a:t> </a:t>
            </a:r>
            <a:r>
              <a:rPr lang="ru-RU" sz="1400" b="1" dirty="0" err="1">
                <a:solidFill>
                  <a:srgbClr val="293A55"/>
                </a:solidFill>
                <a:latin typeface="+mj-lt"/>
              </a:rPr>
              <a:t>розміру</a:t>
            </a:r>
            <a:r>
              <a:rPr lang="ru-RU" sz="1400" b="1" dirty="0">
                <a:solidFill>
                  <a:srgbClr val="293A55"/>
                </a:solidFill>
                <a:latin typeface="+mj-lt"/>
              </a:rPr>
              <a:t> та </a:t>
            </a:r>
            <a:r>
              <a:rPr lang="ru-RU" sz="1400" b="1" dirty="0" err="1">
                <a:solidFill>
                  <a:srgbClr val="293A55"/>
                </a:solidFill>
                <a:latin typeface="+mj-lt"/>
              </a:rPr>
              <a:t>стягнення</a:t>
            </a:r>
            <a:r>
              <a:rPr lang="ru-RU" sz="1400" b="1" dirty="0">
                <a:solidFill>
                  <a:srgbClr val="293A55"/>
                </a:solidFill>
                <a:latin typeface="+mj-lt"/>
              </a:rPr>
              <a:t> </a:t>
            </a:r>
            <a:r>
              <a:rPr lang="ru-RU" sz="1400" b="1" dirty="0" err="1">
                <a:solidFill>
                  <a:srgbClr val="293A55"/>
                </a:solidFill>
                <a:latin typeface="+mj-lt"/>
              </a:rPr>
              <a:t>аліментів</a:t>
            </a:r>
            <a:r>
              <a:rPr lang="ru-RU" sz="1400" b="1" dirty="0">
                <a:solidFill>
                  <a:srgbClr val="293A55"/>
                </a:solidFill>
                <a:latin typeface="+mj-lt"/>
              </a:rPr>
              <a:t>. </a:t>
            </a:r>
            <a:r>
              <a:rPr lang="ru-RU" sz="1400" b="1" dirty="0" err="1">
                <a:solidFill>
                  <a:srgbClr val="293A55"/>
                </a:solidFill>
                <a:latin typeface="+mj-lt"/>
              </a:rPr>
              <a:t>Аналогічний</a:t>
            </a:r>
            <a:r>
              <a:rPr lang="ru-RU" sz="1400" b="1" dirty="0">
                <a:solidFill>
                  <a:srgbClr val="293A55"/>
                </a:solidFill>
                <a:latin typeface="+mj-lt"/>
              </a:rPr>
              <a:t> </a:t>
            </a:r>
            <a:r>
              <a:rPr lang="ru-RU" sz="1400" b="1" dirty="0" err="1">
                <a:solidFill>
                  <a:srgbClr val="293A55"/>
                </a:solidFill>
                <a:latin typeface="+mj-lt"/>
              </a:rPr>
              <a:t>висновок</a:t>
            </a:r>
            <a:r>
              <a:rPr lang="ru-RU" sz="1400" b="1" dirty="0">
                <a:solidFill>
                  <a:srgbClr val="293A55"/>
                </a:solidFill>
                <a:latin typeface="+mj-lt"/>
              </a:rPr>
              <a:t> </a:t>
            </a:r>
            <a:r>
              <a:rPr lang="ru-RU" sz="1400" b="1" dirty="0" err="1">
                <a:solidFill>
                  <a:srgbClr val="293A55"/>
                </a:solidFill>
                <a:latin typeface="+mj-lt"/>
              </a:rPr>
              <a:t>викладено</a:t>
            </a:r>
            <a:r>
              <a:rPr lang="ru-RU" sz="1400" b="1" dirty="0">
                <a:solidFill>
                  <a:srgbClr val="293A55"/>
                </a:solidFill>
                <a:latin typeface="+mj-lt"/>
              </a:rPr>
              <a:t> у </a:t>
            </a:r>
            <a:r>
              <a:rPr lang="ru-RU" sz="1400" b="1" dirty="0" err="1">
                <a:solidFill>
                  <a:srgbClr val="293A55"/>
                </a:solidFill>
                <a:latin typeface="+mj-lt"/>
              </a:rPr>
              <a:t>постанові</a:t>
            </a:r>
            <a:r>
              <a:rPr lang="ru-RU" sz="1400" b="1" dirty="0">
                <a:solidFill>
                  <a:srgbClr val="293A55"/>
                </a:solidFill>
                <a:latin typeface="+mj-lt"/>
              </a:rPr>
              <a:t> Верховного Суду у </a:t>
            </a:r>
            <a:r>
              <a:rPr lang="ru-RU" sz="1400" b="1" dirty="0" err="1">
                <a:solidFill>
                  <a:srgbClr val="293A55"/>
                </a:solidFill>
                <a:latin typeface="+mj-lt"/>
              </a:rPr>
              <a:t>складі</a:t>
            </a:r>
            <a:r>
              <a:rPr lang="ru-RU" sz="1400" b="1" dirty="0">
                <a:solidFill>
                  <a:srgbClr val="293A55"/>
                </a:solidFill>
                <a:latin typeface="+mj-lt"/>
              </a:rPr>
              <a:t> </a:t>
            </a:r>
            <a:r>
              <a:rPr lang="ru-RU" sz="1400" b="1" dirty="0" err="1">
                <a:solidFill>
                  <a:srgbClr val="293A55"/>
                </a:solidFill>
                <a:latin typeface="+mj-lt"/>
              </a:rPr>
              <a:t>Другої</a:t>
            </a:r>
            <a:r>
              <a:rPr lang="ru-RU" sz="1400" b="1" dirty="0">
                <a:solidFill>
                  <a:srgbClr val="293A55"/>
                </a:solidFill>
                <a:latin typeface="+mj-lt"/>
              </a:rPr>
              <a:t> </a:t>
            </a:r>
            <a:r>
              <a:rPr lang="ru-RU" sz="1400" b="1" dirty="0" err="1">
                <a:solidFill>
                  <a:srgbClr val="293A55"/>
                </a:solidFill>
                <a:latin typeface="+mj-lt"/>
              </a:rPr>
              <a:t>судової</a:t>
            </a:r>
            <a:r>
              <a:rPr lang="ru-RU" sz="1400" b="1" dirty="0">
                <a:solidFill>
                  <a:srgbClr val="293A55"/>
                </a:solidFill>
                <a:latin typeface="+mj-lt"/>
              </a:rPr>
              <a:t> </a:t>
            </a:r>
            <a:r>
              <a:rPr lang="ru-RU" sz="1400" b="1" dirty="0" err="1">
                <a:solidFill>
                  <a:srgbClr val="293A55"/>
                </a:solidFill>
                <a:latin typeface="+mj-lt"/>
              </a:rPr>
              <a:t>палати</a:t>
            </a:r>
            <a:r>
              <a:rPr lang="ru-RU" sz="1400" b="1" dirty="0">
                <a:solidFill>
                  <a:srgbClr val="293A55"/>
                </a:solidFill>
                <a:latin typeface="+mj-lt"/>
              </a:rPr>
              <a:t> </a:t>
            </a:r>
            <a:r>
              <a:rPr lang="ru-RU" sz="1400" b="1" dirty="0" err="1">
                <a:solidFill>
                  <a:srgbClr val="293A55"/>
                </a:solidFill>
                <a:latin typeface="+mj-lt"/>
              </a:rPr>
              <a:t>Касаційного</a:t>
            </a:r>
            <a:r>
              <a:rPr lang="ru-RU" sz="1400" b="1" dirty="0">
                <a:solidFill>
                  <a:srgbClr val="293A55"/>
                </a:solidFill>
                <a:latin typeface="+mj-lt"/>
              </a:rPr>
              <a:t> </a:t>
            </a:r>
            <a:r>
              <a:rPr lang="ru-RU" sz="1400" b="1" dirty="0" err="1">
                <a:solidFill>
                  <a:srgbClr val="293A55"/>
                </a:solidFill>
                <a:latin typeface="+mj-lt"/>
              </a:rPr>
              <a:t>цивільного</a:t>
            </a:r>
            <a:r>
              <a:rPr lang="ru-RU" sz="1400" b="1" dirty="0">
                <a:solidFill>
                  <a:srgbClr val="293A55"/>
                </a:solidFill>
                <a:latin typeface="+mj-lt"/>
              </a:rPr>
              <a:t> суду </a:t>
            </a:r>
            <a:r>
              <a:rPr lang="ru-RU" sz="1400" b="1" dirty="0" err="1">
                <a:solidFill>
                  <a:srgbClr val="293A55"/>
                </a:solidFill>
                <a:latin typeface="+mj-lt"/>
              </a:rPr>
              <a:t>від</a:t>
            </a:r>
            <a:r>
              <a:rPr lang="ru-RU" sz="1400" b="1" dirty="0">
                <a:solidFill>
                  <a:srgbClr val="293A55"/>
                </a:solidFill>
                <a:latin typeface="+mj-lt"/>
              </a:rPr>
              <a:t> 29 </a:t>
            </a:r>
            <a:r>
              <a:rPr lang="ru-RU" sz="1400" b="1" dirty="0" err="1">
                <a:solidFill>
                  <a:srgbClr val="293A55"/>
                </a:solidFill>
                <a:latin typeface="+mj-lt"/>
              </a:rPr>
              <a:t>травня</a:t>
            </a:r>
            <a:r>
              <a:rPr lang="ru-RU" sz="1400" b="1" dirty="0">
                <a:solidFill>
                  <a:srgbClr val="293A55"/>
                </a:solidFill>
                <a:latin typeface="+mj-lt"/>
              </a:rPr>
              <a:t> 2019 року у </a:t>
            </a:r>
            <a:r>
              <a:rPr lang="ru-RU" sz="1400" b="1" dirty="0" err="1">
                <a:solidFill>
                  <a:srgbClr val="293A55"/>
                </a:solidFill>
                <a:latin typeface="+mj-lt"/>
              </a:rPr>
              <a:t>справі</a:t>
            </a:r>
            <a:r>
              <a:rPr lang="ru-RU" sz="1400" b="1" dirty="0">
                <a:solidFill>
                  <a:srgbClr val="293A55"/>
                </a:solidFill>
                <a:latin typeface="+mj-lt"/>
              </a:rPr>
              <a:t> N </a:t>
            </a:r>
            <a:r>
              <a:rPr lang="ru-RU" sz="1400" b="1" dirty="0" smtClean="0">
                <a:solidFill>
                  <a:srgbClr val="293A55"/>
                </a:solidFill>
                <a:latin typeface="+mj-lt"/>
              </a:rPr>
              <a:t>682/2133/14-ц»</a:t>
            </a:r>
          </a:p>
          <a:p>
            <a:pPr algn="ctr"/>
            <a:r>
              <a:rPr lang="en-US" sz="1400" b="1" dirty="0" smtClean="0">
                <a:solidFill>
                  <a:srgbClr val="293A55"/>
                </a:solidFill>
                <a:latin typeface="+mj-lt"/>
              </a:rPr>
              <a:t>***</a:t>
            </a:r>
            <a:endParaRPr lang="ru-RU" sz="1400" b="1" dirty="0">
              <a:solidFill>
                <a:srgbClr val="293A55"/>
              </a:solidFill>
              <a:latin typeface="+mj-lt"/>
            </a:endParaRPr>
          </a:p>
          <a:p>
            <a:pPr algn="just"/>
            <a:r>
              <a:rPr lang="ru-RU" sz="1400" b="1" dirty="0" err="1">
                <a:solidFill>
                  <a:srgbClr val="293A55"/>
                </a:solidFill>
                <a:latin typeface="+mj-lt"/>
              </a:rPr>
              <a:t>Стягувач</a:t>
            </a:r>
            <a:r>
              <a:rPr lang="ru-RU" sz="1400" b="1" dirty="0">
                <a:solidFill>
                  <a:srgbClr val="293A55"/>
                </a:solidFill>
                <a:latin typeface="+mj-lt"/>
              </a:rPr>
              <a:t> </a:t>
            </a:r>
            <a:r>
              <a:rPr lang="ru-RU" sz="1400" b="1" dirty="0" err="1">
                <a:solidFill>
                  <a:srgbClr val="293A55"/>
                </a:solidFill>
                <a:latin typeface="+mj-lt"/>
              </a:rPr>
              <a:t>вправі</a:t>
            </a:r>
            <a:r>
              <a:rPr lang="ru-RU" sz="1400" b="1" dirty="0">
                <a:solidFill>
                  <a:srgbClr val="293A55"/>
                </a:solidFill>
                <a:latin typeface="+mj-lt"/>
              </a:rPr>
              <a:t> </a:t>
            </a:r>
            <a:r>
              <a:rPr lang="ru-RU" sz="1400" b="1" dirty="0" err="1">
                <a:solidFill>
                  <a:srgbClr val="293A55"/>
                </a:solidFill>
                <a:latin typeface="+mj-lt"/>
              </a:rPr>
              <a:t>звернутись</a:t>
            </a:r>
            <a:r>
              <a:rPr lang="ru-RU" sz="1400" b="1" dirty="0">
                <a:solidFill>
                  <a:srgbClr val="293A55"/>
                </a:solidFill>
                <a:latin typeface="+mj-lt"/>
              </a:rPr>
              <a:t> до суду </a:t>
            </a:r>
            <a:r>
              <a:rPr lang="ru-RU" sz="1400" b="1" dirty="0" err="1">
                <a:solidFill>
                  <a:srgbClr val="293A55"/>
                </a:solidFill>
                <a:latin typeface="+mj-lt"/>
              </a:rPr>
              <a:t>зі</a:t>
            </a:r>
            <a:r>
              <a:rPr lang="ru-RU" sz="1400" b="1" dirty="0">
                <a:solidFill>
                  <a:srgbClr val="293A55"/>
                </a:solidFill>
                <a:latin typeface="+mj-lt"/>
              </a:rPr>
              <a:t> </a:t>
            </a:r>
            <a:r>
              <a:rPr lang="ru-RU" sz="1400" b="1" dirty="0" err="1">
                <a:solidFill>
                  <a:srgbClr val="293A55"/>
                </a:solidFill>
                <a:latin typeface="+mj-lt"/>
              </a:rPr>
              <a:t>скаргою</a:t>
            </a:r>
            <a:r>
              <a:rPr lang="ru-RU" sz="1400" b="1" dirty="0">
                <a:solidFill>
                  <a:srgbClr val="293A55"/>
                </a:solidFill>
                <a:latin typeface="+mj-lt"/>
              </a:rPr>
              <a:t> </a:t>
            </a:r>
            <a:r>
              <a:rPr lang="ru-RU" sz="1400" b="1" dirty="0" err="1">
                <a:solidFill>
                  <a:srgbClr val="293A55"/>
                </a:solidFill>
                <a:latin typeface="+mj-lt"/>
              </a:rPr>
              <a:t>щодо</a:t>
            </a:r>
            <a:r>
              <a:rPr lang="ru-RU" sz="1400" b="1" dirty="0">
                <a:solidFill>
                  <a:srgbClr val="293A55"/>
                </a:solidFill>
                <a:latin typeface="+mj-lt"/>
              </a:rPr>
              <a:t> </a:t>
            </a:r>
            <a:r>
              <a:rPr lang="ru-RU" sz="1400" b="1" dirty="0" err="1">
                <a:solidFill>
                  <a:srgbClr val="293A55"/>
                </a:solidFill>
                <a:latin typeface="+mj-lt"/>
              </a:rPr>
              <a:t>розміру</a:t>
            </a:r>
            <a:r>
              <a:rPr lang="ru-RU" sz="1400" b="1" dirty="0">
                <a:solidFill>
                  <a:srgbClr val="293A55"/>
                </a:solidFill>
                <a:latin typeface="+mj-lt"/>
              </a:rPr>
              <a:t> </a:t>
            </a:r>
            <a:r>
              <a:rPr lang="ru-RU" sz="1400" b="1" dirty="0" err="1">
                <a:solidFill>
                  <a:srgbClr val="293A55"/>
                </a:solidFill>
                <a:latin typeface="+mj-lt"/>
              </a:rPr>
              <a:t>заборгованості</a:t>
            </a:r>
            <a:r>
              <a:rPr lang="ru-RU" sz="1400" b="1" dirty="0">
                <a:solidFill>
                  <a:srgbClr val="293A55"/>
                </a:solidFill>
                <a:latin typeface="+mj-lt"/>
              </a:rPr>
              <a:t> </a:t>
            </a:r>
            <a:r>
              <a:rPr lang="ru-RU" sz="1400" b="1" dirty="0" err="1">
                <a:solidFill>
                  <a:srgbClr val="293A55"/>
                </a:solidFill>
                <a:latin typeface="+mj-lt"/>
              </a:rPr>
              <a:t>зі</a:t>
            </a:r>
            <a:r>
              <a:rPr lang="ru-RU" sz="1400" b="1" dirty="0">
                <a:solidFill>
                  <a:srgbClr val="293A55"/>
                </a:solidFill>
                <a:latin typeface="+mj-lt"/>
              </a:rPr>
              <a:t> </a:t>
            </a:r>
            <a:r>
              <a:rPr lang="ru-RU" sz="1400" b="1" dirty="0" err="1">
                <a:solidFill>
                  <a:srgbClr val="293A55"/>
                </a:solidFill>
                <a:latin typeface="+mj-lt"/>
              </a:rPr>
              <a:t>сплати</a:t>
            </a:r>
            <a:r>
              <a:rPr lang="ru-RU" sz="1400" b="1" dirty="0">
                <a:solidFill>
                  <a:srgbClr val="293A55"/>
                </a:solidFill>
                <a:latin typeface="+mj-lt"/>
              </a:rPr>
              <a:t> </a:t>
            </a:r>
            <a:r>
              <a:rPr lang="ru-RU" sz="1400" b="1" dirty="0" err="1">
                <a:solidFill>
                  <a:srgbClr val="293A55"/>
                </a:solidFill>
                <a:latin typeface="+mj-lt"/>
              </a:rPr>
              <a:t>аліментів</a:t>
            </a:r>
            <a:r>
              <a:rPr lang="ru-RU" sz="1400" b="1" dirty="0">
                <a:solidFill>
                  <a:srgbClr val="293A55"/>
                </a:solidFill>
                <a:latin typeface="+mj-lt"/>
              </a:rPr>
              <a:t> у порядку </a:t>
            </a:r>
            <a:r>
              <a:rPr lang="ru-RU" sz="1400" b="1" dirty="0" err="1">
                <a:solidFill>
                  <a:srgbClr val="293A55"/>
                </a:solidFill>
                <a:latin typeface="+mj-lt"/>
              </a:rPr>
              <a:t>виконання</a:t>
            </a:r>
            <a:r>
              <a:rPr lang="ru-RU" sz="1400" b="1" dirty="0">
                <a:solidFill>
                  <a:srgbClr val="293A55"/>
                </a:solidFill>
                <a:latin typeface="+mj-lt"/>
              </a:rPr>
              <a:t> судового </a:t>
            </a:r>
            <a:r>
              <a:rPr lang="ru-RU" sz="1400" b="1" dirty="0" err="1">
                <a:solidFill>
                  <a:srgbClr val="293A55"/>
                </a:solidFill>
                <a:latin typeface="+mj-lt"/>
              </a:rPr>
              <a:t>рішення</a:t>
            </a:r>
            <a:r>
              <a:rPr lang="ru-RU" sz="1400" b="1" dirty="0">
                <a:solidFill>
                  <a:srgbClr val="293A55"/>
                </a:solidFill>
                <a:latin typeface="+mj-lt"/>
              </a:rPr>
              <a:t>. </a:t>
            </a:r>
            <a:r>
              <a:rPr lang="ru-RU" sz="1400" b="1" dirty="0" err="1">
                <a:solidFill>
                  <a:srgbClr val="293A55"/>
                </a:solidFill>
                <a:latin typeface="+mj-lt"/>
              </a:rPr>
              <a:t>Проте</a:t>
            </a:r>
            <a:r>
              <a:rPr lang="ru-RU" sz="1400" b="1" dirty="0">
                <a:solidFill>
                  <a:srgbClr val="293A55"/>
                </a:solidFill>
                <a:latin typeface="+mj-lt"/>
              </a:rPr>
              <a:t> </a:t>
            </a:r>
            <a:r>
              <a:rPr lang="ru-RU" sz="1400" b="1" dirty="0" err="1">
                <a:solidFill>
                  <a:srgbClr val="293A55"/>
                </a:solidFill>
                <a:latin typeface="+mj-lt"/>
              </a:rPr>
              <a:t>наявність</a:t>
            </a:r>
            <a:r>
              <a:rPr lang="ru-RU" sz="1400" b="1" dirty="0">
                <a:solidFill>
                  <a:srgbClr val="293A55"/>
                </a:solidFill>
                <a:latin typeface="+mj-lt"/>
              </a:rPr>
              <a:t> такого права не </a:t>
            </a:r>
            <a:r>
              <a:rPr lang="ru-RU" sz="1400" b="1" dirty="0" err="1">
                <a:solidFill>
                  <a:srgbClr val="293A55"/>
                </a:solidFill>
                <a:latin typeface="+mj-lt"/>
              </a:rPr>
              <a:t>позбавляє</a:t>
            </a:r>
            <a:r>
              <a:rPr lang="ru-RU" sz="1400" b="1" dirty="0">
                <a:solidFill>
                  <a:srgbClr val="293A55"/>
                </a:solidFill>
                <a:latin typeface="+mj-lt"/>
              </a:rPr>
              <a:t> </a:t>
            </a:r>
            <a:r>
              <a:rPr lang="ru-RU" sz="1400" b="1" dirty="0" err="1">
                <a:solidFill>
                  <a:srgbClr val="293A55"/>
                </a:solidFill>
                <a:latin typeface="+mj-lt"/>
              </a:rPr>
              <a:t>його</a:t>
            </a:r>
            <a:r>
              <a:rPr lang="ru-RU" sz="1400" b="1" dirty="0">
                <a:solidFill>
                  <a:srgbClr val="293A55"/>
                </a:solidFill>
                <a:latin typeface="+mj-lt"/>
              </a:rPr>
              <a:t> </a:t>
            </a:r>
            <a:r>
              <a:rPr lang="ru-RU" sz="1400" b="1" dirty="0" err="1">
                <a:solidFill>
                  <a:srgbClr val="293A55"/>
                </a:solidFill>
                <a:latin typeface="+mj-lt"/>
              </a:rPr>
              <a:t>можливості</a:t>
            </a:r>
            <a:r>
              <a:rPr lang="ru-RU" sz="1400" b="1" dirty="0">
                <a:solidFill>
                  <a:srgbClr val="293A55"/>
                </a:solidFill>
                <a:latin typeface="+mj-lt"/>
              </a:rPr>
              <a:t> подати до суду </a:t>
            </a:r>
            <a:r>
              <a:rPr lang="ru-RU" sz="1400" b="1" dirty="0" err="1">
                <a:solidFill>
                  <a:srgbClr val="293A55"/>
                </a:solidFill>
                <a:latin typeface="+mj-lt"/>
              </a:rPr>
              <a:t>позов</a:t>
            </a:r>
            <a:r>
              <a:rPr lang="ru-RU" sz="1400" b="1" dirty="0">
                <a:solidFill>
                  <a:srgbClr val="293A55"/>
                </a:solidFill>
                <a:latin typeface="+mj-lt"/>
              </a:rPr>
              <a:t> про </a:t>
            </a:r>
            <a:r>
              <a:rPr lang="ru-RU" sz="1400" b="1" dirty="0" err="1">
                <a:solidFill>
                  <a:srgbClr val="293A55"/>
                </a:solidFill>
                <a:latin typeface="+mj-lt"/>
              </a:rPr>
              <a:t>стягнення</a:t>
            </a:r>
            <a:r>
              <a:rPr lang="ru-RU" sz="1400" b="1" dirty="0">
                <a:solidFill>
                  <a:srgbClr val="293A55"/>
                </a:solidFill>
                <a:latin typeface="+mj-lt"/>
              </a:rPr>
              <a:t> </a:t>
            </a:r>
            <a:r>
              <a:rPr lang="ru-RU" sz="1400" b="1" dirty="0" err="1">
                <a:solidFill>
                  <a:srgbClr val="293A55"/>
                </a:solidFill>
                <a:latin typeface="+mj-lt"/>
              </a:rPr>
              <a:t>заборгованості</a:t>
            </a:r>
            <a:r>
              <a:rPr lang="ru-RU" sz="1400" b="1" dirty="0">
                <a:solidFill>
                  <a:srgbClr val="293A55"/>
                </a:solidFill>
                <a:latin typeface="+mj-lt"/>
              </a:rPr>
              <a:t> </a:t>
            </a:r>
            <a:r>
              <a:rPr lang="ru-RU" sz="1400" b="1" dirty="0" err="1">
                <a:solidFill>
                  <a:srgbClr val="293A55"/>
                </a:solidFill>
                <a:latin typeface="+mj-lt"/>
              </a:rPr>
              <a:t>зі</a:t>
            </a:r>
            <a:r>
              <a:rPr lang="ru-RU" sz="1400" b="1" dirty="0">
                <a:solidFill>
                  <a:srgbClr val="293A55"/>
                </a:solidFill>
                <a:latin typeface="+mj-lt"/>
              </a:rPr>
              <a:t> </a:t>
            </a:r>
            <a:r>
              <a:rPr lang="ru-RU" sz="1400" b="1" dirty="0" err="1">
                <a:solidFill>
                  <a:srgbClr val="293A55"/>
                </a:solidFill>
                <a:latin typeface="+mj-lt"/>
              </a:rPr>
              <a:t>сплати</a:t>
            </a:r>
            <a:r>
              <a:rPr lang="ru-RU" sz="1400" b="1" dirty="0">
                <a:solidFill>
                  <a:srgbClr val="293A55"/>
                </a:solidFill>
                <a:latin typeface="+mj-lt"/>
              </a:rPr>
              <a:t> </a:t>
            </a:r>
            <a:r>
              <a:rPr lang="ru-RU" sz="1400" b="1" dirty="0" err="1">
                <a:solidFill>
                  <a:srgbClr val="293A55"/>
                </a:solidFill>
                <a:latin typeface="+mj-lt"/>
              </a:rPr>
              <a:t>аліментів</a:t>
            </a:r>
            <a:r>
              <a:rPr lang="ru-RU" sz="1400" b="1" dirty="0">
                <a:solidFill>
                  <a:srgbClr val="293A55"/>
                </a:solidFill>
                <a:latin typeface="+mj-lt"/>
              </a:rPr>
              <a:t> у порядку </a:t>
            </a:r>
            <a:r>
              <a:rPr lang="ru-RU" sz="1400" b="1" dirty="0" err="1">
                <a:solidFill>
                  <a:srgbClr val="293A55"/>
                </a:solidFill>
                <a:latin typeface="+mj-lt"/>
              </a:rPr>
              <a:t>позовного</a:t>
            </a:r>
            <a:r>
              <a:rPr lang="ru-RU" sz="1400" b="1" dirty="0">
                <a:solidFill>
                  <a:srgbClr val="293A55"/>
                </a:solidFill>
                <a:latin typeface="+mj-lt"/>
              </a:rPr>
              <a:t> </a:t>
            </a:r>
            <a:r>
              <a:rPr lang="ru-RU" sz="1400" b="1" dirty="0" err="1">
                <a:solidFill>
                  <a:srgbClr val="293A55"/>
                </a:solidFill>
                <a:latin typeface="+mj-lt"/>
              </a:rPr>
              <a:t>провадження</a:t>
            </a:r>
            <a:r>
              <a:rPr lang="ru-RU" sz="1400" dirty="0">
                <a:solidFill>
                  <a:srgbClr val="293A55"/>
                </a:solidFill>
                <a:latin typeface="+mj-lt"/>
              </a:rPr>
              <a:t>.</a:t>
            </a:r>
          </a:p>
          <a:p>
            <a:pPr algn="just"/>
            <a:r>
              <a:rPr lang="ru-RU" sz="1400" dirty="0">
                <a:solidFill>
                  <a:srgbClr val="293A55"/>
                </a:solidFill>
                <a:latin typeface="+mj-lt"/>
              </a:rPr>
              <a:t>Порядок </a:t>
            </a:r>
            <a:r>
              <a:rPr lang="ru-RU" sz="1400" dirty="0" err="1">
                <a:solidFill>
                  <a:srgbClr val="293A55"/>
                </a:solidFill>
                <a:latin typeface="+mj-lt"/>
              </a:rPr>
              <a:t>стягнення</a:t>
            </a:r>
            <a:r>
              <a:rPr lang="ru-RU" sz="1400" dirty="0">
                <a:solidFill>
                  <a:srgbClr val="293A55"/>
                </a:solidFill>
                <a:latin typeface="+mj-lt"/>
              </a:rPr>
              <a:t> </a:t>
            </a:r>
            <a:r>
              <a:rPr lang="ru-RU" sz="1400" dirty="0" err="1">
                <a:solidFill>
                  <a:srgbClr val="293A55"/>
                </a:solidFill>
                <a:latin typeface="+mj-lt"/>
              </a:rPr>
              <a:t>аліментів</a:t>
            </a:r>
            <a:r>
              <a:rPr lang="ru-RU" sz="1400" dirty="0">
                <a:solidFill>
                  <a:srgbClr val="293A55"/>
                </a:solidFill>
                <a:latin typeface="+mj-lt"/>
              </a:rPr>
              <a:t> </a:t>
            </a:r>
            <a:r>
              <a:rPr lang="ru-RU" sz="1400" dirty="0" err="1">
                <a:solidFill>
                  <a:srgbClr val="293A55"/>
                </a:solidFill>
                <a:latin typeface="+mj-lt"/>
              </a:rPr>
              <a:t>визначається</a:t>
            </a:r>
            <a:r>
              <a:rPr lang="ru-RU" sz="1400" dirty="0">
                <a:solidFill>
                  <a:srgbClr val="293A55"/>
                </a:solidFill>
                <a:latin typeface="+mj-lt"/>
              </a:rPr>
              <a:t> законом. </a:t>
            </a:r>
            <a:r>
              <a:rPr lang="ru-RU" sz="1400" dirty="0" err="1">
                <a:solidFill>
                  <a:srgbClr val="293A55"/>
                </a:solidFill>
                <a:latin typeface="+mj-lt"/>
              </a:rPr>
              <a:t>Визначення</a:t>
            </a:r>
            <a:r>
              <a:rPr lang="ru-RU" sz="1400" dirty="0">
                <a:solidFill>
                  <a:srgbClr val="293A55"/>
                </a:solidFill>
                <a:latin typeface="+mj-lt"/>
              </a:rPr>
              <a:t> </a:t>
            </a:r>
            <a:r>
              <a:rPr lang="ru-RU" sz="1400" dirty="0" err="1">
                <a:solidFill>
                  <a:srgbClr val="293A55"/>
                </a:solidFill>
                <a:latin typeface="+mj-lt"/>
              </a:rPr>
              <a:t>суми</a:t>
            </a:r>
            <a:r>
              <a:rPr lang="ru-RU" sz="1400" dirty="0">
                <a:solidFill>
                  <a:srgbClr val="293A55"/>
                </a:solidFill>
                <a:latin typeface="+mj-lt"/>
              </a:rPr>
              <a:t> </a:t>
            </a:r>
            <a:r>
              <a:rPr lang="ru-RU" sz="1400" dirty="0" err="1">
                <a:solidFill>
                  <a:srgbClr val="293A55"/>
                </a:solidFill>
                <a:latin typeface="+mj-lt"/>
              </a:rPr>
              <a:t>заборгованості</a:t>
            </a:r>
            <a:r>
              <a:rPr lang="ru-RU" sz="1400" dirty="0">
                <a:solidFill>
                  <a:srgbClr val="293A55"/>
                </a:solidFill>
                <a:latin typeface="+mj-lt"/>
              </a:rPr>
              <a:t> </a:t>
            </a:r>
            <a:r>
              <a:rPr lang="ru-RU" sz="1400" dirty="0" err="1">
                <a:solidFill>
                  <a:srgbClr val="293A55"/>
                </a:solidFill>
                <a:latin typeface="+mj-lt"/>
              </a:rPr>
              <a:t>зі</a:t>
            </a:r>
            <a:r>
              <a:rPr lang="ru-RU" sz="1400" dirty="0">
                <a:solidFill>
                  <a:srgbClr val="293A55"/>
                </a:solidFill>
                <a:latin typeface="+mj-lt"/>
              </a:rPr>
              <a:t> </a:t>
            </a:r>
            <a:r>
              <a:rPr lang="ru-RU" sz="1400" dirty="0" err="1">
                <a:solidFill>
                  <a:srgbClr val="293A55"/>
                </a:solidFill>
                <a:latin typeface="+mj-lt"/>
              </a:rPr>
              <a:t>сплати</a:t>
            </a:r>
            <a:r>
              <a:rPr lang="ru-RU" sz="1400" dirty="0">
                <a:solidFill>
                  <a:srgbClr val="293A55"/>
                </a:solidFill>
                <a:latin typeface="+mj-lt"/>
              </a:rPr>
              <a:t> </a:t>
            </a:r>
            <a:r>
              <a:rPr lang="ru-RU" sz="1400" dirty="0" err="1">
                <a:solidFill>
                  <a:srgbClr val="293A55"/>
                </a:solidFill>
                <a:latin typeface="+mj-lt"/>
              </a:rPr>
              <a:t>аліментів</a:t>
            </a:r>
            <a:r>
              <a:rPr lang="ru-RU" sz="1400" dirty="0">
                <a:solidFill>
                  <a:srgbClr val="293A55"/>
                </a:solidFill>
                <a:latin typeface="+mj-lt"/>
              </a:rPr>
              <a:t>, </a:t>
            </a:r>
            <a:r>
              <a:rPr lang="ru-RU" sz="1400" dirty="0" err="1">
                <a:solidFill>
                  <a:srgbClr val="293A55"/>
                </a:solidFill>
                <a:latin typeface="+mj-lt"/>
              </a:rPr>
              <a:t>присуджених</a:t>
            </a:r>
            <a:r>
              <a:rPr lang="ru-RU" sz="1400" dirty="0">
                <a:solidFill>
                  <a:srgbClr val="293A55"/>
                </a:solidFill>
                <a:latin typeface="+mj-lt"/>
              </a:rPr>
              <a:t> як </a:t>
            </a:r>
            <a:r>
              <a:rPr lang="ru-RU" sz="1400" dirty="0" err="1">
                <a:solidFill>
                  <a:srgbClr val="293A55"/>
                </a:solidFill>
                <a:latin typeface="+mj-lt"/>
              </a:rPr>
              <a:t>частки</a:t>
            </a:r>
            <a:r>
              <a:rPr lang="ru-RU" sz="1400" dirty="0">
                <a:solidFill>
                  <a:srgbClr val="293A55"/>
                </a:solidFill>
                <a:latin typeface="+mj-lt"/>
              </a:rPr>
              <a:t> </a:t>
            </a:r>
            <a:r>
              <a:rPr lang="ru-RU" sz="1400" dirty="0" err="1">
                <a:solidFill>
                  <a:srgbClr val="293A55"/>
                </a:solidFill>
                <a:latin typeface="+mj-lt"/>
              </a:rPr>
              <a:t>від</a:t>
            </a:r>
            <a:r>
              <a:rPr lang="ru-RU" sz="1400" dirty="0">
                <a:solidFill>
                  <a:srgbClr val="293A55"/>
                </a:solidFill>
                <a:latin typeface="+mj-lt"/>
              </a:rPr>
              <a:t> </a:t>
            </a:r>
            <a:r>
              <a:rPr lang="ru-RU" sz="1400" dirty="0" err="1">
                <a:solidFill>
                  <a:srgbClr val="293A55"/>
                </a:solidFill>
                <a:latin typeface="+mj-lt"/>
              </a:rPr>
              <a:t>заробітку</a:t>
            </a:r>
            <a:r>
              <a:rPr lang="ru-RU" sz="1400" dirty="0">
                <a:solidFill>
                  <a:srgbClr val="293A55"/>
                </a:solidFill>
                <a:latin typeface="+mj-lt"/>
              </a:rPr>
              <a:t> (доходу), </a:t>
            </a:r>
            <a:r>
              <a:rPr lang="ru-RU" sz="1400" dirty="0" err="1">
                <a:solidFill>
                  <a:srgbClr val="293A55"/>
                </a:solidFill>
                <a:latin typeface="+mj-lt"/>
              </a:rPr>
              <a:t>визначається</a:t>
            </a:r>
            <a:r>
              <a:rPr lang="ru-RU" sz="1400" dirty="0">
                <a:solidFill>
                  <a:srgbClr val="293A55"/>
                </a:solidFill>
                <a:latin typeface="+mj-lt"/>
              </a:rPr>
              <a:t> </a:t>
            </a:r>
            <a:r>
              <a:rPr lang="ru-RU" sz="1400" dirty="0" err="1">
                <a:solidFill>
                  <a:srgbClr val="293A55"/>
                </a:solidFill>
                <a:latin typeface="+mj-lt"/>
              </a:rPr>
              <a:t>виконавцем</a:t>
            </a:r>
            <a:r>
              <a:rPr lang="ru-RU" sz="1400" dirty="0">
                <a:solidFill>
                  <a:srgbClr val="293A55"/>
                </a:solidFill>
                <a:latin typeface="+mj-lt"/>
              </a:rPr>
              <a:t> у порядку, </a:t>
            </a:r>
            <a:r>
              <a:rPr lang="ru-RU" sz="1400" dirty="0" err="1">
                <a:solidFill>
                  <a:srgbClr val="293A55"/>
                </a:solidFill>
                <a:latin typeface="+mj-lt"/>
              </a:rPr>
              <a:t>встановленому</a:t>
            </a:r>
            <a:r>
              <a:rPr lang="ru-RU" sz="1400" dirty="0">
                <a:solidFill>
                  <a:srgbClr val="293A55"/>
                </a:solidFill>
                <a:latin typeface="+mj-lt"/>
              </a:rPr>
              <a:t> </a:t>
            </a:r>
            <a:r>
              <a:rPr lang="ru-RU" sz="1400" dirty="0" err="1">
                <a:solidFill>
                  <a:srgbClr val="00ADFA"/>
                </a:solidFill>
                <a:latin typeface="+mj-lt"/>
                <a:hlinkClick r:id="rId3"/>
              </a:rPr>
              <a:t>Сімейним</a:t>
            </a:r>
            <a:r>
              <a:rPr lang="ru-RU" sz="1400" dirty="0">
                <a:solidFill>
                  <a:srgbClr val="00ADFA"/>
                </a:solidFill>
                <a:latin typeface="+mj-lt"/>
                <a:hlinkClick r:id="rId3"/>
              </a:rPr>
              <a:t> кодексом </a:t>
            </a:r>
            <a:r>
              <a:rPr lang="ru-RU" sz="1400" dirty="0" err="1">
                <a:solidFill>
                  <a:srgbClr val="00ADFA"/>
                </a:solidFill>
                <a:latin typeface="+mj-lt"/>
                <a:hlinkClick r:id="rId3"/>
              </a:rPr>
              <a:t>України</a:t>
            </a:r>
            <a:r>
              <a:rPr lang="ru-RU" sz="1400" dirty="0">
                <a:solidFill>
                  <a:srgbClr val="293A55"/>
                </a:solidFill>
                <a:latin typeface="+mj-lt"/>
              </a:rPr>
              <a:t>.</a:t>
            </a:r>
          </a:p>
          <a:p>
            <a:pPr algn="just"/>
            <a:r>
              <a:rPr lang="ru-RU" sz="1400" dirty="0">
                <a:solidFill>
                  <a:srgbClr val="293A55"/>
                </a:solidFill>
                <a:latin typeface="+mj-lt"/>
              </a:rPr>
              <a:t>У </a:t>
            </a:r>
            <a:r>
              <a:rPr lang="ru-RU" sz="1400" dirty="0" err="1">
                <a:solidFill>
                  <a:srgbClr val="00ADFA"/>
                </a:solidFill>
                <a:latin typeface="+mj-lt"/>
                <a:hlinkClick r:id="rId4"/>
              </a:rPr>
              <a:t>статті</a:t>
            </a:r>
            <a:r>
              <a:rPr lang="ru-RU" sz="1400" dirty="0">
                <a:solidFill>
                  <a:srgbClr val="00ADFA"/>
                </a:solidFill>
                <a:latin typeface="+mj-lt"/>
                <a:hlinkClick r:id="rId4"/>
              </a:rPr>
              <a:t> 195 СК </a:t>
            </a:r>
            <a:r>
              <a:rPr lang="ru-RU" sz="1400" dirty="0" err="1">
                <a:solidFill>
                  <a:srgbClr val="00ADFA"/>
                </a:solidFill>
                <a:latin typeface="+mj-lt"/>
                <a:hlinkClick r:id="rId4"/>
              </a:rPr>
              <a:t>України</a:t>
            </a:r>
            <a:r>
              <a:rPr lang="ru-RU" sz="1400" dirty="0">
                <a:solidFill>
                  <a:srgbClr val="293A55"/>
                </a:solidFill>
                <a:latin typeface="+mj-lt"/>
              </a:rPr>
              <a:t> </a:t>
            </a:r>
            <a:r>
              <a:rPr lang="ru-RU" sz="1400" dirty="0" err="1">
                <a:solidFill>
                  <a:srgbClr val="293A55"/>
                </a:solidFill>
                <a:latin typeface="+mj-lt"/>
              </a:rPr>
              <a:t>встановлено</a:t>
            </a:r>
            <a:r>
              <a:rPr lang="ru-RU" sz="1400" dirty="0">
                <a:solidFill>
                  <a:srgbClr val="293A55"/>
                </a:solidFill>
                <a:latin typeface="+mj-lt"/>
              </a:rPr>
              <a:t> порядок </a:t>
            </a:r>
            <a:r>
              <a:rPr lang="ru-RU" sz="1400" dirty="0" err="1">
                <a:solidFill>
                  <a:srgbClr val="293A55"/>
                </a:solidFill>
                <a:latin typeface="+mj-lt"/>
              </a:rPr>
              <a:t>визначення</a:t>
            </a:r>
            <a:r>
              <a:rPr lang="ru-RU" sz="1400" dirty="0">
                <a:solidFill>
                  <a:srgbClr val="293A55"/>
                </a:solidFill>
                <a:latin typeface="+mj-lt"/>
              </a:rPr>
              <a:t> </a:t>
            </a:r>
            <a:r>
              <a:rPr lang="ru-RU" sz="1400" dirty="0" err="1">
                <a:solidFill>
                  <a:srgbClr val="293A55"/>
                </a:solidFill>
                <a:latin typeface="+mj-lt"/>
              </a:rPr>
              <a:t>заборгованості</a:t>
            </a:r>
            <a:r>
              <a:rPr lang="ru-RU" sz="1400" dirty="0">
                <a:solidFill>
                  <a:srgbClr val="293A55"/>
                </a:solidFill>
                <a:latin typeface="+mj-lt"/>
              </a:rPr>
              <a:t> за </a:t>
            </a:r>
            <a:r>
              <a:rPr lang="ru-RU" sz="1400" dirty="0" err="1">
                <a:solidFill>
                  <a:srgbClr val="293A55"/>
                </a:solidFill>
                <a:latin typeface="+mj-lt"/>
              </a:rPr>
              <a:t>аліментами</a:t>
            </a:r>
            <a:r>
              <a:rPr lang="ru-RU" sz="1400" dirty="0">
                <a:solidFill>
                  <a:srgbClr val="293A55"/>
                </a:solidFill>
                <a:latin typeface="+mj-lt"/>
              </a:rPr>
              <a:t>, </a:t>
            </a:r>
            <a:r>
              <a:rPr lang="ru-RU" sz="1400" dirty="0" err="1">
                <a:solidFill>
                  <a:srgbClr val="293A55"/>
                </a:solidFill>
                <a:latin typeface="+mj-lt"/>
              </a:rPr>
              <a:t>присудженими</a:t>
            </a:r>
            <a:r>
              <a:rPr lang="ru-RU" sz="1400" dirty="0">
                <a:solidFill>
                  <a:srgbClr val="293A55"/>
                </a:solidFill>
                <a:latin typeface="+mj-lt"/>
              </a:rPr>
              <a:t> у </a:t>
            </a:r>
            <a:r>
              <a:rPr lang="ru-RU" sz="1400" dirty="0" err="1">
                <a:solidFill>
                  <a:srgbClr val="293A55"/>
                </a:solidFill>
                <a:latin typeface="+mj-lt"/>
              </a:rPr>
              <a:t>частці</a:t>
            </a:r>
            <a:r>
              <a:rPr lang="ru-RU" sz="1400" dirty="0">
                <a:solidFill>
                  <a:srgbClr val="293A55"/>
                </a:solidFill>
                <a:latin typeface="+mj-lt"/>
              </a:rPr>
              <a:t> </a:t>
            </a:r>
            <a:r>
              <a:rPr lang="ru-RU" sz="1400" dirty="0" err="1">
                <a:solidFill>
                  <a:srgbClr val="293A55"/>
                </a:solidFill>
                <a:latin typeface="+mj-lt"/>
              </a:rPr>
              <a:t>від</a:t>
            </a:r>
            <a:r>
              <a:rPr lang="ru-RU" sz="1400" dirty="0">
                <a:solidFill>
                  <a:srgbClr val="293A55"/>
                </a:solidFill>
                <a:latin typeface="+mj-lt"/>
              </a:rPr>
              <a:t> </a:t>
            </a:r>
            <a:r>
              <a:rPr lang="ru-RU" sz="1400" dirty="0" err="1">
                <a:solidFill>
                  <a:srgbClr val="293A55"/>
                </a:solidFill>
                <a:latin typeface="+mj-lt"/>
              </a:rPr>
              <a:t>заробітку</a:t>
            </a:r>
            <a:r>
              <a:rPr lang="ru-RU" sz="1400" dirty="0">
                <a:solidFill>
                  <a:srgbClr val="293A55"/>
                </a:solidFill>
                <a:latin typeface="+mj-lt"/>
              </a:rPr>
              <a:t> (доходу). </a:t>
            </a:r>
            <a:r>
              <a:rPr lang="ru-RU" sz="1400" dirty="0" err="1">
                <a:solidFill>
                  <a:srgbClr val="293A55"/>
                </a:solidFill>
                <a:latin typeface="+mj-lt"/>
              </a:rPr>
              <a:t>Згідно</a:t>
            </a:r>
            <a:r>
              <a:rPr lang="ru-RU" sz="1400" dirty="0">
                <a:solidFill>
                  <a:srgbClr val="293A55"/>
                </a:solidFill>
                <a:latin typeface="+mj-lt"/>
              </a:rPr>
              <a:t> з </a:t>
            </a:r>
            <a:r>
              <a:rPr lang="ru-RU" sz="1400" dirty="0" err="1">
                <a:solidFill>
                  <a:srgbClr val="00ADFA"/>
                </a:solidFill>
                <a:latin typeface="+mj-lt"/>
                <a:hlinkClick r:id="rId5"/>
              </a:rPr>
              <a:t>частиною</a:t>
            </a:r>
            <a:r>
              <a:rPr lang="ru-RU" sz="1400" dirty="0">
                <a:solidFill>
                  <a:srgbClr val="00ADFA"/>
                </a:solidFill>
                <a:latin typeface="+mj-lt"/>
                <a:hlinkClick r:id="rId5"/>
              </a:rPr>
              <a:t> </a:t>
            </a:r>
            <a:r>
              <a:rPr lang="ru-RU" sz="1400" dirty="0" err="1">
                <a:solidFill>
                  <a:srgbClr val="00ADFA"/>
                </a:solidFill>
                <a:latin typeface="+mj-lt"/>
                <a:hlinkClick r:id="rId5"/>
              </a:rPr>
              <a:t>третьою</a:t>
            </a:r>
            <a:r>
              <a:rPr lang="ru-RU" sz="1400" dirty="0">
                <a:solidFill>
                  <a:srgbClr val="00ADFA"/>
                </a:solidFill>
                <a:latin typeface="+mj-lt"/>
                <a:hlinkClick r:id="rId5"/>
              </a:rPr>
              <a:t> </a:t>
            </a:r>
            <a:r>
              <a:rPr lang="ru-RU" sz="1400" dirty="0" err="1">
                <a:solidFill>
                  <a:srgbClr val="00ADFA"/>
                </a:solidFill>
                <a:latin typeface="+mj-lt"/>
                <a:hlinkClick r:id="rId5"/>
              </a:rPr>
              <a:t>статті</a:t>
            </a:r>
            <a:r>
              <a:rPr lang="ru-RU" sz="1400" dirty="0">
                <a:solidFill>
                  <a:srgbClr val="00ADFA"/>
                </a:solidFill>
                <a:latin typeface="+mj-lt"/>
                <a:hlinkClick r:id="rId5"/>
              </a:rPr>
              <a:t> 195 СК </a:t>
            </a:r>
            <a:r>
              <a:rPr lang="ru-RU" sz="1400" dirty="0" err="1">
                <a:solidFill>
                  <a:srgbClr val="00ADFA"/>
                </a:solidFill>
                <a:latin typeface="+mj-lt"/>
                <a:hlinkClick r:id="rId5"/>
              </a:rPr>
              <a:t>України</a:t>
            </a:r>
            <a:r>
              <a:rPr lang="ru-RU" sz="1400" dirty="0">
                <a:solidFill>
                  <a:srgbClr val="293A55"/>
                </a:solidFill>
                <a:latin typeface="+mj-lt"/>
              </a:rPr>
              <a:t> </a:t>
            </a:r>
            <a:r>
              <a:rPr lang="ru-RU" sz="1400" dirty="0" err="1">
                <a:solidFill>
                  <a:srgbClr val="293A55"/>
                </a:solidFill>
                <a:latin typeface="+mj-lt"/>
              </a:rPr>
              <a:t>розмір</a:t>
            </a:r>
            <a:r>
              <a:rPr lang="ru-RU" sz="1400" dirty="0">
                <a:solidFill>
                  <a:srgbClr val="293A55"/>
                </a:solidFill>
                <a:latin typeface="+mj-lt"/>
              </a:rPr>
              <a:t> </a:t>
            </a:r>
            <a:r>
              <a:rPr lang="ru-RU" sz="1400" dirty="0" err="1">
                <a:solidFill>
                  <a:srgbClr val="293A55"/>
                </a:solidFill>
                <a:latin typeface="+mj-lt"/>
              </a:rPr>
              <a:t>заборгованості</a:t>
            </a:r>
            <a:r>
              <a:rPr lang="ru-RU" sz="1400" dirty="0">
                <a:solidFill>
                  <a:srgbClr val="293A55"/>
                </a:solidFill>
                <a:latin typeface="+mj-lt"/>
              </a:rPr>
              <a:t> за </a:t>
            </a:r>
            <a:r>
              <a:rPr lang="ru-RU" sz="1400" dirty="0" err="1">
                <a:solidFill>
                  <a:srgbClr val="293A55"/>
                </a:solidFill>
                <a:latin typeface="+mj-lt"/>
              </a:rPr>
              <a:t>аліментами</a:t>
            </a:r>
            <a:r>
              <a:rPr lang="ru-RU" sz="1400" dirty="0">
                <a:solidFill>
                  <a:srgbClr val="293A55"/>
                </a:solidFill>
                <a:latin typeface="+mj-lt"/>
              </a:rPr>
              <a:t> </a:t>
            </a:r>
            <a:r>
              <a:rPr lang="ru-RU" sz="1400" dirty="0" err="1">
                <a:solidFill>
                  <a:srgbClr val="293A55"/>
                </a:solidFill>
                <a:latin typeface="+mj-lt"/>
              </a:rPr>
              <a:t>обчислюється</a:t>
            </a:r>
            <a:r>
              <a:rPr lang="ru-RU" sz="1400" dirty="0">
                <a:solidFill>
                  <a:srgbClr val="293A55"/>
                </a:solidFill>
                <a:latin typeface="+mj-lt"/>
              </a:rPr>
              <a:t> </a:t>
            </a:r>
            <a:r>
              <a:rPr lang="ru-RU" sz="1400" dirty="0" err="1">
                <a:solidFill>
                  <a:srgbClr val="293A55"/>
                </a:solidFill>
                <a:latin typeface="+mj-lt"/>
              </a:rPr>
              <a:t>державним</a:t>
            </a:r>
            <a:r>
              <a:rPr lang="ru-RU" sz="1400" dirty="0">
                <a:solidFill>
                  <a:srgbClr val="293A55"/>
                </a:solidFill>
                <a:latin typeface="+mj-lt"/>
              </a:rPr>
              <a:t> </a:t>
            </a:r>
            <a:r>
              <a:rPr lang="ru-RU" sz="1400" dirty="0" err="1">
                <a:solidFill>
                  <a:srgbClr val="293A55"/>
                </a:solidFill>
                <a:latin typeface="+mj-lt"/>
              </a:rPr>
              <a:t>виконавцем</a:t>
            </a:r>
            <a:r>
              <a:rPr lang="ru-RU" sz="1400" dirty="0">
                <a:solidFill>
                  <a:srgbClr val="293A55"/>
                </a:solidFill>
                <a:latin typeface="+mj-lt"/>
              </a:rPr>
              <a:t>, </a:t>
            </a:r>
            <a:r>
              <a:rPr lang="ru-RU" sz="1400" dirty="0" err="1">
                <a:solidFill>
                  <a:srgbClr val="293A55"/>
                </a:solidFill>
                <a:latin typeface="+mj-lt"/>
              </a:rPr>
              <a:t>приватним</a:t>
            </a:r>
            <a:r>
              <a:rPr lang="ru-RU" sz="1400" dirty="0">
                <a:solidFill>
                  <a:srgbClr val="293A55"/>
                </a:solidFill>
                <a:latin typeface="+mj-lt"/>
              </a:rPr>
              <a:t> </a:t>
            </a:r>
            <a:r>
              <a:rPr lang="ru-RU" sz="1400" dirty="0" err="1">
                <a:solidFill>
                  <a:srgbClr val="293A55"/>
                </a:solidFill>
                <a:latin typeface="+mj-lt"/>
              </a:rPr>
              <a:t>виконавцем</a:t>
            </a:r>
            <a:r>
              <a:rPr lang="ru-RU" sz="1400" dirty="0">
                <a:solidFill>
                  <a:srgbClr val="293A55"/>
                </a:solidFill>
                <a:latin typeface="+mj-lt"/>
              </a:rPr>
              <a:t>, а в </a:t>
            </a:r>
            <a:r>
              <a:rPr lang="ru-RU" sz="1400" dirty="0" err="1">
                <a:solidFill>
                  <a:srgbClr val="293A55"/>
                </a:solidFill>
                <a:latin typeface="+mj-lt"/>
              </a:rPr>
              <a:t>разі</a:t>
            </a:r>
            <a:r>
              <a:rPr lang="ru-RU" sz="1400" dirty="0">
                <a:solidFill>
                  <a:srgbClr val="293A55"/>
                </a:solidFill>
                <a:latin typeface="+mj-lt"/>
              </a:rPr>
              <a:t> </a:t>
            </a:r>
            <a:r>
              <a:rPr lang="ru-RU" sz="1400" dirty="0" err="1">
                <a:solidFill>
                  <a:srgbClr val="293A55"/>
                </a:solidFill>
                <a:latin typeface="+mj-lt"/>
              </a:rPr>
              <a:t>виникнення</a:t>
            </a:r>
            <a:r>
              <a:rPr lang="ru-RU" sz="1400" dirty="0">
                <a:solidFill>
                  <a:srgbClr val="293A55"/>
                </a:solidFill>
                <a:latin typeface="+mj-lt"/>
              </a:rPr>
              <a:t> спору - судом. Спори </a:t>
            </a:r>
            <a:r>
              <a:rPr lang="ru-RU" sz="1400" dirty="0" err="1">
                <a:solidFill>
                  <a:srgbClr val="293A55"/>
                </a:solidFill>
                <a:latin typeface="+mj-lt"/>
              </a:rPr>
              <a:t>щодо</a:t>
            </a:r>
            <a:r>
              <a:rPr lang="ru-RU" sz="1400" dirty="0">
                <a:solidFill>
                  <a:srgbClr val="293A55"/>
                </a:solidFill>
                <a:latin typeface="+mj-lt"/>
              </a:rPr>
              <a:t> </a:t>
            </a:r>
            <a:r>
              <a:rPr lang="ru-RU" sz="1400" dirty="0" err="1">
                <a:solidFill>
                  <a:srgbClr val="293A55"/>
                </a:solidFill>
                <a:latin typeface="+mj-lt"/>
              </a:rPr>
              <a:t>розміру</a:t>
            </a:r>
            <a:r>
              <a:rPr lang="ru-RU" sz="1400" dirty="0">
                <a:solidFill>
                  <a:srgbClr val="293A55"/>
                </a:solidFill>
                <a:latin typeface="+mj-lt"/>
              </a:rPr>
              <a:t> </a:t>
            </a:r>
            <a:r>
              <a:rPr lang="ru-RU" sz="1400" dirty="0" err="1">
                <a:solidFill>
                  <a:srgbClr val="293A55"/>
                </a:solidFill>
                <a:latin typeface="+mj-lt"/>
              </a:rPr>
              <a:t>заборгованості</a:t>
            </a:r>
            <a:r>
              <a:rPr lang="ru-RU" sz="1400" dirty="0">
                <a:solidFill>
                  <a:srgbClr val="293A55"/>
                </a:solidFill>
                <a:latin typeface="+mj-lt"/>
              </a:rPr>
              <a:t> </a:t>
            </a:r>
            <a:r>
              <a:rPr lang="ru-RU" sz="1400" dirty="0" err="1">
                <a:solidFill>
                  <a:srgbClr val="293A55"/>
                </a:solidFill>
                <a:latin typeface="+mj-lt"/>
              </a:rPr>
              <a:t>із</a:t>
            </a:r>
            <a:r>
              <a:rPr lang="ru-RU" sz="1400" dirty="0">
                <a:solidFill>
                  <a:srgbClr val="293A55"/>
                </a:solidFill>
                <a:latin typeface="+mj-lt"/>
              </a:rPr>
              <a:t> </a:t>
            </a:r>
            <a:r>
              <a:rPr lang="ru-RU" sz="1400" dirty="0" err="1">
                <a:solidFill>
                  <a:srgbClr val="293A55"/>
                </a:solidFill>
                <a:latin typeface="+mj-lt"/>
              </a:rPr>
              <a:t>сплати</a:t>
            </a:r>
            <a:r>
              <a:rPr lang="ru-RU" sz="1400" dirty="0">
                <a:solidFill>
                  <a:srgbClr val="293A55"/>
                </a:solidFill>
                <a:latin typeface="+mj-lt"/>
              </a:rPr>
              <a:t> </a:t>
            </a:r>
            <a:r>
              <a:rPr lang="ru-RU" sz="1400" dirty="0" err="1">
                <a:solidFill>
                  <a:srgbClr val="293A55"/>
                </a:solidFill>
                <a:latin typeface="+mj-lt"/>
              </a:rPr>
              <a:t>аліментів</a:t>
            </a:r>
            <a:r>
              <a:rPr lang="ru-RU" sz="1400" dirty="0">
                <a:solidFill>
                  <a:srgbClr val="293A55"/>
                </a:solidFill>
                <a:latin typeface="+mj-lt"/>
              </a:rPr>
              <a:t> </a:t>
            </a:r>
            <a:r>
              <a:rPr lang="ru-RU" sz="1400" dirty="0" err="1">
                <a:solidFill>
                  <a:srgbClr val="293A55"/>
                </a:solidFill>
                <a:latin typeface="+mj-lt"/>
              </a:rPr>
              <a:t>вирішуються</a:t>
            </a:r>
            <a:r>
              <a:rPr lang="ru-RU" sz="1400" dirty="0">
                <a:solidFill>
                  <a:srgbClr val="293A55"/>
                </a:solidFill>
                <a:latin typeface="+mj-lt"/>
              </a:rPr>
              <a:t> судом за </a:t>
            </a:r>
            <a:r>
              <a:rPr lang="ru-RU" sz="1400" dirty="0" err="1">
                <a:solidFill>
                  <a:srgbClr val="293A55"/>
                </a:solidFill>
                <a:latin typeface="+mj-lt"/>
              </a:rPr>
              <a:t>заявою</a:t>
            </a:r>
            <a:r>
              <a:rPr lang="ru-RU" sz="1400" dirty="0">
                <a:solidFill>
                  <a:srgbClr val="293A55"/>
                </a:solidFill>
                <a:latin typeface="+mj-lt"/>
              </a:rPr>
              <a:t> </a:t>
            </a:r>
            <a:r>
              <a:rPr lang="ru-RU" sz="1400" dirty="0" err="1">
                <a:solidFill>
                  <a:srgbClr val="293A55"/>
                </a:solidFill>
                <a:latin typeface="+mj-lt"/>
              </a:rPr>
              <a:t>заінтересованої</a:t>
            </a:r>
            <a:r>
              <a:rPr lang="ru-RU" sz="1400" dirty="0">
                <a:solidFill>
                  <a:srgbClr val="293A55"/>
                </a:solidFill>
                <a:latin typeface="+mj-lt"/>
              </a:rPr>
              <a:t> особи у порядку, </a:t>
            </a:r>
            <a:r>
              <a:rPr lang="ru-RU" sz="1400" dirty="0" err="1">
                <a:solidFill>
                  <a:srgbClr val="293A55"/>
                </a:solidFill>
                <a:latin typeface="+mj-lt"/>
              </a:rPr>
              <a:t>встановленому</a:t>
            </a:r>
            <a:r>
              <a:rPr lang="ru-RU" sz="1400" dirty="0">
                <a:solidFill>
                  <a:srgbClr val="293A55"/>
                </a:solidFill>
                <a:latin typeface="+mj-lt"/>
              </a:rPr>
              <a:t> законом. </a:t>
            </a:r>
            <a:r>
              <a:rPr lang="ru-RU" sz="1400" dirty="0" err="1">
                <a:solidFill>
                  <a:srgbClr val="293A55"/>
                </a:solidFill>
                <a:latin typeface="+mj-lt"/>
              </a:rPr>
              <a:t>Залежно</a:t>
            </a:r>
            <a:r>
              <a:rPr lang="ru-RU" sz="1400" dirty="0">
                <a:solidFill>
                  <a:srgbClr val="293A55"/>
                </a:solidFill>
                <a:latin typeface="+mj-lt"/>
              </a:rPr>
              <a:t> </a:t>
            </a:r>
            <a:r>
              <a:rPr lang="ru-RU" sz="1400" dirty="0" err="1">
                <a:solidFill>
                  <a:srgbClr val="293A55"/>
                </a:solidFill>
                <a:latin typeface="+mj-lt"/>
              </a:rPr>
              <a:t>від</a:t>
            </a:r>
            <a:r>
              <a:rPr lang="ru-RU" sz="1400" dirty="0">
                <a:solidFill>
                  <a:srgbClr val="293A55"/>
                </a:solidFill>
                <a:latin typeface="+mj-lt"/>
              </a:rPr>
              <a:t> предмета та </a:t>
            </a:r>
            <a:r>
              <a:rPr lang="ru-RU" sz="1400" dirty="0" err="1">
                <a:solidFill>
                  <a:srgbClr val="293A55"/>
                </a:solidFill>
                <a:latin typeface="+mj-lt"/>
              </a:rPr>
              <a:t>суті</a:t>
            </a:r>
            <a:r>
              <a:rPr lang="ru-RU" sz="1400" dirty="0">
                <a:solidFill>
                  <a:srgbClr val="293A55"/>
                </a:solidFill>
                <a:latin typeface="+mj-lt"/>
              </a:rPr>
              <a:t> </a:t>
            </a:r>
            <a:r>
              <a:rPr lang="ru-RU" sz="1400" dirty="0" err="1">
                <a:solidFill>
                  <a:srgbClr val="293A55"/>
                </a:solidFill>
                <a:latin typeface="+mj-lt"/>
              </a:rPr>
              <a:t>вимог</a:t>
            </a:r>
            <a:r>
              <a:rPr lang="ru-RU" sz="1400" dirty="0">
                <a:solidFill>
                  <a:srgbClr val="293A55"/>
                </a:solidFill>
                <a:latin typeface="+mj-lt"/>
              </a:rPr>
              <a:t> </a:t>
            </a:r>
            <a:r>
              <a:rPr lang="ru-RU" sz="1400" dirty="0" err="1">
                <a:solidFill>
                  <a:srgbClr val="293A55"/>
                </a:solidFill>
                <a:latin typeface="+mj-lt"/>
              </a:rPr>
              <a:t>така</a:t>
            </a:r>
            <a:r>
              <a:rPr lang="ru-RU" sz="1400" dirty="0">
                <a:solidFill>
                  <a:srgbClr val="293A55"/>
                </a:solidFill>
                <a:latin typeface="+mj-lt"/>
              </a:rPr>
              <a:t> </a:t>
            </a:r>
            <a:r>
              <a:rPr lang="ru-RU" sz="1400" dirty="0" err="1">
                <a:solidFill>
                  <a:srgbClr val="293A55"/>
                </a:solidFill>
                <a:latin typeface="+mj-lt"/>
              </a:rPr>
              <a:t>заява</a:t>
            </a:r>
            <a:r>
              <a:rPr lang="ru-RU" sz="1400" dirty="0">
                <a:solidFill>
                  <a:srgbClr val="293A55"/>
                </a:solidFill>
                <a:latin typeface="+mj-lt"/>
              </a:rPr>
              <a:t> </a:t>
            </a:r>
            <a:r>
              <a:rPr lang="ru-RU" sz="1400" dirty="0" err="1">
                <a:solidFill>
                  <a:srgbClr val="293A55"/>
                </a:solidFill>
                <a:latin typeface="+mj-lt"/>
              </a:rPr>
              <a:t>може</a:t>
            </a:r>
            <a:r>
              <a:rPr lang="ru-RU" sz="1400" dirty="0">
                <a:solidFill>
                  <a:srgbClr val="293A55"/>
                </a:solidFill>
                <a:latin typeface="+mj-lt"/>
              </a:rPr>
              <a:t> </a:t>
            </a:r>
            <a:r>
              <a:rPr lang="ru-RU" sz="1400" dirty="0" err="1">
                <a:solidFill>
                  <a:srgbClr val="293A55"/>
                </a:solidFill>
                <a:latin typeface="+mj-lt"/>
              </a:rPr>
              <a:t>розглядатися</a:t>
            </a:r>
            <a:r>
              <a:rPr lang="ru-RU" sz="1400" dirty="0">
                <a:solidFill>
                  <a:srgbClr val="293A55"/>
                </a:solidFill>
                <a:latin typeface="+mj-lt"/>
              </a:rPr>
              <a:t> у порядку, </a:t>
            </a:r>
            <a:r>
              <a:rPr lang="ru-RU" sz="1400" dirty="0" err="1">
                <a:solidFill>
                  <a:srgbClr val="293A55"/>
                </a:solidFill>
                <a:latin typeface="+mj-lt"/>
              </a:rPr>
              <a:t>передбаченому</a:t>
            </a:r>
            <a:r>
              <a:rPr lang="ru-RU" sz="1400" dirty="0">
                <a:solidFill>
                  <a:srgbClr val="293A55"/>
                </a:solidFill>
                <a:latin typeface="+mj-lt"/>
              </a:rPr>
              <a:t> </a:t>
            </a:r>
            <a:r>
              <a:rPr lang="ru-RU" sz="1400" dirty="0" err="1">
                <a:solidFill>
                  <a:srgbClr val="00ADFA"/>
                </a:solidFill>
                <a:latin typeface="+mj-lt"/>
                <a:hlinkClick r:id="rId6"/>
              </a:rPr>
              <a:t>розділом</a:t>
            </a:r>
            <a:r>
              <a:rPr lang="ru-RU" sz="1400" dirty="0">
                <a:solidFill>
                  <a:srgbClr val="00ADFA"/>
                </a:solidFill>
                <a:latin typeface="+mj-lt"/>
                <a:hlinkClick r:id="rId6"/>
              </a:rPr>
              <a:t> VII ЦПК </a:t>
            </a:r>
            <a:r>
              <a:rPr lang="ru-RU" sz="1400" dirty="0" err="1">
                <a:solidFill>
                  <a:srgbClr val="00ADFA"/>
                </a:solidFill>
                <a:latin typeface="+mj-lt"/>
                <a:hlinkClick r:id="rId6"/>
              </a:rPr>
              <a:t>України</a:t>
            </a:r>
            <a:r>
              <a:rPr lang="ru-RU" sz="1400" dirty="0">
                <a:solidFill>
                  <a:srgbClr val="293A55"/>
                </a:solidFill>
                <a:latin typeface="+mj-lt"/>
              </a:rPr>
              <a:t>, </a:t>
            </a:r>
            <a:r>
              <a:rPr lang="ru-RU" sz="1400" dirty="0" err="1">
                <a:solidFill>
                  <a:srgbClr val="293A55"/>
                </a:solidFill>
                <a:latin typeface="+mj-lt"/>
              </a:rPr>
              <a:t>або</a:t>
            </a:r>
            <a:r>
              <a:rPr lang="ru-RU" sz="1400" dirty="0">
                <a:solidFill>
                  <a:srgbClr val="293A55"/>
                </a:solidFill>
                <a:latin typeface="+mj-lt"/>
              </a:rPr>
              <a:t> у </a:t>
            </a:r>
            <a:r>
              <a:rPr lang="ru-RU" sz="1400" dirty="0" err="1">
                <a:solidFill>
                  <a:srgbClr val="293A55"/>
                </a:solidFill>
                <a:latin typeface="+mj-lt"/>
              </a:rPr>
              <a:t>позовному</a:t>
            </a:r>
            <a:r>
              <a:rPr lang="ru-RU" sz="1400" dirty="0">
                <a:solidFill>
                  <a:srgbClr val="293A55"/>
                </a:solidFill>
                <a:latin typeface="+mj-lt"/>
              </a:rPr>
              <a:t> </a:t>
            </a:r>
            <a:r>
              <a:rPr lang="ru-RU" sz="1400" dirty="0" err="1">
                <a:solidFill>
                  <a:srgbClr val="293A55"/>
                </a:solidFill>
                <a:latin typeface="+mj-lt"/>
              </a:rPr>
              <a:t>провадженні</a:t>
            </a:r>
            <a:r>
              <a:rPr lang="ru-RU" sz="1400" dirty="0">
                <a:solidFill>
                  <a:srgbClr val="293A55"/>
                </a:solidFill>
                <a:latin typeface="+mj-lt"/>
              </a:rPr>
              <a:t>.</a:t>
            </a:r>
          </a:p>
          <a:p>
            <a:pPr algn="just"/>
            <a:r>
              <a:rPr lang="ru-RU" sz="1400" dirty="0">
                <a:solidFill>
                  <a:srgbClr val="293A55"/>
                </a:solidFill>
                <a:latin typeface="+mj-lt"/>
              </a:rPr>
              <a:t>Таким чином, </a:t>
            </a:r>
            <a:r>
              <a:rPr lang="ru-RU" sz="1400" dirty="0" err="1">
                <a:solidFill>
                  <a:srgbClr val="293A55"/>
                </a:solidFill>
                <a:latin typeface="+mj-lt"/>
              </a:rPr>
              <a:t>позивач</a:t>
            </a:r>
            <a:r>
              <a:rPr lang="ru-RU" sz="1400" dirty="0">
                <a:solidFill>
                  <a:srgbClr val="293A55"/>
                </a:solidFill>
                <a:latin typeface="+mj-lt"/>
              </a:rPr>
              <a:t> ОСОБА_1 як </a:t>
            </a:r>
            <a:r>
              <a:rPr lang="ru-RU" sz="1400" dirty="0" err="1">
                <a:solidFill>
                  <a:srgbClr val="293A55"/>
                </a:solidFill>
                <a:latin typeface="+mj-lt"/>
              </a:rPr>
              <a:t>стягувач</a:t>
            </a:r>
            <a:r>
              <a:rPr lang="ru-RU" sz="1400" dirty="0">
                <a:solidFill>
                  <a:srgbClr val="293A55"/>
                </a:solidFill>
                <a:latin typeface="+mj-lt"/>
              </a:rPr>
              <a:t> </a:t>
            </a:r>
            <a:r>
              <a:rPr lang="ru-RU" sz="1400" dirty="0" err="1">
                <a:solidFill>
                  <a:srgbClr val="293A55"/>
                </a:solidFill>
                <a:latin typeface="+mj-lt"/>
              </a:rPr>
              <a:t>вправі</a:t>
            </a:r>
            <a:r>
              <a:rPr lang="ru-RU" sz="1400" dirty="0">
                <a:solidFill>
                  <a:srgbClr val="293A55"/>
                </a:solidFill>
                <a:latin typeface="+mj-lt"/>
              </a:rPr>
              <a:t> </a:t>
            </a:r>
            <a:r>
              <a:rPr lang="ru-RU" sz="1400" dirty="0" err="1">
                <a:solidFill>
                  <a:srgbClr val="293A55"/>
                </a:solidFill>
                <a:latin typeface="+mj-lt"/>
              </a:rPr>
              <a:t>звернутись</a:t>
            </a:r>
            <a:r>
              <a:rPr lang="ru-RU" sz="1400" dirty="0">
                <a:solidFill>
                  <a:srgbClr val="293A55"/>
                </a:solidFill>
                <a:latin typeface="+mj-lt"/>
              </a:rPr>
              <a:t> до суду </a:t>
            </a:r>
            <a:r>
              <a:rPr lang="ru-RU" sz="1400" dirty="0" err="1">
                <a:solidFill>
                  <a:srgbClr val="293A55"/>
                </a:solidFill>
                <a:latin typeface="+mj-lt"/>
              </a:rPr>
              <a:t>зі</a:t>
            </a:r>
            <a:r>
              <a:rPr lang="ru-RU" sz="1400" dirty="0">
                <a:solidFill>
                  <a:srgbClr val="293A55"/>
                </a:solidFill>
                <a:latin typeface="+mj-lt"/>
              </a:rPr>
              <a:t> </a:t>
            </a:r>
            <a:r>
              <a:rPr lang="ru-RU" sz="1400" dirty="0" err="1">
                <a:solidFill>
                  <a:srgbClr val="293A55"/>
                </a:solidFill>
                <a:latin typeface="+mj-lt"/>
              </a:rPr>
              <a:t>скаргою</a:t>
            </a:r>
            <a:r>
              <a:rPr lang="ru-RU" sz="1400" dirty="0">
                <a:solidFill>
                  <a:srgbClr val="293A55"/>
                </a:solidFill>
                <a:latin typeface="+mj-lt"/>
              </a:rPr>
              <a:t> </a:t>
            </a:r>
            <a:r>
              <a:rPr lang="ru-RU" sz="1400" dirty="0" err="1">
                <a:solidFill>
                  <a:srgbClr val="293A55"/>
                </a:solidFill>
                <a:latin typeface="+mj-lt"/>
              </a:rPr>
              <a:t>щодо</a:t>
            </a:r>
            <a:r>
              <a:rPr lang="ru-RU" sz="1400" dirty="0">
                <a:solidFill>
                  <a:srgbClr val="293A55"/>
                </a:solidFill>
                <a:latin typeface="+mj-lt"/>
              </a:rPr>
              <a:t> </a:t>
            </a:r>
            <a:r>
              <a:rPr lang="ru-RU" sz="1400" dirty="0" err="1">
                <a:solidFill>
                  <a:srgbClr val="293A55"/>
                </a:solidFill>
                <a:latin typeface="+mj-lt"/>
              </a:rPr>
              <a:t>розміру</a:t>
            </a:r>
            <a:r>
              <a:rPr lang="ru-RU" sz="1400" dirty="0">
                <a:solidFill>
                  <a:srgbClr val="293A55"/>
                </a:solidFill>
                <a:latin typeface="+mj-lt"/>
              </a:rPr>
              <a:t> </a:t>
            </a:r>
            <a:r>
              <a:rPr lang="ru-RU" sz="1400" dirty="0" err="1">
                <a:solidFill>
                  <a:srgbClr val="293A55"/>
                </a:solidFill>
                <a:latin typeface="+mj-lt"/>
              </a:rPr>
              <a:t>заборгованості</a:t>
            </a:r>
            <a:r>
              <a:rPr lang="ru-RU" sz="1400" dirty="0">
                <a:solidFill>
                  <a:srgbClr val="293A55"/>
                </a:solidFill>
                <a:latin typeface="+mj-lt"/>
              </a:rPr>
              <a:t> </a:t>
            </a:r>
            <a:r>
              <a:rPr lang="ru-RU" sz="1400" dirty="0" err="1">
                <a:solidFill>
                  <a:srgbClr val="293A55"/>
                </a:solidFill>
                <a:latin typeface="+mj-lt"/>
              </a:rPr>
              <a:t>зі</a:t>
            </a:r>
            <a:r>
              <a:rPr lang="ru-RU" sz="1400" dirty="0">
                <a:solidFill>
                  <a:srgbClr val="293A55"/>
                </a:solidFill>
                <a:latin typeface="+mj-lt"/>
              </a:rPr>
              <a:t> </a:t>
            </a:r>
            <a:r>
              <a:rPr lang="ru-RU" sz="1400" dirty="0" err="1">
                <a:solidFill>
                  <a:srgbClr val="293A55"/>
                </a:solidFill>
                <a:latin typeface="+mj-lt"/>
              </a:rPr>
              <a:t>сплати</a:t>
            </a:r>
            <a:r>
              <a:rPr lang="ru-RU" sz="1400" dirty="0">
                <a:solidFill>
                  <a:srgbClr val="293A55"/>
                </a:solidFill>
                <a:latin typeface="+mj-lt"/>
              </a:rPr>
              <a:t> </a:t>
            </a:r>
            <a:r>
              <a:rPr lang="ru-RU" sz="1400" dirty="0" err="1">
                <a:solidFill>
                  <a:srgbClr val="293A55"/>
                </a:solidFill>
                <a:latin typeface="+mj-lt"/>
              </a:rPr>
              <a:t>аліментів</a:t>
            </a:r>
            <a:r>
              <a:rPr lang="ru-RU" sz="1400" dirty="0">
                <a:solidFill>
                  <a:srgbClr val="293A55"/>
                </a:solidFill>
                <a:latin typeface="+mj-lt"/>
              </a:rPr>
              <a:t> у порядку </a:t>
            </a:r>
            <a:r>
              <a:rPr lang="ru-RU" sz="1400" dirty="0" err="1">
                <a:solidFill>
                  <a:srgbClr val="293A55"/>
                </a:solidFill>
                <a:latin typeface="+mj-lt"/>
              </a:rPr>
              <a:t>виконання</a:t>
            </a:r>
            <a:r>
              <a:rPr lang="ru-RU" sz="1400" dirty="0">
                <a:solidFill>
                  <a:srgbClr val="293A55"/>
                </a:solidFill>
                <a:latin typeface="+mj-lt"/>
              </a:rPr>
              <a:t> судового </a:t>
            </a:r>
            <a:r>
              <a:rPr lang="ru-RU" sz="1400" dirty="0" err="1">
                <a:solidFill>
                  <a:srgbClr val="293A55"/>
                </a:solidFill>
                <a:latin typeface="+mj-lt"/>
              </a:rPr>
              <a:t>рішення</a:t>
            </a:r>
            <a:r>
              <a:rPr lang="ru-RU" sz="1400" dirty="0">
                <a:solidFill>
                  <a:srgbClr val="293A55"/>
                </a:solidFill>
                <a:latin typeface="+mj-lt"/>
              </a:rPr>
              <a:t>. </a:t>
            </a:r>
            <a:r>
              <a:rPr lang="ru-RU" sz="1400" dirty="0" err="1">
                <a:solidFill>
                  <a:srgbClr val="293A55"/>
                </a:solidFill>
                <a:latin typeface="+mj-lt"/>
              </a:rPr>
              <a:t>Проте</a:t>
            </a:r>
            <a:r>
              <a:rPr lang="ru-RU" sz="1400" dirty="0">
                <a:solidFill>
                  <a:srgbClr val="293A55"/>
                </a:solidFill>
                <a:latin typeface="+mj-lt"/>
              </a:rPr>
              <a:t> </a:t>
            </a:r>
            <a:r>
              <a:rPr lang="ru-RU" sz="1400" dirty="0" err="1">
                <a:solidFill>
                  <a:srgbClr val="293A55"/>
                </a:solidFill>
                <a:latin typeface="+mj-lt"/>
              </a:rPr>
              <a:t>наявність</a:t>
            </a:r>
            <a:r>
              <a:rPr lang="ru-RU" sz="1400" dirty="0">
                <a:solidFill>
                  <a:srgbClr val="293A55"/>
                </a:solidFill>
                <a:latin typeface="+mj-lt"/>
              </a:rPr>
              <a:t> такого права не </a:t>
            </a:r>
            <a:r>
              <a:rPr lang="ru-RU" sz="1400" dirty="0" err="1">
                <a:solidFill>
                  <a:srgbClr val="293A55"/>
                </a:solidFill>
                <a:latin typeface="+mj-lt"/>
              </a:rPr>
              <a:t>позбавляє</a:t>
            </a:r>
            <a:r>
              <a:rPr lang="ru-RU" sz="1400" dirty="0">
                <a:solidFill>
                  <a:srgbClr val="293A55"/>
                </a:solidFill>
                <a:latin typeface="+mj-lt"/>
              </a:rPr>
              <a:t> </a:t>
            </a:r>
            <a:r>
              <a:rPr lang="ru-RU" sz="1400" dirty="0" err="1">
                <a:solidFill>
                  <a:srgbClr val="293A55"/>
                </a:solidFill>
                <a:latin typeface="+mj-lt"/>
              </a:rPr>
              <a:t>її</a:t>
            </a:r>
            <a:r>
              <a:rPr lang="ru-RU" sz="1400" dirty="0">
                <a:solidFill>
                  <a:srgbClr val="293A55"/>
                </a:solidFill>
                <a:latin typeface="+mj-lt"/>
              </a:rPr>
              <a:t> </a:t>
            </a:r>
            <a:r>
              <a:rPr lang="ru-RU" sz="1400" dirty="0" err="1">
                <a:solidFill>
                  <a:srgbClr val="293A55"/>
                </a:solidFill>
                <a:latin typeface="+mj-lt"/>
              </a:rPr>
              <a:t>можливості</a:t>
            </a:r>
            <a:r>
              <a:rPr lang="ru-RU" sz="1400" dirty="0">
                <a:solidFill>
                  <a:srgbClr val="293A55"/>
                </a:solidFill>
                <a:latin typeface="+mj-lt"/>
              </a:rPr>
              <a:t> подати до суду </a:t>
            </a:r>
            <a:r>
              <a:rPr lang="ru-RU" sz="1400" dirty="0" err="1">
                <a:solidFill>
                  <a:srgbClr val="293A55"/>
                </a:solidFill>
                <a:latin typeface="+mj-lt"/>
              </a:rPr>
              <a:t>позов</a:t>
            </a:r>
            <a:r>
              <a:rPr lang="ru-RU" sz="1400" dirty="0">
                <a:solidFill>
                  <a:srgbClr val="293A55"/>
                </a:solidFill>
                <a:latin typeface="+mj-lt"/>
              </a:rPr>
              <a:t> до </a:t>
            </a:r>
            <a:r>
              <a:rPr lang="ru-RU" sz="1400" dirty="0" err="1">
                <a:solidFill>
                  <a:srgbClr val="293A55"/>
                </a:solidFill>
                <a:latin typeface="+mj-lt"/>
              </a:rPr>
              <a:t>відповідача</a:t>
            </a:r>
            <a:r>
              <a:rPr lang="ru-RU" sz="1400" dirty="0">
                <a:solidFill>
                  <a:srgbClr val="293A55"/>
                </a:solidFill>
                <a:latin typeface="+mj-lt"/>
              </a:rPr>
              <a:t> про </a:t>
            </a:r>
            <a:r>
              <a:rPr lang="ru-RU" sz="1400" dirty="0" err="1">
                <a:solidFill>
                  <a:srgbClr val="293A55"/>
                </a:solidFill>
                <a:latin typeface="+mj-lt"/>
              </a:rPr>
              <a:t>стягнення</a:t>
            </a:r>
            <a:r>
              <a:rPr lang="ru-RU" sz="1400" dirty="0">
                <a:solidFill>
                  <a:srgbClr val="293A55"/>
                </a:solidFill>
                <a:latin typeface="+mj-lt"/>
              </a:rPr>
              <a:t> </a:t>
            </a:r>
            <a:r>
              <a:rPr lang="ru-RU" sz="1400" dirty="0" err="1">
                <a:solidFill>
                  <a:srgbClr val="293A55"/>
                </a:solidFill>
                <a:latin typeface="+mj-lt"/>
              </a:rPr>
              <a:t>заборгованості</a:t>
            </a:r>
            <a:r>
              <a:rPr lang="ru-RU" sz="1400" dirty="0">
                <a:solidFill>
                  <a:srgbClr val="293A55"/>
                </a:solidFill>
                <a:latin typeface="+mj-lt"/>
              </a:rPr>
              <a:t> </a:t>
            </a:r>
            <a:r>
              <a:rPr lang="ru-RU" sz="1400" dirty="0" err="1">
                <a:solidFill>
                  <a:srgbClr val="293A55"/>
                </a:solidFill>
                <a:latin typeface="+mj-lt"/>
              </a:rPr>
              <a:t>зі</a:t>
            </a:r>
            <a:r>
              <a:rPr lang="ru-RU" sz="1400" dirty="0">
                <a:solidFill>
                  <a:srgbClr val="293A55"/>
                </a:solidFill>
                <a:latin typeface="+mj-lt"/>
              </a:rPr>
              <a:t> </a:t>
            </a:r>
            <a:r>
              <a:rPr lang="ru-RU" sz="1400" dirty="0" err="1">
                <a:solidFill>
                  <a:srgbClr val="293A55"/>
                </a:solidFill>
                <a:latin typeface="+mj-lt"/>
              </a:rPr>
              <a:t>сплати</a:t>
            </a:r>
            <a:r>
              <a:rPr lang="ru-RU" sz="1400" dirty="0">
                <a:solidFill>
                  <a:srgbClr val="293A55"/>
                </a:solidFill>
                <a:latin typeface="+mj-lt"/>
              </a:rPr>
              <a:t> </a:t>
            </a:r>
            <a:r>
              <a:rPr lang="ru-RU" sz="1400" dirty="0" err="1">
                <a:solidFill>
                  <a:srgbClr val="293A55"/>
                </a:solidFill>
                <a:latin typeface="+mj-lt"/>
              </a:rPr>
              <a:t>аліментів</a:t>
            </a:r>
            <a:r>
              <a:rPr lang="ru-RU" sz="1400" dirty="0">
                <a:solidFill>
                  <a:srgbClr val="293A55"/>
                </a:solidFill>
                <a:latin typeface="+mj-lt"/>
              </a:rPr>
              <a:t> у порядку </a:t>
            </a:r>
            <a:r>
              <a:rPr lang="ru-RU" sz="1400" dirty="0" err="1">
                <a:solidFill>
                  <a:srgbClr val="293A55"/>
                </a:solidFill>
                <a:latin typeface="+mj-lt"/>
              </a:rPr>
              <a:t>позовного</a:t>
            </a:r>
            <a:r>
              <a:rPr lang="ru-RU" sz="1400" dirty="0">
                <a:solidFill>
                  <a:srgbClr val="293A55"/>
                </a:solidFill>
                <a:latin typeface="+mj-lt"/>
              </a:rPr>
              <a:t> </a:t>
            </a:r>
            <a:r>
              <a:rPr lang="ru-RU" sz="1400" dirty="0" err="1">
                <a:solidFill>
                  <a:srgbClr val="293A55"/>
                </a:solidFill>
                <a:latin typeface="+mj-lt"/>
              </a:rPr>
              <a:t>провадження</a:t>
            </a:r>
            <a:r>
              <a:rPr lang="ru-RU" sz="1400" dirty="0">
                <a:solidFill>
                  <a:srgbClr val="293A55"/>
                </a:solidFill>
                <a:latin typeface="+mj-lt"/>
              </a:rPr>
              <a:t>.</a:t>
            </a:r>
          </a:p>
          <a:p>
            <a:pPr algn="just"/>
            <a:r>
              <a:rPr lang="ru-RU" sz="1400" dirty="0">
                <a:solidFill>
                  <a:srgbClr val="293A55"/>
                </a:solidFill>
                <a:latin typeface="+mj-lt"/>
              </a:rPr>
              <a:t>У </a:t>
            </a:r>
            <a:r>
              <a:rPr lang="ru-RU" sz="1400" dirty="0" err="1">
                <a:solidFill>
                  <a:srgbClr val="293A55"/>
                </a:solidFill>
                <a:latin typeface="+mj-lt"/>
              </a:rPr>
              <a:t>справі</a:t>
            </a:r>
            <a:r>
              <a:rPr lang="ru-RU" sz="1400" dirty="0">
                <a:solidFill>
                  <a:srgbClr val="293A55"/>
                </a:solidFill>
                <a:latin typeface="+mj-lt"/>
              </a:rPr>
              <a:t>, </a:t>
            </a:r>
            <a:r>
              <a:rPr lang="ru-RU" sz="1400" dirty="0" err="1">
                <a:solidFill>
                  <a:srgbClr val="293A55"/>
                </a:solidFill>
                <a:latin typeface="+mj-lt"/>
              </a:rPr>
              <a:t>що</a:t>
            </a:r>
            <a:r>
              <a:rPr lang="ru-RU" sz="1400" dirty="0">
                <a:solidFill>
                  <a:srgbClr val="293A55"/>
                </a:solidFill>
                <a:latin typeface="+mj-lt"/>
              </a:rPr>
              <a:t> </a:t>
            </a:r>
            <a:r>
              <a:rPr lang="ru-RU" sz="1400" dirty="0" err="1">
                <a:solidFill>
                  <a:srgbClr val="293A55"/>
                </a:solidFill>
                <a:latin typeface="+mj-lt"/>
              </a:rPr>
              <a:t>переглядалася</a:t>
            </a:r>
            <a:r>
              <a:rPr lang="ru-RU" sz="1400" dirty="0">
                <a:solidFill>
                  <a:srgbClr val="293A55"/>
                </a:solidFill>
                <a:latin typeface="+mj-lt"/>
              </a:rPr>
              <a:t>, ОСОБА_1 подала до суду </a:t>
            </a:r>
            <a:r>
              <a:rPr lang="ru-RU" sz="1400" dirty="0" err="1">
                <a:solidFill>
                  <a:srgbClr val="293A55"/>
                </a:solidFill>
                <a:latin typeface="+mj-lt"/>
              </a:rPr>
              <a:t>позов</a:t>
            </a:r>
            <a:r>
              <a:rPr lang="ru-RU" sz="1400" dirty="0">
                <a:solidFill>
                  <a:srgbClr val="293A55"/>
                </a:solidFill>
                <a:latin typeface="+mj-lt"/>
              </a:rPr>
              <a:t> до ОСОБА_2 про </a:t>
            </a:r>
            <a:r>
              <a:rPr lang="ru-RU" sz="1400" dirty="0" err="1">
                <a:solidFill>
                  <a:srgbClr val="293A55"/>
                </a:solidFill>
                <a:latin typeface="+mj-lt"/>
              </a:rPr>
              <a:t>стягнення</a:t>
            </a:r>
            <a:r>
              <a:rPr lang="ru-RU" sz="1400" dirty="0">
                <a:solidFill>
                  <a:srgbClr val="293A55"/>
                </a:solidFill>
                <a:latin typeface="+mj-lt"/>
              </a:rPr>
              <a:t> </a:t>
            </a:r>
            <a:r>
              <a:rPr lang="ru-RU" sz="1400" dirty="0" err="1">
                <a:solidFill>
                  <a:srgbClr val="293A55"/>
                </a:solidFill>
                <a:latin typeface="+mj-lt"/>
              </a:rPr>
              <a:t>заборгованості</a:t>
            </a:r>
            <a:r>
              <a:rPr lang="ru-RU" sz="1400" dirty="0">
                <a:solidFill>
                  <a:srgbClr val="293A55"/>
                </a:solidFill>
                <a:latin typeface="+mj-lt"/>
              </a:rPr>
              <a:t> </a:t>
            </a:r>
            <a:r>
              <a:rPr lang="ru-RU" sz="1400" dirty="0" err="1">
                <a:solidFill>
                  <a:srgbClr val="293A55"/>
                </a:solidFill>
                <a:latin typeface="+mj-lt"/>
              </a:rPr>
              <a:t>зі</a:t>
            </a:r>
            <a:r>
              <a:rPr lang="ru-RU" sz="1400" dirty="0">
                <a:solidFill>
                  <a:srgbClr val="293A55"/>
                </a:solidFill>
                <a:latin typeface="+mj-lt"/>
              </a:rPr>
              <a:t> </a:t>
            </a:r>
            <a:r>
              <a:rPr lang="ru-RU" sz="1400" dirty="0" err="1">
                <a:solidFill>
                  <a:srgbClr val="293A55"/>
                </a:solidFill>
                <a:latin typeface="+mj-lt"/>
              </a:rPr>
              <a:t>сплати</a:t>
            </a:r>
            <a:r>
              <a:rPr lang="ru-RU" sz="1400" dirty="0">
                <a:solidFill>
                  <a:srgbClr val="293A55"/>
                </a:solidFill>
                <a:latin typeface="+mj-lt"/>
              </a:rPr>
              <a:t> </a:t>
            </a:r>
            <a:r>
              <a:rPr lang="ru-RU" sz="1400" dirty="0" err="1">
                <a:solidFill>
                  <a:srgbClr val="293A55"/>
                </a:solidFill>
                <a:latin typeface="+mj-lt"/>
              </a:rPr>
              <a:t>аліментів</a:t>
            </a:r>
            <a:r>
              <a:rPr lang="ru-RU" sz="1400" dirty="0">
                <a:solidFill>
                  <a:srgbClr val="293A55"/>
                </a:solidFill>
                <a:latin typeface="+mj-lt"/>
              </a:rPr>
              <a:t>. </a:t>
            </a:r>
            <a:r>
              <a:rPr lang="ru-RU" sz="1400" dirty="0" err="1">
                <a:solidFill>
                  <a:srgbClr val="293A55"/>
                </a:solidFill>
                <a:latin typeface="+mj-lt"/>
              </a:rPr>
              <a:t>Зі</a:t>
            </a:r>
            <a:r>
              <a:rPr lang="ru-RU" sz="1400" dirty="0">
                <a:solidFill>
                  <a:srgbClr val="293A55"/>
                </a:solidFill>
                <a:latin typeface="+mj-lt"/>
              </a:rPr>
              <a:t> </a:t>
            </a:r>
            <a:r>
              <a:rPr lang="ru-RU" sz="1400" dirty="0" err="1">
                <a:solidFill>
                  <a:srgbClr val="293A55"/>
                </a:solidFill>
                <a:latin typeface="+mj-lt"/>
              </a:rPr>
              <a:t>скаргою</a:t>
            </a:r>
            <a:r>
              <a:rPr lang="ru-RU" sz="1400" dirty="0">
                <a:solidFill>
                  <a:srgbClr val="293A55"/>
                </a:solidFill>
                <a:latin typeface="+mj-lt"/>
              </a:rPr>
              <a:t> в порядку </a:t>
            </a:r>
            <a:r>
              <a:rPr lang="ru-RU" sz="1400" dirty="0" err="1">
                <a:solidFill>
                  <a:srgbClr val="293A55"/>
                </a:solidFill>
                <a:latin typeface="+mj-lt"/>
              </a:rPr>
              <a:t>оскарження</a:t>
            </a:r>
            <a:r>
              <a:rPr lang="ru-RU" sz="1400" dirty="0">
                <a:solidFill>
                  <a:srgbClr val="293A55"/>
                </a:solidFill>
                <a:latin typeface="+mj-lt"/>
              </a:rPr>
              <a:t> </a:t>
            </a:r>
            <a:r>
              <a:rPr lang="ru-RU" sz="1400" dirty="0" err="1">
                <a:solidFill>
                  <a:srgbClr val="293A55"/>
                </a:solidFill>
                <a:latin typeface="+mj-lt"/>
              </a:rPr>
              <a:t>рішень</a:t>
            </a:r>
            <a:r>
              <a:rPr lang="ru-RU" sz="1400" dirty="0">
                <a:solidFill>
                  <a:srgbClr val="293A55"/>
                </a:solidFill>
                <a:latin typeface="+mj-lt"/>
              </a:rPr>
              <a:t>, </a:t>
            </a:r>
            <a:r>
              <a:rPr lang="ru-RU" sz="1400" dirty="0" err="1">
                <a:solidFill>
                  <a:srgbClr val="293A55"/>
                </a:solidFill>
                <a:latin typeface="+mj-lt"/>
              </a:rPr>
              <a:t>дій</a:t>
            </a:r>
            <a:r>
              <a:rPr lang="ru-RU" sz="1400" dirty="0">
                <a:solidFill>
                  <a:srgbClr val="293A55"/>
                </a:solidFill>
                <a:latin typeface="+mj-lt"/>
              </a:rPr>
              <a:t> </a:t>
            </a:r>
            <a:r>
              <a:rPr lang="ru-RU" sz="1400" dirty="0" err="1">
                <a:solidFill>
                  <a:srgbClr val="293A55"/>
                </a:solidFill>
                <a:latin typeface="+mj-lt"/>
              </a:rPr>
              <a:t>або</a:t>
            </a:r>
            <a:r>
              <a:rPr lang="ru-RU" sz="1400" dirty="0">
                <a:solidFill>
                  <a:srgbClr val="293A55"/>
                </a:solidFill>
                <a:latin typeface="+mj-lt"/>
              </a:rPr>
              <a:t> </a:t>
            </a:r>
            <a:r>
              <a:rPr lang="ru-RU" sz="1400" dirty="0" err="1">
                <a:solidFill>
                  <a:srgbClr val="293A55"/>
                </a:solidFill>
                <a:latin typeface="+mj-lt"/>
              </a:rPr>
              <a:t>бездіяльності</a:t>
            </a:r>
            <a:r>
              <a:rPr lang="ru-RU" sz="1400" dirty="0">
                <a:solidFill>
                  <a:srgbClr val="293A55"/>
                </a:solidFill>
                <a:latin typeface="+mj-lt"/>
              </a:rPr>
              <a:t> державного </a:t>
            </a:r>
            <a:r>
              <a:rPr lang="ru-RU" sz="1400" dirty="0" err="1">
                <a:solidFill>
                  <a:srgbClr val="293A55"/>
                </a:solidFill>
                <a:latin typeface="+mj-lt"/>
              </a:rPr>
              <a:t>виконавця</a:t>
            </a:r>
            <a:r>
              <a:rPr lang="ru-RU" sz="1400" dirty="0">
                <a:solidFill>
                  <a:srgbClr val="293A55"/>
                </a:solidFill>
                <a:latin typeface="+mj-lt"/>
              </a:rPr>
              <a:t> </a:t>
            </a:r>
            <a:r>
              <a:rPr lang="ru-RU" sz="1400" dirty="0" err="1">
                <a:solidFill>
                  <a:srgbClr val="293A55"/>
                </a:solidFill>
                <a:latin typeface="+mj-lt"/>
              </a:rPr>
              <a:t>щодо</a:t>
            </a:r>
            <a:r>
              <a:rPr lang="ru-RU" sz="1400" dirty="0">
                <a:solidFill>
                  <a:srgbClr val="293A55"/>
                </a:solidFill>
                <a:latin typeface="+mj-lt"/>
              </a:rPr>
              <a:t> </a:t>
            </a:r>
            <a:r>
              <a:rPr lang="ru-RU" sz="1400" dirty="0" err="1">
                <a:solidFill>
                  <a:srgbClr val="293A55"/>
                </a:solidFill>
                <a:latin typeface="+mj-lt"/>
              </a:rPr>
              <a:t>визначення</a:t>
            </a:r>
            <a:r>
              <a:rPr lang="ru-RU" sz="1400" dirty="0">
                <a:solidFill>
                  <a:srgbClr val="293A55"/>
                </a:solidFill>
                <a:latin typeface="+mj-lt"/>
              </a:rPr>
              <a:t> </a:t>
            </a:r>
            <a:r>
              <a:rPr lang="ru-RU" sz="1400" dirty="0" err="1">
                <a:solidFill>
                  <a:srgbClr val="293A55"/>
                </a:solidFill>
                <a:latin typeface="+mj-lt"/>
              </a:rPr>
              <a:t>державним</a:t>
            </a:r>
            <a:r>
              <a:rPr lang="ru-RU" sz="1400" dirty="0">
                <a:solidFill>
                  <a:srgbClr val="293A55"/>
                </a:solidFill>
                <a:latin typeface="+mj-lt"/>
              </a:rPr>
              <a:t> </a:t>
            </a:r>
            <a:r>
              <a:rPr lang="ru-RU" sz="1400" dirty="0" err="1">
                <a:solidFill>
                  <a:srgbClr val="293A55"/>
                </a:solidFill>
                <a:latin typeface="+mj-lt"/>
              </a:rPr>
              <a:t>виконавцем</a:t>
            </a:r>
            <a:r>
              <a:rPr lang="ru-RU" sz="1400" dirty="0">
                <a:solidFill>
                  <a:srgbClr val="293A55"/>
                </a:solidFill>
                <a:latin typeface="+mj-lt"/>
              </a:rPr>
              <a:t> </a:t>
            </a:r>
            <a:r>
              <a:rPr lang="ru-RU" sz="1400" dirty="0" err="1">
                <a:solidFill>
                  <a:srgbClr val="293A55"/>
                </a:solidFill>
                <a:latin typeface="+mj-lt"/>
              </a:rPr>
              <a:t>розміру</a:t>
            </a:r>
            <a:r>
              <a:rPr lang="ru-RU" sz="1400" dirty="0">
                <a:solidFill>
                  <a:srgbClr val="293A55"/>
                </a:solidFill>
                <a:latin typeface="+mj-lt"/>
              </a:rPr>
              <a:t> </a:t>
            </a:r>
            <a:r>
              <a:rPr lang="ru-RU" sz="1400" dirty="0" err="1">
                <a:solidFill>
                  <a:srgbClr val="293A55"/>
                </a:solidFill>
                <a:latin typeface="+mj-lt"/>
              </a:rPr>
              <a:t>заборгованості</a:t>
            </a:r>
            <a:r>
              <a:rPr lang="ru-RU" sz="1400" dirty="0">
                <a:solidFill>
                  <a:srgbClr val="293A55"/>
                </a:solidFill>
                <a:latin typeface="+mj-lt"/>
              </a:rPr>
              <a:t> </a:t>
            </a:r>
            <a:r>
              <a:rPr lang="ru-RU" sz="1400" dirty="0" err="1">
                <a:solidFill>
                  <a:srgbClr val="293A55"/>
                </a:solidFill>
                <a:latin typeface="+mj-lt"/>
              </a:rPr>
              <a:t>зі</a:t>
            </a:r>
            <a:r>
              <a:rPr lang="ru-RU" sz="1400" dirty="0">
                <a:solidFill>
                  <a:srgbClr val="293A55"/>
                </a:solidFill>
                <a:latin typeface="+mj-lt"/>
              </a:rPr>
              <a:t> </a:t>
            </a:r>
            <a:r>
              <a:rPr lang="ru-RU" sz="1400" dirty="0" err="1">
                <a:solidFill>
                  <a:srgbClr val="293A55"/>
                </a:solidFill>
                <a:latin typeface="+mj-lt"/>
              </a:rPr>
              <a:t>сплати</a:t>
            </a:r>
            <a:r>
              <a:rPr lang="ru-RU" sz="1400" dirty="0">
                <a:solidFill>
                  <a:srgbClr val="293A55"/>
                </a:solidFill>
                <a:latin typeface="+mj-lt"/>
              </a:rPr>
              <a:t> </a:t>
            </a:r>
            <a:r>
              <a:rPr lang="ru-RU" sz="1400" dirty="0" err="1">
                <a:solidFill>
                  <a:srgbClr val="293A55"/>
                </a:solidFill>
                <a:latin typeface="+mj-lt"/>
              </a:rPr>
              <a:t>аліментів</a:t>
            </a:r>
            <a:r>
              <a:rPr lang="ru-RU" sz="1400" dirty="0">
                <a:solidFill>
                  <a:srgbClr val="293A55"/>
                </a:solidFill>
                <a:latin typeface="+mj-lt"/>
              </a:rPr>
              <a:t> </a:t>
            </a:r>
            <a:r>
              <a:rPr lang="ru-RU" sz="1400" dirty="0" err="1">
                <a:solidFill>
                  <a:srgbClr val="293A55"/>
                </a:solidFill>
                <a:latin typeface="+mj-lt"/>
              </a:rPr>
              <a:t>позивач</a:t>
            </a:r>
            <a:r>
              <a:rPr lang="ru-RU" sz="1400" dirty="0">
                <a:solidFill>
                  <a:srgbClr val="293A55"/>
                </a:solidFill>
                <a:latin typeface="+mj-lt"/>
              </a:rPr>
              <a:t> не </a:t>
            </a:r>
            <a:r>
              <a:rPr lang="ru-RU" sz="1400" dirty="0" err="1">
                <a:solidFill>
                  <a:srgbClr val="293A55"/>
                </a:solidFill>
                <a:latin typeface="+mj-lt"/>
              </a:rPr>
              <a:t>зверталась</a:t>
            </a:r>
            <a:r>
              <a:rPr lang="ru-RU" sz="1400" dirty="0">
                <a:solidFill>
                  <a:srgbClr val="293A55"/>
                </a:solidFill>
                <a:latin typeface="+mj-lt"/>
              </a:rPr>
              <a:t>.</a:t>
            </a:r>
          </a:p>
          <a:p>
            <a:pPr algn="just"/>
            <a:r>
              <a:rPr lang="ru-RU" sz="1400" dirty="0">
                <a:solidFill>
                  <a:srgbClr val="293A55"/>
                </a:solidFill>
                <a:latin typeface="+mj-lt"/>
              </a:rPr>
              <a:t>За таких </a:t>
            </a:r>
            <a:r>
              <a:rPr lang="ru-RU" sz="1400" dirty="0" err="1">
                <a:solidFill>
                  <a:srgbClr val="293A55"/>
                </a:solidFill>
                <a:latin typeface="+mj-lt"/>
              </a:rPr>
              <a:t>обставин</a:t>
            </a:r>
            <a:r>
              <a:rPr lang="ru-RU" sz="1400" dirty="0">
                <a:solidFill>
                  <a:srgbClr val="293A55"/>
                </a:solidFill>
                <a:latin typeface="+mj-lt"/>
              </a:rPr>
              <a:t> суд </a:t>
            </a:r>
            <a:r>
              <a:rPr lang="ru-RU" sz="1400" dirty="0" err="1">
                <a:solidFill>
                  <a:srgbClr val="293A55"/>
                </a:solidFill>
                <a:latin typeface="+mj-lt"/>
              </a:rPr>
              <a:t>апеляційної</a:t>
            </a:r>
            <a:r>
              <a:rPr lang="ru-RU" sz="1400" dirty="0">
                <a:solidFill>
                  <a:srgbClr val="293A55"/>
                </a:solidFill>
                <a:latin typeface="+mj-lt"/>
              </a:rPr>
              <a:t> </a:t>
            </a:r>
            <a:r>
              <a:rPr lang="ru-RU" sz="1400" dirty="0" err="1">
                <a:solidFill>
                  <a:srgbClr val="293A55"/>
                </a:solidFill>
                <a:latin typeface="+mj-lt"/>
              </a:rPr>
              <a:t>інстанції</a:t>
            </a:r>
            <a:r>
              <a:rPr lang="ru-RU" sz="1400" dirty="0">
                <a:solidFill>
                  <a:srgbClr val="293A55"/>
                </a:solidFill>
                <a:latin typeface="+mj-lt"/>
              </a:rPr>
              <a:t> </a:t>
            </a:r>
            <a:r>
              <a:rPr lang="ru-RU" sz="1400" dirty="0" err="1">
                <a:solidFill>
                  <a:srgbClr val="293A55"/>
                </a:solidFill>
                <a:latin typeface="+mj-lt"/>
              </a:rPr>
              <a:t>дійшов</a:t>
            </a:r>
            <a:r>
              <a:rPr lang="ru-RU" sz="1400" dirty="0">
                <a:solidFill>
                  <a:srgbClr val="293A55"/>
                </a:solidFill>
                <a:latin typeface="+mj-lt"/>
              </a:rPr>
              <a:t> </a:t>
            </a:r>
            <a:r>
              <a:rPr lang="ru-RU" sz="1400" dirty="0" err="1">
                <a:solidFill>
                  <a:srgbClr val="293A55"/>
                </a:solidFill>
                <a:latin typeface="+mj-lt"/>
              </a:rPr>
              <a:t>помилкового</a:t>
            </a:r>
            <a:r>
              <a:rPr lang="ru-RU" sz="1400" dirty="0">
                <a:solidFill>
                  <a:srgbClr val="293A55"/>
                </a:solidFill>
                <a:latin typeface="+mj-lt"/>
              </a:rPr>
              <a:t> </a:t>
            </a:r>
            <a:r>
              <a:rPr lang="ru-RU" sz="1400" dirty="0" err="1">
                <a:solidFill>
                  <a:srgbClr val="293A55"/>
                </a:solidFill>
                <a:latin typeface="+mj-lt"/>
              </a:rPr>
              <a:t>висновку</a:t>
            </a:r>
            <a:r>
              <a:rPr lang="ru-RU" sz="1400" dirty="0">
                <a:solidFill>
                  <a:srgbClr val="293A55"/>
                </a:solidFill>
                <a:latin typeface="+mj-lt"/>
              </a:rPr>
              <a:t> про </a:t>
            </a:r>
            <a:r>
              <a:rPr lang="ru-RU" sz="1400" dirty="0" err="1">
                <a:solidFill>
                  <a:srgbClr val="293A55"/>
                </a:solidFill>
                <a:latin typeface="+mj-lt"/>
              </a:rPr>
              <a:t>обрання</a:t>
            </a:r>
            <a:r>
              <a:rPr lang="ru-RU" sz="1400" dirty="0">
                <a:solidFill>
                  <a:srgbClr val="293A55"/>
                </a:solidFill>
                <a:latin typeface="+mj-lt"/>
              </a:rPr>
              <a:t> </a:t>
            </a:r>
            <a:r>
              <a:rPr lang="ru-RU" sz="1400" dirty="0" err="1">
                <a:solidFill>
                  <a:srgbClr val="293A55"/>
                </a:solidFill>
                <a:latin typeface="+mj-lt"/>
              </a:rPr>
              <a:t>позивачем</a:t>
            </a:r>
            <a:r>
              <a:rPr lang="ru-RU" sz="1400" dirty="0">
                <a:solidFill>
                  <a:srgbClr val="293A55"/>
                </a:solidFill>
                <a:latin typeface="+mj-lt"/>
              </a:rPr>
              <a:t> </a:t>
            </a:r>
            <a:r>
              <a:rPr lang="ru-RU" sz="1400" dirty="0" err="1">
                <a:solidFill>
                  <a:srgbClr val="293A55"/>
                </a:solidFill>
                <a:latin typeface="+mj-lt"/>
              </a:rPr>
              <a:t>неналежного</a:t>
            </a:r>
            <a:r>
              <a:rPr lang="ru-RU" sz="1400" dirty="0">
                <a:solidFill>
                  <a:srgbClr val="293A55"/>
                </a:solidFill>
                <a:latin typeface="+mj-lt"/>
              </a:rPr>
              <a:t> способу </a:t>
            </a:r>
            <a:r>
              <a:rPr lang="ru-RU" sz="1400" dirty="0" err="1">
                <a:solidFill>
                  <a:srgbClr val="293A55"/>
                </a:solidFill>
                <a:latin typeface="+mj-lt"/>
              </a:rPr>
              <a:t>захисту</a:t>
            </a:r>
            <a:r>
              <a:rPr lang="ru-RU" sz="1400" dirty="0">
                <a:solidFill>
                  <a:srgbClr val="293A55"/>
                </a:solidFill>
                <a:latin typeface="+mj-lt"/>
              </a:rPr>
              <a:t>, а </a:t>
            </a:r>
            <a:r>
              <a:rPr lang="ru-RU" sz="1400" dirty="0" err="1">
                <a:solidFill>
                  <a:srgbClr val="293A55"/>
                </a:solidFill>
                <a:latin typeface="+mj-lt"/>
              </a:rPr>
              <a:t>саме</a:t>
            </a:r>
            <a:r>
              <a:rPr lang="ru-RU" sz="1400" dirty="0">
                <a:solidFill>
                  <a:srgbClr val="293A55"/>
                </a:solidFill>
                <a:latin typeface="+mj-lt"/>
              </a:rPr>
              <a:t> </a:t>
            </a:r>
            <a:r>
              <a:rPr lang="ru-RU" sz="1400" dirty="0" err="1">
                <a:solidFill>
                  <a:srgbClr val="293A55"/>
                </a:solidFill>
                <a:latin typeface="+mj-lt"/>
              </a:rPr>
              <a:t>звернення</a:t>
            </a:r>
            <a:r>
              <a:rPr lang="ru-RU" sz="1400" dirty="0">
                <a:solidFill>
                  <a:srgbClr val="293A55"/>
                </a:solidFill>
                <a:latin typeface="+mj-lt"/>
              </a:rPr>
              <a:t> до суду з </a:t>
            </a:r>
            <a:r>
              <a:rPr lang="ru-RU" sz="1400" dirty="0" err="1">
                <a:solidFill>
                  <a:srgbClr val="293A55"/>
                </a:solidFill>
                <a:latin typeface="+mj-lt"/>
              </a:rPr>
              <a:t>позовом</a:t>
            </a:r>
            <a:r>
              <a:rPr lang="ru-RU" sz="1400" dirty="0">
                <a:solidFill>
                  <a:srgbClr val="293A55"/>
                </a:solidFill>
                <a:latin typeface="+mj-lt"/>
              </a:rPr>
              <a:t>, а не </a:t>
            </a:r>
            <a:r>
              <a:rPr lang="ru-RU" sz="1400" dirty="0" err="1">
                <a:solidFill>
                  <a:srgbClr val="293A55"/>
                </a:solidFill>
                <a:latin typeface="+mj-lt"/>
              </a:rPr>
              <a:t>подання</a:t>
            </a:r>
            <a:r>
              <a:rPr lang="ru-RU" sz="1400" dirty="0">
                <a:solidFill>
                  <a:srgbClr val="293A55"/>
                </a:solidFill>
                <a:latin typeface="+mj-lt"/>
              </a:rPr>
              <a:t> </a:t>
            </a:r>
            <a:r>
              <a:rPr lang="ru-RU" sz="1400" dirty="0" err="1">
                <a:solidFill>
                  <a:srgbClr val="293A55"/>
                </a:solidFill>
                <a:latin typeface="+mj-lt"/>
              </a:rPr>
              <a:t>скарги</a:t>
            </a:r>
            <a:r>
              <a:rPr lang="ru-RU" sz="1400" dirty="0">
                <a:solidFill>
                  <a:srgbClr val="293A55"/>
                </a:solidFill>
                <a:latin typeface="+mj-lt"/>
              </a:rPr>
              <a:t> у порядку, </a:t>
            </a:r>
            <a:r>
              <a:rPr lang="ru-RU" sz="1400" dirty="0" err="1">
                <a:solidFill>
                  <a:srgbClr val="293A55"/>
                </a:solidFill>
                <a:latin typeface="+mj-lt"/>
              </a:rPr>
              <a:t>передбаченому</a:t>
            </a:r>
            <a:r>
              <a:rPr lang="ru-RU" sz="1400" dirty="0">
                <a:solidFill>
                  <a:srgbClr val="293A55"/>
                </a:solidFill>
                <a:latin typeface="+mj-lt"/>
              </a:rPr>
              <a:t> </a:t>
            </a:r>
            <a:r>
              <a:rPr lang="ru-RU" sz="1400" dirty="0" err="1">
                <a:solidFill>
                  <a:srgbClr val="00ADFA"/>
                </a:solidFill>
                <a:latin typeface="+mj-lt"/>
                <a:hlinkClick r:id="rId6"/>
              </a:rPr>
              <a:t>розділом</a:t>
            </a:r>
            <a:r>
              <a:rPr lang="ru-RU" sz="1400" dirty="0">
                <a:solidFill>
                  <a:srgbClr val="00ADFA"/>
                </a:solidFill>
                <a:latin typeface="+mj-lt"/>
                <a:hlinkClick r:id="rId6"/>
              </a:rPr>
              <a:t> VII ЦПК </a:t>
            </a:r>
            <a:r>
              <a:rPr lang="ru-RU" sz="1400" dirty="0" err="1">
                <a:solidFill>
                  <a:srgbClr val="00ADFA"/>
                </a:solidFill>
                <a:latin typeface="+mj-lt"/>
                <a:hlinkClick r:id="rId6"/>
              </a:rPr>
              <a:t>України</a:t>
            </a:r>
            <a:r>
              <a:rPr lang="ru-RU" sz="1400" dirty="0">
                <a:solidFill>
                  <a:srgbClr val="293A55"/>
                </a:solidFill>
                <a:latin typeface="+mj-lt"/>
              </a:rPr>
              <a:t> "</a:t>
            </a:r>
            <a:r>
              <a:rPr lang="ru-RU" sz="1400" dirty="0" err="1">
                <a:solidFill>
                  <a:srgbClr val="293A55"/>
                </a:solidFill>
                <a:latin typeface="+mj-lt"/>
              </a:rPr>
              <a:t>Судовий</a:t>
            </a:r>
            <a:r>
              <a:rPr lang="ru-RU" sz="1400" dirty="0">
                <a:solidFill>
                  <a:srgbClr val="293A55"/>
                </a:solidFill>
                <a:latin typeface="+mj-lt"/>
              </a:rPr>
              <a:t> контроль за </a:t>
            </a:r>
            <a:r>
              <a:rPr lang="ru-RU" sz="1400" dirty="0" err="1">
                <a:solidFill>
                  <a:srgbClr val="293A55"/>
                </a:solidFill>
                <a:latin typeface="+mj-lt"/>
              </a:rPr>
              <a:t>виконанням</a:t>
            </a:r>
            <a:r>
              <a:rPr lang="ru-RU" sz="1400" dirty="0">
                <a:solidFill>
                  <a:srgbClr val="293A55"/>
                </a:solidFill>
                <a:latin typeface="+mj-lt"/>
              </a:rPr>
              <a:t> </a:t>
            </a:r>
            <a:r>
              <a:rPr lang="ru-RU" sz="1400" dirty="0" err="1">
                <a:solidFill>
                  <a:srgbClr val="293A55"/>
                </a:solidFill>
                <a:latin typeface="+mj-lt"/>
              </a:rPr>
              <a:t>судових</a:t>
            </a:r>
            <a:r>
              <a:rPr lang="ru-RU" sz="1400" dirty="0">
                <a:solidFill>
                  <a:srgbClr val="293A55"/>
                </a:solidFill>
                <a:latin typeface="+mj-lt"/>
              </a:rPr>
              <a:t> </a:t>
            </a:r>
            <a:r>
              <a:rPr lang="ru-RU" sz="1400" dirty="0" err="1">
                <a:solidFill>
                  <a:srgbClr val="293A55"/>
                </a:solidFill>
                <a:latin typeface="+mj-lt"/>
              </a:rPr>
              <a:t>рішень</a:t>
            </a:r>
            <a:r>
              <a:rPr lang="ru-RU" sz="1400" dirty="0">
                <a:solidFill>
                  <a:srgbClr val="293A55"/>
                </a:solidFill>
                <a:latin typeface="+mj-lt"/>
              </a:rPr>
              <a:t>", </a:t>
            </a:r>
            <a:r>
              <a:rPr lang="ru-RU" sz="1400" dirty="0" err="1">
                <a:solidFill>
                  <a:srgbClr val="293A55"/>
                </a:solidFill>
                <a:latin typeface="+mj-lt"/>
              </a:rPr>
              <a:t>що</a:t>
            </a:r>
            <a:r>
              <a:rPr lang="ru-RU" sz="1400" dirty="0">
                <a:solidFill>
                  <a:srgbClr val="293A55"/>
                </a:solidFill>
                <a:latin typeface="+mj-lt"/>
              </a:rPr>
              <a:t>, на </a:t>
            </a:r>
            <a:r>
              <a:rPr lang="ru-RU" sz="1400" dirty="0" err="1">
                <a:solidFill>
                  <a:srgbClr val="293A55"/>
                </a:solidFill>
                <a:latin typeface="+mj-lt"/>
              </a:rPr>
              <a:t>переконання</a:t>
            </a:r>
            <a:r>
              <a:rPr lang="ru-RU" sz="1400" dirty="0">
                <a:solidFill>
                  <a:srgbClr val="293A55"/>
                </a:solidFill>
                <a:latin typeface="+mj-lt"/>
              </a:rPr>
              <a:t> </a:t>
            </a:r>
            <a:r>
              <a:rPr lang="ru-RU" sz="1400" dirty="0" err="1">
                <a:solidFill>
                  <a:srgbClr val="293A55"/>
                </a:solidFill>
                <a:latin typeface="+mj-lt"/>
              </a:rPr>
              <a:t>апеляційного</a:t>
            </a:r>
            <a:r>
              <a:rPr lang="ru-RU" sz="1400" dirty="0">
                <a:solidFill>
                  <a:srgbClr val="293A55"/>
                </a:solidFill>
                <a:latin typeface="+mj-lt"/>
              </a:rPr>
              <a:t> суду, є </a:t>
            </a:r>
            <a:r>
              <a:rPr lang="ru-RU" sz="1400" dirty="0" err="1">
                <a:solidFill>
                  <a:srgbClr val="293A55"/>
                </a:solidFill>
                <a:latin typeface="+mj-lt"/>
              </a:rPr>
              <a:t>підставою</a:t>
            </a:r>
            <a:r>
              <a:rPr lang="ru-RU" sz="1400" dirty="0">
                <a:solidFill>
                  <a:srgbClr val="293A55"/>
                </a:solidFill>
                <a:latin typeface="+mj-lt"/>
              </a:rPr>
              <a:t> для </a:t>
            </a:r>
            <a:r>
              <a:rPr lang="ru-RU" sz="1400" dirty="0" err="1">
                <a:solidFill>
                  <a:srgbClr val="293A55"/>
                </a:solidFill>
                <a:latin typeface="+mj-lt"/>
              </a:rPr>
              <a:t>відмови</a:t>
            </a:r>
            <a:r>
              <a:rPr lang="ru-RU" sz="1400" dirty="0">
                <a:solidFill>
                  <a:srgbClr val="293A55"/>
                </a:solidFill>
                <a:latin typeface="+mj-lt"/>
              </a:rPr>
              <a:t> у </a:t>
            </a:r>
            <a:r>
              <a:rPr lang="ru-RU" sz="1400" dirty="0" err="1">
                <a:solidFill>
                  <a:srgbClr val="293A55"/>
                </a:solidFill>
                <a:latin typeface="+mj-lt"/>
              </a:rPr>
              <a:t>задоволенні</a:t>
            </a:r>
            <a:r>
              <a:rPr lang="ru-RU" sz="1400" dirty="0">
                <a:solidFill>
                  <a:srgbClr val="293A55"/>
                </a:solidFill>
                <a:latin typeface="+mj-lt"/>
              </a:rPr>
              <a:t> позову.</a:t>
            </a:r>
            <a:endParaRPr lang="ru-RU" sz="1400" b="0" i="0" dirty="0">
              <a:solidFill>
                <a:srgbClr val="293A55"/>
              </a:solidFill>
              <a:effectLst/>
              <a:latin typeface="+mj-lt"/>
            </a:endParaRPr>
          </a:p>
        </p:txBody>
      </p:sp>
    </p:spTree>
    <p:extLst>
      <p:ext uri="{BB962C8B-B14F-4D97-AF65-F5344CB8AC3E}">
        <p14:creationId xmlns:p14="http://schemas.microsoft.com/office/powerpoint/2010/main" val="38684203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83177" y="294152"/>
            <a:ext cx="11216640" cy="5755422"/>
          </a:xfrm>
          <a:prstGeom prst="rect">
            <a:avLst/>
          </a:prstGeom>
        </p:spPr>
        <p:txBody>
          <a:bodyPr wrap="square">
            <a:spAutoFit/>
          </a:bodyPr>
          <a:lstStyle/>
          <a:p>
            <a:pPr algn="ctr"/>
            <a:r>
              <a:rPr lang="ru-RU" sz="1600" b="1" dirty="0">
                <a:solidFill>
                  <a:srgbClr val="293A55"/>
                </a:solidFill>
                <a:latin typeface="+mj-lt"/>
              </a:rPr>
              <a:t>ВЕРХОВНИЙ СУД</a:t>
            </a:r>
            <a:endParaRPr lang="ru-RU" sz="1600" dirty="0">
              <a:solidFill>
                <a:srgbClr val="293A55"/>
              </a:solidFill>
              <a:latin typeface="+mj-lt"/>
            </a:endParaRPr>
          </a:p>
          <a:p>
            <a:pPr algn="ctr"/>
            <a:r>
              <a:rPr lang="ru-RU" sz="1600" b="1" dirty="0">
                <a:solidFill>
                  <a:srgbClr val="293A55"/>
                </a:solidFill>
                <a:latin typeface="+mj-lt"/>
              </a:rPr>
              <a:t>ПРАВОВА ПОЗИЦІЯ</a:t>
            </a:r>
            <a:br>
              <a:rPr lang="ru-RU" sz="1600" b="1" dirty="0">
                <a:solidFill>
                  <a:srgbClr val="293A55"/>
                </a:solidFill>
                <a:latin typeface="+mj-lt"/>
              </a:rPr>
            </a:br>
            <a:r>
              <a:rPr lang="ru-RU" sz="1600" b="1" dirty="0">
                <a:solidFill>
                  <a:srgbClr val="293A55"/>
                </a:solidFill>
                <a:latin typeface="+mj-lt"/>
              </a:rPr>
              <a:t>(</a:t>
            </a:r>
            <a:r>
              <a:rPr lang="ru-RU" sz="1600" b="1" dirty="0">
                <a:solidFill>
                  <a:srgbClr val="00ADFA"/>
                </a:solidFill>
                <a:latin typeface="+mj-lt"/>
                <a:hlinkClick r:id="rId2"/>
              </a:rPr>
              <a:t>постанова </a:t>
            </a:r>
            <a:r>
              <a:rPr lang="ru-RU" sz="1600" b="1" dirty="0" err="1">
                <a:solidFill>
                  <a:srgbClr val="00ADFA"/>
                </a:solidFill>
                <a:latin typeface="+mj-lt"/>
                <a:hlinkClick r:id="rId2"/>
              </a:rPr>
              <a:t>від</a:t>
            </a:r>
            <a:r>
              <a:rPr lang="ru-RU" sz="1600" b="1" dirty="0">
                <a:solidFill>
                  <a:srgbClr val="00ADFA"/>
                </a:solidFill>
                <a:latin typeface="+mj-lt"/>
                <a:hlinkClick r:id="rId2"/>
              </a:rPr>
              <a:t> 01.02.2022 р. у </a:t>
            </a:r>
            <a:r>
              <a:rPr lang="ru-RU" sz="1600" b="1" dirty="0" err="1">
                <a:solidFill>
                  <a:srgbClr val="00ADFA"/>
                </a:solidFill>
                <a:latin typeface="+mj-lt"/>
                <a:hlinkClick r:id="rId2"/>
              </a:rPr>
              <a:t>справі</a:t>
            </a:r>
            <a:r>
              <a:rPr lang="ru-RU" sz="1600" b="1" dirty="0">
                <a:solidFill>
                  <a:srgbClr val="00ADFA"/>
                </a:solidFill>
                <a:latin typeface="+mj-lt"/>
                <a:hlinkClick r:id="rId2"/>
              </a:rPr>
              <a:t> </a:t>
            </a:r>
            <a:r>
              <a:rPr lang="en-US" sz="1600" b="1" dirty="0">
                <a:solidFill>
                  <a:srgbClr val="00ADFA"/>
                </a:solidFill>
                <a:latin typeface="+mj-lt"/>
                <a:hlinkClick r:id="rId2"/>
              </a:rPr>
              <a:t>N 759/18917/17</a:t>
            </a:r>
            <a:r>
              <a:rPr lang="en-US" sz="1600" b="1" dirty="0" smtClean="0">
                <a:solidFill>
                  <a:srgbClr val="293A55"/>
                </a:solidFill>
                <a:latin typeface="+mj-lt"/>
              </a:rPr>
              <a:t>)</a:t>
            </a:r>
            <a:endParaRPr lang="uk-UA" sz="1600" b="1" dirty="0" smtClean="0">
              <a:solidFill>
                <a:srgbClr val="293A55"/>
              </a:solidFill>
              <a:latin typeface="+mj-lt"/>
            </a:endParaRPr>
          </a:p>
          <a:p>
            <a:pPr algn="ctr"/>
            <a:r>
              <a:rPr lang="ru-RU" sz="1600" b="1" dirty="0" err="1">
                <a:solidFill>
                  <a:srgbClr val="293A55"/>
                </a:solidFill>
                <a:latin typeface="+mj-lt"/>
              </a:rPr>
              <a:t>Умови</a:t>
            </a:r>
            <a:r>
              <a:rPr lang="ru-RU" sz="1600" b="1" dirty="0">
                <a:solidFill>
                  <a:srgbClr val="293A55"/>
                </a:solidFill>
                <a:latin typeface="+mj-lt"/>
              </a:rPr>
              <a:t> </a:t>
            </a:r>
            <a:r>
              <a:rPr lang="ru-RU" sz="1600" b="1" dirty="0" err="1">
                <a:solidFill>
                  <a:srgbClr val="293A55"/>
                </a:solidFill>
                <a:latin typeface="+mj-lt"/>
              </a:rPr>
              <a:t>усунення</a:t>
            </a:r>
            <a:r>
              <a:rPr lang="ru-RU" sz="1600" b="1" dirty="0">
                <a:solidFill>
                  <a:srgbClr val="293A55"/>
                </a:solidFill>
                <a:latin typeface="+mj-lt"/>
              </a:rPr>
              <a:t> </a:t>
            </a:r>
            <a:r>
              <a:rPr lang="ru-RU" sz="1600" b="1" dirty="0" err="1">
                <a:solidFill>
                  <a:srgbClr val="293A55"/>
                </a:solidFill>
                <a:latin typeface="+mj-lt"/>
              </a:rPr>
              <a:t>спадкоємця</a:t>
            </a:r>
            <a:r>
              <a:rPr lang="ru-RU" sz="1600" b="1" dirty="0">
                <a:solidFill>
                  <a:srgbClr val="293A55"/>
                </a:solidFill>
                <a:latin typeface="+mj-lt"/>
              </a:rPr>
              <a:t> </a:t>
            </a:r>
            <a:r>
              <a:rPr lang="ru-RU" sz="1600" b="1" dirty="0" err="1">
                <a:solidFill>
                  <a:srgbClr val="293A55"/>
                </a:solidFill>
                <a:latin typeface="+mj-lt"/>
              </a:rPr>
              <a:t>від</a:t>
            </a:r>
            <a:r>
              <a:rPr lang="ru-RU" sz="1600" b="1" dirty="0">
                <a:solidFill>
                  <a:srgbClr val="293A55"/>
                </a:solidFill>
                <a:latin typeface="+mj-lt"/>
              </a:rPr>
              <a:t> </a:t>
            </a:r>
            <a:r>
              <a:rPr lang="ru-RU" sz="1600" b="1" dirty="0" err="1" smtClean="0">
                <a:solidFill>
                  <a:srgbClr val="293A55"/>
                </a:solidFill>
                <a:latin typeface="+mj-lt"/>
              </a:rPr>
              <a:t>спадкування</a:t>
            </a:r>
            <a:endParaRPr lang="ru-RU" sz="1600" b="1" dirty="0" smtClean="0">
              <a:solidFill>
                <a:srgbClr val="293A55"/>
              </a:solidFill>
              <a:latin typeface="+mj-lt"/>
            </a:endParaRPr>
          </a:p>
          <a:p>
            <a:pPr algn="ctr"/>
            <a:endParaRPr lang="en-US" sz="1600" b="1" dirty="0">
              <a:solidFill>
                <a:srgbClr val="293A55"/>
              </a:solidFill>
              <a:latin typeface="+mj-lt"/>
            </a:endParaRPr>
          </a:p>
          <a:p>
            <a:pPr algn="just"/>
            <a:r>
              <a:rPr lang="ru-RU" sz="1600" b="1" dirty="0" err="1">
                <a:solidFill>
                  <a:srgbClr val="293A55"/>
                </a:solidFill>
                <a:latin typeface="+mj-lt"/>
              </a:rPr>
              <a:t>Спадкоємець</a:t>
            </a:r>
            <a:r>
              <a:rPr lang="ru-RU" sz="1600" b="1" dirty="0">
                <a:solidFill>
                  <a:srgbClr val="293A55"/>
                </a:solidFill>
                <a:latin typeface="+mj-lt"/>
              </a:rPr>
              <a:t> </a:t>
            </a:r>
            <a:r>
              <a:rPr lang="ru-RU" sz="1600" b="1" dirty="0" err="1">
                <a:solidFill>
                  <a:srgbClr val="293A55"/>
                </a:solidFill>
                <a:latin typeface="+mj-lt"/>
              </a:rPr>
              <a:t>може</a:t>
            </a:r>
            <a:r>
              <a:rPr lang="ru-RU" sz="1600" b="1" dirty="0">
                <a:solidFill>
                  <a:srgbClr val="293A55"/>
                </a:solidFill>
                <a:latin typeface="+mj-lt"/>
              </a:rPr>
              <a:t> бути </a:t>
            </a:r>
            <a:r>
              <a:rPr lang="ru-RU" sz="1600" b="1" dirty="0" err="1">
                <a:solidFill>
                  <a:srgbClr val="293A55"/>
                </a:solidFill>
                <a:latin typeface="+mj-lt"/>
              </a:rPr>
              <a:t>усунений</a:t>
            </a:r>
            <a:r>
              <a:rPr lang="ru-RU" sz="1600" b="1" dirty="0">
                <a:solidFill>
                  <a:srgbClr val="293A55"/>
                </a:solidFill>
                <a:latin typeface="+mj-lt"/>
              </a:rPr>
              <a:t> </a:t>
            </a:r>
            <a:r>
              <a:rPr lang="ru-RU" sz="1600" b="1" dirty="0" err="1">
                <a:solidFill>
                  <a:srgbClr val="293A55"/>
                </a:solidFill>
                <a:latin typeface="+mj-lt"/>
              </a:rPr>
              <a:t>від</a:t>
            </a:r>
            <a:r>
              <a:rPr lang="ru-RU" sz="1600" b="1" dirty="0">
                <a:solidFill>
                  <a:srgbClr val="293A55"/>
                </a:solidFill>
                <a:latin typeface="+mj-lt"/>
              </a:rPr>
              <a:t> </a:t>
            </a:r>
            <a:r>
              <a:rPr lang="ru-RU" sz="1600" b="1" dirty="0" err="1">
                <a:solidFill>
                  <a:srgbClr val="293A55"/>
                </a:solidFill>
                <a:latin typeface="+mj-lt"/>
              </a:rPr>
              <a:t>спадкування</a:t>
            </a:r>
            <a:r>
              <a:rPr lang="ru-RU" sz="1600" b="1" dirty="0">
                <a:solidFill>
                  <a:srgbClr val="293A55"/>
                </a:solidFill>
                <a:latin typeface="+mj-lt"/>
              </a:rPr>
              <a:t> </a:t>
            </a:r>
            <a:r>
              <a:rPr lang="ru-RU" sz="1600" b="1" dirty="0" err="1">
                <a:solidFill>
                  <a:srgbClr val="293A55"/>
                </a:solidFill>
                <a:latin typeface="+mj-lt"/>
              </a:rPr>
              <a:t>лише</a:t>
            </a:r>
            <a:r>
              <a:rPr lang="ru-RU" sz="1600" b="1" dirty="0">
                <a:solidFill>
                  <a:srgbClr val="293A55"/>
                </a:solidFill>
                <a:latin typeface="+mj-lt"/>
              </a:rPr>
              <a:t> при </a:t>
            </a:r>
            <a:r>
              <a:rPr lang="ru-RU" sz="1600" b="1" dirty="0" err="1">
                <a:solidFill>
                  <a:srgbClr val="293A55"/>
                </a:solidFill>
                <a:latin typeface="+mj-lt"/>
              </a:rPr>
              <a:t>одночасному</a:t>
            </a:r>
            <a:r>
              <a:rPr lang="ru-RU" sz="1600" b="1" dirty="0">
                <a:solidFill>
                  <a:srgbClr val="293A55"/>
                </a:solidFill>
                <a:latin typeface="+mj-lt"/>
              </a:rPr>
              <a:t> </a:t>
            </a:r>
            <a:r>
              <a:rPr lang="ru-RU" sz="1600" b="1" dirty="0" err="1">
                <a:solidFill>
                  <a:srgbClr val="293A55"/>
                </a:solidFill>
                <a:latin typeface="+mj-lt"/>
              </a:rPr>
              <a:t>настанні</a:t>
            </a:r>
            <a:r>
              <a:rPr lang="ru-RU" sz="1600" b="1" dirty="0">
                <a:solidFill>
                  <a:srgbClr val="293A55"/>
                </a:solidFill>
                <a:latin typeface="+mj-lt"/>
              </a:rPr>
              <a:t> та </a:t>
            </a:r>
            <a:r>
              <a:rPr lang="ru-RU" sz="1600" b="1" dirty="0" err="1">
                <a:solidFill>
                  <a:srgbClr val="293A55"/>
                </a:solidFill>
                <a:latin typeface="+mj-lt"/>
              </a:rPr>
              <a:t>доведеності</a:t>
            </a:r>
            <a:r>
              <a:rPr lang="ru-RU" sz="1600" b="1" dirty="0">
                <a:solidFill>
                  <a:srgbClr val="293A55"/>
                </a:solidFill>
                <a:latin typeface="+mj-lt"/>
              </a:rPr>
              <a:t> </a:t>
            </a:r>
            <a:r>
              <a:rPr lang="ru-RU" sz="1600" b="1" dirty="0" err="1">
                <a:solidFill>
                  <a:srgbClr val="293A55"/>
                </a:solidFill>
                <a:latin typeface="+mj-lt"/>
              </a:rPr>
              <a:t>усіх</a:t>
            </a:r>
            <a:r>
              <a:rPr lang="ru-RU" sz="1600" b="1" dirty="0">
                <a:solidFill>
                  <a:srgbClr val="293A55"/>
                </a:solidFill>
                <a:latin typeface="+mj-lt"/>
              </a:rPr>
              <a:t> </a:t>
            </a:r>
            <a:r>
              <a:rPr lang="ru-RU" sz="1600" b="1" dirty="0" err="1">
                <a:solidFill>
                  <a:srgbClr val="293A55"/>
                </a:solidFill>
                <a:latin typeface="+mj-lt"/>
              </a:rPr>
              <a:t>обставин</a:t>
            </a:r>
            <a:r>
              <a:rPr lang="ru-RU" sz="1600" b="1" dirty="0">
                <a:solidFill>
                  <a:srgbClr val="293A55"/>
                </a:solidFill>
                <a:latin typeface="+mj-lt"/>
              </a:rPr>
              <a:t>, </a:t>
            </a:r>
            <a:r>
              <a:rPr lang="ru-RU" sz="1600" b="1" dirty="0" err="1">
                <a:solidFill>
                  <a:srgbClr val="293A55"/>
                </a:solidFill>
                <a:latin typeface="+mj-lt"/>
              </a:rPr>
              <a:t>передбачених</a:t>
            </a:r>
            <a:r>
              <a:rPr lang="ru-RU" sz="1600" b="1" dirty="0">
                <a:solidFill>
                  <a:srgbClr val="293A55"/>
                </a:solidFill>
                <a:latin typeface="+mj-lt"/>
              </a:rPr>
              <a:t> </a:t>
            </a:r>
            <a:r>
              <a:rPr lang="ru-RU" sz="1600" b="1" dirty="0" err="1">
                <a:solidFill>
                  <a:srgbClr val="00ADFA"/>
                </a:solidFill>
                <a:latin typeface="+mj-lt"/>
                <a:hlinkClick r:id="rId3"/>
              </a:rPr>
              <a:t>частиною</a:t>
            </a:r>
            <a:r>
              <a:rPr lang="ru-RU" sz="1600" b="1" dirty="0">
                <a:solidFill>
                  <a:srgbClr val="00ADFA"/>
                </a:solidFill>
                <a:latin typeface="+mj-lt"/>
                <a:hlinkClick r:id="rId3"/>
              </a:rPr>
              <a:t> </a:t>
            </a:r>
            <a:r>
              <a:rPr lang="ru-RU" sz="1600" b="1" dirty="0" err="1">
                <a:solidFill>
                  <a:srgbClr val="00ADFA"/>
                </a:solidFill>
                <a:latin typeface="+mj-lt"/>
                <a:hlinkClick r:id="rId3"/>
              </a:rPr>
              <a:t>п'ятою</a:t>
            </a:r>
            <a:r>
              <a:rPr lang="ru-RU" sz="1600" b="1" dirty="0">
                <a:solidFill>
                  <a:srgbClr val="00ADFA"/>
                </a:solidFill>
                <a:latin typeface="+mj-lt"/>
                <a:hlinkClick r:id="rId3"/>
              </a:rPr>
              <a:t> </a:t>
            </a:r>
            <a:r>
              <a:rPr lang="ru-RU" sz="1600" b="1" dirty="0" err="1">
                <a:solidFill>
                  <a:srgbClr val="00ADFA"/>
                </a:solidFill>
                <a:latin typeface="+mj-lt"/>
                <a:hlinkClick r:id="rId3"/>
              </a:rPr>
              <a:t>статті</a:t>
            </a:r>
            <a:r>
              <a:rPr lang="ru-RU" sz="1600" b="1" dirty="0">
                <a:solidFill>
                  <a:srgbClr val="00ADFA"/>
                </a:solidFill>
                <a:latin typeface="+mj-lt"/>
                <a:hlinkClick r:id="rId3"/>
              </a:rPr>
              <a:t> 1224 ЦК </a:t>
            </a:r>
            <a:r>
              <a:rPr lang="ru-RU" sz="1600" b="1" dirty="0" err="1">
                <a:solidFill>
                  <a:srgbClr val="00ADFA"/>
                </a:solidFill>
                <a:latin typeface="+mj-lt"/>
                <a:hlinkClick r:id="rId3"/>
              </a:rPr>
              <a:t>України</a:t>
            </a:r>
            <a:r>
              <a:rPr lang="ru-RU" sz="1600" b="1" dirty="0">
                <a:solidFill>
                  <a:srgbClr val="00ADFA"/>
                </a:solidFill>
                <a:latin typeface="+mj-lt"/>
                <a:hlinkClick r:id="rId3"/>
              </a:rPr>
              <a:t>.</a:t>
            </a:r>
            <a:endParaRPr lang="ru-RU" sz="1600" b="1" dirty="0">
              <a:solidFill>
                <a:srgbClr val="293A55"/>
              </a:solidFill>
              <a:latin typeface="+mj-lt"/>
            </a:endParaRPr>
          </a:p>
          <a:p>
            <a:pPr algn="just"/>
            <a:r>
              <a:rPr lang="ru-RU" sz="1600" dirty="0">
                <a:solidFill>
                  <a:srgbClr val="293A55"/>
                </a:solidFill>
                <a:latin typeface="+mj-lt"/>
              </a:rPr>
              <a:t>У справах про </a:t>
            </a:r>
            <a:r>
              <a:rPr lang="ru-RU" sz="1600" dirty="0" err="1">
                <a:solidFill>
                  <a:srgbClr val="293A55"/>
                </a:solidFill>
                <a:latin typeface="+mj-lt"/>
              </a:rPr>
              <a:t>усунення</a:t>
            </a:r>
            <a:r>
              <a:rPr lang="ru-RU" sz="1600" dirty="0">
                <a:solidFill>
                  <a:srgbClr val="293A55"/>
                </a:solidFill>
                <a:latin typeface="+mj-lt"/>
              </a:rPr>
              <a:t> </a:t>
            </a:r>
            <a:r>
              <a:rPr lang="ru-RU" sz="1600" dirty="0" err="1">
                <a:solidFill>
                  <a:srgbClr val="293A55"/>
                </a:solidFill>
                <a:latin typeface="+mj-lt"/>
              </a:rPr>
              <a:t>від</a:t>
            </a:r>
            <a:r>
              <a:rPr lang="ru-RU" sz="1600" dirty="0">
                <a:solidFill>
                  <a:srgbClr val="293A55"/>
                </a:solidFill>
                <a:latin typeface="+mj-lt"/>
              </a:rPr>
              <a:t> права на </a:t>
            </a:r>
            <a:r>
              <a:rPr lang="ru-RU" sz="1600" dirty="0" err="1">
                <a:solidFill>
                  <a:srgbClr val="293A55"/>
                </a:solidFill>
                <a:latin typeface="+mj-lt"/>
              </a:rPr>
              <a:t>спадкування</a:t>
            </a:r>
            <a:r>
              <a:rPr lang="ru-RU" sz="1600" dirty="0">
                <a:solidFill>
                  <a:srgbClr val="293A55"/>
                </a:solidFill>
                <a:latin typeface="+mj-lt"/>
              </a:rPr>
              <a:t> </a:t>
            </a:r>
            <a:r>
              <a:rPr lang="ru-RU" sz="1600" dirty="0" err="1">
                <a:solidFill>
                  <a:srgbClr val="293A55"/>
                </a:solidFill>
                <a:latin typeface="+mj-lt"/>
              </a:rPr>
              <a:t>відповідно</a:t>
            </a:r>
            <a:r>
              <a:rPr lang="ru-RU" sz="1600" dirty="0">
                <a:solidFill>
                  <a:srgbClr val="293A55"/>
                </a:solidFill>
                <a:latin typeface="+mj-lt"/>
              </a:rPr>
              <a:t> до </a:t>
            </a:r>
            <a:r>
              <a:rPr lang="ru-RU" sz="1600" dirty="0" err="1">
                <a:solidFill>
                  <a:srgbClr val="00ADFA"/>
                </a:solidFill>
                <a:latin typeface="+mj-lt"/>
                <a:hlinkClick r:id="rId3"/>
              </a:rPr>
              <a:t>частини</a:t>
            </a:r>
            <a:r>
              <a:rPr lang="ru-RU" sz="1600" dirty="0">
                <a:solidFill>
                  <a:srgbClr val="00ADFA"/>
                </a:solidFill>
                <a:latin typeface="+mj-lt"/>
                <a:hlinkClick r:id="rId3"/>
              </a:rPr>
              <a:t> </a:t>
            </a:r>
            <a:r>
              <a:rPr lang="ru-RU" sz="1600" dirty="0" err="1">
                <a:solidFill>
                  <a:srgbClr val="00ADFA"/>
                </a:solidFill>
                <a:latin typeface="+mj-lt"/>
                <a:hlinkClick r:id="rId3"/>
              </a:rPr>
              <a:t>п'ятої</a:t>
            </a:r>
            <a:r>
              <a:rPr lang="ru-RU" sz="1600" dirty="0">
                <a:solidFill>
                  <a:srgbClr val="00ADFA"/>
                </a:solidFill>
                <a:latin typeface="+mj-lt"/>
                <a:hlinkClick r:id="rId3"/>
              </a:rPr>
              <a:t> </a:t>
            </a:r>
            <a:r>
              <a:rPr lang="ru-RU" sz="1600" dirty="0" err="1">
                <a:solidFill>
                  <a:srgbClr val="00ADFA"/>
                </a:solidFill>
                <a:latin typeface="+mj-lt"/>
                <a:hlinkClick r:id="rId3"/>
              </a:rPr>
              <a:t>статті</a:t>
            </a:r>
            <a:r>
              <a:rPr lang="ru-RU" sz="1600" dirty="0">
                <a:solidFill>
                  <a:srgbClr val="00ADFA"/>
                </a:solidFill>
                <a:latin typeface="+mj-lt"/>
                <a:hlinkClick r:id="rId3"/>
              </a:rPr>
              <a:t> 1224 ЦК </a:t>
            </a:r>
            <a:r>
              <a:rPr lang="ru-RU" sz="1600" dirty="0" err="1">
                <a:solidFill>
                  <a:srgbClr val="00ADFA"/>
                </a:solidFill>
                <a:latin typeface="+mj-lt"/>
                <a:hlinkClick r:id="rId3"/>
              </a:rPr>
              <a:t>України</a:t>
            </a:r>
            <a:r>
              <a:rPr lang="ru-RU" sz="1600" dirty="0">
                <a:solidFill>
                  <a:srgbClr val="293A55"/>
                </a:solidFill>
                <a:latin typeface="+mj-lt"/>
              </a:rPr>
              <a:t> суд </a:t>
            </a:r>
            <a:r>
              <a:rPr lang="ru-RU" sz="1600" dirty="0" err="1">
                <a:solidFill>
                  <a:srgbClr val="293A55"/>
                </a:solidFill>
                <a:latin typeface="+mj-lt"/>
              </a:rPr>
              <a:t>має</a:t>
            </a:r>
            <a:r>
              <a:rPr lang="ru-RU" sz="1600" dirty="0">
                <a:solidFill>
                  <a:srgbClr val="293A55"/>
                </a:solidFill>
                <a:latin typeface="+mj-lt"/>
              </a:rPr>
              <a:t> </a:t>
            </a:r>
            <a:r>
              <a:rPr lang="ru-RU" sz="1600" dirty="0" err="1">
                <a:solidFill>
                  <a:srgbClr val="293A55"/>
                </a:solidFill>
                <a:latin typeface="+mj-lt"/>
              </a:rPr>
              <a:t>встановити</a:t>
            </a:r>
            <a:r>
              <a:rPr lang="ru-RU" sz="1600" dirty="0">
                <a:solidFill>
                  <a:srgbClr val="293A55"/>
                </a:solidFill>
                <a:latin typeface="+mj-lt"/>
              </a:rPr>
              <a:t> </a:t>
            </a:r>
            <a:r>
              <a:rPr lang="ru-RU" sz="1600" dirty="0" err="1">
                <a:solidFill>
                  <a:srgbClr val="293A55"/>
                </a:solidFill>
                <a:latin typeface="+mj-lt"/>
              </a:rPr>
              <a:t>сукупність</a:t>
            </a:r>
            <a:r>
              <a:rPr lang="ru-RU" sz="1600" dirty="0">
                <a:solidFill>
                  <a:srgbClr val="293A55"/>
                </a:solidFill>
                <a:latin typeface="+mj-lt"/>
              </a:rPr>
              <a:t> таких </a:t>
            </a:r>
            <a:r>
              <a:rPr lang="ru-RU" sz="1600" dirty="0" err="1">
                <a:solidFill>
                  <a:srgbClr val="293A55"/>
                </a:solidFill>
                <a:latin typeface="+mj-lt"/>
              </a:rPr>
              <a:t>обставин</a:t>
            </a:r>
            <a:r>
              <a:rPr lang="ru-RU" sz="1600" dirty="0">
                <a:solidFill>
                  <a:srgbClr val="293A55"/>
                </a:solidFill>
                <a:latin typeface="+mj-lt"/>
              </a:rPr>
              <a:t>: </a:t>
            </a:r>
            <a:r>
              <a:rPr lang="ru-RU" sz="1600" dirty="0" err="1">
                <a:solidFill>
                  <a:srgbClr val="293A55"/>
                </a:solidFill>
                <a:latin typeface="+mj-lt"/>
              </a:rPr>
              <a:t>ухилення</a:t>
            </a:r>
            <a:r>
              <a:rPr lang="ru-RU" sz="1600" dirty="0">
                <a:solidFill>
                  <a:srgbClr val="293A55"/>
                </a:solidFill>
                <a:latin typeface="+mj-lt"/>
              </a:rPr>
              <a:t> особи </a:t>
            </a:r>
            <a:r>
              <a:rPr lang="ru-RU" sz="1600" dirty="0" err="1">
                <a:solidFill>
                  <a:srgbClr val="293A55"/>
                </a:solidFill>
                <a:latin typeface="+mj-lt"/>
              </a:rPr>
              <a:t>від</a:t>
            </a:r>
            <a:r>
              <a:rPr lang="ru-RU" sz="1600" dirty="0">
                <a:solidFill>
                  <a:srgbClr val="293A55"/>
                </a:solidFill>
                <a:latin typeface="+mj-lt"/>
              </a:rPr>
              <a:t> </a:t>
            </a:r>
            <a:r>
              <a:rPr lang="ru-RU" sz="1600" dirty="0" err="1">
                <a:solidFill>
                  <a:srgbClr val="293A55"/>
                </a:solidFill>
                <a:latin typeface="+mj-lt"/>
              </a:rPr>
              <a:t>надання</a:t>
            </a:r>
            <a:r>
              <a:rPr lang="ru-RU" sz="1600" dirty="0">
                <a:solidFill>
                  <a:srgbClr val="293A55"/>
                </a:solidFill>
                <a:latin typeface="+mj-lt"/>
              </a:rPr>
              <a:t> </a:t>
            </a:r>
            <a:r>
              <a:rPr lang="ru-RU" sz="1600" dirty="0" err="1">
                <a:solidFill>
                  <a:srgbClr val="293A55"/>
                </a:solidFill>
                <a:latin typeface="+mj-lt"/>
              </a:rPr>
              <a:t>спадкодавцеві</a:t>
            </a:r>
            <a:r>
              <a:rPr lang="ru-RU" sz="1600" dirty="0">
                <a:solidFill>
                  <a:srgbClr val="293A55"/>
                </a:solidFill>
                <a:latin typeface="+mj-lt"/>
              </a:rPr>
              <a:t> </a:t>
            </a:r>
            <a:r>
              <a:rPr lang="ru-RU" sz="1600" dirty="0" err="1">
                <a:solidFill>
                  <a:srgbClr val="293A55"/>
                </a:solidFill>
                <a:latin typeface="+mj-lt"/>
              </a:rPr>
              <a:t>допомоги</a:t>
            </a:r>
            <a:r>
              <a:rPr lang="ru-RU" sz="1600" dirty="0">
                <a:solidFill>
                  <a:srgbClr val="293A55"/>
                </a:solidFill>
                <a:latin typeface="+mj-lt"/>
              </a:rPr>
              <a:t> при </a:t>
            </a:r>
            <a:r>
              <a:rPr lang="ru-RU" sz="1600" dirty="0" err="1">
                <a:solidFill>
                  <a:srgbClr val="293A55"/>
                </a:solidFill>
                <a:latin typeface="+mj-lt"/>
              </a:rPr>
              <a:t>можливості</a:t>
            </a:r>
            <a:r>
              <a:rPr lang="ru-RU" sz="1600" dirty="0">
                <a:solidFill>
                  <a:srgbClr val="293A55"/>
                </a:solidFill>
                <a:latin typeface="+mj-lt"/>
              </a:rPr>
              <a:t> </a:t>
            </a:r>
            <a:r>
              <a:rPr lang="ru-RU" sz="1600" dirty="0" err="1">
                <a:solidFill>
                  <a:srgbClr val="293A55"/>
                </a:solidFill>
                <a:latin typeface="+mj-lt"/>
              </a:rPr>
              <a:t>її</a:t>
            </a:r>
            <a:r>
              <a:rPr lang="ru-RU" sz="1600" dirty="0">
                <a:solidFill>
                  <a:srgbClr val="293A55"/>
                </a:solidFill>
                <a:latin typeface="+mj-lt"/>
              </a:rPr>
              <a:t> </a:t>
            </a:r>
            <a:r>
              <a:rPr lang="ru-RU" sz="1600" dirty="0" err="1">
                <a:solidFill>
                  <a:srgbClr val="293A55"/>
                </a:solidFill>
                <a:latin typeface="+mj-lt"/>
              </a:rPr>
              <a:t>надання</a:t>
            </a:r>
            <a:r>
              <a:rPr lang="ru-RU" sz="1600" dirty="0">
                <a:solidFill>
                  <a:srgbClr val="293A55"/>
                </a:solidFill>
                <a:latin typeface="+mj-lt"/>
              </a:rPr>
              <a:t>; </a:t>
            </a:r>
            <a:r>
              <a:rPr lang="ru-RU" sz="1600" dirty="0" err="1">
                <a:solidFill>
                  <a:srgbClr val="293A55"/>
                </a:solidFill>
                <a:latin typeface="+mj-lt"/>
              </a:rPr>
              <a:t>перебування</a:t>
            </a:r>
            <a:r>
              <a:rPr lang="ru-RU" sz="1600" dirty="0">
                <a:solidFill>
                  <a:srgbClr val="293A55"/>
                </a:solidFill>
                <a:latin typeface="+mj-lt"/>
              </a:rPr>
              <a:t> </a:t>
            </a:r>
            <a:r>
              <a:rPr lang="ru-RU" sz="1600" dirty="0" err="1">
                <a:solidFill>
                  <a:srgbClr val="293A55"/>
                </a:solidFill>
                <a:latin typeface="+mj-lt"/>
              </a:rPr>
              <a:t>спадкодавця</a:t>
            </a:r>
            <a:r>
              <a:rPr lang="ru-RU" sz="1600" dirty="0">
                <a:solidFill>
                  <a:srgbClr val="293A55"/>
                </a:solidFill>
                <a:latin typeface="+mj-lt"/>
              </a:rPr>
              <a:t> в </a:t>
            </a:r>
            <a:r>
              <a:rPr lang="ru-RU" sz="1600" dirty="0" err="1">
                <a:solidFill>
                  <a:srgbClr val="293A55"/>
                </a:solidFill>
                <a:latin typeface="+mj-lt"/>
              </a:rPr>
              <a:t>безпорадному</a:t>
            </a:r>
            <a:r>
              <a:rPr lang="ru-RU" sz="1600" dirty="0">
                <a:solidFill>
                  <a:srgbClr val="293A55"/>
                </a:solidFill>
                <a:latin typeface="+mj-lt"/>
              </a:rPr>
              <a:t> </a:t>
            </a:r>
            <a:r>
              <a:rPr lang="ru-RU" sz="1600" dirty="0" err="1">
                <a:solidFill>
                  <a:srgbClr val="293A55"/>
                </a:solidFill>
                <a:latin typeface="+mj-lt"/>
              </a:rPr>
              <a:t>стані</a:t>
            </a:r>
            <a:r>
              <a:rPr lang="ru-RU" sz="1600" dirty="0">
                <a:solidFill>
                  <a:srgbClr val="293A55"/>
                </a:solidFill>
                <a:latin typeface="+mj-lt"/>
              </a:rPr>
              <a:t>; потреба </a:t>
            </a:r>
            <a:r>
              <a:rPr lang="ru-RU" sz="1600" dirty="0" err="1">
                <a:solidFill>
                  <a:srgbClr val="293A55"/>
                </a:solidFill>
                <a:latin typeface="+mj-lt"/>
              </a:rPr>
              <a:t>спадкодавця</a:t>
            </a:r>
            <a:r>
              <a:rPr lang="ru-RU" sz="1600" dirty="0">
                <a:solidFill>
                  <a:srgbClr val="293A55"/>
                </a:solidFill>
                <a:latin typeface="+mj-lt"/>
              </a:rPr>
              <a:t> в </a:t>
            </a:r>
            <a:r>
              <a:rPr lang="ru-RU" sz="1600" dirty="0" err="1">
                <a:solidFill>
                  <a:srgbClr val="293A55"/>
                </a:solidFill>
                <a:latin typeface="+mj-lt"/>
              </a:rPr>
              <a:t>допомозі</a:t>
            </a:r>
            <a:r>
              <a:rPr lang="ru-RU" sz="1600" dirty="0">
                <a:solidFill>
                  <a:srgbClr val="293A55"/>
                </a:solidFill>
                <a:latin typeface="+mj-lt"/>
              </a:rPr>
              <a:t> </a:t>
            </a:r>
            <a:r>
              <a:rPr lang="ru-RU" sz="1600" dirty="0" err="1">
                <a:solidFill>
                  <a:srgbClr val="293A55"/>
                </a:solidFill>
                <a:latin typeface="+mj-lt"/>
              </a:rPr>
              <a:t>саме</a:t>
            </a:r>
            <a:r>
              <a:rPr lang="ru-RU" sz="1600" dirty="0">
                <a:solidFill>
                  <a:srgbClr val="293A55"/>
                </a:solidFill>
                <a:latin typeface="+mj-lt"/>
              </a:rPr>
              <a:t> </a:t>
            </a:r>
            <a:r>
              <a:rPr lang="ru-RU" sz="1600" dirty="0" err="1">
                <a:solidFill>
                  <a:srgbClr val="293A55"/>
                </a:solidFill>
                <a:latin typeface="+mj-lt"/>
              </a:rPr>
              <a:t>цієї</a:t>
            </a:r>
            <a:r>
              <a:rPr lang="ru-RU" sz="1600" dirty="0">
                <a:solidFill>
                  <a:srgbClr val="293A55"/>
                </a:solidFill>
                <a:latin typeface="+mj-lt"/>
              </a:rPr>
              <a:t> особи. Лише при </a:t>
            </a:r>
            <a:r>
              <a:rPr lang="ru-RU" sz="1600" dirty="0" err="1">
                <a:solidFill>
                  <a:srgbClr val="293A55"/>
                </a:solidFill>
                <a:latin typeface="+mj-lt"/>
              </a:rPr>
              <a:t>одночасному</a:t>
            </a:r>
            <a:r>
              <a:rPr lang="ru-RU" sz="1600" dirty="0">
                <a:solidFill>
                  <a:srgbClr val="293A55"/>
                </a:solidFill>
                <a:latin typeface="+mj-lt"/>
              </a:rPr>
              <a:t> </a:t>
            </a:r>
            <a:r>
              <a:rPr lang="ru-RU" sz="1600" dirty="0" err="1">
                <a:solidFill>
                  <a:srgbClr val="293A55"/>
                </a:solidFill>
                <a:latin typeface="+mj-lt"/>
              </a:rPr>
              <a:t>настанні</a:t>
            </a:r>
            <a:r>
              <a:rPr lang="ru-RU" sz="1600" dirty="0">
                <a:solidFill>
                  <a:srgbClr val="293A55"/>
                </a:solidFill>
                <a:latin typeface="+mj-lt"/>
              </a:rPr>
              <a:t> </a:t>
            </a:r>
            <a:r>
              <a:rPr lang="ru-RU" sz="1600" dirty="0" err="1">
                <a:solidFill>
                  <a:srgbClr val="293A55"/>
                </a:solidFill>
                <a:latin typeface="+mj-lt"/>
              </a:rPr>
              <a:t>наведених</a:t>
            </a:r>
            <a:r>
              <a:rPr lang="ru-RU" sz="1600" dirty="0">
                <a:solidFill>
                  <a:srgbClr val="293A55"/>
                </a:solidFill>
                <a:latin typeface="+mj-lt"/>
              </a:rPr>
              <a:t> </a:t>
            </a:r>
            <a:r>
              <a:rPr lang="ru-RU" sz="1600" dirty="0" err="1">
                <a:solidFill>
                  <a:srgbClr val="293A55"/>
                </a:solidFill>
                <a:latin typeface="+mj-lt"/>
              </a:rPr>
              <a:t>обставин</a:t>
            </a:r>
            <a:r>
              <a:rPr lang="ru-RU" sz="1600" dirty="0">
                <a:solidFill>
                  <a:srgbClr val="293A55"/>
                </a:solidFill>
                <a:latin typeface="+mj-lt"/>
              </a:rPr>
              <a:t> та </a:t>
            </a:r>
            <a:r>
              <a:rPr lang="ru-RU" sz="1600" dirty="0" err="1">
                <a:solidFill>
                  <a:srgbClr val="293A55"/>
                </a:solidFill>
                <a:latin typeface="+mj-lt"/>
              </a:rPr>
              <a:t>їх</a:t>
            </a:r>
            <a:r>
              <a:rPr lang="ru-RU" sz="1600" dirty="0">
                <a:solidFill>
                  <a:srgbClr val="293A55"/>
                </a:solidFill>
                <a:latin typeface="+mj-lt"/>
              </a:rPr>
              <a:t> </a:t>
            </a:r>
            <a:r>
              <a:rPr lang="ru-RU" sz="1600" dirty="0" err="1">
                <a:solidFill>
                  <a:srgbClr val="293A55"/>
                </a:solidFill>
                <a:latin typeface="+mj-lt"/>
              </a:rPr>
              <a:t>доведеності</a:t>
            </a:r>
            <a:r>
              <a:rPr lang="ru-RU" sz="1600" dirty="0">
                <a:solidFill>
                  <a:srgbClr val="293A55"/>
                </a:solidFill>
                <a:latin typeface="+mj-lt"/>
              </a:rPr>
              <a:t> в </a:t>
            </a:r>
            <a:r>
              <a:rPr lang="ru-RU" sz="1600" dirty="0" err="1">
                <a:solidFill>
                  <a:srgbClr val="293A55"/>
                </a:solidFill>
                <a:latin typeface="+mj-lt"/>
              </a:rPr>
              <a:t>сукупності</a:t>
            </a:r>
            <a:r>
              <a:rPr lang="ru-RU" sz="1600" dirty="0">
                <a:solidFill>
                  <a:srgbClr val="293A55"/>
                </a:solidFill>
                <a:latin typeface="+mj-lt"/>
              </a:rPr>
              <a:t> </a:t>
            </a:r>
            <a:r>
              <a:rPr lang="ru-RU" sz="1600" dirty="0" err="1">
                <a:solidFill>
                  <a:srgbClr val="293A55"/>
                </a:solidFill>
                <a:latin typeface="+mj-lt"/>
              </a:rPr>
              <a:t>спадкоємець</a:t>
            </a:r>
            <a:r>
              <a:rPr lang="ru-RU" sz="1600" dirty="0">
                <a:solidFill>
                  <a:srgbClr val="293A55"/>
                </a:solidFill>
                <a:latin typeface="+mj-lt"/>
              </a:rPr>
              <a:t> </a:t>
            </a:r>
            <a:r>
              <a:rPr lang="ru-RU" sz="1600" dirty="0" err="1">
                <a:solidFill>
                  <a:srgbClr val="293A55"/>
                </a:solidFill>
                <a:latin typeface="+mj-lt"/>
              </a:rPr>
              <a:t>може</a:t>
            </a:r>
            <a:r>
              <a:rPr lang="ru-RU" sz="1600" dirty="0">
                <a:solidFill>
                  <a:srgbClr val="293A55"/>
                </a:solidFill>
                <a:latin typeface="+mj-lt"/>
              </a:rPr>
              <a:t> бути </a:t>
            </a:r>
            <a:r>
              <a:rPr lang="ru-RU" sz="1600" dirty="0" err="1">
                <a:solidFill>
                  <a:srgbClr val="293A55"/>
                </a:solidFill>
                <a:latin typeface="+mj-lt"/>
              </a:rPr>
              <a:t>усунений</a:t>
            </a:r>
            <a:r>
              <a:rPr lang="ru-RU" sz="1600" dirty="0">
                <a:solidFill>
                  <a:srgbClr val="293A55"/>
                </a:solidFill>
                <a:latin typeface="+mj-lt"/>
              </a:rPr>
              <a:t> </a:t>
            </a:r>
            <a:r>
              <a:rPr lang="ru-RU" sz="1600" dirty="0" err="1">
                <a:solidFill>
                  <a:srgbClr val="293A55"/>
                </a:solidFill>
                <a:latin typeface="+mj-lt"/>
              </a:rPr>
              <a:t>від</a:t>
            </a:r>
            <a:r>
              <a:rPr lang="ru-RU" sz="1600" dirty="0">
                <a:solidFill>
                  <a:srgbClr val="293A55"/>
                </a:solidFill>
                <a:latin typeface="+mj-lt"/>
              </a:rPr>
              <a:t> </a:t>
            </a:r>
            <a:r>
              <a:rPr lang="ru-RU" sz="1600" dirty="0" err="1">
                <a:solidFill>
                  <a:srgbClr val="293A55"/>
                </a:solidFill>
                <a:latin typeface="+mj-lt"/>
              </a:rPr>
              <a:t>спадкування</a:t>
            </a:r>
            <a:r>
              <a:rPr lang="ru-RU" sz="1600" dirty="0">
                <a:solidFill>
                  <a:srgbClr val="293A55"/>
                </a:solidFill>
                <a:latin typeface="+mj-lt"/>
              </a:rPr>
              <a:t>.</a:t>
            </a:r>
          </a:p>
          <a:p>
            <a:pPr algn="just"/>
            <a:r>
              <a:rPr lang="ru-RU" sz="1600" dirty="0" err="1">
                <a:solidFill>
                  <a:srgbClr val="293A55"/>
                </a:solidFill>
                <a:latin typeface="+mj-lt"/>
              </a:rPr>
              <a:t>Безпорадним</a:t>
            </a:r>
            <a:r>
              <a:rPr lang="ru-RU" sz="1600" dirty="0">
                <a:solidFill>
                  <a:srgbClr val="293A55"/>
                </a:solidFill>
                <a:latin typeface="+mj-lt"/>
              </a:rPr>
              <a:t> </a:t>
            </a:r>
            <a:r>
              <a:rPr lang="ru-RU" sz="1600" dirty="0" err="1">
                <a:solidFill>
                  <a:srgbClr val="293A55"/>
                </a:solidFill>
                <a:latin typeface="+mj-lt"/>
              </a:rPr>
              <a:t>необхідно</a:t>
            </a:r>
            <a:r>
              <a:rPr lang="ru-RU" sz="1600" dirty="0">
                <a:solidFill>
                  <a:srgbClr val="293A55"/>
                </a:solidFill>
                <a:latin typeface="+mj-lt"/>
              </a:rPr>
              <a:t> </a:t>
            </a:r>
            <a:r>
              <a:rPr lang="ru-RU" sz="1600" dirty="0" err="1">
                <a:solidFill>
                  <a:srgbClr val="293A55"/>
                </a:solidFill>
                <a:latin typeface="+mj-lt"/>
              </a:rPr>
              <a:t>розуміти</a:t>
            </a:r>
            <a:r>
              <a:rPr lang="ru-RU" sz="1600" dirty="0">
                <a:solidFill>
                  <a:srgbClr val="293A55"/>
                </a:solidFill>
                <a:latin typeface="+mj-lt"/>
              </a:rPr>
              <a:t> стан особи, </a:t>
            </a:r>
            <a:r>
              <a:rPr lang="ru-RU" sz="1600" dirty="0" err="1">
                <a:solidFill>
                  <a:srgbClr val="293A55"/>
                </a:solidFill>
                <a:latin typeface="+mj-lt"/>
              </a:rPr>
              <a:t>зумовлений</a:t>
            </a:r>
            <a:r>
              <a:rPr lang="ru-RU" sz="1600" dirty="0">
                <a:solidFill>
                  <a:srgbClr val="293A55"/>
                </a:solidFill>
                <a:latin typeface="+mj-lt"/>
              </a:rPr>
              <a:t> </a:t>
            </a:r>
            <a:r>
              <a:rPr lang="ru-RU" sz="1600" dirty="0" err="1">
                <a:solidFill>
                  <a:srgbClr val="293A55"/>
                </a:solidFill>
                <a:latin typeface="+mj-lt"/>
              </a:rPr>
              <a:t>похилим</a:t>
            </a:r>
            <a:r>
              <a:rPr lang="ru-RU" sz="1600" dirty="0">
                <a:solidFill>
                  <a:srgbClr val="293A55"/>
                </a:solidFill>
                <a:latin typeface="+mj-lt"/>
              </a:rPr>
              <a:t> </a:t>
            </a:r>
            <a:r>
              <a:rPr lang="ru-RU" sz="1600" dirty="0" err="1">
                <a:solidFill>
                  <a:srgbClr val="293A55"/>
                </a:solidFill>
                <a:latin typeface="+mj-lt"/>
              </a:rPr>
              <a:t>віком</a:t>
            </a:r>
            <a:r>
              <a:rPr lang="ru-RU" sz="1600" dirty="0">
                <a:solidFill>
                  <a:srgbClr val="293A55"/>
                </a:solidFill>
                <a:latin typeface="+mj-lt"/>
              </a:rPr>
              <a:t>, тяжкою хворобою </a:t>
            </a:r>
            <a:r>
              <a:rPr lang="ru-RU" sz="1600" dirty="0" err="1">
                <a:solidFill>
                  <a:srgbClr val="293A55"/>
                </a:solidFill>
                <a:latin typeface="+mj-lt"/>
              </a:rPr>
              <a:t>або</a:t>
            </a:r>
            <a:r>
              <a:rPr lang="ru-RU" sz="1600" dirty="0">
                <a:solidFill>
                  <a:srgbClr val="293A55"/>
                </a:solidFill>
                <a:latin typeface="+mj-lt"/>
              </a:rPr>
              <a:t> </a:t>
            </a:r>
            <a:r>
              <a:rPr lang="ru-RU" sz="1600" dirty="0" err="1">
                <a:solidFill>
                  <a:srgbClr val="293A55"/>
                </a:solidFill>
                <a:latin typeface="+mj-lt"/>
              </a:rPr>
              <a:t>каліцтвом</a:t>
            </a:r>
            <a:r>
              <a:rPr lang="ru-RU" sz="1600" dirty="0">
                <a:solidFill>
                  <a:srgbClr val="293A55"/>
                </a:solidFill>
                <a:latin typeface="+mj-lt"/>
              </a:rPr>
              <a:t>, коли вона не </a:t>
            </a:r>
            <a:r>
              <a:rPr lang="ru-RU" sz="1600" dirty="0" err="1">
                <a:solidFill>
                  <a:srgbClr val="293A55"/>
                </a:solidFill>
                <a:latin typeface="+mj-lt"/>
              </a:rPr>
              <a:t>може</a:t>
            </a:r>
            <a:r>
              <a:rPr lang="ru-RU" sz="1600" dirty="0">
                <a:solidFill>
                  <a:srgbClr val="293A55"/>
                </a:solidFill>
                <a:latin typeface="+mj-lt"/>
              </a:rPr>
              <a:t> </a:t>
            </a:r>
            <a:r>
              <a:rPr lang="ru-RU" sz="1600" dirty="0" err="1">
                <a:solidFill>
                  <a:srgbClr val="293A55"/>
                </a:solidFill>
                <a:latin typeface="+mj-lt"/>
              </a:rPr>
              <a:t>самостійно</a:t>
            </a:r>
            <a:r>
              <a:rPr lang="ru-RU" sz="1600" dirty="0">
                <a:solidFill>
                  <a:srgbClr val="293A55"/>
                </a:solidFill>
                <a:latin typeface="+mj-lt"/>
              </a:rPr>
              <a:t> </a:t>
            </a:r>
            <a:r>
              <a:rPr lang="ru-RU" sz="1600" dirty="0" err="1">
                <a:solidFill>
                  <a:srgbClr val="293A55"/>
                </a:solidFill>
                <a:latin typeface="+mj-lt"/>
              </a:rPr>
              <a:t>забезпечити</a:t>
            </a:r>
            <a:r>
              <a:rPr lang="ru-RU" sz="1600" dirty="0">
                <a:solidFill>
                  <a:srgbClr val="293A55"/>
                </a:solidFill>
                <a:latin typeface="+mj-lt"/>
              </a:rPr>
              <a:t> </a:t>
            </a:r>
            <a:r>
              <a:rPr lang="ru-RU" sz="1600" dirty="0" err="1">
                <a:solidFill>
                  <a:srgbClr val="293A55"/>
                </a:solidFill>
                <a:latin typeface="+mj-lt"/>
              </a:rPr>
              <a:t>умови</a:t>
            </a:r>
            <a:r>
              <a:rPr lang="ru-RU" sz="1600" dirty="0">
                <a:solidFill>
                  <a:srgbClr val="293A55"/>
                </a:solidFill>
                <a:latin typeface="+mj-lt"/>
              </a:rPr>
              <a:t> </a:t>
            </a:r>
            <a:r>
              <a:rPr lang="ru-RU" sz="1600" dirty="0" err="1">
                <a:solidFill>
                  <a:srgbClr val="293A55"/>
                </a:solidFill>
                <a:latin typeface="+mj-lt"/>
              </a:rPr>
              <a:t>свого</a:t>
            </a:r>
            <a:r>
              <a:rPr lang="ru-RU" sz="1600" dirty="0">
                <a:solidFill>
                  <a:srgbClr val="293A55"/>
                </a:solidFill>
                <a:latin typeface="+mj-lt"/>
              </a:rPr>
              <a:t> </a:t>
            </a:r>
            <a:r>
              <a:rPr lang="ru-RU" sz="1600" dirty="0" err="1">
                <a:solidFill>
                  <a:srgbClr val="293A55"/>
                </a:solidFill>
                <a:latin typeface="+mj-lt"/>
              </a:rPr>
              <a:t>життя</a:t>
            </a:r>
            <a:r>
              <a:rPr lang="ru-RU" sz="1600" dirty="0">
                <a:solidFill>
                  <a:srgbClr val="293A55"/>
                </a:solidFill>
                <a:latin typeface="+mj-lt"/>
              </a:rPr>
              <a:t>, </a:t>
            </a:r>
            <a:r>
              <a:rPr lang="ru-RU" sz="1600" dirty="0" err="1">
                <a:solidFill>
                  <a:srgbClr val="293A55"/>
                </a:solidFill>
                <a:latin typeface="+mj-lt"/>
              </a:rPr>
              <a:t>потребує</a:t>
            </a:r>
            <a:r>
              <a:rPr lang="ru-RU" sz="1600" dirty="0">
                <a:solidFill>
                  <a:srgbClr val="293A55"/>
                </a:solidFill>
                <a:latin typeface="+mj-lt"/>
              </a:rPr>
              <a:t> </a:t>
            </a:r>
            <a:r>
              <a:rPr lang="ru-RU" sz="1600" dirty="0" err="1">
                <a:solidFill>
                  <a:srgbClr val="293A55"/>
                </a:solidFill>
                <a:latin typeface="+mj-lt"/>
              </a:rPr>
              <a:t>стороннього</a:t>
            </a:r>
            <a:r>
              <a:rPr lang="ru-RU" sz="1600" dirty="0">
                <a:solidFill>
                  <a:srgbClr val="293A55"/>
                </a:solidFill>
                <a:latin typeface="+mj-lt"/>
              </a:rPr>
              <a:t> догляду, </a:t>
            </a:r>
            <a:r>
              <a:rPr lang="ru-RU" sz="1600" dirty="0" err="1">
                <a:solidFill>
                  <a:srgbClr val="293A55"/>
                </a:solidFill>
                <a:latin typeface="+mj-lt"/>
              </a:rPr>
              <a:t>допомоги</a:t>
            </a:r>
            <a:r>
              <a:rPr lang="ru-RU" sz="1600" dirty="0">
                <a:solidFill>
                  <a:srgbClr val="293A55"/>
                </a:solidFill>
                <a:latin typeface="+mj-lt"/>
              </a:rPr>
              <a:t> та </a:t>
            </a:r>
            <a:r>
              <a:rPr lang="ru-RU" sz="1600" dirty="0" err="1">
                <a:solidFill>
                  <a:srgbClr val="293A55"/>
                </a:solidFill>
                <a:latin typeface="+mj-lt"/>
              </a:rPr>
              <a:t>піклування</a:t>
            </a:r>
            <a:r>
              <a:rPr lang="ru-RU" sz="1600" dirty="0">
                <a:solidFill>
                  <a:srgbClr val="293A55"/>
                </a:solidFill>
                <a:latin typeface="+mj-lt"/>
              </a:rPr>
              <a:t>.</a:t>
            </a:r>
          </a:p>
          <a:p>
            <a:pPr algn="just"/>
            <a:r>
              <a:rPr lang="ru-RU" sz="1600" dirty="0" err="1">
                <a:solidFill>
                  <a:srgbClr val="293A55"/>
                </a:solidFill>
                <a:latin typeface="+mj-lt"/>
              </a:rPr>
              <a:t>Ухилення</a:t>
            </a:r>
            <a:r>
              <a:rPr lang="ru-RU" sz="1600" dirty="0">
                <a:solidFill>
                  <a:srgbClr val="293A55"/>
                </a:solidFill>
                <a:latin typeface="+mj-lt"/>
              </a:rPr>
              <a:t> особи </a:t>
            </a:r>
            <a:r>
              <a:rPr lang="ru-RU" sz="1600" dirty="0" err="1">
                <a:solidFill>
                  <a:srgbClr val="293A55"/>
                </a:solidFill>
                <a:latin typeface="+mj-lt"/>
              </a:rPr>
              <a:t>від</a:t>
            </a:r>
            <a:r>
              <a:rPr lang="ru-RU" sz="1600" dirty="0">
                <a:solidFill>
                  <a:srgbClr val="293A55"/>
                </a:solidFill>
                <a:latin typeface="+mj-lt"/>
              </a:rPr>
              <a:t> </a:t>
            </a:r>
            <a:r>
              <a:rPr lang="ru-RU" sz="1600" dirty="0" err="1">
                <a:solidFill>
                  <a:srgbClr val="293A55"/>
                </a:solidFill>
                <a:latin typeface="+mj-lt"/>
              </a:rPr>
              <a:t>надання</a:t>
            </a:r>
            <a:r>
              <a:rPr lang="ru-RU" sz="1600" dirty="0">
                <a:solidFill>
                  <a:srgbClr val="293A55"/>
                </a:solidFill>
                <a:latin typeface="+mj-lt"/>
              </a:rPr>
              <a:t> </a:t>
            </a:r>
            <a:r>
              <a:rPr lang="ru-RU" sz="1600" dirty="0" err="1">
                <a:solidFill>
                  <a:srgbClr val="293A55"/>
                </a:solidFill>
                <a:latin typeface="+mj-lt"/>
              </a:rPr>
              <a:t>допомоги</a:t>
            </a:r>
            <a:r>
              <a:rPr lang="ru-RU" sz="1600" dirty="0">
                <a:solidFill>
                  <a:srgbClr val="293A55"/>
                </a:solidFill>
                <a:latin typeface="+mj-lt"/>
              </a:rPr>
              <a:t> </a:t>
            </a:r>
            <a:r>
              <a:rPr lang="ru-RU" sz="1600" dirty="0" err="1">
                <a:solidFill>
                  <a:srgbClr val="293A55"/>
                </a:solidFill>
                <a:latin typeface="+mj-lt"/>
              </a:rPr>
              <a:t>спадкодавцеві</a:t>
            </a:r>
            <a:r>
              <a:rPr lang="ru-RU" sz="1600" dirty="0">
                <a:solidFill>
                  <a:srgbClr val="293A55"/>
                </a:solidFill>
                <a:latin typeface="+mj-lt"/>
              </a:rPr>
              <a:t>, </a:t>
            </a:r>
            <a:r>
              <a:rPr lang="ru-RU" sz="1600" dirty="0" err="1">
                <a:solidFill>
                  <a:srgbClr val="293A55"/>
                </a:solidFill>
                <a:latin typeface="+mj-lt"/>
              </a:rPr>
              <a:t>який</a:t>
            </a:r>
            <a:r>
              <a:rPr lang="ru-RU" sz="1600" dirty="0">
                <a:solidFill>
                  <a:srgbClr val="293A55"/>
                </a:solidFill>
                <a:latin typeface="+mj-lt"/>
              </a:rPr>
              <a:t> </a:t>
            </a:r>
            <a:r>
              <a:rPr lang="ru-RU" sz="1600" dirty="0" err="1">
                <a:solidFill>
                  <a:srgbClr val="293A55"/>
                </a:solidFill>
                <a:latin typeface="+mj-lt"/>
              </a:rPr>
              <a:t>її</a:t>
            </a:r>
            <a:r>
              <a:rPr lang="ru-RU" sz="1600" dirty="0">
                <a:solidFill>
                  <a:srgbClr val="293A55"/>
                </a:solidFill>
                <a:latin typeface="+mj-lt"/>
              </a:rPr>
              <a:t> </a:t>
            </a:r>
            <a:r>
              <a:rPr lang="ru-RU" sz="1600" dirty="0" err="1">
                <a:solidFill>
                  <a:srgbClr val="293A55"/>
                </a:solidFill>
                <a:latin typeface="+mj-lt"/>
              </a:rPr>
              <a:t>потребував</a:t>
            </a:r>
            <a:r>
              <a:rPr lang="ru-RU" sz="1600" dirty="0">
                <a:solidFill>
                  <a:srgbClr val="293A55"/>
                </a:solidFill>
                <a:latin typeface="+mj-lt"/>
              </a:rPr>
              <a:t>, </a:t>
            </a:r>
            <a:r>
              <a:rPr lang="ru-RU" sz="1600" dirty="0" err="1">
                <a:solidFill>
                  <a:srgbClr val="293A55"/>
                </a:solidFill>
                <a:latin typeface="+mj-lt"/>
              </a:rPr>
              <a:t>полягає</a:t>
            </a:r>
            <a:r>
              <a:rPr lang="ru-RU" sz="1600" dirty="0">
                <a:solidFill>
                  <a:srgbClr val="293A55"/>
                </a:solidFill>
                <a:latin typeface="+mj-lt"/>
              </a:rPr>
              <a:t> в </a:t>
            </a:r>
            <a:r>
              <a:rPr lang="ru-RU" sz="1600" dirty="0" err="1">
                <a:solidFill>
                  <a:srgbClr val="293A55"/>
                </a:solidFill>
                <a:latin typeface="+mj-lt"/>
              </a:rPr>
              <a:t>умисних</a:t>
            </a:r>
            <a:r>
              <a:rPr lang="ru-RU" sz="1600" dirty="0">
                <a:solidFill>
                  <a:srgbClr val="293A55"/>
                </a:solidFill>
                <a:latin typeface="+mj-lt"/>
              </a:rPr>
              <a:t> </a:t>
            </a:r>
            <a:r>
              <a:rPr lang="ru-RU" sz="1600" dirty="0" err="1">
                <a:solidFill>
                  <a:srgbClr val="293A55"/>
                </a:solidFill>
                <a:latin typeface="+mj-lt"/>
              </a:rPr>
              <a:t>діях</a:t>
            </a:r>
            <a:r>
              <a:rPr lang="ru-RU" sz="1600" dirty="0">
                <a:solidFill>
                  <a:srgbClr val="293A55"/>
                </a:solidFill>
                <a:latin typeface="+mj-lt"/>
              </a:rPr>
              <a:t> </a:t>
            </a:r>
            <a:r>
              <a:rPr lang="ru-RU" sz="1600" dirty="0" err="1">
                <a:solidFill>
                  <a:srgbClr val="293A55"/>
                </a:solidFill>
                <a:latin typeface="+mj-lt"/>
              </a:rPr>
              <a:t>чи</a:t>
            </a:r>
            <a:r>
              <a:rPr lang="ru-RU" sz="1600" dirty="0">
                <a:solidFill>
                  <a:srgbClr val="293A55"/>
                </a:solidFill>
                <a:latin typeface="+mj-lt"/>
              </a:rPr>
              <a:t> </a:t>
            </a:r>
            <a:r>
              <a:rPr lang="ru-RU" sz="1600" dirty="0" err="1">
                <a:solidFill>
                  <a:srgbClr val="293A55"/>
                </a:solidFill>
                <a:latin typeface="+mj-lt"/>
              </a:rPr>
              <a:t>бездіяльності</a:t>
            </a:r>
            <a:r>
              <a:rPr lang="ru-RU" sz="1600" dirty="0">
                <a:solidFill>
                  <a:srgbClr val="293A55"/>
                </a:solidFill>
                <a:latin typeface="+mj-lt"/>
              </a:rPr>
              <a:t> особи, </a:t>
            </a:r>
            <a:r>
              <a:rPr lang="ru-RU" sz="1600" dirty="0" err="1">
                <a:solidFill>
                  <a:srgbClr val="293A55"/>
                </a:solidFill>
                <a:latin typeface="+mj-lt"/>
              </a:rPr>
              <a:t>спрямованих</a:t>
            </a:r>
            <a:r>
              <a:rPr lang="ru-RU" sz="1600" dirty="0">
                <a:solidFill>
                  <a:srgbClr val="293A55"/>
                </a:solidFill>
                <a:latin typeface="+mj-lt"/>
              </a:rPr>
              <a:t> на </a:t>
            </a:r>
            <a:r>
              <a:rPr lang="ru-RU" sz="1600" dirty="0" err="1">
                <a:solidFill>
                  <a:srgbClr val="293A55"/>
                </a:solidFill>
                <a:latin typeface="+mj-lt"/>
              </a:rPr>
              <a:t>уникнення</a:t>
            </a:r>
            <a:r>
              <a:rPr lang="ru-RU" sz="1600" dirty="0">
                <a:solidFill>
                  <a:srgbClr val="293A55"/>
                </a:solidFill>
                <a:latin typeface="+mj-lt"/>
              </a:rPr>
              <a:t> </a:t>
            </a:r>
            <a:r>
              <a:rPr lang="ru-RU" sz="1600" dirty="0" err="1">
                <a:solidFill>
                  <a:srgbClr val="293A55"/>
                </a:solidFill>
                <a:latin typeface="+mj-lt"/>
              </a:rPr>
              <a:t>від</a:t>
            </a:r>
            <a:r>
              <a:rPr lang="ru-RU" sz="1600" dirty="0">
                <a:solidFill>
                  <a:srgbClr val="293A55"/>
                </a:solidFill>
                <a:latin typeface="+mj-lt"/>
              </a:rPr>
              <a:t> </a:t>
            </a:r>
            <a:r>
              <a:rPr lang="ru-RU" sz="1600" dirty="0" err="1">
                <a:solidFill>
                  <a:srgbClr val="293A55"/>
                </a:solidFill>
                <a:latin typeface="+mj-lt"/>
              </a:rPr>
              <a:t>обов'язку</a:t>
            </a:r>
            <a:r>
              <a:rPr lang="ru-RU" sz="1600" dirty="0">
                <a:solidFill>
                  <a:srgbClr val="293A55"/>
                </a:solidFill>
                <a:latin typeface="+mj-lt"/>
              </a:rPr>
              <a:t> </a:t>
            </a:r>
            <a:r>
              <a:rPr lang="ru-RU" sz="1600" dirty="0" err="1">
                <a:solidFill>
                  <a:srgbClr val="293A55"/>
                </a:solidFill>
                <a:latin typeface="+mj-lt"/>
              </a:rPr>
              <a:t>забезпечити</a:t>
            </a:r>
            <a:r>
              <a:rPr lang="ru-RU" sz="1600" dirty="0">
                <a:solidFill>
                  <a:srgbClr val="293A55"/>
                </a:solidFill>
                <a:latin typeface="+mj-lt"/>
              </a:rPr>
              <a:t> </a:t>
            </a:r>
            <a:r>
              <a:rPr lang="ru-RU" sz="1600" dirty="0" err="1">
                <a:solidFill>
                  <a:srgbClr val="293A55"/>
                </a:solidFill>
                <a:latin typeface="+mj-lt"/>
              </a:rPr>
              <a:t>підтримку</a:t>
            </a:r>
            <a:r>
              <a:rPr lang="ru-RU" sz="1600" dirty="0">
                <a:solidFill>
                  <a:srgbClr val="293A55"/>
                </a:solidFill>
                <a:latin typeface="+mj-lt"/>
              </a:rPr>
              <a:t> та </a:t>
            </a:r>
            <a:r>
              <a:rPr lang="ru-RU" sz="1600" dirty="0" err="1">
                <a:solidFill>
                  <a:srgbClr val="293A55"/>
                </a:solidFill>
                <a:latin typeface="+mj-lt"/>
              </a:rPr>
              <a:t>допомогу</a:t>
            </a:r>
            <a:r>
              <a:rPr lang="ru-RU" sz="1600" dirty="0">
                <a:solidFill>
                  <a:srgbClr val="293A55"/>
                </a:solidFill>
                <a:latin typeface="+mj-lt"/>
              </a:rPr>
              <a:t> </a:t>
            </a:r>
            <a:r>
              <a:rPr lang="ru-RU" sz="1600" dirty="0" err="1">
                <a:solidFill>
                  <a:srgbClr val="293A55"/>
                </a:solidFill>
                <a:latin typeface="+mj-lt"/>
              </a:rPr>
              <a:t>спадкодавцю</a:t>
            </a:r>
            <a:r>
              <a:rPr lang="ru-RU" sz="1600" dirty="0">
                <a:solidFill>
                  <a:srgbClr val="293A55"/>
                </a:solidFill>
                <a:latin typeface="+mj-lt"/>
              </a:rPr>
              <a:t>. </a:t>
            </a:r>
            <a:r>
              <a:rPr lang="ru-RU" sz="1600" dirty="0" err="1">
                <a:solidFill>
                  <a:srgbClr val="293A55"/>
                </a:solidFill>
                <a:latin typeface="+mj-lt"/>
              </a:rPr>
              <a:t>Тобто</a:t>
            </a:r>
            <a:r>
              <a:rPr lang="ru-RU" sz="1600" dirty="0">
                <a:solidFill>
                  <a:srgbClr val="293A55"/>
                </a:solidFill>
                <a:latin typeface="+mj-lt"/>
              </a:rPr>
              <a:t> </a:t>
            </a:r>
            <a:r>
              <a:rPr lang="ru-RU" sz="1600" dirty="0" err="1">
                <a:solidFill>
                  <a:srgbClr val="293A55"/>
                </a:solidFill>
                <a:latin typeface="+mj-lt"/>
              </a:rPr>
              <a:t>ухилення</a:t>
            </a:r>
            <a:r>
              <a:rPr lang="ru-RU" sz="1600" dirty="0">
                <a:solidFill>
                  <a:srgbClr val="293A55"/>
                </a:solidFill>
                <a:latin typeface="+mj-lt"/>
              </a:rPr>
              <a:t>, </a:t>
            </a:r>
            <a:r>
              <a:rPr lang="ru-RU" sz="1600" dirty="0" err="1">
                <a:solidFill>
                  <a:srgbClr val="293A55"/>
                </a:solidFill>
                <a:latin typeface="+mj-lt"/>
              </a:rPr>
              <a:t>пов'язане</a:t>
            </a:r>
            <a:r>
              <a:rPr lang="ru-RU" sz="1600" dirty="0">
                <a:solidFill>
                  <a:srgbClr val="293A55"/>
                </a:solidFill>
                <a:latin typeface="+mj-lt"/>
              </a:rPr>
              <a:t> з винною </a:t>
            </a:r>
            <a:r>
              <a:rPr lang="ru-RU" sz="1600" dirty="0" err="1">
                <a:solidFill>
                  <a:srgbClr val="293A55"/>
                </a:solidFill>
                <a:latin typeface="+mj-lt"/>
              </a:rPr>
              <a:t>поведінкою</a:t>
            </a:r>
            <a:r>
              <a:rPr lang="ru-RU" sz="1600" dirty="0">
                <a:solidFill>
                  <a:srgbClr val="293A55"/>
                </a:solidFill>
                <a:latin typeface="+mj-lt"/>
              </a:rPr>
              <a:t> особи, яка </a:t>
            </a:r>
            <a:r>
              <a:rPr lang="ru-RU" sz="1600" dirty="0" err="1">
                <a:solidFill>
                  <a:srgbClr val="293A55"/>
                </a:solidFill>
                <a:latin typeface="+mj-lt"/>
              </a:rPr>
              <a:t>усвідомлювала</a:t>
            </a:r>
            <a:r>
              <a:rPr lang="ru-RU" sz="1600" dirty="0">
                <a:solidFill>
                  <a:srgbClr val="293A55"/>
                </a:solidFill>
                <a:latin typeface="+mj-lt"/>
              </a:rPr>
              <a:t> </a:t>
            </a:r>
            <a:r>
              <a:rPr lang="ru-RU" sz="1600" dirty="0" err="1">
                <a:solidFill>
                  <a:srgbClr val="293A55"/>
                </a:solidFill>
                <a:latin typeface="+mj-lt"/>
              </a:rPr>
              <a:t>свій</a:t>
            </a:r>
            <a:r>
              <a:rPr lang="ru-RU" sz="1600" dirty="0">
                <a:solidFill>
                  <a:srgbClr val="293A55"/>
                </a:solidFill>
                <a:latin typeface="+mj-lt"/>
              </a:rPr>
              <a:t> </a:t>
            </a:r>
            <a:r>
              <a:rPr lang="ru-RU" sz="1600" dirty="0" err="1">
                <a:solidFill>
                  <a:srgbClr val="293A55"/>
                </a:solidFill>
                <a:latin typeface="+mj-lt"/>
              </a:rPr>
              <a:t>обов'язок</a:t>
            </a:r>
            <a:r>
              <a:rPr lang="ru-RU" sz="1600" dirty="0">
                <a:solidFill>
                  <a:srgbClr val="293A55"/>
                </a:solidFill>
                <a:latin typeface="+mj-lt"/>
              </a:rPr>
              <a:t>, мала </a:t>
            </a:r>
            <a:r>
              <a:rPr lang="ru-RU" sz="1600" dirty="0" err="1">
                <a:solidFill>
                  <a:srgbClr val="293A55"/>
                </a:solidFill>
                <a:latin typeface="+mj-lt"/>
              </a:rPr>
              <a:t>можливість</a:t>
            </a:r>
            <a:r>
              <a:rPr lang="ru-RU" sz="1600" dirty="0">
                <a:solidFill>
                  <a:srgbClr val="293A55"/>
                </a:solidFill>
                <a:latin typeface="+mj-lt"/>
              </a:rPr>
              <a:t> </a:t>
            </a:r>
            <a:r>
              <a:rPr lang="ru-RU" sz="1600" dirty="0" err="1">
                <a:solidFill>
                  <a:srgbClr val="293A55"/>
                </a:solidFill>
                <a:latin typeface="+mj-lt"/>
              </a:rPr>
              <a:t>його</a:t>
            </a:r>
            <a:r>
              <a:rPr lang="ru-RU" sz="1600" dirty="0">
                <a:solidFill>
                  <a:srgbClr val="293A55"/>
                </a:solidFill>
                <a:latin typeface="+mj-lt"/>
              </a:rPr>
              <a:t> </a:t>
            </a:r>
            <a:r>
              <a:rPr lang="ru-RU" sz="1600" dirty="0" err="1">
                <a:solidFill>
                  <a:srgbClr val="293A55"/>
                </a:solidFill>
                <a:latin typeface="+mj-lt"/>
              </a:rPr>
              <a:t>виконувати</a:t>
            </a:r>
            <a:r>
              <a:rPr lang="ru-RU" sz="1600" dirty="0">
                <a:solidFill>
                  <a:srgbClr val="293A55"/>
                </a:solidFill>
                <a:latin typeface="+mj-lt"/>
              </a:rPr>
              <a:t>, але не вчиняла </a:t>
            </a:r>
            <a:r>
              <a:rPr lang="ru-RU" sz="1600" dirty="0" err="1">
                <a:solidFill>
                  <a:srgbClr val="293A55"/>
                </a:solidFill>
                <a:latin typeface="+mj-lt"/>
              </a:rPr>
              <a:t>необхідних</a:t>
            </a:r>
            <a:r>
              <a:rPr lang="ru-RU" sz="1600" dirty="0">
                <a:solidFill>
                  <a:srgbClr val="293A55"/>
                </a:solidFill>
                <a:latin typeface="+mj-lt"/>
              </a:rPr>
              <a:t> </a:t>
            </a:r>
            <a:r>
              <a:rPr lang="ru-RU" sz="1600" dirty="0" err="1">
                <a:solidFill>
                  <a:srgbClr val="293A55"/>
                </a:solidFill>
                <a:latin typeface="+mj-lt"/>
              </a:rPr>
              <a:t>дій</a:t>
            </a:r>
            <a:r>
              <a:rPr lang="ru-RU" sz="1600" dirty="0">
                <a:solidFill>
                  <a:srgbClr val="293A55"/>
                </a:solidFill>
                <a:latin typeface="+mj-lt"/>
              </a:rPr>
              <a:t>. </a:t>
            </a:r>
            <a:r>
              <a:rPr lang="ru-RU" sz="1600" dirty="0" err="1">
                <a:solidFill>
                  <a:srgbClr val="293A55"/>
                </a:solidFill>
                <a:latin typeface="+mj-lt"/>
              </a:rPr>
              <a:t>Крім</a:t>
            </a:r>
            <a:r>
              <a:rPr lang="ru-RU" sz="1600" dirty="0">
                <a:solidFill>
                  <a:srgbClr val="293A55"/>
                </a:solidFill>
                <a:latin typeface="+mj-lt"/>
              </a:rPr>
              <a:t> </a:t>
            </a:r>
            <a:r>
              <a:rPr lang="ru-RU" sz="1600" dirty="0" err="1">
                <a:solidFill>
                  <a:srgbClr val="293A55"/>
                </a:solidFill>
                <a:latin typeface="+mj-lt"/>
              </a:rPr>
              <a:t>цього</a:t>
            </a:r>
            <a:r>
              <a:rPr lang="ru-RU" sz="1600" dirty="0">
                <a:solidFill>
                  <a:srgbClr val="293A55"/>
                </a:solidFill>
                <a:latin typeface="+mj-lt"/>
              </a:rPr>
              <a:t>, суд </a:t>
            </a:r>
            <a:r>
              <a:rPr lang="ru-RU" sz="1600" dirty="0" err="1">
                <a:solidFill>
                  <a:srgbClr val="293A55"/>
                </a:solidFill>
                <a:latin typeface="+mj-lt"/>
              </a:rPr>
              <a:t>має</a:t>
            </a:r>
            <a:r>
              <a:rPr lang="ru-RU" sz="1600" dirty="0">
                <a:solidFill>
                  <a:srgbClr val="293A55"/>
                </a:solidFill>
                <a:latin typeface="+mj-lt"/>
              </a:rPr>
              <a:t> </a:t>
            </a:r>
            <a:r>
              <a:rPr lang="ru-RU" sz="1600" dirty="0" err="1">
                <a:solidFill>
                  <a:srgbClr val="293A55"/>
                </a:solidFill>
                <a:latin typeface="+mj-lt"/>
              </a:rPr>
              <a:t>з'ясувати</a:t>
            </a:r>
            <a:r>
              <a:rPr lang="ru-RU" sz="1600" dirty="0">
                <a:solidFill>
                  <a:srgbClr val="293A55"/>
                </a:solidFill>
                <a:latin typeface="+mj-lt"/>
              </a:rPr>
              <a:t>, </a:t>
            </a:r>
            <a:r>
              <a:rPr lang="ru-RU" sz="1600" dirty="0" err="1">
                <a:solidFill>
                  <a:srgbClr val="293A55"/>
                </a:solidFill>
                <a:latin typeface="+mj-lt"/>
              </a:rPr>
              <a:t>чи</a:t>
            </a:r>
            <a:r>
              <a:rPr lang="ru-RU" sz="1600" dirty="0">
                <a:solidFill>
                  <a:srgbClr val="293A55"/>
                </a:solidFill>
                <a:latin typeface="+mj-lt"/>
              </a:rPr>
              <a:t> </a:t>
            </a:r>
            <a:r>
              <a:rPr lang="ru-RU" sz="1600" dirty="0" err="1">
                <a:solidFill>
                  <a:srgbClr val="293A55"/>
                </a:solidFill>
                <a:latin typeface="+mj-lt"/>
              </a:rPr>
              <a:t>потребував</a:t>
            </a:r>
            <a:r>
              <a:rPr lang="ru-RU" sz="1600" dirty="0">
                <a:solidFill>
                  <a:srgbClr val="293A55"/>
                </a:solidFill>
                <a:latin typeface="+mj-lt"/>
              </a:rPr>
              <a:t> </a:t>
            </a:r>
            <a:r>
              <a:rPr lang="ru-RU" sz="1600" dirty="0" err="1">
                <a:solidFill>
                  <a:srgbClr val="293A55"/>
                </a:solidFill>
                <a:latin typeface="+mj-lt"/>
              </a:rPr>
              <a:t>спадкодавець</a:t>
            </a:r>
            <a:r>
              <a:rPr lang="ru-RU" sz="1600" dirty="0">
                <a:solidFill>
                  <a:srgbClr val="293A55"/>
                </a:solidFill>
                <a:latin typeface="+mj-lt"/>
              </a:rPr>
              <a:t> </a:t>
            </a:r>
            <a:r>
              <a:rPr lang="ru-RU" sz="1600" dirty="0" err="1">
                <a:solidFill>
                  <a:srgbClr val="293A55"/>
                </a:solidFill>
                <a:latin typeface="+mj-lt"/>
              </a:rPr>
              <a:t>допомоги</a:t>
            </a:r>
            <a:r>
              <a:rPr lang="ru-RU" sz="1600" dirty="0">
                <a:solidFill>
                  <a:srgbClr val="293A55"/>
                </a:solidFill>
                <a:latin typeface="+mj-lt"/>
              </a:rPr>
              <a:t> </a:t>
            </a:r>
            <a:r>
              <a:rPr lang="ru-RU" sz="1600" dirty="0" err="1">
                <a:solidFill>
                  <a:srgbClr val="293A55"/>
                </a:solidFill>
                <a:latin typeface="+mj-lt"/>
              </a:rPr>
              <a:t>від</a:t>
            </a:r>
            <a:r>
              <a:rPr lang="ru-RU" sz="1600" dirty="0">
                <a:solidFill>
                  <a:srgbClr val="293A55"/>
                </a:solidFill>
                <a:latin typeface="+mj-lt"/>
              </a:rPr>
              <a:t> </a:t>
            </a:r>
            <a:r>
              <a:rPr lang="ru-RU" sz="1600" dirty="0" err="1">
                <a:solidFill>
                  <a:srgbClr val="293A55"/>
                </a:solidFill>
                <a:latin typeface="+mj-lt"/>
              </a:rPr>
              <a:t>спадкоємця</a:t>
            </a:r>
            <a:r>
              <a:rPr lang="ru-RU" sz="1600" dirty="0">
                <a:solidFill>
                  <a:srgbClr val="293A55"/>
                </a:solidFill>
                <a:latin typeface="+mj-lt"/>
              </a:rPr>
              <a:t> за </a:t>
            </a:r>
            <a:r>
              <a:rPr lang="ru-RU" sz="1600" dirty="0" err="1">
                <a:solidFill>
                  <a:srgbClr val="293A55"/>
                </a:solidFill>
                <a:latin typeface="+mj-lt"/>
              </a:rPr>
              <a:t>умови</a:t>
            </a:r>
            <a:r>
              <a:rPr lang="ru-RU" sz="1600" dirty="0">
                <a:solidFill>
                  <a:srgbClr val="293A55"/>
                </a:solidFill>
                <a:latin typeface="+mj-lt"/>
              </a:rPr>
              <a:t> </a:t>
            </a:r>
            <a:r>
              <a:rPr lang="ru-RU" sz="1600" dirty="0" err="1">
                <a:solidFill>
                  <a:srgbClr val="293A55"/>
                </a:solidFill>
                <a:latin typeface="+mj-lt"/>
              </a:rPr>
              <a:t>отримання</a:t>
            </a:r>
            <a:r>
              <a:rPr lang="ru-RU" sz="1600" dirty="0">
                <a:solidFill>
                  <a:srgbClr val="293A55"/>
                </a:solidFill>
                <a:latin typeface="+mj-lt"/>
              </a:rPr>
              <a:t> </a:t>
            </a:r>
            <a:r>
              <a:rPr lang="ru-RU" sz="1600" dirty="0" err="1">
                <a:solidFill>
                  <a:srgbClr val="293A55"/>
                </a:solidFill>
                <a:latin typeface="+mj-lt"/>
              </a:rPr>
              <a:t>її</a:t>
            </a:r>
            <a:r>
              <a:rPr lang="ru-RU" sz="1600" dirty="0">
                <a:solidFill>
                  <a:srgbClr val="293A55"/>
                </a:solidFill>
                <a:latin typeface="+mj-lt"/>
              </a:rPr>
              <a:t> </a:t>
            </a:r>
            <a:r>
              <a:rPr lang="ru-RU" sz="1600" dirty="0" err="1">
                <a:solidFill>
                  <a:srgbClr val="293A55"/>
                </a:solidFill>
                <a:latin typeface="+mj-lt"/>
              </a:rPr>
              <a:t>від</a:t>
            </a:r>
            <a:r>
              <a:rPr lang="ru-RU" sz="1600" dirty="0">
                <a:solidFill>
                  <a:srgbClr val="293A55"/>
                </a:solidFill>
                <a:latin typeface="+mj-lt"/>
              </a:rPr>
              <a:t> </a:t>
            </a:r>
            <a:r>
              <a:rPr lang="ru-RU" sz="1600" dirty="0" err="1">
                <a:solidFill>
                  <a:srgbClr val="293A55"/>
                </a:solidFill>
                <a:latin typeface="+mj-lt"/>
              </a:rPr>
              <a:t>інших</a:t>
            </a:r>
            <a:r>
              <a:rPr lang="ru-RU" sz="1600" dirty="0">
                <a:solidFill>
                  <a:srgbClr val="293A55"/>
                </a:solidFill>
                <a:latin typeface="+mj-lt"/>
              </a:rPr>
              <a:t> </a:t>
            </a:r>
            <a:r>
              <a:rPr lang="ru-RU" sz="1600" dirty="0" err="1">
                <a:solidFill>
                  <a:srgbClr val="293A55"/>
                </a:solidFill>
                <a:latin typeface="+mj-lt"/>
              </a:rPr>
              <a:t>осіб</a:t>
            </a:r>
            <a:r>
              <a:rPr lang="ru-RU" sz="1600" dirty="0">
                <a:solidFill>
                  <a:srgbClr val="293A55"/>
                </a:solidFill>
                <a:latin typeface="+mj-lt"/>
              </a:rPr>
              <a:t>, </a:t>
            </a:r>
            <a:r>
              <a:rPr lang="ru-RU" sz="1600" dirty="0" err="1">
                <a:solidFill>
                  <a:srgbClr val="293A55"/>
                </a:solidFill>
                <a:latin typeface="+mj-lt"/>
              </a:rPr>
              <a:t>чи</a:t>
            </a:r>
            <a:r>
              <a:rPr lang="ru-RU" sz="1600" dirty="0">
                <a:solidFill>
                  <a:srgbClr val="293A55"/>
                </a:solidFill>
                <a:latin typeface="+mj-lt"/>
              </a:rPr>
              <a:t> </a:t>
            </a:r>
            <a:r>
              <a:rPr lang="ru-RU" sz="1600" dirty="0" err="1">
                <a:solidFill>
                  <a:srgbClr val="293A55"/>
                </a:solidFill>
                <a:latin typeface="+mj-lt"/>
              </a:rPr>
              <a:t>мав</a:t>
            </a:r>
            <a:r>
              <a:rPr lang="ru-RU" sz="1600" dirty="0">
                <a:solidFill>
                  <a:srgbClr val="293A55"/>
                </a:solidFill>
                <a:latin typeface="+mj-lt"/>
              </a:rPr>
              <a:t> </a:t>
            </a:r>
            <a:r>
              <a:rPr lang="ru-RU" sz="1600" dirty="0" err="1">
                <a:solidFill>
                  <a:srgbClr val="293A55"/>
                </a:solidFill>
                <a:latin typeface="+mj-lt"/>
              </a:rPr>
              <a:t>спадкоємець</a:t>
            </a:r>
            <a:r>
              <a:rPr lang="ru-RU" sz="1600" dirty="0">
                <a:solidFill>
                  <a:srgbClr val="293A55"/>
                </a:solidFill>
                <a:latin typeface="+mj-lt"/>
              </a:rPr>
              <a:t> </a:t>
            </a:r>
            <a:r>
              <a:rPr lang="ru-RU" sz="1600" dirty="0" err="1">
                <a:solidFill>
                  <a:srgbClr val="293A55"/>
                </a:solidFill>
                <a:latin typeface="+mj-lt"/>
              </a:rPr>
              <a:t>матеріальну</a:t>
            </a:r>
            <a:r>
              <a:rPr lang="ru-RU" sz="1600" dirty="0">
                <a:solidFill>
                  <a:srgbClr val="293A55"/>
                </a:solidFill>
                <a:latin typeface="+mj-lt"/>
              </a:rPr>
              <a:t> та </a:t>
            </a:r>
            <a:r>
              <a:rPr lang="ru-RU" sz="1600" dirty="0" err="1">
                <a:solidFill>
                  <a:srgbClr val="293A55"/>
                </a:solidFill>
                <a:latin typeface="+mj-lt"/>
              </a:rPr>
              <a:t>фізичну</a:t>
            </a:r>
            <a:r>
              <a:rPr lang="ru-RU" sz="1600" dirty="0">
                <a:solidFill>
                  <a:srgbClr val="293A55"/>
                </a:solidFill>
                <a:latin typeface="+mj-lt"/>
              </a:rPr>
              <a:t> </a:t>
            </a:r>
            <a:r>
              <a:rPr lang="ru-RU" sz="1600" dirty="0" err="1">
                <a:solidFill>
                  <a:srgbClr val="293A55"/>
                </a:solidFill>
                <a:latin typeface="+mj-lt"/>
              </a:rPr>
              <a:t>змогу</a:t>
            </a:r>
            <a:r>
              <a:rPr lang="ru-RU" sz="1600" dirty="0">
                <a:solidFill>
                  <a:srgbClr val="293A55"/>
                </a:solidFill>
                <a:latin typeface="+mj-lt"/>
              </a:rPr>
              <a:t> </a:t>
            </a:r>
            <a:r>
              <a:rPr lang="ru-RU" sz="1600" dirty="0" err="1">
                <a:solidFill>
                  <a:srgbClr val="293A55"/>
                </a:solidFill>
                <a:latin typeface="+mj-lt"/>
              </a:rPr>
              <a:t>надавати</a:t>
            </a:r>
            <a:r>
              <a:rPr lang="ru-RU" sz="1600" dirty="0">
                <a:solidFill>
                  <a:srgbClr val="293A55"/>
                </a:solidFill>
                <a:latin typeface="+mj-lt"/>
              </a:rPr>
              <a:t> </a:t>
            </a:r>
            <a:r>
              <a:rPr lang="ru-RU" sz="1600" dirty="0" err="1">
                <a:solidFill>
                  <a:srgbClr val="293A55"/>
                </a:solidFill>
                <a:latin typeface="+mj-lt"/>
              </a:rPr>
              <a:t>таку</a:t>
            </a:r>
            <a:r>
              <a:rPr lang="ru-RU" sz="1600" dirty="0">
                <a:solidFill>
                  <a:srgbClr val="293A55"/>
                </a:solidFill>
                <a:latin typeface="+mj-lt"/>
              </a:rPr>
              <a:t> </a:t>
            </a:r>
            <a:r>
              <a:rPr lang="ru-RU" sz="1600" dirty="0" err="1">
                <a:solidFill>
                  <a:srgbClr val="293A55"/>
                </a:solidFill>
                <a:latin typeface="+mj-lt"/>
              </a:rPr>
              <a:t>допомогу</a:t>
            </a:r>
            <a:r>
              <a:rPr lang="ru-RU" sz="1600" dirty="0">
                <a:solidFill>
                  <a:srgbClr val="293A55"/>
                </a:solidFill>
                <a:latin typeface="+mj-lt"/>
              </a:rPr>
              <a:t>.</a:t>
            </a:r>
          </a:p>
          <a:p>
            <a:pPr algn="just"/>
            <a:r>
              <a:rPr lang="ru-RU" sz="1600" dirty="0" err="1">
                <a:solidFill>
                  <a:srgbClr val="293A55"/>
                </a:solidFill>
                <a:latin typeface="+mj-lt"/>
              </a:rPr>
              <a:t>Оцінюючи</a:t>
            </a:r>
            <a:r>
              <a:rPr lang="ru-RU" sz="1600" dirty="0">
                <a:solidFill>
                  <a:srgbClr val="293A55"/>
                </a:solidFill>
                <a:latin typeface="+mj-lt"/>
              </a:rPr>
              <a:t> </a:t>
            </a:r>
            <a:r>
              <a:rPr lang="ru-RU" sz="1600" dirty="0" err="1">
                <a:solidFill>
                  <a:srgbClr val="293A55"/>
                </a:solidFill>
                <a:latin typeface="+mj-lt"/>
              </a:rPr>
              <a:t>матеріальну</a:t>
            </a:r>
            <a:r>
              <a:rPr lang="ru-RU" sz="1600" dirty="0">
                <a:solidFill>
                  <a:srgbClr val="293A55"/>
                </a:solidFill>
                <a:latin typeface="+mj-lt"/>
              </a:rPr>
              <a:t> </a:t>
            </a:r>
            <a:r>
              <a:rPr lang="ru-RU" sz="1600" dirty="0" err="1">
                <a:solidFill>
                  <a:srgbClr val="293A55"/>
                </a:solidFill>
                <a:latin typeface="+mj-lt"/>
              </a:rPr>
              <a:t>змогу</a:t>
            </a:r>
            <a:r>
              <a:rPr lang="ru-RU" sz="1600" dirty="0">
                <a:solidFill>
                  <a:srgbClr val="293A55"/>
                </a:solidFill>
                <a:latin typeface="+mj-lt"/>
              </a:rPr>
              <a:t> </a:t>
            </a:r>
            <a:r>
              <a:rPr lang="ru-RU" sz="1600" dirty="0" err="1">
                <a:solidFill>
                  <a:srgbClr val="293A55"/>
                </a:solidFill>
                <a:latin typeface="+mj-lt"/>
              </a:rPr>
              <a:t>відповідача</a:t>
            </a:r>
            <a:r>
              <a:rPr lang="ru-RU" sz="1600" dirty="0">
                <a:solidFill>
                  <a:srgbClr val="293A55"/>
                </a:solidFill>
                <a:latin typeface="+mj-lt"/>
              </a:rPr>
              <a:t> </a:t>
            </a:r>
            <a:r>
              <a:rPr lang="ru-RU" sz="1600" dirty="0" err="1">
                <a:solidFill>
                  <a:srgbClr val="293A55"/>
                </a:solidFill>
                <a:latin typeface="+mj-lt"/>
              </a:rPr>
              <a:t>надавати</a:t>
            </a:r>
            <a:r>
              <a:rPr lang="ru-RU" sz="1600" dirty="0">
                <a:solidFill>
                  <a:srgbClr val="293A55"/>
                </a:solidFill>
                <a:latin typeface="+mj-lt"/>
              </a:rPr>
              <a:t> </a:t>
            </a:r>
            <a:r>
              <a:rPr lang="ru-RU" sz="1600" dirty="0" err="1">
                <a:solidFill>
                  <a:srgbClr val="293A55"/>
                </a:solidFill>
                <a:latin typeface="+mj-lt"/>
              </a:rPr>
              <a:t>допомогу</a:t>
            </a:r>
            <a:r>
              <a:rPr lang="ru-RU" sz="1600" dirty="0">
                <a:solidFill>
                  <a:srgbClr val="293A55"/>
                </a:solidFill>
                <a:latin typeface="+mj-lt"/>
              </a:rPr>
              <a:t> </a:t>
            </a:r>
            <a:r>
              <a:rPr lang="ru-RU" sz="1600" dirty="0" err="1">
                <a:solidFill>
                  <a:srgbClr val="293A55"/>
                </a:solidFill>
                <a:latin typeface="+mj-lt"/>
              </a:rPr>
              <a:t>спадкодавцю</a:t>
            </a:r>
            <a:r>
              <a:rPr lang="ru-RU" sz="1600" dirty="0">
                <a:solidFill>
                  <a:srgbClr val="293A55"/>
                </a:solidFill>
                <a:latin typeface="+mj-lt"/>
              </a:rPr>
              <a:t>, суд </a:t>
            </a:r>
            <a:r>
              <a:rPr lang="ru-RU" sz="1600" dirty="0" err="1">
                <a:solidFill>
                  <a:srgbClr val="293A55"/>
                </a:solidFill>
                <a:latin typeface="+mj-lt"/>
              </a:rPr>
              <a:t>апеляційної</a:t>
            </a:r>
            <a:r>
              <a:rPr lang="ru-RU" sz="1600" dirty="0">
                <a:solidFill>
                  <a:srgbClr val="293A55"/>
                </a:solidFill>
                <a:latin typeface="+mj-lt"/>
              </a:rPr>
              <a:t> </a:t>
            </a:r>
            <a:r>
              <a:rPr lang="ru-RU" sz="1600" dirty="0" err="1">
                <a:solidFill>
                  <a:srgbClr val="293A55"/>
                </a:solidFill>
                <a:latin typeface="+mj-lt"/>
              </a:rPr>
              <a:t>інстанції</a:t>
            </a:r>
            <a:r>
              <a:rPr lang="ru-RU" sz="1600" dirty="0">
                <a:solidFill>
                  <a:srgbClr val="293A55"/>
                </a:solidFill>
                <a:latin typeface="+mj-lt"/>
              </a:rPr>
              <a:t> </a:t>
            </a:r>
            <a:r>
              <a:rPr lang="ru-RU" sz="1600" dirty="0" err="1">
                <a:solidFill>
                  <a:srgbClr val="293A55"/>
                </a:solidFill>
                <a:latin typeface="+mj-lt"/>
              </a:rPr>
              <a:t>встановив</a:t>
            </a:r>
            <a:r>
              <a:rPr lang="ru-RU" sz="1600" dirty="0">
                <a:solidFill>
                  <a:srgbClr val="293A55"/>
                </a:solidFill>
                <a:latin typeface="+mj-lt"/>
              </a:rPr>
              <a:t>, </a:t>
            </a:r>
            <a:r>
              <a:rPr lang="ru-RU" sz="1600" dirty="0" err="1">
                <a:solidFill>
                  <a:srgbClr val="293A55"/>
                </a:solidFill>
                <a:latin typeface="+mj-lt"/>
              </a:rPr>
              <a:t>що</a:t>
            </a:r>
            <a:r>
              <a:rPr lang="ru-RU" sz="1600" dirty="0">
                <a:solidFill>
                  <a:srgbClr val="293A55"/>
                </a:solidFill>
                <a:latin typeface="+mj-lt"/>
              </a:rPr>
              <a:t> ОСОБА_2 з 01 </a:t>
            </a:r>
            <a:r>
              <a:rPr lang="ru-RU" sz="1600" dirty="0" err="1">
                <a:solidFill>
                  <a:srgbClr val="293A55"/>
                </a:solidFill>
                <a:latin typeface="+mj-lt"/>
              </a:rPr>
              <a:t>липня</a:t>
            </a:r>
            <a:r>
              <a:rPr lang="ru-RU" sz="1600" dirty="0">
                <a:solidFill>
                  <a:srgbClr val="293A55"/>
                </a:solidFill>
                <a:latin typeface="+mj-lt"/>
              </a:rPr>
              <a:t> 2011 року </a:t>
            </a:r>
            <a:r>
              <a:rPr lang="ru-RU" sz="1600" dirty="0" err="1">
                <a:solidFill>
                  <a:srgbClr val="293A55"/>
                </a:solidFill>
                <a:latin typeface="+mj-lt"/>
              </a:rPr>
              <a:t>був</a:t>
            </a:r>
            <a:r>
              <a:rPr lang="ru-RU" sz="1600" dirty="0">
                <a:solidFill>
                  <a:srgbClr val="293A55"/>
                </a:solidFill>
                <a:latin typeface="+mj-lt"/>
              </a:rPr>
              <a:t> </a:t>
            </a:r>
            <a:r>
              <a:rPr lang="ru-RU" sz="1600" dirty="0" err="1">
                <a:solidFill>
                  <a:srgbClr val="293A55"/>
                </a:solidFill>
                <a:latin typeface="+mj-lt"/>
              </a:rPr>
              <a:t>звільнений</a:t>
            </a:r>
            <a:r>
              <a:rPr lang="ru-RU" sz="1600" dirty="0">
                <a:solidFill>
                  <a:srgbClr val="293A55"/>
                </a:solidFill>
                <a:latin typeface="+mj-lt"/>
              </a:rPr>
              <a:t> та на час </a:t>
            </a:r>
            <a:r>
              <a:rPr lang="ru-RU" sz="1600" dirty="0" err="1">
                <a:solidFill>
                  <a:srgbClr val="293A55"/>
                </a:solidFill>
                <a:latin typeface="+mj-lt"/>
              </a:rPr>
              <a:t>розгляду</a:t>
            </a:r>
            <a:r>
              <a:rPr lang="ru-RU" sz="1600" dirty="0">
                <a:solidFill>
                  <a:srgbClr val="293A55"/>
                </a:solidFill>
                <a:latin typeface="+mj-lt"/>
              </a:rPr>
              <a:t> </a:t>
            </a:r>
            <a:r>
              <a:rPr lang="ru-RU" sz="1600" dirty="0" err="1">
                <a:solidFill>
                  <a:srgbClr val="293A55"/>
                </a:solidFill>
                <a:latin typeface="+mj-lt"/>
              </a:rPr>
              <a:t>справи</a:t>
            </a:r>
            <a:r>
              <a:rPr lang="ru-RU" sz="1600" dirty="0">
                <a:solidFill>
                  <a:srgbClr val="293A55"/>
                </a:solidFill>
                <a:latin typeface="+mj-lt"/>
              </a:rPr>
              <a:t> </a:t>
            </a:r>
            <a:r>
              <a:rPr lang="ru-RU" sz="1600" dirty="0" err="1">
                <a:solidFill>
                  <a:srgbClr val="293A55"/>
                </a:solidFill>
                <a:latin typeface="+mj-lt"/>
              </a:rPr>
              <a:t>офіційно</a:t>
            </a:r>
            <a:r>
              <a:rPr lang="ru-RU" sz="1600" dirty="0">
                <a:solidFill>
                  <a:srgbClr val="293A55"/>
                </a:solidFill>
                <a:latin typeface="+mj-lt"/>
              </a:rPr>
              <a:t> не </a:t>
            </a:r>
            <a:r>
              <a:rPr lang="ru-RU" sz="1600" dirty="0" err="1">
                <a:solidFill>
                  <a:srgbClr val="293A55"/>
                </a:solidFill>
                <a:latin typeface="+mj-lt"/>
              </a:rPr>
              <a:t>працевлаштований</a:t>
            </a:r>
            <a:r>
              <a:rPr lang="ru-RU" sz="1600" dirty="0">
                <a:solidFill>
                  <a:srgbClr val="293A55"/>
                </a:solidFill>
                <a:latin typeface="+mj-lt"/>
              </a:rPr>
              <a:t>, </a:t>
            </a:r>
            <a:r>
              <a:rPr lang="ru-RU" sz="1600" dirty="0" err="1">
                <a:solidFill>
                  <a:srgbClr val="293A55"/>
                </a:solidFill>
                <a:latin typeface="+mj-lt"/>
              </a:rPr>
              <a:t>утримує</a:t>
            </a:r>
            <a:r>
              <a:rPr lang="ru-RU" sz="1600" dirty="0">
                <a:solidFill>
                  <a:srgbClr val="293A55"/>
                </a:solidFill>
                <a:latin typeface="+mj-lt"/>
              </a:rPr>
              <a:t> </a:t>
            </a:r>
            <a:r>
              <a:rPr lang="ru-RU" sz="1600" dirty="0" err="1">
                <a:solidFill>
                  <a:srgbClr val="293A55"/>
                </a:solidFill>
                <a:latin typeface="+mj-lt"/>
              </a:rPr>
              <a:t>малолітню</a:t>
            </a:r>
            <a:r>
              <a:rPr lang="ru-RU" sz="1600" dirty="0">
                <a:solidFill>
                  <a:srgbClr val="293A55"/>
                </a:solidFill>
                <a:latin typeface="+mj-lt"/>
              </a:rPr>
              <a:t> </a:t>
            </a:r>
            <a:r>
              <a:rPr lang="ru-RU" sz="1600" dirty="0" err="1">
                <a:solidFill>
                  <a:srgbClr val="293A55"/>
                </a:solidFill>
                <a:latin typeface="+mj-lt"/>
              </a:rPr>
              <a:t>дитину</a:t>
            </a:r>
            <a:r>
              <a:rPr lang="ru-RU" sz="1600" dirty="0">
                <a:solidFill>
                  <a:srgbClr val="293A55"/>
                </a:solidFill>
                <a:latin typeface="+mj-lt"/>
              </a:rPr>
              <a:t>, у </a:t>
            </a:r>
            <a:r>
              <a:rPr lang="ru-RU" sz="1600" dirty="0" err="1">
                <a:solidFill>
                  <a:srgbClr val="293A55"/>
                </a:solidFill>
                <a:latin typeface="+mj-lt"/>
              </a:rPr>
              <a:t>зв'язку</a:t>
            </a:r>
            <a:r>
              <a:rPr lang="ru-RU" sz="1600" dirty="0">
                <a:solidFill>
                  <a:srgbClr val="293A55"/>
                </a:solidFill>
                <a:latin typeface="+mj-lt"/>
              </a:rPr>
              <a:t> з </a:t>
            </a:r>
            <a:r>
              <a:rPr lang="ru-RU" sz="1600" dirty="0" err="1">
                <a:solidFill>
                  <a:srgbClr val="293A55"/>
                </a:solidFill>
                <a:latin typeface="+mj-lt"/>
              </a:rPr>
              <a:t>чим</a:t>
            </a:r>
            <a:r>
              <a:rPr lang="ru-RU" sz="1600" dirty="0">
                <a:solidFill>
                  <a:srgbClr val="293A55"/>
                </a:solidFill>
                <a:latin typeface="+mj-lt"/>
              </a:rPr>
              <a:t> </a:t>
            </a:r>
            <a:r>
              <a:rPr lang="ru-RU" sz="1600" dirty="0" err="1">
                <a:solidFill>
                  <a:srgbClr val="293A55"/>
                </a:solidFill>
                <a:latin typeface="+mj-lt"/>
              </a:rPr>
              <a:t>був</a:t>
            </a:r>
            <a:r>
              <a:rPr lang="ru-RU" sz="1600" dirty="0">
                <a:solidFill>
                  <a:srgbClr val="293A55"/>
                </a:solidFill>
                <a:latin typeface="+mj-lt"/>
              </a:rPr>
              <a:t> </a:t>
            </a:r>
            <a:r>
              <a:rPr lang="ru-RU" sz="1600" dirty="0" err="1">
                <a:solidFill>
                  <a:srgbClr val="293A55"/>
                </a:solidFill>
                <a:latin typeface="+mj-lt"/>
              </a:rPr>
              <a:t>позбавлений</a:t>
            </a:r>
            <a:r>
              <a:rPr lang="ru-RU" sz="1600" dirty="0">
                <a:solidFill>
                  <a:srgbClr val="293A55"/>
                </a:solidFill>
                <a:latin typeface="+mj-lt"/>
              </a:rPr>
              <a:t> </a:t>
            </a:r>
            <a:r>
              <a:rPr lang="ru-RU" sz="1600" dirty="0" err="1">
                <a:solidFill>
                  <a:srgbClr val="293A55"/>
                </a:solidFill>
                <a:latin typeface="+mj-lt"/>
              </a:rPr>
              <a:t>можливості</a:t>
            </a:r>
            <a:r>
              <a:rPr lang="ru-RU" sz="1600" dirty="0">
                <a:solidFill>
                  <a:srgbClr val="293A55"/>
                </a:solidFill>
                <a:latin typeface="+mj-lt"/>
              </a:rPr>
              <a:t> </a:t>
            </a:r>
            <a:r>
              <a:rPr lang="ru-RU" sz="1600" dirty="0" err="1">
                <a:solidFill>
                  <a:srgbClr val="293A55"/>
                </a:solidFill>
                <a:latin typeface="+mj-lt"/>
              </a:rPr>
              <a:t>надавати</a:t>
            </a:r>
            <a:r>
              <a:rPr lang="ru-RU" sz="1600" dirty="0">
                <a:solidFill>
                  <a:srgbClr val="293A55"/>
                </a:solidFill>
                <a:latin typeface="+mj-lt"/>
              </a:rPr>
              <a:t> </a:t>
            </a:r>
            <a:r>
              <a:rPr lang="ru-RU" sz="1600" dirty="0" err="1">
                <a:solidFill>
                  <a:srgbClr val="293A55"/>
                </a:solidFill>
                <a:latin typeface="+mj-lt"/>
              </a:rPr>
              <a:t>матеріальну</a:t>
            </a:r>
            <a:r>
              <a:rPr lang="ru-RU" sz="1600" dirty="0">
                <a:solidFill>
                  <a:srgbClr val="293A55"/>
                </a:solidFill>
                <a:latin typeface="+mj-lt"/>
              </a:rPr>
              <a:t> </a:t>
            </a:r>
            <a:r>
              <a:rPr lang="ru-RU" sz="1600" dirty="0" err="1">
                <a:solidFill>
                  <a:srgbClr val="293A55"/>
                </a:solidFill>
                <a:latin typeface="+mj-lt"/>
              </a:rPr>
              <a:t>допомогу</a:t>
            </a:r>
            <a:r>
              <a:rPr lang="ru-RU" sz="1600" dirty="0">
                <a:solidFill>
                  <a:srgbClr val="293A55"/>
                </a:solidFill>
                <a:latin typeface="+mj-lt"/>
              </a:rPr>
              <a:t> </a:t>
            </a:r>
            <a:r>
              <a:rPr lang="ru-RU" sz="1600" dirty="0" err="1">
                <a:solidFill>
                  <a:srgbClr val="293A55"/>
                </a:solidFill>
                <a:latin typeface="+mj-lt"/>
              </a:rPr>
              <a:t>спадкодавцю</a:t>
            </a:r>
            <a:r>
              <a:rPr lang="ru-RU" sz="1600" dirty="0">
                <a:solidFill>
                  <a:srgbClr val="293A55"/>
                </a:solidFill>
                <a:latin typeface="+mj-lt"/>
              </a:rPr>
              <a:t>, </a:t>
            </a:r>
            <a:r>
              <a:rPr lang="ru-RU" sz="1600" dirty="0" err="1">
                <a:solidFill>
                  <a:srgbClr val="293A55"/>
                </a:solidFill>
                <a:latin typeface="+mj-lt"/>
              </a:rPr>
              <a:t>який</a:t>
            </a:r>
            <a:r>
              <a:rPr lang="ru-RU" sz="1600" dirty="0">
                <a:solidFill>
                  <a:srgbClr val="293A55"/>
                </a:solidFill>
                <a:latin typeface="+mj-lt"/>
              </a:rPr>
              <a:t> </a:t>
            </a:r>
            <a:r>
              <a:rPr lang="ru-RU" sz="1600" dirty="0" err="1">
                <a:solidFill>
                  <a:srgbClr val="293A55"/>
                </a:solidFill>
                <a:latin typeface="+mj-lt"/>
              </a:rPr>
              <a:t>отримував</a:t>
            </a:r>
            <a:r>
              <a:rPr lang="ru-RU" sz="1600" dirty="0">
                <a:solidFill>
                  <a:srgbClr val="293A55"/>
                </a:solidFill>
                <a:latin typeface="+mj-lt"/>
              </a:rPr>
              <a:t> </a:t>
            </a:r>
            <a:r>
              <a:rPr lang="ru-RU" sz="1600" dirty="0" err="1">
                <a:solidFill>
                  <a:srgbClr val="293A55"/>
                </a:solidFill>
                <a:latin typeface="+mj-lt"/>
              </a:rPr>
              <a:t>пенсію</a:t>
            </a:r>
            <a:r>
              <a:rPr lang="ru-RU" sz="1600" dirty="0">
                <a:solidFill>
                  <a:srgbClr val="293A55"/>
                </a:solidFill>
                <a:latin typeface="+mj-lt"/>
              </a:rPr>
              <a:t>.</a:t>
            </a:r>
          </a:p>
          <a:p>
            <a:pPr algn="just"/>
            <a:r>
              <a:rPr lang="ru-RU" sz="1600" dirty="0" err="1">
                <a:solidFill>
                  <a:srgbClr val="293A55"/>
                </a:solidFill>
                <a:latin typeface="+mj-lt"/>
              </a:rPr>
              <a:t>Отже</a:t>
            </a:r>
            <a:r>
              <a:rPr lang="ru-RU" sz="1600" dirty="0">
                <a:solidFill>
                  <a:srgbClr val="293A55"/>
                </a:solidFill>
                <a:latin typeface="+mj-lt"/>
              </a:rPr>
              <a:t>, суд </a:t>
            </a:r>
            <a:r>
              <a:rPr lang="ru-RU" sz="1600" dirty="0" err="1">
                <a:solidFill>
                  <a:srgbClr val="293A55"/>
                </a:solidFill>
                <a:latin typeface="+mj-lt"/>
              </a:rPr>
              <a:t>апеляційної</a:t>
            </a:r>
            <a:r>
              <a:rPr lang="ru-RU" sz="1600" dirty="0">
                <a:solidFill>
                  <a:srgbClr val="293A55"/>
                </a:solidFill>
                <a:latin typeface="+mj-lt"/>
              </a:rPr>
              <a:t> </a:t>
            </a:r>
            <a:r>
              <a:rPr lang="ru-RU" sz="1600" dirty="0" err="1">
                <a:solidFill>
                  <a:srgbClr val="293A55"/>
                </a:solidFill>
                <a:latin typeface="+mj-lt"/>
              </a:rPr>
              <a:t>інстанції</a:t>
            </a:r>
            <a:r>
              <a:rPr lang="ru-RU" sz="1600" dirty="0">
                <a:solidFill>
                  <a:srgbClr val="293A55"/>
                </a:solidFill>
                <a:latin typeface="+mj-lt"/>
              </a:rPr>
              <a:t> </a:t>
            </a:r>
            <a:r>
              <a:rPr lang="ru-RU" sz="1600" dirty="0" err="1">
                <a:solidFill>
                  <a:srgbClr val="293A55"/>
                </a:solidFill>
                <a:latin typeface="+mj-lt"/>
              </a:rPr>
              <a:t>дійшов</a:t>
            </a:r>
            <a:r>
              <a:rPr lang="ru-RU" sz="1600" dirty="0">
                <a:solidFill>
                  <a:srgbClr val="293A55"/>
                </a:solidFill>
                <a:latin typeface="+mj-lt"/>
              </a:rPr>
              <a:t> </a:t>
            </a:r>
            <a:r>
              <a:rPr lang="ru-RU" sz="1600" dirty="0" err="1">
                <a:solidFill>
                  <a:srgbClr val="293A55"/>
                </a:solidFill>
                <a:latin typeface="+mj-lt"/>
              </a:rPr>
              <a:t>обґрунтованого</a:t>
            </a:r>
            <a:r>
              <a:rPr lang="ru-RU" sz="1600" dirty="0">
                <a:solidFill>
                  <a:srgbClr val="293A55"/>
                </a:solidFill>
                <a:latin typeface="+mj-lt"/>
              </a:rPr>
              <a:t> </a:t>
            </a:r>
            <a:r>
              <a:rPr lang="ru-RU" sz="1600" dirty="0" err="1">
                <a:solidFill>
                  <a:srgbClr val="293A55"/>
                </a:solidFill>
                <a:latin typeface="+mj-lt"/>
              </a:rPr>
              <a:t>висновку</a:t>
            </a:r>
            <a:r>
              <a:rPr lang="ru-RU" sz="1600" dirty="0">
                <a:solidFill>
                  <a:srgbClr val="293A55"/>
                </a:solidFill>
                <a:latin typeface="+mj-lt"/>
              </a:rPr>
              <a:t> про те, </a:t>
            </a:r>
            <a:r>
              <a:rPr lang="ru-RU" sz="1600" dirty="0" err="1">
                <a:solidFill>
                  <a:srgbClr val="293A55"/>
                </a:solidFill>
                <a:latin typeface="+mj-lt"/>
              </a:rPr>
              <a:t>що</a:t>
            </a:r>
            <a:r>
              <a:rPr lang="ru-RU" sz="1600" dirty="0">
                <a:solidFill>
                  <a:srgbClr val="293A55"/>
                </a:solidFill>
                <a:latin typeface="+mj-lt"/>
              </a:rPr>
              <a:t> ОСОБА_1 не </a:t>
            </a:r>
            <a:r>
              <a:rPr lang="ru-RU" sz="1600" dirty="0" err="1">
                <a:solidFill>
                  <a:srgbClr val="293A55"/>
                </a:solidFill>
                <a:latin typeface="+mj-lt"/>
              </a:rPr>
              <a:t>довів</a:t>
            </a:r>
            <a:r>
              <a:rPr lang="ru-RU" sz="1600" dirty="0">
                <a:solidFill>
                  <a:srgbClr val="293A55"/>
                </a:solidFill>
                <a:latin typeface="+mj-lt"/>
              </a:rPr>
              <a:t> </a:t>
            </a:r>
            <a:r>
              <a:rPr lang="ru-RU" sz="1600" dirty="0" err="1">
                <a:solidFill>
                  <a:srgbClr val="293A55"/>
                </a:solidFill>
                <a:latin typeface="+mj-lt"/>
              </a:rPr>
              <a:t>винної</a:t>
            </a:r>
            <a:r>
              <a:rPr lang="ru-RU" sz="1600" dirty="0">
                <a:solidFill>
                  <a:srgbClr val="293A55"/>
                </a:solidFill>
                <a:latin typeface="+mj-lt"/>
              </a:rPr>
              <a:t> </a:t>
            </a:r>
            <a:r>
              <a:rPr lang="ru-RU" sz="1600" dirty="0" err="1">
                <a:solidFill>
                  <a:srgbClr val="293A55"/>
                </a:solidFill>
                <a:latin typeface="+mj-lt"/>
              </a:rPr>
              <a:t>поведінки</a:t>
            </a:r>
            <a:r>
              <a:rPr lang="ru-RU" sz="1600" dirty="0">
                <a:solidFill>
                  <a:srgbClr val="293A55"/>
                </a:solidFill>
                <a:latin typeface="+mj-lt"/>
              </a:rPr>
              <a:t> </a:t>
            </a:r>
            <a:r>
              <a:rPr lang="ru-RU" sz="1600" dirty="0" err="1">
                <a:solidFill>
                  <a:srgbClr val="293A55"/>
                </a:solidFill>
                <a:latin typeface="+mj-lt"/>
              </a:rPr>
              <a:t>відповідача</a:t>
            </a:r>
            <a:r>
              <a:rPr lang="ru-RU" sz="1600" dirty="0">
                <a:solidFill>
                  <a:srgbClr val="293A55"/>
                </a:solidFill>
                <a:latin typeface="+mj-lt"/>
              </a:rPr>
              <a:t> та </a:t>
            </a:r>
            <a:r>
              <a:rPr lang="ru-RU" sz="1600" dirty="0" err="1">
                <a:solidFill>
                  <a:srgbClr val="293A55"/>
                </a:solidFill>
                <a:latin typeface="+mj-lt"/>
              </a:rPr>
              <a:t>обставин</a:t>
            </a:r>
            <a:r>
              <a:rPr lang="ru-RU" sz="1600" dirty="0">
                <a:solidFill>
                  <a:srgbClr val="293A55"/>
                </a:solidFill>
                <a:latin typeface="+mj-lt"/>
              </a:rPr>
              <a:t> </a:t>
            </a:r>
            <a:r>
              <a:rPr lang="ru-RU" sz="1600" dirty="0" err="1">
                <a:solidFill>
                  <a:srgbClr val="293A55"/>
                </a:solidFill>
                <a:latin typeface="+mj-lt"/>
              </a:rPr>
              <a:t>свідомого</a:t>
            </a:r>
            <a:r>
              <a:rPr lang="ru-RU" sz="1600" dirty="0">
                <a:solidFill>
                  <a:srgbClr val="293A55"/>
                </a:solidFill>
                <a:latin typeface="+mj-lt"/>
              </a:rPr>
              <a:t> </a:t>
            </a:r>
            <a:r>
              <a:rPr lang="ru-RU" sz="1600" dirty="0" err="1">
                <a:solidFill>
                  <a:srgbClr val="293A55"/>
                </a:solidFill>
                <a:latin typeface="+mj-lt"/>
              </a:rPr>
              <a:t>ухилення</a:t>
            </a:r>
            <a:r>
              <a:rPr lang="ru-RU" sz="1600" dirty="0">
                <a:solidFill>
                  <a:srgbClr val="293A55"/>
                </a:solidFill>
                <a:latin typeface="+mj-lt"/>
              </a:rPr>
              <a:t> ОСОБА_2 </a:t>
            </a:r>
            <a:r>
              <a:rPr lang="ru-RU" sz="1600" dirty="0" err="1">
                <a:solidFill>
                  <a:srgbClr val="293A55"/>
                </a:solidFill>
                <a:latin typeface="+mj-lt"/>
              </a:rPr>
              <a:t>від</a:t>
            </a:r>
            <a:r>
              <a:rPr lang="ru-RU" sz="1600" dirty="0">
                <a:solidFill>
                  <a:srgbClr val="293A55"/>
                </a:solidFill>
                <a:latin typeface="+mj-lt"/>
              </a:rPr>
              <a:t> </a:t>
            </a:r>
            <a:r>
              <a:rPr lang="ru-RU" sz="1600" dirty="0" err="1">
                <a:solidFill>
                  <a:srgbClr val="293A55"/>
                </a:solidFill>
                <a:latin typeface="+mj-lt"/>
              </a:rPr>
              <a:t>надання</a:t>
            </a:r>
            <a:r>
              <a:rPr lang="ru-RU" sz="1600" dirty="0">
                <a:solidFill>
                  <a:srgbClr val="293A55"/>
                </a:solidFill>
                <a:latin typeface="+mj-lt"/>
              </a:rPr>
              <a:t> </a:t>
            </a:r>
            <a:r>
              <a:rPr lang="ru-RU" sz="1600" dirty="0" err="1">
                <a:solidFill>
                  <a:srgbClr val="293A55"/>
                </a:solidFill>
                <a:latin typeface="+mj-lt"/>
              </a:rPr>
              <a:t>допомоги</a:t>
            </a:r>
            <a:r>
              <a:rPr lang="ru-RU" sz="1600" dirty="0">
                <a:solidFill>
                  <a:srgbClr val="293A55"/>
                </a:solidFill>
                <a:latin typeface="+mj-lt"/>
              </a:rPr>
              <a:t> </a:t>
            </a:r>
            <a:r>
              <a:rPr lang="ru-RU" sz="1600" dirty="0" err="1">
                <a:solidFill>
                  <a:srgbClr val="293A55"/>
                </a:solidFill>
                <a:latin typeface="+mj-lt"/>
              </a:rPr>
              <a:t>померлому</a:t>
            </a:r>
            <a:r>
              <a:rPr lang="ru-RU" sz="1600" dirty="0">
                <a:solidFill>
                  <a:srgbClr val="293A55"/>
                </a:solidFill>
                <a:latin typeface="+mj-lt"/>
              </a:rPr>
              <a:t> ОСОБА_3.</a:t>
            </a:r>
            <a:endParaRPr lang="ru-RU" sz="1600" b="0" i="0" dirty="0">
              <a:solidFill>
                <a:srgbClr val="293A55"/>
              </a:solidFill>
              <a:effectLst/>
              <a:latin typeface="+mj-lt"/>
            </a:endParaRPr>
          </a:p>
        </p:txBody>
      </p:sp>
    </p:spTree>
    <p:extLst>
      <p:ext uri="{BB962C8B-B14F-4D97-AF65-F5344CB8AC3E}">
        <p14:creationId xmlns:p14="http://schemas.microsoft.com/office/powerpoint/2010/main" val="19236152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57497" y="889843"/>
            <a:ext cx="11116492" cy="5078313"/>
          </a:xfrm>
          <a:prstGeom prst="rect">
            <a:avLst/>
          </a:prstGeom>
        </p:spPr>
        <p:txBody>
          <a:bodyPr wrap="square">
            <a:spAutoFit/>
          </a:bodyPr>
          <a:lstStyle/>
          <a:p>
            <a:pPr algn="ctr"/>
            <a:r>
              <a:rPr lang="ru-RU" b="1" dirty="0">
                <a:solidFill>
                  <a:srgbClr val="293A55"/>
                </a:solidFill>
                <a:latin typeface="+mj-lt"/>
              </a:rPr>
              <a:t>ВЕРХОВНИЙ СУД</a:t>
            </a:r>
            <a:endParaRPr lang="ru-RU" dirty="0">
              <a:solidFill>
                <a:srgbClr val="293A55"/>
              </a:solidFill>
              <a:latin typeface="+mj-lt"/>
            </a:endParaRPr>
          </a:p>
          <a:p>
            <a:pPr algn="ctr"/>
            <a:r>
              <a:rPr lang="ru-RU" b="1" dirty="0">
                <a:solidFill>
                  <a:srgbClr val="293A55"/>
                </a:solidFill>
                <a:latin typeface="+mj-lt"/>
              </a:rPr>
              <a:t>ПРАВОВА ПОЗИЦІЯ</a:t>
            </a:r>
            <a:br>
              <a:rPr lang="ru-RU" b="1" dirty="0">
                <a:solidFill>
                  <a:srgbClr val="293A55"/>
                </a:solidFill>
                <a:latin typeface="+mj-lt"/>
              </a:rPr>
            </a:br>
            <a:r>
              <a:rPr lang="ru-RU" b="1" dirty="0">
                <a:solidFill>
                  <a:srgbClr val="293A55"/>
                </a:solidFill>
                <a:latin typeface="+mj-lt"/>
              </a:rPr>
              <a:t>(</a:t>
            </a:r>
            <a:r>
              <a:rPr lang="ru-RU" b="1" dirty="0">
                <a:solidFill>
                  <a:srgbClr val="00ADFA"/>
                </a:solidFill>
                <a:latin typeface="+mj-lt"/>
                <a:hlinkClick r:id="rId2"/>
              </a:rPr>
              <a:t>постанова </a:t>
            </a:r>
            <a:r>
              <a:rPr lang="ru-RU" b="1" dirty="0" err="1">
                <a:solidFill>
                  <a:srgbClr val="00ADFA"/>
                </a:solidFill>
                <a:latin typeface="+mj-lt"/>
                <a:hlinkClick r:id="rId2"/>
              </a:rPr>
              <a:t>від</a:t>
            </a:r>
            <a:r>
              <a:rPr lang="ru-RU" b="1" dirty="0">
                <a:solidFill>
                  <a:srgbClr val="00ADFA"/>
                </a:solidFill>
                <a:latin typeface="+mj-lt"/>
                <a:hlinkClick r:id="rId2"/>
              </a:rPr>
              <a:t> 08.02.2022 р. у </a:t>
            </a:r>
            <a:r>
              <a:rPr lang="ru-RU" b="1" dirty="0" err="1">
                <a:solidFill>
                  <a:srgbClr val="00ADFA"/>
                </a:solidFill>
                <a:latin typeface="+mj-lt"/>
                <a:hlinkClick r:id="rId2"/>
              </a:rPr>
              <a:t>справі</a:t>
            </a:r>
            <a:r>
              <a:rPr lang="ru-RU" b="1" dirty="0">
                <a:solidFill>
                  <a:srgbClr val="00ADFA"/>
                </a:solidFill>
                <a:latin typeface="+mj-lt"/>
                <a:hlinkClick r:id="rId2"/>
              </a:rPr>
              <a:t> N 761/13017/16-ц</a:t>
            </a:r>
            <a:r>
              <a:rPr lang="ru-RU" b="1" dirty="0" smtClean="0">
                <a:solidFill>
                  <a:srgbClr val="293A55"/>
                </a:solidFill>
                <a:latin typeface="+mj-lt"/>
              </a:rPr>
              <a:t>)</a:t>
            </a:r>
          </a:p>
          <a:p>
            <a:pPr algn="ctr"/>
            <a:r>
              <a:rPr lang="ru-RU" b="1" dirty="0" err="1">
                <a:solidFill>
                  <a:srgbClr val="293A55"/>
                </a:solidFill>
                <a:latin typeface="+mj-lt"/>
              </a:rPr>
              <a:t>Щодо</a:t>
            </a:r>
            <a:r>
              <a:rPr lang="ru-RU" b="1" dirty="0">
                <a:solidFill>
                  <a:srgbClr val="293A55"/>
                </a:solidFill>
                <a:latin typeface="+mj-lt"/>
              </a:rPr>
              <a:t> права </a:t>
            </a:r>
            <a:r>
              <a:rPr lang="ru-RU" b="1" dirty="0" err="1">
                <a:solidFill>
                  <a:srgbClr val="293A55"/>
                </a:solidFill>
                <a:latin typeface="+mj-lt"/>
              </a:rPr>
              <a:t>первісного</a:t>
            </a:r>
            <a:r>
              <a:rPr lang="ru-RU" b="1" dirty="0">
                <a:solidFill>
                  <a:srgbClr val="293A55"/>
                </a:solidFill>
                <a:latin typeface="+mj-lt"/>
              </a:rPr>
              <a:t> кредитора на </a:t>
            </a:r>
            <a:r>
              <a:rPr lang="ru-RU" b="1" dirty="0" err="1">
                <a:solidFill>
                  <a:srgbClr val="293A55"/>
                </a:solidFill>
                <a:latin typeface="+mj-lt"/>
              </a:rPr>
              <a:t>судовий</a:t>
            </a:r>
            <a:r>
              <a:rPr lang="ru-RU" b="1" dirty="0">
                <a:solidFill>
                  <a:srgbClr val="293A55"/>
                </a:solidFill>
                <a:latin typeface="+mj-lt"/>
              </a:rPr>
              <a:t> </a:t>
            </a:r>
            <a:r>
              <a:rPr lang="ru-RU" b="1" dirty="0" err="1">
                <a:solidFill>
                  <a:srgbClr val="293A55"/>
                </a:solidFill>
                <a:latin typeface="+mj-lt"/>
              </a:rPr>
              <a:t>захист</a:t>
            </a:r>
            <a:r>
              <a:rPr lang="ru-RU" b="1" dirty="0">
                <a:solidFill>
                  <a:srgbClr val="293A55"/>
                </a:solidFill>
                <a:latin typeface="+mj-lt"/>
              </a:rPr>
              <a:t> </a:t>
            </a:r>
            <a:r>
              <a:rPr lang="ru-RU" b="1" dirty="0" err="1">
                <a:solidFill>
                  <a:srgbClr val="293A55"/>
                </a:solidFill>
                <a:latin typeface="+mj-lt"/>
              </a:rPr>
              <a:t>своїх</a:t>
            </a:r>
            <a:r>
              <a:rPr lang="ru-RU" b="1" dirty="0">
                <a:solidFill>
                  <a:srgbClr val="293A55"/>
                </a:solidFill>
                <a:latin typeface="+mj-lt"/>
              </a:rPr>
              <a:t> </a:t>
            </a:r>
            <a:r>
              <a:rPr lang="ru-RU" b="1" dirty="0" err="1">
                <a:solidFill>
                  <a:srgbClr val="293A55"/>
                </a:solidFill>
                <a:latin typeface="+mj-lt"/>
              </a:rPr>
              <a:t>порушених</a:t>
            </a:r>
            <a:r>
              <a:rPr lang="ru-RU" b="1" dirty="0">
                <a:solidFill>
                  <a:srgbClr val="293A55"/>
                </a:solidFill>
                <a:latin typeface="+mj-lt"/>
              </a:rPr>
              <a:t> </a:t>
            </a:r>
            <a:r>
              <a:rPr lang="ru-RU" b="1" dirty="0" smtClean="0">
                <a:solidFill>
                  <a:srgbClr val="293A55"/>
                </a:solidFill>
                <a:latin typeface="+mj-lt"/>
              </a:rPr>
              <a:t>прав</a:t>
            </a:r>
          </a:p>
          <a:p>
            <a:pPr algn="ctr"/>
            <a:endParaRPr lang="ru-RU" b="1" dirty="0">
              <a:solidFill>
                <a:srgbClr val="293A55"/>
              </a:solidFill>
              <a:latin typeface="+mj-lt"/>
            </a:endParaRPr>
          </a:p>
          <a:p>
            <a:pPr algn="just"/>
            <a:r>
              <a:rPr lang="ru-RU" dirty="0">
                <a:solidFill>
                  <a:srgbClr val="293A55"/>
                </a:solidFill>
                <a:latin typeface="+mj-lt"/>
              </a:rPr>
              <a:t>У </a:t>
            </a:r>
            <a:r>
              <a:rPr lang="ru-RU" dirty="0" err="1">
                <a:solidFill>
                  <a:srgbClr val="293A55"/>
                </a:solidFill>
                <a:latin typeface="+mj-lt"/>
              </a:rPr>
              <a:t>разі</a:t>
            </a:r>
            <a:r>
              <a:rPr lang="ru-RU" dirty="0">
                <a:solidFill>
                  <a:srgbClr val="293A55"/>
                </a:solidFill>
                <a:latin typeface="+mj-lt"/>
              </a:rPr>
              <a:t> </a:t>
            </a:r>
            <a:r>
              <a:rPr lang="ru-RU" dirty="0" err="1">
                <a:solidFill>
                  <a:srgbClr val="293A55"/>
                </a:solidFill>
                <a:latin typeface="+mj-lt"/>
              </a:rPr>
              <a:t>смерті</a:t>
            </a:r>
            <a:r>
              <a:rPr lang="ru-RU" dirty="0">
                <a:solidFill>
                  <a:srgbClr val="293A55"/>
                </a:solidFill>
                <a:latin typeface="+mj-lt"/>
              </a:rPr>
              <a:t> </a:t>
            </a:r>
            <a:r>
              <a:rPr lang="ru-RU" dirty="0" err="1">
                <a:solidFill>
                  <a:srgbClr val="293A55"/>
                </a:solidFill>
                <a:latin typeface="+mj-lt"/>
              </a:rPr>
              <a:t>фізичної</a:t>
            </a:r>
            <a:r>
              <a:rPr lang="ru-RU" dirty="0">
                <a:solidFill>
                  <a:srgbClr val="293A55"/>
                </a:solidFill>
                <a:latin typeface="+mj-lt"/>
              </a:rPr>
              <a:t> особи, </a:t>
            </a:r>
            <a:r>
              <a:rPr lang="ru-RU" dirty="0" err="1">
                <a:solidFill>
                  <a:srgbClr val="293A55"/>
                </a:solidFill>
                <a:latin typeface="+mj-lt"/>
              </a:rPr>
              <a:t>припинення</a:t>
            </a:r>
            <a:r>
              <a:rPr lang="ru-RU" dirty="0">
                <a:solidFill>
                  <a:srgbClr val="293A55"/>
                </a:solidFill>
                <a:latin typeface="+mj-lt"/>
              </a:rPr>
              <a:t> </a:t>
            </a:r>
            <a:r>
              <a:rPr lang="ru-RU" dirty="0" err="1">
                <a:solidFill>
                  <a:srgbClr val="293A55"/>
                </a:solidFill>
                <a:latin typeface="+mj-lt"/>
              </a:rPr>
              <a:t>юридичної</a:t>
            </a:r>
            <a:r>
              <a:rPr lang="ru-RU" dirty="0">
                <a:solidFill>
                  <a:srgbClr val="293A55"/>
                </a:solidFill>
                <a:latin typeface="+mj-lt"/>
              </a:rPr>
              <a:t> особи, </a:t>
            </a:r>
            <a:r>
              <a:rPr lang="ru-RU" dirty="0" err="1">
                <a:solidFill>
                  <a:srgbClr val="293A55"/>
                </a:solidFill>
                <a:latin typeface="+mj-lt"/>
              </a:rPr>
              <a:t>заміни</a:t>
            </a:r>
            <a:r>
              <a:rPr lang="ru-RU" dirty="0">
                <a:solidFill>
                  <a:srgbClr val="293A55"/>
                </a:solidFill>
                <a:latin typeface="+mj-lt"/>
              </a:rPr>
              <a:t> кредитора </a:t>
            </a:r>
            <a:r>
              <a:rPr lang="ru-RU" dirty="0" err="1">
                <a:solidFill>
                  <a:srgbClr val="293A55"/>
                </a:solidFill>
                <a:latin typeface="+mj-lt"/>
              </a:rPr>
              <a:t>чи</a:t>
            </a:r>
            <a:r>
              <a:rPr lang="ru-RU" dirty="0">
                <a:solidFill>
                  <a:srgbClr val="293A55"/>
                </a:solidFill>
                <a:latin typeface="+mj-lt"/>
              </a:rPr>
              <a:t> </a:t>
            </a:r>
            <a:r>
              <a:rPr lang="ru-RU" dirty="0" err="1">
                <a:solidFill>
                  <a:srgbClr val="293A55"/>
                </a:solidFill>
                <a:latin typeface="+mj-lt"/>
              </a:rPr>
              <a:t>боржника</a:t>
            </a:r>
            <a:r>
              <a:rPr lang="ru-RU" dirty="0">
                <a:solidFill>
                  <a:srgbClr val="293A55"/>
                </a:solidFill>
                <a:latin typeface="+mj-lt"/>
              </a:rPr>
              <a:t> у </a:t>
            </a:r>
            <a:r>
              <a:rPr lang="ru-RU" dirty="0" err="1">
                <a:solidFill>
                  <a:srgbClr val="293A55"/>
                </a:solidFill>
                <a:latin typeface="+mj-lt"/>
              </a:rPr>
              <a:t>зобов'язанні</a:t>
            </a:r>
            <a:r>
              <a:rPr lang="ru-RU" dirty="0">
                <a:solidFill>
                  <a:srgbClr val="293A55"/>
                </a:solidFill>
                <a:latin typeface="+mj-lt"/>
              </a:rPr>
              <a:t>, а </a:t>
            </a:r>
            <a:r>
              <a:rPr lang="ru-RU" dirty="0" err="1">
                <a:solidFill>
                  <a:srgbClr val="293A55"/>
                </a:solidFill>
                <a:latin typeface="+mj-lt"/>
              </a:rPr>
              <a:t>також</a:t>
            </a:r>
            <a:r>
              <a:rPr lang="ru-RU" dirty="0">
                <a:solidFill>
                  <a:srgbClr val="293A55"/>
                </a:solidFill>
                <a:latin typeface="+mj-lt"/>
              </a:rPr>
              <a:t> в </a:t>
            </a:r>
            <a:r>
              <a:rPr lang="ru-RU" dirty="0" err="1">
                <a:solidFill>
                  <a:srgbClr val="293A55"/>
                </a:solidFill>
                <a:latin typeface="+mj-lt"/>
              </a:rPr>
              <a:t>інших</a:t>
            </a:r>
            <a:r>
              <a:rPr lang="ru-RU" dirty="0">
                <a:solidFill>
                  <a:srgbClr val="293A55"/>
                </a:solidFill>
                <a:latin typeface="+mj-lt"/>
              </a:rPr>
              <a:t> </a:t>
            </a:r>
            <a:r>
              <a:rPr lang="ru-RU" dirty="0" err="1">
                <a:solidFill>
                  <a:srgbClr val="293A55"/>
                </a:solidFill>
                <a:latin typeface="+mj-lt"/>
              </a:rPr>
              <a:t>випадках</a:t>
            </a:r>
            <a:r>
              <a:rPr lang="ru-RU" dirty="0">
                <a:solidFill>
                  <a:srgbClr val="293A55"/>
                </a:solidFill>
                <a:latin typeface="+mj-lt"/>
              </a:rPr>
              <a:t> </a:t>
            </a:r>
            <a:r>
              <a:rPr lang="ru-RU" dirty="0" err="1">
                <a:solidFill>
                  <a:srgbClr val="293A55"/>
                </a:solidFill>
                <a:latin typeface="+mj-lt"/>
              </a:rPr>
              <a:t>заміни</a:t>
            </a:r>
            <a:r>
              <a:rPr lang="ru-RU" dirty="0">
                <a:solidFill>
                  <a:srgbClr val="293A55"/>
                </a:solidFill>
                <a:latin typeface="+mj-lt"/>
              </a:rPr>
              <a:t> особи у </a:t>
            </a:r>
            <a:r>
              <a:rPr lang="ru-RU" dirty="0" err="1">
                <a:solidFill>
                  <a:srgbClr val="293A55"/>
                </a:solidFill>
                <a:latin typeface="+mj-lt"/>
              </a:rPr>
              <a:t>відносинах</a:t>
            </a:r>
            <a:r>
              <a:rPr lang="ru-RU" dirty="0">
                <a:solidFill>
                  <a:srgbClr val="293A55"/>
                </a:solidFill>
                <a:latin typeface="+mj-lt"/>
              </a:rPr>
              <a:t>, </a:t>
            </a:r>
            <a:r>
              <a:rPr lang="ru-RU" dirty="0" err="1">
                <a:solidFill>
                  <a:srgbClr val="293A55"/>
                </a:solidFill>
                <a:latin typeface="+mj-lt"/>
              </a:rPr>
              <a:t>щодо</a:t>
            </a:r>
            <a:r>
              <a:rPr lang="ru-RU" dirty="0">
                <a:solidFill>
                  <a:srgbClr val="293A55"/>
                </a:solidFill>
                <a:latin typeface="+mj-lt"/>
              </a:rPr>
              <a:t> </a:t>
            </a:r>
            <a:r>
              <a:rPr lang="ru-RU" dirty="0" err="1">
                <a:solidFill>
                  <a:srgbClr val="293A55"/>
                </a:solidFill>
                <a:latin typeface="+mj-lt"/>
              </a:rPr>
              <a:t>яких</a:t>
            </a:r>
            <a:r>
              <a:rPr lang="ru-RU" dirty="0">
                <a:solidFill>
                  <a:srgbClr val="293A55"/>
                </a:solidFill>
                <a:latin typeface="+mj-lt"/>
              </a:rPr>
              <a:t> </a:t>
            </a:r>
            <a:r>
              <a:rPr lang="ru-RU" dirty="0" err="1">
                <a:solidFill>
                  <a:srgbClr val="293A55"/>
                </a:solidFill>
                <a:latin typeface="+mj-lt"/>
              </a:rPr>
              <a:t>виник</a:t>
            </a:r>
            <a:r>
              <a:rPr lang="ru-RU" dirty="0">
                <a:solidFill>
                  <a:srgbClr val="293A55"/>
                </a:solidFill>
                <a:latin typeface="+mj-lt"/>
              </a:rPr>
              <a:t> </a:t>
            </a:r>
            <a:r>
              <a:rPr lang="ru-RU" dirty="0" err="1">
                <a:solidFill>
                  <a:srgbClr val="293A55"/>
                </a:solidFill>
                <a:latin typeface="+mj-lt"/>
              </a:rPr>
              <a:t>спір</a:t>
            </a:r>
            <a:r>
              <a:rPr lang="ru-RU" dirty="0">
                <a:solidFill>
                  <a:srgbClr val="293A55"/>
                </a:solidFill>
                <a:latin typeface="+mj-lt"/>
              </a:rPr>
              <a:t>, суд </a:t>
            </a:r>
            <a:r>
              <a:rPr lang="ru-RU" dirty="0" err="1">
                <a:solidFill>
                  <a:srgbClr val="293A55"/>
                </a:solidFill>
                <a:latin typeface="+mj-lt"/>
              </a:rPr>
              <a:t>залучає</a:t>
            </a:r>
            <a:r>
              <a:rPr lang="ru-RU" dirty="0">
                <a:solidFill>
                  <a:srgbClr val="293A55"/>
                </a:solidFill>
                <a:latin typeface="+mj-lt"/>
              </a:rPr>
              <a:t> до </a:t>
            </a:r>
            <a:r>
              <a:rPr lang="ru-RU" dirty="0" err="1">
                <a:solidFill>
                  <a:srgbClr val="293A55"/>
                </a:solidFill>
                <a:latin typeface="+mj-lt"/>
              </a:rPr>
              <a:t>участі</a:t>
            </a:r>
            <a:r>
              <a:rPr lang="ru-RU" dirty="0">
                <a:solidFill>
                  <a:srgbClr val="293A55"/>
                </a:solidFill>
                <a:latin typeface="+mj-lt"/>
              </a:rPr>
              <a:t> у </a:t>
            </a:r>
            <a:r>
              <a:rPr lang="ru-RU" dirty="0" err="1">
                <a:solidFill>
                  <a:srgbClr val="293A55"/>
                </a:solidFill>
                <a:latin typeface="+mj-lt"/>
              </a:rPr>
              <a:t>справі</a:t>
            </a:r>
            <a:r>
              <a:rPr lang="ru-RU" dirty="0">
                <a:solidFill>
                  <a:srgbClr val="293A55"/>
                </a:solidFill>
                <a:latin typeface="+mj-lt"/>
              </a:rPr>
              <a:t> </a:t>
            </a:r>
            <a:r>
              <a:rPr lang="ru-RU" dirty="0" err="1">
                <a:solidFill>
                  <a:srgbClr val="293A55"/>
                </a:solidFill>
                <a:latin typeface="+mj-lt"/>
              </a:rPr>
              <a:t>правонаступника</a:t>
            </a:r>
            <a:r>
              <a:rPr lang="ru-RU" dirty="0">
                <a:solidFill>
                  <a:srgbClr val="293A55"/>
                </a:solidFill>
                <a:latin typeface="+mj-lt"/>
              </a:rPr>
              <a:t> </a:t>
            </a:r>
            <a:r>
              <a:rPr lang="ru-RU" dirty="0" err="1">
                <a:solidFill>
                  <a:srgbClr val="293A55"/>
                </a:solidFill>
                <a:latin typeface="+mj-lt"/>
              </a:rPr>
              <a:t>відповідної</a:t>
            </a:r>
            <a:r>
              <a:rPr lang="ru-RU" dirty="0">
                <a:solidFill>
                  <a:srgbClr val="293A55"/>
                </a:solidFill>
                <a:latin typeface="+mj-lt"/>
              </a:rPr>
              <a:t> </a:t>
            </a:r>
            <a:r>
              <a:rPr lang="ru-RU" dirty="0" err="1">
                <a:solidFill>
                  <a:srgbClr val="293A55"/>
                </a:solidFill>
                <a:latin typeface="+mj-lt"/>
              </a:rPr>
              <a:t>сторони</a:t>
            </a:r>
            <a:r>
              <a:rPr lang="ru-RU" dirty="0">
                <a:solidFill>
                  <a:srgbClr val="293A55"/>
                </a:solidFill>
                <a:latin typeface="+mj-lt"/>
              </a:rPr>
              <a:t> </a:t>
            </a:r>
            <a:r>
              <a:rPr lang="ru-RU" dirty="0" err="1">
                <a:solidFill>
                  <a:srgbClr val="293A55"/>
                </a:solidFill>
                <a:latin typeface="+mj-lt"/>
              </a:rPr>
              <a:t>або</a:t>
            </a:r>
            <a:r>
              <a:rPr lang="ru-RU" dirty="0">
                <a:solidFill>
                  <a:srgbClr val="293A55"/>
                </a:solidFill>
                <a:latin typeface="+mj-lt"/>
              </a:rPr>
              <a:t> </a:t>
            </a:r>
            <a:r>
              <a:rPr lang="ru-RU" dirty="0" err="1">
                <a:solidFill>
                  <a:srgbClr val="293A55"/>
                </a:solidFill>
                <a:latin typeface="+mj-lt"/>
              </a:rPr>
              <a:t>третьої</a:t>
            </a:r>
            <a:r>
              <a:rPr lang="ru-RU" dirty="0">
                <a:solidFill>
                  <a:srgbClr val="293A55"/>
                </a:solidFill>
                <a:latin typeface="+mj-lt"/>
              </a:rPr>
              <a:t> особи на будь-</a:t>
            </a:r>
            <a:r>
              <a:rPr lang="ru-RU" dirty="0" err="1">
                <a:solidFill>
                  <a:srgbClr val="293A55"/>
                </a:solidFill>
                <a:latin typeface="+mj-lt"/>
              </a:rPr>
              <a:t>якій</a:t>
            </a:r>
            <a:r>
              <a:rPr lang="ru-RU" dirty="0">
                <a:solidFill>
                  <a:srgbClr val="293A55"/>
                </a:solidFill>
                <a:latin typeface="+mj-lt"/>
              </a:rPr>
              <a:t> </a:t>
            </a:r>
            <a:r>
              <a:rPr lang="ru-RU" dirty="0" err="1">
                <a:solidFill>
                  <a:srgbClr val="293A55"/>
                </a:solidFill>
                <a:latin typeface="+mj-lt"/>
              </a:rPr>
              <a:t>стадії</a:t>
            </a:r>
            <a:r>
              <a:rPr lang="ru-RU" dirty="0">
                <a:solidFill>
                  <a:srgbClr val="293A55"/>
                </a:solidFill>
                <a:latin typeface="+mj-lt"/>
              </a:rPr>
              <a:t> судового </a:t>
            </a:r>
            <a:r>
              <a:rPr lang="ru-RU" dirty="0" err="1">
                <a:solidFill>
                  <a:srgbClr val="293A55"/>
                </a:solidFill>
                <a:latin typeface="+mj-lt"/>
              </a:rPr>
              <a:t>процесу</a:t>
            </a:r>
            <a:r>
              <a:rPr lang="ru-RU" dirty="0">
                <a:solidFill>
                  <a:srgbClr val="293A55"/>
                </a:solidFill>
                <a:latin typeface="+mj-lt"/>
              </a:rPr>
              <a:t> (</a:t>
            </a:r>
            <a:r>
              <a:rPr lang="ru-RU" dirty="0" err="1">
                <a:solidFill>
                  <a:srgbClr val="293A55"/>
                </a:solidFill>
                <a:latin typeface="+mj-lt"/>
              </a:rPr>
              <a:t>частина</a:t>
            </a:r>
            <a:r>
              <a:rPr lang="ru-RU" dirty="0">
                <a:solidFill>
                  <a:srgbClr val="293A55"/>
                </a:solidFill>
                <a:latin typeface="+mj-lt"/>
              </a:rPr>
              <a:t> перша </a:t>
            </a:r>
            <a:r>
              <a:rPr lang="ru-RU" dirty="0" err="1">
                <a:solidFill>
                  <a:srgbClr val="00ADFA"/>
                </a:solidFill>
                <a:latin typeface="+mj-lt"/>
                <a:hlinkClick r:id="rId3"/>
              </a:rPr>
              <a:t>статті</a:t>
            </a:r>
            <a:r>
              <a:rPr lang="ru-RU" dirty="0">
                <a:solidFill>
                  <a:srgbClr val="00ADFA"/>
                </a:solidFill>
                <a:latin typeface="+mj-lt"/>
                <a:hlinkClick r:id="rId3"/>
              </a:rPr>
              <a:t> 55 ЦПК </a:t>
            </a:r>
            <a:r>
              <a:rPr lang="ru-RU" dirty="0" err="1">
                <a:solidFill>
                  <a:srgbClr val="00ADFA"/>
                </a:solidFill>
                <a:latin typeface="+mj-lt"/>
                <a:hlinkClick r:id="rId3"/>
              </a:rPr>
              <a:t>України</a:t>
            </a:r>
            <a:r>
              <a:rPr lang="ru-RU" dirty="0">
                <a:solidFill>
                  <a:srgbClr val="293A55"/>
                </a:solidFill>
                <a:latin typeface="+mj-lt"/>
              </a:rPr>
              <a:t>).</a:t>
            </a:r>
          </a:p>
          <a:p>
            <a:pPr algn="just"/>
            <a:r>
              <a:rPr lang="ru-RU" dirty="0">
                <a:solidFill>
                  <a:srgbClr val="293A55"/>
                </a:solidFill>
                <a:latin typeface="+mj-lt"/>
              </a:rPr>
              <a:t>Одним </a:t>
            </a:r>
            <a:r>
              <a:rPr lang="ru-RU" dirty="0" err="1">
                <a:solidFill>
                  <a:srgbClr val="293A55"/>
                </a:solidFill>
                <a:latin typeface="+mj-lt"/>
              </a:rPr>
              <a:t>із</a:t>
            </a:r>
            <a:r>
              <a:rPr lang="ru-RU" dirty="0">
                <a:solidFill>
                  <a:srgbClr val="293A55"/>
                </a:solidFill>
                <a:latin typeface="+mj-lt"/>
              </a:rPr>
              <a:t> прав </a:t>
            </a:r>
            <a:r>
              <a:rPr lang="ru-RU" dirty="0" err="1">
                <a:solidFill>
                  <a:srgbClr val="293A55"/>
                </a:solidFill>
                <a:latin typeface="+mj-lt"/>
              </a:rPr>
              <a:t>сторони</a:t>
            </a:r>
            <a:r>
              <a:rPr lang="ru-RU" dirty="0">
                <a:solidFill>
                  <a:srgbClr val="293A55"/>
                </a:solidFill>
                <a:latin typeface="+mj-lt"/>
              </a:rPr>
              <a:t> у </a:t>
            </a:r>
            <a:r>
              <a:rPr lang="ru-RU" dirty="0" err="1">
                <a:solidFill>
                  <a:srgbClr val="293A55"/>
                </a:solidFill>
                <a:latin typeface="+mj-lt"/>
              </a:rPr>
              <a:t>матеріальних</a:t>
            </a:r>
            <a:r>
              <a:rPr lang="ru-RU" dirty="0">
                <a:solidFill>
                  <a:srgbClr val="293A55"/>
                </a:solidFill>
                <a:latin typeface="+mj-lt"/>
              </a:rPr>
              <a:t> </a:t>
            </a:r>
            <a:r>
              <a:rPr lang="ru-RU" dirty="0" err="1">
                <a:solidFill>
                  <a:srgbClr val="293A55"/>
                </a:solidFill>
                <a:latin typeface="+mj-lt"/>
              </a:rPr>
              <a:t>відносинах</a:t>
            </a:r>
            <a:r>
              <a:rPr lang="ru-RU" dirty="0">
                <a:solidFill>
                  <a:srgbClr val="293A55"/>
                </a:solidFill>
                <a:latin typeface="+mj-lt"/>
              </a:rPr>
              <a:t> є право на </a:t>
            </a:r>
            <a:r>
              <a:rPr lang="ru-RU" dirty="0" err="1">
                <a:solidFill>
                  <a:srgbClr val="293A55"/>
                </a:solidFill>
                <a:latin typeface="+mj-lt"/>
              </a:rPr>
              <a:t>судовий</a:t>
            </a:r>
            <a:r>
              <a:rPr lang="ru-RU" dirty="0">
                <a:solidFill>
                  <a:srgbClr val="293A55"/>
                </a:solidFill>
                <a:latin typeface="+mj-lt"/>
              </a:rPr>
              <a:t> </a:t>
            </a:r>
            <a:r>
              <a:rPr lang="ru-RU" dirty="0" err="1">
                <a:solidFill>
                  <a:srgbClr val="293A55"/>
                </a:solidFill>
                <a:latin typeface="+mj-lt"/>
              </a:rPr>
              <a:t>захист</a:t>
            </a:r>
            <a:r>
              <a:rPr lang="ru-RU" dirty="0">
                <a:solidFill>
                  <a:srgbClr val="293A55"/>
                </a:solidFill>
                <a:latin typeface="+mj-lt"/>
              </a:rPr>
              <a:t> </a:t>
            </a:r>
            <a:r>
              <a:rPr lang="ru-RU" dirty="0" err="1">
                <a:solidFill>
                  <a:srgbClr val="293A55"/>
                </a:solidFill>
                <a:latin typeface="+mj-lt"/>
              </a:rPr>
              <a:t>порушених</a:t>
            </a:r>
            <a:r>
              <a:rPr lang="ru-RU" dirty="0">
                <a:solidFill>
                  <a:srgbClr val="293A55"/>
                </a:solidFill>
                <a:latin typeface="+mj-lt"/>
              </a:rPr>
              <a:t>, </a:t>
            </a:r>
            <a:r>
              <a:rPr lang="ru-RU" dirty="0" err="1">
                <a:solidFill>
                  <a:srgbClr val="293A55"/>
                </a:solidFill>
                <a:latin typeface="+mj-lt"/>
              </a:rPr>
              <a:t>невизнаних</a:t>
            </a:r>
            <a:r>
              <a:rPr lang="ru-RU" dirty="0">
                <a:solidFill>
                  <a:srgbClr val="293A55"/>
                </a:solidFill>
                <a:latin typeface="+mj-lt"/>
              </a:rPr>
              <a:t> </a:t>
            </a:r>
            <a:r>
              <a:rPr lang="ru-RU" dirty="0" err="1">
                <a:solidFill>
                  <a:srgbClr val="293A55"/>
                </a:solidFill>
                <a:latin typeface="+mj-lt"/>
              </a:rPr>
              <a:t>або</a:t>
            </a:r>
            <a:r>
              <a:rPr lang="ru-RU" dirty="0">
                <a:solidFill>
                  <a:srgbClr val="293A55"/>
                </a:solidFill>
                <a:latin typeface="+mj-lt"/>
              </a:rPr>
              <a:t> </a:t>
            </a:r>
            <a:r>
              <a:rPr lang="ru-RU" dirty="0" err="1">
                <a:solidFill>
                  <a:srgbClr val="293A55"/>
                </a:solidFill>
                <a:latin typeface="+mj-lt"/>
              </a:rPr>
              <a:t>оспорюваних</a:t>
            </a:r>
            <a:r>
              <a:rPr lang="ru-RU" dirty="0">
                <a:solidFill>
                  <a:srgbClr val="293A55"/>
                </a:solidFill>
                <a:latin typeface="+mj-lt"/>
              </a:rPr>
              <a:t> </a:t>
            </a:r>
            <a:r>
              <a:rPr lang="ru-RU" dirty="0" err="1">
                <a:solidFill>
                  <a:srgbClr val="293A55"/>
                </a:solidFill>
                <a:latin typeface="+mj-lt"/>
              </a:rPr>
              <a:t>цивільних</a:t>
            </a:r>
            <a:r>
              <a:rPr lang="ru-RU" dirty="0">
                <a:solidFill>
                  <a:srgbClr val="293A55"/>
                </a:solidFill>
                <a:latin typeface="+mj-lt"/>
              </a:rPr>
              <a:t> прав </a:t>
            </a:r>
            <a:r>
              <a:rPr lang="ru-RU" dirty="0" err="1">
                <a:solidFill>
                  <a:srgbClr val="293A55"/>
                </a:solidFill>
                <a:latin typeface="+mj-lt"/>
              </a:rPr>
              <a:t>чи</a:t>
            </a:r>
            <a:r>
              <a:rPr lang="ru-RU" dirty="0">
                <a:solidFill>
                  <a:srgbClr val="293A55"/>
                </a:solidFill>
                <a:latin typeface="+mj-lt"/>
              </a:rPr>
              <a:t> </a:t>
            </a:r>
            <a:r>
              <a:rPr lang="ru-RU" dirty="0" err="1">
                <a:solidFill>
                  <a:srgbClr val="293A55"/>
                </a:solidFill>
                <a:latin typeface="+mj-lt"/>
              </a:rPr>
              <a:t>інтересів</a:t>
            </a:r>
            <a:r>
              <a:rPr lang="ru-RU" dirty="0">
                <a:solidFill>
                  <a:srgbClr val="293A55"/>
                </a:solidFill>
                <a:latin typeface="+mj-lt"/>
              </a:rPr>
              <a:t>. </a:t>
            </a:r>
            <a:r>
              <a:rPr lang="ru-RU" dirty="0" err="1">
                <a:solidFill>
                  <a:srgbClr val="293A55"/>
                </a:solidFill>
                <a:latin typeface="+mj-lt"/>
              </a:rPr>
              <a:t>Таке</a:t>
            </a:r>
            <a:r>
              <a:rPr lang="ru-RU" dirty="0">
                <a:solidFill>
                  <a:srgbClr val="293A55"/>
                </a:solidFill>
                <a:latin typeface="+mj-lt"/>
              </a:rPr>
              <a:t> право вона </a:t>
            </a:r>
            <a:r>
              <a:rPr lang="ru-RU" dirty="0" err="1">
                <a:solidFill>
                  <a:srgbClr val="293A55"/>
                </a:solidFill>
                <a:latin typeface="+mj-lt"/>
              </a:rPr>
              <a:t>може</a:t>
            </a:r>
            <a:r>
              <a:rPr lang="ru-RU" dirty="0">
                <a:solidFill>
                  <a:srgbClr val="293A55"/>
                </a:solidFill>
                <a:latin typeface="+mj-lt"/>
              </a:rPr>
              <a:t> </a:t>
            </a:r>
            <a:r>
              <a:rPr lang="ru-RU" dirty="0" err="1">
                <a:solidFill>
                  <a:srgbClr val="293A55"/>
                </a:solidFill>
                <a:latin typeface="+mj-lt"/>
              </a:rPr>
              <a:t>реалізувати</a:t>
            </a:r>
            <a:r>
              <a:rPr lang="ru-RU" dirty="0">
                <a:solidFill>
                  <a:srgbClr val="293A55"/>
                </a:solidFill>
                <a:latin typeface="+mj-lt"/>
              </a:rPr>
              <a:t>, </a:t>
            </a:r>
            <a:r>
              <a:rPr lang="ru-RU" dirty="0" err="1">
                <a:solidFill>
                  <a:srgbClr val="293A55"/>
                </a:solidFill>
                <a:latin typeface="+mj-lt"/>
              </a:rPr>
              <a:t>зокрема</a:t>
            </a:r>
            <a:r>
              <a:rPr lang="ru-RU" dirty="0">
                <a:solidFill>
                  <a:srgbClr val="293A55"/>
                </a:solidFill>
                <a:latin typeface="+mj-lt"/>
              </a:rPr>
              <a:t>, у </a:t>
            </a:r>
            <a:r>
              <a:rPr lang="ru-RU" dirty="0" err="1">
                <a:solidFill>
                  <a:srgbClr val="293A55"/>
                </a:solidFill>
                <a:latin typeface="+mj-lt"/>
              </a:rPr>
              <a:t>цивільних</a:t>
            </a:r>
            <a:r>
              <a:rPr lang="ru-RU" dirty="0">
                <a:solidFill>
                  <a:srgbClr val="293A55"/>
                </a:solidFill>
                <a:latin typeface="+mj-lt"/>
              </a:rPr>
              <a:t> </a:t>
            </a:r>
            <a:r>
              <a:rPr lang="ru-RU" dirty="0" err="1">
                <a:solidFill>
                  <a:srgbClr val="293A55"/>
                </a:solidFill>
                <a:latin typeface="+mj-lt"/>
              </a:rPr>
              <a:t>процесуальних</a:t>
            </a:r>
            <a:r>
              <a:rPr lang="ru-RU" dirty="0">
                <a:solidFill>
                  <a:srgbClr val="293A55"/>
                </a:solidFill>
                <a:latin typeface="+mj-lt"/>
              </a:rPr>
              <a:t> </a:t>
            </a:r>
            <a:r>
              <a:rPr lang="ru-RU" dirty="0" err="1">
                <a:solidFill>
                  <a:srgbClr val="293A55"/>
                </a:solidFill>
                <a:latin typeface="+mj-lt"/>
              </a:rPr>
              <a:t>відносинах</a:t>
            </a:r>
            <a:r>
              <a:rPr lang="ru-RU" dirty="0">
                <a:solidFill>
                  <a:srgbClr val="293A55"/>
                </a:solidFill>
                <a:latin typeface="+mj-lt"/>
              </a:rPr>
              <a:t>. </a:t>
            </a:r>
            <a:r>
              <a:rPr lang="ru-RU" dirty="0" err="1">
                <a:solidFill>
                  <a:srgbClr val="293A55"/>
                </a:solidFill>
                <a:latin typeface="+mj-lt"/>
              </a:rPr>
              <a:t>Якщо</a:t>
            </a:r>
            <a:r>
              <a:rPr lang="ru-RU" dirty="0">
                <a:solidFill>
                  <a:srgbClr val="293A55"/>
                </a:solidFill>
                <a:latin typeface="+mj-lt"/>
              </a:rPr>
              <a:t> </a:t>
            </a:r>
            <a:r>
              <a:rPr lang="ru-RU" dirty="0" err="1">
                <a:solidFill>
                  <a:srgbClr val="293A55"/>
                </a:solidFill>
                <a:latin typeface="+mj-lt"/>
              </a:rPr>
              <a:t>первісний</a:t>
            </a:r>
            <a:r>
              <a:rPr lang="ru-RU" dirty="0">
                <a:solidFill>
                  <a:srgbClr val="293A55"/>
                </a:solidFill>
                <a:latin typeface="+mj-lt"/>
              </a:rPr>
              <a:t> кредитор </a:t>
            </a:r>
            <a:r>
              <a:rPr lang="ru-RU" dirty="0" err="1">
                <a:solidFill>
                  <a:srgbClr val="293A55"/>
                </a:solidFill>
                <a:latin typeface="+mj-lt"/>
              </a:rPr>
              <a:t>відчужив</a:t>
            </a:r>
            <a:r>
              <a:rPr lang="ru-RU" dirty="0">
                <a:solidFill>
                  <a:srgbClr val="293A55"/>
                </a:solidFill>
                <a:latin typeface="+mj-lt"/>
              </a:rPr>
              <a:t> права </a:t>
            </a:r>
            <a:r>
              <a:rPr lang="ru-RU" dirty="0" err="1">
                <a:solidFill>
                  <a:srgbClr val="293A55"/>
                </a:solidFill>
                <a:latin typeface="+mj-lt"/>
              </a:rPr>
              <a:t>вимоги</a:t>
            </a:r>
            <a:r>
              <a:rPr lang="ru-RU" dirty="0">
                <a:solidFill>
                  <a:srgbClr val="293A55"/>
                </a:solidFill>
                <a:latin typeface="+mj-lt"/>
              </a:rPr>
              <a:t> за договорами новому кредитору, то </a:t>
            </a:r>
            <a:r>
              <a:rPr lang="ru-RU" dirty="0" err="1">
                <a:solidFill>
                  <a:srgbClr val="293A55"/>
                </a:solidFill>
                <a:latin typeface="+mj-lt"/>
              </a:rPr>
              <a:t>він</a:t>
            </a:r>
            <a:r>
              <a:rPr lang="ru-RU" dirty="0">
                <a:solidFill>
                  <a:srgbClr val="293A55"/>
                </a:solidFill>
                <a:latin typeface="+mj-lt"/>
              </a:rPr>
              <a:t> передав </a:t>
            </a:r>
            <a:r>
              <a:rPr lang="ru-RU" dirty="0" err="1">
                <a:solidFill>
                  <a:srgbClr val="293A55"/>
                </a:solidFill>
                <a:latin typeface="+mj-lt"/>
              </a:rPr>
              <a:t>останньому</a:t>
            </a:r>
            <a:r>
              <a:rPr lang="ru-RU" dirty="0">
                <a:solidFill>
                  <a:srgbClr val="293A55"/>
                </a:solidFill>
                <a:latin typeface="+mj-lt"/>
              </a:rPr>
              <a:t> і право на </a:t>
            </a:r>
            <a:r>
              <a:rPr lang="ru-RU" dirty="0" err="1">
                <a:solidFill>
                  <a:srgbClr val="293A55"/>
                </a:solidFill>
                <a:latin typeface="+mj-lt"/>
              </a:rPr>
              <a:t>судовий</a:t>
            </a:r>
            <a:r>
              <a:rPr lang="ru-RU" dirty="0">
                <a:solidFill>
                  <a:srgbClr val="293A55"/>
                </a:solidFill>
                <a:latin typeface="+mj-lt"/>
              </a:rPr>
              <a:t> </a:t>
            </a:r>
            <a:r>
              <a:rPr lang="ru-RU" dirty="0" err="1">
                <a:solidFill>
                  <a:srgbClr val="293A55"/>
                </a:solidFill>
                <a:latin typeface="+mj-lt"/>
              </a:rPr>
              <a:t>захист</a:t>
            </a:r>
            <a:r>
              <a:rPr lang="ru-RU" dirty="0">
                <a:solidFill>
                  <a:srgbClr val="293A55"/>
                </a:solidFill>
                <a:latin typeface="+mj-lt"/>
              </a:rPr>
              <a:t> </a:t>
            </a:r>
            <a:r>
              <a:rPr lang="ru-RU" dirty="0" err="1">
                <a:solidFill>
                  <a:srgbClr val="293A55"/>
                </a:solidFill>
                <a:latin typeface="+mj-lt"/>
              </a:rPr>
              <a:t>відповідних</a:t>
            </a:r>
            <a:r>
              <a:rPr lang="ru-RU" dirty="0">
                <a:solidFill>
                  <a:srgbClr val="293A55"/>
                </a:solidFill>
                <a:latin typeface="+mj-lt"/>
              </a:rPr>
              <a:t> прав </a:t>
            </a:r>
            <a:r>
              <a:rPr lang="ru-RU" dirty="0" err="1">
                <a:solidFill>
                  <a:srgbClr val="293A55"/>
                </a:solidFill>
                <a:latin typeface="+mj-lt"/>
              </a:rPr>
              <a:t>вимоги</a:t>
            </a:r>
            <a:r>
              <a:rPr lang="ru-RU" dirty="0">
                <a:solidFill>
                  <a:srgbClr val="293A55"/>
                </a:solidFill>
                <a:latin typeface="+mj-lt"/>
              </a:rPr>
              <a:t>, у тому </a:t>
            </a:r>
            <a:r>
              <a:rPr lang="ru-RU" dirty="0" err="1">
                <a:solidFill>
                  <a:srgbClr val="293A55"/>
                </a:solidFill>
                <a:latin typeface="+mj-lt"/>
              </a:rPr>
              <a:t>числі</a:t>
            </a:r>
            <a:r>
              <a:rPr lang="ru-RU" dirty="0">
                <a:solidFill>
                  <a:srgbClr val="293A55"/>
                </a:solidFill>
                <a:latin typeface="+mj-lt"/>
              </a:rPr>
              <a:t> </a:t>
            </a:r>
            <a:r>
              <a:rPr lang="ru-RU" dirty="0" err="1">
                <a:solidFill>
                  <a:srgbClr val="293A55"/>
                </a:solidFill>
                <a:latin typeface="+mj-lt"/>
              </a:rPr>
              <a:t>тоді</a:t>
            </a:r>
            <a:r>
              <a:rPr lang="ru-RU" dirty="0">
                <a:solidFill>
                  <a:srgbClr val="293A55"/>
                </a:solidFill>
                <a:latin typeface="+mj-lt"/>
              </a:rPr>
              <a:t>, </a:t>
            </a:r>
            <a:r>
              <a:rPr lang="ru-RU" dirty="0" err="1">
                <a:solidFill>
                  <a:srgbClr val="293A55"/>
                </a:solidFill>
                <a:latin typeface="+mj-lt"/>
              </a:rPr>
              <a:t>якщо</a:t>
            </a:r>
            <a:r>
              <a:rPr lang="ru-RU" dirty="0">
                <a:solidFill>
                  <a:srgbClr val="293A55"/>
                </a:solidFill>
                <a:latin typeface="+mj-lt"/>
              </a:rPr>
              <a:t> </a:t>
            </a:r>
            <a:r>
              <a:rPr lang="ru-RU" dirty="0" err="1">
                <a:solidFill>
                  <a:srgbClr val="293A55"/>
                </a:solidFill>
                <a:latin typeface="+mj-lt"/>
              </a:rPr>
              <a:t>щодо</a:t>
            </a:r>
            <a:r>
              <a:rPr lang="ru-RU" dirty="0">
                <a:solidFill>
                  <a:srgbClr val="293A55"/>
                </a:solidFill>
                <a:latin typeface="+mj-lt"/>
              </a:rPr>
              <a:t> </a:t>
            </a:r>
            <a:r>
              <a:rPr lang="ru-RU" dirty="0" err="1">
                <a:solidFill>
                  <a:srgbClr val="293A55"/>
                </a:solidFill>
                <a:latin typeface="+mj-lt"/>
              </a:rPr>
              <a:t>цих</a:t>
            </a:r>
            <a:r>
              <a:rPr lang="ru-RU" dirty="0">
                <a:solidFill>
                  <a:srgbClr val="293A55"/>
                </a:solidFill>
                <a:latin typeface="+mj-lt"/>
              </a:rPr>
              <a:t> прав є </a:t>
            </a:r>
            <a:r>
              <a:rPr lang="ru-RU" dirty="0" err="1">
                <a:solidFill>
                  <a:srgbClr val="293A55"/>
                </a:solidFill>
                <a:latin typeface="+mj-lt"/>
              </a:rPr>
              <a:t>оспорюваний</a:t>
            </a:r>
            <a:r>
              <a:rPr lang="ru-RU" dirty="0">
                <a:solidFill>
                  <a:srgbClr val="293A55"/>
                </a:solidFill>
                <a:latin typeface="+mj-lt"/>
              </a:rPr>
              <a:t> </a:t>
            </a:r>
            <a:r>
              <a:rPr lang="ru-RU" dirty="0" err="1">
                <a:solidFill>
                  <a:srgbClr val="293A55"/>
                </a:solidFill>
                <a:latin typeface="+mj-lt"/>
              </a:rPr>
              <a:t>первісним</a:t>
            </a:r>
            <a:r>
              <a:rPr lang="ru-RU" dirty="0">
                <a:solidFill>
                  <a:srgbClr val="293A55"/>
                </a:solidFill>
                <a:latin typeface="+mj-lt"/>
              </a:rPr>
              <a:t> кредитором </a:t>
            </a:r>
            <a:r>
              <a:rPr lang="ru-RU" dirty="0" err="1">
                <a:solidFill>
                  <a:srgbClr val="293A55"/>
                </a:solidFill>
                <a:latin typeface="+mj-lt"/>
              </a:rPr>
              <a:t>правочин</a:t>
            </a:r>
            <a:r>
              <a:rPr lang="ru-RU" dirty="0">
                <a:solidFill>
                  <a:srgbClr val="293A55"/>
                </a:solidFill>
                <a:latin typeface="+mj-lt"/>
              </a:rPr>
              <a:t>. </a:t>
            </a:r>
            <a:r>
              <a:rPr lang="ru-RU" dirty="0" err="1">
                <a:solidFill>
                  <a:srgbClr val="293A55"/>
                </a:solidFill>
                <a:latin typeface="+mj-lt"/>
              </a:rPr>
              <a:t>Після</a:t>
            </a:r>
            <a:r>
              <a:rPr lang="ru-RU" dirty="0">
                <a:solidFill>
                  <a:srgbClr val="293A55"/>
                </a:solidFill>
                <a:latin typeface="+mj-lt"/>
              </a:rPr>
              <a:t> </a:t>
            </a:r>
            <a:r>
              <a:rPr lang="ru-RU" dirty="0" err="1">
                <a:solidFill>
                  <a:srgbClr val="293A55"/>
                </a:solidFill>
                <a:latin typeface="+mj-lt"/>
              </a:rPr>
              <a:t>відступлення</a:t>
            </a:r>
            <a:r>
              <a:rPr lang="ru-RU" dirty="0">
                <a:solidFill>
                  <a:srgbClr val="293A55"/>
                </a:solidFill>
                <a:latin typeface="+mj-lt"/>
              </a:rPr>
              <a:t> </a:t>
            </a:r>
            <a:r>
              <a:rPr lang="ru-RU" dirty="0" err="1">
                <a:solidFill>
                  <a:srgbClr val="293A55"/>
                </a:solidFill>
                <a:latin typeface="+mj-lt"/>
              </a:rPr>
              <a:t>цивільного</a:t>
            </a:r>
            <a:r>
              <a:rPr lang="ru-RU" dirty="0">
                <a:solidFill>
                  <a:srgbClr val="293A55"/>
                </a:solidFill>
                <a:latin typeface="+mj-lt"/>
              </a:rPr>
              <a:t> права </a:t>
            </a:r>
            <a:r>
              <a:rPr lang="ru-RU" dirty="0" err="1">
                <a:solidFill>
                  <a:srgbClr val="293A55"/>
                </a:solidFill>
                <a:latin typeface="+mj-lt"/>
              </a:rPr>
              <a:t>первісний</a:t>
            </a:r>
            <a:r>
              <a:rPr lang="ru-RU" dirty="0">
                <a:solidFill>
                  <a:srgbClr val="293A55"/>
                </a:solidFill>
                <a:latin typeface="+mj-lt"/>
              </a:rPr>
              <a:t> кредитор не </a:t>
            </a:r>
            <a:r>
              <a:rPr lang="ru-RU" dirty="0" err="1">
                <a:solidFill>
                  <a:srgbClr val="293A55"/>
                </a:solidFill>
                <a:latin typeface="+mj-lt"/>
              </a:rPr>
              <a:t>зберігає</a:t>
            </a:r>
            <a:r>
              <a:rPr lang="ru-RU" dirty="0">
                <a:solidFill>
                  <a:srgbClr val="293A55"/>
                </a:solidFill>
                <a:latin typeface="+mj-lt"/>
              </a:rPr>
              <a:t> за собою право </a:t>
            </a:r>
            <a:r>
              <a:rPr lang="ru-RU" dirty="0" err="1">
                <a:solidFill>
                  <a:srgbClr val="293A55"/>
                </a:solidFill>
                <a:latin typeface="+mj-lt"/>
              </a:rPr>
              <a:t>його</a:t>
            </a:r>
            <a:r>
              <a:rPr lang="ru-RU" dirty="0">
                <a:solidFill>
                  <a:srgbClr val="293A55"/>
                </a:solidFill>
                <a:latin typeface="+mj-lt"/>
              </a:rPr>
              <a:t> судового </a:t>
            </a:r>
            <a:r>
              <a:rPr lang="ru-RU" dirty="0" err="1">
                <a:solidFill>
                  <a:srgbClr val="293A55"/>
                </a:solidFill>
                <a:latin typeface="+mj-lt"/>
              </a:rPr>
              <a:t>захисту</a:t>
            </a:r>
            <a:r>
              <a:rPr lang="ru-RU" dirty="0">
                <a:solidFill>
                  <a:srgbClr val="293A55"/>
                </a:solidFill>
                <a:latin typeface="+mj-lt"/>
              </a:rPr>
              <a:t>.</a:t>
            </a:r>
          </a:p>
          <a:p>
            <a:pPr algn="just"/>
            <a:r>
              <a:rPr lang="ru-RU" dirty="0">
                <a:solidFill>
                  <a:srgbClr val="293A55"/>
                </a:solidFill>
                <a:latin typeface="+mj-lt"/>
              </a:rPr>
              <a:t>З </a:t>
            </a:r>
            <a:r>
              <a:rPr lang="ru-RU" dirty="0" err="1">
                <a:solidFill>
                  <a:srgbClr val="293A55"/>
                </a:solidFill>
                <a:latin typeface="+mj-lt"/>
              </a:rPr>
              <a:t>огляду</a:t>
            </a:r>
            <a:r>
              <a:rPr lang="ru-RU" dirty="0">
                <a:solidFill>
                  <a:srgbClr val="293A55"/>
                </a:solidFill>
                <a:latin typeface="+mj-lt"/>
              </a:rPr>
              <a:t> на </a:t>
            </a:r>
            <a:r>
              <a:rPr lang="ru-RU" dirty="0" err="1">
                <a:solidFill>
                  <a:srgbClr val="293A55"/>
                </a:solidFill>
                <a:latin typeface="+mj-lt"/>
              </a:rPr>
              <a:t>вказане</a:t>
            </a:r>
            <a:r>
              <a:rPr lang="ru-RU" dirty="0">
                <a:solidFill>
                  <a:srgbClr val="293A55"/>
                </a:solidFill>
                <a:latin typeface="+mj-lt"/>
              </a:rPr>
              <a:t> Велика Палата Верховного Суду </a:t>
            </a:r>
            <a:r>
              <a:rPr lang="ru-RU" b="1" dirty="0" err="1">
                <a:solidFill>
                  <a:srgbClr val="293A55"/>
                </a:solidFill>
                <a:latin typeface="+mj-lt"/>
              </a:rPr>
              <a:t>відступає</a:t>
            </a:r>
            <a:r>
              <a:rPr lang="ru-RU" b="1" dirty="0">
                <a:solidFill>
                  <a:srgbClr val="293A55"/>
                </a:solidFill>
                <a:latin typeface="+mj-lt"/>
              </a:rPr>
              <a:t> </a:t>
            </a:r>
            <a:r>
              <a:rPr lang="ru-RU" b="1" dirty="0" err="1">
                <a:solidFill>
                  <a:srgbClr val="293A55"/>
                </a:solidFill>
                <a:latin typeface="+mj-lt"/>
              </a:rPr>
              <a:t>від</a:t>
            </a:r>
            <a:r>
              <a:rPr lang="ru-RU" b="1" dirty="0">
                <a:solidFill>
                  <a:srgbClr val="293A55"/>
                </a:solidFill>
                <a:latin typeface="+mj-lt"/>
              </a:rPr>
              <a:t> </a:t>
            </a:r>
            <a:r>
              <a:rPr lang="ru-RU" b="1" dirty="0" err="1">
                <a:solidFill>
                  <a:srgbClr val="293A55"/>
                </a:solidFill>
                <a:latin typeface="+mj-lt"/>
              </a:rPr>
              <a:t>висновку</a:t>
            </a:r>
            <a:r>
              <a:rPr lang="ru-RU" dirty="0">
                <a:solidFill>
                  <a:srgbClr val="293A55"/>
                </a:solidFill>
                <a:latin typeface="+mj-lt"/>
              </a:rPr>
              <a:t> Верховного Суду у </a:t>
            </a:r>
            <a:r>
              <a:rPr lang="ru-RU" dirty="0" err="1">
                <a:solidFill>
                  <a:srgbClr val="293A55"/>
                </a:solidFill>
                <a:latin typeface="+mj-lt"/>
              </a:rPr>
              <a:t>складі</a:t>
            </a:r>
            <a:r>
              <a:rPr lang="ru-RU" dirty="0">
                <a:solidFill>
                  <a:srgbClr val="293A55"/>
                </a:solidFill>
                <a:latin typeface="+mj-lt"/>
              </a:rPr>
              <a:t> </a:t>
            </a:r>
            <a:r>
              <a:rPr lang="ru-RU" dirty="0" err="1">
                <a:solidFill>
                  <a:srgbClr val="293A55"/>
                </a:solidFill>
                <a:latin typeface="+mj-lt"/>
              </a:rPr>
              <a:t>колегії</a:t>
            </a:r>
            <a:r>
              <a:rPr lang="ru-RU" dirty="0">
                <a:solidFill>
                  <a:srgbClr val="293A55"/>
                </a:solidFill>
                <a:latin typeface="+mj-lt"/>
              </a:rPr>
              <a:t> </a:t>
            </a:r>
            <a:r>
              <a:rPr lang="ru-RU" dirty="0" err="1">
                <a:solidFill>
                  <a:srgbClr val="293A55"/>
                </a:solidFill>
                <a:latin typeface="+mj-lt"/>
              </a:rPr>
              <a:t>суддів</a:t>
            </a:r>
            <a:r>
              <a:rPr lang="ru-RU" dirty="0">
                <a:solidFill>
                  <a:srgbClr val="293A55"/>
                </a:solidFill>
                <a:latin typeface="+mj-lt"/>
              </a:rPr>
              <a:t> </a:t>
            </a:r>
            <a:r>
              <a:rPr lang="ru-RU" dirty="0" err="1">
                <a:solidFill>
                  <a:srgbClr val="293A55"/>
                </a:solidFill>
                <a:latin typeface="+mj-lt"/>
              </a:rPr>
              <a:t>Касаційного</a:t>
            </a:r>
            <a:r>
              <a:rPr lang="ru-RU" dirty="0">
                <a:solidFill>
                  <a:srgbClr val="293A55"/>
                </a:solidFill>
                <a:latin typeface="+mj-lt"/>
              </a:rPr>
              <a:t> </a:t>
            </a:r>
            <a:r>
              <a:rPr lang="ru-RU" dirty="0" err="1">
                <a:solidFill>
                  <a:srgbClr val="293A55"/>
                </a:solidFill>
                <a:latin typeface="+mj-lt"/>
              </a:rPr>
              <a:t>господарського</a:t>
            </a:r>
            <a:r>
              <a:rPr lang="ru-RU" dirty="0">
                <a:solidFill>
                  <a:srgbClr val="293A55"/>
                </a:solidFill>
                <a:latin typeface="+mj-lt"/>
              </a:rPr>
              <a:t> суду, </a:t>
            </a:r>
            <a:r>
              <a:rPr lang="ru-RU" dirty="0" err="1">
                <a:solidFill>
                  <a:srgbClr val="293A55"/>
                </a:solidFill>
                <a:latin typeface="+mj-lt"/>
              </a:rPr>
              <a:t>викладеного</a:t>
            </a:r>
            <a:r>
              <a:rPr lang="ru-RU" dirty="0">
                <a:solidFill>
                  <a:srgbClr val="293A55"/>
                </a:solidFill>
                <a:latin typeface="+mj-lt"/>
              </a:rPr>
              <a:t> у </a:t>
            </a:r>
            <a:r>
              <a:rPr lang="ru-RU" dirty="0" err="1">
                <a:solidFill>
                  <a:srgbClr val="00ADFA"/>
                </a:solidFill>
                <a:latin typeface="+mj-lt"/>
                <a:hlinkClick r:id="rId4"/>
              </a:rPr>
              <a:t>постанові</a:t>
            </a:r>
            <a:r>
              <a:rPr lang="ru-RU" dirty="0">
                <a:solidFill>
                  <a:srgbClr val="00ADFA"/>
                </a:solidFill>
                <a:latin typeface="+mj-lt"/>
                <a:hlinkClick r:id="rId4"/>
              </a:rPr>
              <a:t> </a:t>
            </a:r>
            <a:r>
              <a:rPr lang="ru-RU" dirty="0" err="1">
                <a:solidFill>
                  <a:srgbClr val="00ADFA"/>
                </a:solidFill>
                <a:latin typeface="+mj-lt"/>
                <a:hlinkClick r:id="rId4"/>
              </a:rPr>
              <a:t>від</a:t>
            </a:r>
            <a:r>
              <a:rPr lang="ru-RU" dirty="0">
                <a:solidFill>
                  <a:srgbClr val="00ADFA"/>
                </a:solidFill>
                <a:latin typeface="+mj-lt"/>
                <a:hlinkClick r:id="rId4"/>
              </a:rPr>
              <a:t> 15 </a:t>
            </a:r>
            <a:r>
              <a:rPr lang="ru-RU" dirty="0" err="1">
                <a:solidFill>
                  <a:srgbClr val="00ADFA"/>
                </a:solidFill>
                <a:latin typeface="+mj-lt"/>
                <a:hlinkClick r:id="rId4"/>
              </a:rPr>
              <a:t>червня</a:t>
            </a:r>
            <a:r>
              <a:rPr lang="ru-RU" dirty="0">
                <a:solidFill>
                  <a:srgbClr val="00ADFA"/>
                </a:solidFill>
                <a:latin typeface="+mj-lt"/>
                <a:hlinkClick r:id="rId4"/>
              </a:rPr>
              <a:t> 2020 року у </a:t>
            </a:r>
            <a:r>
              <a:rPr lang="ru-RU" dirty="0" err="1">
                <a:solidFill>
                  <a:srgbClr val="00ADFA"/>
                </a:solidFill>
                <a:latin typeface="+mj-lt"/>
                <a:hlinkClick r:id="rId4"/>
              </a:rPr>
              <a:t>справі</a:t>
            </a:r>
            <a:r>
              <a:rPr lang="ru-RU" dirty="0">
                <a:solidFill>
                  <a:srgbClr val="00ADFA"/>
                </a:solidFill>
                <a:latin typeface="+mj-lt"/>
                <a:hlinkClick r:id="rId4"/>
              </a:rPr>
              <a:t> N 910/10006/19</a:t>
            </a:r>
            <a:r>
              <a:rPr lang="ru-RU" dirty="0">
                <a:solidFill>
                  <a:srgbClr val="293A55"/>
                </a:solidFill>
                <a:latin typeface="+mj-lt"/>
              </a:rPr>
              <a:t>.</a:t>
            </a:r>
            <a:endParaRPr lang="ru-RU" b="0" i="0" dirty="0">
              <a:solidFill>
                <a:srgbClr val="293A55"/>
              </a:solidFill>
              <a:effectLst/>
              <a:latin typeface="+mj-lt"/>
            </a:endParaRPr>
          </a:p>
        </p:txBody>
      </p:sp>
    </p:spTree>
    <p:extLst>
      <p:ext uri="{BB962C8B-B14F-4D97-AF65-F5344CB8AC3E}">
        <p14:creationId xmlns:p14="http://schemas.microsoft.com/office/powerpoint/2010/main" val="294498797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09897" y="335845"/>
            <a:ext cx="10937966" cy="6001643"/>
          </a:xfrm>
          <a:prstGeom prst="rect">
            <a:avLst/>
          </a:prstGeom>
        </p:spPr>
        <p:txBody>
          <a:bodyPr wrap="square">
            <a:spAutoFit/>
          </a:bodyPr>
          <a:lstStyle/>
          <a:p>
            <a:pPr algn="ctr"/>
            <a:r>
              <a:rPr lang="ru-RU" sz="1600" b="1" dirty="0">
                <a:solidFill>
                  <a:srgbClr val="293A55"/>
                </a:solidFill>
                <a:latin typeface="+mj-lt"/>
              </a:rPr>
              <a:t>ВЕРХОВНИЙ СУД</a:t>
            </a:r>
            <a:endParaRPr lang="ru-RU" sz="1600" dirty="0">
              <a:solidFill>
                <a:srgbClr val="293A55"/>
              </a:solidFill>
              <a:latin typeface="+mj-lt"/>
            </a:endParaRPr>
          </a:p>
          <a:p>
            <a:pPr algn="ctr"/>
            <a:r>
              <a:rPr lang="ru-RU" sz="1600" b="1" dirty="0">
                <a:solidFill>
                  <a:srgbClr val="293A55"/>
                </a:solidFill>
                <a:latin typeface="+mj-lt"/>
              </a:rPr>
              <a:t>ПРАВОВА ПОЗИЦІЯ</a:t>
            </a:r>
            <a:br>
              <a:rPr lang="ru-RU" sz="1600" b="1" dirty="0">
                <a:solidFill>
                  <a:srgbClr val="293A55"/>
                </a:solidFill>
                <a:latin typeface="+mj-lt"/>
              </a:rPr>
            </a:br>
            <a:r>
              <a:rPr lang="ru-RU" sz="1600" b="1" dirty="0">
                <a:solidFill>
                  <a:srgbClr val="293A55"/>
                </a:solidFill>
                <a:latin typeface="+mj-lt"/>
              </a:rPr>
              <a:t>(</a:t>
            </a:r>
            <a:r>
              <a:rPr lang="ru-RU" sz="1600" b="1" dirty="0">
                <a:solidFill>
                  <a:srgbClr val="00ADFA"/>
                </a:solidFill>
                <a:latin typeface="+mj-lt"/>
                <a:hlinkClick r:id="rId2"/>
              </a:rPr>
              <a:t>постанова </a:t>
            </a:r>
            <a:r>
              <a:rPr lang="ru-RU" sz="1600" b="1" dirty="0" err="1">
                <a:solidFill>
                  <a:srgbClr val="00ADFA"/>
                </a:solidFill>
                <a:latin typeface="+mj-lt"/>
                <a:hlinkClick r:id="rId2"/>
              </a:rPr>
              <a:t>від</a:t>
            </a:r>
            <a:r>
              <a:rPr lang="ru-RU" sz="1600" b="1" dirty="0">
                <a:solidFill>
                  <a:srgbClr val="00ADFA"/>
                </a:solidFill>
                <a:latin typeface="+mj-lt"/>
                <a:hlinkClick r:id="rId2"/>
              </a:rPr>
              <a:t> 09.02.2022 р. у </a:t>
            </a:r>
            <a:r>
              <a:rPr lang="ru-RU" sz="1600" b="1" dirty="0" err="1">
                <a:solidFill>
                  <a:srgbClr val="00ADFA"/>
                </a:solidFill>
                <a:latin typeface="+mj-lt"/>
                <a:hlinkClick r:id="rId2"/>
              </a:rPr>
              <a:t>справі</a:t>
            </a:r>
            <a:r>
              <a:rPr lang="ru-RU" sz="1600" b="1" dirty="0">
                <a:solidFill>
                  <a:srgbClr val="00ADFA"/>
                </a:solidFill>
                <a:latin typeface="+mj-lt"/>
                <a:hlinkClick r:id="rId2"/>
              </a:rPr>
              <a:t> </a:t>
            </a:r>
            <a:r>
              <a:rPr lang="en-US" sz="1600" b="1" dirty="0">
                <a:solidFill>
                  <a:srgbClr val="00ADFA"/>
                </a:solidFill>
                <a:latin typeface="+mj-lt"/>
                <a:hlinkClick r:id="rId2"/>
              </a:rPr>
              <a:t>N 709/769/19</a:t>
            </a:r>
            <a:r>
              <a:rPr lang="en-US" sz="1600" b="1" dirty="0" smtClean="0">
                <a:solidFill>
                  <a:srgbClr val="293A55"/>
                </a:solidFill>
                <a:latin typeface="+mj-lt"/>
              </a:rPr>
              <a:t>)</a:t>
            </a:r>
            <a:endParaRPr lang="uk-UA" sz="1600" b="1" dirty="0" smtClean="0">
              <a:solidFill>
                <a:srgbClr val="293A55"/>
              </a:solidFill>
              <a:latin typeface="+mj-lt"/>
            </a:endParaRPr>
          </a:p>
          <a:p>
            <a:pPr algn="ctr"/>
            <a:r>
              <a:rPr lang="ru-RU" sz="1600" b="1" dirty="0" err="1">
                <a:solidFill>
                  <a:srgbClr val="293A55"/>
                </a:solidFill>
                <a:latin typeface="+mj-lt"/>
              </a:rPr>
              <a:t>Щодо</a:t>
            </a:r>
            <a:r>
              <a:rPr lang="ru-RU" sz="1600" b="1" dirty="0">
                <a:solidFill>
                  <a:srgbClr val="293A55"/>
                </a:solidFill>
                <a:latin typeface="+mj-lt"/>
              </a:rPr>
              <a:t> способу </a:t>
            </a:r>
            <a:r>
              <a:rPr lang="ru-RU" sz="1600" b="1" dirty="0" err="1">
                <a:solidFill>
                  <a:srgbClr val="293A55"/>
                </a:solidFill>
                <a:latin typeface="+mj-lt"/>
              </a:rPr>
              <a:t>подання</a:t>
            </a:r>
            <a:r>
              <a:rPr lang="ru-RU" sz="1600" b="1" dirty="0">
                <a:solidFill>
                  <a:srgbClr val="293A55"/>
                </a:solidFill>
                <a:latin typeface="+mj-lt"/>
              </a:rPr>
              <a:t> заяви про </a:t>
            </a:r>
            <a:r>
              <a:rPr lang="ru-RU" sz="1600" b="1" dirty="0" err="1">
                <a:solidFill>
                  <a:srgbClr val="293A55"/>
                </a:solidFill>
                <a:latin typeface="+mj-lt"/>
              </a:rPr>
              <a:t>прийняття</a:t>
            </a:r>
            <a:r>
              <a:rPr lang="ru-RU" sz="1600" b="1" dirty="0">
                <a:solidFill>
                  <a:srgbClr val="293A55"/>
                </a:solidFill>
                <a:latin typeface="+mj-lt"/>
              </a:rPr>
              <a:t> </a:t>
            </a:r>
            <a:r>
              <a:rPr lang="ru-RU" sz="1600" b="1" dirty="0" err="1" smtClean="0">
                <a:solidFill>
                  <a:srgbClr val="293A55"/>
                </a:solidFill>
                <a:latin typeface="+mj-lt"/>
              </a:rPr>
              <a:t>спадщини</a:t>
            </a:r>
            <a:endParaRPr lang="ru-RU" sz="1600" b="1" dirty="0" smtClean="0">
              <a:solidFill>
                <a:srgbClr val="293A55"/>
              </a:solidFill>
              <a:latin typeface="+mj-lt"/>
            </a:endParaRPr>
          </a:p>
          <a:p>
            <a:pPr algn="ctr"/>
            <a:endParaRPr lang="en-US" sz="1600" b="1" dirty="0">
              <a:solidFill>
                <a:srgbClr val="293A55"/>
              </a:solidFill>
              <a:latin typeface="+mj-lt"/>
            </a:endParaRPr>
          </a:p>
          <a:p>
            <a:pPr algn="just"/>
            <a:r>
              <a:rPr lang="ru-RU" sz="1600" b="1" dirty="0" err="1">
                <a:solidFill>
                  <a:srgbClr val="293A55"/>
                </a:solidFill>
                <a:latin typeface="+mj-lt"/>
              </a:rPr>
              <a:t>Чинне</a:t>
            </a:r>
            <a:r>
              <a:rPr lang="ru-RU" sz="1600" b="1" dirty="0">
                <a:solidFill>
                  <a:srgbClr val="293A55"/>
                </a:solidFill>
                <a:latin typeface="+mj-lt"/>
              </a:rPr>
              <a:t> </a:t>
            </a:r>
            <a:r>
              <a:rPr lang="ru-RU" sz="1600" b="1" dirty="0" err="1">
                <a:solidFill>
                  <a:srgbClr val="293A55"/>
                </a:solidFill>
                <a:latin typeface="+mj-lt"/>
              </a:rPr>
              <a:t>законодавство</a:t>
            </a:r>
            <a:r>
              <a:rPr lang="ru-RU" sz="1600" b="1" dirty="0">
                <a:solidFill>
                  <a:srgbClr val="293A55"/>
                </a:solidFill>
                <a:latin typeface="+mj-lt"/>
              </a:rPr>
              <a:t> не </a:t>
            </a:r>
            <a:r>
              <a:rPr lang="ru-RU" sz="1600" b="1" dirty="0" err="1">
                <a:solidFill>
                  <a:srgbClr val="293A55"/>
                </a:solidFill>
                <a:latin typeface="+mj-lt"/>
              </a:rPr>
              <a:t>позбавляє</a:t>
            </a:r>
            <a:r>
              <a:rPr lang="ru-RU" sz="1600" b="1" dirty="0">
                <a:solidFill>
                  <a:srgbClr val="293A55"/>
                </a:solidFill>
                <a:latin typeface="+mj-lt"/>
              </a:rPr>
              <a:t> </a:t>
            </a:r>
            <a:r>
              <a:rPr lang="ru-RU" sz="1600" b="1" dirty="0" err="1">
                <a:solidFill>
                  <a:srgbClr val="293A55"/>
                </a:solidFill>
                <a:latin typeface="+mj-lt"/>
              </a:rPr>
              <a:t>спадкоємця</a:t>
            </a:r>
            <a:r>
              <a:rPr lang="ru-RU" sz="1600" b="1" dirty="0">
                <a:solidFill>
                  <a:srgbClr val="293A55"/>
                </a:solidFill>
                <a:latin typeface="+mj-lt"/>
              </a:rPr>
              <a:t> права </a:t>
            </a:r>
            <a:r>
              <a:rPr lang="ru-RU" sz="1600" b="1" dirty="0" err="1">
                <a:solidFill>
                  <a:srgbClr val="293A55"/>
                </a:solidFill>
                <a:latin typeface="+mj-lt"/>
              </a:rPr>
              <a:t>направити</a:t>
            </a:r>
            <a:r>
              <a:rPr lang="ru-RU" sz="1600" b="1" dirty="0">
                <a:solidFill>
                  <a:srgbClr val="293A55"/>
                </a:solidFill>
                <a:latin typeface="+mj-lt"/>
              </a:rPr>
              <a:t> </a:t>
            </a:r>
            <a:r>
              <a:rPr lang="ru-RU" sz="1600" b="1" dirty="0" err="1">
                <a:solidFill>
                  <a:srgbClr val="293A55"/>
                </a:solidFill>
                <a:latin typeface="+mj-lt"/>
              </a:rPr>
              <a:t>заяву</a:t>
            </a:r>
            <a:r>
              <a:rPr lang="ru-RU" sz="1600" b="1" dirty="0">
                <a:solidFill>
                  <a:srgbClr val="293A55"/>
                </a:solidFill>
                <a:latin typeface="+mj-lt"/>
              </a:rPr>
              <a:t> про </a:t>
            </a:r>
            <a:r>
              <a:rPr lang="ru-RU" sz="1600" b="1" dirty="0" err="1">
                <a:solidFill>
                  <a:srgbClr val="293A55"/>
                </a:solidFill>
                <a:latin typeface="+mj-lt"/>
              </a:rPr>
              <a:t>прийняття</a:t>
            </a:r>
            <a:r>
              <a:rPr lang="ru-RU" sz="1600" b="1" dirty="0">
                <a:solidFill>
                  <a:srgbClr val="293A55"/>
                </a:solidFill>
                <a:latin typeface="+mj-lt"/>
              </a:rPr>
              <a:t> </a:t>
            </a:r>
            <a:r>
              <a:rPr lang="ru-RU" sz="1600" b="1" dirty="0" err="1">
                <a:solidFill>
                  <a:srgbClr val="293A55"/>
                </a:solidFill>
                <a:latin typeface="+mj-lt"/>
              </a:rPr>
              <a:t>спадщини</a:t>
            </a:r>
            <a:r>
              <a:rPr lang="ru-RU" sz="1600" b="1" dirty="0">
                <a:solidFill>
                  <a:srgbClr val="293A55"/>
                </a:solidFill>
                <a:latin typeface="+mj-lt"/>
              </a:rPr>
              <a:t> за </a:t>
            </a:r>
            <a:r>
              <a:rPr lang="ru-RU" sz="1600" b="1" dirty="0" err="1">
                <a:solidFill>
                  <a:srgbClr val="293A55"/>
                </a:solidFill>
                <a:latin typeface="+mj-lt"/>
              </a:rPr>
              <a:t>допомогою</a:t>
            </a:r>
            <a:r>
              <a:rPr lang="ru-RU" sz="1600" b="1" dirty="0">
                <a:solidFill>
                  <a:srgbClr val="293A55"/>
                </a:solidFill>
                <a:latin typeface="+mj-lt"/>
              </a:rPr>
              <a:t> </a:t>
            </a:r>
            <a:r>
              <a:rPr lang="ru-RU" sz="1600" b="1" dirty="0" err="1">
                <a:solidFill>
                  <a:srgbClr val="293A55"/>
                </a:solidFill>
                <a:latin typeface="+mj-lt"/>
              </a:rPr>
              <a:t>засобів</a:t>
            </a:r>
            <a:r>
              <a:rPr lang="ru-RU" sz="1600" b="1" dirty="0">
                <a:solidFill>
                  <a:srgbClr val="293A55"/>
                </a:solidFill>
                <a:latin typeface="+mj-lt"/>
              </a:rPr>
              <a:t> </a:t>
            </a:r>
            <a:r>
              <a:rPr lang="ru-RU" sz="1600" b="1" dirty="0" err="1">
                <a:solidFill>
                  <a:srgbClr val="293A55"/>
                </a:solidFill>
                <a:latin typeface="+mj-lt"/>
              </a:rPr>
              <a:t>поштового</a:t>
            </a:r>
            <a:r>
              <a:rPr lang="ru-RU" sz="1600" b="1" dirty="0">
                <a:solidFill>
                  <a:srgbClr val="293A55"/>
                </a:solidFill>
                <a:latin typeface="+mj-lt"/>
              </a:rPr>
              <a:t> </a:t>
            </a:r>
            <a:r>
              <a:rPr lang="ru-RU" sz="1600" b="1" dirty="0" err="1">
                <a:solidFill>
                  <a:srgbClr val="293A55"/>
                </a:solidFill>
                <a:latin typeface="+mj-lt"/>
              </a:rPr>
              <a:t>зв'язку</a:t>
            </a:r>
            <a:r>
              <a:rPr lang="ru-RU" sz="1600" b="1" dirty="0">
                <a:solidFill>
                  <a:srgbClr val="293A55"/>
                </a:solidFill>
                <a:latin typeface="+mj-lt"/>
              </a:rPr>
              <a:t>, а </a:t>
            </a:r>
            <a:r>
              <a:rPr lang="ru-RU" sz="1600" b="1" dirty="0" err="1">
                <a:solidFill>
                  <a:srgbClr val="293A55"/>
                </a:solidFill>
                <a:latin typeface="+mj-lt"/>
              </a:rPr>
              <a:t>також</a:t>
            </a:r>
            <a:r>
              <a:rPr lang="ru-RU" sz="1600" b="1" dirty="0">
                <a:solidFill>
                  <a:srgbClr val="293A55"/>
                </a:solidFill>
                <a:latin typeface="+mj-lt"/>
              </a:rPr>
              <a:t> подати </a:t>
            </a:r>
            <a:r>
              <a:rPr lang="ru-RU" sz="1600" b="1" dirty="0" err="1">
                <a:solidFill>
                  <a:srgbClr val="293A55"/>
                </a:solidFill>
                <a:latin typeface="+mj-lt"/>
              </a:rPr>
              <a:t>її</a:t>
            </a:r>
            <a:r>
              <a:rPr lang="ru-RU" sz="1600" b="1" dirty="0">
                <a:solidFill>
                  <a:srgbClr val="293A55"/>
                </a:solidFill>
                <a:latin typeface="+mj-lt"/>
              </a:rPr>
              <a:t> через орган </a:t>
            </a:r>
            <a:r>
              <a:rPr lang="ru-RU" sz="1600" b="1" dirty="0" err="1">
                <a:solidFill>
                  <a:srgbClr val="293A55"/>
                </a:solidFill>
                <a:latin typeface="+mj-lt"/>
              </a:rPr>
              <a:t>місцевого</a:t>
            </a:r>
            <a:r>
              <a:rPr lang="ru-RU" sz="1600" b="1" dirty="0">
                <a:solidFill>
                  <a:srgbClr val="293A55"/>
                </a:solidFill>
                <a:latin typeface="+mj-lt"/>
              </a:rPr>
              <a:t> </a:t>
            </a:r>
            <a:r>
              <a:rPr lang="ru-RU" sz="1600" b="1" dirty="0" err="1">
                <a:solidFill>
                  <a:srgbClr val="293A55"/>
                </a:solidFill>
                <a:latin typeface="+mj-lt"/>
              </a:rPr>
              <a:t>самоврядування</a:t>
            </a:r>
            <a:r>
              <a:rPr lang="ru-RU" sz="1600" dirty="0">
                <a:solidFill>
                  <a:srgbClr val="293A55"/>
                </a:solidFill>
                <a:latin typeface="+mj-lt"/>
              </a:rPr>
              <a:t>.</a:t>
            </a:r>
          </a:p>
          <a:p>
            <a:pPr algn="just"/>
            <a:r>
              <a:rPr lang="ru-RU" sz="1600" dirty="0" err="1">
                <a:solidFill>
                  <a:srgbClr val="293A55"/>
                </a:solidFill>
                <a:latin typeface="+mj-lt"/>
              </a:rPr>
              <a:t>Згідно</a:t>
            </a:r>
            <a:r>
              <a:rPr lang="ru-RU" sz="1600" dirty="0">
                <a:solidFill>
                  <a:srgbClr val="293A55"/>
                </a:solidFill>
                <a:latin typeface="+mj-lt"/>
              </a:rPr>
              <a:t> з </a:t>
            </a:r>
            <a:r>
              <a:rPr lang="ru-RU" sz="1600" dirty="0" err="1">
                <a:solidFill>
                  <a:srgbClr val="00ADFA"/>
                </a:solidFill>
                <a:latin typeface="+mj-lt"/>
                <a:hlinkClick r:id="rId3"/>
              </a:rPr>
              <a:t>частиною</a:t>
            </a:r>
            <a:r>
              <a:rPr lang="ru-RU" sz="1600" dirty="0">
                <a:solidFill>
                  <a:srgbClr val="00ADFA"/>
                </a:solidFill>
                <a:latin typeface="+mj-lt"/>
                <a:hlinkClick r:id="rId3"/>
              </a:rPr>
              <a:t> </a:t>
            </a:r>
            <a:r>
              <a:rPr lang="ru-RU" sz="1600" dirty="0" err="1">
                <a:solidFill>
                  <a:srgbClr val="00ADFA"/>
                </a:solidFill>
                <a:latin typeface="+mj-lt"/>
                <a:hlinkClick r:id="rId3"/>
              </a:rPr>
              <a:t>першою</a:t>
            </a:r>
            <a:r>
              <a:rPr lang="ru-RU" sz="1600" dirty="0">
                <a:solidFill>
                  <a:srgbClr val="00ADFA"/>
                </a:solidFill>
                <a:latin typeface="+mj-lt"/>
                <a:hlinkClick r:id="rId3"/>
              </a:rPr>
              <a:t> </a:t>
            </a:r>
            <a:r>
              <a:rPr lang="ru-RU" sz="1600" dirty="0" err="1">
                <a:solidFill>
                  <a:srgbClr val="00ADFA"/>
                </a:solidFill>
                <a:latin typeface="+mj-lt"/>
                <a:hlinkClick r:id="rId3"/>
              </a:rPr>
              <a:t>статті</a:t>
            </a:r>
            <a:r>
              <a:rPr lang="ru-RU" sz="1600" dirty="0">
                <a:solidFill>
                  <a:srgbClr val="00ADFA"/>
                </a:solidFill>
                <a:latin typeface="+mj-lt"/>
                <a:hlinkClick r:id="rId3"/>
              </a:rPr>
              <a:t> 1270 ЦК </a:t>
            </a:r>
            <a:r>
              <a:rPr lang="ru-RU" sz="1600" dirty="0" err="1">
                <a:solidFill>
                  <a:srgbClr val="00ADFA"/>
                </a:solidFill>
                <a:latin typeface="+mj-lt"/>
                <a:hlinkClick r:id="rId3"/>
              </a:rPr>
              <a:t>України</a:t>
            </a:r>
            <a:r>
              <a:rPr lang="ru-RU" sz="1600" dirty="0">
                <a:solidFill>
                  <a:srgbClr val="293A55"/>
                </a:solidFill>
                <a:latin typeface="+mj-lt"/>
              </a:rPr>
              <a:t> для </a:t>
            </a:r>
            <a:r>
              <a:rPr lang="ru-RU" sz="1600" dirty="0" err="1">
                <a:solidFill>
                  <a:srgbClr val="293A55"/>
                </a:solidFill>
                <a:latin typeface="+mj-lt"/>
              </a:rPr>
              <a:t>позивача</a:t>
            </a:r>
            <a:r>
              <a:rPr lang="ru-RU" sz="1600" dirty="0">
                <a:solidFill>
                  <a:srgbClr val="293A55"/>
                </a:solidFill>
                <a:latin typeface="+mj-lt"/>
              </a:rPr>
              <a:t> як </a:t>
            </a:r>
            <a:r>
              <a:rPr lang="ru-RU" sz="1600" dirty="0" err="1">
                <a:solidFill>
                  <a:srgbClr val="293A55"/>
                </a:solidFill>
                <a:latin typeface="+mj-lt"/>
              </a:rPr>
              <a:t>спадкоємця</a:t>
            </a:r>
            <a:r>
              <a:rPr lang="ru-RU" sz="1600" dirty="0">
                <a:solidFill>
                  <a:srgbClr val="293A55"/>
                </a:solidFill>
                <a:latin typeface="+mj-lt"/>
              </a:rPr>
              <a:t> майна та </a:t>
            </a:r>
            <a:r>
              <a:rPr lang="ru-RU" sz="1600" dirty="0" err="1">
                <a:solidFill>
                  <a:srgbClr val="293A55"/>
                </a:solidFill>
                <a:latin typeface="+mj-lt"/>
              </a:rPr>
              <a:t>майнових</a:t>
            </a:r>
            <a:r>
              <a:rPr lang="ru-RU" sz="1600" dirty="0">
                <a:solidFill>
                  <a:srgbClr val="293A55"/>
                </a:solidFill>
                <a:latin typeface="+mj-lt"/>
              </a:rPr>
              <a:t> прав ОСОБА_3, </a:t>
            </a:r>
            <a:r>
              <a:rPr lang="ru-RU" sz="1600" dirty="0" err="1">
                <a:solidFill>
                  <a:srgbClr val="293A55"/>
                </a:solidFill>
                <a:latin typeface="+mj-lt"/>
              </a:rPr>
              <a:t>шестимісячний</a:t>
            </a:r>
            <a:r>
              <a:rPr lang="ru-RU" sz="1600" dirty="0">
                <a:solidFill>
                  <a:srgbClr val="293A55"/>
                </a:solidFill>
                <a:latin typeface="+mj-lt"/>
              </a:rPr>
              <a:t> строк для </a:t>
            </a:r>
            <a:r>
              <a:rPr lang="ru-RU" sz="1600" dirty="0" err="1">
                <a:solidFill>
                  <a:srgbClr val="293A55"/>
                </a:solidFill>
                <a:latin typeface="+mj-lt"/>
              </a:rPr>
              <a:t>подання</a:t>
            </a:r>
            <a:r>
              <a:rPr lang="ru-RU" sz="1600" dirty="0">
                <a:solidFill>
                  <a:srgbClr val="293A55"/>
                </a:solidFill>
                <a:latin typeface="+mj-lt"/>
              </a:rPr>
              <a:t> </a:t>
            </a:r>
            <a:r>
              <a:rPr lang="ru-RU" sz="1600" dirty="0" err="1">
                <a:solidFill>
                  <a:srgbClr val="293A55"/>
                </a:solidFill>
                <a:latin typeface="+mj-lt"/>
              </a:rPr>
              <a:t>заяв</a:t>
            </a:r>
            <a:r>
              <a:rPr lang="ru-RU" sz="1600" dirty="0">
                <a:solidFill>
                  <a:srgbClr val="293A55"/>
                </a:solidFill>
                <a:latin typeface="+mj-lt"/>
              </a:rPr>
              <a:t> про </a:t>
            </a:r>
            <a:r>
              <a:rPr lang="ru-RU" sz="1600" dirty="0" err="1">
                <a:solidFill>
                  <a:srgbClr val="293A55"/>
                </a:solidFill>
                <a:latin typeface="+mj-lt"/>
              </a:rPr>
              <a:t>прийняття</a:t>
            </a:r>
            <a:r>
              <a:rPr lang="ru-RU" sz="1600" dirty="0">
                <a:solidFill>
                  <a:srgbClr val="293A55"/>
                </a:solidFill>
                <a:latin typeface="+mj-lt"/>
              </a:rPr>
              <a:t> </a:t>
            </a:r>
            <a:r>
              <a:rPr lang="ru-RU" sz="1600" dirty="0" err="1">
                <a:solidFill>
                  <a:srgbClr val="293A55"/>
                </a:solidFill>
                <a:latin typeface="+mj-lt"/>
              </a:rPr>
              <a:t>спадщини</a:t>
            </a:r>
            <a:r>
              <a:rPr lang="ru-RU" sz="1600" dirty="0">
                <a:solidFill>
                  <a:srgbClr val="293A55"/>
                </a:solidFill>
                <a:latin typeface="+mj-lt"/>
              </a:rPr>
              <a:t> </a:t>
            </a:r>
            <a:r>
              <a:rPr lang="ru-RU" sz="1600" dirty="0" err="1">
                <a:solidFill>
                  <a:srgbClr val="293A55"/>
                </a:solidFill>
                <a:latin typeface="+mj-lt"/>
              </a:rPr>
              <a:t>визначався</a:t>
            </a:r>
            <a:r>
              <a:rPr lang="ru-RU" sz="1600" dirty="0">
                <a:solidFill>
                  <a:srgbClr val="293A55"/>
                </a:solidFill>
                <a:latin typeface="+mj-lt"/>
              </a:rPr>
              <a:t> </a:t>
            </a:r>
            <a:r>
              <a:rPr lang="ru-RU" sz="1600" dirty="0" err="1">
                <a:solidFill>
                  <a:srgbClr val="293A55"/>
                </a:solidFill>
                <a:latin typeface="+mj-lt"/>
              </a:rPr>
              <a:t>періодом</a:t>
            </a:r>
            <a:r>
              <a:rPr lang="ru-RU" sz="1600" dirty="0">
                <a:solidFill>
                  <a:srgbClr val="293A55"/>
                </a:solidFill>
                <a:latin typeface="+mj-lt"/>
              </a:rPr>
              <a:t> з 31 </a:t>
            </a:r>
            <a:r>
              <a:rPr lang="ru-RU" sz="1600" dirty="0" err="1">
                <a:solidFill>
                  <a:srgbClr val="293A55"/>
                </a:solidFill>
                <a:latin typeface="+mj-lt"/>
              </a:rPr>
              <a:t>серпня</a:t>
            </a:r>
            <a:r>
              <a:rPr lang="ru-RU" sz="1600" dirty="0">
                <a:solidFill>
                  <a:srgbClr val="293A55"/>
                </a:solidFill>
                <a:latin typeface="+mj-lt"/>
              </a:rPr>
              <a:t> 2018 року до 28 лютого 2019 року.</a:t>
            </a:r>
          </a:p>
          <a:p>
            <a:pPr algn="just"/>
            <a:r>
              <a:rPr lang="ru-RU" sz="1600" dirty="0">
                <a:solidFill>
                  <a:srgbClr val="293A55"/>
                </a:solidFill>
                <a:latin typeface="+mj-lt"/>
              </a:rPr>
              <a:t>Суди </a:t>
            </a:r>
            <a:r>
              <a:rPr lang="ru-RU" sz="1600" dirty="0" err="1">
                <a:solidFill>
                  <a:srgbClr val="293A55"/>
                </a:solidFill>
                <a:latin typeface="+mj-lt"/>
              </a:rPr>
              <a:t>надали</a:t>
            </a:r>
            <a:r>
              <a:rPr lang="ru-RU" sz="1600" dirty="0">
                <a:solidFill>
                  <a:srgbClr val="293A55"/>
                </a:solidFill>
                <a:latin typeface="+mj-lt"/>
              </a:rPr>
              <a:t> </a:t>
            </a:r>
            <a:r>
              <a:rPr lang="ru-RU" sz="1600" dirty="0" err="1">
                <a:solidFill>
                  <a:srgbClr val="293A55"/>
                </a:solidFill>
                <a:latin typeface="+mj-lt"/>
              </a:rPr>
              <a:t>належну</a:t>
            </a:r>
            <a:r>
              <a:rPr lang="ru-RU" sz="1600" dirty="0">
                <a:solidFill>
                  <a:srgbClr val="293A55"/>
                </a:solidFill>
                <a:latin typeface="+mj-lt"/>
              </a:rPr>
              <a:t> </a:t>
            </a:r>
            <a:r>
              <a:rPr lang="ru-RU" sz="1600" dirty="0" err="1">
                <a:solidFill>
                  <a:srgbClr val="293A55"/>
                </a:solidFill>
                <a:latin typeface="+mj-lt"/>
              </a:rPr>
              <a:t>правову</a:t>
            </a:r>
            <a:r>
              <a:rPr lang="ru-RU" sz="1600" dirty="0">
                <a:solidFill>
                  <a:srgbClr val="293A55"/>
                </a:solidFill>
                <a:latin typeface="+mj-lt"/>
              </a:rPr>
              <a:t> </a:t>
            </a:r>
            <a:r>
              <a:rPr lang="ru-RU" sz="1600" dirty="0" err="1">
                <a:solidFill>
                  <a:srgbClr val="293A55"/>
                </a:solidFill>
                <a:latin typeface="+mj-lt"/>
              </a:rPr>
              <a:t>оцінку</a:t>
            </a:r>
            <a:r>
              <a:rPr lang="ru-RU" sz="1600" dirty="0">
                <a:solidFill>
                  <a:srgbClr val="293A55"/>
                </a:solidFill>
                <a:latin typeface="+mj-lt"/>
              </a:rPr>
              <a:t> </a:t>
            </a:r>
            <a:r>
              <a:rPr lang="ru-RU" sz="1600" dirty="0" err="1">
                <a:solidFill>
                  <a:srgbClr val="293A55"/>
                </a:solidFill>
                <a:latin typeface="+mj-lt"/>
              </a:rPr>
              <a:t>довідці</a:t>
            </a:r>
            <a:r>
              <a:rPr lang="ru-RU" sz="1600" dirty="0">
                <a:solidFill>
                  <a:srgbClr val="293A55"/>
                </a:solidFill>
                <a:latin typeface="+mj-lt"/>
              </a:rPr>
              <a:t> КНП "</a:t>
            </a:r>
            <a:r>
              <a:rPr lang="ru-RU" sz="1600" dirty="0" err="1">
                <a:solidFill>
                  <a:srgbClr val="293A55"/>
                </a:solidFill>
                <a:latin typeface="+mj-lt"/>
              </a:rPr>
              <a:t>Чорнобаївська</a:t>
            </a:r>
            <a:r>
              <a:rPr lang="ru-RU" sz="1600" dirty="0">
                <a:solidFill>
                  <a:srgbClr val="293A55"/>
                </a:solidFill>
                <a:latin typeface="+mj-lt"/>
              </a:rPr>
              <a:t> </a:t>
            </a:r>
            <a:r>
              <a:rPr lang="ru-RU" sz="1600" dirty="0" err="1">
                <a:solidFill>
                  <a:srgbClr val="293A55"/>
                </a:solidFill>
                <a:latin typeface="+mj-lt"/>
              </a:rPr>
              <a:t>багатопрофільна</a:t>
            </a:r>
            <a:r>
              <a:rPr lang="ru-RU" sz="1600" dirty="0">
                <a:solidFill>
                  <a:srgbClr val="293A55"/>
                </a:solidFill>
                <a:latin typeface="+mj-lt"/>
              </a:rPr>
              <a:t> </a:t>
            </a:r>
            <a:r>
              <a:rPr lang="ru-RU" sz="1600" dirty="0" err="1">
                <a:solidFill>
                  <a:srgbClr val="293A55"/>
                </a:solidFill>
                <a:latin typeface="+mj-lt"/>
              </a:rPr>
              <a:t>лікарня</a:t>
            </a:r>
            <a:r>
              <a:rPr lang="ru-RU" sz="1600" dirty="0">
                <a:solidFill>
                  <a:srgbClr val="293A55"/>
                </a:solidFill>
                <a:latin typeface="+mj-lt"/>
              </a:rPr>
              <a:t> </a:t>
            </a:r>
            <a:r>
              <a:rPr lang="ru-RU" sz="1600" dirty="0" err="1">
                <a:solidFill>
                  <a:srgbClr val="293A55"/>
                </a:solidFill>
                <a:latin typeface="+mj-lt"/>
              </a:rPr>
              <a:t>Чорнобаївської</a:t>
            </a:r>
            <a:r>
              <a:rPr lang="ru-RU" sz="1600" dirty="0">
                <a:solidFill>
                  <a:srgbClr val="293A55"/>
                </a:solidFill>
                <a:latin typeface="+mj-lt"/>
              </a:rPr>
              <a:t> </a:t>
            </a:r>
            <a:r>
              <a:rPr lang="ru-RU" sz="1600" dirty="0" err="1">
                <a:solidFill>
                  <a:srgbClr val="293A55"/>
                </a:solidFill>
                <a:latin typeface="+mj-lt"/>
              </a:rPr>
              <a:t>районної</a:t>
            </a:r>
            <a:r>
              <a:rPr lang="ru-RU" sz="1600" dirty="0">
                <a:solidFill>
                  <a:srgbClr val="293A55"/>
                </a:solidFill>
                <a:latin typeface="+mj-lt"/>
              </a:rPr>
              <a:t> ради", </a:t>
            </a:r>
            <a:r>
              <a:rPr lang="ru-RU" sz="1600" dirty="0" err="1">
                <a:solidFill>
                  <a:srgbClr val="293A55"/>
                </a:solidFill>
                <a:latin typeface="+mj-lt"/>
              </a:rPr>
              <a:t>відповідно</a:t>
            </a:r>
            <a:r>
              <a:rPr lang="ru-RU" sz="1600" dirty="0">
                <a:solidFill>
                  <a:srgbClr val="293A55"/>
                </a:solidFill>
                <a:latin typeface="+mj-lt"/>
              </a:rPr>
              <a:t> до </a:t>
            </a:r>
            <a:r>
              <a:rPr lang="ru-RU" sz="1600" dirty="0" err="1">
                <a:solidFill>
                  <a:srgbClr val="293A55"/>
                </a:solidFill>
                <a:latin typeface="+mj-lt"/>
              </a:rPr>
              <a:t>якої</a:t>
            </a:r>
            <a:r>
              <a:rPr lang="ru-RU" sz="1600" dirty="0">
                <a:solidFill>
                  <a:srgbClr val="293A55"/>
                </a:solidFill>
                <a:latin typeface="+mj-lt"/>
              </a:rPr>
              <a:t> ОСОБА_1 </a:t>
            </a:r>
            <a:r>
              <a:rPr lang="ru-RU" sz="1600" dirty="0" err="1">
                <a:solidFill>
                  <a:srgbClr val="293A55"/>
                </a:solidFill>
                <a:latin typeface="+mj-lt"/>
              </a:rPr>
              <a:t>перебувала</a:t>
            </a:r>
            <a:r>
              <a:rPr lang="ru-RU" sz="1600" dirty="0">
                <a:solidFill>
                  <a:srgbClr val="293A55"/>
                </a:solidFill>
                <a:latin typeface="+mj-lt"/>
              </a:rPr>
              <a:t> на </a:t>
            </a:r>
            <a:r>
              <a:rPr lang="ru-RU" sz="1600" dirty="0" err="1">
                <a:solidFill>
                  <a:srgbClr val="293A55"/>
                </a:solidFill>
                <a:latin typeface="+mj-lt"/>
              </a:rPr>
              <a:t>стаціонарному</a:t>
            </a:r>
            <a:r>
              <a:rPr lang="ru-RU" sz="1600" dirty="0">
                <a:solidFill>
                  <a:srgbClr val="293A55"/>
                </a:solidFill>
                <a:latin typeface="+mj-lt"/>
              </a:rPr>
              <a:t> </a:t>
            </a:r>
            <a:r>
              <a:rPr lang="ru-RU" sz="1600" dirty="0" err="1">
                <a:solidFill>
                  <a:srgbClr val="293A55"/>
                </a:solidFill>
                <a:latin typeface="+mj-lt"/>
              </a:rPr>
              <a:t>лікуванні</a:t>
            </a:r>
            <a:r>
              <a:rPr lang="ru-RU" sz="1600" dirty="0">
                <a:solidFill>
                  <a:srgbClr val="293A55"/>
                </a:solidFill>
                <a:latin typeface="+mj-lt"/>
              </a:rPr>
              <a:t> в </a:t>
            </a:r>
            <a:r>
              <a:rPr lang="ru-RU" sz="1600" dirty="0" err="1">
                <a:solidFill>
                  <a:srgbClr val="293A55"/>
                </a:solidFill>
                <a:latin typeface="+mj-lt"/>
              </a:rPr>
              <a:t>терапевтичному</a:t>
            </a:r>
            <a:r>
              <a:rPr lang="ru-RU" sz="1600" dirty="0">
                <a:solidFill>
                  <a:srgbClr val="293A55"/>
                </a:solidFill>
                <a:latin typeface="+mj-lt"/>
              </a:rPr>
              <a:t> </a:t>
            </a:r>
            <a:r>
              <a:rPr lang="ru-RU" sz="1600" dirty="0" err="1">
                <a:solidFill>
                  <a:srgbClr val="293A55"/>
                </a:solidFill>
                <a:latin typeface="+mj-lt"/>
              </a:rPr>
              <a:t>відділенні</a:t>
            </a:r>
            <a:r>
              <a:rPr lang="ru-RU" sz="1600" dirty="0">
                <a:solidFill>
                  <a:srgbClr val="293A55"/>
                </a:solidFill>
                <a:latin typeface="+mj-lt"/>
              </a:rPr>
              <a:t> з 18 листопада до 28 листопада 2018 року. </a:t>
            </a:r>
            <a:r>
              <a:rPr lang="ru-RU" sz="1600" dirty="0" err="1">
                <a:solidFill>
                  <a:srgbClr val="293A55"/>
                </a:solidFill>
                <a:latin typeface="+mj-lt"/>
              </a:rPr>
              <a:t>Твердження</a:t>
            </a:r>
            <a:r>
              <a:rPr lang="ru-RU" sz="1600" dirty="0">
                <a:solidFill>
                  <a:srgbClr val="293A55"/>
                </a:solidFill>
                <a:latin typeface="+mj-lt"/>
              </a:rPr>
              <a:t> </a:t>
            </a:r>
            <a:r>
              <a:rPr lang="ru-RU" sz="1600" dirty="0" err="1">
                <a:solidFill>
                  <a:srgbClr val="293A55"/>
                </a:solidFill>
                <a:latin typeface="+mj-lt"/>
              </a:rPr>
              <a:t>позивача</a:t>
            </a:r>
            <a:r>
              <a:rPr lang="ru-RU" sz="1600" dirty="0">
                <a:solidFill>
                  <a:srgbClr val="293A55"/>
                </a:solidFill>
                <a:latin typeface="+mj-lt"/>
              </a:rPr>
              <a:t> про </a:t>
            </a:r>
            <a:r>
              <a:rPr lang="ru-RU" sz="1600" dirty="0" err="1">
                <a:solidFill>
                  <a:srgbClr val="293A55"/>
                </a:solidFill>
                <a:latin typeface="+mj-lt"/>
              </a:rPr>
              <a:t>отримання</a:t>
            </a:r>
            <a:r>
              <a:rPr lang="ru-RU" sz="1600" dirty="0">
                <a:solidFill>
                  <a:srgbClr val="293A55"/>
                </a:solidFill>
                <a:latin typeface="+mj-lt"/>
              </a:rPr>
              <a:t> нею 25 листопада 2018 року </a:t>
            </a:r>
            <a:r>
              <a:rPr lang="ru-RU" sz="1600" dirty="0" err="1">
                <a:solidFill>
                  <a:srgbClr val="293A55"/>
                </a:solidFill>
                <a:latin typeface="+mj-lt"/>
              </a:rPr>
              <a:t>травми</a:t>
            </a:r>
            <a:r>
              <a:rPr lang="ru-RU" sz="1600" dirty="0">
                <a:solidFill>
                  <a:srgbClr val="293A55"/>
                </a:solidFill>
                <a:latin typeface="+mj-lt"/>
              </a:rPr>
              <a:t> та у </a:t>
            </a:r>
            <a:r>
              <a:rPr lang="ru-RU" sz="1600" dirty="0" err="1">
                <a:solidFill>
                  <a:srgbClr val="293A55"/>
                </a:solidFill>
                <a:latin typeface="+mj-lt"/>
              </a:rPr>
              <a:t>зв'язку</a:t>
            </a:r>
            <a:r>
              <a:rPr lang="ru-RU" sz="1600" dirty="0">
                <a:solidFill>
                  <a:srgbClr val="293A55"/>
                </a:solidFill>
                <a:latin typeface="+mj-lt"/>
              </a:rPr>
              <a:t> з </a:t>
            </a:r>
            <a:r>
              <a:rPr lang="ru-RU" sz="1600" dirty="0" err="1">
                <a:solidFill>
                  <a:srgbClr val="293A55"/>
                </a:solidFill>
                <a:latin typeface="+mj-lt"/>
              </a:rPr>
              <a:t>цим</a:t>
            </a:r>
            <a:r>
              <a:rPr lang="ru-RU" sz="1600" dirty="0">
                <a:solidFill>
                  <a:srgbClr val="293A55"/>
                </a:solidFill>
                <a:latin typeface="+mj-lt"/>
              </a:rPr>
              <a:t> </a:t>
            </a:r>
            <a:r>
              <a:rPr lang="ru-RU" sz="1600" dirty="0" err="1">
                <a:solidFill>
                  <a:srgbClr val="293A55"/>
                </a:solidFill>
                <a:latin typeface="+mj-lt"/>
              </a:rPr>
              <a:t>неможливість</a:t>
            </a:r>
            <a:r>
              <a:rPr lang="ru-RU" sz="1600" dirty="0">
                <a:solidFill>
                  <a:srgbClr val="293A55"/>
                </a:solidFill>
                <a:latin typeface="+mj-lt"/>
              </a:rPr>
              <a:t> </a:t>
            </a:r>
            <a:r>
              <a:rPr lang="ru-RU" sz="1600" dirty="0" err="1">
                <a:solidFill>
                  <a:srgbClr val="293A55"/>
                </a:solidFill>
                <a:latin typeface="+mj-lt"/>
              </a:rPr>
              <a:t>пересуватись</a:t>
            </a:r>
            <a:r>
              <a:rPr lang="ru-RU" sz="1600" dirty="0">
                <a:solidFill>
                  <a:srgbClr val="293A55"/>
                </a:solidFill>
                <a:latin typeface="+mj-lt"/>
              </a:rPr>
              <a:t> </a:t>
            </a:r>
            <a:r>
              <a:rPr lang="ru-RU" sz="1600" dirty="0" err="1">
                <a:solidFill>
                  <a:srgbClr val="293A55"/>
                </a:solidFill>
                <a:latin typeface="+mj-lt"/>
              </a:rPr>
              <a:t>протягом</a:t>
            </a:r>
            <a:r>
              <a:rPr lang="ru-RU" sz="1600" dirty="0">
                <a:solidFill>
                  <a:srgbClr val="293A55"/>
                </a:solidFill>
                <a:latin typeface="+mj-lt"/>
              </a:rPr>
              <a:t> </a:t>
            </a:r>
            <a:r>
              <a:rPr lang="ru-RU" sz="1600" dirty="0" err="1">
                <a:solidFill>
                  <a:srgbClr val="293A55"/>
                </a:solidFill>
                <a:latin typeface="+mj-lt"/>
              </a:rPr>
              <a:t>трьох</a:t>
            </a:r>
            <a:r>
              <a:rPr lang="ru-RU" sz="1600" dirty="0">
                <a:solidFill>
                  <a:srgbClr val="293A55"/>
                </a:solidFill>
                <a:latin typeface="+mj-lt"/>
              </a:rPr>
              <a:t> </a:t>
            </a:r>
            <a:r>
              <a:rPr lang="ru-RU" sz="1600" dirty="0" err="1">
                <a:solidFill>
                  <a:srgbClr val="293A55"/>
                </a:solidFill>
                <a:latin typeface="+mj-lt"/>
              </a:rPr>
              <a:t>місяців</a:t>
            </a:r>
            <a:r>
              <a:rPr lang="ru-RU" sz="1600" dirty="0">
                <a:solidFill>
                  <a:srgbClr val="293A55"/>
                </a:solidFill>
                <a:latin typeface="+mj-lt"/>
              </a:rPr>
              <a:t> суду є </a:t>
            </a:r>
            <a:r>
              <a:rPr lang="ru-RU" sz="1600" dirty="0" err="1">
                <a:solidFill>
                  <a:srgbClr val="293A55"/>
                </a:solidFill>
                <a:latin typeface="+mj-lt"/>
              </a:rPr>
              <a:t>безпідставними</a:t>
            </a:r>
            <a:r>
              <a:rPr lang="ru-RU" sz="1600" dirty="0">
                <a:solidFill>
                  <a:srgbClr val="293A55"/>
                </a:solidFill>
                <a:latin typeface="+mj-lt"/>
              </a:rPr>
              <a:t>. </a:t>
            </a:r>
            <a:r>
              <a:rPr lang="ru-RU" sz="1600" dirty="0" err="1">
                <a:solidFill>
                  <a:srgbClr val="293A55"/>
                </a:solidFill>
                <a:latin typeface="+mj-lt"/>
              </a:rPr>
              <a:t>Надані</a:t>
            </a:r>
            <a:r>
              <a:rPr lang="ru-RU" sz="1600" dirty="0">
                <a:solidFill>
                  <a:srgbClr val="293A55"/>
                </a:solidFill>
                <a:latin typeface="+mj-lt"/>
              </a:rPr>
              <a:t> ОСОБА_1 </a:t>
            </a:r>
            <a:r>
              <a:rPr lang="ru-RU" sz="1600" dirty="0" err="1">
                <a:solidFill>
                  <a:srgbClr val="293A55"/>
                </a:solidFill>
                <a:latin typeface="+mj-lt"/>
              </a:rPr>
              <a:t>докази</a:t>
            </a:r>
            <a:r>
              <a:rPr lang="ru-RU" sz="1600" dirty="0">
                <a:solidFill>
                  <a:srgbClr val="293A55"/>
                </a:solidFill>
                <a:latin typeface="+mj-lt"/>
              </a:rPr>
              <a:t> не </a:t>
            </a:r>
            <a:r>
              <a:rPr lang="ru-RU" sz="1600" dirty="0" err="1">
                <a:solidFill>
                  <a:srgbClr val="293A55"/>
                </a:solidFill>
                <a:latin typeface="+mj-lt"/>
              </a:rPr>
              <a:t>підтверджують</a:t>
            </a:r>
            <a:r>
              <a:rPr lang="ru-RU" sz="1600" dirty="0">
                <a:solidFill>
                  <a:srgbClr val="293A55"/>
                </a:solidFill>
                <a:latin typeface="+mj-lt"/>
              </a:rPr>
              <a:t> </a:t>
            </a:r>
            <a:r>
              <a:rPr lang="ru-RU" sz="1600" dirty="0" err="1">
                <a:solidFill>
                  <a:srgbClr val="293A55"/>
                </a:solidFill>
                <a:latin typeface="+mj-lt"/>
              </a:rPr>
              <a:t>поважних</a:t>
            </a:r>
            <a:r>
              <a:rPr lang="ru-RU" sz="1600" dirty="0">
                <a:solidFill>
                  <a:srgbClr val="293A55"/>
                </a:solidFill>
                <a:latin typeface="+mj-lt"/>
              </a:rPr>
              <a:t> причин, </a:t>
            </a:r>
            <a:r>
              <a:rPr lang="ru-RU" sz="1600" dirty="0" err="1">
                <a:solidFill>
                  <a:srgbClr val="293A55"/>
                </a:solidFill>
                <a:latin typeface="+mj-lt"/>
              </a:rPr>
              <a:t>які</a:t>
            </a:r>
            <a:r>
              <a:rPr lang="ru-RU" sz="1600" dirty="0">
                <a:solidFill>
                  <a:srgbClr val="293A55"/>
                </a:solidFill>
                <a:latin typeface="+mj-lt"/>
              </a:rPr>
              <a:t> </a:t>
            </a:r>
            <a:r>
              <a:rPr lang="ru-RU" sz="1600" dirty="0" err="1">
                <a:solidFill>
                  <a:srgbClr val="293A55"/>
                </a:solidFill>
                <a:latin typeface="+mj-lt"/>
              </a:rPr>
              <a:t>пов'язані</a:t>
            </a:r>
            <a:r>
              <a:rPr lang="ru-RU" sz="1600" dirty="0">
                <a:solidFill>
                  <a:srgbClr val="293A55"/>
                </a:solidFill>
                <a:latin typeface="+mj-lt"/>
              </a:rPr>
              <a:t> з </a:t>
            </a:r>
            <a:r>
              <a:rPr lang="ru-RU" sz="1600" dirty="0" err="1">
                <a:solidFill>
                  <a:srgbClr val="293A55"/>
                </a:solidFill>
                <a:latin typeface="+mj-lt"/>
              </a:rPr>
              <a:t>об'єктивними</a:t>
            </a:r>
            <a:r>
              <a:rPr lang="ru-RU" sz="1600" dirty="0">
                <a:solidFill>
                  <a:srgbClr val="293A55"/>
                </a:solidFill>
                <a:latin typeface="+mj-lt"/>
              </a:rPr>
              <a:t>, </a:t>
            </a:r>
            <a:r>
              <a:rPr lang="ru-RU" sz="1600" dirty="0" err="1">
                <a:solidFill>
                  <a:srgbClr val="293A55"/>
                </a:solidFill>
                <a:latin typeface="+mj-lt"/>
              </a:rPr>
              <a:t>непереборними</a:t>
            </a:r>
            <a:r>
              <a:rPr lang="ru-RU" sz="1600" dirty="0">
                <a:solidFill>
                  <a:srgbClr val="293A55"/>
                </a:solidFill>
                <a:latin typeface="+mj-lt"/>
              </a:rPr>
              <a:t> та </a:t>
            </a:r>
            <a:r>
              <a:rPr lang="ru-RU" sz="1600" dirty="0" err="1">
                <a:solidFill>
                  <a:srgbClr val="293A55"/>
                </a:solidFill>
                <a:latin typeface="+mj-lt"/>
              </a:rPr>
              <a:t>істотними</a:t>
            </a:r>
            <a:r>
              <a:rPr lang="ru-RU" sz="1600" dirty="0">
                <a:solidFill>
                  <a:srgbClr val="293A55"/>
                </a:solidFill>
                <a:latin typeface="+mj-lt"/>
              </a:rPr>
              <a:t> </a:t>
            </a:r>
            <a:r>
              <a:rPr lang="ru-RU" sz="1600" dirty="0" err="1">
                <a:solidFill>
                  <a:srgbClr val="293A55"/>
                </a:solidFill>
                <a:latin typeface="+mj-lt"/>
              </a:rPr>
              <a:t>труднощами</a:t>
            </a:r>
            <a:r>
              <a:rPr lang="ru-RU" sz="1600" dirty="0">
                <a:solidFill>
                  <a:srgbClr val="293A55"/>
                </a:solidFill>
                <a:latin typeface="+mj-lt"/>
              </a:rPr>
              <a:t> для </a:t>
            </a:r>
            <a:r>
              <a:rPr lang="ru-RU" sz="1600" dirty="0" err="1">
                <a:solidFill>
                  <a:srgbClr val="293A55"/>
                </a:solidFill>
                <a:latin typeface="+mj-lt"/>
              </a:rPr>
              <a:t>спадкоємця</a:t>
            </a:r>
            <a:r>
              <a:rPr lang="ru-RU" sz="1600" dirty="0">
                <a:solidFill>
                  <a:srgbClr val="293A55"/>
                </a:solidFill>
                <a:latin typeface="+mj-lt"/>
              </a:rPr>
              <a:t>, </a:t>
            </a:r>
            <a:r>
              <a:rPr lang="ru-RU" sz="1600" dirty="0" err="1">
                <a:solidFill>
                  <a:srgbClr val="293A55"/>
                </a:solidFill>
                <a:latin typeface="+mj-lt"/>
              </a:rPr>
              <a:t>що</a:t>
            </a:r>
            <a:r>
              <a:rPr lang="ru-RU" sz="1600" dirty="0">
                <a:solidFill>
                  <a:srgbClr val="293A55"/>
                </a:solidFill>
                <a:latin typeface="+mj-lt"/>
              </a:rPr>
              <a:t> </a:t>
            </a:r>
            <a:r>
              <a:rPr lang="ru-RU" sz="1600" dirty="0" err="1">
                <a:solidFill>
                  <a:srgbClr val="293A55"/>
                </a:solidFill>
                <a:latin typeface="+mj-lt"/>
              </a:rPr>
              <a:t>унеможливили</a:t>
            </a:r>
            <a:r>
              <a:rPr lang="ru-RU" sz="1600" dirty="0">
                <a:solidFill>
                  <a:srgbClr val="293A55"/>
                </a:solidFill>
                <a:latin typeface="+mj-lt"/>
              </a:rPr>
              <a:t> </a:t>
            </a:r>
            <a:r>
              <a:rPr lang="ru-RU" sz="1600" dirty="0" err="1">
                <a:solidFill>
                  <a:srgbClr val="293A55"/>
                </a:solidFill>
                <a:latin typeface="+mj-lt"/>
              </a:rPr>
              <a:t>звернення</a:t>
            </a:r>
            <a:r>
              <a:rPr lang="ru-RU" sz="1600" dirty="0">
                <a:solidFill>
                  <a:srgbClr val="293A55"/>
                </a:solidFill>
                <a:latin typeface="+mj-lt"/>
              </a:rPr>
              <a:t> до </a:t>
            </a:r>
            <a:r>
              <a:rPr lang="ru-RU" sz="1600" dirty="0" err="1">
                <a:solidFill>
                  <a:srgbClr val="293A55"/>
                </a:solidFill>
                <a:latin typeface="+mj-lt"/>
              </a:rPr>
              <a:t>нотаріуса</a:t>
            </a:r>
            <a:r>
              <a:rPr lang="ru-RU" sz="1600" dirty="0">
                <a:solidFill>
                  <a:srgbClr val="293A55"/>
                </a:solidFill>
                <a:latin typeface="+mj-lt"/>
              </a:rPr>
              <a:t> у </a:t>
            </a:r>
            <a:r>
              <a:rPr lang="ru-RU" sz="1600" dirty="0" err="1">
                <a:solidFill>
                  <a:srgbClr val="293A55"/>
                </a:solidFill>
                <a:latin typeface="+mj-lt"/>
              </a:rPr>
              <a:t>визначений</a:t>
            </a:r>
            <a:r>
              <a:rPr lang="ru-RU" sz="1600" dirty="0">
                <a:solidFill>
                  <a:srgbClr val="293A55"/>
                </a:solidFill>
                <a:latin typeface="+mj-lt"/>
              </a:rPr>
              <a:t> </a:t>
            </a:r>
            <a:r>
              <a:rPr lang="ru-RU" sz="1600" dirty="0" err="1">
                <a:solidFill>
                  <a:srgbClr val="00ADFA"/>
                </a:solidFill>
                <a:latin typeface="+mj-lt"/>
                <a:hlinkClick r:id="rId3"/>
              </a:rPr>
              <a:t>частиною</a:t>
            </a:r>
            <a:r>
              <a:rPr lang="ru-RU" sz="1600" dirty="0">
                <a:solidFill>
                  <a:srgbClr val="00ADFA"/>
                </a:solidFill>
                <a:latin typeface="+mj-lt"/>
                <a:hlinkClick r:id="rId3"/>
              </a:rPr>
              <a:t> </a:t>
            </a:r>
            <a:r>
              <a:rPr lang="ru-RU" sz="1600" dirty="0" err="1">
                <a:solidFill>
                  <a:srgbClr val="00ADFA"/>
                </a:solidFill>
                <a:latin typeface="+mj-lt"/>
                <a:hlinkClick r:id="rId3"/>
              </a:rPr>
              <a:t>першою</a:t>
            </a:r>
            <a:r>
              <a:rPr lang="ru-RU" sz="1600" dirty="0">
                <a:solidFill>
                  <a:srgbClr val="00ADFA"/>
                </a:solidFill>
                <a:latin typeface="+mj-lt"/>
                <a:hlinkClick r:id="rId3"/>
              </a:rPr>
              <a:t> </a:t>
            </a:r>
            <a:r>
              <a:rPr lang="ru-RU" sz="1600" dirty="0" err="1">
                <a:solidFill>
                  <a:srgbClr val="00ADFA"/>
                </a:solidFill>
                <a:latin typeface="+mj-lt"/>
                <a:hlinkClick r:id="rId3"/>
              </a:rPr>
              <a:t>статті</a:t>
            </a:r>
            <a:r>
              <a:rPr lang="ru-RU" sz="1600" dirty="0">
                <a:solidFill>
                  <a:srgbClr val="00ADFA"/>
                </a:solidFill>
                <a:latin typeface="+mj-lt"/>
                <a:hlinkClick r:id="rId3"/>
              </a:rPr>
              <a:t> 1270 ЦК </a:t>
            </a:r>
            <a:r>
              <a:rPr lang="ru-RU" sz="1600" dirty="0" err="1">
                <a:solidFill>
                  <a:srgbClr val="00ADFA"/>
                </a:solidFill>
                <a:latin typeface="+mj-lt"/>
                <a:hlinkClick r:id="rId3"/>
              </a:rPr>
              <a:t>України</a:t>
            </a:r>
            <a:r>
              <a:rPr lang="ru-RU" sz="1600" dirty="0">
                <a:solidFill>
                  <a:srgbClr val="293A55"/>
                </a:solidFill>
                <a:latin typeface="+mj-lt"/>
              </a:rPr>
              <a:t> строк</a:t>
            </a:r>
            <a:r>
              <a:rPr lang="ru-RU" sz="1600" dirty="0" smtClean="0">
                <a:solidFill>
                  <a:srgbClr val="293A55"/>
                </a:solidFill>
                <a:latin typeface="+mj-lt"/>
              </a:rPr>
              <a:t>.</a:t>
            </a:r>
          </a:p>
          <a:p>
            <a:pPr algn="just"/>
            <a:endParaRPr lang="ru-RU" sz="1600" dirty="0">
              <a:solidFill>
                <a:srgbClr val="293A55"/>
              </a:solidFill>
              <a:latin typeface="+mj-lt"/>
            </a:endParaRPr>
          </a:p>
          <a:p>
            <a:pPr algn="just"/>
            <a:r>
              <a:rPr lang="ru-RU" sz="1600" dirty="0" err="1">
                <a:solidFill>
                  <a:srgbClr val="293A55"/>
                </a:solidFill>
                <a:latin typeface="+mj-lt"/>
              </a:rPr>
              <a:t>Під</a:t>
            </a:r>
            <a:r>
              <a:rPr lang="ru-RU" sz="1600" dirty="0">
                <a:solidFill>
                  <a:srgbClr val="293A55"/>
                </a:solidFill>
                <a:latin typeface="+mj-lt"/>
              </a:rPr>
              <a:t> час </a:t>
            </a:r>
            <a:r>
              <a:rPr lang="ru-RU" sz="1600" dirty="0" err="1">
                <a:solidFill>
                  <a:srgbClr val="293A55"/>
                </a:solidFill>
                <a:latin typeface="+mj-lt"/>
              </a:rPr>
              <a:t>розгляду</a:t>
            </a:r>
            <a:r>
              <a:rPr lang="ru-RU" sz="1600" dirty="0">
                <a:solidFill>
                  <a:srgbClr val="293A55"/>
                </a:solidFill>
                <a:latin typeface="+mj-lt"/>
              </a:rPr>
              <a:t> </a:t>
            </a:r>
            <a:r>
              <a:rPr lang="ru-RU" sz="1600" dirty="0" err="1">
                <a:solidFill>
                  <a:srgbClr val="293A55"/>
                </a:solidFill>
                <a:latin typeface="+mj-lt"/>
              </a:rPr>
              <a:t>справи</a:t>
            </a:r>
            <a:r>
              <a:rPr lang="ru-RU" sz="1600" dirty="0">
                <a:solidFill>
                  <a:srgbClr val="293A55"/>
                </a:solidFill>
                <a:latin typeface="+mj-lt"/>
              </a:rPr>
              <a:t> </a:t>
            </a:r>
            <a:r>
              <a:rPr lang="ru-RU" sz="1600" dirty="0" err="1">
                <a:solidFill>
                  <a:srgbClr val="293A55"/>
                </a:solidFill>
                <a:latin typeface="+mj-lt"/>
              </a:rPr>
              <a:t>позивач</a:t>
            </a:r>
            <a:r>
              <a:rPr lang="ru-RU" sz="1600" dirty="0">
                <a:solidFill>
                  <a:srgbClr val="293A55"/>
                </a:solidFill>
                <a:latin typeface="+mj-lt"/>
              </a:rPr>
              <a:t> </a:t>
            </a:r>
            <a:r>
              <a:rPr lang="ru-RU" sz="1600" dirty="0" err="1">
                <a:solidFill>
                  <a:srgbClr val="293A55"/>
                </a:solidFill>
                <a:latin typeface="+mj-lt"/>
              </a:rPr>
              <a:t>зазначала</a:t>
            </a:r>
            <a:r>
              <a:rPr lang="ru-RU" sz="1600" dirty="0">
                <a:solidFill>
                  <a:srgbClr val="293A55"/>
                </a:solidFill>
                <a:latin typeface="+mj-lt"/>
              </a:rPr>
              <a:t>, </a:t>
            </a:r>
            <a:r>
              <a:rPr lang="ru-RU" sz="1600" dirty="0" err="1">
                <a:solidFill>
                  <a:srgbClr val="293A55"/>
                </a:solidFill>
                <a:latin typeface="+mj-lt"/>
              </a:rPr>
              <a:t>що</a:t>
            </a:r>
            <a:r>
              <a:rPr lang="ru-RU" sz="1600" dirty="0">
                <a:solidFill>
                  <a:srgbClr val="293A55"/>
                </a:solidFill>
                <a:latin typeface="+mj-lt"/>
              </a:rPr>
              <a:t> вона </a:t>
            </a:r>
            <a:r>
              <a:rPr lang="ru-RU" sz="1600" dirty="0" err="1">
                <a:solidFill>
                  <a:srgbClr val="293A55"/>
                </a:solidFill>
                <a:latin typeface="+mj-lt"/>
              </a:rPr>
              <a:t>зверталась</a:t>
            </a:r>
            <a:r>
              <a:rPr lang="ru-RU" sz="1600" dirty="0">
                <a:solidFill>
                  <a:srgbClr val="293A55"/>
                </a:solidFill>
                <a:latin typeface="+mj-lt"/>
              </a:rPr>
              <a:t> до </a:t>
            </a:r>
            <a:r>
              <a:rPr lang="ru-RU" sz="1600" dirty="0" err="1">
                <a:solidFill>
                  <a:srgbClr val="293A55"/>
                </a:solidFill>
                <a:latin typeface="+mj-lt"/>
              </a:rPr>
              <a:t>нотаріальної</a:t>
            </a:r>
            <a:r>
              <a:rPr lang="ru-RU" sz="1600" dirty="0">
                <a:solidFill>
                  <a:srgbClr val="293A55"/>
                </a:solidFill>
                <a:latin typeface="+mj-lt"/>
              </a:rPr>
              <a:t> </a:t>
            </a:r>
            <a:r>
              <a:rPr lang="ru-RU" sz="1600" dirty="0" err="1">
                <a:solidFill>
                  <a:srgbClr val="293A55"/>
                </a:solidFill>
                <a:latin typeface="+mj-lt"/>
              </a:rPr>
              <a:t>контори</a:t>
            </a:r>
            <a:r>
              <a:rPr lang="ru-RU" sz="1600" dirty="0">
                <a:solidFill>
                  <a:srgbClr val="293A55"/>
                </a:solidFill>
                <a:latin typeface="+mj-lt"/>
              </a:rPr>
              <a:t> </a:t>
            </a:r>
            <a:r>
              <a:rPr lang="ru-RU" sz="1600" dirty="0" err="1">
                <a:solidFill>
                  <a:srgbClr val="293A55"/>
                </a:solidFill>
                <a:latin typeface="+mj-lt"/>
              </a:rPr>
              <a:t>протягом</a:t>
            </a:r>
            <a:r>
              <a:rPr lang="ru-RU" sz="1600" dirty="0">
                <a:solidFill>
                  <a:srgbClr val="293A55"/>
                </a:solidFill>
                <a:latin typeface="+mj-lt"/>
              </a:rPr>
              <a:t> </a:t>
            </a:r>
            <a:r>
              <a:rPr lang="ru-RU" sz="1600" dirty="0" err="1">
                <a:solidFill>
                  <a:srgbClr val="293A55"/>
                </a:solidFill>
                <a:latin typeface="+mj-lt"/>
              </a:rPr>
              <a:t>шестимісячного</a:t>
            </a:r>
            <a:r>
              <a:rPr lang="ru-RU" sz="1600" dirty="0">
                <a:solidFill>
                  <a:srgbClr val="293A55"/>
                </a:solidFill>
                <a:latin typeface="+mj-lt"/>
              </a:rPr>
              <a:t> строку для </a:t>
            </a:r>
            <a:r>
              <a:rPr lang="ru-RU" sz="1600" dirty="0" err="1">
                <a:solidFill>
                  <a:srgbClr val="293A55"/>
                </a:solidFill>
                <a:latin typeface="+mj-lt"/>
              </a:rPr>
              <a:t>прийняття</a:t>
            </a:r>
            <a:r>
              <a:rPr lang="ru-RU" sz="1600" dirty="0">
                <a:solidFill>
                  <a:srgbClr val="293A55"/>
                </a:solidFill>
                <a:latin typeface="+mj-lt"/>
              </a:rPr>
              <a:t> </a:t>
            </a:r>
            <a:r>
              <a:rPr lang="ru-RU" sz="1600" dirty="0" err="1">
                <a:solidFill>
                  <a:srgbClr val="293A55"/>
                </a:solidFill>
                <a:latin typeface="+mj-lt"/>
              </a:rPr>
              <a:t>спадщини</a:t>
            </a:r>
            <a:r>
              <a:rPr lang="ru-RU" sz="1600" dirty="0">
                <a:solidFill>
                  <a:srgbClr val="293A55"/>
                </a:solidFill>
                <a:latin typeface="+mj-lt"/>
              </a:rPr>
              <a:t>, </a:t>
            </a:r>
            <a:r>
              <a:rPr lang="ru-RU" sz="1600" dirty="0" err="1">
                <a:solidFill>
                  <a:srgbClr val="293A55"/>
                </a:solidFill>
                <a:latin typeface="+mj-lt"/>
              </a:rPr>
              <a:t>проте</a:t>
            </a:r>
            <a:r>
              <a:rPr lang="ru-RU" sz="1600" dirty="0">
                <a:solidFill>
                  <a:srgbClr val="293A55"/>
                </a:solidFill>
                <a:latin typeface="+mj-lt"/>
              </a:rPr>
              <a:t> </a:t>
            </a:r>
            <a:r>
              <a:rPr lang="ru-RU" sz="1600" dirty="0" err="1">
                <a:solidFill>
                  <a:srgbClr val="293A55"/>
                </a:solidFill>
                <a:latin typeface="+mj-lt"/>
              </a:rPr>
              <a:t>їй</a:t>
            </a:r>
            <a:r>
              <a:rPr lang="ru-RU" sz="1600" dirty="0">
                <a:solidFill>
                  <a:srgbClr val="293A55"/>
                </a:solidFill>
                <a:latin typeface="+mj-lt"/>
              </a:rPr>
              <a:t> </a:t>
            </a:r>
            <a:r>
              <a:rPr lang="ru-RU" sz="1600" dirty="0" err="1">
                <a:solidFill>
                  <a:srgbClr val="293A55"/>
                </a:solidFill>
                <a:latin typeface="+mj-lt"/>
              </a:rPr>
              <a:t>було</a:t>
            </a:r>
            <a:r>
              <a:rPr lang="ru-RU" sz="1600" dirty="0">
                <a:solidFill>
                  <a:srgbClr val="293A55"/>
                </a:solidFill>
                <a:latin typeface="+mj-lt"/>
              </a:rPr>
              <a:t> </a:t>
            </a:r>
            <a:r>
              <a:rPr lang="ru-RU" sz="1600" dirty="0" err="1">
                <a:solidFill>
                  <a:srgbClr val="293A55"/>
                </a:solidFill>
                <a:latin typeface="+mj-lt"/>
              </a:rPr>
              <a:t>відмовлено</a:t>
            </a:r>
            <a:r>
              <a:rPr lang="ru-RU" sz="1600" dirty="0">
                <a:solidFill>
                  <a:srgbClr val="293A55"/>
                </a:solidFill>
                <a:latin typeface="+mj-lt"/>
              </a:rPr>
              <a:t> у </a:t>
            </a:r>
            <a:r>
              <a:rPr lang="ru-RU" sz="1600" dirty="0" err="1">
                <a:solidFill>
                  <a:srgbClr val="293A55"/>
                </a:solidFill>
                <a:latin typeface="+mj-lt"/>
              </a:rPr>
              <a:t>зв'язку</a:t>
            </a:r>
            <a:r>
              <a:rPr lang="ru-RU" sz="1600" dirty="0">
                <a:solidFill>
                  <a:srgbClr val="293A55"/>
                </a:solidFill>
                <a:latin typeface="+mj-lt"/>
              </a:rPr>
              <a:t> з </a:t>
            </a:r>
            <a:r>
              <a:rPr lang="ru-RU" sz="1600" dirty="0" err="1">
                <a:solidFill>
                  <a:srgbClr val="293A55"/>
                </a:solidFill>
                <a:latin typeface="+mj-lt"/>
              </a:rPr>
              <a:t>відсутністю</a:t>
            </a:r>
            <a:r>
              <a:rPr lang="ru-RU" sz="1600" dirty="0">
                <a:solidFill>
                  <a:srgbClr val="293A55"/>
                </a:solidFill>
                <a:latin typeface="+mj-lt"/>
              </a:rPr>
              <a:t> у </a:t>
            </a:r>
            <a:r>
              <a:rPr lang="ru-RU" sz="1600" dirty="0" err="1">
                <a:solidFill>
                  <a:srgbClr val="293A55"/>
                </a:solidFill>
                <a:latin typeface="+mj-lt"/>
              </a:rPr>
              <a:t>неї</a:t>
            </a:r>
            <a:r>
              <a:rPr lang="ru-RU" sz="1600" dirty="0">
                <a:solidFill>
                  <a:srgbClr val="293A55"/>
                </a:solidFill>
                <a:latin typeface="+mj-lt"/>
              </a:rPr>
              <a:t> </a:t>
            </a:r>
            <a:r>
              <a:rPr lang="ru-RU" sz="1600" dirty="0" err="1">
                <a:solidFill>
                  <a:srgbClr val="293A55"/>
                </a:solidFill>
                <a:latin typeface="+mj-lt"/>
              </a:rPr>
              <a:t>свідоцтва</a:t>
            </a:r>
            <a:r>
              <a:rPr lang="ru-RU" sz="1600" dirty="0">
                <a:solidFill>
                  <a:srgbClr val="293A55"/>
                </a:solidFill>
                <a:latin typeface="+mj-lt"/>
              </a:rPr>
              <a:t> про смерть </a:t>
            </a:r>
            <a:r>
              <a:rPr lang="ru-RU" sz="1600" dirty="0" err="1">
                <a:solidFill>
                  <a:srgbClr val="293A55"/>
                </a:solidFill>
                <a:latin typeface="+mj-lt"/>
              </a:rPr>
              <a:t>спадкодавця</a:t>
            </a:r>
            <a:r>
              <a:rPr lang="ru-RU" sz="1600" dirty="0">
                <a:solidFill>
                  <a:srgbClr val="293A55"/>
                </a:solidFill>
                <a:latin typeface="+mj-lt"/>
              </a:rPr>
              <a:t>. Суд </a:t>
            </a:r>
            <a:r>
              <a:rPr lang="ru-RU" sz="1600" dirty="0" err="1">
                <a:solidFill>
                  <a:srgbClr val="293A55"/>
                </a:solidFill>
                <a:latin typeface="+mj-lt"/>
              </a:rPr>
              <a:t>першої</a:t>
            </a:r>
            <a:r>
              <a:rPr lang="ru-RU" sz="1600" dirty="0">
                <a:solidFill>
                  <a:srgbClr val="293A55"/>
                </a:solidFill>
                <a:latin typeface="+mj-lt"/>
              </a:rPr>
              <a:t> </a:t>
            </a:r>
            <a:r>
              <a:rPr lang="ru-RU" sz="1600" dirty="0" err="1">
                <a:solidFill>
                  <a:srgbClr val="293A55"/>
                </a:solidFill>
                <a:latin typeface="+mj-lt"/>
              </a:rPr>
              <a:t>інстанції</a:t>
            </a:r>
            <a:r>
              <a:rPr lang="ru-RU" sz="1600" dirty="0">
                <a:solidFill>
                  <a:srgbClr val="293A55"/>
                </a:solidFill>
                <a:latin typeface="+mj-lt"/>
              </a:rPr>
              <a:t>, з </a:t>
            </a:r>
            <a:r>
              <a:rPr lang="ru-RU" sz="1600" dirty="0" err="1">
                <a:solidFill>
                  <a:srgbClr val="293A55"/>
                </a:solidFill>
                <a:latin typeface="+mj-lt"/>
              </a:rPr>
              <a:t>яким</a:t>
            </a:r>
            <a:r>
              <a:rPr lang="ru-RU" sz="1600" dirty="0">
                <a:solidFill>
                  <a:srgbClr val="293A55"/>
                </a:solidFill>
                <a:latin typeface="+mj-lt"/>
              </a:rPr>
              <a:t> </a:t>
            </a:r>
            <a:r>
              <a:rPr lang="ru-RU" sz="1600" dirty="0" err="1">
                <a:solidFill>
                  <a:srgbClr val="293A55"/>
                </a:solidFill>
                <a:latin typeface="+mj-lt"/>
              </a:rPr>
              <a:t>погодився</a:t>
            </a:r>
            <a:r>
              <a:rPr lang="ru-RU" sz="1600" dirty="0">
                <a:solidFill>
                  <a:srgbClr val="293A55"/>
                </a:solidFill>
                <a:latin typeface="+mj-lt"/>
              </a:rPr>
              <a:t> суд </a:t>
            </a:r>
            <a:r>
              <a:rPr lang="ru-RU" sz="1600" dirty="0" err="1">
                <a:solidFill>
                  <a:srgbClr val="293A55"/>
                </a:solidFill>
                <a:latin typeface="+mj-lt"/>
              </a:rPr>
              <a:t>апеляційної</a:t>
            </a:r>
            <a:r>
              <a:rPr lang="ru-RU" sz="1600" dirty="0">
                <a:solidFill>
                  <a:srgbClr val="293A55"/>
                </a:solidFill>
                <a:latin typeface="+mj-lt"/>
              </a:rPr>
              <a:t> </a:t>
            </a:r>
            <a:r>
              <a:rPr lang="ru-RU" sz="1600" dirty="0" err="1">
                <a:solidFill>
                  <a:srgbClr val="293A55"/>
                </a:solidFill>
                <a:latin typeface="+mj-lt"/>
              </a:rPr>
              <a:t>інстанції</a:t>
            </a:r>
            <a:r>
              <a:rPr lang="ru-RU" sz="1600" dirty="0">
                <a:solidFill>
                  <a:srgbClr val="293A55"/>
                </a:solidFill>
                <a:latin typeface="+mj-lt"/>
              </a:rPr>
              <a:t>, </a:t>
            </a:r>
            <a:r>
              <a:rPr lang="ru-RU" sz="1600" dirty="0" err="1">
                <a:solidFill>
                  <a:srgbClr val="293A55"/>
                </a:solidFill>
                <a:latin typeface="+mj-lt"/>
              </a:rPr>
              <a:t>обґрунтовано</a:t>
            </a:r>
            <a:r>
              <a:rPr lang="ru-RU" sz="1600" dirty="0">
                <a:solidFill>
                  <a:srgbClr val="293A55"/>
                </a:solidFill>
                <a:latin typeface="+mj-lt"/>
              </a:rPr>
              <a:t> </a:t>
            </a:r>
            <a:r>
              <a:rPr lang="ru-RU" sz="1600" dirty="0" err="1">
                <a:solidFill>
                  <a:srgbClr val="293A55"/>
                </a:solidFill>
                <a:latin typeface="+mj-lt"/>
              </a:rPr>
              <a:t>зазначав</a:t>
            </a:r>
            <a:r>
              <a:rPr lang="ru-RU" sz="1600" dirty="0">
                <a:solidFill>
                  <a:srgbClr val="293A55"/>
                </a:solidFill>
                <a:latin typeface="+mj-lt"/>
              </a:rPr>
              <a:t>, </a:t>
            </a:r>
            <a:r>
              <a:rPr lang="ru-RU" sz="1600" dirty="0" err="1">
                <a:solidFill>
                  <a:srgbClr val="293A55"/>
                </a:solidFill>
                <a:latin typeface="+mj-lt"/>
              </a:rPr>
              <a:t>що</a:t>
            </a:r>
            <a:r>
              <a:rPr lang="ru-RU" sz="1600" dirty="0">
                <a:solidFill>
                  <a:srgbClr val="293A55"/>
                </a:solidFill>
                <a:latin typeface="+mj-lt"/>
              </a:rPr>
              <a:t> для </a:t>
            </a:r>
            <a:r>
              <a:rPr lang="ru-RU" sz="1600" dirty="0" err="1">
                <a:solidFill>
                  <a:srgbClr val="293A55"/>
                </a:solidFill>
                <a:latin typeface="+mj-lt"/>
              </a:rPr>
              <a:t>подання</a:t>
            </a:r>
            <a:r>
              <a:rPr lang="ru-RU" sz="1600" dirty="0">
                <a:solidFill>
                  <a:srgbClr val="293A55"/>
                </a:solidFill>
                <a:latin typeface="+mj-lt"/>
              </a:rPr>
              <a:t> заяви про </a:t>
            </a:r>
            <a:r>
              <a:rPr lang="ru-RU" sz="1600" dirty="0" err="1">
                <a:solidFill>
                  <a:srgbClr val="293A55"/>
                </a:solidFill>
                <a:latin typeface="+mj-lt"/>
              </a:rPr>
              <a:t>прийняття</a:t>
            </a:r>
            <a:r>
              <a:rPr lang="ru-RU" sz="1600" dirty="0">
                <a:solidFill>
                  <a:srgbClr val="293A55"/>
                </a:solidFill>
                <a:latin typeface="+mj-lt"/>
              </a:rPr>
              <a:t> </a:t>
            </a:r>
            <a:r>
              <a:rPr lang="ru-RU" sz="1600" dirty="0" err="1">
                <a:solidFill>
                  <a:srgbClr val="293A55"/>
                </a:solidFill>
                <a:latin typeface="+mj-lt"/>
              </a:rPr>
              <a:t>спадщини</a:t>
            </a:r>
            <a:r>
              <a:rPr lang="ru-RU" sz="1600" dirty="0">
                <a:solidFill>
                  <a:srgbClr val="293A55"/>
                </a:solidFill>
                <a:latin typeface="+mj-lt"/>
              </a:rPr>
              <a:t> не </a:t>
            </a:r>
            <a:r>
              <a:rPr lang="ru-RU" sz="1600" dirty="0" err="1">
                <a:solidFill>
                  <a:srgbClr val="293A55"/>
                </a:solidFill>
                <a:latin typeface="+mj-lt"/>
              </a:rPr>
              <a:t>обов'язково</a:t>
            </a:r>
            <a:r>
              <a:rPr lang="ru-RU" sz="1600" dirty="0">
                <a:solidFill>
                  <a:srgbClr val="293A55"/>
                </a:solidFill>
                <a:latin typeface="+mj-lt"/>
              </a:rPr>
              <a:t> </a:t>
            </a:r>
            <a:r>
              <a:rPr lang="ru-RU" sz="1600" dirty="0" err="1">
                <a:solidFill>
                  <a:srgbClr val="293A55"/>
                </a:solidFill>
                <a:latin typeface="+mj-lt"/>
              </a:rPr>
              <a:t>їхати</a:t>
            </a:r>
            <a:r>
              <a:rPr lang="ru-RU" sz="1600" dirty="0">
                <a:solidFill>
                  <a:srgbClr val="293A55"/>
                </a:solidFill>
                <a:latin typeface="+mj-lt"/>
              </a:rPr>
              <a:t> до </a:t>
            </a:r>
            <a:r>
              <a:rPr lang="ru-RU" sz="1600" dirty="0" err="1">
                <a:solidFill>
                  <a:srgbClr val="293A55"/>
                </a:solidFill>
                <a:latin typeface="+mj-lt"/>
              </a:rPr>
              <a:t>нотаріальної</a:t>
            </a:r>
            <a:r>
              <a:rPr lang="ru-RU" sz="1600" dirty="0">
                <a:solidFill>
                  <a:srgbClr val="293A55"/>
                </a:solidFill>
                <a:latin typeface="+mj-lt"/>
              </a:rPr>
              <a:t> </a:t>
            </a:r>
            <a:r>
              <a:rPr lang="ru-RU" sz="1600" dirty="0" err="1">
                <a:solidFill>
                  <a:srgbClr val="293A55"/>
                </a:solidFill>
                <a:latin typeface="+mj-lt"/>
              </a:rPr>
              <a:t>контори</a:t>
            </a:r>
            <a:r>
              <a:rPr lang="ru-RU" sz="1600" dirty="0">
                <a:solidFill>
                  <a:srgbClr val="293A55"/>
                </a:solidFill>
                <a:latin typeface="+mj-lt"/>
              </a:rPr>
              <a:t>, </a:t>
            </a:r>
            <a:r>
              <a:rPr lang="ru-RU" sz="1600" dirty="0" err="1">
                <a:solidFill>
                  <a:srgbClr val="293A55"/>
                </a:solidFill>
                <a:latin typeface="+mj-lt"/>
              </a:rPr>
              <a:t>оскільки</a:t>
            </a:r>
            <a:r>
              <a:rPr lang="ru-RU" sz="1600" dirty="0">
                <a:solidFill>
                  <a:srgbClr val="293A55"/>
                </a:solidFill>
                <a:latin typeface="+mj-lt"/>
              </a:rPr>
              <a:t> </a:t>
            </a:r>
            <a:r>
              <a:rPr lang="ru-RU" sz="1600" dirty="0" err="1">
                <a:solidFill>
                  <a:srgbClr val="293A55"/>
                </a:solidFill>
                <a:latin typeface="+mj-lt"/>
              </a:rPr>
              <a:t>законодавство</a:t>
            </a:r>
            <a:r>
              <a:rPr lang="ru-RU" sz="1600" dirty="0">
                <a:solidFill>
                  <a:srgbClr val="293A55"/>
                </a:solidFill>
                <a:latin typeface="+mj-lt"/>
              </a:rPr>
              <a:t> не </a:t>
            </a:r>
            <a:r>
              <a:rPr lang="ru-RU" sz="1600" dirty="0" err="1">
                <a:solidFill>
                  <a:srgbClr val="293A55"/>
                </a:solidFill>
                <a:latin typeface="+mj-lt"/>
              </a:rPr>
              <a:t>позбавляє</a:t>
            </a:r>
            <a:r>
              <a:rPr lang="ru-RU" sz="1600" dirty="0">
                <a:solidFill>
                  <a:srgbClr val="293A55"/>
                </a:solidFill>
                <a:latin typeface="+mj-lt"/>
              </a:rPr>
              <a:t> </a:t>
            </a:r>
            <a:r>
              <a:rPr lang="ru-RU" sz="1600" dirty="0" err="1">
                <a:solidFill>
                  <a:srgbClr val="293A55"/>
                </a:solidFill>
                <a:latin typeface="+mj-lt"/>
              </a:rPr>
              <a:t>спадкоємця</a:t>
            </a:r>
            <a:r>
              <a:rPr lang="ru-RU" sz="1600" dirty="0">
                <a:solidFill>
                  <a:srgbClr val="293A55"/>
                </a:solidFill>
                <a:latin typeface="+mj-lt"/>
              </a:rPr>
              <a:t> права </a:t>
            </a:r>
            <a:r>
              <a:rPr lang="ru-RU" sz="1600" dirty="0" err="1">
                <a:solidFill>
                  <a:srgbClr val="293A55"/>
                </a:solidFill>
                <a:latin typeface="+mj-lt"/>
              </a:rPr>
              <a:t>направити</a:t>
            </a:r>
            <a:r>
              <a:rPr lang="ru-RU" sz="1600" dirty="0">
                <a:solidFill>
                  <a:srgbClr val="293A55"/>
                </a:solidFill>
                <a:latin typeface="+mj-lt"/>
              </a:rPr>
              <a:t> </a:t>
            </a:r>
            <a:r>
              <a:rPr lang="ru-RU" sz="1600" dirty="0" err="1">
                <a:solidFill>
                  <a:srgbClr val="293A55"/>
                </a:solidFill>
                <a:latin typeface="+mj-lt"/>
              </a:rPr>
              <a:t>таку</a:t>
            </a:r>
            <a:r>
              <a:rPr lang="ru-RU" sz="1600" dirty="0">
                <a:solidFill>
                  <a:srgbClr val="293A55"/>
                </a:solidFill>
                <a:latin typeface="+mj-lt"/>
              </a:rPr>
              <a:t> </a:t>
            </a:r>
            <a:r>
              <a:rPr lang="ru-RU" sz="1600" dirty="0" err="1">
                <a:solidFill>
                  <a:srgbClr val="293A55"/>
                </a:solidFill>
                <a:latin typeface="+mj-lt"/>
              </a:rPr>
              <a:t>заяву</a:t>
            </a:r>
            <a:r>
              <a:rPr lang="ru-RU" sz="1600" dirty="0">
                <a:solidFill>
                  <a:srgbClr val="293A55"/>
                </a:solidFill>
                <a:latin typeface="+mj-lt"/>
              </a:rPr>
              <a:t> за </a:t>
            </a:r>
            <a:r>
              <a:rPr lang="ru-RU" sz="1600" dirty="0" err="1">
                <a:solidFill>
                  <a:srgbClr val="293A55"/>
                </a:solidFill>
                <a:latin typeface="+mj-lt"/>
              </a:rPr>
              <a:t>допомогою</a:t>
            </a:r>
            <a:r>
              <a:rPr lang="ru-RU" sz="1600" dirty="0">
                <a:solidFill>
                  <a:srgbClr val="293A55"/>
                </a:solidFill>
                <a:latin typeface="+mj-lt"/>
              </a:rPr>
              <a:t> </a:t>
            </a:r>
            <a:r>
              <a:rPr lang="ru-RU" sz="1600" dirty="0" err="1">
                <a:solidFill>
                  <a:srgbClr val="293A55"/>
                </a:solidFill>
                <a:latin typeface="+mj-lt"/>
              </a:rPr>
              <a:t>засобів</a:t>
            </a:r>
            <a:r>
              <a:rPr lang="ru-RU" sz="1600" dirty="0">
                <a:solidFill>
                  <a:srgbClr val="293A55"/>
                </a:solidFill>
                <a:latin typeface="+mj-lt"/>
              </a:rPr>
              <a:t> </a:t>
            </a:r>
            <a:r>
              <a:rPr lang="ru-RU" sz="1600" dirty="0" err="1">
                <a:solidFill>
                  <a:srgbClr val="293A55"/>
                </a:solidFill>
                <a:latin typeface="+mj-lt"/>
              </a:rPr>
              <a:t>поштового</a:t>
            </a:r>
            <a:r>
              <a:rPr lang="ru-RU" sz="1600" dirty="0">
                <a:solidFill>
                  <a:srgbClr val="293A55"/>
                </a:solidFill>
                <a:latin typeface="+mj-lt"/>
              </a:rPr>
              <a:t> </a:t>
            </a:r>
            <a:r>
              <a:rPr lang="ru-RU" sz="1600" dirty="0" err="1">
                <a:solidFill>
                  <a:srgbClr val="293A55"/>
                </a:solidFill>
                <a:latin typeface="+mj-lt"/>
              </a:rPr>
              <a:t>зв'язку</a:t>
            </a:r>
            <a:r>
              <a:rPr lang="ru-RU" sz="1600" dirty="0">
                <a:solidFill>
                  <a:srgbClr val="293A55"/>
                </a:solidFill>
                <a:latin typeface="+mj-lt"/>
              </a:rPr>
              <a:t>, а </a:t>
            </a:r>
            <a:r>
              <a:rPr lang="ru-RU" sz="1600" dirty="0" err="1">
                <a:solidFill>
                  <a:srgbClr val="293A55"/>
                </a:solidFill>
                <a:latin typeface="+mj-lt"/>
              </a:rPr>
              <a:t>також</a:t>
            </a:r>
            <a:r>
              <a:rPr lang="ru-RU" sz="1600" dirty="0">
                <a:solidFill>
                  <a:srgbClr val="293A55"/>
                </a:solidFill>
                <a:latin typeface="+mj-lt"/>
              </a:rPr>
              <a:t> подати </a:t>
            </a:r>
            <a:r>
              <a:rPr lang="ru-RU" sz="1600" dirty="0" err="1">
                <a:solidFill>
                  <a:srgbClr val="293A55"/>
                </a:solidFill>
                <a:latin typeface="+mj-lt"/>
              </a:rPr>
              <a:t>її</a:t>
            </a:r>
            <a:r>
              <a:rPr lang="ru-RU" sz="1600" dirty="0">
                <a:solidFill>
                  <a:srgbClr val="293A55"/>
                </a:solidFill>
                <a:latin typeface="+mj-lt"/>
              </a:rPr>
              <a:t> через орган </a:t>
            </a:r>
            <a:r>
              <a:rPr lang="ru-RU" sz="1600" dirty="0" err="1">
                <a:solidFill>
                  <a:srgbClr val="293A55"/>
                </a:solidFill>
                <a:latin typeface="+mj-lt"/>
              </a:rPr>
              <a:t>місцевого</a:t>
            </a:r>
            <a:r>
              <a:rPr lang="ru-RU" sz="1600" dirty="0">
                <a:solidFill>
                  <a:srgbClr val="293A55"/>
                </a:solidFill>
                <a:latin typeface="+mj-lt"/>
              </a:rPr>
              <a:t> </a:t>
            </a:r>
            <a:r>
              <a:rPr lang="ru-RU" sz="1600" dirty="0" err="1">
                <a:solidFill>
                  <a:srgbClr val="293A55"/>
                </a:solidFill>
                <a:latin typeface="+mj-lt"/>
              </a:rPr>
              <a:t>самоврядування</a:t>
            </a:r>
            <a:r>
              <a:rPr lang="ru-RU" sz="1600" dirty="0">
                <a:solidFill>
                  <a:srgbClr val="293A55"/>
                </a:solidFill>
                <a:latin typeface="+mj-lt"/>
              </a:rPr>
              <a:t>.</a:t>
            </a:r>
            <a:endParaRPr lang="ru-RU" sz="1600" b="0" i="0" dirty="0">
              <a:solidFill>
                <a:srgbClr val="293A55"/>
              </a:solidFill>
              <a:effectLst/>
              <a:latin typeface="+mj-lt"/>
            </a:endParaRPr>
          </a:p>
        </p:txBody>
      </p:sp>
    </p:spTree>
    <p:extLst>
      <p:ext uri="{BB962C8B-B14F-4D97-AF65-F5344CB8AC3E}">
        <p14:creationId xmlns:p14="http://schemas.microsoft.com/office/powerpoint/2010/main" val="15242673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09600" y="564781"/>
            <a:ext cx="10728960" cy="5078313"/>
          </a:xfrm>
          <a:prstGeom prst="rect">
            <a:avLst/>
          </a:prstGeom>
        </p:spPr>
        <p:txBody>
          <a:bodyPr wrap="square">
            <a:spAutoFit/>
          </a:bodyPr>
          <a:lstStyle/>
          <a:p>
            <a:pPr algn="ctr"/>
            <a:r>
              <a:rPr lang="ru-RU" b="1" dirty="0">
                <a:solidFill>
                  <a:srgbClr val="293A55"/>
                </a:solidFill>
                <a:latin typeface="+mj-lt"/>
              </a:rPr>
              <a:t>ВЕРХОВНИЙ СУД</a:t>
            </a:r>
            <a:endParaRPr lang="ru-RU" dirty="0">
              <a:solidFill>
                <a:srgbClr val="293A55"/>
              </a:solidFill>
              <a:latin typeface="+mj-lt"/>
            </a:endParaRPr>
          </a:p>
          <a:p>
            <a:pPr algn="ctr"/>
            <a:r>
              <a:rPr lang="ru-RU" b="1" dirty="0">
                <a:solidFill>
                  <a:srgbClr val="293A55"/>
                </a:solidFill>
                <a:latin typeface="+mj-lt"/>
              </a:rPr>
              <a:t>ПРАВОВА ПОЗИЦІЯ</a:t>
            </a:r>
            <a:br>
              <a:rPr lang="ru-RU" b="1" dirty="0">
                <a:solidFill>
                  <a:srgbClr val="293A55"/>
                </a:solidFill>
                <a:latin typeface="+mj-lt"/>
              </a:rPr>
            </a:br>
            <a:r>
              <a:rPr lang="ru-RU" b="1" dirty="0">
                <a:solidFill>
                  <a:srgbClr val="293A55"/>
                </a:solidFill>
                <a:latin typeface="+mj-lt"/>
              </a:rPr>
              <a:t>(</a:t>
            </a:r>
            <a:r>
              <a:rPr lang="ru-RU" b="1" dirty="0">
                <a:solidFill>
                  <a:srgbClr val="00ADFA"/>
                </a:solidFill>
                <a:latin typeface="+mj-lt"/>
                <a:hlinkClick r:id="rId2"/>
              </a:rPr>
              <a:t>постанова </a:t>
            </a:r>
            <a:r>
              <a:rPr lang="ru-RU" b="1" dirty="0" err="1">
                <a:solidFill>
                  <a:srgbClr val="00ADFA"/>
                </a:solidFill>
                <a:latin typeface="+mj-lt"/>
                <a:hlinkClick r:id="rId2"/>
              </a:rPr>
              <a:t>від</a:t>
            </a:r>
            <a:r>
              <a:rPr lang="ru-RU" b="1" dirty="0">
                <a:solidFill>
                  <a:srgbClr val="00ADFA"/>
                </a:solidFill>
                <a:latin typeface="+mj-lt"/>
                <a:hlinkClick r:id="rId2"/>
              </a:rPr>
              <a:t> 14.02.2022 р. у </a:t>
            </a:r>
            <a:r>
              <a:rPr lang="ru-RU" b="1" dirty="0" err="1">
                <a:solidFill>
                  <a:srgbClr val="00ADFA"/>
                </a:solidFill>
                <a:latin typeface="+mj-lt"/>
                <a:hlinkClick r:id="rId2"/>
              </a:rPr>
              <a:t>справі</a:t>
            </a:r>
            <a:r>
              <a:rPr lang="ru-RU" b="1" dirty="0">
                <a:solidFill>
                  <a:srgbClr val="00ADFA"/>
                </a:solidFill>
                <a:latin typeface="+mj-lt"/>
                <a:hlinkClick r:id="rId2"/>
              </a:rPr>
              <a:t> </a:t>
            </a:r>
            <a:r>
              <a:rPr lang="en-US" b="1" dirty="0">
                <a:solidFill>
                  <a:srgbClr val="00ADFA"/>
                </a:solidFill>
                <a:latin typeface="+mj-lt"/>
                <a:hlinkClick r:id="rId2"/>
              </a:rPr>
              <a:t>N 243/13575/19</a:t>
            </a:r>
            <a:r>
              <a:rPr lang="en-US" b="1" dirty="0" smtClean="0">
                <a:solidFill>
                  <a:srgbClr val="293A55"/>
                </a:solidFill>
                <a:latin typeface="+mj-lt"/>
              </a:rPr>
              <a:t>)</a:t>
            </a:r>
            <a:endParaRPr lang="uk-UA" b="1" dirty="0" smtClean="0">
              <a:solidFill>
                <a:srgbClr val="293A55"/>
              </a:solidFill>
              <a:latin typeface="+mj-lt"/>
            </a:endParaRPr>
          </a:p>
          <a:p>
            <a:pPr algn="ctr"/>
            <a:r>
              <a:rPr lang="ru-RU" b="1" dirty="0" err="1">
                <a:solidFill>
                  <a:srgbClr val="293A55"/>
                </a:solidFill>
                <a:latin typeface="+mj-lt"/>
              </a:rPr>
              <a:t>Щодо</a:t>
            </a:r>
            <a:r>
              <a:rPr lang="ru-RU" b="1" dirty="0">
                <a:solidFill>
                  <a:srgbClr val="293A55"/>
                </a:solidFill>
                <a:latin typeface="+mj-lt"/>
              </a:rPr>
              <a:t> </a:t>
            </a:r>
            <a:r>
              <a:rPr lang="ru-RU" b="1" dirty="0" err="1">
                <a:solidFill>
                  <a:srgbClr val="293A55"/>
                </a:solidFill>
                <a:latin typeface="+mj-lt"/>
              </a:rPr>
              <a:t>припинення</a:t>
            </a:r>
            <a:r>
              <a:rPr lang="ru-RU" b="1" dirty="0">
                <a:solidFill>
                  <a:srgbClr val="293A55"/>
                </a:solidFill>
                <a:latin typeface="+mj-lt"/>
              </a:rPr>
              <a:t> </a:t>
            </a:r>
            <a:r>
              <a:rPr lang="ru-RU" b="1" dirty="0" err="1">
                <a:solidFill>
                  <a:srgbClr val="293A55"/>
                </a:solidFill>
                <a:latin typeface="+mj-lt"/>
              </a:rPr>
              <a:t>страхових</a:t>
            </a:r>
            <a:r>
              <a:rPr lang="ru-RU" b="1" dirty="0">
                <a:solidFill>
                  <a:srgbClr val="293A55"/>
                </a:solidFill>
                <a:latin typeface="+mj-lt"/>
              </a:rPr>
              <a:t> </a:t>
            </a:r>
            <a:r>
              <a:rPr lang="ru-RU" b="1" dirty="0" err="1" smtClean="0">
                <a:solidFill>
                  <a:srgbClr val="293A55"/>
                </a:solidFill>
                <a:latin typeface="+mj-lt"/>
              </a:rPr>
              <a:t>виплат</a:t>
            </a:r>
            <a:endParaRPr lang="ru-RU" b="1" dirty="0" smtClean="0">
              <a:solidFill>
                <a:srgbClr val="293A55"/>
              </a:solidFill>
              <a:latin typeface="+mj-lt"/>
            </a:endParaRPr>
          </a:p>
          <a:p>
            <a:pPr algn="ctr"/>
            <a:endParaRPr lang="en-US" b="1" dirty="0">
              <a:solidFill>
                <a:srgbClr val="293A55"/>
              </a:solidFill>
              <a:latin typeface="+mj-lt"/>
            </a:endParaRPr>
          </a:p>
          <a:p>
            <a:pPr algn="just"/>
            <a:r>
              <a:rPr lang="ru-RU" dirty="0" err="1">
                <a:solidFill>
                  <a:srgbClr val="293A55"/>
                </a:solidFill>
                <a:latin typeface="+mj-lt"/>
              </a:rPr>
              <a:t>Припинення</a:t>
            </a:r>
            <a:r>
              <a:rPr lang="ru-RU" dirty="0">
                <a:solidFill>
                  <a:srgbClr val="293A55"/>
                </a:solidFill>
                <a:latin typeface="+mj-lt"/>
              </a:rPr>
              <a:t> </a:t>
            </a:r>
            <a:r>
              <a:rPr lang="ru-RU" dirty="0" err="1">
                <a:solidFill>
                  <a:srgbClr val="293A55"/>
                </a:solidFill>
                <a:latin typeface="+mj-lt"/>
              </a:rPr>
              <a:t>страхових</a:t>
            </a:r>
            <a:r>
              <a:rPr lang="ru-RU" dirty="0">
                <a:solidFill>
                  <a:srgbClr val="293A55"/>
                </a:solidFill>
                <a:latin typeface="+mj-lt"/>
              </a:rPr>
              <a:t> </a:t>
            </a:r>
            <a:r>
              <a:rPr lang="ru-RU" dirty="0" err="1">
                <a:solidFill>
                  <a:srgbClr val="293A55"/>
                </a:solidFill>
                <a:latin typeface="+mj-lt"/>
              </a:rPr>
              <a:t>виплат</a:t>
            </a:r>
            <a:r>
              <a:rPr lang="ru-RU" dirty="0">
                <a:solidFill>
                  <a:srgbClr val="293A55"/>
                </a:solidFill>
                <a:latin typeface="+mj-lt"/>
              </a:rPr>
              <a:t> за </a:t>
            </a:r>
            <a:r>
              <a:rPr lang="ru-RU" dirty="0" err="1">
                <a:solidFill>
                  <a:srgbClr val="293A55"/>
                </a:solidFill>
                <a:latin typeface="+mj-lt"/>
              </a:rPr>
              <a:t>життя</a:t>
            </a:r>
            <a:r>
              <a:rPr lang="ru-RU" dirty="0">
                <a:solidFill>
                  <a:srgbClr val="293A55"/>
                </a:solidFill>
                <a:latin typeface="+mj-lt"/>
              </a:rPr>
              <a:t> </a:t>
            </a:r>
            <a:r>
              <a:rPr lang="ru-RU" dirty="0" err="1">
                <a:solidFill>
                  <a:srgbClr val="293A55"/>
                </a:solidFill>
                <a:latin typeface="+mj-lt"/>
              </a:rPr>
              <a:t>спадкодавця</a:t>
            </a:r>
            <a:r>
              <a:rPr lang="ru-RU" dirty="0">
                <a:solidFill>
                  <a:srgbClr val="293A55"/>
                </a:solidFill>
                <a:latin typeface="+mj-lt"/>
              </a:rPr>
              <a:t> з </a:t>
            </a:r>
            <a:r>
              <a:rPr lang="ru-RU" dirty="0" err="1">
                <a:solidFill>
                  <a:srgbClr val="293A55"/>
                </a:solidFill>
                <a:latin typeface="+mj-lt"/>
              </a:rPr>
              <a:t>підстав</a:t>
            </a:r>
            <a:r>
              <a:rPr lang="ru-RU" dirty="0">
                <a:solidFill>
                  <a:srgbClr val="293A55"/>
                </a:solidFill>
                <a:latin typeface="+mj-lt"/>
              </a:rPr>
              <a:t>, не </a:t>
            </a:r>
            <a:r>
              <a:rPr lang="ru-RU" dirty="0" err="1">
                <a:solidFill>
                  <a:srgbClr val="293A55"/>
                </a:solidFill>
                <a:latin typeface="+mj-lt"/>
              </a:rPr>
              <a:t>передбачених</a:t>
            </a:r>
            <a:r>
              <a:rPr lang="ru-RU" dirty="0">
                <a:solidFill>
                  <a:srgbClr val="293A55"/>
                </a:solidFill>
                <a:latin typeface="+mj-lt"/>
              </a:rPr>
              <a:t> законом, та </a:t>
            </a:r>
            <a:r>
              <a:rPr lang="ru-RU" dirty="0" err="1">
                <a:solidFill>
                  <a:srgbClr val="293A55"/>
                </a:solidFill>
                <a:latin typeface="+mj-lt"/>
              </a:rPr>
              <a:t>неоскарження</a:t>
            </a:r>
            <a:r>
              <a:rPr lang="ru-RU" dirty="0">
                <a:solidFill>
                  <a:srgbClr val="293A55"/>
                </a:solidFill>
                <a:latin typeface="+mj-lt"/>
              </a:rPr>
              <a:t> </a:t>
            </a:r>
            <a:r>
              <a:rPr lang="ru-RU" dirty="0" err="1">
                <a:solidFill>
                  <a:srgbClr val="293A55"/>
                </a:solidFill>
                <a:latin typeface="+mj-lt"/>
              </a:rPr>
              <a:t>дій</a:t>
            </a:r>
            <a:r>
              <a:rPr lang="ru-RU" dirty="0">
                <a:solidFill>
                  <a:srgbClr val="293A55"/>
                </a:solidFill>
                <a:latin typeface="+mj-lt"/>
              </a:rPr>
              <a:t> фонду </a:t>
            </a:r>
            <a:r>
              <a:rPr lang="ru-RU" dirty="0" err="1">
                <a:solidFill>
                  <a:srgbClr val="293A55"/>
                </a:solidFill>
                <a:latin typeface="+mj-lt"/>
              </a:rPr>
              <a:t>спадкодавцем</a:t>
            </a:r>
            <a:r>
              <a:rPr lang="ru-RU" dirty="0">
                <a:solidFill>
                  <a:srgbClr val="293A55"/>
                </a:solidFill>
                <a:latin typeface="+mj-lt"/>
              </a:rPr>
              <a:t> не </a:t>
            </a:r>
            <a:r>
              <a:rPr lang="ru-RU" dirty="0" err="1">
                <a:solidFill>
                  <a:srgbClr val="293A55"/>
                </a:solidFill>
                <a:latin typeface="+mj-lt"/>
              </a:rPr>
              <a:t>зумовлює</a:t>
            </a:r>
            <a:r>
              <a:rPr lang="ru-RU" dirty="0">
                <a:solidFill>
                  <a:srgbClr val="293A55"/>
                </a:solidFill>
                <a:latin typeface="+mj-lt"/>
              </a:rPr>
              <a:t> </a:t>
            </a:r>
            <a:r>
              <a:rPr lang="ru-RU" dirty="0" err="1">
                <a:solidFill>
                  <a:srgbClr val="293A55"/>
                </a:solidFill>
                <a:latin typeface="+mj-lt"/>
              </a:rPr>
              <a:t>припинення</a:t>
            </a:r>
            <a:r>
              <a:rPr lang="ru-RU" dirty="0">
                <a:solidFill>
                  <a:srgbClr val="293A55"/>
                </a:solidFill>
                <a:latin typeface="+mj-lt"/>
              </a:rPr>
              <a:t> </a:t>
            </a:r>
            <a:r>
              <a:rPr lang="ru-RU" dirty="0" err="1">
                <a:solidFill>
                  <a:srgbClr val="293A55"/>
                </a:solidFill>
                <a:latin typeface="+mj-lt"/>
              </a:rPr>
              <a:t>вже</a:t>
            </a:r>
            <a:r>
              <a:rPr lang="ru-RU" dirty="0">
                <a:solidFill>
                  <a:srgbClr val="293A55"/>
                </a:solidFill>
                <a:latin typeface="+mj-lt"/>
              </a:rPr>
              <a:t> </a:t>
            </a:r>
            <a:r>
              <a:rPr lang="ru-RU" dirty="0" err="1">
                <a:solidFill>
                  <a:srgbClr val="293A55"/>
                </a:solidFill>
                <a:latin typeface="+mj-lt"/>
              </a:rPr>
              <a:t>призначених</a:t>
            </a:r>
            <a:r>
              <a:rPr lang="ru-RU" dirty="0">
                <a:solidFill>
                  <a:srgbClr val="293A55"/>
                </a:solidFill>
                <a:latin typeface="+mj-lt"/>
              </a:rPr>
              <a:t> </a:t>
            </a:r>
            <a:r>
              <a:rPr lang="ru-RU" dirty="0" err="1">
                <a:solidFill>
                  <a:srgbClr val="293A55"/>
                </a:solidFill>
                <a:latin typeface="+mj-lt"/>
              </a:rPr>
              <a:t>страхових</a:t>
            </a:r>
            <a:r>
              <a:rPr lang="ru-RU" dirty="0">
                <a:solidFill>
                  <a:srgbClr val="293A55"/>
                </a:solidFill>
                <a:latin typeface="+mj-lt"/>
              </a:rPr>
              <a:t> </a:t>
            </a:r>
            <a:r>
              <a:rPr lang="ru-RU" dirty="0" err="1">
                <a:solidFill>
                  <a:srgbClr val="293A55"/>
                </a:solidFill>
                <a:latin typeface="+mj-lt"/>
              </a:rPr>
              <a:t>виплат</a:t>
            </a:r>
            <a:r>
              <a:rPr lang="ru-RU" dirty="0">
                <a:solidFill>
                  <a:srgbClr val="293A55"/>
                </a:solidFill>
                <a:latin typeface="+mj-lt"/>
              </a:rPr>
              <a:t> і не </a:t>
            </a:r>
            <a:r>
              <a:rPr lang="ru-RU" dirty="0" err="1">
                <a:solidFill>
                  <a:srgbClr val="293A55"/>
                </a:solidFill>
                <a:latin typeface="+mj-lt"/>
              </a:rPr>
              <a:t>позбавляє</a:t>
            </a:r>
            <a:r>
              <a:rPr lang="ru-RU" dirty="0">
                <a:solidFill>
                  <a:srgbClr val="293A55"/>
                </a:solidFill>
                <a:latin typeface="+mj-lt"/>
              </a:rPr>
              <a:t> </a:t>
            </a:r>
            <a:r>
              <a:rPr lang="ru-RU" dirty="0" err="1">
                <a:solidFill>
                  <a:srgbClr val="293A55"/>
                </a:solidFill>
                <a:latin typeface="+mj-lt"/>
              </a:rPr>
              <a:t>його</a:t>
            </a:r>
            <a:r>
              <a:rPr lang="ru-RU" dirty="0">
                <a:solidFill>
                  <a:srgbClr val="293A55"/>
                </a:solidFill>
                <a:latin typeface="+mj-lt"/>
              </a:rPr>
              <a:t> </a:t>
            </a:r>
            <a:r>
              <a:rPr lang="ru-RU" dirty="0" err="1">
                <a:solidFill>
                  <a:srgbClr val="293A55"/>
                </a:solidFill>
                <a:latin typeface="+mj-lt"/>
              </a:rPr>
              <a:t>спадкоємців</a:t>
            </a:r>
            <a:r>
              <a:rPr lang="ru-RU" dirty="0">
                <a:solidFill>
                  <a:srgbClr val="293A55"/>
                </a:solidFill>
                <a:latin typeface="+mj-lt"/>
              </a:rPr>
              <a:t> </a:t>
            </a:r>
            <a:r>
              <a:rPr lang="ru-RU" dirty="0" err="1">
                <a:solidFill>
                  <a:srgbClr val="293A55"/>
                </a:solidFill>
                <a:latin typeface="+mj-lt"/>
              </a:rPr>
              <a:t>можливості</a:t>
            </a:r>
            <a:r>
              <a:rPr lang="ru-RU" dirty="0">
                <a:solidFill>
                  <a:srgbClr val="293A55"/>
                </a:solidFill>
                <a:latin typeface="+mj-lt"/>
              </a:rPr>
              <a:t> </a:t>
            </a:r>
            <a:r>
              <a:rPr lang="ru-RU" dirty="0" err="1">
                <a:solidFill>
                  <a:srgbClr val="293A55"/>
                </a:solidFill>
                <a:latin typeface="+mj-lt"/>
              </a:rPr>
              <a:t>спадкувати</a:t>
            </a:r>
            <a:r>
              <a:rPr lang="ru-RU" dirty="0">
                <a:solidFill>
                  <a:srgbClr val="293A55"/>
                </a:solidFill>
                <a:latin typeface="+mj-lt"/>
              </a:rPr>
              <a:t> право на </a:t>
            </a:r>
            <a:r>
              <a:rPr lang="ru-RU" dirty="0" err="1">
                <a:solidFill>
                  <a:srgbClr val="293A55"/>
                </a:solidFill>
                <a:latin typeface="+mj-lt"/>
              </a:rPr>
              <a:t>отримання</a:t>
            </a:r>
            <a:r>
              <a:rPr lang="ru-RU" dirty="0">
                <a:solidFill>
                  <a:srgbClr val="293A55"/>
                </a:solidFill>
                <a:latin typeface="+mj-lt"/>
              </a:rPr>
              <a:t> </a:t>
            </a:r>
            <a:r>
              <a:rPr lang="ru-RU" dirty="0" err="1">
                <a:solidFill>
                  <a:srgbClr val="293A55"/>
                </a:solidFill>
                <a:latin typeface="+mj-lt"/>
              </a:rPr>
              <a:t>страхових</a:t>
            </a:r>
            <a:r>
              <a:rPr lang="ru-RU" dirty="0">
                <a:solidFill>
                  <a:srgbClr val="293A55"/>
                </a:solidFill>
                <a:latin typeface="+mj-lt"/>
              </a:rPr>
              <a:t> </a:t>
            </a:r>
            <a:r>
              <a:rPr lang="ru-RU" dirty="0" err="1">
                <a:solidFill>
                  <a:srgbClr val="293A55"/>
                </a:solidFill>
                <a:latin typeface="+mj-lt"/>
              </a:rPr>
              <a:t>виплат</a:t>
            </a:r>
            <a:r>
              <a:rPr lang="ru-RU" dirty="0">
                <a:solidFill>
                  <a:srgbClr val="293A55"/>
                </a:solidFill>
                <a:latin typeface="+mj-lt"/>
              </a:rPr>
              <a:t>. Право на </a:t>
            </a:r>
            <a:r>
              <a:rPr lang="ru-RU" dirty="0" err="1">
                <a:solidFill>
                  <a:srgbClr val="293A55"/>
                </a:solidFill>
                <a:latin typeface="+mj-lt"/>
              </a:rPr>
              <a:t>такі</a:t>
            </a:r>
            <a:r>
              <a:rPr lang="ru-RU" dirty="0">
                <a:solidFill>
                  <a:srgbClr val="293A55"/>
                </a:solidFill>
                <a:latin typeface="+mj-lt"/>
              </a:rPr>
              <a:t> </a:t>
            </a:r>
            <a:r>
              <a:rPr lang="ru-RU" dirty="0" err="1">
                <a:solidFill>
                  <a:srgbClr val="293A55"/>
                </a:solidFill>
                <a:latin typeface="+mj-lt"/>
              </a:rPr>
              <a:t>виплати</a:t>
            </a:r>
            <a:r>
              <a:rPr lang="ru-RU" dirty="0">
                <a:solidFill>
                  <a:srgbClr val="293A55"/>
                </a:solidFill>
                <a:latin typeface="+mj-lt"/>
              </a:rPr>
              <a:t> у </a:t>
            </a:r>
            <a:r>
              <a:rPr lang="ru-RU" dirty="0" err="1">
                <a:solidFill>
                  <a:srgbClr val="293A55"/>
                </a:solidFill>
                <a:latin typeface="+mj-lt"/>
              </a:rPr>
              <a:t>спадкодавця</a:t>
            </a:r>
            <a:r>
              <a:rPr lang="ru-RU" dirty="0">
                <a:solidFill>
                  <a:srgbClr val="293A55"/>
                </a:solidFill>
                <a:latin typeface="+mj-lt"/>
              </a:rPr>
              <a:t> </a:t>
            </a:r>
            <a:r>
              <a:rPr lang="ru-RU" dirty="0" err="1">
                <a:solidFill>
                  <a:srgbClr val="293A55"/>
                </a:solidFill>
                <a:latin typeface="+mj-lt"/>
              </a:rPr>
              <a:t>зберігається</a:t>
            </a:r>
            <a:r>
              <a:rPr lang="ru-RU" dirty="0">
                <a:solidFill>
                  <a:srgbClr val="293A55"/>
                </a:solidFill>
                <a:latin typeface="+mj-lt"/>
              </a:rPr>
              <a:t>, і в </a:t>
            </a:r>
            <a:r>
              <a:rPr lang="ru-RU" dirty="0" err="1">
                <a:solidFill>
                  <a:srgbClr val="293A55"/>
                </a:solidFill>
                <a:latin typeface="+mj-lt"/>
              </a:rPr>
              <a:t>розумінні</a:t>
            </a:r>
            <a:r>
              <a:rPr lang="ru-RU" dirty="0">
                <a:solidFill>
                  <a:srgbClr val="293A55"/>
                </a:solidFill>
                <a:latin typeface="+mj-lt"/>
              </a:rPr>
              <a:t> </a:t>
            </a:r>
            <a:r>
              <a:rPr lang="ru-RU" dirty="0" err="1">
                <a:solidFill>
                  <a:srgbClr val="293A55"/>
                </a:solidFill>
                <a:latin typeface="+mj-lt"/>
              </a:rPr>
              <a:t>положень</a:t>
            </a:r>
            <a:r>
              <a:rPr lang="ru-RU" dirty="0">
                <a:solidFill>
                  <a:srgbClr val="293A55"/>
                </a:solidFill>
                <a:latin typeface="+mj-lt"/>
              </a:rPr>
              <a:t> </a:t>
            </a:r>
            <a:r>
              <a:rPr lang="ru-RU" dirty="0" err="1">
                <a:solidFill>
                  <a:srgbClr val="00ADFA"/>
                </a:solidFill>
                <a:latin typeface="+mj-lt"/>
                <a:hlinkClick r:id="rId3"/>
              </a:rPr>
              <a:t>статті</a:t>
            </a:r>
            <a:r>
              <a:rPr lang="ru-RU" dirty="0">
                <a:solidFill>
                  <a:srgbClr val="00ADFA"/>
                </a:solidFill>
                <a:latin typeface="+mj-lt"/>
                <a:hlinkClick r:id="rId3"/>
              </a:rPr>
              <a:t> 1227 ЦК </a:t>
            </a:r>
            <a:r>
              <a:rPr lang="ru-RU" dirty="0" err="1">
                <a:solidFill>
                  <a:srgbClr val="00ADFA"/>
                </a:solidFill>
                <a:latin typeface="+mj-lt"/>
                <a:hlinkClick r:id="rId3"/>
              </a:rPr>
              <a:t>України</a:t>
            </a:r>
            <a:r>
              <a:rPr lang="ru-RU" dirty="0">
                <a:solidFill>
                  <a:srgbClr val="293A55"/>
                </a:solidFill>
                <a:latin typeface="+mj-lt"/>
              </a:rPr>
              <a:t> </a:t>
            </a:r>
            <a:r>
              <a:rPr lang="ru-RU" dirty="0" err="1">
                <a:solidFill>
                  <a:srgbClr val="293A55"/>
                </a:solidFill>
                <a:latin typeface="+mj-lt"/>
              </a:rPr>
              <a:t>ці</a:t>
            </a:r>
            <a:r>
              <a:rPr lang="ru-RU" dirty="0">
                <a:solidFill>
                  <a:srgbClr val="293A55"/>
                </a:solidFill>
                <a:latin typeface="+mj-lt"/>
              </a:rPr>
              <a:t> </a:t>
            </a:r>
            <a:r>
              <a:rPr lang="ru-RU" dirty="0" err="1">
                <a:solidFill>
                  <a:srgbClr val="293A55"/>
                </a:solidFill>
                <a:latin typeface="+mj-lt"/>
              </a:rPr>
              <a:t>виплати</a:t>
            </a:r>
            <a:r>
              <a:rPr lang="ru-RU" dirty="0">
                <a:solidFill>
                  <a:srgbClr val="293A55"/>
                </a:solidFill>
                <a:latin typeface="+mj-lt"/>
              </a:rPr>
              <a:t> </a:t>
            </a:r>
            <a:r>
              <a:rPr lang="ru-RU" dirty="0" err="1">
                <a:solidFill>
                  <a:srgbClr val="293A55"/>
                </a:solidFill>
                <a:latin typeface="+mj-lt"/>
              </a:rPr>
              <a:t>вважаються</a:t>
            </a:r>
            <a:r>
              <a:rPr lang="ru-RU" dirty="0">
                <a:solidFill>
                  <a:srgbClr val="293A55"/>
                </a:solidFill>
                <a:latin typeface="+mj-lt"/>
              </a:rPr>
              <a:t> такими, </a:t>
            </a:r>
            <a:r>
              <a:rPr lang="ru-RU" dirty="0" err="1">
                <a:solidFill>
                  <a:srgbClr val="293A55"/>
                </a:solidFill>
                <a:latin typeface="+mj-lt"/>
              </a:rPr>
              <a:t>що</a:t>
            </a:r>
            <a:r>
              <a:rPr lang="ru-RU" dirty="0">
                <a:solidFill>
                  <a:srgbClr val="293A55"/>
                </a:solidFill>
                <a:latin typeface="+mj-lt"/>
              </a:rPr>
              <a:t> належали до </a:t>
            </a:r>
            <a:r>
              <a:rPr lang="ru-RU" dirty="0" err="1">
                <a:solidFill>
                  <a:srgbClr val="293A55"/>
                </a:solidFill>
                <a:latin typeface="+mj-lt"/>
              </a:rPr>
              <a:t>виплати</a:t>
            </a:r>
            <a:r>
              <a:rPr lang="ru-RU" dirty="0">
                <a:solidFill>
                  <a:srgbClr val="293A55"/>
                </a:solidFill>
                <a:latin typeface="+mj-lt"/>
              </a:rPr>
              <a:t> </a:t>
            </a:r>
            <a:r>
              <a:rPr lang="ru-RU" dirty="0" err="1">
                <a:solidFill>
                  <a:srgbClr val="293A55"/>
                </a:solidFill>
                <a:latin typeface="+mj-lt"/>
              </a:rPr>
              <a:t>спадкодавцю</a:t>
            </a:r>
            <a:r>
              <a:rPr lang="ru-RU" dirty="0" smtClean="0">
                <a:solidFill>
                  <a:srgbClr val="293A55"/>
                </a:solidFill>
                <a:latin typeface="+mj-lt"/>
              </a:rPr>
              <a:t>.</a:t>
            </a:r>
          </a:p>
          <a:p>
            <a:pPr algn="just"/>
            <a:endParaRPr lang="ru-RU" dirty="0">
              <a:solidFill>
                <a:srgbClr val="293A55"/>
              </a:solidFill>
              <a:latin typeface="+mj-lt"/>
            </a:endParaRPr>
          </a:p>
          <a:p>
            <a:pPr algn="just"/>
            <a:r>
              <a:rPr lang="ru-RU" dirty="0">
                <a:solidFill>
                  <a:srgbClr val="293A55"/>
                </a:solidFill>
                <a:latin typeface="+mj-lt"/>
              </a:rPr>
              <a:t>У </a:t>
            </a:r>
            <a:r>
              <a:rPr lang="ru-RU" dirty="0" err="1">
                <a:solidFill>
                  <a:srgbClr val="293A55"/>
                </a:solidFill>
                <a:latin typeface="+mj-lt"/>
              </a:rPr>
              <a:t>зв'язку</a:t>
            </a:r>
            <a:r>
              <a:rPr lang="ru-RU" dirty="0">
                <a:solidFill>
                  <a:srgbClr val="293A55"/>
                </a:solidFill>
                <a:latin typeface="+mj-lt"/>
              </a:rPr>
              <a:t> з </a:t>
            </a:r>
            <a:r>
              <a:rPr lang="ru-RU" dirty="0" err="1">
                <a:solidFill>
                  <a:srgbClr val="293A55"/>
                </a:solidFill>
                <a:latin typeface="+mj-lt"/>
              </a:rPr>
              <a:t>викладеним</a:t>
            </a:r>
            <a:r>
              <a:rPr lang="ru-RU" dirty="0">
                <a:solidFill>
                  <a:srgbClr val="293A55"/>
                </a:solidFill>
                <a:latin typeface="+mj-lt"/>
              </a:rPr>
              <a:t> </a:t>
            </a:r>
            <a:r>
              <a:rPr lang="ru-RU" dirty="0" err="1">
                <a:solidFill>
                  <a:srgbClr val="293A55"/>
                </a:solidFill>
                <a:latin typeface="+mj-lt"/>
              </a:rPr>
              <a:t>Об'єднана</a:t>
            </a:r>
            <a:r>
              <a:rPr lang="ru-RU" dirty="0">
                <a:solidFill>
                  <a:srgbClr val="293A55"/>
                </a:solidFill>
                <a:latin typeface="+mj-lt"/>
              </a:rPr>
              <a:t> палата </a:t>
            </a:r>
            <a:r>
              <a:rPr lang="ru-RU" dirty="0" err="1">
                <a:solidFill>
                  <a:srgbClr val="293A55"/>
                </a:solidFill>
                <a:latin typeface="+mj-lt"/>
              </a:rPr>
              <a:t>Касаційного</a:t>
            </a:r>
            <a:r>
              <a:rPr lang="ru-RU" dirty="0">
                <a:solidFill>
                  <a:srgbClr val="293A55"/>
                </a:solidFill>
                <a:latin typeface="+mj-lt"/>
              </a:rPr>
              <a:t> </a:t>
            </a:r>
            <a:r>
              <a:rPr lang="ru-RU" dirty="0" err="1">
                <a:solidFill>
                  <a:srgbClr val="293A55"/>
                </a:solidFill>
                <a:latin typeface="+mj-lt"/>
              </a:rPr>
              <a:t>цивільного</a:t>
            </a:r>
            <a:r>
              <a:rPr lang="ru-RU" dirty="0">
                <a:solidFill>
                  <a:srgbClr val="293A55"/>
                </a:solidFill>
                <a:latin typeface="+mj-lt"/>
              </a:rPr>
              <a:t> суду у </a:t>
            </a:r>
            <a:r>
              <a:rPr lang="ru-RU" dirty="0" err="1">
                <a:solidFill>
                  <a:srgbClr val="293A55"/>
                </a:solidFill>
                <a:latin typeface="+mj-lt"/>
              </a:rPr>
              <a:t>складі</a:t>
            </a:r>
            <a:r>
              <a:rPr lang="ru-RU" dirty="0">
                <a:solidFill>
                  <a:srgbClr val="293A55"/>
                </a:solidFill>
                <a:latin typeface="+mj-lt"/>
              </a:rPr>
              <a:t> Верховного Суду </a:t>
            </a:r>
            <a:r>
              <a:rPr lang="ru-RU" dirty="0" err="1">
                <a:solidFill>
                  <a:srgbClr val="293A55"/>
                </a:solidFill>
                <a:latin typeface="+mj-lt"/>
              </a:rPr>
              <a:t>вважає</a:t>
            </a:r>
            <a:r>
              <a:rPr lang="ru-RU" dirty="0">
                <a:solidFill>
                  <a:srgbClr val="293A55"/>
                </a:solidFill>
                <a:latin typeface="+mj-lt"/>
              </a:rPr>
              <a:t> за </a:t>
            </a:r>
            <a:r>
              <a:rPr lang="ru-RU" dirty="0" err="1">
                <a:solidFill>
                  <a:srgbClr val="293A55"/>
                </a:solidFill>
                <a:latin typeface="+mj-lt"/>
              </a:rPr>
              <a:t>необхідне</a:t>
            </a:r>
            <a:r>
              <a:rPr lang="ru-RU" dirty="0">
                <a:solidFill>
                  <a:srgbClr val="293A55"/>
                </a:solidFill>
                <a:latin typeface="+mj-lt"/>
              </a:rPr>
              <a:t> </a:t>
            </a:r>
            <a:r>
              <a:rPr lang="ru-RU" b="1" dirty="0" err="1">
                <a:solidFill>
                  <a:srgbClr val="293A55"/>
                </a:solidFill>
                <a:latin typeface="+mj-lt"/>
              </a:rPr>
              <a:t>відступити</a:t>
            </a:r>
            <a:r>
              <a:rPr lang="ru-RU" b="1" dirty="0">
                <a:solidFill>
                  <a:srgbClr val="293A55"/>
                </a:solidFill>
                <a:latin typeface="+mj-lt"/>
              </a:rPr>
              <a:t> </a:t>
            </a:r>
            <a:r>
              <a:rPr lang="ru-RU" b="1" dirty="0" err="1">
                <a:solidFill>
                  <a:srgbClr val="293A55"/>
                </a:solidFill>
                <a:latin typeface="+mj-lt"/>
              </a:rPr>
              <a:t>від</a:t>
            </a:r>
            <a:r>
              <a:rPr lang="ru-RU" b="1" dirty="0">
                <a:solidFill>
                  <a:srgbClr val="293A55"/>
                </a:solidFill>
                <a:latin typeface="+mj-lt"/>
              </a:rPr>
              <a:t> </a:t>
            </a:r>
            <a:r>
              <a:rPr lang="ru-RU" b="1" dirty="0" err="1">
                <a:solidFill>
                  <a:srgbClr val="293A55"/>
                </a:solidFill>
                <a:latin typeface="+mj-lt"/>
              </a:rPr>
              <a:t>висновків</a:t>
            </a:r>
            <a:r>
              <a:rPr lang="ru-RU" dirty="0">
                <a:solidFill>
                  <a:srgbClr val="293A55"/>
                </a:solidFill>
                <a:latin typeface="+mj-lt"/>
              </a:rPr>
              <a:t>, </a:t>
            </a:r>
            <a:r>
              <a:rPr lang="ru-RU" dirty="0" err="1">
                <a:solidFill>
                  <a:srgbClr val="293A55"/>
                </a:solidFill>
                <a:latin typeface="+mj-lt"/>
              </a:rPr>
              <a:t>викладених</a:t>
            </a:r>
            <a:r>
              <a:rPr lang="ru-RU" dirty="0">
                <a:solidFill>
                  <a:srgbClr val="293A55"/>
                </a:solidFill>
                <a:latin typeface="+mj-lt"/>
              </a:rPr>
              <a:t> у </a:t>
            </a:r>
            <a:r>
              <a:rPr lang="ru-RU" dirty="0">
                <a:solidFill>
                  <a:srgbClr val="00ADFA"/>
                </a:solidFill>
                <a:latin typeface="+mj-lt"/>
                <a:hlinkClick r:id="rId4"/>
              </a:rPr>
              <a:t>постановах: </a:t>
            </a:r>
            <a:r>
              <a:rPr lang="ru-RU" dirty="0" err="1">
                <a:solidFill>
                  <a:srgbClr val="00ADFA"/>
                </a:solidFill>
                <a:latin typeface="+mj-lt"/>
                <a:hlinkClick r:id="rId4"/>
              </a:rPr>
              <a:t>від</a:t>
            </a:r>
            <a:r>
              <a:rPr lang="ru-RU" dirty="0">
                <a:solidFill>
                  <a:srgbClr val="00ADFA"/>
                </a:solidFill>
                <a:latin typeface="+mj-lt"/>
                <a:hlinkClick r:id="rId4"/>
              </a:rPr>
              <a:t> 26 лютого 2020 року у </a:t>
            </a:r>
            <a:r>
              <a:rPr lang="ru-RU" dirty="0" err="1">
                <a:solidFill>
                  <a:srgbClr val="00ADFA"/>
                </a:solidFill>
                <a:latin typeface="+mj-lt"/>
                <a:hlinkClick r:id="rId4"/>
              </a:rPr>
              <a:t>справі</a:t>
            </a:r>
            <a:r>
              <a:rPr lang="ru-RU" dirty="0">
                <a:solidFill>
                  <a:srgbClr val="00ADFA"/>
                </a:solidFill>
                <a:latin typeface="+mj-lt"/>
                <a:hlinkClick r:id="rId4"/>
              </a:rPr>
              <a:t> </a:t>
            </a:r>
            <a:r>
              <a:rPr lang="en-US" dirty="0">
                <a:solidFill>
                  <a:srgbClr val="00ADFA"/>
                </a:solidFill>
                <a:latin typeface="+mj-lt"/>
                <a:hlinkClick r:id="rId4"/>
              </a:rPr>
              <a:t>N 243/2404/19-</a:t>
            </a:r>
            <a:r>
              <a:rPr lang="ru-RU" dirty="0">
                <a:solidFill>
                  <a:srgbClr val="00ADFA"/>
                </a:solidFill>
                <a:latin typeface="+mj-lt"/>
                <a:hlinkClick r:id="rId4"/>
              </a:rPr>
              <a:t>ц</a:t>
            </a:r>
            <a:r>
              <a:rPr lang="ru-RU" dirty="0">
                <a:solidFill>
                  <a:srgbClr val="293A55"/>
                </a:solidFill>
                <a:latin typeface="+mj-lt"/>
              </a:rPr>
              <a:t> (</a:t>
            </a:r>
            <a:r>
              <a:rPr lang="ru-RU" dirty="0" err="1">
                <a:solidFill>
                  <a:srgbClr val="293A55"/>
                </a:solidFill>
                <a:latin typeface="+mj-lt"/>
              </a:rPr>
              <a:t>провадження</a:t>
            </a:r>
            <a:r>
              <a:rPr lang="ru-RU" dirty="0">
                <a:solidFill>
                  <a:srgbClr val="293A55"/>
                </a:solidFill>
                <a:latin typeface="+mj-lt"/>
              </a:rPr>
              <a:t> </a:t>
            </a:r>
            <a:r>
              <a:rPr lang="en-US" dirty="0">
                <a:solidFill>
                  <a:srgbClr val="293A55"/>
                </a:solidFill>
                <a:latin typeface="+mj-lt"/>
              </a:rPr>
              <a:t>N 61-20134</a:t>
            </a:r>
            <a:r>
              <a:rPr lang="ru-RU" dirty="0">
                <a:solidFill>
                  <a:srgbClr val="293A55"/>
                </a:solidFill>
                <a:latin typeface="+mj-lt"/>
              </a:rPr>
              <a:t>св19); </a:t>
            </a:r>
            <a:r>
              <a:rPr lang="ru-RU" dirty="0" err="1">
                <a:solidFill>
                  <a:srgbClr val="00ADFA"/>
                </a:solidFill>
                <a:latin typeface="+mj-lt"/>
                <a:hlinkClick r:id="rId5"/>
              </a:rPr>
              <a:t>від</a:t>
            </a:r>
            <a:r>
              <a:rPr lang="ru-RU" dirty="0">
                <a:solidFill>
                  <a:srgbClr val="00ADFA"/>
                </a:solidFill>
                <a:latin typeface="+mj-lt"/>
                <a:hlinkClick r:id="rId5"/>
              </a:rPr>
              <a:t> 14 </a:t>
            </a:r>
            <a:r>
              <a:rPr lang="ru-RU" dirty="0" err="1">
                <a:solidFill>
                  <a:srgbClr val="00ADFA"/>
                </a:solidFill>
                <a:latin typeface="+mj-lt"/>
                <a:hlinkClick r:id="rId5"/>
              </a:rPr>
              <a:t>квітня</a:t>
            </a:r>
            <a:r>
              <a:rPr lang="ru-RU" dirty="0">
                <a:solidFill>
                  <a:srgbClr val="00ADFA"/>
                </a:solidFill>
                <a:latin typeface="+mj-lt"/>
                <a:hlinkClick r:id="rId5"/>
              </a:rPr>
              <a:t> 2020 року у </a:t>
            </a:r>
            <a:r>
              <a:rPr lang="ru-RU" dirty="0" err="1">
                <a:solidFill>
                  <a:srgbClr val="00ADFA"/>
                </a:solidFill>
                <a:latin typeface="+mj-lt"/>
                <a:hlinkClick r:id="rId5"/>
              </a:rPr>
              <a:t>справі</a:t>
            </a:r>
            <a:r>
              <a:rPr lang="ru-RU" dirty="0">
                <a:solidFill>
                  <a:srgbClr val="00ADFA"/>
                </a:solidFill>
                <a:latin typeface="+mj-lt"/>
                <a:hlinkClick r:id="rId5"/>
              </a:rPr>
              <a:t> </a:t>
            </a:r>
            <a:r>
              <a:rPr lang="en-US" dirty="0">
                <a:solidFill>
                  <a:srgbClr val="00ADFA"/>
                </a:solidFill>
                <a:latin typeface="+mj-lt"/>
                <a:hlinkClick r:id="rId5"/>
              </a:rPr>
              <a:t>N 431/6232/18-</a:t>
            </a:r>
            <a:r>
              <a:rPr lang="ru-RU" dirty="0">
                <a:solidFill>
                  <a:srgbClr val="00ADFA"/>
                </a:solidFill>
                <a:latin typeface="+mj-lt"/>
                <a:hlinkClick r:id="rId5"/>
              </a:rPr>
              <a:t>ц (</a:t>
            </a:r>
            <a:r>
              <a:rPr lang="ru-RU" dirty="0" err="1">
                <a:solidFill>
                  <a:srgbClr val="00ADFA"/>
                </a:solidFill>
                <a:latin typeface="+mj-lt"/>
                <a:hlinkClick r:id="rId5"/>
              </a:rPr>
              <a:t>провадження</a:t>
            </a:r>
            <a:r>
              <a:rPr lang="ru-RU" dirty="0">
                <a:solidFill>
                  <a:srgbClr val="00ADFA"/>
                </a:solidFill>
                <a:latin typeface="+mj-lt"/>
                <a:hlinkClick r:id="rId5"/>
              </a:rPr>
              <a:t> </a:t>
            </a:r>
            <a:r>
              <a:rPr lang="en-US" dirty="0">
                <a:solidFill>
                  <a:srgbClr val="00ADFA"/>
                </a:solidFill>
                <a:latin typeface="+mj-lt"/>
                <a:hlinkClick r:id="rId5"/>
              </a:rPr>
              <a:t>N 61-17311</a:t>
            </a:r>
            <a:r>
              <a:rPr lang="ru-RU" dirty="0">
                <a:solidFill>
                  <a:srgbClr val="00ADFA"/>
                </a:solidFill>
                <a:latin typeface="+mj-lt"/>
                <a:hlinkClick r:id="rId5"/>
              </a:rPr>
              <a:t>св19)</a:t>
            </a:r>
            <a:r>
              <a:rPr lang="ru-RU" dirty="0">
                <a:solidFill>
                  <a:srgbClr val="293A55"/>
                </a:solidFill>
                <a:latin typeface="+mj-lt"/>
              </a:rPr>
              <a:t>; </a:t>
            </a:r>
            <a:r>
              <a:rPr lang="ru-RU" dirty="0" err="1">
                <a:solidFill>
                  <a:srgbClr val="00ADFA"/>
                </a:solidFill>
                <a:latin typeface="+mj-lt"/>
                <a:hlinkClick r:id="rId6"/>
              </a:rPr>
              <a:t>від</a:t>
            </a:r>
            <a:r>
              <a:rPr lang="ru-RU" dirty="0">
                <a:solidFill>
                  <a:srgbClr val="00ADFA"/>
                </a:solidFill>
                <a:latin typeface="+mj-lt"/>
                <a:hlinkClick r:id="rId6"/>
              </a:rPr>
              <a:t> 09 </a:t>
            </a:r>
            <a:r>
              <a:rPr lang="ru-RU" dirty="0" err="1">
                <a:solidFill>
                  <a:srgbClr val="00ADFA"/>
                </a:solidFill>
                <a:latin typeface="+mj-lt"/>
                <a:hlinkClick r:id="rId6"/>
              </a:rPr>
              <a:t>грудня</a:t>
            </a:r>
            <a:r>
              <a:rPr lang="ru-RU" dirty="0">
                <a:solidFill>
                  <a:srgbClr val="00ADFA"/>
                </a:solidFill>
                <a:latin typeface="+mj-lt"/>
                <a:hlinkClick r:id="rId6"/>
              </a:rPr>
              <a:t> 2020 року у </a:t>
            </a:r>
            <a:r>
              <a:rPr lang="ru-RU" dirty="0" err="1">
                <a:solidFill>
                  <a:srgbClr val="00ADFA"/>
                </a:solidFill>
                <a:latin typeface="+mj-lt"/>
                <a:hlinkClick r:id="rId6"/>
              </a:rPr>
              <a:t>справі</a:t>
            </a:r>
            <a:r>
              <a:rPr lang="ru-RU" dirty="0">
                <a:solidFill>
                  <a:srgbClr val="00ADFA"/>
                </a:solidFill>
                <a:latin typeface="+mj-lt"/>
                <a:hlinkClick r:id="rId6"/>
              </a:rPr>
              <a:t> </a:t>
            </a:r>
            <a:r>
              <a:rPr lang="en-US" dirty="0">
                <a:solidFill>
                  <a:srgbClr val="00ADFA"/>
                </a:solidFill>
                <a:latin typeface="+mj-lt"/>
                <a:hlinkClick r:id="rId6"/>
              </a:rPr>
              <a:t>N 243/9613/19-</a:t>
            </a:r>
            <a:r>
              <a:rPr lang="ru-RU" dirty="0">
                <a:solidFill>
                  <a:srgbClr val="00ADFA"/>
                </a:solidFill>
                <a:latin typeface="+mj-lt"/>
                <a:hlinkClick r:id="rId6"/>
              </a:rPr>
              <a:t>ц</a:t>
            </a:r>
            <a:r>
              <a:rPr lang="ru-RU" dirty="0">
                <a:solidFill>
                  <a:srgbClr val="293A55"/>
                </a:solidFill>
                <a:latin typeface="+mj-lt"/>
              </a:rPr>
              <a:t> (</a:t>
            </a:r>
            <a:r>
              <a:rPr lang="ru-RU" dirty="0" err="1">
                <a:solidFill>
                  <a:srgbClr val="293A55"/>
                </a:solidFill>
                <a:latin typeface="+mj-lt"/>
              </a:rPr>
              <a:t>провадження</a:t>
            </a:r>
            <a:r>
              <a:rPr lang="ru-RU" dirty="0">
                <a:solidFill>
                  <a:srgbClr val="293A55"/>
                </a:solidFill>
                <a:latin typeface="+mj-lt"/>
              </a:rPr>
              <a:t> </a:t>
            </a:r>
            <a:r>
              <a:rPr lang="en-US" dirty="0">
                <a:solidFill>
                  <a:srgbClr val="293A55"/>
                </a:solidFill>
                <a:latin typeface="+mj-lt"/>
              </a:rPr>
              <a:t>N 61-7355</a:t>
            </a:r>
            <a:r>
              <a:rPr lang="ru-RU" dirty="0">
                <a:solidFill>
                  <a:srgbClr val="293A55"/>
                </a:solidFill>
                <a:latin typeface="+mj-lt"/>
              </a:rPr>
              <a:t>св20); </a:t>
            </a:r>
            <a:r>
              <a:rPr lang="ru-RU" dirty="0" err="1">
                <a:solidFill>
                  <a:srgbClr val="00ADFA"/>
                </a:solidFill>
                <a:latin typeface="+mj-lt"/>
                <a:hlinkClick r:id="rId7"/>
              </a:rPr>
              <a:t>від</a:t>
            </a:r>
            <a:r>
              <a:rPr lang="ru-RU" dirty="0">
                <a:solidFill>
                  <a:srgbClr val="00ADFA"/>
                </a:solidFill>
                <a:latin typeface="+mj-lt"/>
                <a:hlinkClick r:id="rId7"/>
              </a:rPr>
              <a:t> 16 </a:t>
            </a:r>
            <a:r>
              <a:rPr lang="ru-RU" dirty="0" err="1">
                <a:solidFill>
                  <a:srgbClr val="00ADFA"/>
                </a:solidFill>
                <a:latin typeface="+mj-lt"/>
                <a:hlinkClick r:id="rId7"/>
              </a:rPr>
              <a:t>грудня</a:t>
            </a:r>
            <a:r>
              <a:rPr lang="ru-RU" dirty="0">
                <a:solidFill>
                  <a:srgbClr val="00ADFA"/>
                </a:solidFill>
                <a:latin typeface="+mj-lt"/>
                <a:hlinkClick r:id="rId7"/>
              </a:rPr>
              <a:t> 2020 року у </a:t>
            </a:r>
            <a:r>
              <a:rPr lang="ru-RU" dirty="0" err="1">
                <a:solidFill>
                  <a:srgbClr val="00ADFA"/>
                </a:solidFill>
                <a:latin typeface="+mj-lt"/>
                <a:hlinkClick r:id="rId7"/>
              </a:rPr>
              <a:t>справі</a:t>
            </a:r>
            <a:r>
              <a:rPr lang="ru-RU" dirty="0">
                <a:solidFill>
                  <a:srgbClr val="00ADFA"/>
                </a:solidFill>
                <a:latin typeface="+mj-lt"/>
                <a:hlinkClick r:id="rId7"/>
              </a:rPr>
              <a:t> </a:t>
            </a:r>
            <a:r>
              <a:rPr lang="en-US" dirty="0">
                <a:solidFill>
                  <a:srgbClr val="00ADFA"/>
                </a:solidFill>
                <a:latin typeface="+mj-lt"/>
                <a:hlinkClick r:id="rId7"/>
              </a:rPr>
              <a:t>N 428/12730/19</a:t>
            </a:r>
            <a:r>
              <a:rPr lang="en-US" dirty="0">
                <a:solidFill>
                  <a:srgbClr val="293A55"/>
                </a:solidFill>
                <a:latin typeface="+mj-lt"/>
              </a:rPr>
              <a:t> (</a:t>
            </a:r>
            <a:r>
              <a:rPr lang="ru-RU" dirty="0" err="1">
                <a:solidFill>
                  <a:srgbClr val="293A55"/>
                </a:solidFill>
                <a:latin typeface="+mj-lt"/>
              </a:rPr>
              <a:t>провадження</a:t>
            </a:r>
            <a:r>
              <a:rPr lang="ru-RU" dirty="0">
                <a:solidFill>
                  <a:srgbClr val="293A55"/>
                </a:solidFill>
                <a:latin typeface="+mj-lt"/>
              </a:rPr>
              <a:t> </a:t>
            </a:r>
            <a:r>
              <a:rPr lang="en-US" dirty="0">
                <a:solidFill>
                  <a:srgbClr val="293A55"/>
                </a:solidFill>
                <a:latin typeface="+mj-lt"/>
              </a:rPr>
              <a:t>N 61-15863</a:t>
            </a:r>
            <a:r>
              <a:rPr lang="ru-RU" dirty="0">
                <a:solidFill>
                  <a:srgbClr val="293A55"/>
                </a:solidFill>
                <a:latin typeface="+mj-lt"/>
              </a:rPr>
              <a:t>св20), </a:t>
            </a:r>
            <a:r>
              <a:rPr lang="ru-RU" dirty="0" err="1">
                <a:solidFill>
                  <a:srgbClr val="293A55"/>
                </a:solidFill>
                <a:latin typeface="+mj-lt"/>
              </a:rPr>
              <a:t>ухвалених</a:t>
            </a:r>
            <a:r>
              <a:rPr lang="ru-RU" dirty="0">
                <a:solidFill>
                  <a:srgbClr val="293A55"/>
                </a:solidFill>
                <a:latin typeface="+mj-lt"/>
              </a:rPr>
              <a:t> </a:t>
            </a:r>
            <a:r>
              <a:rPr lang="ru-RU" dirty="0" err="1">
                <a:solidFill>
                  <a:srgbClr val="293A55"/>
                </a:solidFill>
                <a:latin typeface="+mj-lt"/>
              </a:rPr>
              <a:t>Верховним</a:t>
            </a:r>
            <a:r>
              <a:rPr lang="ru-RU" dirty="0">
                <a:solidFill>
                  <a:srgbClr val="293A55"/>
                </a:solidFill>
                <a:latin typeface="+mj-lt"/>
              </a:rPr>
              <a:t> Судом у </a:t>
            </a:r>
            <a:r>
              <a:rPr lang="ru-RU" dirty="0" err="1">
                <a:solidFill>
                  <a:srgbClr val="293A55"/>
                </a:solidFill>
                <a:latin typeface="+mj-lt"/>
              </a:rPr>
              <a:t>складі</a:t>
            </a:r>
            <a:r>
              <a:rPr lang="ru-RU" dirty="0">
                <a:solidFill>
                  <a:srgbClr val="293A55"/>
                </a:solidFill>
                <a:latin typeface="+mj-lt"/>
              </a:rPr>
              <a:t> </a:t>
            </a:r>
            <a:r>
              <a:rPr lang="ru-RU" dirty="0" err="1">
                <a:solidFill>
                  <a:srgbClr val="293A55"/>
                </a:solidFill>
                <a:latin typeface="+mj-lt"/>
              </a:rPr>
              <a:t>колегії</a:t>
            </a:r>
            <a:r>
              <a:rPr lang="ru-RU" dirty="0">
                <a:solidFill>
                  <a:srgbClr val="293A55"/>
                </a:solidFill>
                <a:latin typeface="+mj-lt"/>
              </a:rPr>
              <a:t> </a:t>
            </a:r>
            <a:r>
              <a:rPr lang="ru-RU" dirty="0" err="1">
                <a:solidFill>
                  <a:srgbClr val="293A55"/>
                </a:solidFill>
                <a:latin typeface="+mj-lt"/>
              </a:rPr>
              <a:t>суддів</a:t>
            </a:r>
            <a:r>
              <a:rPr lang="ru-RU" dirty="0">
                <a:solidFill>
                  <a:srgbClr val="293A55"/>
                </a:solidFill>
                <a:latin typeface="+mj-lt"/>
              </a:rPr>
              <a:t> </a:t>
            </a:r>
            <a:r>
              <a:rPr lang="ru-RU" dirty="0" err="1">
                <a:solidFill>
                  <a:srgbClr val="293A55"/>
                </a:solidFill>
                <a:latin typeface="+mj-lt"/>
              </a:rPr>
              <a:t>Першої</a:t>
            </a:r>
            <a:r>
              <a:rPr lang="ru-RU" dirty="0">
                <a:solidFill>
                  <a:srgbClr val="293A55"/>
                </a:solidFill>
                <a:latin typeface="+mj-lt"/>
              </a:rPr>
              <a:t> </a:t>
            </a:r>
            <a:r>
              <a:rPr lang="ru-RU" dirty="0" err="1">
                <a:solidFill>
                  <a:srgbClr val="293A55"/>
                </a:solidFill>
                <a:latin typeface="+mj-lt"/>
              </a:rPr>
              <a:t>судової</a:t>
            </a:r>
            <a:r>
              <a:rPr lang="ru-RU" dirty="0">
                <a:solidFill>
                  <a:srgbClr val="293A55"/>
                </a:solidFill>
                <a:latin typeface="+mj-lt"/>
              </a:rPr>
              <a:t> </a:t>
            </a:r>
            <a:r>
              <a:rPr lang="ru-RU" dirty="0" err="1">
                <a:solidFill>
                  <a:srgbClr val="293A55"/>
                </a:solidFill>
                <a:latin typeface="+mj-lt"/>
              </a:rPr>
              <a:t>палати</a:t>
            </a:r>
            <a:r>
              <a:rPr lang="ru-RU" dirty="0">
                <a:solidFill>
                  <a:srgbClr val="293A55"/>
                </a:solidFill>
                <a:latin typeface="+mj-lt"/>
              </a:rPr>
              <a:t> </a:t>
            </a:r>
            <a:r>
              <a:rPr lang="ru-RU" dirty="0" err="1">
                <a:solidFill>
                  <a:srgbClr val="293A55"/>
                </a:solidFill>
                <a:latin typeface="+mj-lt"/>
              </a:rPr>
              <a:t>Касаційного</a:t>
            </a:r>
            <a:r>
              <a:rPr lang="ru-RU" dirty="0">
                <a:solidFill>
                  <a:srgbClr val="293A55"/>
                </a:solidFill>
                <a:latin typeface="+mj-lt"/>
              </a:rPr>
              <a:t> </a:t>
            </a:r>
            <a:r>
              <a:rPr lang="ru-RU" dirty="0" err="1">
                <a:solidFill>
                  <a:srgbClr val="293A55"/>
                </a:solidFill>
                <a:latin typeface="+mj-lt"/>
              </a:rPr>
              <a:t>цивільного</a:t>
            </a:r>
            <a:r>
              <a:rPr lang="ru-RU" dirty="0">
                <a:solidFill>
                  <a:srgbClr val="293A55"/>
                </a:solidFill>
                <a:latin typeface="+mj-lt"/>
              </a:rPr>
              <a:t> суду</a:t>
            </a:r>
            <a:r>
              <a:rPr lang="ru-RU" dirty="0" smtClean="0">
                <a:solidFill>
                  <a:srgbClr val="293A55"/>
                </a:solidFill>
                <a:latin typeface="+mj-lt"/>
              </a:rPr>
              <a:t>.</a:t>
            </a:r>
            <a:endParaRPr lang="ru-RU" dirty="0">
              <a:solidFill>
                <a:srgbClr val="293A55"/>
              </a:solidFill>
              <a:latin typeface="+mj-lt"/>
            </a:endParaRPr>
          </a:p>
        </p:txBody>
      </p:sp>
    </p:spTree>
    <p:extLst>
      <p:ext uri="{BB962C8B-B14F-4D97-AF65-F5344CB8AC3E}">
        <p14:creationId xmlns:p14="http://schemas.microsoft.com/office/powerpoint/2010/main" val="222416014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39634" y="165293"/>
            <a:ext cx="11512731" cy="6694140"/>
          </a:xfrm>
          <a:prstGeom prst="rect">
            <a:avLst/>
          </a:prstGeom>
        </p:spPr>
        <p:txBody>
          <a:bodyPr wrap="square">
            <a:spAutoFit/>
          </a:bodyPr>
          <a:lstStyle/>
          <a:p>
            <a:pPr algn="ctr"/>
            <a:r>
              <a:rPr lang="ru-RU" sz="1300" b="1" dirty="0">
                <a:solidFill>
                  <a:srgbClr val="293A55"/>
                </a:solidFill>
                <a:latin typeface="+mj-lt"/>
              </a:rPr>
              <a:t>ВЕРХОВНИЙ СУД</a:t>
            </a:r>
            <a:endParaRPr lang="ru-RU" sz="1300" dirty="0">
              <a:solidFill>
                <a:srgbClr val="293A55"/>
              </a:solidFill>
              <a:latin typeface="+mj-lt"/>
            </a:endParaRPr>
          </a:p>
          <a:p>
            <a:pPr algn="ctr"/>
            <a:r>
              <a:rPr lang="ru-RU" sz="1300" b="1" dirty="0">
                <a:solidFill>
                  <a:srgbClr val="293A55"/>
                </a:solidFill>
                <a:latin typeface="+mj-lt"/>
              </a:rPr>
              <a:t>ПРАВОВА ПОЗИЦІЯ</a:t>
            </a:r>
            <a:br>
              <a:rPr lang="ru-RU" sz="1300" b="1" dirty="0">
                <a:solidFill>
                  <a:srgbClr val="293A55"/>
                </a:solidFill>
                <a:latin typeface="+mj-lt"/>
              </a:rPr>
            </a:br>
            <a:r>
              <a:rPr lang="ru-RU" sz="1300" b="1" dirty="0">
                <a:solidFill>
                  <a:srgbClr val="293A55"/>
                </a:solidFill>
                <a:latin typeface="+mj-lt"/>
              </a:rPr>
              <a:t>(</a:t>
            </a:r>
            <a:r>
              <a:rPr lang="ru-RU" sz="1300" b="1" dirty="0">
                <a:solidFill>
                  <a:srgbClr val="00ADFA"/>
                </a:solidFill>
                <a:latin typeface="+mj-lt"/>
                <a:hlinkClick r:id="rId2"/>
              </a:rPr>
              <a:t>постанова </a:t>
            </a:r>
            <a:r>
              <a:rPr lang="ru-RU" sz="1300" b="1" dirty="0" err="1">
                <a:solidFill>
                  <a:srgbClr val="00ADFA"/>
                </a:solidFill>
                <a:latin typeface="+mj-lt"/>
                <a:hlinkClick r:id="rId2"/>
              </a:rPr>
              <a:t>від</a:t>
            </a:r>
            <a:r>
              <a:rPr lang="ru-RU" sz="1300" b="1" dirty="0">
                <a:solidFill>
                  <a:srgbClr val="00ADFA"/>
                </a:solidFill>
                <a:latin typeface="+mj-lt"/>
                <a:hlinkClick r:id="rId2"/>
              </a:rPr>
              <a:t> 16.02.2022 р. у </a:t>
            </a:r>
            <a:r>
              <a:rPr lang="ru-RU" sz="1300" b="1" dirty="0" err="1">
                <a:solidFill>
                  <a:srgbClr val="00ADFA"/>
                </a:solidFill>
                <a:latin typeface="+mj-lt"/>
                <a:hlinkClick r:id="rId2"/>
              </a:rPr>
              <a:t>справі</a:t>
            </a:r>
            <a:r>
              <a:rPr lang="ru-RU" sz="1300" b="1" dirty="0">
                <a:solidFill>
                  <a:srgbClr val="00ADFA"/>
                </a:solidFill>
                <a:latin typeface="+mj-lt"/>
                <a:hlinkClick r:id="rId2"/>
              </a:rPr>
              <a:t> N 204/9189/19</a:t>
            </a:r>
            <a:r>
              <a:rPr lang="ru-RU" sz="1300" b="1" dirty="0" smtClean="0">
                <a:solidFill>
                  <a:srgbClr val="293A55"/>
                </a:solidFill>
                <a:latin typeface="+mj-lt"/>
              </a:rPr>
              <a:t>)</a:t>
            </a:r>
          </a:p>
          <a:p>
            <a:pPr algn="ctr"/>
            <a:r>
              <a:rPr lang="ru-RU" sz="1300" b="1" dirty="0" err="1">
                <a:solidFill>
                  <a:srgbClr val="293A55"/>
                </a:solidFill>
                <a:latin typeface="+mj-lt"/>
              </a:rPr>
              <a:t>Щодо</a:t>
            </a:r>
            <a:r>
              <a:rPr lang="ru-RU" sz="1300" b="1" dirty="0">
                <a:solidFill>
                  <a:srgbClr val="293A55"/>
                </a:solidFill>
                <a:latin typeface="+mj-lt"/>
              </a:rPr>
              <a:t> </a:t>
            </a:r>
            <a:r>
              <a:rPr lang="ru-RU" sz="1300" b="1" dirty="0" err="1">
                <a:solidFill>
                  <a:srgbClr val="293A55"/>
                </a:solidFill>
                <a:latin typeface="+mj-lt"/>
              </a:rPr>
              <a:t>визнання</a:t>
            </a:r>
            <a:r>
              <a:rPr lang="ru-RU" sz="1300" b="1" dirty="0">
                <a:solidFill>
                  <a:srgbClr val="293A55"/>
                </a:solidFill>
                <a:latin typeface="+mj-lt"/>
              </a:rPr>
              <a:t> </a:t>
            </a:r>
            <a:r>
              <a:rPr lang="ru-RU" sz="1300" b="1" dirty="0" err="1">
                <a:solidFill>
                  <a:srgbClr val="293A55"/>
                </a:solidFill>
                <a:latin typeface="+mj-lt"/>
              </a:rPr>
              <a:t>недійсними</a:t>
            </a:r>
            <a:r>
              <a:rPr lang="ru-RU" sz="1300" b="1" dirty="0">
                <a:solidFill>
                  <a:srgbClr val="293A55"/>
                </a:solidFill>
                <a:latin typeface="+mj-lt"/>
              </a:rPr>
              <a:t> </a:t>
            </a:r>
            <a:r>
              <a:rPr lang="ru-RU" sz="1300" b="1" dirty="0" err="1">
                <a:solidFill>
                  <a:srgbClr val="293A55"/>
                </a:solidFill>
                <a:latin typeface="+mj-lt"/>
              </a:rPr>
              <a:t>договорів</a:t>
            </a:r>
            <a:r>
              <a:rPr lang="ru-RU" sz="1300" b="1" dirty="0">
                <a:solidFill>
                  <a:srgbClr val="293A55"/>
                </a:solidFill>
                <a:latin typeface="+mj-lt"/>
              </a:rPr>
              <a:t> </a:t>
            </a:r>
            <a:r>
              <a:rPr lang="ru-RU" sz="1300" b="1" dirty="0" err="1">
                <a:solidFill>
                  <a:srgbClr val="293A55"/>
                </a:solidFill>
                <a:latin typeface="+mj-lt"/>
              </a:rPr>
              <a:t>купівлі</a:t>
            </a:r>
            <a:r>
              <a:rPr lang="ru-RU" sz="1300" b="1" dirty="0">
                <a:solidFill>
                  <a:srgbClr val="293A55"/>
                </a:solidFill>
                <a:latin typeface="+mj-lt"/>
              </a:rPr>
              <a:t>-продажу та </a:t>
            </a:r>
            <a:r>
              <a:rPr lang="ru-RU" sz="1300" b="1" dirty="0" err="1">
                <a:solidFill>
                  <a:srgbClr val="293A55"/>
                </a:solidFill>
                <a:latin typeface="+mj-lt"/>
              </a:rPr>
              <a:t>скасування</a:t>
            </a:r>
            <a:r>
              <a:rPr lang="ru-RU" sz="1300" b="1" dirty="0">
                <a:solidFill>
                  <a:srgbClr val="293A55"/>
                </a:solidFill>
                <a:latin typeface="+mj-lt"/>
              </a:rPr>
              <a:t> </a:t>
            </a:r>
            <a:r>
              <a:rPr lang="ru-RU" sz="1300" b="1" dirty="0" err="1">
                <a:solidFill>
                  <a:srgbClr val="293A55"/>
                </a:solidFill>
                <a:latin typeface="+mj-lt"/>
              </a:rPr>
              <a:t>записів</a:t>
            </a:r>
            <a:r>
              <a:rPr lang="ru-RU" sz="1300" b="1" dirty="0">
                <a:solidFill>
                  <a:srgbClr val="293A55"/>
                </a:solidFill>
                <a:latin typeface="+mj-lt"/>
              </a:rPr>
              <a:t> про право </a:t>
            </a:r>
            <a:r>
              <a:rPr lang="ru-RU" sz="1300" b="1" dirty="0" err="1" smtClean="0">
                <a:solidFill>
                  <a:srgbClr val="293A55"/>
                </a:solidFill>
                <a:latin typeface="+mj-lt"/>
              </a:rPr>
              <a:t>власності</a:t>
            </a:r>
            <a:endParaRPr lang="ru-RU" sz="1300" b="1" dirty="0" smtClean="0">
              <a:solidFill>
                <a:srgbClr val="293A55"/>
              </a:solidFill>
              <a:latin typeface="+mj-lt"/>
            </a:endParaRPr>
          </a:p>
          <a:p>
            <a:pPr algn="ctr"/>
            <a:endParaRPr lang="ru-RU" sz="1300" b="1" dirty="0">
              <a:solidFill>
                <a:srgbClr val="293A55"/>
              </a:solidFill>
              <a:latin typeface="+mj-lt"/>
            </a:endParaRPr>
          </a:p>
          <a:p>
            <a:pPr algn="just"/>
            <a:r>
              <a:rPr lang="ru-RU" sz="1300" b="1" dirty="0" err="1">
                <a:solidFill>
                  <a:srgbClr val="293A55"/>
                </a:solidFill>
                <a:latin typeface="+mj-lt"/>
              </a:rPr>
              <a:t>Саме</a:t>
            </a:r>
            <a:r>
              <a:rPr lang="ru-RU" sz="1300" b="1" dirty="0">
                <a:solidFill>
                  <a:srgbClr val="293A55"/>
                </a:solidFill>
                <a:latin typeface="+mj-lt"/>
              </a:rPr>
              <a:t> по </a:t>
            </a:r>
            <a:r>
              <a:rPr lang="ru-RU" sz="1300" b="1" dirty="0" err="1">
                <a:solidFill>
                  <a:srgbClr val="293A55"/>
                </a:solidFill>
                <a:latin typeface="+mj-lt"/>
              </a:rPr>
              <a:t>собі</a:t>
            </a:r>
            <a:r>
              <a:rPr lang="ru-RU" sz="1300" b="1" dirty="0">
                <a:solidFill>
                  <a:srgbClr val="293A55"/>
                </a:solidFill>
                <a:latin typeface="+mj-lt"/>
              </a:rPr>
              <a:t> </a:t>
            </a:r>
            <a:r>
              <a:rPr lang="ru-RU" sz="1300" b="1" dirty="0" err="1">
                <a:solidFill>
                  <a:srgbClr val="293A55"/>
                </a:solidFill>
                <a:latin typeface="+mj-lt"/>
              </a:rPr>
              <a:t>винесення</a:t>
            </a:r>
            <a:r>
              <a:rPr lang="ru-RU" sz="1300" b="1" dirty="0">
                <a:solidFill>
                  <a:srgbClr val="293A55"/>
                </a:solidFill>
                <a:latin typeface="+mj-lt"/>
              </a:rPr>
              <a:t> </a:t>
            </a:r>
            <a:r>
              <a:rPr lang="ru-RU" sz="1300" b="1" dirty="0" err="1">
                <a:solidFill>
                  <a:srgbClr val="293A55"/>
                </a:solidFill>
                <a:latin typeface="+mj-lt"/>
              </a:rPr>
              <a:t>державним</a:t>
            </a:r>
            <a:r>
              <a:rPr lang="ru-RU" sz="1300" b="1" dirty="0">
                <a:solidFill>
                  <a:srgbClr val="293A55"/>
                </a:solidFill>
                <a:latin typeface="+mj-lt"/>
              </a:rPr>
              <a:t> </a:t>
            </a:r>
            <a:r>
              <a:rPr lang="ru-RU" sz="1300" b="1" dirty="0" err="1">
                <a:solidFill>
                  <a:srgbClr val="293A55"/>
                </a:solidFill>
                <a:latin typeface="+mj-lt"/>
              </a:rPr>
              <a:t>виконавцем</a:t>
            </a:r>
            <a:r>
              <a:rPr lang="ru-RU" sz="1300" b="1" dirty="0">
                <a:solidFill>
                  <a:srgbClr val="293A55"/>
                </a:solidFill>
                <a:latin typeface="+mj-lt"/>
              </a:rPr>
              <a:t> постанови про </a:t>
            </a:r>
            <a:r>
              <a:rPr lang="ru-RU" sz="1300" b="1" dirty="0" err="1">
                <a:solidFill>
                  <a:srgbClr val="293A55"/>
                </a:solidFill>
                <a:latin typeface="+mj-lt"/>
              </a:rPr>
              <a:t>накладення</a:t>
            </a:r>
            <a:r>
              <a:rPr lang="ru-RU" sz="1300" b="1" dirty="0">
                <a:solidFill>
                  <a:srgbClr val="293A55"/>
                </a:solidFill>
                <a:latin typeface="+mj-lt"/>
              </a:rPr>
              <a:t> </a:t>
            </a:r>
            <a:r>
              <a:rPr lang="ru-RU" sz="1300" b="1" dirty="0" err="1">
                <a:solidFill>
                  <a:srgbClr val="293A55"/>
                </a:solidFill>
                <a:latin typeface="+mj-lt"/>
              </a:rPr>
              <a:t>арешту</a:t>
            </a:r>
            <a:r>
              <a:rPr lang="ru-RU" sz="1300" b="1" dirty="0">
                <a:solidFill>
                  <a:srgbClr val="293A55"/>
                </a:solidFill>
                <a:latin typeface="+mj-lt"/>
              </a:rPr>
              <a:t> на </a:t>
            </a:r>
            <a:r>
              <a:rPr lang="ru-RU" sz="1300" b="1" dirty="0" err="1">
                <a:solidFill>
                  <a:srgbClr val="293A55"/>
                </a:solidFill>
                <a:latin typeface="+mj-lt"/>
              </a:rPr>
              <a:t>нерухоме</a:t>
            </a:r>
            <a:r>
              <a:rPr lang="ru-RU" sz="1300" b="1" dirty="0">
                <a:solidFill>
                  <a:srgbClr val="293A55"/>
                </a:solidFill>
                <a:latin typeface="+mj-lt"/>
              </a:rPr>
              <a:t> </a:t>
            </a:r>
            <a:r>
              <a:rPr lang="ru-RU" sz="1300" b="1" dirty="0" err="1">
                <a:solidFill>
                  <a:srgbClr val="293A55"/>
                </a:solidFill>
                <a:latin typeface="+mj-lt"/>
              </a:rPr>
              <a:t>майно</a:t>
            </a:r>
            <a:r>
              <a:rPr lang="ru-RU" sz="1300" b="1" dirty="0">
                <a:solidFill>
                  <a:srgbClr val="293A55"/>
                </a:solidFill>
                <a:latin typeface="+mj-lt"/>
              </a:rPr>
              <a:t> </a:t>
            </a:r>
            <a:r>
              <a:rPr lang="ru-RU" sz="1300" b="1" dirty="0" err="1">
                <a:solidFill>
                  <a:srgbClr val="293A55"/>
                </a:solidFill>
                <a:latin typeface="+mj-lt"/>
              </a:rPr>
              <a:t>боржника</a:t>
            </a:r>
            <a:r>
              <a:rPr lang="ru-RU" sz="1300" b="1" dirty="0">
                <a:solidFill>
                  <a:srgbClr val="293A55"/>
                </a:solidFill>
                <a:latin typeface="+mj-lt"/>
              </a:rPr>
              <a:t>, за </a:t>
            </a:r>
            <a:r>
              <a:rPr lang="ru-RU" sz="1300" b="1" dirty="0" err="1">
                <a:solidFill>
                  <a:srgbClr val="293A55"/>
                </a:solidFill>
                <a:latin typeface="+mj-lt"/>
              </a:rPr>
              <a:t>відсутності</a:t>
            </a:r>
            <a:r>
              <a:rPr lang="ru-RU" sz="1300" b="1" dirty="0">
                <a:solidFill>
                  <a:srgbClr val="293A55"/>
                </a:solidFill>
                <a:latin typeface="+mj-lt"/>
              </a:rPr>
              <a:t> на час </a:t>
            </a:r>
            <a:r>
              <a:rPr lang="ru-RU" sz="1300" b="1" dirty="0" err="1">
                <a:solidFill>
                  <a:srgbClr val="293A55"/>
                </a:solidFill>
                <a:latin typeface="+mj-lt"/>
              </a:rPr>
              <a:t>укладення</a:t>
            </a:r>
            <a:r>
              <a:rPr lang="ru-RU" sz="1300" b="1" dirty="0">
                <a:solidFill>
                  <a:srgbClr val="293A55"/>
                </a:solidFill>
                <a:latin typeface="+mj-lt"/>
              </a:rPr>
              <a:t> </a:t>
            </a:r>
            <a:r>
              <a:rPr lang="ru-RU" sz="1300" b="1" dirty="0" err="1">
                <a:solidFill>
                  <a:srgbClr val="293A55"/>
                </a:solidFill>
                <a:latin typeface="+mj-lt"/>
              </a:rPr>
              <a:t>договорів</a:t>
            </a:r>
            <a:r>
              <a:rPr lang="ru-RU" sz="1300" b="1" dirty="0">
                <a:solidFill>
                  <a:srgbClr val="293A55"/>
                </a:solidFill>
                <a:latin typeface="+mj-lt"/>
              </a:rPr>
              <a:t> </a:t>
            </a:r>
            <a:r>
              <a:rPr lang="ru-RU" sz="1300" b="1" dirty="0" err="1">
                <a:solidFill>
                  <a:srgbClr val="293A55"/>
                </a:solidFill>
                <a:latin typeface="+mj-lt"/>
              </a:rPr>
              <a:t>купівлі</a:t>
            </a:r>
            <a:r>
              <a:rPr lang="ru-RU" sz="1300" b="1" dirty="0">
                <a:solidFill>
                  <a:srgbClr val="293A55"/>
                </a:solidFill>
                <a:latin typeface="+mj-lt"/>
              </a:rPr>
              <a:t>-продажу у державному </a:t>
            </a:r>
            <a:r>
              <a:rPr lang="ru-RU" sz="1300" b="1" dirty="0" err="1">
                <a:solidFill>
                  <a:srgbClr val="293A55"/>
                </a:solidFill>
                <a:latin typeface="+mj-lt"/>
              </a:rPr>
              <a:t>реєстрі</a:t>
            </a:r>
            <a:r>
              <a:rPr lang="ru-RU" sz="1300" b="1" dirty="0">
                <a:solidFill>
                  <a:srgbClr val="293A55"/>
                </a:solidFill>
                <a:latin typeface="+mj-lt"/>
              </a:rPr>
              <a:t> </a:t>
            </a:r>
            <a:r>
              <a:rPr lang="ru-RU" sz="1300" b="1" dirty="0" err="1">
                <a:solidFill>
                  <a:srgbClr val="293A55"/>
                </a:solidFill>
                <a:latin typeface="+mj-lt"/>
              </a:rPr>
              <a:t>запису</a:t>
            </a:r>
            <a:r>
              <a:rPr lang="ru-RU" sz="1300" b="1" dirty="0">
                <a:solidFill>
                  <a:srgbClr val="293A55"/>
                </a:solidFill>
                <a:latin typeface="+mj-lt"/>
              </a:rPr>
              <a:t> про </a:t>
            </a:r>
            <a:r>
              <a:rPr lang="ru-RU" sz="1300" b="1" dirty="0" err="1">
                <a:solidFill>
                  <a:srgbClr val="293A55"/>
                </a:solidFill>
                <a:latin typeface="+mj-lt"/>
              </a:rPr>
              <a:t>таке</a:t>
            </a:r>
            <a:r>
              <a:rPr lang="ru-RU" sz="1300" b="1" dirty="0">
                <a:solidFill>
                  <a:srgbClr val="293A55"/>
                </a:solidFill>
                <a:latin typeface="+mj-lt"/>
              </a:rPr>
              <a:t> </a:t>
            </a:r>
            <a:r>
              <a:rPr lang="ru-RU" sz="1300" b="1" dirty="0" err="1">
                <a:solidFill>
                  <a:srgbClr val="293A55"/>
                </a:solidFill>
                <a:latin typeface="+mj-lt"/>
              </a:rPr>
              <a:t>обтяження</a:t>
            </a:r>
            <a:r>
              <a:rPr lang="ru-RU" sz="1300" b="1" dirty="0">
                <a:solidFill>
                  <a:srgbClr val="293A55"/>
                </a:solidFill>
                <a:latin typeface="+mj-lt"/>
              </a:rPr>
              <a:t>, а </a:t>
            </a:r>
            <a:r>
              <a:rPr lang="ru-RU" sz="1300" b="1" dirty="0" err="1">
                <a:solidFill>
                  <a:srgbClr val="293A55"/>
                </a:solidFill>
                <a:latin typeface="+mj-lt"/>
              </a:rPr>
              <a:t>також</a:t>
            </a:r>
            <a:r>
              <a:rPr lang="ru-RU" sz="1300" b="1" dirty="0">
                <a:solidFill>
                  <a:srgbClr val="293A55"/>
                </a:solidFill>
                <a:latin typeface="+mj-lt"/>
              </a:rPr>
              <a:t> </a:t>
            </a:r>
            <a:r>
              <a:rPr lang="ru-RU" sz="1300" b="1" dirty="0" err="1">
                <a:solidFill>
                  <a:srgbClr val="293A55"/>
                </a:solidFill>
                <a:latin typeface="+mj-lt"/>
              </a:rPr>
              <a:t>доказів</a:t>
            </a:r>
            <a:r>
              <a:rPr lang="ru-RU" sz="1300" b="1" dirty="0">
                <a:solidFill>
                  <a:srgbClr val="293A55"/>
                </a:solidFill>
                <a:latin typeface="+mj-lt"/>
              </a:rPr>
              <a:t> </a:t>
            </a:r>
            <a:r>
              <a:rPr lang="ru-RU" sz="1300" b="1" dirty="0" err="1">
                <a:solidFill>
                  <a:srgbClr val="293A55"/>
                </a:solidFill>
                <a:latin typeface="+mj-lt"/>
              </a:rPr>
              <a:t>щодо</a:t>
            </a:r>
            <a:r>
              <a:rPr lang="ru-RU" sz="1300" b="1" dirty="0">
                <a:solidFill>
                  <a:srgbClr val="293A55"/>
                </a:solidFill>
                <a:latin typeface="+mj-lt"/>
              </a:rPr>
              <a:t> </a:t>
            </a:r>
            <a:r>
              <a:rPr lang="ru-RU" sz="1300" b="1" dirty="0" err="1">
                <a:solidFill>
                  <a:srgbClr val="293A55"/>
                </a:solidFill>
                <a:latin typeface="+mj-lt"/>
              </a:rPr>
              <a:t>обізнаності</a:t>
            </a:r>
            <a:r>
              <a:rPr lang="ru-RU" sz="1300" b="1" dirty="0">
                <a:solidFill>
                  <a:srgbClr val="293A55"/>
                </a:solidFill>
                <a:latin typeface="+mj-lt"/>
              </a:rPr>
              <a:t> </a:t>
            </a:r>
            <a:r>
              <a:rPr lang="ru-RU" sz="1300" b="1" dirty="0" err="1">
                <a:solidFill>
                  <a:srgbClr val="293A55"/>
                </a:solidFill>
                <a:latin typeface="+mj-lt"/>
              </a:rPr>
              <a:t>боржника</a:t>
            </a:r>
            <a:r>
              <a:rPr lang="ru-RU" sz="1300" b="1" dirty="0">
                <a:solidFill>
                  <a:srgbClr val="293A55"/>
                </a:solidFill>
                <a:latin typeface="+mj-lt"/>
              </a:rPr>
              <a:t> про </a:t>
            </a:r>
            <a:r>
              <a:rPr lang="ru-RU" sz="1300" b="1" dirty="0" err="1">
                <a:solidFill>
                  <a:srgbClr val="293A55"/>
                </a:solidFill>
                <a:latin typeface="+mj-lt"/>
              </a:rPr>
              <a:t>встановлену</a:t>
            </a:r>
            <a:r>
              <a:rPr lang="ru-RU" sz="1300" b="1" dirty="0">
                <a:solidFill>
                  <a:srgbClr val="293A55"/>
                </a:solidFill>
                <a:latin typeface="+mj-lt"/>
              </a:rPr>
              <a:t> </a:t>
            </a:r>
            <a:r>
              <a:rPr lang="ru-RU" sz="1300" b="1" dirty="0" err="1">
                <a:solidFill>
                  <a:srgbClr val="293A55"/>
                </a:solidFill>
                <a:latin typeface="+mj-lt"/>
              </a:rPr>
              <a:t>заборону</a:t>
            </a:r>
            <a:r>
              <a:rPr lang="ru-RU" sz="1300" b="1" dirty="0">
                <a:solidFill>
                  <a:srgbClr val="293A55"/>
                </a:solidFill>
                <a:latin typeface="+mj-lt"/>
              </a:rPr>
              <a:t> </a:t>
            </a:r>
            <a:r>
              <a:rPr lang="ru-RU" sz="1300" b="1" dirty="0" err="1">
                <a:solidFill>
                  <a:srgbClr val="293A55"/>
                </a:solidFill>
                <a:latin typeface="+mj-lt"/>
              </a:rPr>
              <a:t>відчужувати</a:t>
            </a:r>
            <a:r>
              <a:rPr lang="ru-RU" sz="1300" b="1" dirty="0">
                <a:solidFill>
                  <a:srgbClr val="293A55"/>
                </a:solidFill>
                <a:latin typeface="+mj-lt"/>
              </a:rPr>
              <a:t> </a:t>
            </a:r>
            <a:r>
              <a:rPr lang="ru-RU" sz="1300" b="1" dirty="0" err="1">
                <a:solidFill>
                  <a:srgbClr val="293A55"/>
                </a:solidFill>
                <a:latin typeface="+mj-lt"/>
              </a:rPr>
              <a:t>майно</a:t>
            </a:r>
            <a:r>
              <a:rPr lang="ru-RU" sz="1300" b="1" dirty="0">
                <a:solidFill>
                  <a:srgbClr val="293A55"/>
                </a:solidFill>
                <a:latin typeface="+mj-lt"/>
              </a:rPr>
              <a:t>, не </a:t>
            </a:r>
            <a:r>
              <a:rPr lang="ru-RU" sz="1300" b="1" dirty="0" err="1">
                <a:solidFill>
                  <a:srgbClr val="293A55"/>
                </a:solidFill>
                <a:latin typeface="+mj-lt"/>
              </a:rPr>
              <a:t>може</a:t>
            </a:r>
            <a:r>
              <a:rPr lang="ru-RU" sz="1300" b="1" dirty="0">
                <a:solidFill>
                  <a:srgbClr val="293A55"/>
                </a:solidFill>
                <a:latin typeface="+mj-lt"/>
              </a:rPr>
              <a:t> бути </a:t>
            </a:r>
            <a:r>
              <a:rPr lang="ru-RU" sz="1300" b="1" dirty="0" err="1">
                <a:solidFill>
                  <a:srgbClr val="293A55"/>
                </a:solidFill>
                <a:latin typeface="+mj-lt"/>
              </a:rPr>
              <a:t>підставою</a:t>
            </a:r>
            <a:r>
              <a:rPr lang="ru-RU" sz="1300" b="1" dirty="0">
                <a:solidFill>
                  <a:srgbClr val="293A55"/>
                </a:solidFill>
                <a:latin typeface="+mj-lt"/>
              </a:rPr>
              <a:t> для </a:t>
            </a:r>
            <a:r>
              <a:rPr lang="ru-RU" sz="1300" b="1" dirty="0" err="1">
                <a:solidFill>
                  <a:srgbClr val="293A55"/>
                </a:solidFill>
                <a:latin typeface="+mj-lt"/>
              </a:rPr>
              <a:t>визнання</a:t>
            </a:r>
            <a:r>
              <a:rPr lang="ru-RU" sz="1300" b="1" dirty="0">
                <a:solidFill>
                  <a:srgbClr val="293A55"/>
                </a:solidFill>
                <a:latin typeface="+mj-lt"/>
              </a:rPr>
              <a:t> </a:t>
            </a:r>
            <a:r>
              <a:rPr lang="ru-RU" sz="1300" b="1" dirty="0" err="1">
                <a:solidFill>
                  <a:srgbClr val="293A55"/>
                </a:solidFill>
                <a:latin typeface="+mj-lt"/>
              </a:rPr>
              <a:t>оспорюваних</a:t>
            </a:r>
            <a:r>
              <a:rPr lang="ru-RU" sz="1300" b="1" dirty="0">
                <a:solidFill>
                  <a:srgbClr val="293A55"/>
                </a:solidFill>
                <a:latin typeface="+mj-lt"/>
              </a:rPr>
              <a:t> </a:t>
            </a:r>
            <a:r>
              <a:rPr lang="ru-RU" sz="1300" b="1" dirty="0" err="1">
                <a:solidFill>
                  <a:srgbClr val="293A55"/>
                </a:solidFill>
                <a:latin typeface="+mj-lt"/>
              </a:rPr>
              <a:t>правочинів</a:t>
            </a:r>
            <a:r>
              <a:rPr lang="ru-RU" sz="1300" b="1" dirty="0">
                <a:solidFill>
                  <a:srgbClr val="293A55"/>
                </a:solidFill>
                <a:latin typeface="+mj-lt"/>
              </a:rPr>
              <a:t> </a:t>
            </a:r>
            <a:r>
              <a:rPr lang="ru-RU" sz="1300" b="1" dirty="0" err="1">
                <a:solidFill>
                  <a:srgbClr val="293A55"/>
                </a:solidFill>
                <a:latin typeface="+mj-lt"/>
              </a:rPr>
              <a:t>недійсними</a:t>
            </a:r>
            <a:r>
              <a:rPr lang="ru-RU" sz="1300" dirty="0">
                <a:solidFill>
                  <a:srgbClr val="293A55"/>
                </a:solidFill>
                <a:latin typeface="+mj-lt"/>
              </a:rPr>
              <a:t>.</a:t>
            </a:r>
          </a:p>
          <a:p>
            <a:pPr algn="just"/>
            <a:r>
              <a:rPr lang="ru-RU" sz="1300" dirty="0">
                <a:solidFill>
                  <a:srgbClr val="293A55"/>
                </a:solidFill>
                <a:latin typeface="+mj-lt"/>
              </a:rPr>
              <a:t>Суд установив, </a:t>
            </a:r>
            <a:r>
              <a:rPr lang="ru-RU" sz="1300" dirty="0" err="1">
                <a:solidFill>
                  <a:srgbClr val="293A55"/>
                </a:solidFill>
                <a:latin typeface="+mj-lt"/>
              </a:rPr>
              <a:t>що</a:t>
            </a:r>
            <a:r>
              <a:rPr lang="ru-RU" sz="1300" dirty="0">
                <a:solidFill>
                  <a:srgbClr val="293A55"/>
                </a:solidFill>
                <a:latin typeface="+mj-lt"/>
              </a:rPr>
              <a:t> на час </a:t>
            </a:r>
            <a:r>
              <a:rPr lang="ru-RU" sz="1300" dirty="0" err="1">
                <a:solidFill>
                  <a:srgbClr val="293A55"/>
                </a:solidFill>
                <a:latin typeface="+mj-lt"/>
              </a:rPr>
              <a:t>укладення</a:t>
            </a:r>
            <a:r>
              <a:rPr lang="ru-RU" sz="1300" dirty="0">
                <a:solidFill>
                  <a:srgbClr val="293A55"/>
                </a:solidFill>
                <a:latin typeface="+mj-lt"/>
              </a:rPr>
              <a:t> та </a:t>
            </a:r>
            <a:r>
              <a:rPr lang="ru-RU" sz="1300" dirty="0" err="1">
                <a:solidFill>
                  <a:srgbClr val="293A55"/>
                </a:solidFill>
                <a:latin typeface="+mj-lt"/>
              </a:rPr>
              <a:t>нотаріального</a:t>
            </a:r>
            <a:r>
              <a:rPr lang="ru-RU" sz="1300" dirty="0">
                <a:solidFill>
                  <a:srgbClr val="293A55"/>
                </a:solidFill>
                <a:latin typeface="+mj-lt"/>
              </a:rPr>
              <a:t> </a:t>
            </a:r>
            <a:r>
              <a:rPr lang="ru-RU" sz="1300" dirty="0" err="1">
                <a:solidFill>
                  <a:srgbClr val="293A55"/>
                </a:solidFill>
                <a:latin typeface="+mj-lt"/>
              </a:rPr>
              <a:t>посвідчення</a:t>
            </a:r>
            <a:r>
              <a:rPr lang="ru-RU" sz="1300" dirty="0">
                <a:solidFill>
                  <a:srgbClr val="293A55"/>
                </a:solidFill>
                <a:latin typeface="+mj-lt"/>
              </a:rPr>
              <a:t> </a:t>
            </a:r>
            <a:r>
              <a:rPr lang="ru-RU" sz="1300" dirty="0" err="1">
                <a:solidFill>
                  <a:srgbClr val="293A55"/>
                </a:solidFill>
                <a:latin typeface="+mj-lt"/>
              </a:rPr>
              <a:t>оспорюваних</a:t>
            </a:r>
            <a:r>
              <a:rPr lang="ru-RU" sz="1300" dirty="0">
                <a:solidFill>
                  <a:srgbClr val="293A55"/>
                </a:solidFill>
                <a:latin typeface="+mj-lt"/>
              </a:rPr>
              <a:t> </a:t>
            </a:r>
            <a:r>
              <a:rPr lang="ru-RU" sz="1300" dirty="0" err="1">
                <a:solidFill>
                  <a:srgbClr val="293A55"/>
                </a:solidFill>
                <a:latin typeface="+mj-lt"/>
              </a:rPr>
              <a:t>договорів</a:t>
            </a:r>
            <a:r>
              <a:rPr lang="ru-RU" sz="1300" dirty="0">
                <a:solidFill>
                  <a:srgbClr val="293A55"/>
                </a:solidFill>
                <a:latin typeface="+mj-lt"/>
              </a:rPr>
              <a:t> </a:t>
            </a:r>
            <a:r>
              <a:rPr lang="ru-RU" sz="1300" dirty="0" err="1">
                <a:solidFill>
                  <a:srgbClr val="293A55"/>
                </a:solidFill>
                <a:latin typeface="+mj-lt"/>
              </a:rPr>
              <a:t>купівлі</a:t>
            </a:r>
            <a:r>
              <a:rPr lang="ru-RU" sz="1300" dirty="0">
                <a:solidFill>
                  <a:srgbClr val="293A55"/>
                </a:solidFill>
                <a:latin typeface="+mj-lt"/>
              </a:rPr>
              <a:t>-продажу в </a:t>
            </a:r>
            <a:r>
              <a:rPr lang="ru-RU" sz="1300" dirty="0" err="1">
                <a:solidFill>
                  <a:srgbClr val="293A55"/>
                </a:solidFill>
                <a:latin typeface="+mj-lt"/>
              </a:rPr>
              <a:t>реєстрі</a:t>
            </a:r>
            <a:r>
              <a:rPr lang="ru-RU" sz="1300" dirty="0">
                <a:solidFill>
                  <a:srgbClr val="293A55"/>
                </a:solidFill>
                <a:latin typeface="+mj-lt"/>
              </a:rPr>
              <a:t> </a:t>
            </a:r>
            <a:r>
              <a:rPr lang="ru-RU" sz="1300" dirty="0" err="1">
                <a:solidFill>
                  <a:srgbClr val="293A55"/>
                </a:solidFill>
                <a:latin typeface="+mj-lt"/>
              </a:rPr>
              <a:t>обтяжень</a:t>
            </a:r>
            <a:r>
              <a:rPr lang="ru-RU" sz="1300" dirty="0">
                <a:solidFill>
                  <a:srgbClr val="293A55"/>
                </a:solidFill>
                <a:latin typeface="+mj-lt"/>
              </a:rPr>
              <a:t> </a:t>
            </a:r>
            <a:r>
              <a:rPr lang="ru-RU" sz="1300" dirty="0" err="1">
                <a:solidFill>
                  <a:srgbClr val="293A55"/>
                </a:solidFill>
                <a:latin typeface="+mj-lt"/>
              </a:rPr>
              <a:t>була</a:t>
            </a:r>
            <a:r>
              <a:rPr lang="ru-RU" sz="1300" dirty="0">
                <a:solidFill>
                  <a:srgbClr val="293A55"/>
                </a:solidFill>
                <a:latin typeface="+mj-lt"/>
              </a:rPr>
              <a:t> </a:t>
            </a:r>
            <a:r>
              <a:rPr lang="ru-RU" sz="1300" dirty="0" err="1">
                <a:solidFill>
                  <a:srgbClr val="293A55"/>
                </a:solidFill>
                <a:latin typeface="+mj-lt"/>
              </a:rPr>
              <a:t>відсутня</a:t>
            </a:r>
            <a:r>
              <a:rPr lang="ru-RU" sz="1300" dirty="0">
                <a:solidFill>
                  <a:srgbClr val="293A55"/>
                </a:solidFill>
                <a:latin typeface="+mj-lt"/>
              </a:rPr>
              <a:t> </a:t>
            </a:r>
            <a:r>
              <a:rPr lang="ru-RU" sz="1300" dirty="0" err="1">
                <a:solidFill>
                  <a:srgbClr val="293A55"/>
                </a:solidFill>
                <a:latin typeface="+mj-lt"/>
              </a:rPr>
              <a:t>інформація</a:t>
            </a:r>
            <a:r>
              <a:rPr lang="ru-RU" sz="1300" dirty="0">
                <a:solidFill>
                  <a:srgbClr val="293A55"/>
                </a:solidFill>
                <a:latin typeface="+mj-lt"/>
              </a:rPr>
              <a:t> про </a:t>
            </a:r>
            <a:r>
              <a:rPr lang="ru-RU" sz="1300" dirty="0" err="1">
                <a:solidFill>
                  <a:srgbClr val="293A55"/>
                </a:solidFill>
                <a:latin typeface="+mj-lt"/>
              </a:rPr>
              <a:t>арешт</a:t>
            </a:r>
            <a:r>
              <a:rPr lang="ru-RU" sz="1300" dirty="0">
                <a:solidFill>
                  <a:srgbClr val="293A55"/>
                </a:solidFill>
                <a:latin typeface="+mj-lt"/>
              </a:rPr>
              <a:t> </a:t>
            </a:r>
            <a:r>
              <a:rPr lang="ru-RU" sz="1300" dirty="0" err="1">
                <a:solidFill>
                  <a:srgbClr val="293A55"/>
                </a:solidFill>
                <a:latin typeface="+mj-lt"/>
              </a:rPr>
              <a:t>нерухомого</a:t>
            </a:r>
            <a:r>
              <a:rPr lang="ru-RU" sz="1300" dirty="0">
                <a:solidFill>
                  <a:srgbClr val="293A55"/>
                </a:solidFill>
                <a:latin typeface="+mj-lt"/>
              </a:rPr>
              <a:t> майна </a:t>
            </a:r>
            <a:r>
              <a:rPr lang="ru-RU" sz="1300" dirty="0" err="1">
                <a:solidFill>
                  <a:srgbClr val="293A55"/>
                </a:solidFill>
                <a:latin typeface="+mj-lt"/>
              </a:rPr>
              <a:t>відповідача</a:t>
            </a:r>
            <a:r>
              <a:rPr lang="ru-RU" sz="1300" dirty="0">
                <a:solidFill>
                  <a:srgbClr val="293A55"/>
                </a:solidFill>
                <a:latin typeface="+mj-lt"/>
              </a:rPr>
              <a:t>.</a:t>
            </a:r>
          </a:p>
          <a:p>
            <a:pPr algn="just"/>
            <a:r>
              <a:rPr lang="ru-RU" sz="1300" dirty="0" err="1">
                <a:solidFill>
                  <a:srgbClr val="293A55"/>
                </a:solidFill>
                <a:latin typeface="+mj-lt"/>
              </a:rPr>
              <a:t>Відповідно</a:t>
            </a:r>
            <a:r>
              <a:rPr lang="ru-RU" sz="1300" dirty="0">
                <a:solidFill>
                  <a:srgbClr val="293A55"/>
                </a:solidFill>
                <a:latin typeface="+mj-lt"/>
              </a:rPr>
              <a:t> до </a:t>
            </a:r>
            <a:r>
              <a:rPr lang="ru-RU" sz="1300" dirty="0" err="1">
                <a:solidFill>
                  <a:srgbClr val="00ADFA"/>
                </a:solidFill>
                <a:latin typeface="+mj-lt"/>
                <a:hlinkClick r:id="rId3"/>
              </a:rPr>
              <a:t>статті</a:t>
            </a:r>
            <a:r>
              <a:rPr lang="ru-RU" sz="1300" dirty="0">
                <a:solidFill>
                  <a:srgbClr val="00ADFA"/>
                </a:solidFill>
                <a:latin typeface="+mj-lt"/>
                <a:hlinkClick r:id="rId3"/>
              </a:rPr>
              <a:t> 215 ЦК </a:t>
            </a:r>
            <a:r>
              <a:rPr lang="ru-RU" sz="1300" dirty="0" err="1">
                <a:solidFill>
                  <a:srgbClr val="00ADFA"/>
                </a:solidFill>
                <a:latin typeface="+mj-lt"/>
                <a:hlinkClick r:id="rId3"/>
              </a:rPr>
              <a:t>України</a:t>
            </a:r>
            <a:r>
              <a:rPr lang="ru-RU" sz="1300" dirty="0">
                <a:solidFill>
                  <a:srgbClr val="293A55"/>
                </a:solidFill>
                <a:latin typeface="+mj-lt"/>
              </a:rPr>
              <a:t> </a:t>
            </a:r>
            <a:r>
              <a:rPr lang="ru-RU" sz="1300" dirty="0" err="1">
                <a:solidFill>
                  <a:srgbClr val="293A55"/>
                </a:solidFill>
                <a:latin typeface="+mj-lt"/>
              </a:rPr>
              <a:t>підставою</a:t>
            </a:r>
            <a:r>
              <a:rPr lang="ru-RU" sz="1300" dirty="0">
                <a:solidFill>
                  <a:srgbClr val="293A55"/>
                </a:solidFill>
                <a:latin typeface="+mj-lt"/>
              </a:rPr>
              <a:t> </a:t>
            </a:r>
            <a:r>
              <a:rPr lang="ru-RU" sz="1300" dirty="0" err="1">
                <a:solidFill>
                  <a:srgbClr val="293A55"/>
                </a:solidFill>
                <a:latin typeface="+mj-lt"/>
              </a:rPr>
              <a:t>недійсності</a:t>
            </a:r>
            <a:r>
              <a:rPr lang="ru-RU" sz="1300" dirty="0">
                <a:solidFill>
                  <a:srgbClr val="293A55"/>
                </a:solidFill>
                <a:latin typeface="+mj-lt"/>
              </a:rPr>
              <a:t> </a:t>
            </a:r>
            <a:r>
              <a:rPr lang="ru-RU" sz="1300" dirty="0" err="1">
                <a:solidFill>
                  <a:srgbClr val="293A55"/>
                </a:solidFill>
                <a:latin typeface="+mj-lt"/>
              </a:rPr>
              <a:t>правочину</a:t>
            </a:r>
            <a:r>
              <a:rPr lang="ru-RU" sz="1300" dirty="0">
                <a:solidFill>
                  <a:srgbClr val="293A55"/>
                </a:solidFill>
                <a:latin typeface="+mj-lt"/>
              </a:rPr>
              <a:t> є </a:t>
            </a:r>
            <a:r>
              <a:rPr lang="ru-RU" sz="1300" dirty="0" err="1">
                <a:solidFill>
                  <a:srgbClr val="293A55"/>
                </a:solidFill>
                <a:latin typeface="+mj-lt"/>
              </a:rPr>
              <a:t>недодержання</a:t>
            </a:r>
            <a:r>
              <a:rPr lang="ru-RU" sz="1300" dirty="0">
                <a:solidFill>
                  <a:srgbClr val="293A55"/>
                </a:solidFill>
                <a:latin typeface="+mj-lt"/>
              </a:rPr>
              <a:t> в момент </a:t>
            </a:r>
            <a:r>
              <a:rPr lang="ru-RU" sz="1300" dirty="0" err="1">
                <a:solidFill>
                  <a:srgbClr val="293A55"/>
                </a:solidFill>
                <a:latin typeface="+mj-lt"/>
              </a:rPr>
              <a:t>вчинення</a:t>
            </a:r>
            <a:r>
              <a:rPr lang="ru-RU" sz="1300" dirty="0">
                <a:solidFill>
                  <a:srgbClr val="293A55"/>
                </a:solidFill>
                <a:latin typeface="+mj-lt"/>
              </a:rPr>
              <a:t> </a:t>
            </a:r>
            <a:r>
              <a:rPr lang="ru-RU" sz="1300" dirty="0" err="1">
                <a:solidFill>
                  <a:srgbClr val="293A55"/>
                </a:solidFill>
                <a:latin typeface="+mj-lt"/>
              </a:rPr>
              <a:t>правочину</a:t>
            </a:r>
            <a:r>
              <a:rPr lang="ru-RU" sz="1300" dirty="0">
                <a:solidFill>
                  <a:srgbClr val="293A55"/>
                </a:solidFill>
                <a:latin typeface="+mj-lt"/>
              </a:rPr>
              <a:t> стороною (сторонами) </a:t>
            </a:r>
            <a:r>
              <a:rPr lang="ru-RU" sz="1300" dirty="0" err="1">
                <a:solidFill>
                  <a:srgbClr val="293A55"/>
                </a:solidFill>
                <a:latin typeface="+mj-lt"/>
              </a:rPr>
              <a:t>вимог</a:t>
            </a:r>
            <a:r>
              <a:rPr lang="ru-RU" sz="1300" dirty="0">
                <a:solidFill>
                  <a:srgbClr val="293A55"/>
                </a:solidFill>
                <a:latin typeface="+mj-lt"/>
              </a:rPr>
              <a:t>, </a:t>
            </a:r>
            <a:r>
              <a:rPr lang="ru-RU" sz="1300" dirty="0" err="1">
                <a:solidFill>
                  <a:srgbClr val="293A55"/>
                </a:solidFill>
                <a:latin typeface="+mj-lt"/>
              </a:rPr>
              <a:t>які</a:t>
            </a:r>
            <a:r>
              <a:rPr lang="ru-RU" sz="1300" dirty="0">
                <a:solidFill>
                  <a:srgbClr val="293A55"/>
                </a:solidFill>
                <a:latin typeface="+mj-lt"/>
              </a:rPr>
              <a:t> </a:t>
            </a:r>
            <a:r>
              <a:rPr lang="ru-RU" sz="1300" dirty="0" err="1">
                <a:solidFill>
                  <a:srgbClr val="293A55"/>
                </a:solidFill>
                <a:latin typeface="+mj-lt"/>
              </a:rPr>
              <a:t>встановлені</a:t>
            </a:r>
            <a:r>
              <a:rPr lang="ru-RU" sz="1300" dirty="0">
                <a:solidFill>
                  <a:srgbClr val="293A55"/>
                </a:solidFill>
                <a:latin typeface="+mj-lt"/>
              </a:rPr>
              <a:t> </a:t>
            </a:r>
            <a:r>
              <a:rPr lang="ru-RU" sz="1300" dirty="0" err="1">
                <a:solidFill>
                  <a:srgbClr val="00ADFA"/>
                </a:solidFill>
                <a:latin typeface="+mj-lt"/>
                <a:hlinkClick r:id="rId4"/>
              </a:rPr>
              <a:t>частинами</a:t>
            </a:r>
            <a:r>
              <a:rPr lang="ru-RU" sz="1300" dirty="0">
                <a:solidFill>
                  <a:srgbClr val="00ADFA"/>
                </a:solidFill>
                <a:latin typeface="+mj-lt"/>
                <a:hlinkClick r:id="rId4"/>
              </a:rPr>
              <a:t> </a:t>
            </a:r>
            <a:r>
              <a:rPr lang="ru-RU" sz="1300" dirty="0" err="1">
                <a:solidFill>
                  <a:srgbClr val="00ADFA"/>
                </a:solidFill>
                <a:latin typeface="+mj-lt"/>
                <a:hlinkClick r:id="rId4"/>
              </a:rPr>
              <a:t>першою</a:t>
            </a:r>
            <a:r>
              <a:rPr lang="ru-RU" sz="1300" dirty="0">
                <a:solidFill>
                  <a:srgbClr val="00ADFA"/>
                </a:solidFill>
                <a:latin typeface="+mj-lt"/>
                <a:hlinkClick r:id="rId4"/>
              </a:rPr>
              <a:t> - </a:t>
            </a:r>
            <a:r>
              <a:rPr lang="ru-RU" sz="1300" dirty="0" err="1">
                <a:solidFill>
                  <a:srgbClr val="00ADFA"/>
                </a:solidFill>
                <a:latin typeface="+mj-lt"/>
                <a:hlinkClick r:id="rId4"/>
              </a:rPr>
              <a:t>третьою</a:t>
            </a:r>
            <a:r>
              <a:rPr lang="ru-RU" sz="1300" dirty="0">
                <a:solidFill>
                  <a:srgbClr val="293A55"/>
                </a:solidFill>
                <a:latin typeface="+mj-lt"/>
              </a:rPr>
              <a:t>, </a:t>
            </a:r>
            <a:r>
              <a:rPr lang="ru-RU" sz="1300" dirty="0" err="1">
                <a:solidFill>
                  <a:srgbClr val="00ADFA"/>
                </a:solidFill>
                <a:latin typeface="+mj-lt"/>
                <a:hlinkClick r:id="rId5"/>
              </a:rPr>
              <a:t>п'ятою</a:t>
            </a:r>
            <a:r>
              <a:rPr lang="ru-RU" sz="1300" dirty="0">
                <a:solidFill>
                  <a:srgbClr val="293A55"/>
                </a:solidFill>
                <a:latin typeface="+mj-lt"/>
              </a:rPr>
              <a:t> та </a:t>
            </a:r>
            <a:r>
              <a:rPr lang="ru-RU" sz="1300" dirty="0" err="1">
                <a:solidFill>
                  <a:srgbClr val="00ADFA"/>
                </a:solidFill>
                <a:latin typeface="+mj-lt"/>
                <a:hlinkClick r:id="rId6"/>
              </a:rPr>
              <a:t>шостою</a:t>
            </a:r>
            <a:r>
              <a:rPr lang="ru-RU" sz="1300" dirty="0">
                <a:solidFill>
                  <a:srgbClr val="00ADFA"/>
                </a:solidFill>
                <a:latin typeface="+mj-lt"/>
                <a:hlinkClick r:id="rId6"/>
              </a:rPr>
              <a:t> </a:t>
            </a:r>
            <a:r>
              <a:rPr lang="ru-RU" sz="1300" dirty="0" err="1">
                <a:solidFill>
                  <a:srgbClr val="00ADFA"/>
                </a:solidFill>
                <a:latin typeface="+mj-lt"/>
                <a:hlinkClick r:id="rId6"/>
              </a:rPr>
              <a:t>статті</a:t>
            </a:r>
            <a:r>
              <a:rPr lang="ru-RU" sz="1300" dirty="0">
                <a:solidFill>
                  <a:srgbClr val="00ADFA"/>
                </a:solidFill>
                <a:latin typeface="+mj-lt"/>
                <a:hlinkClick r:id="rId6"/>
              </a:rPr>
              <a:t> 203 </a:t>
            </a:r>
            <a:r>
              <a:rPr lang="ru-RU" sz="1300" dirty="0" err="1">
                <a:solidFill>
                  <a:srgbClr val="00ADFA"/>
                </a:solidFill>
                <a:latin typeface="+mj-lt"/>
                <a:hlinkClick r:id="rId6"/>
              </a:rPr>
              <a:t>цього</a:t>
            </a:r>
            <a:r>
              <a:rPr lang="ru-RU" sz="1300" dirty="0">
                <a:solidFill>
                  <a:srgbClr val="00ADFA"/>
                </a:solidFill>
                <a:latin typeface="+mj-lt"/>
                <a:hlinkClick r:id="rId6"/>
              </a:rPr>
              <a:t> Кодексу</a:t>
            </a:r>
            <a:r>
              <a:rPr lang="ru-RU" sz="1300" dirty="0">
                <a:solidFill>
                  <a:srgbClr val="293A55"/>
                </a:solidFill>
                <a:latin typeface="+mj-lt"/>
              </a:rPr>
              <a:t>. </a:t>
            </a:r>
            <a:r>
              <a:rPr lang="ru-RU" sz="1300" dirty="0" err="1">
                <a:solidFill>
                  <a:srgbClr val="293A55"/>
                </a:solidFill>
                <a:latin typeface="+mj-lt"/>
              </a:rPr>
              <a:t>Недійсним</a:t>
            </a:r>
            <a:r>
              <a:rPr lang="ru-RU" sz="1300" dirty="0">
                <a:solidFill>
                  <a:srgbClr val="293A55"/>
                </a:solidFill>
                <a:latin typeface="+mj-lt"/>
              </a:rPr>
              <a:t> є </a:t>
            </a:r>
            <a:r>
              <a:rPr lang="ru-RU" sz="1300" dirty="0" err="1">
                <a:solidFill>
                  <a:srgbClr val="293A55"/>
                </a:solidFill>
                <a:latin typeface="+mj-lt"/>
              </a:rPr>
              <a:t>правочин</a:t>
            </a:r>
            <a:r>
              <a:rPr lang="ru-RU" sz="1300" dirty="0">
                <a:solidFill>
                  <a:srgbClr val="293A55"/>
                </a:solidFill>
                <a:latin typeface="+mj-lt"/>
              </a:rPr>
              <a:t>, </a:t>
            </a:r>
            <a:r>
              <a:rPr lang="ru-RU" sz="1300" dirty="0" err="1">
                <a:solidFill>
                  <a:srgbClr val="293A55"/>
                </a:solidFill>
                <a:latin typeface="+mj-lt"/>
              </a:rPr>
              <a:t>якщо</a:t>
            </a:r>
            <a:r>
              <a:rPr lang="ru-RU" sz="1300" dirty="0">
                <a:solidFill>
                  <a:srgbClr val="293A55"/>
                </a:solidFill>
                <a:latin typeface="+mj-lt"/>
              </a:rPr>
              <a:t> </a:t>
            </a:r>
            <a:r>
              <a:rPr lang="ru-RU" sz="1300" dirty="0" err="1">
                <a:solidFill>
                  <a:srgbClr val="293A55"/>
                </a:solidFill>
                <a:latin typeface="+mj-lt"/>
              </a:rPr>
              <a:t>його</a:t>
            </a:r>
            <a:r>
              <a:rPr lang="ru-RU" sz="1300" dirty="0">
                <a:solidFill>
                  <a:srgbClr val="293A55"/>
                </a:solidFill>
                <a:latin typeface="+mj-lt"/>
              </a:rPr>
              <a:t> </a:t>
            </a:r>
            <a:r>
              <a:rPr lang="ru-RU" sz="1300" dirty="0" err="1">
                <a:solidFill>
                  <a:srgbClr val="293A55"/>
                </a:solidFill>
                <a:latin typeface="+mj-lt"/>
              </a:rPr>
              <a:t>недійсність</a:t>
            </a:r>
            <a:r>
              <a:rPr lang="ru-RU" sz="1300" dirty="0">
                <a:solidFill>
                  <a:srgbClr val="293A55"/>
                </a:solidFill>
                <a:latin typeface="+mj-lt"/>
              </a:rPr>
              <a:t> </a:t>
            </a:r>
            <a:r>
              <a:rPr lang="ru-RU" sz="1300" dirty="0" err="1">
                <a:solidFill>
                  <a:srgbClr val="293A55"/>
                </a:solidFill>
                <a:latin typeface="+mj-lt"/>
              </a:rPr>
              <a:t>встановлена</a:t>
            </a:r>
            <a:r>
              <a:rPr lang="ru-RU" sz="1300" dirty="0">
                <a:solidFill>
                  <a:srgbClr val="293A55"/>
                </a:solidFill>
                <a:latin typeface="+mj-lt"/>
              </a:rPr>
              <a:t> законом (</a:t>
            </a:r>
            <a:r>
              <a:rPr lang="ru-RU" sz="1300" dirty="0" err="1">
                <a:solidFill>
                  <a:srgbClr val="293A55"/>
                </a:solidFill>
                <a:latin typeface="+mj-lt"/>
              </a:rPr>
              <a:t>нікчемний</a:t>
            </a:r>
            <a:r>
              <a:rPr lang="ru-RU" sz="1300" dirty="0">
                <a:solidFill>
                  <a:srgbClr val="293A55"/>
                </a:solidFill>
                <a:latin typeface="+mj-lt"/>
              </a:rPr>
              <a:t> </a:t>
            </a:r>
            <a:r>
              <a:rPr lang="ru-RU" sz="1300" dirty="0" err="1">
                <a:solidFill>
                  <a:srgbClr val="293A55"/>
                </a:solidFill>
                <a:latin typeface="+mj-lt"/>
              </a:rPr>
              <a:t>правочин</a:t>
            </a:r>
            <a:r>
              <a:rPr lang="ru-RU" sz="1300" dirty="0">
                <a:solidFill>
                  <a:srgbClr val="293A55"/>
                </a:solidFill>
                <a:latin typeface="+mj-lt"/>
              </a:rPr>
              <a:t>). У </a:t>
            </a:r>
            <a:r>
              <a:rPr lang="ru-RU" sz="1300" dirty="0" err="1">
                <a:solidFill>
                  <a:srgbClr val="293A55"/>
                </a:solidFill>
                <a:latin typeface="+mj-lt"/>
              </a:rPr>
              <a:t>цьому</a:t>
            </a:r>
            <a:r>
              <a:rPr lang="ru-RU" sz="1300" dirty="0">
                <a:solidFill>
                  <a:srgbClr val="293A55"/>
                </a:solidFill>
                <a:latin typeface="+mj-lt"/>
              </a:rPr>
              <a:t> </a:t>
            </a:r>
            <a:r>
              <a:rPr lang="ru-RU" sz="1300" dirty="0" err="1">
                <a:solidFill>
                  <a:srgbClr val="293A55"/>
                </a:solidFill>
                <a:latin typeface="+mj-lt"/>
              </a:rPr>
              <a:t>разі</a:t>
            </a:r>
            <a:r>
              <a:rPr lang="ru-RU" sz="1300" dirty="0">
                <a:solidFill>
                  <a:srgbClr val="293A55"/>
                </a:solidFill>
                <a:latin typeface="+mj-lt"/>
              </a:rPr>
              <a:t> </a:t>
            </a:r>
            <a:r>
              <a:rPr lang="ru-RU" sz="1300" dirty="0" err="1">
                <a:solidFill>
                  <a:srgbClr val="293A55"/>
                </a:solidFill>
                <a:latin typeface="+mj-lt"/>
              </a:rPr>
              <a:t>визнання</a:t>
            </a:r>
            <a:r>
              <a:rPr lang="ru-RU" sz="1300" dirty="0">
                <a:solidFill>
                  <a:srgbClr val="293A55"/>
                </a:solidFill>
                <a:latin typeface="+mj-lt"/>
              </a:rPr>
              <a:t> такого </a:t>
            </a:r>
            <a:r>
              <a:rPr lang="ru-RU" sz="1300" dirty="0" err="1">
                <a:solidFill>
                  <a:srgbClr val="293A55"/>
                </a:solidFill>
                <a:latin typeface="+mj-lt"/>
              </a:rPr>
              <a:t>правочину</a:t>
            </a:r>
            <a:r>
              <a:rPr lang="ru-RU" sz="1300" dirty="0">
                <a:solidFill>
                  <a:srgbClr val="293A55"/>
                </a:solidFill>
                <a:latin typeface="+mj-lt"/>
              </a:rPr>
              <a:t> </a:t>
            </a:r>
            <a:r>
              <a:rPr lang="ru-RU" sz="1300" dirty="0" err="1">
                <a:solidFill>
                  <a:srgbClr val="293A55"/>
                </a:solidFill>
                <a:latin typeface="+mj-lt"/>
              </a:rPr>
              <a:t>недійсним</a:t>
            </a:r>
            <a:r>
              <a:rPr lang="ru-RU" sz="1300" dirty="0">
                <a:solidFill>
                  <a:srgbClr val="293A55"/>
                </a:solidFill>
                <a:latin typeface="+mj-lt"/>
              </a:rPr>
              <a:t> судом не </a:t>
            </a:r>
            <a:r>
              <a:rPr lang="ru-RU" sz="1300" dirty="0" err="1">
                <a:solidFill>
                  <a:srgbClr val="293A55"/>
                </a:solidFill>
                <a:latin typeface="+mj-lt"/>
              </a:rPr>
              <a:t>вимагається</a:t>
            </a:r>
            <a:r>
              <a:rPr lang="ru-RU" sz="1300" dirty="0">
                <a:solidFill>
                  <a:srgbClr val="293A55"/>
                </a:solidFill>
                <a:latin typeface="+mj-lt"/>
              </a:rPr>
              <a:t>. У </a:t>
            </a:r>
            <a:r>
              <a:rPr lang="ru-RU" sz="1300" dirty="0" err="1">
                <a:solidFill>
                  <a:srgbClr val="293A55"/>
                </a:solidFill>
                <a:latin typeface="+mj-lt"/>
              </a:rPr>
              <a:t>випадках</a:t>
            </a:r>
            <a:r>
              <a:rPr lang="ru-RU" sz="1300" dirty="0">
                <a:solidFill>
                  <a:srgbClr val="293A55"/>
                </a:solidFill>
                <a:latin typeface="+mj-lt"/>
              </a:rPr>
              <a:t>, </a:t>
            </a:r>
            <a:r>
              <a:rPr lang="ru-RU" sz="1300" dirty="0" err="1">
                <a:solidFill>
                  <a:srgbClr val="293A55"/>
                </a:solidFill>
                <a:latin typeface="+mj-lt"/>
              </a:rPr>
              <a:t>встановлених</a:t>
            </a:r>
            <a:r>
              <a:rPr lang="ru-RU" sz="1300" dirty="0">
                <a:solidFill>
                  <a:srgbClr val="293A55"/>
                </a:solidFill>
                <a:latin typeface="+mj-lt"/>
              </a:rPr>
              <a:t> </a:t>
            </a:r>
            <a:r>
              <a:rPr lang="ru-RU" sz="1300" dirty="0" err="1">
                <a:solidFill>
                  <a:srgbClr val="293A55"/>
                </a:solidFill>
                <a:latin typeface="+mj-lt"/>
              </a:rPr>
              <a:t>цим</a:t>
            </a:r>
            <a:r>
              <a:rPr lang="ru-RU" sz="1300" dirty="0">
                <a:solidFill>
                  <a:srgbClr val="293A55"/>
                </a:solidFill>
                <a:latin typeface="+mj-lt"/>
              </a:rPr>
              <a:t> </a:t>
            </a:r>
            <a:r>
              <a:rPr lang="ru-RU" sz="1300" dirty="0">
                <a:solidFill>
                  <a:srgbClr val="00ADFA"/>
                </a:solidFill>
                <a:latin typeface="+mj-lt"/>
                <a:hlinkClick r:id="rId7"/>
              </a:rPr>
              <a:t>Кодексом</a:t>
            </a:r>
            <a:r>
              <a:rPr lang="ru-RU" sz="1300" dirty="0">
                <a:solidFill>
                  <a:srgbClr val="293A55"/>
                </a:solidFill>
                <a:latin typeface="+mj-lt"/>
              </a:rPr>
              <a:t>, </a:t>
            </a:r>
            <a:r>
              <a:rPr lang="ru-RU" sz="1300" dirty="0" err="1">
                <a:solidFill>
                  <a:srgbClr val="293A55"/>
                </a:solidFill>
                <a:latin typeface="+mj-lt"/>
              </a:rPr>
              <a:t>нікчемний</a:t>
            </a:r>
            <a:r>
              <a:rPr lang="ru-RU" sz="1300" dirty="0">
                <a:solidFill>
                  <a:srgbClr val="293A55"/>
                </a:solidFill>
                <a:latin typeface="+mj-lt"/>
              </a:rPr>
              <a:t> </a:t>
            </a:r>
            <a:r>
              <a:rPr lang="ru-RU" sz="1300" dirty="0" err="1">
                <a:solidFill>
                  <a:srgbClr val="293A55"/>
                </a:solidFill>
                <a:latin typeface="+mj-lt"/>
              </a:rPr>
              <a:t>правочин</a:t>
            </a:r>
            <a:r>
              <a:rPr lang="ru-RU" sz="1300" dirty="0">
                <a:solidFill>
                  <a:srgbClr val="293A55"/>
                </a:solidFill>
                <a:latin typeface="+mj-lt"/>
              </a:rPr>
              <a:t> </a:t>
            </a:r>
            <a:r>
              <a:rPr lang="ru-RU" sz="1300" dirty="0" err="1">
                <a:solidFill>
                  <a:srgbClr val="293A55"/>
                </a:solidFill>
                <a:latin typeface="+mj-lt"/>
              </a:rPr>
              <a:t>може</a:t>
            </a:r>
            <a:r>
              <a:rPr lang="ru-RU" sz="1300" dirty="0">
                <a:solidFill>
                  <a:srgbClr val="293A55"/>
                </a:solidFill>
                <a:latin typeface="+mj-lt"/>
              </a:rPr>
              <a:t> бути </a:t>
            </a:r>
            <a:r>
              <a:rPr lang="ru-RU" sz="1300" dirty="0" err="1">
                <a:solidFill>
                  <a:srgbClr val="293A55"/>
                </a:solidFill>
                <a:latin typeface="+mj-lt"/>
              </a:rPr>
              <a:t>визнаний</a:t>
            </a:r>
            <a:r>
              <a:rPr lang="ru-RU" sz="1300" dirty="0">
                <a:solidFill>
                  <a:srgbClr val="293A55"/>
                </a:solidFill>
                <a:latin typeface="+mj-lt"/>
              </a:rPr>
              <a:t> судом </a:t>
            </a:r>
            <a:r>
              <a:rPr lang="ru-RU" sz="1300" dirty="0" err="1">
                <a:solidFill>
                  <a:srgbClr val="293A55"/>
                </a:solidFill>
                <a:latin typeface="+mj-lt"/>
              </a:rPr>
              <a:t>дійсним</a:t>
            </a:r>
            <a:r>
              <a:rPr lang="ru-RU" sz="1300" dirty="0">
                <a:solidFill>
                  <a:srgbClr val="293A55"/>
                </a:solidFill>
                <a:latin typeface="+mj-lt"/>
              </a:rPr>
              <a:t>. </a:t>
            </a:r>
            <a:r>
              <a:rPr lang="ru-RU" sz="1300" dirty="0" err="1">
                <a:solidFill>
                  <a:srgbClr val="293A55"/>
                </a:solidFill>
                <a:latin typeface="+mj-lt"/>
              </a:rPr>
              <a:t>Якщо</a:t>
            </a:r>
            <a:r>
              <a:rPr lang="ru-RU" sz="1300" dirty="0">
                <a:solidFill>
                  <a:srgbClr val="293A55"/>
                </a:solidFill>
                <a:latin typeface="+mj-lt"/>
              </a:rPr>
              <a:t> </a:t>
            </a:r>
            <a:r>
              <a:rPr lang="ru-RU" sz="1300" dirty="0" err="1">
                <a:solidFill>
                  <a:srgbClr val="293A55"/>
                </a:solidFill>
                <a:latin typeface="+mj-lt"/>
              </a:rPr>
              <a:t>недійсність</a:t>
            </a:r>
            <a:r>
              <a:rPr lang="ru-RU" sz="1300" dirty="0">
                <a:solidFill>
                  <a:srgbClr val="293A55"/>
                </a:solidFill>
                <a:latin typeface="+mj-lt"/>
              </a:rPr>
              <a:t> </a:t>
            </a:r>
            <a:r>
              <a:rPr lang="ru-RU" sz="1300" dirty="0" err="1">
                <a:solidFill>
                  <a:srgbClr val="293A55"/>
                </a:solidFill>
                <a:latin typeface="+mj-lt"/>
              </a:rPr>
              <a:t>правочину</a:t>
            </a:r>
            <a:r>
              <a:rPr lang="ru-RU" sz="1300" dirty="0">
                <a:solidFill>
                  <a:srgbClr val="293A55"/>
                </a:solidFill>
                <a:latin typeface="+mj-lt"/>
              </a:rPr>
              <a:t> прямо не </a:t>
            </a:r>
            <a:r>
              <a:rPr lang="ru-RU" sz="1300" dirty="0" err="1">
                <a:solidFill>
                  <a:srgbClr val="293A55"/>
                </a:solidFill>
                <a:latin typeface="+mj-lt"/>
              </a:rPr>
              <a:t>встановлена</a:t>
            </a:r>
            <a:r>
              <a:rPr lang="ru-RU" sz="1300" dirty="0">
                <a:solidFill>
                  <a:srgbClr val="293A55"/>
                </a:solidFill>
                <a:latin typeface="+mj-lt"/>
              </a:rPr>
              <a:t> законом, але одна </a:t>
            </a:r>
            <a:r>
              <a:rPr lang="ru-RU" sz="1300" dirty="0" err="1">
                <a:solidFill>
                  <a:srgbClr val="293A55"/>
                </a:solidFill>
                <a:latin typeface="+mj-lt"/>
              </a:rPr>
              <a:t>із</a:t>
            </a:r>
            <a:r>
              <a:rPr lang="ru-RU" sz="1300" dirty="0">
                <a:solidFill>
                  <a:srgbClr val="293A55"/>
                </a:solidFill>
                <a:latin typeface="+mj-lt"/>
              </a:rPr>
              <a:t> </a:t>
            </a:r>
            <a:r>
              <a:rPr lang="ru-RU" sz="1300" dirty="0" err="1">
                <a:solidFill>
                  <a:srgbClr val="293A55"/>
                </a:solidFill>
                <a:latin typeface="+mj-lt"/>
              </a:rPr>
              <a:t>сторін</a:t>
            </a:r>
            <a:r>
              <a:rPr lang="ru-RU" sz="1300" dirty="0">
                <a:solidFill>
                  <a:srgbClr val="293A55"/>
                </a:solidFill>
                <a:latin typeface="+mj-lt"/>
              </a:rPr>
              <a:t> </a:t>
            </a:r>
            <a:r>
              <a:rPr lang="ru-RU" sz="1300" dirty="0" err="1">
                <a:solidFill>
                  <a:srgbClr val="293A55"/>
                </a:solidFill>
                <a:latin typeface="+mj-lt"/>
              </a:rPr>
              <a:t>або</a:t>
            </a:r>
            <a:r>
              <a:rPr lang="ru-RU" sz="1300" dirty="0">
                <a:solidFill>
                  <a:srgbClr val="293A55"/>
                </a:solidFill>
                <a:latin typeface="+mj-lt"/>
              </a:rPr>
              <a:t> </a:t>
            </a:r>
            <a:r>
              <a:rPr lang="ru-RU" sz="1300" dirty="0" err="1">
                <a:solidFill>
                  <a:srgbClr val="293A55"/>
                </a:solidFill>
                <a:latin typeface="+mj-lt"/>
              </a:rPr>
              <a:t>інша</a:t>
            </a:r>
            <a:r>
              <a:rPr lang="ru-RU" sz="1300" dirty="0">
                <a:solidFill>
                  <a:srgbClr val="293A55"/>
                </a:solidFill>
                <a:latin typeface="+mj-lt"/>
              </a:rPr>
              <a:t> </a:t>
            </a:r>
            <a:r>
              <a:rPr lang="ru-RU" sz="1300" dirty="0" err="1">
                <a:solidFill>
                  <a:srgbClr val="293A55"/>
                </a:solidFill>
                <a:latin typeface="+mj-lt"/>
              </a:rPr>
              <a:t>заінтересована</a:t>
            </a:r>
            <a:r>
              <a:rPr lang="ru-RU" sz="1300" dirty="0">
                <a:solidFill>
                  <a:srgbClr val="293A55"/>
                </a:solidFill>
                <a:latin typeface="+mj-lt"/>
              </a:rPr>
              <a:t> особа </a:t>
            </a:r>
            <a:r>
              <a:rPr lang="ru-RU" sz="1300" dirty="0" err="1">
                <a:solidFill>
                  <a:srgbClr val="293A55"/>
                </a:solidFill>
                <a:latin typeface="+mj-lt"/>
              </a:rPr>
              <a:t>заперечує</a:t>
            </a:r>
            <a:r>
              <a:rPr lang="ru-RU" sz="1300" dirty="0">
                <a:solidFill>
                  <a:srgbClr val="293A55"/>
                </a:solidFill>
                <a:latin typeface="+mj-lt"/>
              </a:rPr>
              <a:t> </a:t>
            </a:r>
            <a:r>
              <a:rPr lang="ru-RU" sz="1300" dirty="0" err="1">
                <a:solidFill>
                  <a:srgbClr val="293A55"/>
                </a:solidFill>
                <a:latin typeface="+mj-lt"/>
              </a:rPr>
              <a:t>його</a:t>
            </a:r>
            <a:r>
              <a:rPr lang="ru-RU" sz="1300" dirty="0">
                <a:solidFill>
                  <a:srgbClr val="293A55"/>
                </a:solidFill>
                <a:latin typeface="+mj-lt"/>
              </a:rPr>
              <a:t> </a:t>
            </a:r>
            <a:r>
              <a:rPr lang="ru-RU" sz="1300" dirty="0" err="1">
                <a:solidFill>
                  <a:srgbClr val="293A55"/>
                </a:solidFill>
                <a:latin typeface="+mj-lt"/>
              </a:rPr>
              <a:t>дійсність</a:t>
            </a:r>
            <a:r>
              <a:rPr lang="ru-RU" sz="1300" dirty="0">
                <a:solidFill>
                  <a:srgbClr val="293A55"/>
                </a:solidFill>
                <a:latin typeface="+mj-lt"/>
              </a:rPr>
              <a:t> на </a:t>
            </a:r>
            <a:r>
              <a:rPr lang="ru-RU" sz="1300" dirty="0" err="1">
                <a:solidFill>
                  <a:srgbClr val="293A55"/>
                </a:solidFill>
                <a:latin typeface="+mj-lt"/>
              </a:rPr>
              <a:t>підставах</a:t>
            </a:r>
            <a:r>
              <a:rPr lang="ru-RU" sz="1300" dirty="0">
                <a:solidFill>
                  <a:srgbClr val="293A55"/>
                </a:solidFill>
                <a:latin typeface="+mj-lt"/>
              </a:rPr>
              <a:t>, </a:t>
            </a:r>
            <a:r>
              <a:rPr lang="ru-RU" sz="1300" dirty="0" err="1">
                <a:solidFill>
                  <a:srgbClr val="293A55"/>
                </a:solidFill>
                <a:latin typeface="+mj-lt"/>
              </a:rPr>
              <a:t>встановлених</a:t>
            </a:r>
            <a:r>
              <a:rPr lang="ru-RU" sz="1300" dirty="0">
                <a:solidFill>
                  <a:srgbClr val="293A55"/>
                </a:solidFill>
                <a:latin typeface="+mj-lt"/>
              </a:rPr>
              <a:t> законом, </a:t>
            </a:r>
            <a:r>
              <a:rPr lang="ru-RU" sz="1300" dirty="0" err="1">
                <a:solidFill>
                  <a:srgbClr val="293A55"/>
                </a:solidFill>
                <a:latin typeface="+mj-lt"/>
              </a:rPr>
              <a:t>такий</a:t>
            </a:r>
            <a:r>
              <a:rPr lang="ru-RU" sz="1300" dirty="0">
                <a:solidFill>
                  <a:srgbClr val="293A55"/>
                </a:solidFill>
                <a:latin typeface="+mj-lt"/>
              </a:rPr>
              <a:t> </a:t>
            </a:r>
            <a:r>
              <a:rPr lang="ru-RU" sz="1300" dirty="0" err="1">
                <a:solidFill>
                  <a:srgbClr val="293A55"/>
                </a:solidFill>
                <a:latin typeface="+mj-lt"/>
              </a:rPr>
              <a:t>правочин</a:t>
            </a:r>
            <a:r>
              <a:rPr lang="ru-RU" sz="1300" dirty="0">
                <a:solidFill>
                  <a:srgbClr val="293A55"/>
                </a:solidFill>
                <a:latin typeface="+mj-lt"/>
              </a:rPr>
              <a:t> </a:t>
            </a:r>
            <a:r>
              <a:rPr lang="ru-RU" sz="1300" dirty="0" err="1">
                <a:solidFill>
                  <a:srgbClr val="293A55"/>
                </a:solidFill>
                <a:latin typeface="+mj-lt"/>
              </a:rPr>
              <a:t>може</a:t>
            </a:r>
            <a:r>
              <a:rPr lang="ru-RU" sz="1300" dirty="0">
                <a:solidFill>
                  <a:srgbClr val="293A55"/>
                </a:solidFill>
                <a:latin typeface="+mj-lt"/>
              </a:rPr>
              <a:t> бути </a:t>
            </a:r>
            <a:r>
              <a:rPr lang="ru-RU" sz="1300" dirty="0" err="1">
                <a:solidFill>
                  <a:srgbClr val="293A55"/>
                </a:solidFill>
                <a:latin typeface="+mj-lt"/>
              </a:rPr>
              <a:t>визнаний</a:t>
            </a:r>
            <a:r>
              <a:rPr lang="ru-RU" sz="1300" dirty="0">
                <a:solidFill>
                  <a:srgbClr val="293A55"/>
                </a:solidFill>
                <a:latin typeface="+mj-lt"/>
              </a:rPr>
              <a:t> судом </a:t>
            </a:r>
            <a:r>
              <a:rPr lang="ru-RU" sz="1300" dirty="0" err="1">
                <a:solidFill>
                  <a:srgbClr val="293A55"/>
                </a:solidFill>
                <a:latin typeface="+mj-lt"/>
              </a:rPr>
              <a:t>недійсним</a:t>
            </a:r>
            <a:r>
              <a:rPr lang="ru-RU" sz="1300" dirty="0">
                <a:solidFill>
                  <a:srgbClr val="293A55"/>
                </a:solidFill>
                <a:latin typeface="+mj-lt"/>
              </a:rPr>
              <a:t> (</a:t>
            </a:r>
            <a:r>
              <a:rPr lang="ru-RU" sz="1300" dirty="0" err="1">
                <a:solidFill>
                  <a:srgbClr val="293A55"/>
                </a:solidFill>
                <a:latin typeface="+mj-lt"/>
              </a:rPr>
              <a:t>оспорюваний</a:t>
            </a:r>
            <a:r>
              <a:rPr lang="ru-RU" sz="1300" dirty="0">
                <a:solidFill>
                  <a:srgbClr val="293A55"/>
                </a:solidFill>
                <a:latin typeface="+mj-lt"/>
              </a:rPr>
              <a:t> </a:t>
            </a:r>
            <a:r>
              <a:rPr lang="ru-RU" sz="1300" dirty="0" err="1">
                <a:solidFill>
                  <a:srgbClr val="293A55"/>
                </a:solidFill>
                <a:latin typeface="+mj-lt"/>
              </a:rPr>
              <a:t>правочин</a:t>
            </a:r>
            <a:r>
              <a:rPr lang="ru-RU" sz="1300" dirty="0">
                <a:solidFill>
                  <a:srgbClr val="293A55"/>
                </a:solidFill>
                <a:latin typeface="+mj-lt"/>
              </a:rPr>
              <a:t>).</a:t>
            </a:r>
          </a:p>
          <a:p>
            <a:pPr algn="just"/>
            <a:r>
              <a:rPr lang="ru-RU" sz="1300" dirty="0" err="1">
                <a:solidFill>
                  <a:srgbClr val="293A55"/>
                </a:solidFill>
                <a:latin typeface="+mj-lt"/>
              </a:rPr>
              <a:t>Недійсний</a:t>
            </a:r>
            <a:r>
              <a:rPr lang="ru-RU" sz="1300" dirty="0">
                <a:solidFill>
                  <a:srgbClr val="293A55"/>
                </a:solidFill>
                <a:latin typeface="+mj-lt"/>
              </a:rPr>
              <a:t> </a:t>
            </a:r>
            <a:r>
              <a:rPr lang="ru-RU" sz="1300" dirty="0" err="1">
                <a:solidFill>
                  <a:srgbClr val="293A55"/>
                </a:solidFill>
                <a:latin typeface="+mj-lt"/>
              </a:rPr>
              <a:t>правочин</a:t>
            </a:r>
            <a:r>
              <a:rPr lang="ru-RU" sz="1300" dirty="0">
                <a:solidFill>
                  <a:srgbClr val="293A55"/>
                </a:solidFill>
                <a:latin typeface="+mj-lt"/>
              </a:rPr>
              <a:t> не </a:t>
            </a:r>
            <a:r>
              <a:rPr lang="ru-RU" sz="1300" dirty="0" err="1">
                <a:solidFill>
                  <a:srgbClr val="293A55"/>
                </a:solidFill>
                <a:latin typeface="+mj-lt"/>
              </a:rPr>
              <a:t>створює</a:t>
            </a:r>
            <a:r>
              <a:rPr lang="ru-RU" sz="1300" dirty="0">
                <a:solidFill>
                  <a:srgbClr val="293A55"/>
                </a:solidFill>
                <a:latin typeface="+mj-lt"/>
              </a:rPr>
              <a:t> </a:t>
            </a:r>
            <a:r>
              <a:rPr lang="ru-RU" sz="1300" dirty="0" err="1">
                <a:solidFill>
                  <a:srgbClr val="293A55"/>
                </a:solidFill>
                <a:latin typeface="+mj-lt"/>
              </a:rPr>
              <a:t>юридичних</a:t>
            </a:r>
            <a:r>
              <a:rPr lang="ru-RU" sz="1300" dirty="0">
                <a:solidFill>
                  <a:srgbClr val="293A55"/>
                </a:solidFill>
                <a:latin typeface="+mj-lt"/>
              </a:rPr>
              <a:t> </a:t>
            </a:r>
            <a:r>
              <a:rPr lang="ru-RU" sz="1300" dirty="0" err="1">
                <a:solidFill>
                  <a:srgbClr val="293A55"/>
                </a:solidFill>
                <a:latin typeface="+mj-lt"/>
              </a:rPr>
              <a:t>наслідків</a:t>
            </a:r>
            <a:r>
              <a:rPr lang="ru-RU" sz="1300" dirty="0">
                <a:solidFill>
                  <a:srgbClr val="293A55"/>
                </a:solidFill>
                <a:latin typeface="+mj-lt"/>
              </a:rPr>
              <a:t>, </a:t>
            </a:r>
            <a:r>
              <a:rPr lang="ru-RU" sz="1300" dirty="0" err="1">
                <a:solidFill>
                  <a:srgbClr val="293A55"/>
                </a:solidFill>
                <a:latin typeface="+mj-lt"/>
              </a:rPr>
              <a:t>крім</a:t>
            </a:r>
            <a:r>
              <a:rPr lang="ru-RU" sz="1300" dirty="0">
                <a:solidFill>
                  <a:srgbClr val="293A55"/>
                </a:solidFill>
                <a:latin typeface="+mj-lt"/>
              </a:rPr>
              <a:t> тих, </a:t>
            </a:r>
            <a:r>
              <a:rPr lang="ru-RU" sz="1300" dirty="0" err="1">
                <a:solidFill>
                  <a:srgbClr val="293A55"/>
                </a:solidFill>
                <a:latin typeface="+mj-lt"/>
              </a:rPr>
              <a:t>що</a:t>
            </a:r>
            <a:r>
              <a:rPr lang="ru-RU" sz="1300" dirty="0">
                <a:solidFill>
                  <a:srgbClr val="293A55"/>
                </a:solidFill>
                <a:latin typeface="+mj-lt"/>
              </a:rPr>
              <a:t> </a:t>
            </a:r>
            <a:r>
              <a:rPr lang="ru-RU" sz="1300" dirty="0" err="1">
                <a:solidFill>
                  <a:srgbClr val="293A55"/>
                </a:solidFill>
                <a:latin typeface="+mj-lt"/>
              </a:rPr>
              <a:t>пов'язані</a:t>
            </a:r>
            <a:r>
              <a:rPr lang="ru-RU" sz="1300" dirty="0">
                <a:solidFill>
                  <a:srgbClr val="293A55"/>
                </a:solidFill>
                <a:latin typeface="+mj-lt"/>
              </a:rPr>
              <a:t> з </a:t>
            </a:r>
            <a:r>
              <a:rPr lang="ru-RU" sz="1300" dirty="0" err="1">
                <a:solidFill>
                  <a:srgbClr val="293A55"/>
                </a:solidFill>
                <a:latin typeface="+mj-lt"/>
              </a:rPr>
              <a:t>його</a:t>
            </a:r>
            <a:r>
              <a:rPr lang="ru-RU" sz="1300" dirty="0">
                <a:solidFill>
                  <a:srgbClr val="293A55"/>
                </a:solidFill>
                <a:latin typeface="+mj-lt"/>
              </a:rPr>
              <a:t> </a:t>
            </a:r>
            <a:r>
              <a:rPr lang="ru-RU" sz="1300" dirty="0" err="1">
                <a:solidFill>
                  <a:srgbClr val="293A55"/>
                </a:solidFill>
                <a:latin typeface="+mj-lt"/>
              </a:rPr>
              <a:t>недійсністю</a:t>
            </a:r>
            <a:r>
              <a:rPr lang="ru-RU" sz="1300" dirty="0">
                <a:solidFill>
                  <a:srgbClr val="293A55"/>
                </a:solidFill>
                <a:latin typeface="+mj-lt"/>
              </a:rPr>
              <a:t>. У </a:t>
            </a:r>
            <a:r>
              <a:rPr lang="ru-RU" sz="1300" dirty="0" err="1">
                <a:solidFill>
                  <a:srgbClr val="293A55"/>
                </a:solidFill>
                <a:latin typeface="+mj-lt"/>
              </a:rPr>
              <a:t>разі</a:t>
            </a:r>
            <a:r>
              <a:rPr lang="ru-RU" sz="1300" dirty="0">
                <a:solidFill>
                  <a:srgbClr val="293A55"/>
                </a:solidFill>
                <a:latin typeface="+mj-lt"/>
              </a:rPr>
              <a:t> </a:t>
            </a:r>
            <a:r>
              <a:rPr lang="ru-RU" sz="1300" dirty="0" err="1">
                <a:solidFill>
                  <a:srgbClr val="293A55"/>
                </a:solidFill>
                <a:latin typeface="+mj-lt"/>
              </a:rPr>
              <a:t>недійсності</a:t>
            </a:r>
            <a:r>
              <a:rPr lang="ru-RU" sz="1300" dirty="0">
                <a:solidFill>
                  <a:srgbClr val="293A55"/>
                </a:solidFill>
                <a:latin typeface="+mj-lt"/>
              </a:rPr>
              <a:t> </a:t>
            </a:r>
            <a:r>
              <a:rPr lang="ru-RU" sz="1300" dirty="0" err="1">
                <a:solidFill>
                  <a:srgbClr val="293A55"/>
                </a:solidFill>
                <a:latin typeface="+mj-lt"/>
              </a:rPr>
              <a:t>правочину</a:t>
            </a:r>
            <a:r>
              <a:rPr lang="ru-RU" sz="1300" dirty="0">
                <a:solidFill>
                  <a:srgbClr val="293A55"/>
                </a:solidFill>
                <a:latin typeface="+mj-lt"/>
              </a:rPr>
              <a:t> </a:t>
            </a:r>
            <a:r>
              <a:rPr lang="ru-RU" sz="1300" dirty="0" err="1">
                <a:solidFill>
                  <a:srgbClr val="293A55"/>
                </a:solidFill>
                <a:latin typeface="+mj-lt"/>
              </a:rPr>
              <a:t>кожна</a:t>
            </a:r>
            <a:r>
              <a:rPr lang="ru-RU" sz="1300" dirty="0">
                <a:solidFill>
                  <a:srgbClr val="293A55"/>
                </a:solidFill>
                <a:latin typeface="+mj-lt"/>
              </a:rPr>
              <a:t> </a:t>
            </a:r>
            <a:r>
              <a:rPr lang="ru-RU" sz="1300" dirty="0" err="1">
                <a:solidFill>
                  <a:srgbClr val="293A55"/>
                </a:solidFill>
                <a:latin typeface="+mj-lt"/>
              </a:rPr>
              <a:t>із</a:t>
            </a:r>
            <a:r>
              <a:rPr lang="ru-RU" sz="1300" dirty="0">
                <a:solidFill>
                  <a:srgbClr val="293A55"/>
                </a:solidFill>
                <a:latin typeface="+mj-lt"/>
              </a:rPr>
              <a:t> </a:t>
            </a:r>
            <a:r>
              <a:rPr lang="ru-RU" sz="1300" dirty="0" err="1">
                <a:solidFill>
                  <a:srgbClr val="293A55"/>
                </a:solidFill>
                <a:latin typeface="+mj-lt"/>
              </a:rPr>
              <a:t>сторін</a:t>
            </a:r>
            <a:r>
              <a:rPr lang="ru-RU" sz="1300" dirty="0">
                <a:solidFill>
                  <a:srgbClr val="293A55"/>
                </a:solidFill>
                <a:latin typeface="+mj-lt"/>
              </a:rPr>
              <a:t> </a:t>
            </a:r>
            <a:r>
              <a:rPr lang="ru-RU" sz="1300" dirty="0" err="1">
                <a:solidFill>
                  <a:srgbClr val="293A55"/>
                </a:solidFill>
                <a:latin typeface="+mj-lt"/>
              </a:rPr>
              <a:t>зобов'язана</a:t>
            </a:r>
            <a:r>
              <a:rPr lang="ru-RU" sz="1300" dirty="0">
                <a:solidFill>
                  <a:srgbClr val="293A55"/>
                </a:solidFill>
                <a:latin typeface="+mj-lt"/>
              </a:rPr>
              <a:t> </a:t>
            </a:r>
            <a:r>
              <a:rPr lang="ru-RU" sz="1300" dirty="0" err="1">
                <a:solidFill>
                  <a:srgbClr val="293A55"/>
                </a:solidFill>
                <a:latin typeface="+mj-lt"/>
              </a:rPr>
              <a:t>повернути</a:t>
            </a:r>
            <a:r>
              <a:rPr lang="ru-RU" sz="1300" dirty="0">
                <a:solidFill>
                  <a:srgbClr val="293A55"/>
                </a:solidFill>
                <a:latin typeface="+mj-lt"/>
              </a:rPr>
              <a:t> </a:t>
            </a:r>
            <a:r>
              <a:rPr lang="ru-RU" sz="1300" dirty="0" err="1">
                <a:solidFill>
                  <a:srgbClr val="293A55"/>
                </a:solidFill>
                <a:latin typeface="+mj-lt"/>
              </a:rPr>
              <a:t>другій</a:t>
            </a:r>
            <a:r>
              <a:rPr lang="ru-RU" sz="1300" dirty="0">
                <a:solidFill>
                  <a:srgbClr val="293A55"/>
                </a:solidFill>
                <a:latin typeface="+mj-lt"/>
              </a:rPr>
              <a:t> </a:t>
            </a:r>
            <a:r>
              <a:rPr lang="ru-RU" sz="1300" dirty="0" err="1">
                <a:solidFill>
                  <a:srgbClr val="293A55"/>
                </a:solidFill>
                <a:latin typeface="+mj-lt"/>
              </a:rPr>
              <a:t>стороні</a:t>
            </a:r>
            <a:r>
              <a:rPr lang="ru-RU" sz="1300" dirty="0">
                <a:solidFill>
                  <a:srgbClr val="293A55"/>
                </a:solidFill>
                <a:latin typeface="+mj-lt"/>
              </a:rPr>
              <a:t> у </a:t>
            </a:r>
            <a:r>
              <a:rPr lang="ru-RU" sz="1300" dirty="0" err="1">
                <a:solidFill>
                  <a:srgbClr val="293A55"/>
                </a:solidFill>
                <a:latin typeface="+mj-lt"/>
              </a:rPr>
              <a:t>натурі</a:t>
            </a:r>
            <a:r>
              <a:rPr lang="ru-RU" sz="1300" dirty="0">
                <a:solidFill>
                  <a:srgbClr val="293A55"/>
                </a:solidFill>
                <a:latin typeface="+mj-lt"/>
              </a:rPr>
              <a:t> все, </a:t>
            </a:r>
            <a:r>
              <a:rPr lang="ru-RU" sz="1300" dirty="0" err="1">
                <a:solidFill>
                  <a:srgbClr val="293A55"/>
                </a:solidFill>
                <a:latin typeface="+mj-lt"/>
              </a:rPr>
              <a:t>що</a:t>
            </a:r>
            <a:r>
              <a:rPr lang="ru-RU" sz="1300" dirty="0">
                <a:solidFill>
                  <a:srgbClr val="293A55"/>
                </a:solidFill>
                <a:latin typeface="+mj-lt"/>
              </a:rPr>
              <a:t> вона одержала на </a:t>
            </a:r>
            <a:r>
              <a:rPr lang="ru-RU" sz="1300" dirty="0" err="1">
                <a:solidFill>
                  <a:srgbClr val="293A55"/>
                </a:solidFill>
                <a:latin typeface="+mj-lt"/>
              </a:rPr>
              <a:t>виконання</a:t>
            </a:r>
            <a:r>
              <a:rPr lang="ru-RU" sz="1300" dirty="0">
                <a:solidFill>
                  <a:srgbClr val="293A55"/>
                </a:solidFill>
                <a:latin typeface="+mj-lt"/>
              </a:rPr>
              <a:t> </a:t>
            </a:r>
            <a:r>
              <a:rPr lang="ru-RU" sz="1300" dirty="0" err="1">
                <a:solidFill>
                  <a:srgbClr val="293A55"/>
                </a:solidFill>
                <a:latin typeface="+mj-lt"/>
              </a:rPr>
              <a:t>цього</a:t>
            </a:r>
            <a:r>
              <a:rPr lang="ru-RU" sz="1300" dirty="0">
                <a:solidFill>
                  <a:srgbClr val="293A55"/>
                </a:solidFill>
                <a:latin typeface="+mj-lt"/>
              </a:rPr>
              <a:t> </a:t>
            </a:r>
            <a:r>
              <a:rPr lang="ru-RU" sz="1300" dirty="0" err="1">
                <a:solidFill>
                  <a:srgbClr val="293A55"/>
                </a:solidFill>
                <a:latin typeface="+mj-lt"/>
              </a:rPr>
              <a:t>правочину</a:t>
            </a:r>
            <a:r>
              <a:rPr lang="ru-RU" sz="1300" dirty="0">
                <a:solidFill>
                  <a:srgbClr val="293A55"/>
                </a:solidFill>
                <a:latin typeface="+mj-lt"/>
              </a:rPr>
              <a:t>, а в </a:t>
            </a:r>
            <a:r>
              <a:rPr lang="ru-RU" sz="1300" dirty="0" err="1">
                <a:solidFill>
                  <a:srgbClr val="293A55"/>
                </a:solidFill>
                <a:latin typeface="+mj-lt"/>
              </a:rPr>
              <a:t>разі</a:t>
            </a:r>
            <a:r>
              <a:rPr lang="ru-RU" sz="1300" dirty="0">
                <a:solidFill>
                  <a:srgbClr val="293A55"/>
                </a:solidFill>
                <a:latin typeface="+mj-lt"/>
              </a:rPr>
              <a:t> </a:t>
            </a:r>
            <a:r>
              <a:rPr lang="ru-RU" sz="1300" dirty="0" err="1">
                <a:solidFill>
                  <a:srgbClr val="293A55"/>
                </a:solidFill>
                <a:latin typeface="+mj-lt"/>
              </a:rPr>
              <a:t>неможливості</a:t>
            </a:r>
            <a:r>
              <a:rPr lang="ru-RU" sz="1300" dirty="0">
                <a:solidFill>
                  <a:srgbClr val="293A55"/>
                </a:solidFill>
                <a:latin typeface="+mj-lt"/>
              </a:rPr>
              <a:t> такого </a:t>
            </a:r>
            <a:r>
              <a:rPr lang="ru-RU" sz="1300" dirty="0" err="1">
                <a:solidFill>
                  <a:srgbClr val="293A55"/>
                </a:solidFill>
                <a:latin typeface="+mj-lt"/>
              </a:rPr>
              <a:t>повернення</a:t>
            </a:r>
            <a:r>
              <a:rPr lang="ru-RU" sz="1300" dirty="0">
                <a:solidFill>
                  <a:srgbClr val="293A55"/>
                </a:solidFill>
                <a:latin typeface="+mj-lt"/>
              </a:rPr>
              <a:t>, </a:t>
            </a:r>
            <a:r>
              <a:rPr lang="ru-RU" sz="1300" dirty="0" err="1">
                <a:solidFill>
                  <a:srgbClr val="293A55"/>
                </a:solidFill>
                <a:latin typeface="+mj-lt"/>
              </a:rPr>
              <a:t>зокрема</a:t>
            </a:r>
            <a:r>
              <a:rPr lang="ru-RU" sz="1300" dirty="0">
                <a:solidFill>
                  <a:srgbClr val="293A55"/>
                </a:solidFill>
                <a:latin typeface="+mj-lt"/>
              </a:rPr>
              <a:t> </a:t>
            </a:r>
            <a:r>
              <a:rPr lang="ru-RU" sz="1300" dirty="0" err="1">
                <a:solidFill>
                  <a:srgbClr val="293A55"/>
                </a:solidFill>
                <a:latin typeface="+mj-lt"/>
              </a:rPr>
              <a:t>тоді</a:t>
            </a:r>
            <a:r>
              <a:rPr lang="ru-RU" sz="1300" dirty="0">
                <a:solidFill>
                  <a:srgbClr val="293A55"/>
                </a:solidFill>
                <a:latin typeface="+mj-lt"/>
              </a:rPr>
              <a:t>, коли </a:t>
            </a:r>
            <a:r>
              <a:rPr lang="ru-RU" sz="1300" dirty="0" err="1">
                <a:solidFill>
                  <a:srgbClr val="293A55"/>
                </a:solidFill>
                <a:latin typeface="+mj-lt"/>
              </a:rPr>
              <a:t>одержане</a:t>
            </a:r>
            <a:r>
              <a:rPr lang="ru-RU" sz="1300" dirty="0">
                <a:solidFill>
                  <a:srgbClr val="293A55"/>
                </a:solidFill>
                <a:latin typeface="+mj-lt"/>
              </a:rPr>
              <a:t> </a:t>
            </a:r>
            <a:r>
              <a:rPr lang="ru-RU" sz="1300" dirty="0" err="1">
                <a:solidFill>
                  <a:srgbClr val="293A55"/>
                </a:solidFill>
                <a:latin typeface="+mj-lt"/>
              </a:rPr>
              <a:t>полягає</a:t>
            </a:r>
            <a:r>
              <a:rPr lang="ru-RU" sz="1300" dirty="0">
                <a:solidFill>
                  <a:srgbClr val="293A55"/>
                </a:solidFill>
                <a:latin typeface="+mj-lt"/>
              </a:rPr>
              <a:t> у </a:t>
            </a:r>
            <a:r>
              <a:rPr lang="ru-RU" sz="1300" dirty="0" err="1">
                <a:solidFill>
                  <a:srgbClr val="293A55"/>
                </a:solidFill>
                <a:latin typeface="+mj-lt"/>
              </a:rPr>
              <a:t>користуванні</a:t>
            </a:r>
            <a:r>
              <a:rPr lang="ru-RU" sz="1300" dirty="0">
                <a:solidFill>
                  <a:srgbClr val="293A55"/>
                </a:solidFill>
                <a:latin typeface="+mj-lt"/>
              </a:rPr>
              <a:t> </a:t>
            </a:r>
            <a:r>
              <a:rPr lang="ru-RU" sz="1300" dirty="0" err="1">
                <a:solidFill>
                  <a:srgbClr val="293A55"/>
                </a:solidFill>
                <a:latin typeface="+mj-lt"/>
              </a:rPr>
              <a:t>майном</a:t>
            </a:r>
            <a:r>
              <a:rPr lang="ru-RU" sz="1300" dirty="0">
                <a:solidFill>
                  <a:srgbClr val="293A55"/>
                </a:solidFill>
                <a:latin typeface="+mj-lt"/>
              </a:rPr>
              <a:t>, </a:t>
            </a:r>
            <a:r>
              <a:rPr lang="ru-RU" sz="1300" dirty="0" err="1">
                <a:solidFill>
                  <a:srgbClr val="293A55"/>
                </a:solidFill>
                <a:latin typeface="+mj-lt"/>
              </a:rPr>
              <a:t>виконаній</a:t>
            </a:r>
            <a:r>
              <a:rPr lang="ru-RU" sz="1300" dirty="0">
                <a:solidFill>
                  <a:srgbClr val="293A55"/>
                </a:solidFill>
                <a:latin typeface="+mj-lt"/>
              </a:rPr>
              <a:t> </a:t>
            </a:r>
            <a:r>
              <a:rPr lang="ru-RU" sz="1300" dirty="0" err="1">
                <a:solidFill>
                  <a:srgbClr val="293A55"/>
                </a:solidFill>
                <a:latin typeface="+mj-lt"/>
              </a:rPr>
              <a:t>роботі</a:t>
            </a:r>
            <a:r>
              <a:rPr lang="ru-RU" sz="1300" dirty="0">
                <a:solidFill>
                  <a:srgbClr val="293A55"/>
                </a:solidFill>
                <a:latin typeface="+mj-lt"/>
              </a:rPr>
              <a:t>, </a:t>
            </a:r>
            <a:r>
              <a:rPr lang="ru-RU" sz="1300" dirty="0" err="1">
                <a:solidFill>
                  <a:srgbClr val="293A55"/>
                </a:solidFill>
                <a:latin typeface="+mj-lt"/>
              </a:rPr>
              <a:t>наданій</a:t>
            </a:r>
            <a:r>
              <a:rPr lang="ru-RU" sz="1300" dirty="0">
                <a:solidFill>
                  <a:srgbClr val="293A55"/>
                </a:solidFill>
                <a:latin typeface="+mj-lt"/>
              </a:rPr>
              <a:t> </a:t>
            </a:r>
            <a:r>
              <a:rPr lang="ru-RU" sz="1300" dirty="0" err="1">
                <a:solidFill>
                  <a:srgbClr val="293A55"/>
                </a:solidFill>
                <a:latin typeface="+mj-lt"/>
              </a:rPr>
              <a:t>послузі</a:t>
            </a:r>
            <a:r>
              <a:rPr lang="ru-RU" sz="1300" dirty="0">
                <a:solidFill>
                  <a:srgbClr val="293A55"/>
                </a:solidFill>
                <a:latin typeface="+mj-lt"/>
              </a:rPr>
              <a:t>, - </a:t>
            </a:r>
            <a:r>
              <a:rPr lang="ru-RU" sz="1300" dirty="0" err="1">
                <a:solidFill>
                  <a:srgbClr val="293A55"/>
                </a:solidFill>
                <a:latin typeface="+mj-lt"/>
              </a:rPr>
              <a:t>відшкодувати</a:t>
            </a:r>
            <a:r>
              <a:rPr lang="ru-RU" sz="1300" dirty="0">
                <a:solidFill>
                  <a:srgbClr val="293A55"/>
                </a:solidFill>
                <a:latin typeface="+mj-lt"/>
              </a:rPr>
              <a:t> </a:t>
            </a:r>
            <a:r>
              <a:rPr lang="ru-RU" sz="1300" dirty="0" err="1">
                <a:solidFill>
                  <a:srgbClr val="293A55"/>
                </a:solidFill>
                <a:latin typeface="+mj-lt"/>
              </a:rPr>
              <a:t>вартість</a:t>
            </a:r>
            <a:r>
              <a:rPr lang="ru-RU" sz="1300" dirty="0">
                <a:solidFill>
                  <a:srgbClr val="293A55"/>
                </a:solidFill>
                <a:latin typeface="+mj-lt"/>
              </a:rPr>
              <a:t> того, </a:t>
            </a:r>
            <a:r>
              <a:rPr lang="ru-RU" sz="1300" dirty="0" err="1">
                <a:solidFill>
                  <a:srgbClr val="293A55"/>
                </a:solidFill>
                <a:latin typeface="+mj-lt"/>
              </a:rPr>
              <a:t>що</a:t>
            </a:r>
            <a:r>
              <a:rPr lang="ru-RU" sz="1300" dirty="0">
                <a:solidFill>
                  <a:srgbClr val="293A55"/>
                </a:solidFill>
                <a:latin typeface="+mj-lt"/>
              </a:rPr>
              <a:t> одержано, за </a:t>
            </a:r>
            <a:r>
              <a:rPr lang="ru-RU" sz="1300" dirty="0" err="1">
                <a:solidFill>
                  <a:srgbClr val="293A55"/>
                </a:solidFill>
                <a:latin typeface="+mj-lt"/>
              </a:rPr>
              <a:t>цінами</a:t>
            </a:r>
            <a:r>
              <a:rPr lang="ru-RU" sz="1300" dirty="0">
                <a:solidFill>
                  <a:srgbClr val="293A55"/>
                </a:solidFill>
                <a:latin typeface="+mj-lt"/>
              </a:rPr>
              <a:t>, </a:t>
            </a:r>
            <a:r>
              <a:rPr lang="ru-RU" sz="1300" dirty="0" err="1">
                <a:solidFill>
                  <a:srgbClr val="293A55"/>
                </a:solidFill>
                <a:latin typeface="+mj-lt"/>
              </a:rPr>
              <a:t>які</a:t>
            </a:r>
            <a:r>
              <a:rPr lang="ru-RU" sz="1300" dirty="0">
                <a:solidFill>
                  <a:srgbClr val="293A55"/>
                </a:solidFill>
                <a:latin typeface="+mj-lt"/>
              </a:rPr>
              <a:t> </a:t>
            </a:r>
            <a:r>
              <a:rPr lang="ru-RU" sz="1300" dirty="0" err="1">
                <a:solidFill>
                  <a:srgbClr val="293A55"/>
                </a:solidFill>
                <a:latin typeface="+mj-lt"/>
              </a:rPr>
              <a:t>існують</a:t>
            </a:r>
            <a:r>
              <a:rPr lang="ru-RU" sz="1300" dirty="0">
                <a:solidFill>
                  <a:srgbClr val="293A55"/>
                </a:solidFill>
                <a:latin typeface="+mj-lt"/>
              </a:rPr>
              <a:t> на момент </a:t>
            </a:r>
            <a:r>
              <a:rPr lang="ru-RU" sz="1300" dirty="0" err="1">
                <a:solidFill>
                  <a:srgbClr val="293A55"/>
                </a:solidFill>
                <a:latin typeface="+mj-lt"/>
              </a:rPr>
              <a:t>відшкодування</a:t>
            </a:r>
            <a:r>
              <a:rPr lang="ru-RU" sz="1300" dirty="0">
                <a:solidFill>
                  <a:srgbClr val="293A55"/>
                </a:solidFill>
                <a:latin typeface="+mj-lt"/>
              </a:rPr>
              <a:t> (</a:t>
            </a:r>
            <a:r>
              <a:rPr lang="ru-RU" sz="1300" dirty="0" err="1">
                <a:solidFill>
                  <a:srgbClr val="00ADFA"/>
                </a:solidFill>
                <a:latin typeface="+mj-lt"/>
                <a:hlinkClick r:id="rId8"/>
              </a:rPr>
              <a:t>частина</a:t>
            </a:r>
            <a:r>
              <a:rPr lang="ru-RU" sz="1300" dirty="0">
                <a:solidFill>
                  <a:srgbClr val="00ADFA"/>
                </a:solidFill>
                <a:latin typeface="+mj-lt"/>
                <a:hlinkClick r:id="rId8"/>
              </a:rPr>
              <a:t> перша </a:t>
            </a:r>
            <a:r>
              <a:rPr lang="ru-RU" sz="1300" dirty="0" err="1">
                <a:solidFill>
                  <a:srgbClr val="00ADFA"/>
                </a:solidFill>
                <a:latin typeface="+mj-lt"/>
                <a:hlinkClick r:id="rId8"/>
              </a:rPr>
              <a:t>статті</a:t>
            </a:r>
            <a:r>
              <a:rPr lang="ru-RU" sz="1300" dirty="0">
                <a:solidFill>
                  <a:srgbClr val="00ADFA"/>
                </a:solidFill>
                <a:latin typeface="+mj-lt"/>
                <a:hlinkClick r:id="rId8"/>
              </a:rPr>
              <a:t> 216 ЦК </a:t>
            </a:r>
            <a:r>
              <a:rPr lang="ru-RU" sz="1300" dirty="0" err="1">
                <a:solidFill>
                  <a:srgbClr val="00ADFA"/>
                </a:solidFill>
                <a:latin typeface="+mj-lt"/>
                <a:hlinkClick r:id="rId8"/>
              </a:rPr>
              <a:t>України</a:t>
            </a:r>
            <a:r>
              <a:rPr lang="ru-RU" sz="1300" dirty="0">
                <a:solidFill>
                  <a:srgbClr val="293A55"/>
                </a:solidFill>
                <a:latin typeface="+mj-lt"/>
              </a:rPr>
              <a:t>).</a:t>
            </a:r>
          </a:p>
          <a:p>
            <a:pPr algn="just"/>
            <a:r>
              <a:rPr lang="ru-RU" sz="1300" dirty="0" err="1">
                <a:solidFill>
                  <a:srgbClr val="293A55"/>
                </a:solidFill>
                <a:latin typeface="+mj-lt"/>
              </a:rPr>
              <a:t>Цивільно-правовий</a:t>
            </a:r>
            <a:r>
              <a:rPr lang="ru-RU" sz="1300" dirty="0">
                <a:solidFill>
                  <a:srgbClr val="293A55"/>
                </a:solidFill>
                <a:latin typeface="+mj-lt"/>
              </a:rPr>
              <a:t> </a:t>
            </a:r>
            <a:r>
              <a:rPr lang="ru-RU" sz="1300" dirty="0" err="1">
                <a:solidFill>
                  <a:srgbClr val="293A55"/>
                </a:solidFill>
                <a:latin typeface="+mj-lt"/>
              </a:rPr>
              <a:t>договір</a:t>
            </a:r>
            <a:r>
              <a:rPr lang="ru-RU" sz="1300" dirty="0">
                <a:solidFill>
                  <a:srgbClr val="293A55"/>
                </a:solidFill>
                <a:latin typeface="+mj-lt"/>
              </a:rPr>
              <a:t> (в тому </a:t>
            </a:r>
            <a:r>
              <a:rPr lang="ru-RU" sz="1300" dirty="0" err="1">
                <a:solidFill>
                  <a:srgbClr val="293A55"/>
                </a:solidFill>
                <a:latin typeface="+mj-lt"/>
              </a:rPr>
              <a:t>числі</a:t>
            </a:r>
            <a:r>
              <a:rPr lang="ru-RU" sz="1300" dirty="0">
                <a:solidFill>
                  <a:srgbClr val="293A55"/>
                </a:solidFill>
                <a:latin typeface="+mj-lt"/>
              </a:rPr>
              <a:t> й </a:t>
            </a:r>
            <a:r>
              <a:rPr lang="ru-RU" sz="1300" dirty="0" err="1">
                <a:solidFill>
                  <a:srgbClr val="293A55"/>
                </a:solidFill>
                <a:latin typeface="+mj-lt"/>
              </a:rPr>
              <a:t>договір</a:t>
            </a:r>
            <a:r>
              <a:rPr lang="ru-RU" sz="1300" dirty="0">
                <a:solidFill>
                  <a:srgbClr val="293A55"/>
                </a:solidFill>
                <a:latin typeface="+mj-lt"/>
              </a:rPr>
              <a:t> </a:t>
            </a:r>
            <a:r>
              <a:rPr lang="ru-RU" sz="1300" dirty="0" err="1">
                <a:solidFill>
                  <a:srgbClr val="293A55"/>
                </a:solidFill>
                <a:latin typeface="+mj-lt"/>
              </a:rPr>
              <a:t>купівлі</a:t>
            </a:r>
            <a:r>
              <a:rPr lang="ru-RU" sz="1300" dirty="0">
                <a:solidFill>
                  <a:srgbClr val="293A55"/>
                </a:solidFill>
                <a:latin typeface="+mj-lt"/>
              </a:rPr>
              <a:t>-продажу) не </a:t>
            </a:r>
            <a:r>
              <a:rPr lang="ru-RU" sz="1300" dirty="0" err="1">
                <a:solidFill>
                  <a:srgbClr val="293A55"/>
                </a:solidFill>
                <a:latin typeface="+mj-lt"/>
              </a:rPr>
              <a:t>може</a:t>
            </a:r>
            <a:r>
              <a:rPr lang="ru-RU" sz="1300" dirty="0">
                <a:solidFill>
                  <a:srgbClr val="293A55"/>
                </a:solidFill>
                <a:latin typeface="+mj-lt"/>
              </a:rPr>
              <a:t> </a:t>
            </a:r>
            <a:r>
              <a:rPr lang="ru-RU" sz="1300" dirty="0" err="1">
                <a:solidFill>
                  <a:srgbClr val="293A55"/>
                </a:solidFill>
                <a:latin typeface="+mj-lt"/>
              </a:rPr>
              <a:t>використовуватися</a:t>
            </a:r>
            <a:r>
              <a:rPr lang="ru-RU" sz="1300" dirty="0">
                <a:solidFill>
                  <a:srgbClr val="293A55"/>
                </a:solidFill>
                <a:latin typeface="+mj-lt"/>
              </a:rPr>
              <a:t> </a:t>
            </a:r>
            <a:r>
              <a:rPr lang="ru-RU" sz="1300" dirty="0" err="1">
                <a:solidFill>
                  <a:srgbClr val="293A55"/>
                </a:solidFill>
                <a:latin typeface="+mj-lt"/>
              </a:rPr>
              <a:t>учасниками</a:t>
            </a:r>
            <a:r>
              <a:rPr lang="ru-RU" sz="1300" dirty="0">
                <a:solidFill>
                  <a:srgbClr val="293A55"/>
                </a:solidFill>
                <a:latin typeface="+mj-lt"/>
              </a:rPr>
              <a:t> </a:t>
            </a:r>
            <a:r>
              <a:rPr lang="ru-RU" sz="1300" dirty="0" err="1">
                <a:solidFill>
                  <a:srgbClr val="293A55"/>
                </a:solidFill>
                <a:latin typeface="+mj-lt"/>
              </a:rPr>
              <a:t>цивільних</a:t>
            </a:r>
            <a:r>
              <a:rPr lang="ru-RU" sz="1300" dirty="0">
                <a:solidFill>
                  <a:srgbClr val="293A55"/>
                </a:solidFill>
                <a:latin typeface="+mj-lt"/>
              </a:rPr>
              <a:t> </a:t>
            </a:r>
            <a:r>
              <a:rPr lang="ru-RU" sz="1300" dirty="0" err="1">
                <a:solidFill>
                  <a:srgbClr val="293A55"/>
                </a:solidFill>
                <a:latin typeface="+mj-lt"/>
              </a:rPr>
              <a:t>відносин</a:t>
            </a:r>
            <a:r>
              <a:rPr lang="ru-RU" sz="1300" dirty="0">
                <a:solidFill>
                  <a:srgbClr val="293A55"/>
                </a:solidFill>
                <a:latin typeface="+mj-lt"/>
              </a:rPr>
              <a:t> для </a:t>
            </a:r>
            <a:r>
              <a:rPr lang="ru-RU" sz="1300" dirty="0" err="1">
                <a:solidFill>
                  <a:srgbClr val="293A55"/>
                </a:solidFill>
                <a:latin typeface="+mj-lt"/>
              </a:rPr>
              <a:t>уникнення</a:t>
            </a:r>
            <a:r>
              <a:rPr lang="ru-RU" sz="1300" dirty="0">
                <a:solidFill>
                  <a:srgbClr val="293A55"/>
                </a:solidFill>
                <a:latin typeface="+mj-lt"/>
              </a:rPr>
              <a:t> </a:t>
            </a:r>
            <a:r>
              <a:rPr lang="ru-RU" sz="1300" dirty="0" err="1">
                <a:solidFill>
                  <a:srgbClr val="293A55"/>
                </a:solidFill>
                <a:latin typeface="+mj-lt"/>
              </a:rPr>
              <a:t>зобов'язання</a:t>
            </a:r>
            <a:r>
              <a:rPr lang="ru-RU" sz="1300" dirty="0">
                <a:solidFill>
                  <a:srgbClr val="293A55"/>
                </a:solidFill>
                <a:latin typeface="+mj-lt"/>
              </a:rPr>
              <a:t> </a:t>
            </a:r>
            <a:r>
              <a:rPr lang="ru-RU" sz="1300" dirty="0" err="1">
                <a:solidFill>
                  <a:srgbClr val="293A55"/>
                </a:solidFill>
                <a:latin typeface="+mj-lt"/>
              </a:rPr>
              <a:t>зі</a:t>
            </a:r>
            <a:r>
              <a:rPr lang="ru-RU" sz="1300" dirty="0">
                <a:solidFill>
                  <a:srgbClr val="293A55"/>
                </a:solidFill>
                <a:latin typeface="+mj-lt"/>
              </a:rPr>
              <a:t> </a:t>
            </a:r>
            <a:r>
              <a:rPr lang="ru-RU" sz="1300" dirty="0" err="1">
                <a:solidFill>
                  <a:srgbClr val="293A55"/>
                </a:solidFill>
                <a:latin typeface="+mj-lt"/>
              </a:rPr>
              <a:t>сплати</a:t>
            </a:r>
            <a:r>
              <a:rPr lang="ru-RU" sz="1300" dirty="0">
                <a:solidFill>
                  <a:srgbClr val="293A55"/>
                </a:solidFill>
                <a:latin typeface="+mj-lt"/>
              </a:rPr>
              <a:t> </a:t>
            </a:r>
            <a:r>
              <a:rPr lang="ru-RU" sz="1300" dirty="0" err="1">
                <a:solidFill>
                  <a:srgbClr val="293A55"/>
                </a:solidFill>
                <a:latin typeface="+mj-lt"/>
              </a:rPr>
              <a:t>грошових</a:t>
            </a:r>
            <a:r>
              <a:rPr lang="ru-RU" sz="1300" dirty="0">
                <a:solidFill>
                  <a:srgbClr val="293A55"/>
                </a:solidFill>
                <a:latin typeface="+mj-lt"/>
              </a:rPr>
              <a:t> </a:t>
            </a:r>
            <a:r>
              <a:rPr lang="ru-RU" sz="1300" dirty="0" err="1">
                <a:solidFill>
                  <a:srgbClr val="293A55"/>
                </a:solidFill>
                <a:latin typeface="+mj-lt"/>
              </a:rPr>
              <a:t>коштів</a:t>
            </a:r>
            <a:r>
              <a:rPr lang="ru-RU" sz="1300" dirty="0">
                <a:solidFill>
                  <a:srgbClr val="293A55"/>
                </a:solidFill>
                <a:latin typeface="+mj-lt"/>
              </a:rPr>
              <a:t>, в тому </a:t>
            </a:r>
            <a:r>
              <a:rPr lang="ru-RU" sz="1300" dirty="0" err="1">
                <a:solidFill>
                  <a:srgbClr val="293A55"/>
                </a:solidFill>
                <a:latin typeface="+mj-lt"/>
              </a:rPr>
              <a:t>числі</a:t>
            </a:r>
            <a:r>
              <a:rPr lang="ru-RU" sz="1300" dirty="0">
                <a:solidFill>
                  <a:srgbClr val="293A55"/>
                </a:solidFill>
                <a:latin typeface="+mj-lt"/>
              </a:rPr>
              <a:t> на </a:t>
            </a:r>
            <a:r>
              <a:rPr lang="ru-RU" sz="1300" dirty="0" err="1">
                <a:solidFill>
                  <a:srgbClr val="293A55"/>
                </a:solidFill>
                <a:latin typeface="+mj-lt"/>
              </a:rPr>
              <a:t>відшкодування</a:t>
            </a:r>
            <a:r>
              <a:rPr lang="ru-RU" sz="1300" dirty="0">
                <a:solidFill>
                  <a:srgbClr val="293A55"/>
                </a:solidFill>
                <a:latin typeface="+mj-lt"/>
              </a:rPr>
              <a:t> </a:t>
            </a:r>
            <a:r>
              <a:rPr lang="ru-RU" sz="1300" dirty="0" err="1">
                <a:solidFill>
                  <a:srgbClr val="293A55"/>
                </a:solidFill>
                <a:latin typeface="+mj-lt"/>
              </a:rPr>
              <a:t>шкоди</a:t>
            </a:r>
            <a:r>
              <a:rPr lang="ru-RU" sz="1300" dirty="0">
                <a:solidFill>
                  <a:srgbClr val="293A55"/>
                </a:solidFill>
                <a:latin typeface="+mj-lt"/>
              </a:rPr>
              <a:t> </a:t>
            </a:r>
            <a:r>
              <a:rPr lang="ru-RU" sz="1300" dirty="0" err="1">
                <a:solidFill>
                  <a:srgbClr val="293A55"/>
                </a:solidFill>
                <a:latin typeface="+mj-lt"/>
              </a:rPr>
              <a:t>або</a:t>
            </a:r>
            <a:r>
              <a:rPr lang="ru-RU" sz="1300" dirty="0">
                <a:solidFill>
                  <a:srgbClr val="293A55"/>
                </a:solidFill>
                <a:latin typeface="+mj-lt"/>
              </a:rPr>
              <a:t> </a:t>
            </a:r>
            <a:r>
              <a:rPr lang="ru-RU" sz="1300" dirty="0" err="1">
                <a:solidFill>
                  <a:srgbClr val="293A55"/>
                </a:solidFill>
                <a:latin typeface="+mj-lt"/>
              </a:rPr>
              <a:t>виконання</a:t>
            </a:r>
            <a:r>
              <a:rPr lang="ru-RU" sz="1300" dirty="0">
                <a:solidFill>
                  <a:srgbClr val="293A55"/>
                </a:solidFill>
                <a:latin typeface="+mj-lt"/>
              </a:rPr>
              <a:t> судового </a:t>
            </a:r>
            <a:r>
              <a:rPr lang="ru-RU" sz="1300" dirty="0" err="1">
                <a:solidFill>
                  <a:srgbClr val="293A55"/>
                </a:solidFill>
                <a:latin typeface="+mj-lt"/>
              </a:rPr>
              <a:t>рішення</a:t>
            </a:r>
            <a:r>
              <a:rPr lang="ru-RU" sz="1300" dirty="0">
                <a:solidFill>
                  <a:srgbClr val="293A55"/>
                </a:solidFill>
                <a:latin typeface="+mj-lt"/>
              </a:rPr>
              <a:t>.</a:t>
            </a:r>
          </a:p>
          <a:p>
            <a:pPr algn="just"/>
            <a:r>
              <a:rPr lang="ru-RU" sz="1300" dirty="0">
                <a:solidFill>
                  <a:srgbClr val="293A55"/>
                </a:solidFill>
                <a:latin typeface="+mj-lt"/>
              </a:rPr>
              <a:t>Суди </a:t>
            </a:r>
            <a:r>
              <a:rPr lang="ru-RU" sz="1300" dirty="0" err="1">
                <a:solidFill>
                  <a:srgbClr val="293A55"/>
                </a:solidFill>
                <a:latin typeface="+mj-lt"/>
              </a:rPr>
              <a:t>попередніх</a:t>
            </a:r>
            <a:r>
              <a:rPr lang="ru-RU" sz="1300" dirty="0">
                <a:solidFill>
                  <a:srgbClr val="293A55"/>
                </a:solidFill>
                <a:latin typeface="+mj-lt"/>
              </a:rPr>
              <a:t> </a:t>
            </a:r>
            <a:r>
              <a:rPr lang="ru-RU" sz="1300" dirty="0" err="1">
                <a:solidFill>
                  <a:srgbClr val="293A55"/>
                </a:solidFill>
                <a:latin typeface="+mj-lt"/>
              </a:rPr>
              <a:t>інстанції</a:t>
            </a:r>
            <a:r>
              <a:rPr lang="ru-RU" sz="1300" dirty="0">
                <a:solidFill>
                  <a:srgbClr val="293A55"/>
                </a:solidFill>
                <a:latin typeface="+mj-lt"/>
              </a:rPr>
              <a:t> </a:t>
            </a:r>
            <a:r>
              <a:rPr lang="ru-RU" sz="1300" dirty="0" err="1">
                <a:solidFill>
                  <a:srgbClr val="293A55"/>
                </a:solidFill>
                <a:latin typeface="+mj-lt"/>
              </a:rPr>
              <a:t>дійшли</a:t>
            </a:r>
            <a:r>
              <a:rPr lang="ru-RU" sz="1300" dirty="0">
                <a:solidFill>
                  <a:srgbClr val="293A55"/>
                </a:solidFill>
                <a:latin typeface="+mj-lt"/>
              </a:rPr>
              <a:t> </a:t>
            </a:r>
            <a:r>
              <a:rPr lang="ru-RU" sz="1300" dirty="0" err="1">
                <a:solidFill>
                  <a:srgbClr val="293A55"/>
                </a:solidFill>
                <a:latin typeface="+mj-lt"/>
              </a:rPr>
              <a:t>обґрунтованих</a:t>
            </a:r>
            <a:r>
              <a:rPr lang="ru-RU" sz="1300" dirty="0">
                <a:solidFill>
                  <a:srgbClr val="293A55"/>
                </a:solidFill>
                <a:latin typeface="+mj-lt"/>
              </a:rPr>
              <a:t> </a:t>
            </a:r>
            <a:r>
              <a:rPr lang="ru-RU" sz="1300" dirty="0" err="1">
                <a:solidFill>
                  <a:srgbClr val="293A55"/>
                </a:solidFill>
                <a:latin typeface="+mj-lt"/>
              </a:rPr>
              <a:t>висновків</a:t>
            </a:r>
            <a:r>
              <a:rPr lang="ru-RU" sz="1300" dirty="0">
                <a:solidFill>
                  <a:srgbClr val="293A55"/>
                </a:solidFill>
                <a:latin typeface="+mj-lt"/>
              </a:rPr>
              <a:t> про </a:t>
            </a:r>
            <a:r>
              <a:rPr lang="ru-RU" sz="1300" dirty="0" err="1">
                <a:solidFill>
                  <a:srgbClr val="293A55"/>
                </a:solidFill>
                <a:latin typeface="+mj-lt"/>
              </a:rPr>
              <a:t>відмову</a:t>
            </a:r>
            <a:r>
              <a:rPr lang="ru-RU" sz="1300" dirty="0">
                <a:solidFill>
                  <a:srgbClr val="293A55"/>
                </a:solidFill>
                <a:latin typeface="+mj-lt"/>
              </a:rPr>
              <a:t> в </a:t>
            </a:r>
            <a:r>
              <a:rPr lang="ru-RU" sz="1300" dirty="0" err="1">
                <a:solidFill>
                  <a:srgbClr val="293A55"/>
                </a:solidFill>
                <a:latin typeface="+mj-lt"/>
              </a:rPr>
              <a:t>задоволенні</a:t>
            </a:r>
            <a:r>
              <a:rPr lang="ru-RU" sz="1300" dirty="0">
                <a:solidFill>
                  <a:srgbClr val="293A55"/>
                </a:solidFill>
                <a:latin typeface="+mj-lt"/>
              </a:rPr>
              <a:t> </a:t>
            </a:r>
            <a:r>
              <a:rPr lang="ru-RU" sz="1300" dirty="0" err="1">
                <a:solidFill>
                  <a:srgbClr val="293A55"/>
                </a:solidFill>
                <a:latin typeface="+mj-lt"/>
              </a:rPr>
              <a:t>позовних</a:t>
            </a:r>
            <a:r>
              <a:rPr lang="ru-RU" sz="1300" dirty="0">
                <a:solidFill>
                  <a:srgbClr val="293A55"/>
                </a:solidFill>
                <a:latin typeface="+mj-lt"/>
              </a:rPr>
              <a:t> </a:t>
            </a:r>
            <a:r>
              <a:rPr lang="ru-RU" sz="1300" dirty="0" err="1">
                <a:solidFill>
                  <a:srgbClr val="293A55"/>
                </a:solidFill>
                <a:latin typeface="+mj-lt"/>
              </a:rPr>
              <a:t>вимог</a:t>
            </a:r>
            <a:r>
              <a:rPr lang="ru-RU" sz="1300" dirty="0">
                <a:solidFill>
                  <a:srgbClr val="293A55"/>
                </a:solidFill>
                <a:latin typeface="+mj-lt"/>
              </a:rPr>
              <a:t> з </a:t>
            </a:r>
            <a:r>
              <a:rPr lang="ru-RU" sz="1300" dirty="0" err="1">
                <a:solidFill>
                  <a:srgbClr val="293A55"/>
                </a:solidFill>
                <a:latin typeface="+mj-lt"/>
              </a:rPr>
              <a:t>огляду</a:t>
            </a:r>
            <a:r>
              <a:rPr lang="ru-RU" sz="1300" dirty="0">
                <a:solidFill>
                  <a:srgbClr val="293A55"/>
                </a:solidFill>
                <a:latin typeface="+mj-lt"/>
              </a:rPr>
              <a:t> на те, </a:t>
            </a:r>
            <a:r>
              <a:rPr lang="ru-RU" sz="1300" dirty="0" err="1">
                <a:solidFill>
                  <a:srgbClr val="293A55"/>
                </a:solidFill>
                <a:latin typeface="+mj-lt"/>
              </a:rPr>
              <a:t>що</a:t>
            </a:r>
            <a:r>
              <a:rPr lang="ru-RU" sz="1300" dirty="0">
                <a:solidFill>
                  <a:srgbClr val="293A55"/>
                </a:solidFill>
                <a:latin typeface="+mj-lt"/>
              </a:rPr>
              <a:t> </a:t>
            </a:r>
            <a:r>
              <a:rPr lang="ru-RU" sz="1300" dirty="0" err="1">
                <a:solidFill>
                  <a:srgbClr val="293A55"/>
                </a:solidFill>
                <a:latin typeface="+mj-lt"/>
              </a:rPr>
              <a:t>матеріали</a:t>
            </a:r>
            <a:r>
              <a:rPr lang="ru-RU" sz="1300" dirty="0">
                <a:solidFill>
                  <a:srgbClr val="293A55"/>
                </a:solidFill>
                <a:latin typeface="+mj-lt"/>
              </a:rPr>
              <a:t> </a:t>
            </a:r>
            <a:r>
              <a:rPr lang="ru-RU" sz="1300" dirty="0" err="1">
                <a:solidFill>
                  <a:srgbClr val="293A55"/>
                </a:solidFill>
                <a:latin typeface="+mj-lt"/>
              </a:rPr>
              <a:t>справи</a:t>
            </a:r>
            <a:r>
              <a:rPr lang="ru-RU" sz="1300" dirty="0">
                <a:solidFill>
                  <a:srgbClr val="293A55"/>
                </a:solidFill>
                <a:latin typeface="+mj-lt"/>
              </a:rPr>
              <a:t> не </a:t>
            </a:r>
            <a:r>
              <a:rPr lang="ru-RU" sz="1300" dirty="0" err="1">
                <a:solidFill>
                  <a:srgbClr val="293A55"/>
                </a:solidFill>
                <a:latin typeface="+mj-lt"/>
              </a:rPr>
              <a:t>містять</a:t>
            </a:r>
            <a:r>
              <a:rPr lang="ru-RU" sz="1300" dirty="0">
                <a:solidFill>
                  <a:srgbClr val="293A55"/>
                </a:solidFill>
                <a:latin typeface="+mj-lt"/>
              </a:rPr>
              <a:t> і </a:t>
            </a:r>
            <a:r>
              <a:rPr lang="ru-RU" sz="1300" dirty="0" err="1">
                <a:solidFill>
                  <a:srgbClr val="293A55"/>
                </a:solidFill>
                <a:latin typeface="+mj-lt"/>
              </a:rPr>
              <a:t>позивач</a:t>
            </a:r>
            <a:r>
              <a:rPr lang="ru-RU" sz="1300" dirty="0">
                <a:solidFill>
                  <a:srgbClr val="293A55"/>
                </a:solidFill>
                <a:latin typeface="+mj-lt"/>
              </a:rPr>
              <a:t> не </a:t>
            </a:r>
            <a:r>
              <a:rPr lang="ru-RU" sz="1300" dirty="0" err="1">
                <a:solidFill>
                  <a:srgbClr val="293A55"/>
                </a:solidFill>
                <a:latin typeface="+mj-lt"/>
              </a:rPr>
              <a:t>надав</a:t>
            </a:r>
            <a:r>
              <a:rPr lang="ru-RU" sz="1300" dirty="0">
                <a:solidFill>
                  <a:srgbClr val="293A55"/>
                </a:solidFill>
                <a:latin typeface="+mj-lt"/>
              </a:rPr>
              <a:t> </a:t>
            </a:r>
            <a:r>
              <a:rPr lang="ru-RU" sz="1300" dirty="0" err="1">
                <a:solidFill>
                  <a:srgbClr val="293A55"/>
                </a:solidFill>
                <a:latin typeface="+mj-lt"/>
              </a:rPr>
              <a:t>доказів</a:t>
            </a:r>
            <a:r>
              <a:rPr lang="ru-RU" sz="1300" dirty="0">
                <a:solidFill>
                  <a:srgbClr val="293A55"/>
                </a:solidFill>
                <a:latin typeface="+mj-lt"/>
              </a:rPr>
              <a:t> на </a:t>
            </a:r>
            <a:r>
              <a:rPr lang="ru-RU" sz="1300" dirty="0" err="1">
                <a:solidFill>
                  <a:srgbClr val="293A55"/>
                </a:solidFill>
                <a:latin typeface="+mj-lt"/>
              </a:rPr>
              <a:t>підтвердження</a:t>
            </a:r>
            <a:r>
              <a:rPr lang="ru-RU" sz="1300" dirty="0">
                <a:solidFill>
                  <a:srgbClr val="293A55"/>
                </a:solidFill>
                <a:latin typeface="+mj-lt"/>
              </a:rPr>
              <a:t> </a:t>
            </a:r>
            <a:r>
              <a:rPr lang="ru-RU" sz="1300" dirty="0" err="1">
                <a:solidFill>
                  <a:srgbClr val="293A55"/>
                </a:solidFill>
                <a:latin typeface="+mj-lt"/>
              </a:rPr>
              <a:t>обізнаності</a:t>
            </a:r>
            <a:r>
              <a:rPr lang="ru-RU" sz="1300" dirty="0">
                <a:solidFill>
                  <a:srgbClr val="293A55"/>
                </a:solidFill>
                <a:latin typeface="+mj-lt"/>
              </a:rPr>
              <a:t> </a:t>
            </a:r>
            <a:r>
              <a:rPr lang="ru-RU" sz="1300" dirty="0" err="1">
                <a:solidFill>
                  <a:srgbClr val="293A55"/>
                </a:solidFill>
                <a:latin typeface="+mj-lt"/>
              </a:rPr>
              <a:t>відповідача</a:t>
            </a:r>
            <a:r>
              <a:rPr lang="ru-RU" sz="1300" dirty="0">
                <a:solidFill>
                  <a:srgbClr val="293A55"/>
                </a:solidFill>
                <a:latin typeface="+mj-lt"/>
              </a:rPr>
              <a:t> як про </a:t>
            </a:r>
            <a:r>
              <a:rPr lang="ru-RU" sz="1300" dirty="0" err="1">
                <a:solidFill>
                  <a:srgbClr val="293A55"/>
                </a:solidFill>
                <a:latin typeface="+mj-lt"/>
              </a:rPr>
              <a:t>існування</a:t>
            </a:r>
            <a:r>
              <a:rPr lang="ru-RU" sz="1300" dirty="0">
                <a:solidFill>
                  <a:srgbClr val="293A55"/>
                </a:solidFill>
                <a:latin typeface="+mj-lt"/>
              </a:rPr>
              <a:t> самого </a:t>
            </a:r>
            <a:r>
              <a:rPr lang="ru-RU" sz="1300" dirty="0" err="1">
                <a:solidFill>
                  <a:srgbClr val="293A55"/>
                </a:solidFill>
                <a:latin typeface="+mj-lt"/>
              </a:rPr>
              <a:t>рішення</a:t>
            </a:r>
            <a:r>
              <a:rPr lang="ru-RU" sz="1300" dirty="0">
                <a:solidFill>
                  <a:srgbClr val="293A55"/>
                </a:solidFill>
                <a:latin typeface="+mj-lt"/>
              </a:rPr>
              <a:t> суду про </a:t>
            </a:r>
            <a:r>
              <a:rPr lang="ru-RU" sz="1300" dirty="0" err="1">
                <a:solidFill>
                  <a:srgbClr val="293A55"/>
                </a:solidFill>
                <a:latin typeface="+mj-lt"/>
              </a:rPr>
              <a:t>стягнення</a:t>
            </a:r>
            <a:r>
              <a:rPr lang="ru-RU" sz="1300" dirty="0">
                <a:solidFill>
                  <a:srgbClr val="293A55"/>
                </a:solidFill>
                <a:latin typeface="+mj-lt"/>
              </a:rPr>
              <a:t> </a:t>
            </a:r>
            <a:r>
              <a:rPr lang="ru-RU" sz="1300" dirty="0" err="1">
                <a:solidFill>
                  <a:srgbClr val="293A55"/>
                </a:solidFill>
                <a:latin typeface="+mj-lt"/>
              </a:rPr>
              <a:t>аліментів</a:t>
            </a:r>
            <a:r>
              <a:rPr lang="ru-RU" sz="1300" dirty="0">
                <a:solidFill>
                  <a:srgbClr val="293A55"/>
                </a:solidFill>
                <a:latin typeface="+mj-lt"/>
              </a:rPr>
              <a:t>, так і про </a:t>
            </a:r>
            <a:r>
              <a:rPr lang="ru-RU" sz="1300" dirty="0" err="1">
                <a:solidFill>
                  <a:srgbClr val="293A55"/>
                </a:solidFill>
                <a:latin typeface="+mj-lt"/>
              </a:rPr>
              <a:t>наявність</a:t>
            </a:r>
            <a:r>
              <a:rPr lang="ru-RU" sz="1300" dirty="0">
                <a:solidFill>
                  <a:srgbClr val="293A55"/>
                </a:solidFill>
                <a:latin typeface="+mj-lt"/>
              </a:rPr>
              <a:t> </a:t>
            </a:r>
            <a:r>
              <a:rPr lang="ru-RU" sz="1300" dirty="0" err="1">
                <a:solidFill>
                  <a:srgbClr val="293A55"/>
                </a:solidFill>
                <a:latin typeface="+mj-lt"/>
              </a:rPr>
              <a:t>відкритого</a:t>
            </a:r>
            <a:r>
              <a:rPr lang="ru-RU" sz="1300" dirty="0">
                <a:solidFill>
                  <a:srgbClr val="293A55"/>
                </a:solidFill>
                <a:latin typeface="+mj-lt"/>
              </a:rPr>
              <a:t> </a:t>
            </a:r>
            <a:r>
              <a:rPr lang="ru-RU" sz="1300" dirty="0" err="1">
                <a:solidFill>
                  <a:srgbClr val="293A55"/>
                </a:solidFill>
                <a:latin typeface="+mj-lt"/>
              </a:rPr>
              <a:t>щодо</a:t>
            </a:r>
            <a:r>
              <a:rPr lang="ru-RU" sz="1300" dirty="0">
                <a:solidFill>
                  <a:srgbClr val="293A55"/>
                </a:solidFill>
                <a:latin typeface="+mj-lt"/>
              </a:rPr>
              <a:t> </a:t>
            </a:r>
            <a:r>
              <a:rPr lang="ru-RU" sz="1300" dirty="0" err="1">
                <a:solidFill>
                  <a:srgbClr val="293A55"/>
                </a:solidFill>
                <a:latin typeface="+mj-lt"/>
              </a:rPr>
              <a:t>нього</a:t>
            </a:r>
            <a:r>
              <a:rPr lang="ru-RU" sz="1300" dirty="0">
                <a:solidFill>
                  <a:srgbClr val="293A55"/>
                </a:solidFill>
                <a:latin typeface="+mj-lt"/>
              </a:rPr>
              <a:t> </a:t>
            </a:r>
            <a:r>
              <a:rPr lang="ru-RU" sz="1300" dirty="0" err="1">
                <a:solidFill>
                  <a:srgbClr val="293A55"/>
                </a:solidFill>
                <a:latin typeface="+mj-lt"/>
              </a:rPr>
              <a:t>виконавчого</a:t>
            </a:r>
            <a:r>
              <a:rPr lang="ru-RU" sz="1300" dirty="0">
                <a:solidFill>
                  <a:srgbClr val="293A55"/>
                </a:solidFill>
                <a:latin typeface="+mj-lt"/>
              </a:rPr>
              <a:t> </a:t>
            </a:r>
            <a:r>
              <a:rPr lang="ru-RU" sz="1300" dirty="0" err="1">
                <a:solidFill>
                  <a:srgbClr val="293A55"/>
                </a:solidFill>
                <a:latin typeface="+mj-lt"/>
              </a:rPr>
              <a:t>провадження</a:t>
            </a:r>
            <a:r>
              <a:rPr lang="ru-RU" sz="1300" dirty="0">
                <a:solidFill>
                  <a:srgbClr val="293A55"/>
                </a:solidFill>
                <a:latin typeface="+mj-lt"/>
              </a:rPr>
              <a:t> з </a:t>
            </a:r>
            <a:r>
              <a:rPr lang="ru-RU" sz="1300" dirty="0" err="1">
                <a:solidFill>
                  <a:srgbClr val="293A55"/>
                </a:solidFill>
                <a:latin typeface="+mj-lt"/>
              </a:rPr>
              <a:t>примусового</a:t>
            </a:r>
            <a:r>
              <a:rPr lang="ru-RU" sz="1300" dirty="0">
                <a:solidFill>
                  <a:srgbClr val="293A55"/>
                </a:solidFill>
                <a:latin typeface="+mj-lt"/>
              </a:rPr>
              <a:t> </a:t>
            </a:r>
            <a:r>
              <a:rPr lang="ru-RU" sz="1300" dirty="0" err="1">
                <a:solidFill>
                  <a:srgbClr val="293A55"/>
                </a:solidFill>
                <a:latin typeface="+mj-lt"/>
              </a:rPr>
              <a:t>виконання</a:t>
            </a:r>
            <a:r>
              <a:rPr lang="ru-RU" sz="1300" dirty="0">
                <a:solidFill>
                  <a:srgbClr val="293A55"/>
                </a:solidFill>
                <a:latin typeface="+mj-lt"/>
              </a:rPr>
              <a:t> </a:t>
            </a:r>
            <a:r>
              <a:rPr lang="ru-RU" sz="1300" dirty="0" err="1">
                <a:solidFill>
                  <a:srgbClr val="293A55"/>
                </a:solidFill>
                <a:latin typeface="+mj-lt"/>
              </a:rPr>
              <a:t>цього</a:t>
            </a:r>
            <a:r>
              <a:rPr lang="ru-RU" sz="1300" dirty="0">
                <a:solidFill>
                  <a:srgbClr val="293A55"/>
                </a:solidFill>
                <a:latin typeface="+mj-lt"/>
              </a:rPr>
              <a:t> </a:t>
            </a:r>
            <a:r>
              <a:rPr lang="ru-RU" sz="1300" dirty="0" err="1">
                <a:solidFill>
                  <a:srgbClr val="293A55"/>
                </a:solidFill>
                <a:latin typeface="+mj-lt"/>
              </a:rPr>
              <a:t>рішення</a:t>
            </a:r>
            <a:r>
              <a:rPr lang="ru-RU" sz="1300" dirty="0">
                <a:solidFill>
                  <a:srgbClr val="293A55"/>
                </a:solidFill>
                <a:latin typeface="+mj-lt"/>
              </a:rPr>
              <a:t>, </a:t>
            </a:r>
            <a:r>
              <a:rPr lang="ru-RU" sz="1300" dirty="0" err="1">
                <a:solidFill>
                  <a:srgbClr val="293A55"/>
                </a:solidFill>
                <a:latin typeface="+mj-lt"/>
              </a:rPr>
              <a:t>що</a:t>
            </a:r>
            <a:r>
              <a:rPr lang="ru-RU" sz="1300" dirty="0">
                <a:solidFill>
                  <a:srgbClr val="293A55"/>
                </a:solidFill>
                <a:latin typeface="+mj-lt"/>
              </a:rPr>
              <a:t> </a:t>
            </a:r>
            <a:r>
              <a:rPr lang="ru-RU" sz="1300" dirty="0" err="1">
                <a:solidFill>
                  <a:srgbClr val="293A55"/>
                </a:solidFill>
                <a:latin typeface="+mj-lt"/>
              </a:rPr>
              <a:t>свідчить</a:t>
            </a:r>
            <a:r>
              <a:rPr lang="ru-RU" sz="1300" dirty="0">
                <a:solidFill>
                  <a:srgbClr val="293A55"/>
                </a:solidFill>
                <a:latin typeface="+mj-lt"/>
              </a:rPr>
              <a:t> про </a:t>
            </a:r>
            <a:r>
              <a:rPr lang="ru-RU" sz="1300" dirty="0" err="1">
                <a:solidFill>
                  <a:srgbClr val="293A55"/>
                </a:solidFill>
                <a:latin typeface="+mj-lt"/>
              </a:rPr>
              <a:t>недоведеність</a:t>
            </a:r>
            <a:r>
              <a:rPr lang="ru-RU" sz="1300" dirty="0">
                <a:solidFill>
                  <a:srgbClr val="293A55"/>
                </a:solidFill>
                <a:latin typeface="+mj-lt"/>
              </a:rPr>
              <a:t> того факту, </a:t>
            </a:r>
            <a:r>
              <a:rPr lang="ru-RU" sz="1300" dirty="0" err="1">
                <a:solidFill>
                  <a:srgbClr val="293A55"/>
                </a:solidFill>
                <a:latin typeface="+mj-lt"/>
              </a:rPr>
              <a:t>що</a:t>
            </a:r>
            <a:r>
              <a:rPr lang="ru-RU" sz="1300" dirty="0">
                <a:solidFill>
                  <a:srgbClr val="293A55"/>
                </a:solidFill>
                <a:latin typeface="+mj-lt"/>
              </a:rPr>
              <a:t> при </a:t>
            </a:r>
            <a:r>
              <a:rPr lang="ru-RU" sz="1300" dirty="0" err="1">
                <a:solidFill>
                  <a:srgbClr val="293A55"/>
                </a:solidFill>
                <a:latin typeface="+mj-lt"/>
              </a:rPr>
              <a:t>укладенні</a:t>
            </a:r>
            <a:r>
              <a:rPr lang="ru-RU" sz="1300" dirty="0">
                <a:solidFill>
                  <a:srgbClr val="293A55"/>
                </a:solidFill>
                <a:latin typeface="+mj-lt"/>
              </a:rPr>
              <a:t> </a:t>
            </a:r>
            <a:r>
              <a:rPr lang="ru-RU" sz="1300" dirty="0" err="1">
                <a:solidFill>
                  <a:srgbClr val="293A55"/>
                </a:solidFill>
                <a:latin typeface="+mj-lt"/>
              </a:rPr>
              <a:t>оспорюваних</a:t>
            </a:r>
            <a:r>
              <a:rPr lang="ru-RU" sz="1300" dirty="0">
                <a:solidFill>
                  <a:srgbClr val="293A55"/>
                </a:solidFill>
                <a:latin typeface="+mj-lt"/>
              </a:rPr>
              <a:t> </a:t>
            </a:r>
            <a:r>
              <a:rPr lang="ru-RU" sz="1300" dirty="0" err="1">
                <a:solidFill>
                  <a:srgbClr val="293A55"/>
                </a:solidFill>
                <a:latin typeface="+mj-lt"/>
              </a:rPr>
              <a:t>правочинів</a:t>
            </a:r>
            <a:r>
              <a:rPr lang="ru-RU" sz="1300" dirty="0">
                <a:solidFill>
                  <a:srgbClr val="293A55"/>
                </a:solidFill>
                <a:latin typeface="+mj-lt"/>
              </a:rPr>
              <a:t> </a:t>
            </a:r>
            <a:r>
              <a:rPr lang="ru-RU" sz="1300" dirty="0" err="1">
                <a:solidFill>
                  <a:srgbClr val="293A55"/>
                </a:solidFill>
                <a:latin typeface="+mj-lt"/>
              </a:rPr>
              <a:t>боржник</a:t>
            </a:r>
            <a:r>
              <a:rPr lang="ru-RU" sz="1300" dirty="0">
                <a:solidFill>
                  <a:srgbClr val="293A55"/>
                </a:solidFill>
                <a:latin typeface="+mj-lt"/>
              </a:rPr>
              <a:t> </a:t>
            </a:r>
            <a:r>
              <a:rPr lang="ru-RU" sz="1300" dirty="0" err="1">
                <a:solidFill>
                  <a:srgbClr val="293A55"/>
                </a:solidFill>
                <a:latin typeface="+mj-lt"/>
              </a:rPr>
              <a:t>діяв</a:t>
            </a:r>
            <a:r>
              <a:rPr lang="ru-RU" sz="1300" dirty="0">
                <a:solidFill>
                  <a:srgbClr val="293A55"/>
                </a:solidFill>
                <a:latin typeface="+mj-lt"/>
              </a:rPr>
              <a:t> </a:t>
            </a:r>
            <a:r>
              <a:rPr lang="ru-RU" sz="1300" dirty="0" err="1">
                <a:solidFill>
                  <a:srgbClr val="293A55"/>
                </a:solidFill>
                <a:latin typeface="+mj-lt"/>
              </a:rPr>
              <a:t>умисно</a:t>
            </a:r>
            <a:r>
              <a:rPr lang="ru-RU" sz="1300" dirty="0">
                <a:solidFill>
                  <a:srgbClr val="293A55"/>
                </a:solidFill>
                <a:latin typeface="+mj-lt"/>
              </a:rPr>
              <a:t>, </a:t>
            </a:r>
            <a:r>
              <a:rPr lang="ru-RU" sz="1300" dirty="0" err="1">
                <a:solidFill>
                  <a:srgbClr val="293A55"/>
                </a:solidFill>
                <a:latin typeface="+mj-lt"/>
              </a:rPr>
              <a:t>зокрема</a:t>
            </a:r>
            <a:r>
              <a:rPr lang="ru-RU" sz="1300" dirty="0">
                <a:solidFill>
                  <a:srgbClr val="293A55"/>
                </a:solidFill>
                <a:latin typeface="+mj-lt"/>
              </a:rPr>
              <a:t> з метою </a:t>
            </a:r>
            <a:r>
              <a:rPr lang="ru-RU" sz="1300" dirty="0" err="1">
                <a:solidFill>
                  <a:srgbClr val="293A55"/>
                </a:solidFill>
                <a:latin typeface="+mj-lt"/>
              </a:rPr>
              <a:t>уникнення</a:t>
            </a:r>
            <a:r>
              <a:rPr lang="ru-RU" sz="1300" dirty="0">
                <a:solidFill>
                  <a:srgbClr val="293A55"/>
                </a:solidFill>
                <a:latin typeface="+mj-lt"/>
              </a:rPr>
              <a:t> </a:t>
            </a:r>
            <a:r>
              <a:rPr lang="ru-RU" sz="1300" dirty="0" err="1">
                <a:solidFill>
                  <a:srgbClr val="293A55"/>
                </a:solidFill>
                <a:latin typeface="+mj-lt"/>
              </a:rPr>
              <a:t>виконання</a:t>
            </a:r>
            <a:r>
              <a:rPr lang="ru-RU" sz="1300" dirty="0">
                <a:solidFill>
                  <a:srgbClr val="293A55"/>
                </a:solidFill>
                <a:latin typeface="+mj-lt"/>
              </a:rPr>
              <a:t> </a:t>
            </a:r>
            <a:r>
              <a:rPr lang="ru-RU" sz="1300" dirty="0" err="1">
                <a:solidFill>
                  <a:srgbClr val="293A55"/>
                </a:solidFill>
                <a:latin typeface="+mj-lt"/>
              </a:rPr>
              <a:t>рішення</a:t>
            </a:r>
            <a:r>
              <a:rPr lang="ru-RU" sz="1300" dirty="0">
                <a:solidFill>
                  <a:srgbClr val="293A55"/>
                </a:solidFill>
                <a:latin typeface="+mj-lt"/>
              </a:rPr>
              <a:t> суду та </a:t>
            </a:r>
            <a:r>
              <a:rPr lang="ru-RU" sz="1300" dirty="0" err="1">
                <a:solidFill>
                  <a:srgbClr val="293A55"/>
                </a:solidFill>
                <a:latin typeface="+mj-lt"/>
              </a:rPr>
              <a:t>сплати</a:t>
            </a:r>
            <a:r>
              <a:rPr lang="ru-RU" sz="1300" dirty="0">
                <a:solidFill>
                  <a:srgbClr val="293A55"/>
                </a:solidFill>
                <a:latin typeface="+mj-lt"/>
              </a:rPr>
              <a:t> боргу по </a:t>
            </a:r>
            <a:r>
              <a:rPr lang="ru-RU" sz="1300" dirty="0" err="1">
                <a:solidFill>
                  <a:srgbClr val="293A55"/>
                </a:solidFill>
                <a:latin typeface="+mj-lt"/>
              </a:rPr>
              <a:t>аліментах</a:t>
            </a:r>
            <a:r>
              <a:rPr lang="ru-RU" sz="1300" dirty="0">
                <a:solidFill>
                  <a:srgbClr val="293A55"/>
                </a:solidFill>
                <a:latin typeface="+mj-lt"/>
              </a:rPr>
              <a:t> за </a:t>
            </a:r>
            <a:r>
              <a:rPr lang="ru-RU" sz="1300" dirty="0" err="1">
                <a:solidFill>
                  <a:srgbClr val="293A55"/>
                </a:solidFill>
                <a:latin typeface="+mj-lt"/>
              </a:rPr>
              <a:t>рахунок</a:t>
            </a:r>
            <a:r>
              <a:rPr lang="ru-RU" sz="1300" dirty="0">
                <a:solidFill>
                  <a:srgbClr val="293A55"/>
                </a:solidFill>
                <a:latin typeface="+mj-lt"/>
              </a:rPr>
              <a:t> </a:t>
            </a:r>
            <a:r>
              <a:rPr lang="ru-RU" sz="1300" dirty="0" err="1">
                <a:solidFill>
                  <a:srgbClr val="293A55"/>
                </a:solidFill>
                <a:latin typeface="+mj-lt"/>
              </a:rPr>
              <a:t>відчуженого</a:t>
            </a:r>
            <a:r>
              <a:rPr lang="ru-RU" sz="1300" dirty="0">
                <a:solidFill>
                  <a:srgbClr val="293A55"/>
                </a:solidFill>
                <a:latin typeface="+mj-lt"/>
              </a:rPr>
              <a:t> майна.</a:t>
            </a:r>
          </a:p>
          <a:p>
            <a:pPr algn="just"/>
            <a:r>
              <a:rPr lang="ru-RU" sz="1300" dirty="0">
                <a:solidFill>
                  <a:srgbClr val="293A55"/>
                </a:solidFill>
                <a:latin typeface="+mj-lt"/>
              </a:rPr>
              <a:t>При </a:t>
            </a:r>
            <a:r>
              <a:rPr lang="ru-RU" sz="1300" dirty="0" err="1">
                <a:solidFill>
                  <a:srgbClr val="293A55"/>
                </a:solidFill>
                <a:latin typeface="+mj-lt"/>
              </a:rPr>
              <a:t>цьому</a:t>
            </a:r>
            <a:r>
              <a:rPr lang="ru-RU" sz="1300" dirty="0">
                <a:solidFill>
                  <a:srgbClr val="293A55"/>
                </a:solidFill>
                <a:latin typeface="+mj-lt"/>
              </a:rPr>
              <a:t> суди правильно </a:t>
            </a:r>
            <a:r>
              <a:rPr lang="ru-RU" sz="1300" dirty="0" err="1">
                <a:solidFill>
                  <a:srgbClr val="293A55"/>
                </a:solidFill>
                <a:latin typeface="+mj-lt"/>
              </a:rPr>
              <a:t>виходили</a:t>
            </a:r>
            <a:r>
              <a:rPr lang="ru-RU" sz="1300" dirty="0">
                <a:solidFill>
                  <a:srgbClr val="293A55"/>
                </a:solidFill>
                <a:latin typeface="+mj-lt"/>
              </a:rPr>
              <a:t> з того, </a:t>
            </a:r>
            <a:r>
              <a:rPr lang="ru-RU" sz="1300" dirty="0" err="1">
                <a:solidFill>
                  <a:srgbClr val="293A55"/>
                </a:solidFill>
                <a:latin typeface="+mj-lt"/>
              </a:rPr>
              <a:t>що</a:t>
            </a:r>
            <a:r>
              <a:rPr lang="ru-RU" sz="1300" dirty="0">
                <a:solidFill>
                  <a:srgbClr val="293A55"/>
                </a:solidFill>
                <a:latin typeface="+mj-lt"/>
              </a:rPr>
              <a:t> </a:t>
            </a:r>
            <a:r>
              <a:rPr lang="ru-RU" sz="1300" dirty="0" err="1">
                <a:solidFill>
                  <a:srgbClr val="293A55"/>
                </a:solidFill>
                <a:latin typeface="+mj-lt"/>
              </a:rPr>
              <a:t>саме</a:t>
            </a:r>
            <a:r>
              <a:rPr lang="ru-RU" sz="1300" dirty="0">
                <a:solidFill>
                  <a:srgbClr val="293A55"/>
                </a:solidFill>
                <a:latin typeface="+mj-lt"/>
              </a:rPr>
              <a:t> по </a:t>
            </a:r>
            <a:r>
              <a:rPr lang="ru-RU" sz="1300" dirty="0" err="1">
                <a:solidFill>
                  <a:srgbClr val="293A55"/>
                </a:solidFill>
                <a:latin typeface="+mj-lt"/>
              </a:rPr>
              <a:t>собі</a:t>
            </a:r>
            <a:r>
              <a:rPr lang="ru-RU" sz="1300" dirty="0">
                <a:solidFill>
                  <a:srgbClr val="293A55"/>
                </a:solidFill>
                <a:latin typeface="+mj-lt"/>
              </a:rPr>
              <a:t> </a:t>
            </a:r>
            <a:r>
              <a:rPr lang="ru-RU" sz="1300" dirty="0" err="1">
                <a:solidFill>
                  <a:srgbClr val="293A55"/>
                </a:solidFill>
                <a:latin typeface="+mj-lt"/>
              </a:rPr>
              <a:t>винесення</a:t>
            </a:r>
            <a:r>
              <a:rPr lang="ru-RU" sz="1300" dirty="0">
                <a:solidFill>
                  <a:srgbClr val="293A55"/>
                </a:solidFill>
                <a:latin typeface="+mj-lt"/>
              </a:rPr>
              <a:t> </a:t>
            </a:r>
            <a:r>
              <a:rPr lang="ru-RU" sz="1300" dirty="0" err="1">
                <a:solidFill>
                  <a:srgbClr val="293A55"/>
                </a:solidFill>
                <a:latin typeface="+mj-lt"/>
              </a:rPr>
              <a:t>державним</a:t>
            </a:r>
            <a:r>
              <a:rPr lang="ru-RU" sz="1300" dirty="0">
                <a:solidFill>
                  <a:srgbClr val="293A55"/>
                </a:solidFill>
                <a:latin typeface="+mj-lt"/>
              </a:rPr>
              <a:t> </a:t>
            </a:r>
            <a:r>
              <a:rPr lang="ru-RU" sz="1300" dirty="0" err="1">
                <a:solidFill>
                  <a:srgbClr val="293A55"/>
                </a:solidFill>
                <a:latin typeface="+mj-lt"/>
              </a:rPr>
              <a:t>виконавцем</a:t>
            </a:r>
            <a:r>
              <a:rPr lang="ru-RU" sz="1300" dirty="0">
                <a:solidFill>
                  <a:srgbClr val="293A55"/>
                </a:solidFill>
                <a:latin typeface="+mj-lt"/>
              </a:rPr>
              <a:t> постанови про </a:t>
            </a:r>
            <a:r>
              <a:rPr lang="ru-RU" sz="1300" dirty="0" err="1">
                <a:solidFill>
                  <a:srgbClr val="293A55"/>
                </a:solidFill>
                <a:latin typeface="+mj-lt"/>
              </a:rPr>
              <a:t>накладення</a:t>
            </a:r>
            <a:r>
              <a:rPr lang="ru-RU" sz="1300" dirty="0">
                <a:solidFill>
                  <a:srgbClr val="293A55"/>
                </a:solidFill>
                <a:latin typeface="+mj-lt"/>
              </a:rPr>
              <a:t> </a:t>
            </a:r>
            <a:r>
              <a:rPr lang="ru-RU" sz="1300" dirty="0" err="1">
                <a:solidFill>
                  <a:srgbClr val="293A55"/>
                </a:solidFill>
                <a:latin typeface="+mj-lt"/>
              </a:rPr>
              <a:t>арешту</a:t>
            </a:r>
            <a:r>
              <a:rPr lang="ru-RU" sz="1300" dirty="0">
                <a:solidFill>
                  <a:srgbClr val="293A55"/>
                </a:solidFill>
                <a:latin typeface="+mj-lt"/>
              </a:rPr>
              <a:t> на </a:t>
            </a:r>
            <a:r>
              <a:rPr lang="ru-RU" sz="1300" dirty="0" err="1">
                <a:solidFill>
                  <a:srgbClr val="293A55"/>
                </a:solidFill>
                <a:latin typeface="+mj-lt"/>
              </a:rPr>
              <a:t>нерухоме</a:t>
            </a:r>
            <a:r>
              <a:rPr lang="ru-RU" sz="1300" dirty="0">
                <a:solidFill>
                  <a:srgbClr val="293A55"/>
                </a:solidFill>
                <a:latin typeface="+mj-lt"/>
              </a:rPr>
              <a:t> </a:t>
            </a:r>
            <a:r>
              <a:rPr lang="ru-RU" sz="1300" dirty="0" err="1">
                <a:solidFill>
                  <a:srgbClr val="293A55"/>
                </a:solidFill>
                <a:latin typeface="+mj-lt"/>
              </a:rPr>
              <a:t>майно</a:t>
            </a:r>
            <a:r>
              <a:rPr lang="ru-RU" sz="1300" dirty="0">
                <a:solidFill>
                  <a:srgbClr val="293A55"/>
                </a:solidFill>
                <a:latin typeface="+mj-lt"/>
              </a:rPr>
              <a:t> </a:t>
            </a:r>
            <a:r>
              <a:rPr lang="ru-RU" sz="1300" dirty="0" err="1">
                <a:solidFill>
                  <a:srgbClr val="293A55"/>
                </a:solidFill>
                <a:latin typeface="+mj-lt"/>
              </a:rPr>
              <a:t>відповідача</a:t>
            </a:r>
            <a:r>
              <a:rPr lang="ru-RU" sz="1300" dirty="0">
                <a:solidFill>
                  <a:srgbClr val="293A55"/>
                </a:solidFill>
                <a:latin typeface="+mj-lt"/>
              </a:rPr>
              <a:t>, за </a:t>
            </a:r>
            <a:r>
              <a:rPr lang="ru-RU" sz="1300" dirty="0" err="1">
                <a:solidFill>
                  <a:srgbClr val="293A55"/>
                </a:solidFill>
                <a:latin typeface="+mj-lt"/>
              </a:rPr>
              <a:t>відсутності</a:t>
            </a:r>
            <a:r>
              <a:rPr lang="ru-RU" sz="1300" dirty="0">
                <a:solidFill>
                  <a:srgbClr val="293A55"/>
                </a:solidFill>
                <a:latin typeface="+mj-lt"/>
              </a:rPr>
              <a:t> на час </a:t>
            </a:r>
            <a:r>
              <a:rPr lang="ru-RU" sz="1300" dirty="0" err="1">
                <a:solidFill>
                  <a:srgbClr val="293A55"/>
                </a:solidFill>
                <a:latin typeface="+mj-lt"/>
              </a:rPr>
              <a:t>укладення</a:t>
            </a:r>
            <a:r>
              <a:rPr lang="ru-RU" sz="1300" dirty="0">
                <a:solidFill>
                  <a:srgbClr val="293A55"/>
                </a:solidFill>
                <a:latin typeface="+mj-lt"/>
              </a:rPr>
              <a:t> </a:t>
            </a:r>
            <a:r>
              <a:rPr lang="ru-RU" sz="1300" dirty="0" err="1">
                <a:solidFill>
                  <a:srgbClr val="293A55"/>
                </a:solidFill>
                <a:latin typeface="+mj-lt"/>
              </a:rPr>
              <a:t>договорів</a:t>
            </a:r>
            <a:r>
              <a:rPr lang="ru-RU" sz="1300" dirty="0">
                <a:solidFill>
                  <a:srgbClr val="293A55"/>
                </a:solidFill>
                <a:latin typeface="+mj-lt"/>
              </a:rPr>
              <a:t> </a:t>
            </a:r>
            <a:r>
              <a:rPr lang="ru-RU" sz="1300" dirty="0" err="1">
                <a:solidFill>
                  <a:srgbClr val="293A55"/>
                </a:solidFill>
                <a:latin typeface="+mj-lt"/>
              </a:rPr>
              <a:t>купівлі</a:t>
            </a:r>
            <a:r>
              <a:rPr lang="ru-RU" sz="1300" dirty="0">
                <a:solidFill>
                  <a:srgbClr val="293A55"/>
                </a:solidFill>
                <a:latin typeface="+mj-lt"/>
              </a:rPr>
              <a:t>-продажу у </a:t>
            </a:r>
            <a:r>
              <a:rPr lang="ru-RU" sz="1300" dirty="0" err="1">
                <a:solidFill>
                  <a:srgbClr val="293A55"/>
                </a:solidFill>
                <a:latin typeface="+mj-lt"/>
              </a:rPr>
              <a:t>відповідному</a:t>
            </a:r>
            <a:r>
              <a:rPr lang="ru-RU" sz="1300" dirty="0">
                <a:solidFill>
                  <a:srgbClr val="293A55"/>
                </a:solidFill>
                <a:latin typeface="+mj-lt"/>
              </a:rPr>
              <a:t> державному </a:t>
            </a:r>
            <a:r>
              <a:rPr lang="ru-RU" sz="1300" dirty="0" err="1">
                <a:solidFill>
                  <a:srgbClr val="293A55"/>
                </a:solidFill>
                <a:latin typeface="+mj-lt"/>
              </a:rPr>
              <a:t>реєстрі</a:t>
            </a:r>
            <a:r>
              <a:rPr lang="ru-RU" sz="1300" dirty="0">
                <a:solidFill>
                  <a:srgbClr val="293A55"/>
                </a:solidFill>
                <a:latin typeface="+mj-lt"/>
              </a:rPr>
              <a:t> </a:t>
            </a:r>
            <a:r>
              <a:rPr lang="ru-RU" sz="1300" dirty="0" err="1">
                <a:solidFill>
                  <a:srgbClr val="293A55"/>
                </a:solidFill>
                <a:latin typeface="+mj-lt"/>
              </a:rPr>
              <a:t>запису</a:t>
            </a:r>
            <a:r>
              <a:rPr lang="ru-RU" sz="1300" dirty="0">
                <a:solidFill>
                  <a:srgbClr val="293A55"/>
                </a:solidFill>
                <a:latin typeface="+mj-lt"/>
              </a:rPr>
              <a:t> про </a:t>
            </a:r>
            <a:r>
              <a:rPr lang="ru-RU" sz="1300" dirty="0" err="1">
                <a:solidFill>
                  <a:srgbClr val="293A55"/>
                </a:solidFill>
                <a:latin typeface="+mj-lt"/>
              </a:rPr>
              <a:t>таке</a:t>
            </a:r>
            <a:r>
              <a:rPr lang="ru-RU" sz="1300" dirty="0">
                <a:solidFill>
                  <a:srgbClr val="293A55"/>
                </a:solidFill>
                <a:latin typeface="+mj-lt"/>
              </a:rPr>
              <a:t> </a:t>
            </a:r>
            <a:r>
              <a:rPr lang="ru-RU" sz="1300" dirty="0" err="1">
                <a:solidFill>
                  <a:srgbClr val="293A55"/>
                </a:solidFill>
                <a:latin typeface="+mj-lt"/>
              </a:rPr>
              <a:t>обтяження</a:t>
            </a:r>
            <a:r>
              <a:rPr lang="ru-RU" sz="1300" dirty="0">
                <a:solidFill>
                  <a:srgbClr val="293A55"/>
                </a:solidFill>
                <a:latin typeface="+mj-lt"/>
              </a:rPr>
              <a:t>, а </a:t>
            </a:r>
            <a:r>
              <a:rPr lang="ru-RU" sz="1300" dirty="0" err="1">
                <a:solidFill>
                  <a:srgbClr val="293A55"/>
                </a:solidFill>
                <a:latin typeface="+mj-lt"/>
              </a:rPr>
              <a:t>також</a:t>
            </a:r>
            <a:r>
              <a:rPr lang="ru-RU" sz="1300" dirty="0">
                <a:solidFill>
                  <a:srgbClr val="293A55"/>
                </a:solidFill>
                <a:latin typeface="+mj-lt"/>
              </a:rPr>
              <a:t> - </a:t>
            </a:r>
            <a:r>
              <a:rPr lang="ru-RU" sz="1300" dirty="0" err="1">
                <a:solidFill>
                  <a:srgbClr val="293A55"/>
                </a:solidFill>
                <a:latin typeface="+mj-lt"/>
              </a:rPr>
              <a:t>доказів</a:t>
            </a:r>
            <a:r>
              <a:rPr lang="ru-RU" sz="1300" dirty="0">
                <a:solidFill>
                  <a:srgbClr val="293A55"/>
                </a:solidFill>
                <a:latin typeface="+mj-lt"/>
              </a:rPr>
              <a:t> </a:t>
            </a:r>
            <a:r>
              <a:rPr lang="ru-RU" sz="1300" dirty="0" err="1">
                <a:solidFill>
                  <a:srgbClr val="293A55"/>
                </a:solidFill>
                <a:latin typeface="+mj-lt"/>
              </a:rPr>
              <a:t>щодо</a:t>
            </a:r>
            <a:r>
              <a:rPr lang="ru-RU" sz="1300" dirty="0">
                <a:solidFill>
                  <a:srgbClr val="293A55"/>
                </a:solidFill>
                <a:latin typeface="+mj-lt"/>
              </a:rPr>
              <a:t> </a:t>
            </a:r>
            <a:r>
              <a:rPr lang="ru-RU" sz="1300" dirty="0" err="1">
                <a:solidFill>
                  <a:srgbClr val="293A55"/>
                </a:solidFill>
                <a:latin typeface="+mj-lt"/>
              </a:rPr>
              <a:t>обізнаності</a:t>
            </a:r>
            <a:r>
              <a:rPr lang="ru-RU" sz="1300" dirty="0">
                <a:solidFill>
                  <a:srgbClr val="293A55"/>
                </a:solidFill>
                <a:latin typeface="+mj-lt"/>
              </a:rPr>
              <a:t> </a:t>
            </a:r>
            <a:r>
              <a:rPr lang="ru-RU" sz="1300" dirty="0" err="1">
                <a:solidFill>
                  <a:srgbClr val="293A55"/>
                </a:solidFill>
                <a:latin typeface="+mj-lt"/>
              </a:rPr>
              <a:t>боржника</a:t>
            </a:r>
            <a:r>
              <a:rPr lang="ru-RU" sz="1300" dirty="0">
                <a:solidFill>
                  <a:srgbClr val="293A55"/>
                </a:solidFill>
                <a:latin typeface="+mj-lt"/>
              </a:rPr>
              <a:t> про </a:t>
            </a:r>
            <a:r>
              <a:rPr lang="ru-RU" sz="1300" dirty="0" err="1">
                <a:solidFill>
                  <a:srgbClr val="293A55"/>
                </a:solidFill>
                <a:latin typeface="+mj-lt"/>
              </a:rPr>
              <a:t>встановлену</a:t>
            </a:r>
            <a:r>
              <a:rPr lang="ru-RU" sz="1300" dirty="0">
                <a:solidFill>
                  <a:srgbClr val="293A55"/>
                </a:solidFill>
                <a:latin typeface="+mj-lt"/>
              </a:rPr>
              <a:t> </a:t>
            </a:r>
            <a:r>
              <a:rPr lang="ru-RU" sz="1300" dirty="0" err="1">
                <a:solidFill>
                  <a:srgbClr val="293A55"/>
                </a:solidFill>
                <a:latin typeface="+mj-lt"/>
              </a:rPr>
              <a:t>заборону</a:t>
            </a:r>
            <a:r>
              <a:rPr lang="ru-RU" sz="1300" dirty="0">
                <a:solidFill>
                  <a:srgbClr val="293A55"/>
                </a:solidFill>
                <a:latin typeface="+mj-lt"/>
              </a:rPr>
              <a:t> </a:t>
            </a:r>
            <a:r>
              <a:rPr lang="ru-RU" sz="1300" dirty="0" err="1">
                <a:solidFill>
                  <a:srgbClr val="293A55"/>
                </a:solidFill>
                <a:latin typeface="+mj-lt"/>
              </a:rPr>
              <a:t>відчужувати</a:t>
            </a:r>
            <a:r>
              <a:rPr lang="ru-RU" sz="1300" dirty="0">
                <a:solidFill>
                  <a:srgbClr val="293A55"/>
                </a:solidFill>
                <a:latin typeface="+mj-lt"/>
              </a:rPr>
              <a:t> </a:t>
            </a:r>
            <a:r>
              <a:rPr lang="ru-RU" sz="1300" dirty="0" err="1">
                <a:solidFill>
                  <a:srgbClr val="293A55"/>
                </a:solidFill>
                <a:latin typeface="+mj-lt"/>
              </a:rPr>
              <a:t>майно</a:t>
            </a:r>
            <a:r>
              <a:rPr lang="ru-RU" sz="1300" dirty="0">
                <a:solidFill>
                  <a:srgbClr val="293A55"/>
                </a:solidFill>
                <a:latin typeface="+mj-lt"/>
              </a:rPr>
              <a:t> не </a:t>
            </a:r>
            <a:r>
              <a:rPr lang="ru-RU" sz="1300" dirty="0" err="1">
                <a:solidFill>
                  <a:srgbClr val="293A55"/>
                </a:solidFill>
                <a:latin typeface="+mj-lt"/>
              </a:rPr>
              <a:t>може</a:t>
            </a:r>
            <a:r>
              <a:rPr lang="ru-RU" sz="1300" dirty="0">
                <a:solidFill>
                  <a:srgbClr val="293A55"/>
                </a:solidFill>
                <a:latin typeface="+mj-lt"/>
              </a:rPr>
              <a:t> бути </a:t>
            </a:r>
            <a:r>
              <a:rPr lang="ru-RU" sz="1300" dirty="0" err="1">
                <a:solidFill>
                  <a:srgbClr val="293A55"/>
                </a:solidFill>
                <a:latin typeface="+mj-lt"/>
              </a:rPr>
              <a:t>підставою</a:t>
            </a:r>
            <a:r>
              <a:rPr lang="ru-RU" sz="1300" dirty="0">
                <a:solidFill>
                  <a:srgbClr val="293A55"/>
                </a:solidFill>
                <a:latin typeface="+mj-lt"/>
              </a:rPr>
              <a:t> для </a:t>
            </a:r>
            <a:r>
              <a:rPr lang="ru-RU" sz="1300" dirty="0" err="1">
                <a:solidFill>
                  <a:srgbClr val="293A55"/>
                </a:solidFill>
                <a:latin typeface="+mj-lt"/>
              </a:rPr>
              <a:t>визнання</a:t>
            </a:r>
            <a:r>
              <a:rPr lang="ru-RU" sz="1300" dirty="0">
                <a:solidFill>
                  <a:srgbClr val="293A55"/>
                </a:solidFill>
                <a:latin typeface="+mj-lt"/>
              </a:rPr>
              <a:t> </a:t>
            </a:r>
            <a:r>
              <a:rPr lang="ru-RU" sz="1300" dirty="0" err="1">
                <a:solidFill>
                  <a:srgbClr val="293A55"/>
                </a:solidFill>
                <a:latin typeface="+mj-lt"/>
              </a:rPr>
              <a:t>оспорюваних</a:t>
            </a:r>
            <a:r>
              <a:rPr lang="ru-RU" sz="1300" dirty="0">
                <a:solidFill>
                  <a:srgbClr val="293A55"/>
                </a:solidFill>
                <a:latin typeface="+mj-lt"/>
              </a:rPr>
              <a:t> </a:t>
            </a:r>
            <a:r>
              <a:rPr lang="ru-RU" sz="1300" dirty="0" err="1">
                <a:solidFill>
                  <a:srgbClr val="293A55"/>
                </a:solidFill>
                <a:latin typeface="+mj-lt"/>
              </a:rPr>
              <a:t>правочинів</a:t>
            </a:r>
            <a:r>
              <a:rPr lang="ru-RU" sz="1300" dirty="0">
                <a:solidFill>
                  <a:srgbClr val="293A55"/>
                </a:solidFill>
                <a:latin typeface="+mj-lt"/>
              </a:rPr>
              <a:t> </a:t>
            </a:r>
            <a:r>
              <a:rPr lang="ru-RU" sz="1300" dirty="0" err="1">
                <a:solidFill>
                  <a:srgbClr val="293A55"/>
                </a:solidFill>
                <a:latin typeface="+mj-lt"/>
              </a:rPr>
              <a:t>недійсними</a:t>
            </a:r>
            <a:r>
              <a:rPr lang="ru-RU" sz="1300" dirty="0">
                <a:solidFill>
                  <a:srgbClr val="293A55"/>
                </a:solidFill>
                <a:latin typeface="+mj-lt"/>
              </a:rPr>
              <a:t>.</a:t>
            </a:r>
          </a:p>
          <a:p>
            <a:pPr algn="just"/>
            <a:r>
              <a:rPr lang="ru-RU" sz="1300" dirty="0">
                <a:solidFill>
                  <a:srgbClr val="293A55"/>
                </a:solidFill>
                <a:latin typeface="+mj-lt"/>
              </a:rPr>
              <a:t>Суди правильно </a:t>
            </a:r>
            <a:r>
              <a:rPr lang="ru-RU" sz="1300" dirty="0" err="1">
                <a:solidFill>
                  <a:srgbClr val="293A55"/>
                </a:solidFill>
                <a:latin typeface="+mj-lt"/>
              </a:rPr>
              <a:t>зазначали</a:t>
            </a:r>
            <a:r>
              <a:rPr lang="ru-RU" sz="1300" dirty="0">
                <a:solidFill>
                  <a:srgbClr val="293A55"/>
                </a:solidFill>
                <a:latin typeface="+mj-lt"/>
              </a:rPr>
              <a:t>, </a:t>
            </a:r>
            <a:r>
              <a:rPr lang="ru-RU" sz="1300" dirty="0" err="1">
                <a:solidFill>
                  <a:srgbClr val="293A55"/>
                </a:solidFill>
                <a:latin typeface="+mj-lt"/>
              </a:rPr>
              <a:t>що</a:t>
            </a:r>
            <a:r>
              <a:rPr lang="ru-RU" sz="1300" dirty="0">
                <a:solidFill>
                  <a:srgbClr val="293A55"/>
                </a:solidFill>
                <a:latin typeface="+mj-lt"/>
              </a:rPr>
              <a:t> в </a:t>
            </a:r>
            <a:r>
              <a:rPr lang="ru-RU" sz="1300" dirty="0" err="1">
                <a:solidFill>
                  <a:srgbClr val="293A55"/>
                </a:solidFill>
                <a:latin typeface="+mj-lt"/>
              </a:rPr>
              <a:t>цьому</a:t>
            </a:r>
            <a:r>
              <a:rPr lang="ru-RU" sz="1300" dirty="0">
                <a:solidFill>
                  <a:srgbClr val="293A55"/>
                </a:solidFill>
                <a:latin typeface="+mj-lt"/>
              </a:rPr>
              <a:t> </a:t>
            </a:r>
            <a:r>
              <a:rPr lang="ru-RU" sz="1300" dirty="0" err="1">
                <a:solidFill>
                  <a:srgbClr val="293A55"/>
                </a:solidFill>
                <a:latin typeface="+mj-lt"/>
              </a:rPr>
              <a:t>випадку</a:t>
            </a:r>
            <a:r>
              <a:rPr lang="ru-RU" sz="1300" dirty="0">
                <a:solidFill>
                  <a:srgbClr val="293A55"/>
                </a:solidFill>
                <a:latin typeface="+mj-lt"/>
              </a:rPr>
              <a:t> </a:t>
            </a:r>
            <a:r>
              <a:rPr lang="ru-RU" sz="1300" dirty="0" err="1">
                <a:solidFill>
                  <a:srgbClr val="293A55"/>
                </a:solidFill>
                <a:latin typeface="+mj-lt"/>
              </a:rPr>
              <a:t>позбавлення</a:t>
            </a:r>
            <a:r>
              <a:rPr lang="ru-RU" sz="1300" dirty="0">
                <a:solidFill>
                  <a:srgbClr val="293A55"/>
                </a:solidFill>
                <a:latin typeface="+mj-lt"/>
              </a:rPr>
              <a:t> ОСОБА_4, яка є </a:t>
            </a:r>
            <a:r>
              <a:rPr lang="ru-RU" sz="1300" dirty="0" err="1">
                <a:solidFill>
                  <a:srgbClr val="293A55"/>
                </a:solidFill>
                <a:latin typeface="+mj-lt"/>
              </a:rPr>
              <a:t>добросовісним</a:t>
            </a:r>
            <a:r>
              <a:rPr lang="ru-RU" sz="1300" dirty="0">
                <a:solidFill>
                  <a:srgbClr val="293A55"/>
                </a:solidFill>
                <a:latin typeface="+mj-lt"/>
              </a:rPr>
              <a:t> </a:t>
            </a:r>
            <a:r>
              <a:rPr lang="ru-RU" sz="1300" dirty="0" err="1">
                <a:solidFill>
                  <a:srgbClr val="293A55"/>
                </a:solidFill>
                <a:latin typeface="+mj-lt"/>
              </a:rPr>
              <a:t>набувачем</a:t>
            </a:r>
            <a:r>
              <a:rPr lang="ru-RU" sz="1300" dirty="0">
                <a:solidFill>
                  <a:srgbClr val="293A55"/>
                </a:solidFill>
                <a:latin typeface="+mj-lt"/>
              </a:rPr>
              <a:t>, </a:t>
            </a:r>
            <a:r>
              <a:rPr lang="ru-RU" sz="1300" dirty="0" err="1">
                <a:solidFill>
                  <a:srgbClr val="293A55"/>
                </a:solidFill>
                <a:latin typeface="+mj-lt"/>
              </a:rPr>
              <a:t>спірного</a:t>
            </a:r>
            <a:r>
              <a:rPr lang="ru-RU" sz="1300" dirty="0">
                <a:solidFill>
                  <a:srgbClr val="293A55"/>
                </a:solidFill>
                <a:latin typeface="+mj-lt"/>
              </a:rPr>
              <a:t> </a:t>
            </a:r>
            <a:r>
              <a:rPr lang="ru-RU" sz="1300" dirty="0" err="1">
                <a:solidFill>
                  <a:srgbClr val="293A55"/>
                </a:solidFill>
                <a:latin typeface="+mj-lt"/>
              </a:rPr>
              <a:t>будинку</a:t>
            </a:r>
            <a:r>
              <a:rPr lang="ru-RU" sz="1300" dirty="0">
                <a:solidFill>
                  <a:srgbClr val="293A55"/>
                </a:solidFill>
                <a:latin typeface="+mj-lt"/>
              </a:rPr>
              <a:t> </a:t>
            </a:r>
            <a:r>
              <a:rPr lang="ru-RU" sz="1300" dirty="0" err="1">
                <a:solidFill>
                  <a:srgbClr val="293A55"/>
                </a:solidFill>
                <a:latin typeface="+mj-lt"/>
              </a:rPr>
              <a:t>призведе</a:t>
            </a:r>
            <a:r>
              <a:rPr lang="ru-RU" sz="1300" dirty="0">
                <a:solidFill>
                  <a:srgbClr val="293A55"/>
                </a:solidFill>
                <a:latin typeface="+mj-lt"/>
              </a:rPr>
              <a:t> до </a:t>
            </a:r>
            <a:r>
              <a:rPr lang="ru-RU" sz="1300" dirty="0" err="1">
                <a:solidFill>
                  <a:srgbClr val="293A55"/>
                </a:solidFill>
                <a:latin typeface="+mj-lt"/>
              </a:rPr>
              <a:t>порушення</a:t>
            </a:r>
            <a:r>
              <a:rPr lang="ru-RU" sz="1300" dirty="0">
                <a:solidFill>
                  <a:srgbClr val="293A55"/>
                </a:solidFill>
                <a:latin typeface="+mj-lt"/>
              </a:rPr>
              <a:t> </a:t>
            </a:r>
            <a:r>
              <a:rPr lang="ru-RU" sz="1300" dirty="0" err="1">
                <a:solidFill>
                  <a:srgbClr val="00ADFA"/>
                </a:solidFill>
                <a:latin typeface="+mj-lt"/>
                <a:hlinkClick r:id="rId9"/>
              </a:rPr>
              <a:t>статті</a:t>
            </a:r>
            <a:r>
              <a:rPr lang="ru-RU" sz="1300" dirty="0">
                <a:solidFill>
                  <a:srgbClr val="00ADFA"/>
                </a:solidFill>
                <a:latin typeface="+mj-lt"/>
                <a:hlinkClick r:id="rId9"/>
              </a:rPr>
              <a:t> 1 </a:t>
            </a:r>
            <a:r>
              <a:rPr lang="ru-RU" sz="1300" dirty="0" err="1">
                <a:solidFill>
                  <a:srgbClr val="00ADFA"/>
                </a:solidFill>
                <a:latin typeface="+mj-lt"/>
                <a:hlinkClick r:id="rId9"/>
              </a:rPr>
              <a:t>Першого</a:t>
            </a:r>
            <a:r>
              <a:rPr lang="ru-RU" sz="1300" dirty="0">
                <a:solidFill>
                  <a:srgbClr val="00ADFA"/>
                </a:solidFill>
                <a:latin typeface="+mj-lt"/>
                <a:hlinkClick r:id="rId9"/>
              </a:rPr>
              <a:t> протоколу до </a:t>
            </a:r>
            <a:r>
              <a:rPr lang="ru-RU" sz="1300" dirty="0" err="1">
                <a:solidFill>
                  <a:srgbClr val="00ADFA"/>
                </a:solidFill>
                <a:latin typeface="+mj-lt"/>
                <a:hlinkClick r:id="rId9"/>
              </a:rPr>
              <a:t>Конвенції</a:t>
            </a:r>
            <a:r>
              <a:rPr lang="ru-RU" sz="1300" dirty="0">
                <a:solidFill>
                  <a:srgbClr val="00ADFA"/>
                </a:solidFill>
                <a:latin typeface="+mj-lt"/>
                <a:hlinkClick r:id="rId9"/>
              </a:rPr>
              <a:t> про </a:t>
            </a:r>
            <a:r>
              <a:rPr lang="ru-RU" sz="1300" dirty="0" err="1">
                <a:solidFill>
                  <a:srgbClr val="00ADFA"/>
                </a:solidFill>
                <a:latin typeface="+mj-lt"/>
                <a:hlinkClick r:id="rId9"/>
              </a:rPr>
              <a:t>захист</a:t>
            </a:r>
            <a:r>
              <a:rPr lang="ru-RU" sz="1300" dirty="0">
                <a:solidFill>
                  <a:srgbClr val="00ADFA"/>
                </a:solidFill>
                <a:latin typeface="+mj-lt"/>
                <a:hlinkClick r:id="rId9"/>
              </a:rPr>
              <a:t> прав </a:t>
            </a:r>
            <a:r>
              <a:rPr lang="ru-RU" sz="1300" dirty="0" err="1">
                <a:solidFill>
                  <a:srgbClr val="00ADFA"/>
                </a:solidFill>
                <a:latin typeface="+mj-lt"/>
                <a:hlinkClick r:id="rId9"/>
              </a:rPr>
              <a:t>людини</a:t>
            </a:r>
            <a:r>
              <a:rPr lang="ru-RU" sz="1300" dirty="0">
                <a:solidFill>
                  <a:srgbClr val="00ADFA"/>
                </a:solidFill>
                <a:latin typeface="+mj-lt"/>
                <a:hlinkClick r:id="rId9"/>
              </a:rPr>
              <a:t> та </a:t>
            </a:r>
            <a:r>
              <a:rPr lang="ru-RU" sz="1300" dirty="0" err="1">
                <a:solidFill>
                  <a:srgbClr val="00ADFA"/>
                </a:solidFill>
                <a:latin typeface="+mj-lt"/>
                <a:hlinkClick r:id="rId9"/>
              </a:rPr>
              <a:t>основоположних</a:t>
            </a:r>
            <a:r>
              <a:rPr lang="ru-RU" sz="1300" dirty="0">
                <a:solidFill>
                  <a:srgbClr val="00ADFA"/>
                </a:solidFill>
                <a:latin typeface="+mj-lt"/>
                <a:hlinkClick r:id="rId9"/>
              </a:rPr>
              <a:t> свобод</a:t>
            </a:r>
            <a:r>
              <a:rPr lang="ru-RU" sz="1300" dirty="0">
                <a:solidFill>
                  <a:srgbClr val="293A55"/>
                </a:solidFill>
                <a:latin typeface="+mj-lt"/>
              </a:rPr>
              <a:t>.</a:t>
            </a:r>
            <a:endParaRPr lang="ru-RU" sz="1300" b="0" i="0" dirty="0">
              <a:solidFill>
                <a:srgbClr val="293A55"/>
              </a:solidFill>
              <a:effectLst/>
              <a:latin typeface="+mj-lt"/>
            </a:endParaRPr>
          </a:p>
        </p:txBody>
      </p:sp>
    </p:spTree>
    <p:extLst>
      <p:ext uri="{BB962C8B-B14F-4D97-AF65-F5344CB8AC3E}">
        <p14:creationId xmlns:p14="http://schemas.microsoft.com/office/powerpoint/2010/main" val="71052964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74617" y="200297"/>
            <a:ext cx="11242766" cy="6093976"/>
          </a:xfrm>
          <a:prstGeom prst="rect">
            <a:avLst/>
          </a:prstGeom>
        </p:spPr>
        <p:txBody>
          <a:bodyPr wrap="square">
            <a:spAutoFit/>
          </a:bodyPr>
          <a:lstStyle/>
          <a:p>
            <a:pPr algn="ctr"/>
            <a:r>
              <a:rPr lang="ru-RU" sz="1300" b="1" dirty="0">
                <a:solidFill>
                  <a:srgbClr val="293A55"/>
                </a:solidFill>
                <a:latin typeface="+mj-lt"/>
              </a:rPr>
              <a:t>ВЕРХОВНИЙ СУД</a:t>
            </a:r>
            <a:endParaRPr lang="ru-RU" sz="1300" dirty="0">
              <a:solidFill>
                <a:srgbClr val="293A55"/>
              </a:solidFill>
              <a:latin typeface="+mj-lt"/>
            </a:endParaRPr>
          </a:p>
          <a:p>
            <a:pPr algn="ctr"/>
            <a:r>
              <a:rPr lang="ru-RU" sz="1300" b="1" dirty="0">
                <a:solidFill>
                  <a:srgbClr val="293A55"/>
                </a:solidFill>
                <a:latin typeface="+mj-lt"/>
              </a:rPr>
              <a:t>ПРАВОВА ПОЗИЦІЯ</a:t>
            </a:r>
            <a:br>
              <a:rPr lang="ru-RU" sz="1300" b="1" dirty="0">
                <a:solidFill>
                  <a:srgbClr val="293A55"/>
                </a:solidFill>
                <a:latin typeface="+mj-lt"/>
              </a:rPr>
            </a:br>
            <a:r>
              <a:rPr lang="ru-RU" sz="1300" b="1" dirty="0">
                <a:solidFill>
                  <a:srgbClr val="293A55"/>
                </a:solidFill>
                <a:latin typeface="+mj-lt"/>
              </a:rPr>
              <a:t>(</a:t>
            </a:r>
            <a:r>
              <a:rPr lang="ru-RU" sz="1300" b="1" dirty="0">
                <a:solidFill>
                  <a:srgbClr val="00ADFA"/>
                </a:solidFill>
                <a:latin typeface="+mj-lt"/>
                <a:hlinkClick r:id="rId2"/>
              </a:rPr>
              <a:t>постанова </a:t>
            </a:r>
            <a:r>
              <a:rPr lang="ru-RU" sz="1300" b="1" dirty="0" err="1">
                <a:solidFill>
                  <a:srgbClr val="00ADFA"/>
                </a:solidFill>
                <a:latin typeface="+mj-lt"/>
                <a:hlinkClick r:id="rId2"/>
              </a:rPr>
              <a:t>від</a:t>
            </a:r>
            <a:r>
              <a:rPr lang="ru-RU" sz="1300" b="1" dirty="0">
                <a:solidFill>
                  <a:srgbClr val="00ADFA"/>
                </a:solidFill>
                <a:latin typeface="+mj-lt"/>
                <a:hlinkClick r:id="rId2"/>
              </a:rPr>
              <a:t> 17.02.2022 р. у </a:t>
            </a:r>
            <a:r>
              <a:rPr lang="ru-RU" sz="1300" b="1" dirty="0" err="1">
                <a:solidFill>
                  <a:srgbClr val="00ADFA"/>
                </a:solidFill>
                <a:latin typeface="+mj-lt"/>
                <a:hlinkClick r:id="rId2"/>
              </a:rPr>
              <a:t>справі</a:t>
            </a:r>
            <a:r>
              <a:rPr lang="ru-RU" sz="1300" b="1" dirty="0">
                <a:solidFill>
                  <a:srgbClr val="00ADFA"/>
                </a:solidFill>
                <a:latin typeface="+mj-lt"/>
                <a:hlinkClick r:id="rId2"/>
              </a:rPr>
              <a:t> N 953/15603/20</a:t>
            </a:r>
            <a:r>
              <a:rPr lang="ru-RU" sz="1300" b="1" dirty="0" smtClean="0">
                <a:solidFill>
                  <a:srgbClr val="293A55"/>
                </a:solidFill>
                <a:latin typeface="+mj-lt"/>
              </a:rPr>
              <a:t>)</a:t>
            </a:r>
          </a:p>
          <a:p>
            <a:pPr algn="ctr"/>
            <a:r>
              <a:rPr lang="ru-RU" sz="1300" b="1" dirty="0" err="1">
                <a:solidFill>
                  <a:srgbClr val="293A55"/>
                </a:solidFill>
                <a:latin typeface="+mj-lt"/>
              </a:rPr>
              <a:t>Щодо</a:t>
            </a:r>
            <a:r>
              <a:rPr lang="ru-RU" sz="1300" b="1" dirty="0">
                <a:solidFill>
                  <a:srgbClr val="293A55"/>
                </a:solidFill>
                <a:latin typeface="+mj-lt"/>
              </a:rPr>
              <a:t> </a:t>
            </a:r>
            <a:r>
              <a:rPr lang="ru-RU" sz="1300" b="1" dirty="0" err="1">
                <a:solidFill>
                  <a:srgbClr val="293A55"/>
                </a:solidFill>
                <a:latin typeface="+mj-lt"/>
              </a:rPr>
              <a:t>визначення</a:t>
            </a:r>
            <a:r>
              <a:rPr lang="ru-RU" sz="1300" b="1" dirty="0">
                <a:solidFill>
                  <a:srgbClr val="293A55"/>
                </a:solidFill>
                <a:latin typeface="+mj-lt"/>
              </a:rPr>
              <a:t> </a:t>
            </a:r>
            <a:r>
              <a:rPr lang="ru-RU" sz="1300" b="1" dirty="0" err="1">
                <a:solidFill>
                  <a:srgbClr val="293A55"/>
                </a:solidFill>
                <a:latin typeface="+mj-lt"/>
              </a:rPr>
              <a:t>додаткового</a:t>
            </a:r>
            <a:r>
              <a:rPr lang="ru-RU" sz="1300" b="1" dirty="0">
                <a:solidFill>
                  <a:srgbClr val="293A55"/>
                </a:solidFill>
                <a:latin typeface="+mj-lt"/>
              </a:rPr>
              <a:t> строку на </a:t>
            </a:r>
            <a:r>
              <a:rPr lang="ru-RU" sz="1300" b="1" dirty="0" err="1">
                <a:solidFill>
                  <a:srgbClr val="293A55"/>
                </a:solidFill>
                <a:latin typeface="+mj-lt"/>
              </a:rPr>
              <a:t>прийняття</a:t>
            </a:r>
            <a:r>
              <a:rPr lang="ru-RU" sz="1300" b="1" dirty="0">
                <a:solidFill>
                  <a:srgbClr val="293A55"/>
                </a:solidFill>
                <a:latin typeface="+mj-lt"/>
              </a:rPr>
              <a:t> </a:t>
            </a:r>
            <a:r>
              <a:rPr lang="ru-RU" sz="1300" b="1" dirty="0" err="1" smtClean="0">
                <a:solidFill>
                  <a:srgbClr val="293A55"/>
                </a:solidFill>
                <a:latin typeface="+mj-lt"/>
              </a:rPr>
              <a:t>спадщини</a:t>
            </a:r>
            <a:endParaRPr lang="ru-RU" sz="1300" b="1" dirty="0" smtClean="0">
              <a:solidFill>
                <a:srgbClr val="293A55"/>
              </a:solidFill>
              <a:latin typeface="+mj-lt"/>
            </a:endParaRPr>
          </a:p>
          <a:p>
            <a:pPr algn="ctr"/>
            <a:endParaRPr lang="ru-RU" sz="1300" b="1" dirty="0">
              <a:solidFill>
                <a:srgbClr val="293A55"/>
              </a:solidFill>
              <a:latin typeface="+mj-lt"/>
            </a:endParaRPr>
          </a:p>
          <a:p>
            <a:pPr algn="just"/>
            <a:r>
              <a:rPr lang="ru-RU" sz="1300" b="1" dirty="0">
                <a:solidFill>
                  <a:srgbClr val="293A55"/>
                </a:solidFill>
                <a:latin typeface="+mj-lt"/>
              </a:rPr>
              <a:t>При </a:t>
            </a:r>
            <a:r>
              <a:rPr lang="ru-RU" sz="1300" b="1" dirty="0" err="1">
                <a:solidFill>
                  <a:srgbClr val="293A55"/>
                </a:solidFill>
                <a:latin typeface="+mj-lt"/>
              </a:rPr>
              <a:t>визначенні</a:t>
            </a:r>
            <a:r>
              <a:rPr lang="ru-RU" sz="1300" b="1" dirty="0">
                <a:solidFill>
                  <a:srgbClr val="293A55"/>
                </a:solidFill>
                <a:latin typeface="+mj-lt"/>
              </a:rPr>
              <a:t> </a:t>
            </a:r>
            <a:r>
              <a:rPr lang="ru-RU" sz="1300" b="1" dirty="0" err="1">
                <a:solidFill>
                  <a:srgbClr val="293A55"/>
                </a:solidFill>
                <a:latin typeface="+mj-lt"/>
              </a:rPr>
              <a:t>додаткового</a:t>
            </a:r>
            <a:r>
              <a:rPr lang="ru-RU" sz="1300" b="1" dirty="0">
                <a:solidFill>
                  <a:srgbClr val="293A55"/>
                </a:solidFill>
                <a:latin typeface="+mj-lt"/>
              </a:rPr>
              <a:t> строку на </a:t>
            </a:r>
            <a:r>
              <a:rPr lang="ru-RU" sz="1300" b="1" dirty="0" err="1">
                <a:solidFill>
                  <a:srgbClr val="293A55"/>
                </a:solidFill>
                <a:latin typeface="+mj-lt"/>
              </a:rPr>
              <a:t>прийняття</a:t>
            </a:r>
            <a:r>
              <a:rPr lang="ru-RU" sz="1300" b="1" dirty="0">
                <a:solidFill>
                  <a:srgbClr val="293A55"/>
                </a:solidFill>
                <a:latin typeface="+mj-lt"/>
              </a:rPr>
              <a:t> </a:t>
            </a:r>
            <a:r>
              <a:rPr lang="ru-RU" sz="1300" b="1" dirty="0" err="1">
                <a:solidFill>
                  <a:srgbClr val="293A55"/>
                </a:solidFill>
                <a:latin typeface="+mj-lt"/>
              </a:rPr>
              <a:t>спадщини</a:t>
            </a:r>
            <a:r>
              <a:rPr lang="ru-RU" sz="1300" b="1" dirty="0">
                <a:solidFill>
                  <a:srgbClr val="293A55"/>
                </a:solidFill>
                <a:latin typeface="+mj-lt"/>
              </a:rPr>
              <a:t> </a:t>
            </a:r>
            <a:r>
              <a:rPr lang="ru-RU" sz="1300" b="1" dirty="0" err="1">
                <a:solidFill>
                  <a:srgbClr val="293A55"/>
                </a:solidFill>
                <a:latin typeface="+mj-lt"/>
              </a:rPr>
              <a:t>важливим</a:t>
            </a:r>
            <a:r>
              <a:rPr lang="ru-RU" sz="1300" b="1" dirty="0">
                <a:solidFill>
                  <a:srgbClr val="293A55"/>
                </a:solidFill>
                <a:latin typeface="+mj-lt"/>
              </a:rPr>
              <a:t> є </a:t>
            </a:r>
            <a:r>
              <a:rPr lang="ru-RU" sz="1300" b="1" dirty="0" err="1">
                <a:solidFill>
                  <a:srgbClr val="293A55"/>
                </a:solidFill>
                <a:latin typeface="+mj-lt"/>
              </a:rPr>
              <a:t>тривалість</a:t>
            </a:r>
            <a:r>
              <a:rPr lang="ru-RU" sz="1300" b="1" dirty="0">
                <a:solidFill>
                  <a:srgbClr val="293A55"/>
                </a:solidFill>
                <a:latin typeface="+mj-lt"/>
              </a:rPr>
              <a:t> </a:t>
            </a:r>
            <a:r>
              <a:rPr lang="ru-RU" sz="1300" b="1" dirty="0" err="1">
                <a:solidFill>
                  <a:srgbClr val="293A55"/>
                </a:solidFill>
                <a:latin typeface="+mj-lt"/>
              </a:rPr>
              <a:t>стаціонарного</a:t>
            </a:r>
            <a:r>
              <a:rPr lang="ru-RU" sz="1300" b="1" dirty="0">
                <a:solidFill>
                  <a:srgbClr val="293A55"/>
                </a:solidFill>
                <a:latin typeface="+mj-lt"/>
              </a:rPr>
              <a:t> </a:t>
            </a:r>
            <a:r>
              <a:rPr lang="ru-RU" sz="1300" b="1" dirty="0" err="1">
                <a:solidFill>
                  <a:srgbClr val="293A55"/>
                </a:solidFill>
                <a:latin typeface="+mj-lt"/>
              </a:rPr>
              <a:t>лікування</a:t>
            </a:r>
            <a:r>
              <a:rPr lang="ru-RU" sz="1300" b="1" dirty="0">
                <a:solidFill>
                  <a:srgbClr val="293A55"/>
                </a:solidFill>
                <a:latin typeface="+mj-lt"/>
              </a:rPr>
              <a:t> та </a:t>
            </a:r>
            <a:r>
              <a:rPr lang="ru-RU" sz="1300" b="1" dirty="0" err="1">
                <a:solidFill>
                  <a:srgbClr val="293A55"/>
                </a:solidFill>
                <a:latin typeface="+mj-lt"/>
              </a:rPr>
              <a:t>ступінь</a:t>
            </a:r>
            <a:r>
              <a:rPr lang="ru-RU" sz="1300" b="1" dirty="0">
                <a:solidFill>
                  <a:srgbClr val="293A55"/>
                </a:solidFill>
                <a:latin typeface="+mj-lt"/>
              </a:rPr>
              <a:t> </a:t>
            </a:r>
            <a:r>
              <a:rPr lang="ru-RU" sz="1300" b="1" dirty="0" err="1">
                <a:solidFill>
                  <a:srgbClr val="293A55"/>
                </a:solidFill>
                <a:latin typeface="+mj-lt"/>
              </a:rPr>
              <a:t>захворювання</a:t>
            </a:r>
            <a:r>
              <a:rPr lang="ru-RU" sz="1300" b="1" dirty="0">
                <a:solidFill>
                  <a:srgbClr val="293A55"/>
                </a:solidFill>
                <a:latin typeface="+mj-lt"/>
              </a:rPr>
              <a:t> </a:t>
            </a:r>
            <a:r>
              <a:rPr lang="ru-RU" sz="1300" b="1" dirty="0" err="1">
                <a:solidFill>
                  <a:srgbClr val="293A55"/>
                </a:solidFill>
                <a:latin typeface="+mj-lt"/>
              </a:rPr>
              <a:t>заявника</a:t>
            </a:r>
            <a:r>
              <a:rPr lang="ru-RU" sz="1300" b="1" dirty="0">
                <a:solidFill>
                  <a:srgbClr val="293A55"/>
                </a:solidFill>
                <a:latin typeface="+mj-lt"/>
              </a:rPr>
              <a:t>, а не </a:t>
            </a:r>
            <a:r>
              <a:rPr lang="ru-RU" sz="1300" b="1" dirty="0" err="1">
                <a:solidFill>
                  <a:srgbClr val="293A55"/>
                </a:solidFill>
                <a:latin typeface="+mj-lt"/>
              </a:rPr>
              <a:t>лише</a:t>
            </a:r>
            <a:r>
              <a:rPr lang="ru-RU" sz="1300" b="1" dirty="0">
                <a:solidFill>
                  <a:srgbClr val="293A55"/>
                </a:solidFill>
                <a:latin typeface="+mj-lt"/>
              </a:rPr>
              <a:t> факт </a:t>
            </a:r>
            <a:r>
              <a:rPr lang="ru-RU" sz="1300" b="1" dirty="0" err="1">
                <a:solidFill>
                  <a:srgbClr val="293A55"/>
                </a:solidFill>
                <a:latin typeface="+mj-lt"/>
              </a:rPr>
              <a:t>перебування</a:t>
            </a:r>
            <a:r>
              <a:rPr lang="ru-RU" sz="1300" b="1" dirty="0">
                <a:solidFill>
                  <a:srgbClr val="293A55"/>
                </a:solidFill>
                <a:latin typeface="+mj-lt"/>
              </a:rPr>
              <a:t> </a:t>
            </a:r>
            <a:r>
              <a:rPr lang="ru-RU" sz="1300" b="1" dirty="0" err="1">
                <a:solidFill>
                  <a:srgbClr val="293A55"/>
                </a:solidFill>
                <a:latin typeface="+mj-lt"/>
              </a:rPr>
              <a:t>його</a:t>
            </a:r>
            <a:r>
              <a:rPr lang="ru-RU" sz="1300" b="1" dirty="0">
                <a:solidFill>
                  <a:srgbClr val="293A55"/>
                </a:solidFill>
                <a:latin typeface="+mj-lt"/>
              </a:rPr>
              <a:t> на </a:t>
            </a:r>
            <a:r>
              <a:rPr lang="ru-RU" sz="1300" b="1" dirty="0" err="1">
                <a:solidFill>
                  <a:srgbClr val="293A55"/>
                </a:solidFill>
                <a:latin typeface="+mj-lt"/>
              </a:rPr>
              <a:t>лікуванні</a:t>
            </a:r>
            <a:r>
              <a:rPr lang="ru-RU" sz="1300" b="1" dirty="0">
                <a:solidFill>
                  <a:srgbClr val="293A55"/>
                </a:solidFill>
                <a:latin typeface="+mj-lt"/>
              </a:rPr>
              <a:t> у </a:t>
            </a:r>
            <a:r>
              <a:rPr lang="ru-RU" sz="1300" b="1" dirty="0" err="1">
                <a:solidFill>
                  <a:srgbClr val="293A55"/>
                </a:solidFill>
                <a:latin typeface="+mj-lt"/>
              </a:rPr>
              <a:t>закладі</a:t>
            </a:r>
            <a:r>
              <a:rPr lang="ru-RU" sz="1300" b="1" dirty="0">
                <a:solidFill>
                  <a:srgbClr val="293A55"/>
                </a:solidFill>
                <a:latin typeface="+mj-lt"/>
              </a:rPr>
              <a:t> </a:t>
            </a:r>
            <a:r>
              <a:rPr lang="ru-RU" sz="1300" b="1" dirty="0" err="1">
                <a:solidFill>
                  <a:srgbClr val="293A55"/>
                </a:solidFill>
                <a:latin typeface="+mj-lt"/>
              </a:rPr>
              <a:t>охорони</a:t>
            </a:r>
            <a:r>
              <a:rPr lang="ru-RU" sz="1300" b="1" dirty="0">
                <a:solidFill>
                  <a:srgbClr val="293A55"/>
                </a:solidFill>
                <a:latin typeface="+mj-lt"/>
              </a:rPr>
              <a:t> </a:t>
            </a:r>
            <a:r>
              <a:rPr lang="ru-RU" sz="1300" b="1" dirty="0" err="1">
                <a:solidFill>
                  <a:srgbClr val="293A55"/>
                </a:solidFill>
                <a:latin typeface="+mj-lt"/>
              </a:rPr>
              <a:t>здоров'я</a:t>
            </a:r>
            <a:r>
              <a:rPr lang="ru-RU" sz="1300" dirty="0">
                <a:solidFill>
                  <a:srgbClr val="293A55"/>
                </a:solidFill>
                <a:latin typeface="+mj-lt"/>
              </a:rPr>
              <a:t>.</a:t>
            </a:r>
          </a:p>
          <a:p>
            <a:pPr algn="just"/>
            <a:r>
              <a:rPr lang="ru-RU" sz="1300" dirty="0" err="1">
                <a:solidFill>
                  <a:srgbClr val="293A55"/>
                </a:solidFill>
                <a:latin typeface="+mj-lt"/>
              </a:rPr>
              <a:t>Вирішуючи</a:t>
            </a:r>
            <a:r>
              <a:rPr lang="ru-RU" sz="1300" dirty="0">
                <a:solidFill>
                  <a:srgbClr val="293A55"/>
                </a:solidFill>
                <a:latin typeface="+mj-lt"/>
              </a:rPr>
              <a:t> </a:t>
            </a:r>
            <a:r>
              <a:rPr lang="ru-RU" sz="1300" dirty="0" err="1">
                <a:solidFill>
                  <a:srgbClr val="293A55"/>
                </a:solidFill>
                <a:latin typeface="+mj-lt"/>
              </a:rPr>
              <a:t>питання</a:t>
            </a:r>
            <a:r>
              <a:rPr lang="ru-RU" sz="1300" dirty="0">
                <a:solidFill>
                  <a:srgbClr val="293A55"/>
                </a:solidFill>
                <a:latin typeface="+mj-lt"/>
              </a:rPr>
              <a:t> </a:t>
            </a:r>
            <a:r>
              <a:rPr lang="ru-RU" sz="1300" dirty="0" err="1">
                <a:solidFill>
                  <a:srgbClr val="293A55"/>
                </a:solidFill>
                <a:latin typeface="+mj-lt"/>
              </a:rPr>
              <a:t>визначення</a:t>
            </a:r>
            <a:r>
              <a:rPr lang="ru-RU" sz="1300" dirty="0">
                <a:solidFill>
                  <a:srgbClr val="293A55"/>
                </a:solidFill>
                <a:latin typeface="+mj-lt"/>
              </a:rPr>
              <a:t> </a:t>
            </a:r>
            <a:r>
              <a:rPr lang="ru-RU" sz="1300" dirty="0" err="1">
                <a:solidFill>
                  <a:srgbClr val="293A55"/>
                </a:solidFill>
                <a:latin typeface="+mj-lt"/>
              </a:rPr>
              <a:t>особі</a:t>
            </a:r>
            <a:r>
              <a:rPr lang="ru-RU" sz="1300" dirty="0">
                <a:solidFill>
                  <a:srgbClr val="293A55"/>
                </a:solidFill>
                <a:latin typeface="+mj-lt"/>
              </a:rPr>
              <a:t> </a:t>
            </a:r>
            <a:r>
              <a:rPr lang="ru-RU" sz="1300" dirty="0" err="1">
                <a:solidFill>
                  <a:srgbClr val="293A55"/>
                </a:solidFill>
                <a:latin typeface="+mj-lt"/>
              </a:rPr>
              <a:t>додаткового</a:t>
            </a:r>
            <a:r>
              <a:rPr lang="ru-RU" sz="1300" dirty="0">
                <a:solidFill>
                  <a:srgbClr val="293A55"/>
                </a:solidFill>
                <a:latin typeface="+mj-lt"/>
              </a:rPr>
              <a:t> строку, суд </a:t>
            </a:r>
            <a:r>
              <a:rPr lang="ru-RU" sz="1300" dirty="0" err="1">
                <a:solidFill>
                  <a:srgbClr val="293A55"/>
                </a:solidFill>
                <a:latin typeface="+mj-lt"/>
              </a:rPr>
              <a:t>досліджує</a:t>
            </a:r>
            <a:r>
              <a:rPr lang="ru-RU" sz="1300" dirty="0">
                <a:solidFill>
                  <a:srgbClr val="293A55"/>
                </a:solidFill>
                <a:latin typeface="+mj-lt"/>
              </a:rPr>
              <a:t> </a:t>
            </a:r>
            <a:r>
              <a:rPr lang="ru-RU" sz="1300" dirty="0" err="1">
                <a:solidFill>
                  <a:srgbClr val="293A55"/>
                </a:solidFill>
                <a:latin typeface="+mj-lt"/>
              </a:rPr>
              <a:t>поважність</a:t>
            </a:r>
            <a:r>
              <a:rPr lang="ru-RU" sz="1300" dirty="0">
                <a:solidFill>
                  <a:srgbClr val="293A55"/>
                </a:solidFill>
                <a:latin typeface="+mj-lt"/>
              </a:rPr>
              <a:t> причини пропуску строку для </a:t>
            </a:r>
            <a:r>
              <a:rPr lang="ru-RU" sz="1300" dirty="0" err="1">
                <a:solidFill>
                  <a:srgbClr val="293A55"/>
                </a:solidFill>
                <a:latin typeface="+mj-lt"/>
              </a:rPr>
              <a:t>прийняття</a:t>
            </a:r>
            <a:r>
              <a:rPr lang="ru-RU" sz="1300" dirty="0">
                <a:solidFill>
                  <a:srgbClr val="293A55"/>
                </a:solidFill>
                <a:latin typeface="+mj-lt"/>
              </a:rPr>
              <a:t> </a:t>
            </a:r>
            <a:r>
              <a:rPr lang="ru-RU" sz="1300" dirty="0" err="1">
                <a:solidFill>
                  <a:srgbClr val="293A55"/>
                </a:solidFill>
                <a:latin typeface="+mj-lt"/>
              </a:rPr>
              <a:t>спадщини</a:t>
            </a:r>
            <a:r>
              <a:rPr lang="ru-RU" sz="1300" dirty="0">
                <a:solidFill>
                  <a:srgbClr val="293A55"/>
                </a:solidFill>
                <a:latin typeface="+mj-lt"/>
              </a:rPr>
              <a:t>. При </a:t>
            </a:r>
            <a:r>
              <a:rPr lang="ru-RU" sz="1300" dirty="0" err="1">
                <a:solidFill>
                  <a:srgbClr val="293A55"/>
                </a:solidFill>
                <a:latin typeface="+mj-lt"/>
              </a:rPr>
              <a:t>цьому</a:t>
            </a:r>
            <a:r>
              <a:rPr lang="ru-RU" sz="1300" dirty="0">
                <a:solidFill>
                  <a:srgbClr val="293A55"/>
                </a:solidFill>
                <a:latin typeface="+mj-lt"/>
              </a:rPr>
              <a:t> </a:t>
            </a:r>
            <a:r>
              <a:rPr lang="ru-RU" sz="1300" dirty="0" err="1">
                <a:solidFill>
                  <a:srgbClr val="293A55"/>
                </a:solidFill>
                <a:latin typeface="+mj-lt"/>
              </a:rPr>
              <a:t>необхідно</a:t>
            </a:r>
            <a:r>
              <a:rPr lang="ru-RU" sz="1300" dirty="0">
                <a:solidFill>
                  <a:srgbClr val="293A55"/>
                </a:solidFill>
                <a:latin typeface="+mj-lt"/>
              </a:rPr>
              <a:t> </a:t>
            </a:r>
            <a:r>
              <a:rPr lang="ru-RU" sz="1300" dirty="0" err="1">
                <a:solidFill>
                  <a:srgbClr val="293A55"/>
                </a:solidFill>
                <a:latin typeface="+mj-lt"/>
              </a:rPr>
              <a:t>виходити</a:t>
            </a:r>
            <a:r>
              <a:rPr lang="ru-RU" sz="1300" dirty="0">
                <a:solidFill>
                  <a:srgbClr val="293A55"/>
                </a:solidFill>
                <a:latin typeface="+mj-lt"/>
              </a:rPr>
              <a:t> з того, </a:t>
            </a:r>
            <a:r>
              <a:rPr lang="ru-RU" sz="1300" dirty="0" err="1">
                <a:solidFill>
                  <a:srgbClr val="293A55"/>
                </a:solidFill>
                <a:latin typeface="+mj-lt"/>
              </a:rPr>
              <a:t>що</a:t>
            </a:r>
            <a:r>
              <a:rPr lang="ru-RU" sz="1300" dirty="0">
                <a:solidFill>
                  <a:srgbClr val="293A55"/>
                </a:solidFill>
                <a:latin typeface="+mj-lt"/>
              </a:rPr>
              <a:t> </a:t>
            </a:r>
            <a:r>
              <a:rPr lang="ru-RU" sz="1300" dirty="0" err="1">
                <a:solidFill>
                  <a:srgbClr val="293A55"/>
                </a:solidFill>
                <a:latin typeface="+mj-lt"/>
              </a:rPr>
              <a:t>поважними</a:t>
            </a:r>
            <a:r>
              <a:rPr lang="ru-RU" sz="1300" dirty="0">
                <a:solidFill>
                  <a:srgbClr val="293A55"/>
                </a:solidFill>
                <a:latin typeface="+mj-lt"/>
              </a:rPr>
              <a:t> є причини, </a:t>
            </a:r>
            <a:r>
              <a:rPr lang="ru-RU" sz="1300" dirty="0" err="1">
                <a:solidFill>
                  <a:srgbClr val="293A55"/>
                </a:solidFill>
                <a:latin typeface="+mj-lt"/>
              </a:rPr>
              <a:t>пов'язані</a:t>
            </a:r>
            <a:r>
              <a:rPr lang="ru-RU" sz="1300" dirty="0">
                <a:solidFill>
                  <a:srgbClr val="293A55"/>
                </a:solidFill>
                <a:latin typeface="+mj-lt"/>
              </a:rPr>
              <a:t> з </a:t>
            </a:r>
            <a:r>
              <a:rPr lang="ru-RU" sz="1300" dirty="0" err="1">
                <a:solidFill>
                  <a:srgbClr val="293A55"/>
                </a:solidFill>
                <a:latin typeface="+mj-lt"/>
              </a:rPr>
              <a:t>об'єктивними</a:t>
            </a:r>
            <a:r>
              <a:rPr lang="ru-RU" sz="1300" dirty="0">
                <a:solidFill>
                  <a:srgbClr val="293A55"/>
                </a:solidFill>
                <a:latin typeface="+mj-lt"/>
              </a:rPr>
              <a:t>, </a:t>
            </a:r>
            <a:r>
              <a:rPr lang="ru-RU" sz="1300" dirty="0" err="1">
                <a:solidFill>
                  <a:srgbClr val="293A55"/>
                </a:solidFill>
                <a:latin typeface="+mj-lt"/>
              </a:rPr>
              <a:t>непереборними</a:t>
            </a:r>
            <a:r>
              <a:rPr lang="ru-RU" sz="1300" dirty="0">
                <a:solidFill>
                  <a:srgbClr val="293A55"/>
                </a:solidFill>
                <a:latin typeface="+mj-lt"/>
              </a:rPr>
              <a:t>, </a:t>
            </a:r>
            <a:r>
              <a:rPr lang="ru-RU" sz="1300" dirty="0" err="1">
                <a:solidFill>
                  <a:srgbClr val="293A55"/>
                </a:solidFill>
                <a:latin typeface="+mj-lt"/>
              </a:rPr>
              <a:t>істотними</a:t>
            </a:r>
            <a:r>
              <a:rPr lang="ru-RU" sz="1300" dirty="0">
                <a:solidFill>
                  <a:srgbClr val="293A55"/>
                </a:solidFill>
                <a:latin typeface="+mj-lt"/>
              </a:rPr>
              <a:t> </a:t>
            </a:r>
            <a:r>
              <a:rPr lang="ru-RU" sz="1300" dirty="0" err="1">
                <a:solidFill>
                  <a:srgbClr val="293A55"/>
                </a:solidFill>
                <a:latin typeface="+mj-lt"/>
              </a:rPr>
              <a:t>труднощами</a:t>
            </a:r>
            <a:r>
              <a:rPr lang="ru-RU" sz="1300" dirty="0">
                <a:solidFill>
                  <a:srgbClr val="293A55"/>
                </a:solidFill>
                <a:latin typeface="+mj-lt"/>
              </a:rPr>
              <a:t> для </a:t>
            </a:r>
            <a:r>
              <a:rPr lang="ru-RU" sz="1300" dirty="0" err="1">
                <a:solidFill>
                  <a:srgbClr val="293A55"/>
                </a:solidFill>
                <a:latin typeface="+mj-lt"/>
              </a:rPr>
              <a:t>спадкоємця</a:t>
            </a:r>
            <a:r>
              <a:rPr lang="ru-RU" sz="1300" dirty="0">
                <a:solidFill>
                  <a:srgbClr val="293A55"/>
                </a:solidFill>
                <a:latin typeface="+mj-lt"/>
              </a:rPr>
              <a:t> на </a:t>
            </a:r>
            <a:r>
              <a:rPr lang="ru-RU" sz="1300" dirty="0" err="1">
                <a:solidFill>
                  <a:srgbClr val="293A55"/>
                </a:solidFill>
                <a:latin typeface="+mj-lt"/>
              </a:rPr>
              <a:t>вчинення</a:t>
            </a:r>
            <a:r>
              <a:rPr lang="ru-RU" sz="1300" dirty="0">
                <a:solidFill>
                  <a:srgbClr val="293A55"/>
                </a:solidFill>
                <a:latin typeface="+mj-lt"/>
              </a:rPr>
              <a:t> </a:t>
            </a:r>
            <a:r>
              <a:rPr lang="ru-RU" sz="1300" dirty="0" err="1">
                <a:solidFill>
                  <a:srgbClr val="293A55"/>
                </a:solidFill>
                <a:latin typeface="+mj-lt"/>
              </a:rPr>
              <a:t>цих</a:t>
            </a:r>
            <a:r>
              <a:rPr lang="ru-RU" sz="1300" dirty="0">
                <a:solidFill>
                  <a:srgbClr val="293A55"/>
                </a:solidFill>
                <a:latin typeface="+mj-lt"/>
              </a:rPr>
              <a:t> </a:t>
            </a:r>
            <a:r>
              <a:rPr lang="ru-RU" sz="1300" dirty="0" err="1">
                <a:solidFill>
                  <a:srgbClr val="293A55"/>
                </a:solidFill>
                <a:latin typeface="+mj-lt"/>
              </a:rPr>
              <a:t>дій</a:t>
            </a:r>
            <a:r>
              <a:rPr lang="ru-RU" sz="1300" dirty="0">
                <a:solidFill>
                  <a:srgbClr val="293A55"/>
                </a:solidFill>
                <a:latin typeface="+mj-lt"/>
              </a:rPr>
              <a:t>.</a:t>
            </a:r>
          </a:p>
          <a:p>
            <a:pPr algn="just"/>
            <a:r>
              <a:rPr lang="ru-RU" sz="1300" dirty="0">
                <a:solidFill>
                  <a:srgbClr val="293A55"/>
                </a:solidFill>
                <a:latin typeface="+mj-lt"/>
              </a:rPr>
              <a:t>Суд не </a:t>
            </a:r>
            <a:r>
              <a:rPr lang="ru-RU" sz="1300" dirty="0" err="1">
                <a:solidFill>
                  <a:srgbClr val="293A55"/>
                </a:solidFill>
                <a:latin typeface="+mj-lt"/>
              </a:rPr>
              <a:t>може</a:t>
            </a:r>
            <a:r>
              <a:rPr lang="ru-RU" sz="1300" dirty="0">
                <a:solidFill>
                  <a:srgbClr val="293A55"/>
                </a:solidFill>
                <a:latin typeface="+mj-lt"/>
              </a:rPr>
              <a:t> </a:t>
            </a:r>
            <a:r>
              <a:rPr lang="ru-RU" sz="1300" dirty="0" err="1">
                <a:solidFill>
                  <a:srgbClr val="293A55"/>
                </a:solidFill>
                <a:latin typeface="+mj-lt"/>
              </a:rPr>
              <a:t>визнати</a:t>
            </a:r>
            <a:r>
              <a:rPr lang="ru-RU" sz="1300" dirty="0">
                <a:solidFill>
                  <a:srgbClr val="293A55"/>
                </a:solidFill>
                <a:latin typeface="+mj-lt"/>
              </a:rPr>
              <a:t> </a:t>
            </a:r>
            <a:r>
              <a:rPr lang="ru-RU" sz="1300" dirty="0" err="1">
                <a:solidFill>
                  <a:srgbClr val="293A55"/>
                </a:solidFill>
                <a:latin typeface="+mj-lt"/>
              </a:rPr>
              <a:t>поважними</a:t>
            </a:r>
            <a:r>
              <a:rPr lang="ru-RU" sz="1300" dirty="0">
                <a:solidFill>
                  <a:srgbClr val="293A55"/>
                </a:solidFill>
                <a:latin typeface="+mj-lt"/>
              </a:rPr>
              <a:t> </a:t>
            </a:r>
            <a:r>
              <a:rPr lang="ru-RU" sz="1300" dirty="0" err="1">
                <a:solidFill>
                  <a:srgbClr val="293A55"/>
                </a:solidFill>
                <a:latin typeface="+mj-lt"/>
              </a:rPr>
              <a:t>такі</a:t>
            </a:r>
            <a:r>
              <a:rPr lang="ru-RU" sz="1300" dirty="0">
                <a:solidFill>
                  <a:srgbClr val="293A55"/>
                </a:solidFill>
                <a:latin typeface="+mj-lt"/>
              </a:rPr>
              <a:t> причини пропуску строку для </a:t>
            </a:r>
            <a:r>
              <a:rPr lang="ru-RU" sz="1300" dirty="0" err="1">
                <a:solidFill>
                  <a:srgbClr val="293A55"/>
                </a:solidFill>
                <a:latin typeface="+mj-lt"/>
              </a:rPr>
              <a:t>подання</a:t>
            </a:r>
            <a:r>
              <a:rPr lang="ru-RU" sz="1300" dirty="0">
                <a:solidFill>
                  <a:srgbClr val="293A55"/>
                </a:solidFill>
                <a:latin typeface="+mj-lt"/>
              </a:rPr>
              <a:t> заяви про </a:t>
            </a:r>
            <a:r>
              <a:rPr lang="ru-RU" sz="1300" dirty="0" err="1">
                <a:solidFill>
                  <a:srgbClr val="293A55"/>
                </a:solidFill>
                <a:latin typeface="+mj-lt"/>
              </a:rPr>
              <a:t>прийняття</a:t>
            </a:r>
            <a:r>
              <a:rPr lang="ru-RU" sz="1300" dirty="0">
                <a:solidFill>
                  <a:srgbClr val="293A55"/>
                </a:solidFill>
                <a:latin typeface="+mj-lt"/>
              </a:rPr>
              <a:t> </a:t>
            </a:r>
            <a:r>
              <a:rPr lang="ru-RU" sz="1300" dirty="0" err="1">
                <a:solidFill>
                  <a:srgbClr val="293A55"/>
                </a:solidFill>
                <a:latin typeface="+mj-lt"/>
              </a:rPr>
              <a:t>спадщини</a:t>
            </a:r>
            <a:r>
              <a:rPr lang="ru-RU" sz="1300" dirty="0">
                <a:solidFill>
                  <a:srgbClr val="293A55"/>
                </a:solidFill>
                <a:latin typeface="+mj-lt"/>
              </a:rPr>
              <a:t>, як </a:t>
            </a:r>
            <a:r>
              <a:rPr lang="ru-RU" sz="1300" dirty="0" err="1">
                <a:solidFill>
                  <a:srgbClr val="293A55"/>
                </a:solidFill>
                <a:latin typeface="+mj-lt"/>
              </a:rPr>
              <a:t>юридична</a:t>
            </a:r>
            <a:r>
              <a:rPr lang="ru-RU" sz="1300" dirty="0">
                <a:solidFill>
                  <a:srgbClr val="293A55"/>
                </a:solidFill>
                <a:latin typeface="+mj-lt"/>
              </a:rPr>
              <a:t> </a:t>
            </a:r>
            <a:r>
              <a:rPr lang="ru-RU" sz="1300" dirty="0" err="1">
                <a:solidFill>
                  <a:srgbClr val="293A55"/>
                </a:solidFill>
                <a:latin typeface="+mj-lt"/>
              </a:rPr>
              <a:t>необізнаність</a:t>
            </a:r>
            <a:r>
              <a:rPr lang="ru-RU" sz="1300" dirty="0">
                <a:solidFill>
                  <a:srgbClr val="293A55"/>
                </a:solidFill>
                <a:latin typeface="+mj-lt"/>
              </a:rPr>
              <a:t> </a:t>
            </a:r>
            <a:r>
              <a:rPr lang="ru-RU" sz="1300" dirty="0" err="1">
                <a:solidFill>
                  <a:srgbClr val="293A55"/>
                </a:solidFill>
                <a:latin typeface="+mj-lt"/>
              </a:rPr>
              <a:t>позивача</a:t>
            </a:r>
            <a:r>
              <a:rPr lang="ru-RU" sz="1300" dirty="0">
                <a:solidFill>
                  <a:srgbClr val="293A55"/>
                </a:solidFill>
                <a:latin typeface="+mj-lt"/>
              </a:rPr>
              <a:t> </a:t>
            </a:r>
            <a:r>
              <a:rPr lang="ru-RU" sz="1300" dirty="0" err="1">
                <a:solidFill>
                  <a:srgbClr val="293A55"/>
                </a:solidFill>
                <a:latin typeface="+mj-lt"/>
              </a:rPr>
              <a:t>щодо</a:t>
            </a:r>
            <a:r>
              <a:rPr lang="ru-RU" sz="1300" dirty="0">
                <a:solidFill>
                  <a:srgbClr val="293A55"/>
                </a:solidFill>
                <a:latin typeface="+mj-lt"/>
              </a:rPr>
              <a:t> строку та порядку </a:t>
            </a:r>
            <a:r>
              <a:rPr lang="ru-RU" sz="1300" dirty="0" err="1">
                <a:solidFill>
                  <a:srgbClr val="293A55"/>
                </a:solidFill>
                <a:latin typeface="+mj-lt"/>
              </a:rPr>
              <a:t>прийняття</a:t>
            </a:r>
            <a:r>
              <a:rPr lang="ru-RU" sz="1300" dirty="0">
                <a:solidFill>
                  <a:srgbClr val="293A55"/>
                </a:solidFill>
                <a:latin typeface="+mj-lt"/>
              </a:rPr>
              <a:t> </a:t>
            </a:r>
            <a:r>
              <a:rPr lang="ru-RU" sz="1300" dirty="0" err="1">
                <a:solidFill>
                  <a:srgbClr val="293A55"/>
                </a:solidFill>
                <a:latin typeface="+mj-lt"/>
              </a:rPr>
              <a:t>спадщини</a:t>
            </a:r>
            <a:r>
              <a:rPr lang="ru-RU" sz="1300" dirty="0">
                <a:solidFill>
                  <a:srgbClr val="293A55"/>
                </a:solidFill>
                <a:latin typeface="+mj-lt"/>
              </a:rPr>
              <a:t>, </a:t>
            </a:r>
            <a:r>
              <a:rPr lang="ru-RU" sz="1300" dirty="0" err="1">
                <a:solidFill>
                  <a:srgbClr val="293A55"/>
                </a:solidFill>
                <a:latin typeface="+mj-lt"/>
              </a:rPr>
              <a:t>необізнаність</a:t>
            </a:r>
            <a:r>
              <a:rPr lang="ru-RU" sz="1300" dirty="0">
                <a:solidFill>
                  <a:srgbClr val="293A55"/>
                </a:solidFill>
                <a:latin typeface="+mj-lt"/>
              </a:rPr>
              <a:t> особи про </a:t>
            </a:r>
            <a:r>
              <a:rPr lang="ru-RU" sz="1300" dirty="0" err="1">
                <a:solidFill>
                  <a:srgbClr val="293A55"/>
                </a:solidFill>
                <a:latin typeface="+mj-lt"/>
              </a:rPr>
              <a:t>наявність</a:t>
            </a:r>
            <a:r>
              <a:rPr lang="ru-RU" sz="1300" dirty="0">
                <a:solidFill>
                  <a:srgbClr val="293A55"/>
                </a:solidFill>
                <a:latin typeface="+mj-lt"/>
              </a:rPr>
              <a:t> </a:t>
            </a:r>
            <a:r>
              <a:rPr lang="ru-RU" sz="1300" dirty="0" err="1">
                <a:solidFill>
                  <a:srgbClr val="293A55"/>
                </a:solidFill>
                <a:latin typeface="+mj-lt"/>
              </a:rPr>
              <a:t>спадкового</a:t>
            </a:r>
            <a:r>
              <a:rPr lang="ru-RU" sz="1300" dirty="0">
                <a:solidFill>
                  <a:srgbClr val="293A55"/>
                </a:solidFill>
                <a:latin typeface="+mj-lt"/>
              </a:rPr>
              <a:t> майна, </a:t>
            </a:r>
            <a:r>
              <a:rPr lang="ru-RU" sz="1300" dirty="0" err="1">
                <a:solidFill>
                  <a:srgbClr val="293A55"/>
                </a:solidFill>
                <a:latin typeface="+mj-lt"/>
              </a:rPr>
              <a:t>похилий</a:t>
            </a:r>
            <a:r>
              <a:rPr lang="ru-RU" sz="1300" dirty="0">
                <a:solidFill>
                  <a:srgbClr val="293A55"/>
                </a:solidFill>
                <a:latin typeface="+mj-lt"/>
              </a:rPr>
              <a:t> </a:t>
            </a:r>
            <a:r>
              <a:rPr lang="ru-RU" sz="1300" dirty="0" err="1">
                <a:solidFill>
                  <a:srgbClr val="293A55"/>
                </a:solidFill>
                <a:latin typeface="+mj-lt"/>
              </a:rPr>
              <a:t>вік</a:t>
            </a:r>
            <a:r>
              <a:rPr lang="ru-RU" sz="1300" dirty="0">
                <a:solidFill>
                  <a:srgbClr val="293A55"/>
                </a:solidFill>
                <a:latin typeface="+mj-lt"/>
              </a:rPr>
              <a:t>, </a:t>
            </a:r>
            <a:r>
              <a:rPr lang="ru-RU" sz="1300" dirty="0" err="1">
                <a:solidFill>
                  <a:srgbClr val="293A55"/>
                </a:solidFill>
                <a:latin typeface="+mj-lt"/>
              </a:rPr>
              <a:t>непрацездатність</a:t>
            </a:r>
            <a:r>
              <a:rPr lang="ru-RU" sz="1300" dirty="0">
                <a:solidFill>
                  <a:srgbClr val="293A55"/>
                </a:solidFill>
                <a:latin typeface="+mj-lt"/>
              </a:rPr>
              <a:t>, </a:t>
            </a:r>
            <a:r>
              <a:rPr lang="ru-RU" sz="1300" dirty="0" err="1">
                <a:solidFill>
                  <a:srgbClr val="293A55"/>
                </a:solidFill>
                <a:latin typeface="+mj-lt"/>
              </a:rPr>
              <a:t>незнання</a:t>
            </a:r>
            <a:r>
              <a:rPr lang="ru-RU" sz="1300" dirty="0">
                <a:solidFill>
                  <a:srgbClr val="293A55"/>
                </a:solidFill>
                <a:latin typeface="+mj-lt"/>
              </a:rPr>
              <a:t> про </a:t>
            </a:r>
            <a:r>
              <a:rPr lang="ru-RU" sz="1300" dirty="0" err="1">
                <a:solidFill>
                  <a:srgbClr val="293A55"/>
                </a:solidFill>
                <a:latin typeface="+mj-lt"/>
              </a:rPr>
              <a:t>існування</a:t>
            </a:r>
            <a:r>
              <a:rPr lang="ru-RU" sz="1300" dirty="0">
                <a:solidFill>
                  <a:srgbClr val="293A55"/>
                </a:solidFill>
                <a:latin typeface="+mj-lt"/>
              </a:rPr>
              <a:t> </a:t>
            </a:r>
            <a:r>
              <a:rPr lang="ru-RU" sz="1300" dirty="0" err="1">
                <a:solidFill>
                  <a:srgbClr val="293A55"/>
                </a:solidFill>
                <a:latin typeface="+mj-lt"/>
              </a:rPr>
              <a:t>заповіту</a:t>
            </a:r>
            <a:r>
              <a:rPr lang="ru-RU" sz="1300" dirty="0">
                <a:solidFill>
                  <a:srgbClr val="293A55"/>
                </a:solidFill>
                <a:latin typeface="+mj-lt"/>
              </a:rPr>
              <a:t>, </a:t>
            </a:r>
            <a:r>
              <a:rPr lang="ru-RU" sz="1300" dirty="0" err="1">
                <a:solidFill>
                  <a:srgbClr val="293A55"/>
                </a:solidFill>
                <a:latin typeface="+mj-lt"/>
              </a:rPr>
              <a:t>встановлення</a:t>
            </a:r>
            <a:r>
              <a:rPr lang="ru-RU" sz="1300" dirty="0">
                <a:solidFill>
                  <a:srgbClr val="293A55"/>
                </a:solidFill>
                <a:latin typeface="+mj-lt"/>
              </a:rPr>
              <a:t> судом факту, </a:t>
            </a:r>
            <a:r>
              <a:rPr lang="ru-RU" sz="1300" dirty="0" err="1">
                <a:solidFill>
                  <a:srgbClr val="293A55"/>
                </a:solidFill>
                <a:latin typeface="+mj-lt"/>
              </a:rPr>
              <a:t>що</a:t>
            </a:r>
            <a:r>
              <a:rPr lang="ru-RU" sz="1300" dirty="0">
                <a:solidFill>
                  <a:srgbClr val="293A55"/>
                </a:solidFill>
                <a:latin typeface="+mj-lt"/>
              </a:rPr>
              <a:t> </a:t>
            </a:r>
            <a:r>
              <a:rPr lang="ru-RU" sz="1300" dirty="0" err="1">
                <a:solidFill>
                  <a:srgbClr val="293A55"/>
                </a:solidFill>
                <a:latin typeface="+mj-lt"/>
              </a:rPr>
              <a:t>має</a:t>
            </a:r>
            <a:r>
              <a:rPr lang="ru-RU" sz="1300" dirty="0">
                <a:solidFill>
                  <a:srgbClr val="293A55"/>
                </a:solidFill>
                <a:latin typeface="+mj-lt"/>
              </a:rPr>
              <a:t> </a:t>
            </a:r>
            <a:r>
              <a:rPr lang="ru-RU" sz="1300" dirty="0" err="1">
                <a:solidFill>
                  <a:srgbClr val="293A55"/>
                </a:solidFill>
                <a:latin typeface="+mj-lt"/>
              </a:rPr>
              <a:t>юридичне</a:t>
            </a:r>
            <a:r>
              <a:rPr lang="ru-RU" sz="1300" dirty="0">
                <a:solidFill>
                  <a:srgbClr val="293A55"/>
                </a:solidFill>
                <a:latin typeface="+mj-lt"/>
              </a:rPr>
              <a:t> </a:t>
            </a:r>
            <a:r>
              <a:rPr lang="ru-RU" sz="1300" dirty="0" err="1">
                <a:solidFill>
                  <a:srgbClr val="293A55"/>
                </a:solidFill>
                <a:latin typeface="+mj-lt"/>
              </a:rPr>
              <a:t>значення</a:t>
            </a:r>
            <a:r>
              <a:rPr lang="ru-RU" sz="1300" dirty="0">
                <a:solidFill>
                  <a:srgbClr val="293A55"/>
                </a:solidFill>
                <a:latin typeface="+mj-lt"/>
              </a:rPr>
              <a:t> для </a:t>
            </a:r>
            <a:r>
              <a:rPr lang="ru-RU" sz="1300" dirty="0" err="1">
                <a:solidFill>
                  <a:srgbClr val="293A55"/>
                </a:solidFill>
                <a:latin typeface="+mj-lt"/>
              </a:rPr>
              <a:t>прийняття</a:t>
            </a:r>
            <a:r>
              <a:rPr lang="ru-RU" sz="1300" dirty="0">
                <a:solidFill>
                  <a:srgbClr val="293A55"/>
                </a:solidFill>
                <a:latin typeface="+mj-lt"/>
              </a:rPr>
              <a:t> </a:t>
            </a:r>
            <a:r>
              <a:rPr lang="ru-RU" sz="1300" dirty="0" err="1">
                <a:solidFill>
                  <a:srgbClr val="293A55"/>
                </a:solidFill>
                <a:latin typeface="+mj-lt"/>
              </a:rPr>
              <a:t>спадщини</a:t>
            </a:r>
            <a:r>
              <a:rPr lang="ru-RU" sz="1300" dirty="0">
                <a:solidFill>
                  <a:srgbClr val="293A55"/>
                </a:solidFill>
                <a:latin typeface="+mj-lt"/>
              </a:rPr>
              <a:t>, </a:t>
            </a:r>
            <a:r>
              <a:rPr lang="ru-RU" sz="1300" dirty="0" err="1">
                <a:solidFill>
                  <a:srgbClr val="293A55"/>
                </a:solidFill>
                <a:latin typeface="+mj-lt"/>
              </a:rPr>
              <a:t>невизначеність</a:t>
            </a:r>
            <a:r>
              <a:rPr lang="ru-RU" sz="1300" dirty="0">
                <a:solidFill>
                  <a:srgbClr val="293A55"/>
                </a:solidFill>
                <a:latin typeface="+mj-lt"/>
              </a:rPr>
              <a:t> </a:t>
            </a:r>
            <a:r>
              <a:rPr lang="ru-RU" sz="1300" dirty="0" err="1">
                <a:solidFill>
                  <a:srgbClr val="293A55"/>
                </a:solidFill>
                <a:latin typeface="+mj-lt"/>
              </a:rPr>
              <a:t>між</a:t>
            </a:r>
            <a:r>
              <a:rPr lang="ru-RU" sz="1300" dirty="0">
                <a:solidFill>
                  <a:srgbClr val="293A55"/>
                </a:solidFill>
                <a:latin typeface="+mj-lt"/>
              </a:rPr>
              <a:t> </a:t>
            </a:r>
            <a:r>
              <a:rPr lang="ru-RU" sz="1300" dirty="0" err="1">
                <a:solidFill>
                  <a:srgbClr val="293A55"/>
                </a:solidFill>
                <a:latin typeface="+mj-lt"/>
              </a:rPr>
              <a:t>спадкоємцями</a:t>
            </a:r>
            <a:r>
              <a:rPr lang="ru-RU" sz="1300" dirty="0">
                <a:solidFill>
                  <a:srgbClr val="293A55"/>
                </a:solidFill>
                <a:latin typeface="+mj-lt"/>
              </a:rPr>
              <a:t>, </a:t>
            </a:r>
            <a:r>
              <a:rPr lang="ru-RU" sz="1300" dirty="0" err="1">
                <a:solidFill>
                  <a:srgbClr val="293A55"/>
                </a:solidFill>
                <a:latin typeface="+mj-lt"/>
              </a:rPr>
              <a:t>хто</a:t>
            </a:r>
            <a:r>
              <a:rPr lang="ru-RU" sz="1300" dirty="0">
                <a:solidFill>
                  <a:srgbClr val="293A55"/>
                </a:solidFill>
                <a:latin typeface="+mj-lt"/>
              </a:rPr>
              <a:t> буде </a:t>
            </a:r>
            <a:r>
              <a:rPr lang="ru-RU" sz="1300" dirty="0" err="1">
                <a:solidFill>
                  <a:srgbClr val="293A55"/>
                </a:solidFill>
                <a:latin typeface="+mj-lt"/>
              </a:rPr>
              <a:t>приймати</a:t>
            </a:r>
            <a:r>
              <a:rPr lang="ru-RU" sz="1300" dirty="0">
                <a:solidFill>
                  <a:srgbClr val="293A55"/>
                </a:solidFill>
                <a:latin typeface="+mj-lt"/>
              </a:rPr>
              <a:t> </a:t>
            </a:r>
            <a:r>
              <a:rPr lang="ru-RU" sz="1300" dirty="0" err="1">
                <a:solidFill>
                  <a:srgbClr val="293A55"/>
                </a:solidFill>
                <a:latin typeface="+mj-lt"/>
              </a:rPr>
              <a:t>спадщину</a:t>
            </a:r>
            <a:r>
              <a:rPr lang="ru-RU" sz="1300" dirty="0">
                <a:solidFill>
                  <a:srgbClr val="293A55"/>
                </a:solidFill>
                <a:latin typeface="+mj-lt"/>
              </a:rPr>
              <a:t>, </a:t>
            </a:r>
            <a:r>
              <a:rPr lang="ru-RU" sz="1300" dirty="0" err="1">
                <a:solidFill>
                  <a:srgbClr val="293A55"/>
                </a:solidFill>
                <a:latin typeface="+mj-lt"/>
              </a:rPr>
              <a:t>відсутність</a:t>
            </a:r>
            <a:r>
              <a:rPr lang="ru-RU" sz="1300" dirty="0">
                <a:solidFill>
                  <a:srgbClr val="293A55"/>
                </a:solidFill>
                <a:latin typeface="+mj-lt"/>
              </a:rPr>
              <a:t> </a:t>
            </a:r>
            <a:r>
              <a:rPr lang="ru-RU" sz="1300" dirty="0" err="1">
                <a:solidFill>
                  <a:srgbClr val="293A55"/>
                </a:solidFill>
                <a:latin typeface="+mj-lt"/>
              </a:rPr>
              <a:t>коштів</a:t>
            </a:r>
            <a:r>
              <a:rPr lang="ru-RU" sz="1300" dirty="0">
                <a:solidFill>
                  <a:srgbClr val="293A55"/>
                </a:solidFill>
                <a:latin typeface="+mj-lt"/>
              </a:rPr>
              <a:t> для </a:t>
            </a:r>
            <a:r>
              <a:rPr lang="ru-RU" sz="1300" dirty="0" err="1">
                <a:solidFill>
                  <a:srgbClr val="293A55"/>
                </a:solidFill>
                <a:latin typeface="+mj-lt"/>
              </a:rPr>
              <a:t>проїзду</a:t>
            </a:r>
            <a:r>
              <a:rPr lang="ru-RU" sz="1300" dirty="0">
                <a:solidFill>
                  <a:srgbClr val="293A55"/>
                </a:solidFill>
                <a:latin typeface="+mj-lt"/>
              </a:rPr>
              <a:t> до </a:t>
            </a:r>
            <a:r>
              <a:rPr lang="ru-RU" sz="1300" dirty="0" err="1">
                <a:solidFill>
                  <a:srgbClr val="293A55"/>
                </a:solidFill>
                <a:latin typeface="+mj-lt"/>
              </a:rPr>
              <a:t>місця</a:t>
            </a:r>
            <a:r>
              <a:rPr lang="ru-RU" sz="1300" dirty="0">
                <a:solidFill>
                  <a:srgbClr val="293A55"/>
                </a:solidFill>
                <a:latin typeface="+mj-lt"/>
              </a:rPr>
              <a:t> </a:t>
            </a:r>
            <a:r>
              <a:rPr lang="ru-RU" sz="1300" dirty="0" err="1">
                <a:solidFill>
                  <a:srgbClr val="293A55"/>
                </a:solidFill>
                <a:latin typeface="+mj-lt"/>
              </a:rPr>
              <a:t>відкриття</a:t>
            </a:r>
            <a:r>
              <a:rPr lang="ru-RU" sz="1300" dirty="0">
                <a:solidFill>
                  <a:srgbClr val="293A55"/>
                </a:solidFill>
                <a:latin typeface="+mj-lt"/>
              </a:rPr>
              <a:t> </a:t>
            </a:r>
            <a:r>
              <a:rPr lang="ru-RU" sz="1300" dirty="0" err="1">
                <a:solidFill>
                  <a:srgbClr val="293A55"/>
                </a:solidFill>
                <a:latin typeface="+mj-lt"/>
              </a:rPr>
              <a:t>спадщини</a:t>
            </a:r>
            <a:r>
              <a:rPr lang="ru-RU" sz="1300" dirty="0">
                <a:solidFill>
                  <a:srgbClr val="293A55"/>
                </a:solidFill>
                <a:latin typeface="+mj-lt"/>
              </a:rPr>
              <a:t>, </a:t>
            </a:r>
            <a:r>
              <a:rPr lang="ru-RU" sz="1300" dirty="0" err="1">
                <a:solidFill>
                  <a:srgbClr val="293A55"/>
                </a:solidFill>
                <a:latin typeface="+mj-lt"/>
              </a:rPr>
              <a:t>проживання</a:t>
            </a:r>
            <a:r>
              <a:rPr lang="ru-RU" sz="1300" dirty="0">
                <a:solidFill>
                  <a:srgbClr val="293A55"/>
                </a:solidFill>
                <a:latin typeface="+mj-lt"/>
              </a:rPr>
              <a:t> у </a:t>
            </a:r>
            <a:r>
              <a:rPr lang="ru-RU" sz="1300" dirty="0" err="1">
                <a:solidFill>
                  <a:srgbClr val="293A55"/>
                </a:solidFill>
                <a:latin typeface="+mj-lt"/>
              </a:rPr>
              <a:t>спадковому</a:t>
            </a:r>
            <a:r>
              <a:rPr lang="ru-RU" sz="1300" dirty="0">
                <a:solidFill>
                  <a:srgbClr val="293A55"/>
                </a:solidFill>
                <a:latin typeface="+mj-lt"/>
              </a:rPr>
              <a:t> </a:t>
            </a:r>
            <a:r>
              <a:rPr lang="ru-RU" sz="1300" dirty="0" err="1">
                <a:solidFill>
                  <a:srgbClr val="293A55"/>
                </a:solidFill>
                <a:latin typeface="+mj-lt"/>
              </a:rPr>
              <a:t>майні</a:t>
            </a:r>
            <a:r>
              <a:rPr lang="ru-RU" sz="1300" dirty="0">
                <a:solidFill>
                  <a:srgbClr val="293A55"/>
                </a:solidFill>
                <a:latin typeface="+mj-lt"/>
              </a:rPr>
              <a:t> </a:t>
            </a:r>
            <a:r>
              <a:rPr lang="ru-RU" sz="1300" dirty="0" err="1">
                <a:solidFill>
                  <a:srgbClr val="293A55"/>
                </a:solidFill>
                <a:latin typeface="+mj-lt"/>
              </a:rPr>
              <a:t>після</a:t>
            </a:r>
            <a:r>
              <a:rPr lang="ru-RU" sz="1300" dirty="0">
                <a:solidFill>
                  <a:srgbClr val="293A55"/>
                </a:solidFill>
                <a:latin typeface="+mj-lt"/>
              </a:rPr>
              <a:t> </a:t>
            </a:r>
            <a:r>
              <a:rPr lang="ru-RU" sz="1300" dirty="0" err="1">
                <a:solidFill>
                  <a:srgbClr val="293A55"/>
                </a:solidFill>
                <a:latin typeface="+mj-lt"/>
              </a:rPr>
              <a:t>відкриття</a:t>
            </a:r>
            <a:r>
              <a:rPr lang="ru-RU" sz="1300" dirty="0">
                <a:solidFill>
                  <a:srgbClr val="293A55"/>
                </a:solidFill>
                <a:latin typeface="+mj-lt"/>
              </a:rPr>
              <a:t> </a:t>
            </a:r>
            <a:r>
              <a:rPr lang="ru-RU" sz="1300" dirty="0" err="1">
                <a:solidFill>
                  <a:srgbClr val="293A55"/>
                </a:solidFill>
                <a:latin typeface="+mj-lt"/>
              </a:rPr>
              <a:t>спадщини</a:t>
            </a:r>
            <a:r>
              <a:rPr lang="ru-RU" sz="1300" dirty="0">
                <a:solidFill>
                  <a:srgbClr val="293A55"/>
                </a:solidFill>
                <a:latin typeface="+mj-lt"/>
              </a:rPr>
              <a:t>, </a:t>
            </a:r>
            <a:r>
              <a:rPr lang="ru-RU" sz="1300" dirty="0" err="1">
                <a:solidFill>
                  <a:srgbClr val="293A55"/>
                </a:solidFill>
                <a:latin typeface="+mj-lt"/>
              </a:rPr>
              <a:t>несприятливі</a:t>
            </a:r>
            <a:r>
              <a:rPr lang="ru-RU" sz="1300" dirty="0">
                <a:solidFill>
                  <a:srgbClr val="293A55"/>
                </a:solidFill>
                <a:latin typeface="+mj-lt"/>
              </a:rPr>
              <a:t> </a:t>
            </a:r>
            <a:r>
              <a:rPr lang="ru-RU" sz="1300" dirty="0" err="1">
                <a:solidFill>
                  <a:srgbClr val="293A55"/>
                </a:solidFill>
                <a:latin typeface="+mj-lt"/>
              </a:rPr>
              <a:t>погодні</a:t>
            </a:r>
            <a:r>
              <a:rPr lang="ru-RU" sz="1300" dirty="0">
                <a:solidFill>
                  <a:srgbClr val="293A55"/>
                </a:solidFill>
                <a:latin typeface="+mj-lt"/>
              </a:rPr>
              <a:t> </a:t>
            </a:r>
            <a:r>
              <a:rPr lang="ru-RU" sz="1300" dirty="0" err="1">
                <a:solidFill>
                  <a:srgbClr val="293A55"/>
                </a:solidFill>
                <a:latin typeface="+mj-lt"/>
              </a:rPr>
              <a:t>умови</a:t>
            </a:r>
            <a:r>
              <a:rPr lang="ru-RU" sz="1300" dirty="0">
                <a:solidFill>
                  <a:srgbClr val="293A55"/>
                </a:solidFill>
                <a:latin typeface="+mj-lt"/>
              </a:rPr>
              <a:t> </a:t>
            </a:r>
            <a:r>
              <a:rPr lang="ru-RU" sz="1300" dirty="0" err="1">
                <a:solidFill>
                  <a:srgbClr val="293A55"/>
                </a:solidFill>
                <a:latin typeface="+mj-lt"/>
              </a:rPr>
              <a:t>тощо</a:t>
            </a:r>
            <a:r>
              <a:rPr lang="ru-RU" sz="1300" dirty="0">
                <a:solidFill>
                  <a:srgbClr val="293A55"/>
                </a:solidFill>
                <a:latin typeface="+mj-lt"/>
              </a:rPr>
              <a:t>.</a:t>
            </a:r>
          </a:p>
          <a:p>
            <a:pPr algn="just"/>
            <a:r>
              <a:rPr lang="ru-RU" sz="1300" dirty="0">
                <a:solidFill>
                  <a:srgbClr val="293A55"/>
                </a:solidFill>
                <a:latin typeface="+mj-lt"/>
              </a:rPr>
              <a:t>При </a:t>
            </a:r>
            <a:r>
              <a:rPr lang="ru-RU" sz="1300" dirty="0" err="1">
                <a:solidFill>
                  <a:srgbClr val="293A55"/>
                </a:solidFill>
                <a:latin typeface="+mj-lt"/>
              </a:rPr>
              <a:t>оцінці</a:t>
            </a:r>
            <a:r>
              <a:rPr lang="ru-RU" sz="1300" dirty="0">
                <a:solidFill>
                  <a:srgbClr val="293A55"/>
                </a:solidFill>
                <a:latin typeface="+mj-lt"/>
              </a:rPr>
              <a:t> </a:t>
            </a:r>
            <a:r>
              <a:rPr lang="ru-RU" sz="1300" dirty="0" err="1">
                <a:solidFill>
                  <a:srgbClr val="293A55"/>
                </a:solidFill>
                <a:latin typeface="+mj-lt"/>
              </a:rPr>
              <a:t>наявності</a:t>
            </a:r>
            <a:r>
              <a:rPr lang="ru-RU" sz="1300" dirty="0">
                <a:solidFill>
                  <a:srgbClr val="293A55"/>
                </a:solidFill>
                <a:latin typeface="+mj-lt"/>
              </a:rPr>
              <a:t> </a:t>
            </a:r>
            <a:r>
              <a:rPr lang="ru-RU" sz="1300" dirty="0" err="1">
                <a:solidFill>
                  <a:srgbClr val="293A55"/>
                </a:solidFill>
                <a:latin typeface="+mj-lt"/>
              </a:rPr>
              <a:t>поважних</a:t>
            </a:r>
            <a:r>
              <a:rPr lang="ru-RU" sz="1300" dirty="0">
                <a:solidFill>
                  <a:srgbClr val="293A55"/>
                </a:solidFill>
                <a:latin typeface="+mj-lt"/>
              </a:rPr>
              <a:t> причин для </a:t>
            </a:r>
            <a:r>
              <a:rPr lang="ru-RU" sz="1300" dirty="0" err="1">
                <a:solidFill>
                  <a:srgbClr val="293A55"/>
                </a:solidFill>
                <a:latin typeface="+mj-lt"/>
              </a:rPr>
              <a:t>визначення</a:t>
            </a:r>
            <a:r>
              <a:rPr lang="ru-RU" sz="1300" dirty="0">
                <a:solidFill>
                  <a:srgbClr val="293A55"/>
                </a:solidFill>
                <a:latin typeface="+mj-lt"/>
              </a:rPr>
              <a:t> </a:t>
            </a:r>
            <a:r>
              <a:rPr lang="ru-RU" sz="1300" dirty="0" err="1">
                <a:solidFill>
                  <a:srgbClr val="293A55"/>
                </a:solidFill>
                <a:latin typeface="+mj-lt"/>
              </a:rPr>
              <a:t>додаткового</a:t>
            </a:r>
            <a:r>
              <a:rPr lang="ru-RU" sz="1300" dirty="0">
                <a:solidFill>
                  <a:srgbClr val="293A55"/>
                </a:solidFill>
                <a:latin typeface="+mj-lt"/>
              </a:rPr>
              <a:t> строку на </a:t>
            </a:r>
            <a:r>
              <a:rPr lang="ru-RU" sz="1300" dirty="0" err="1">
                <a:solidFill>
                  <a:srgbClr val="293A55"/>
                </a:solidFill>
                <a:latin typeface="+mj-lt"/>
              </a:rPr>
              <a:t>прийняття</a:t>
            </a:r>
            <a:r>
              <a:rPr lang="ru-RU" sz="1300" dirty="0">
                <a:solidFill>
                  <a:srgbClr val="293A55"/>
                </a:solidFill>
                <a:latin typeface="+mj-lt"/>
              </a:rPr>
              <a:t> </a:t>
            </a:r>
            <a:r>
              <a:rPr lang="ru-RU" sz="1300" dirty="0" err="1">
                <a:solidFill>
                  <a:srgbClr val="293A55"/>
                </a:solidFill>
                <a:latin typeface="+mj-lt"/>
              </a:rPr>
              <a:t>спадщини</a:t>
            </a:r>
            <a:r>
              <a:rPr lang="ru-RU" sz="1300" dirty="0">
                <a:solidFill>
                  <a:srgbClr val="293A55"/>
                </a:solidFill>
                <a:latin typeface="+mj-lt"/>
              </a:rPr>
              <a:t>, суди </a:t>
            </a:r>
            <a:r>
              <a:rPr lang="ru-RU" sz="1300" dirty="0" err="1">
                <a:solidFill>
                  <a:srgbClr val="293A55"/>
                </a:solidFill>
                <a:latin typeface="+mj-lt"/>
              </a:rPr>
              <a:t>повинні</a:t>
            </a:r>
            <a:r>
              <a:rPr lang="ru-RU" sz="1300" dirty="0">
                <a:solidFill>
                  <a:srgbClr val="293A55"/>
                </a:solidFill>
                <a:latin typeface="+mj-lt"/>
              </a:rPr>
              <a:t> </a:t>
            </a:r>
            <a:r>
              <a:rPr lang="ru-RU" sz="1300" dirty="0" err="1">
                <a:solidFill>
                  <a:srgbClr val="293A55"/>
                </a:solidFill>
                <a:latin typeface="+mj-lt"/>
              </a:rPr>
              <a:t>розмежовувати</a:t>
            </a:r>
            <a:r>
              <a:rPr lang="ru-RU" sz="1300" dirty="0">
                <a:solidFill>
                  <a:srgbClr val="293A55"/>
                </a:solidFill>
                <a:latin typeface="+mj-lt"/>
              </a:rPr>
              <a:t> два </a:t>
            </a:r>
            <a:r>
              <a:rPr lang="ru-RU" sz="1300" dirty="0" err="1">
                <a:solidFill>
                  <a:srgbClr val="293A55"/>
                </a:solidFill>
                <a:latin typeface="+mj-lt"/>
              </a:rPr>
              <a:t>періоди</a:t>
            </a:r>
            <a:r>
              <a:rPr lang="ru-RU" sz="1300" dirty="0">
                <a:solidFill>
                  <a:srgbClr val="293A55"/>
                </a:solidFill>
                <a:latin typeface="+mj-lt"/>
              </a:rPr>
              <a:t> та </a:t>
            </a:r>
            <a:r>
              <a:rPr lang="ru-RU" sz="1300" dirty="0" err="1">
                <a:solidFill>
                  <a:srgbClr val="293A55"/>
                </a:solidFill>
                <a:latin typeface="+mj-lt"/>
              </a:rPr>
              <a:t>оцінювати</a:t>
            </a:r>
            <a:r>
              <a:rPr lang="ru-RU" sz="1300" dirty="0">
                <a:solidFill>
                  <a:srgbClr val="293A55"/>
                </a:solidFill>
                <a:latin typeface="+mj-lt"/>
              </a:rPr>
              <a:t> </a:t>
            </a:r>
            <a:r>
              <a:rPr lang="ru-RU" sz="1300" dirty="0" err="1">
                <a:solidFill>
                  <a:srgbClr val="293A55"/>
                </a:solidFill>
                <a:latin typeface="+mj-lt"/>
              </a:rPr>
              <a:t>наявність</a:t>
            </a:r>
            <a:r>
              <a:rPr lang="ru-RU" sz="1300" dirty="0">
                <a:solidFill>
                  <a:srgbClr val="293A55"/>
                </a:solidFill>
                <a:latin typeface="+mj-lt"/>
              </a:rPr>
              <a:t> </a:t>
            </a:r>
            <a:r>
              <a:rPr lang="ru-RU" sz="1300" dirty="0" err="1">
                <a:solidFill>
                  <a:srgbClr val="293A55"/>
                </a:solidFill>
                <a:latin typeface="+mj-lt"/>
              </a:rPr>
              <a:t>об'єктивних</a:t>
            </a:r>
            <a:r>
              <a:rPr lang="ru-RU" sz="1300" dirty="0">
                <a:solidFill>
                  <a:srgbClr val="293A55"/>
                </a:solidFill>
                <a:latin typeface="+mj-lt"/>
              </a:rPr>
              <a:t>, </a:t>
            </a:r>
            <a:r>
              <a:rPr lang="ru-RU" sz="1300" dirty="0" err="1">
                <a:solidFill>
                  <a:srgbClr val="293A55"/>
                </a:solidFill>
                <a:latin typeface="+mj-lt"/>
              </a:rPr>
              <a:t>непереборних</a:t>
            </a:r>
            <a:r>
              <a:rPr lang="ru-RU" sz="1300" dirty="0">
                <a:solidFill>
                  <a:srgbClr val="293A55"/>
                </a:solidFill>
                <a:latin typeface="+mj-lt"/>
              </a:rPr>
              <a:t> </a:t>
            </a:r>
            <a:r>
              <a:rPr lang="ru-RU" sz="1300" dirty="0" err="1">
                <a:solidFill>
                  <a:srgbClr val="293A55"/>
                </a:solidFill>
                <a:latin typeface="+mj-lt"/>
              </a:rPr>
              <a:t>перешкод</a:t>
            </a:r>
            <a:r>
              <a:rPr lang="ru-RU" sz="1300" dirty="0">
                <a:solidFill>
                  <a:srgbClr val="293A55"/>
                </a:solidFill>
                <a:latin typeface="+mj-lt"/>
              </a:rPr>
              <a:t> для </a:t>
            </a:r>
            <a:r>
              <a:rPr lang="ru-RU" sz="1300" dirty="0" err="1">
                <a:solidFill>
                  <a:srgbClr val="293A55"/>
                </a:solidFill>
                <a:latin typeface="+mj-lt"/>
              </a:rPr>
              <a:t>реалізацією</a:t>
            </a:r>
            <a:r>
              <a:rPr lang="ru-RU" sz="1300" dirty="0">
                <a:solidFill>
                  <a:srgbClr val="293A55"/>
                </a:solidFill>
                <a:latin typeface="+mj-lt"/>
              </a:rPr>
              <a:t> особою права на </a:t>
            </a:r>
            <a:r>
              <a:rPr lang="ru-RU" sz="1300" dirty="0" err="1">
                <a:solidFill>
                  <a:srgbClr val="293A55"/>
                </a:solidFill>
                <a:latin typeface="+mj-lt"/>
              </a:rPr>
              <a:t>прийняття</a:t>
            </a:r>
            <a:r>
              <a:rPr lang="ru-RU" sz="1300" dirty="0">
                <a:solidFill>
                  <a:srgbClr val="293A55"/>
                </a:solidFill>
                <a:latin typeface="+mj-lt"/>
              </a:rPr>
              <a:t> </a:t>
            </a:r>
            <a:r>
              <a:rPr lang="ru-RU" sz="1300" dirty="0" err="1">
                <a:solidFill>
                  <a:srgbClr val="293A55"/>
                </a:solidFill>
                <a:latin typeface="+mj-lt"/>
              </a:rPr>
              <a:t>спадщини</a:t>
            </a:r>
            <a:r>
              <a:rPr lang="ru-RU" sz="1300" dirty="0">
                <a:solidFill>
                  <a:srgbClr val="293A55"/>
                </a:solidFill>
                <a:latin typeface="+mj-lt"/>
              </a:rPr>
              <a:t>. Перший </a:t>
            </a:r>
            <a:r>
              <a:rPr lang="ru-RU" sz="1300" dirty="0" err="1">
                <a:solidFill>
                  <a:srgbClr val="293A55"/>
                </a:solidFill>
                <a:latin typeface="+mj-lt"/>
              </a:rPr>
              <a:t>період</a:t>
            </a:r>
            <a:r>
              <a:rPr lang="ru-RU" sz="1300" dirty="0">
                <a:solidFill>
                  <a:srgbClr val="293A55"/>
                </a:solidFill>
                <a:latin typeface="+mj-lt"/>
              </a:rPr>
              <a:t> - </a:t>
            </a:r>
            <a:r>
              <a:rPr lang="ru-RU" sz="1300" dirty="0" err="1">
                <a:solidFill>
                  <a:srgbClr val="293A55"/>
                </a:solidFill>
                <a:latin typeface="+mj-lt"/>
              </a:rPr>
              <a:t>період</a:t>
            </a:r>
            <a:r>
              <a:rPr lang="ru-RU" sz="1300" dirty="0">
                <a:solidFill>
                  <a:srgbClr val="293A55"/>
                </a:solidFill>
                <a:latin typeface="+mj-lt"/>
              </a:rPr>
              <a:t> </a:t>
            </a:r>
            <a:r>
              <a:rPr lang="ru-RU" sz="1300" dirty="0" err="1">
                <a:solidFill>
                  <a:srgbClr val="293A55"/>
                </a:solidFill>
                <a:latin typeface="+mj-lt"/>
              </a:rPr>
              <a:t>визначений</a:t>
            </a:r>
            <a:r>
              <a:rPr lang="ru-RU" sz="1300" dirty="0">
                <a:solidFill>
                  <a:srgbClr val="293A55"/>
                </a:solidFill>
                <a:latin typeface="+mj-lt"/>
              </a:rPr>
              <a:t> законом для </a:t>
            </a:r>
            <a:r>
              <a:rPr lang="ru-RU" sz="1300" dirty="0" err="1">
                <a:solidFill>
                  <a:srgbClr val="293A55"/>
                </a:solidFill>
                <a:latin typeface="+mj-lt"/>
              </a:rPr>
              <a:t>прийняття</a:t>
            </a:r>
            <a:r>
              <a:rPr lang="ru-RU" sz="1300" dirty="0">
                <a:solidFill>
                  <a:srgbClr val="293A55"/>
                </a:solidFill>
                <a:latin typeface="+mj-lt"/>
              </a:rPr>
              <a:t> </a:t>
            </a:r>
            <a:r>
              <a:rPr lang="ru-RU" sz="1300" dirty="0" err="1">
                <a:solidFill>
                  <a:srgbClr val="293A55"/>
                </a:solidFill>
                <a:latin typeface="+mj-lt"/>
              </a:rPr>
              <a:t>спадщини</a:t>
            </a:r>
            <a:r>
              <a:rPr lang="ru-RU" sz="1300" dirty="0">
                <a:solidFill>
                  <a:srgbClr val="293A55"/>
                </a:solidFill>
                <a:latin typeface="+mj-lt"/>
              </a:rPr>
              <a:t> (6 </a:t>
            </a:r>
            <a:r>
              <a:rPr lang="ru-RU" sz="1300" dirty="0" err="1">
                <a:solidFill>
                  <a:srgbClr val="293A55"/>
                </a:solidFill>
                <a:latin typeface="+mj-lt"/>
              </a:rPr>
              <a:t>місяців</a:t>
            </a:r>
            <a:r>
              <a:rPr lang="ru-RU" sz="1300" dirty="0">
                <a:solidFill>
                  <a:srgbClr val="293A55"/>
                </a:solidFill>
                <a:latin typeface="+mj-lt"/>
              </a:rPr>
              <a:t> </a:t>
            </a:r>
            <a:r>
              <a:rPr lang="ru-RU" sz="1300" dirty="0" err="1">
                <a:solidFill>
                  <a:srgbClr val="293A55"/>
                </a:solidFill>
                <a:latin typeface="+mj-lt"/>
              </a:rPr>
              <a:t>від</a:t>
            </a:r>
            <a:r>
              <a:rPr lang="ru-RU" sz="1300" dirty="0">
                <a:solidFill>
                  <a:srgbClr val="293A55"/>
                </a:solidFill>
                <a:latin typeface="+mj-lt"/>
              </a:rPr>
              <a:t> дня </a:t>
            </a:r>
            <a:r>
              <a:rPr lang="ru-RU" sz="1300" dirty="0" err="1">
                <a:solidFill>
                  <a:srgbClr val="293A55"/>
                </a:solidFill>
                <a:latin typeface="+mj-lt"/>
              </a:rPr>
              <a:t>відкриття</a:t>
            </a:r>
            <a:r>
              <a:rPr lang="ru-RU" sz="1300" dirty="0">
                <a:solidFill>
                  <a:srgbClr val="293A55"/>
                </a:solidFill>
                <a:latin typeface="+mj-lt"/>
              </a:rPr>
              <a:t> </a:t>
            </a:r>
            <a:r>
              <a:rPr lang="ru-RU" sz="1300" dirty="0" err="1">
                <a:solidFill>
                  <a:srgbClr val="293A55"/>
                </a:solidFill>
                <a:latin typeface="+mj-lt"/>
              </a:rPr>
              <a:t>спадщини</a:t>
            </a:r>
            <a:r>
              <a:rPr lang="ru-RU" sz="1300" dirty="0">
                <a:solidFill>
                  <a:srgbClr val="293A55"/>
                </a:solidFill>
                <a:latin typeface="+mj-lt"/>
              </a:rPr>
              <a:t>), </a:t>
            </a:r>
            <a:r>
              <a:rPr lang="ru-RU" sz="1300" dirty="0" err="1">
                <a:solidFill>
                  <a:srgbClr val="293A55"/>
                </a:solidFill>
                <a:latin typeface="+mj-lt"/>
              </a:rPr>
              <a:t>другий</a:t>
            </a:r>
            <a:r>
              <a:rPr lang="ru-RU" sz="1300" dirty="0">
                <a:solidFill>
                  <a:srgbClr val="293A55"/>
                </a:solidFill>
                <a:latin typeface="+mj-lt"/>
              </a:rPr>
              <a:t> </a:t>
            </a:r>
            <a:r>
              <a:rPr lang="ru-RU" sz="1300" dirty="0" err="1">
                <a:solidFill>
                  <a:srgbClr val="293A55"/>
                </a:solidFill>
                <a:latin typeface="+mj-lt"/>
              </a:rPr>
              <a:t>період</a:t>
            </a:r>
            <a:r>
              <a:rPr lang="ru-RU" sz="1300" dirty="0">
                <a:solidFill>
                  <a:srgbClr val="293A55"/>
                </a:solidFill>
                <a:latin typeface="+mj-lt"/>
              </a:rPr>
              <a:t> - </a:t>
            </a:r>
            <a:r>
              <a:rPr lang="ru-RU" sz="1300" dirty="0" err="1">
                <a:solidFill>
                  <a:srgbClr val="293A55"/>
                </a:solidFill>
                <a:latin typeface="+mj-lt"/>
              </a:rPr>
              <a:t>від</a:t>
            </a:r>
            <a:r>
              <a:rPr lang="ru-RU" sz="1300" dirty="0">
                <a:solidFill>
                  <a:srgbClr val="293A55"/>
                </a:solidFill>
                <a:latin typeface="+mj-lt"/>
              </a:rPr>
              <a:t> дня </a:t>
            </a:r>
            <a:r>
              <a:rPr lang="ru-RU" sz="1300" dirty="0" err="1">
                <a:solidFill>
                  <a:srgbClr val="293A55"/>
                </a:solidFill>
                <a:latin typeface="+mj-lt"/>
              </a:rPr>
              <a:t>закінчення</a:t>
            </a:r>
            <a:r>
              <a:rPr lang="ru-RU" sz="1300" dirty="0">
                <a:solidFill>
                  <a:srgbClr val="293A55"/>
                </a:solidFill>
                <a:latin typeface="+mj-lt"/>
              </a:rPr>
              <a:t> </a:t>
            </a:r>
            <a:r>
              <a:rPr lang="ru-RU" sz="1300" dirty="0" err="1">
                <a:solidFill>
                  <a:srgbClr val="293A55"/>
                </a:solidFill>
                <a:latin typeface="+mj-lt"/>
              </a:rPr>
              <a:t>шестимісячного</a:t>
            </a:r>
            <a:r>
              <a:rPr lang="ru-RU" sz="1300" dirty="0">
                <a:solidFill>
                  <a:srgbClr val="293A55"/>
                </a:solidFill>
                <a:latin typeface="+mj-lt"/>
              </a:rPr>
              <a:t> строку для </a:t>
            </a:r>
            <a:r>
              <a:rPr lang="ru-RU" sz="1300" dirty="0" err="1">
                <a:solidFill>
                  <a:srgbClr val="293A55"/>
                </a:solidFill>
                <a:latin typeface="+mj-lt"/>
              </a:rPr>
              <a:t>прийняття</a:t>
            </a:r>
            <a:r>
              <a:rPr lang="ru-RU" sz="1300" dirty="0">
                <a:solidFill>
                  <a:srgbClr val="293A55"/>
                </a:solidFill>
                <a:latin typeface="+mj-lt"/>
              </a:rPr>
              <a:t> </a:t>
            </a:r>
            <a:r>
              <a:rPr lang="ru-RU" sz="1300" dirty="0" err="1">
                <a:solidFill>
                  <a:srgbClr val="293A55"/>
                </a:solidFill>
                <a:latin typeface="+mj-lt"/>
              </a:rPr>
              <a:t>спадщини</a:t>
            </a:r>
            <a:r>
              <a:rPr lang="ru-RU" sz="1300" dirty="0">
                <a:solidFill>
                  <a:srgbClr val="293A55"/>
                </a:solidFill>
                <a:latin typeface="+mj-lt"/>
              </a:rPr>
              <a:t> до дня </a:t>
            </a:r>
            <a:r>
              <a:rPr lang="ru-RU" sz="1300" dirty="0" err="1">
                <a:solidFill>
                  <a:srgbClr val="293A55"/>
                </a:solidFill>
                <a:latin typeface="+mj-lt"/>
              </a:rPr>
              <a:t>звернення</a:t>
            </a:r>
            <a:r>
              <a:rPr lang="ru-RU" sz="1300" dirty="0">
                <a:solidFill>
                  <a:srgbClr val="293A55"/>
                </a:solidFill>
                <a:latin typeface="+mj-lt"/>
              </a:rPr>
              <a:t> до суду </a:t>
            </a:r>
            <a:r>
              <a:rPr lang="ru-RU" sz="1300" dirty="0" err="1">
                <a:solidFill>
                  <a:srgbClr val="293A55"/>
                </a:solidFill>
                <a:latin typeface="+mj-lt"/>
              </a:rPr>
              <a:t>із</a:t>
            </a:r>
            <a:r>
              <a:rPr lang="ru-RU" sz="1300" dirty="0">
                <a:solidFill>
                  <a:srgbClr val="293A55"/>
                </a:solidFill>
                <a:latin typeface="+mj-lt"/>
              </a:rPr>
              <a:t> </a:t>
            </a:r>
            <a:r>
              <a:rPr lang="ru-RU" sz="1300" dirty="0" err="1">
                <a:solidFill>
                  <a:srgbClr val="293A55"/>
                </a:solidFill>
                <a:latin typeface="+mj-lt"/>
              </a:rPr>
              <a:t>позовом</a:t>
            </a:r>
            <a:r>
              <a:rPr lang="ru-RU" sz="1300" dirty="0">
                <a:solidFill>
                  <a:srgbClr val="293A55"/>
                </a:solidFill>
                <a:latin typeface="+mj-lt"/>
              </a:rPr>
              <a:t> про </a:t>
            </a:r>
            <a:r>
              <a:rPr lang="ru-RU" sz="1300" dirty="0" err="1">
                <a:solidFill>
                  <a:srgbClr val="293A55"/>
                </a:solidFill>
                <a:latin typeface="+mj-lt"/>
              </a:rPr>
              <a:t>визначення</a:t>
            </a:r>
            <a:r>
              <a:rPr lang="ru-RU" sz="1300" dirty="0">
                <a:solidFill>
                  <a:srgbClr val="293A55"/>
                </a:solidFill>
                <a:latin typeface="+mj-lt"/>
              </a:rPr>
              <a:t> </a:t>
            </a:r>
            <a:r>
              <a:rPr lang="ru-RU" sz="1300" dirty="0" err="1">
                <a:solidFill>
                  <a:srgbClr val="293A55"/>
                </a:solidFill>
                <a:latin typeface="+mj-lt"/>
              </a:rPr>
              <a:t>додаткового</a:t>
            </a:r>
            <a:r>
              <a:rPr lang="ru-RU" sz="1300" dirty="0">
                <a:solidFill>
                  <a:srgbClr val="293A55"/>
                </a:solidFill>
                <a:latin typeface="+mj-lt"/>
              </a:rPr>
              <a:t> строку для </a:t>
            </a:r>
            <a:r>
              <a:rPr lang="ru-RU" sz="1300" dirty="0" err="1">
                <a:solidFill>
                  <a:srgbClr val="293A55"/>
                </a:solidFill>
                <a:latin typeface="+mj-lt"/>
              </a:rPr>
              <a:t>прийняття</a:t>
            </a:r>
            <a:r>
              <a:rPr lang="ru-RU" sz="1300" dirty="0">
                <a:solidFill>
                  <a:srgbClr val="293A55"/>
                </a:solidFill>
                <a:latin typeface="+mj-lt"/>
              </a:rPr>
              <a:t> </a:t>
            </a:r>
            <a:r>
              <a:rPr lang="ru-RU" sz="1300" dirty="0" err="1">
                <a:solidFill>
                  <a:srgbClr val="293A55"/>
                </a:solidFill>
                <a:latin typeface="+mj-lt"/>
              </a:rPr>
              <a:t>спадщини</a:t>
            </a:r>
            <a:r>
              <a:rPr lang="ru-RU" sz="1300" dirty="0">
                <a:solidFill>
                  <a:srgbClr val="293A55"/>
                </a:solidFill>
                <a:latin typeface="+mj-lt"/>
              </a:rPr>
              <a:t>.</a:t>
            </a:r>
          </a:p>
          <a:p>
            <a:pPr algn="just"/>
            <a:r>
              <a:rPr lang="ru-RU" sz="1300" dirty="0">
                <a:solidFill>
                  <a:srgbClr val="293A55"/>
                </a:solidFill>
                <a:latin typeface="+mj-lt"/>
              </a:rPr>
              <a:t>Суди </a:t>
            </a:r>
            <a:r>
              <a:rPr lang="ru-RU" sz="1300" dirty="0" err="1">
                <a:solidFill>
                  <a:srgbClr val="293A55"/>
                </a:solidFill>
                <a:latin typeface="+mj-lt"/>
              </a:rPr>
              <a:t>зазначали</a:t>
            </a:r>
            <a:r>
              <a:rPr lang="ru-RU" sz="1300" dirty="0">
                <a:solidFill>
                  <a:srgbClr val="293A55"/>
                </a:solidFill>
                <a:latin typeface="+mj-lt"/>
              </a:rPr>
              <a:t>, </a:t>
            </a:r>
            <a:r>
              <a:rPr lang="ru-RU" sz="1300" dirty="0" err="1">
                <a:solidFill>
                  <a:srgbClr val="293A55"/>
                </a:solidFill>
                <a:latin typeface="+mj-lt"/>
              </a:rPr>
              <a:t>що</a:t>
            </a:r>
            <a:r>
              <a:rPr lang="ru-RU" sz="1300" dirty="0">
                <a:solidFill>
                  <a:srgbClr val="293A55"/>
                </a:solidFill>
                <a:latin typeface="+mj-lt"/>
              </a:rPr>
              <a:t> в </a:t>
            </a:r>
            <a:r>
              <a:rPr lang="ru-RU" sz="1300" dirty="0" err="1">
                <a:solidFill>
                  <a:srgbClr val="293A55"/>
                </a:solidFill>
                <a:latin typeface="+mj-lt"/>
              </a:rPr>
              <a:t>обґрунтування</a:t>
            </a:r>
            <a:r>
              <a:rPr lang="ru-RU" sz="1300" dirty="0">
                <a:solidFill>
                  <a:srgbClr val="293A55"/>
                </a:solidFill>
                <a:latin typeface="+mj-lt"/>
              </a:rPr>
              <a:t> </a:t>
            </a:r>
            <a:r>
              <a:rPr lang="ru-RU" sz="1300" dirty="0" err="1">
                <a:solidFill>
                  <a:srgbClr val="293A55"/>
                </a:solidFill>
                <a:latin typeface="+mj-lt"/>
              </a:rPr>
              <a:t>поважності</a:t>
            </a:r>
            <a:r>
              <a:rPr lang="ru-RU" sz="1300" dirty="0">
                <a:solidFill>
                  <a:srgbClr val="293A55"/>
                </a:solidFill>
                <a:latin typeface="+mj-lt"/>
              </a:rPr>
              <a:t> причин пропуску строку для </a:t>
            </a:r>
            <a:r>
              <a:rPr lang="ru-RU" sz="1300" dirty="0" err="1">
                <a:solidFill>
                  <a:srgbClr val="293A55"/>
                </a:solidFill>
                <a:latin typeface="+mj-lt"/>
              </a:rPr>
              <a:t>прийняття</a:t>
            </a:r>
            <a:r>
              <a:rPr lang="ru-RU" sz="1300" dirty="0">
                <a:solidFill>
                  <a:srgbClr val="293A55"/>
                </a:solidFill>
                <a:latin typeface="+mj-lt"/>
              </a:rPr>
              <a:t> </a:t>
            </a:r>
            <a:r>
              <a:rPr lang="ru-RU" sz="1300" dirty="0" err="1">
                <a:solidFill>
                  <a:srgbClr val="293A55"/>
                </a:solidFill>
                <a:latin typeface="+mj-lt"/>
              </a:rPr>
              <a:t>спадщини</a:t>
            </a:r>
            <a:r>
              <a:rPr lang="ru-RU" sz="1300" dirty="0">
                <a:solidFill>
                  <a:srgbClr val="293A55"/>
                </a:solidFill>
                <a:latin typeface="+mj-lt"/>
              </a:rPr>
              <a:t>, ОСОБА_1 </a:t>
            </a:r>
            <a:r>
              <a:rPr lang="ru-RU" sz="1300" dirty="0" err="1">
                <a:solidFill>
                  <a:srgbClr val="293A55"/>
                </a:solidFill>
                <a:latin typeface="+mj-lt"/>
              </a:rPr>
              <a:t>вказував</a:t>
            </a:r>
            <a:r>
              <a:rPr lang="ru-RU" sz="1300" dirty="0">
                <a:solidFill>
                  <a:srgbClr val="293A55"/>
                </a:solidFill>
                <a:latin typeface="+mj-lt"/>
              </a:rPr>
              <a:t> на </a:t>
            </a:r>
            <a:r>
              <a:rPr lang="ru-RU" sz="1300" dirty="0" err="1">
                <a:solidFill>
                  <a:srgbClr val="293A55"/>
                </a:solidFill>
                <a:latin typeface="+mj-lt"/>
              </a:rPr>
              <a:t>тривале</a:t>
            </a:r>
            <a:r>
              <a:rPr lang="ru-RU" sz="1300" dirty="0">
                <a:solidFill>
                  <a:srgbClr val="293A55"/>
                </a:solidFill>
                <a:latin typeface="+mj-lt"/>
              </a:rPr>
              <a:t> </a:t>
            </a:r>
            <a:r>
              <a:rPr lang="ru-RU" sz="1300" dirty="0" err="1">
                <a:solidFill>
                  <a:srgbClr val="293A55"/>
                </a:solidFill>
                <a:latin typeface="+mj-lt"/>
              </a:rPr>
              <a:t>лікування</a:t>
            </a:r>
            <a:r>
              <a:rPr lang="ru-RU" sz="1300" dirty="0">
                <a:solidFill>
                  <a:srgbClr val="293A55"/>
                </a:solidFill>
                <a:latin typeface="+mj-lt"/>
              </a:rPr>
              <a:t> та </a:t>
            </a:r>
            <a:r>
              <a:rPr lang="ru-RU" sz="1300" dirty="0" err="1">
                <a:solidFill>
                  <a:srgbClr val="293A55"/>
                </a:solidFill>
                <a:latin typeface="+mj-lt"/>
              </a:rPr>
              <a:t>перебування</a:t>
            </a:r>
            <a:r>
              <a:rPr lang="ru-RU" sz="1300" dirty="0">
                <a:solidFill>
                  <a:srgbClr val="293A55"/>
                </a:solidFill>
                <a:latin typeface="+mj-lt"/>
              </a:rPr>
              <a:t> у </a:t>
            </a:r>
            <a:r>
              <a:rPr lang="ru-RU" sz="1300" dirty="0" err="1">
                <a:solidFill>
                  <a:srgbClr val="293A55"/>
                </a:solidFill>
                <a:latin typeface="+mj-lt"/>
              </a:rPr>
              <a:t>тривалому</a:t>
            </a:r>
            <a:r>
              <a:rPr lang="ru-RU" sz="1300" dirty="0">
                <a:solidFill>
                  <a:srgbClr val="293A55"/>
                </a:solidFill>
                <a:latin typeface="+mj-lt"/>
              </a:rPr>
              <a:t> </a:t>
            </a:r>
            <a:r>
              <a:rPr lang="ru-RU" sz="1300" dirty="0" err="1">
                <a:solidFill>
                  <a:srgbClr val="293A55"/>
                </a:solidFill>
                <a:latin typeface="+mj-lt"/>
              </a:rPr>
              <a:t>відрядженні</a:t>
            </a:r>
            <a:r>
              <a:rPr lang="ru-RU" sz="1300" dirty="0">
                <a:solidFill>
                  <a:srgbClr val="293A55"/>
                </a:solidFill>
                <a:latin typeface="+mj-lt"/>
              </a:rPr>
              <a:t>.</a:t>
            </a:r>
          </a:p>
          <a:p>
            <a:pPr algn="just"/>
            <a:r>
              <a:rPr lang="ru-RU" sz="1300" dirty="0" err="1">
                <a:solidFill>
                  <a:srgbClr val="293A55"/>
                </a:solidFill>
                <a:latin typeface="+mj-lt"/>
              </a:rPr>
              <a:t>Проте</a:t>
            </a:r>
            <a:r>
              <a:rPr lang="ru-RU" sz="1300" dirty="0">
                <a:solidFill>
                  <a:srgbClr val="293A55"/>
                </a:solidFill>
                <a:latin typeface="+mj-lt"/>
              </a:rPr>
              <a:t> </a:t>
            </a:r>
            <a:r>
              <a:rPr lang="ru-RU" sz="1300" dirty="0" err="1">
                <a:solidFill>
                  <a:srgbClr val="293A55"/>
                </a:solidFill>
                <a:latin typeface="+mj-lt"/>
              </a:rPr>
              <a:t>надані</a:t>
            </a:r>
            <a:r>
              <a:rPr lang="ru-RU" sz="1300" dirty="0">
                <a:solidFill>
                  <a:srgbClr val="293A55"/>
                </a:solidFill>
                <a:latin typeface="+mj-lt"/>
              </a:rPr>
              <a:t> ОСОБА_1 </a:t>
            </a:r>
            <a:r>
              <a:rPr lang="ru-RU" sz="1300" dirty="0" err="1">
                <a:solidFill>
                  <a:srgbClr val="293A55"/>
                </a:solidFill>
                <a:latin typeface="+mj-lt"/>
              </a:rPr>
              <a:t>докази</a:t>
            </a:r>
            <a:r>
              <a:rPr lang="ru-RU" sz="1300" dirty="0">
                <a:solidFill>
                  <a:srgbClr val="293A55"/>
                </a:solidFill>
                <a:latin typeface="+mj-lt"/>
              </a:rPr>
              <a:t> </a:t>
            </a:r>
            <a:r>
              <a:rPr lang="ru-RU" sz="1300" dirty="0" err="1">
                <a:solidFill>
                  <a:srgbClr val="293A55"/>
                </a:solidFill>
                <a:latin typeface="+mj-lt"/>
              </a:rPr>
              <a:t>щодо</a:t>
            </a:r>
            <a:r>
              <a:rPr lang="ru-RU" sz="1300" dirty="0">
                <a:solidFill>
                  <a:srgbClr val="293A55"/>
                </a:solidFill>
                <a:latin typeface="+mj-lt"/>
              </a:rPr>
              <a:t> </a:t>
            </a:r>
            <a:r>
              <a:rPr lang="ru-RU" sz="1300" dirty="0" err="1">
                <a:solidFill>
                  <a:srgbClr val="293A55"/>
                </a:solidFill>
                <a:latin typeface="+mj-lt"/>
              </a:rPr>
              <a:t>неможливості</a:t>
            </a:r>
            <a:r>
              <a:rPr lang="ru-RU" sz="1300" dirty="0">
                <a:solidFill>
                  <a:srgbClr val="293A55"/>
                </a:solidFill>
                <a:latin typeface="+mj-lt"/>
              </a:rPr>
              <a:t> </a:t>
            </a:r>
            <a:r>
              <a:rPr lang="ru-RU" sz="1300" dirty="0" err="1">
                <a:solidFill>
                  <a:srgbClr val="293A55"/>
                </a:solidFill>
                <a:latin typeface="+mj-lt"/>
              </a:rPr>
              <a:t>подання</a:t>
            </a:r>
            <a:r>
              <a:rPr lang="ru-RU" sz="1300" dirty="0">
                <a:solidFill>
                  <a:srgbClr val="293A55"/>
                </a:solidFill>
                <a:latin typeface="+mj-lt"/>
              </a:rPr>
              <a:t> заяви про </a:t>
            </a:r>
            <a:r>
              <a:rPr lang="ru-RU" sz="1300" dirty="0" err="1">
                <a:solidFill>
                  <a:srgbClr val="293A55"/>
                </a:solidFill>
                <a:latin typeface="+mj-lt"/>
              </a:rPr>
              <a:t>прийняття</a:t>
            </a:r>
            <a:r>
              <a:rPr lang="ru-RU" sz="1300" dirty="0">
                <a:solidFill>
                  <a:srgbClr val="293A55"/>
                </a:solidFill>
                <a:latin typeface="+mj-lt"/>
              </a:rPr>
              <a:t> </a:t>
            </a:r>
            <a:r>
              <a:rPr lang="ru-RU" sz="1300" dirty="0" err="1">
                <a:solidFill>
                  <a:srgbClr val="293A55"/>
                </a:solidFill>
                <a:latin typeface="+mj-lt"/>
              </a:rPr>
              <a:t>спадщини</a:t>
            </a:r>
            <a:r>
              <a:rPr lang="ru-RU" sz="1300" dirty="0">
                <a:solidFill>
                  <a:srgbClr val="293A55"/>
                </a:solidFill>
                <a:latin typeface="+mj-lt"/>
              </a:rPr>
              <a:t> у </a:t>
            </a:r>
            <a:r>
              <a:rPr lang="ru-RU" sz="1300" dirty="0" err="1">
                <a:solidFill>
                  <a:srgbClr val="293A55"/>
                </a:solidFill>
                <a:latin typeface="+mj-lt"/>
              </a:rPr>
              <a:t>зв'язку</a:t>
            </a:r>
            <a:r>
              <a:rPr lang="ru-RU" sz="1300" dirty="0">
                <a:solidFill>
                  <a:srgbClr val="293A55"/>
                </a:solidFill>
                <a:latin typeface="+mj-lt"/>
              </a:rPr>
              <a:t> з </a:t>
            </a:r>
            <a:r>
              <a:rPr lang="ru-RU" sz="1300" dirty="0" err="1">
                <a:solidFill>
                  <a:srgbClr val="293A55"/>
                </a:solidFill>
                <a:latin typeface="+mj-lt"/>
              </a:rPr>
              <a:t>погіршенням</a:t>
            </a:r>
            <a:r>
              <a:rPr lang="ru-RU" sz="1300" dirty="0">
                <a:solidFill>
                  <a:srgbClr val="293A55"/>
                </a:solidFill>
                <a:latin typeface="+mj-lt"/>
              </a:rPr>
              <a:t> </a:t>
            </a:r>
            <a:r>
              <a:rPr lang="ru-RU" sz="1300" dirty="0" err="1">
                <a:solidFill>
                  <a:srgbClr val="293A55"/>
                </a:solidFill>
                <a:latin typeface="+mj-lt"/>
              </a:rPr>
              <a:t>його</a:t>
            </a:r>
            <a:r>
              <a:rPr lang="ru-RU" sz="1300" dirty="0">
                <a:solidFill>
                  <a:srgbClr val="293A55"/>
                </a:solidFill>
                <a:latin typeface="+mj-lt"/>
              </a:rPr>
              <a:t> стану </a:t>
            </a:r>
            <a:r>
              <a:rPr lang="ru-RU" sz="1300" dirty="0" err="1">
                <a:solidFill>
                  <a:srgbClr val="293A55"/>
                </a:solidFill>
                <a:latin typeface="+mj-lt"/>
              </a:rPr>
              <a:t>здоров'я</a:t>
            </a:r>
            <a:r>
              <a:rPr lang="ru-RU" sz="1300" dirty="0">
                <a:solidFill>
                  <a:srgbClr val="293A55"/>
                </a:solidFill>
                <a:latin typeface="+mj-lt"/>
              </a:rPr>
              <a:t>, хворобою, </a:t>
            </a:r>
            <a:r>
              <a:rPr lang="ru-RU" sz="1300" dirty="0" err="1">
                <a:solidFill>
                  <a:srgbClr val="293A55"/>
                </a:solidFill>
                <a:latin typeface="+mj-lt"/>
              </a:rPr>
              <a:t>лікуванням</a:t>
            </a:r>
            <a:r>
              <a:rPr lang="ru-RU" sz="1300" dirty="0">
                <a:solidFill>
                  <a:srgbClr val="293A55"/>
                </a:solidFill>
                <a:latin typeface="+mj-lt"/>
              </a:rPr>
              <a:t> є </a:t>
            </a:r>
            <a:r>
              <a:rPr lang="ru-RU" sz="1300" dirty="0" err="1">
                <a:solidFill>
                  <a:srgbClr val="293A55"/>
                </a:solidFill>
                <a:latin typeface="+mj-lt"/>
              </a:rPr>
              <a:t>недостатніми</a:t>
            </a:r>
            <a:r>
              <a:rPr lang="ru-RU" sz="1300" dirty="0">
                <a:solidFill>
                  <a:srgbClr val="293A55"/>
                </a:solidFill>
                <a:latin typeface="+mj-lt"/>
              </a:rPr>
              <a:t> </a:t>
            </a:r>
            <a:r>
              <a:rPr lang="ru-RU" sz="1300" dirty="0" err="1">
                <a:solidFill>
                  <a:srgbClr val="293A55"/>
                </a:solidFill>
                <a:latin typeface="+mj-lt"/>
              </a:rPr>
              <a:t>доказами</a:t>
            </a:r>
            <a:r>
              <a:rPr lang="ru-RU" sz="1300" dirty="0">
                <a:solidFill>
                  <a:srgbClr val="293A55"/>
                </a:solidFill>
                <a:latin typeface="+mj-lt"/>
              </a:rPr>
              <a:t>, </a:t>
            </a:r>
            <a:r>
              <a:rPr lang="ru-RU" sz="1300" dirty="0" err="1">
                <a:solidFill>
                  <a:srgbClr val="293A55"/>
                </a:solidFill>
                <a:latin typeface="+mj-lt"/>
              </a:rPr>
              <a:t>оскільки</a:t>
            </a:r>
            <a:r>
              <a:rPr lang="ru-RU" sz="1300" dirty="0">
                <a:solidFill>
                  <a:srgbClr val="293A55"/>
                </a:solidFill>
                <a:latin typeface="+mj-lt"/>
              </a:rPr>
              <a:t> </a:t>
            </a:r>
            <a:r>
              <a:rPr lang="ru-RU" sz="1300" dirty="0" err="1">
                <a:solidFill>
                  <a:srgbClr val="293A55"/>
                </a:solidFill>
                <a:latin typeface="+mj-lt"/>
              </a:rPr>
              <a:t>охоплюють</a:t>
            </a:r>
            <a:r>
              <a:rPr lang="ru-RU" sz="1300" dirty="0">
                <a:solidFill>
                  <a:srgbClr val="293A55"/>
                </a:solidFill>
                <a:latin typeface="+mj-lt"/>
              </a:rPr>
              <a:t> </a:t>
            </a:r>
            <a:r>
              <a:rPr lang="ru-RU" sz="1300" dirty="0" err="1">
                <a:solidFill>
                  <a:srgbClr val="293A55"/>
                </a:solidFill>
                <a:latin typeface="+mj-lt"/>
              </a:rPr>
              <a:t>неповний</a:t>
            </a:r>
            <a:r>
              <a:rPr lang="ru-RU" sz="1300" dirty="0">
                <a:solidFill>
                  <a:srgbClr val="293A55"/>
                </a:solidFill>
                <a:latin typeface="+mj-lt"/>
              </a:rPr>
              <a:t> </a:t>
            </a:r>
            <a:r>
              <a:rPr lang="ru-RU" sz="1300" dirty="0" err="1">
                <a:solidFill>
                  <a:srgbClr val="293A55"/>
                </a:solidFill>
                <a:latin typeface="+mj-lt"/>
              </a:rPr>
              <a:t>період</a:t>
            </a:r>
            <a:r>
              <a:rPr lang="ru-RU" sz="1300" dirty="0">
                <a:solidFill>
                  <a:srgbClr val="293A55"/>
                </a:solidFill>
                <a:latin typeface="+mj-lt"/>
              </a:rPr>
              <a:t> строку, </a:t>
            </a:r>
            <a:r>
              <a:rPr lang="ru-RU" sz="1300" dirty="0" err="1">
                <a:solidFill>
                  <a:srgbClr val="293A55"/>
                </a:solidFill>
                <a:latin typeface="+mj-lt"/>
              </a:rPr>
              <a:t>відведеного</a:t>
            </a:r>
            <a:r>
              <a:rPr lang="ru-RU" sz="1300" dirty="0">
                <a:solidFill>
                  <a:srgbClr val="293A55"/>
                </a:solidFill>
                <a:latin typeface="+mj-lt"/>
              </a:rPr>
              <a:t> на </a:t>
            </a:r>
            <a:r>
              <a:rPr lang="ru-RU" sz="1300" dirty="0" err="1">
                <a:solidFill>
                  <a:srgbClr val="293A55"/>
                </a:solidFill>
                <a:latin typeface="+mj-lt"/>
              </a:rPr>
              <a:t>прийняття</a:t>
            </a:r>
            <a:r>
              <a:rPr lang="ru-RU" sz="1300" dirty="0">
                <a:solidFill>
                  <a:srgbClr val="293A55"/>
                </a:solidFill>
                <a:latin typeface="+mj-lt"/>
              </a:rPr>
              <a:t> </a:t>
            </a:r>
            <a:r>
              <a:rPr lang="ru-RU" sz="1300" dirty="0" err="1">
                <a:solidFill>
                  <a:srgbClr val="293A55"/>
                </a:solidFill>
                <a:latin typeface="+mj-lt"/>
              </a:rPr>
              <a:t>спадщини</a:t>
            </a:r>
            <a:r>
              <a:rPr lang="ru-RU" sz="1300" dirty="0">
                <a:solidFill>
                  <a:srgbClr val="293A55"/>
                </a:solidFill>
                <a:latin typeface="+mj-lt"/>
              </a:rPr>
              <a:t>.</a:t>
            </a:r>
          </a:p>
          <a:p>
            <a:pPr algn="just"/>
            <a:r>
              <a:rPr lang="ru-RU" sz="1300" dirty="0" err="1">
                <a:solidFill>
                  <a:srgbClr val="293A55"/>
                </a:solidFill>
                <a:latin typeface="+mj-lt"/>
              </a:rPr>
              <a:t>Оцінка</a:t>
            </a:r>
            <a:r>
              <a:rPr lang="ru-RU" sz="1300" dirty="0">
                <a:solidFill>
                  <a:srgbClr val="293A55"/>
                </a:solidFill>
                <a:latin typeface="+mj-lt"/>
              </a:rPr>
              <a:t> </a:t>
            </a:r>
            <a:r>
              <a:rPr lang="ru-RU" sz="1300" dirty="0" err="1">
                <a:solidFill>
                  <a:srgbClr val="293A55"/>
                </a:solidFill>
                <a:latin typeface="+mj-lt"/>
              </a:rPr>
              <a:t>поважності</a:t>
            </a:r>
            <a:r>
              <a:rPr lang="ru-RU" sz="1300" dirty="0">
                <a:solidFill>
                  <a:srgbClr val="293A55"/>
                </a:solidFill>
                <a:latin typeface="+mj-lt"/>
              </a:rPr>
              <a:t> причин пропуску строку </a:t>
            </a:r>
            <a:r>
              <a:rPr lang="ru-RU" sz="1300" dirty="0" err="1">
                <a:solidFill>
                  <a:srgbClr val="293A55"/>
                </a:solidFill>
                <a:latin typeface="+mj-lt"/>
              </a:rPr>
              <a:t>звернення</a:t>
            </a:r>
            <a:r>
              <a:rPr lang="ru-RU" sz="1300" dirty="0">
                <a:solidFill>
                  <a:srgbClr val="293A55"/>
                </a:solidFill>
                <a:latin typeface="+mj-lt"/>
              </a:rPr>
              <a:t> </a:t>
            </a:r>
            <a:r>
              <a:rPr lang="ru-RU" sz="1300" dirty="0" err="1">
                <a:solidFill>
                  <a:srgbClr val="293A55"/>
                </a:solidFill>
                <a:latin typeface="+mj-lt"/>
              </a:rPr>
              <a:t>із</a:t>
            </a:r>
            <a:r>
              <a:rPr lang="ru-RU" sz="1300" dirty="0">
                <a:solidFill>
                  <a:srgbClr val="293A55"/>
                </a:solidFill>
                <a:latin typeface="+mj-lt"/>
              </a:rPr>
              <a:t> </a:t>
            </a:r>
            <a:r>
              <a:rPr lang="ru-RU" sz="1300" dirty="0" err="1">
                <a:solidFill>
                  <a:srgbClr val="293A55"/>
                </a:solidFill>
                <a:latin typeface="+mj-lt"/>
              </a:rPr>
              <a:t>заявою</a:t>
            </a:r>
            <a:r>
              <a:rPr lang="ru-RU" sz="1300" dirty="0">
                <a:solidFill>
                  <a:srgbClr val="293A55"/>
                </a:solidFill>
                <a:latin typeface="+mj-lt"/>
              </a:rPr>
              <a:t> про </a:t>
            </a:r>
            <a:r>
              <a:rPr lang="ru-RU" sz="1300" dirty="0" err="1">
                <a:solidFill>
                  <a:srgbClr val="293A55"/>
                </a:solidFill>
                <a:latin typeface="+mj-lt"/>
              </a:rPr>
              <a:t>прийняття</a:t>
            </a:r>
            <a:r>
              <a:rPr lang="ru-RU" sz="1300" dirty="0">
                <a:solidFill>
                  <a:srgbClr val="293A55"/>
                </a:solidFill>
                <a:latin typeface="+mj-lt"/>
              </a:rPr>
              <a:t> </a:t>
            </a:r>
            <a:r>
              <a:rPr lang="ru-RU" sz="1300" dirty="0" err="1">
                <a:solidFill>
                  <a:srgbClr val="293A55"/>
                </a:solidFill>
                <a:latin typeface="+mj-lt"/>
              </a:rPr>
              <a:t>спадщини</a:t>
            </a:r>
            <a:r>
              <a:rPr lang="ru-RU" sz="1300" dirty="0">
                <a:solidFill>
                  <a:srgbClr val="293A55"/>
                </a:solidFill>
                <a:latin typeface="+mj-lt"/>
              </a:rPr>
              <a:t> повинна, у першу </a:t>
            </a:r>
            <a:r>
              <a:rPr lang="ru-RU" sz="1300" dirty="0" err="1">
                <a:solidFill>
                  <a:srgbClr val="293A55"/>
                </a:solidFill>
                <a:latin typeface="+mj-lt"/>
              </a:rPr>
              <a:t>чергу</a:t>
            </a:r>
            <a:r>
              <a:rPr lang="ru-RU" sz="1300" dirty="0">
                <a:solidFill>
                  <a:srgbClr val="293A55"/>
                </a:solidFill>
                <a:latin typeface="+mj-lt"/>
              </a:rPr>
              <a:t>, </a:t>
            </a:r>
            <a:r>
              <a:rPr lang="ru-RU" sz="1300" dirty="0" err="1">
                <a:solidFill>
                  <a:srgbClr val="293A55"/>
                </a:solidFill>
                <a:latin typeface="+mj-lt"/>
              </a:rPr>
              <a:t>стосуватися</a:t>
            </a:r>
            <a:r>
              <a:rPr lang="ru-RU" sz="1300" dirty="0">
                <a:solidFill>
                  <a:srgbClr val="293A55"/>
                </a:solidFill>
                <a:latin typeface="+mj-lt"/>
              </a:rPr>
              <a:t> </a:t>
            </a:r>
            <a:r>
              <a:rPr lang="ru-RU" sz="1300" dirty="0" err="1">
                <a:solidFill>
                  <a:srgbClr val="293A55"/>
                </a:solidFill>
                <a:latin typeface="+mj-lt"/>
              </a:rPr>
              <a:t>періоду</a:t>
            </a:r>
            <a:r>
              <a:rPr lang="ru-RU" sz="1300" dirty="0">
                <a:solidFill>
                  <a:srgbClr val="293A55"/>
                </a:solidFill>
                <a:latin typeface="+mj-lt"/>
              </a:rPr>
              <a:t> </a:t>
            </a:r>
            <a:r>
              <a:rPr lang="ru-RU" sz="1300" dirty="0" err="1">
                <a:solidFill>
                  <a:srgbClr val="293A55"/>
                </a:solidFill>
                <a:latin typeface="+mj-lt"/>
              </a:rPr>
              <a:t>від</a:t>
            </a:r>
            <a:r>
              <a:rPr lang="ru-RU" sz="1300" dirty="0">
                <a:solidFill>
                  <a:srgbClr val="293A55"/>
                </a:solidFill>
                <a:latin typeface="+mj-lt"/>
              </a:rPr>
              <a:t> моменту </a:t>
            </a:r>
            <a:r>
              <a:rPr lang="ru-RU" sz="1300" dirty="0" err="1">
                <a:solidFill>
                  <a:srgbClr val="293A55"/>
                </a:solidFill>
                <a:latin typeface="+mj-lt"/>
              </a:rPr>
              <a:t>відкриття</a:t>
            </a:r>
            <a:r>
              <a:rPr lang="ru-RU" sz="1300" dirty="0">
                <a:solidFill>
                  <a:srgbClr val="293A55"/>
                </a:solidFill>
                <a:latin typeface="+mj-lt"/>
              </a:rPr>
              <a:t> </a:t>
            </a:r>
            <a:r>
              <a:rPr lang="ru-RU" sz="1300" dirty="0" err="1">
                <a:solidFill>
                  <a:srgbClr val="293A55"/>
                </a:solidFill>
                <a:latin typeface="+mj-lt"/>
              </a:rPr>
              <a:t>спадщини</a:t>
            </a:r>
            <a:r>
              <a:rPr lang="ru-RU" sz="1300" dirty="0">
                <a:solidFill>
                  <a:srgbClr val="293A55"/>
                </a:solidFill>
                <a:latin typeface="+mj-lt"/>
              </a:rPr>
              <a:t> й до </a:t>
            </a:r>
            <a:r>
              <a:rPr lang="ru-RU" sz="1300" dirty="0" err="1">
                <a:solidFill>
                  <a:srgbClr val="293A55"/>
                </a:solidFill>
                <a:latin typeface="+mj-lt"/>
              </a:rPr>
              <a:t>спливу</a:t>
            </a:r>
            <a:r>
              <a:rPr lang="ru-RU" sz="1300" dirty="0">
                <a:solidFill>
                  <a:srgbClr val="293A55"/>
                </a:solidFill>
                <a:latin typeface="+mj-lt"/>
              </a:rPr>
              <a:t> </a:t>
            </a:r>
            <a:r>
              <a:rPr lang="ru-RU" sz="1300" dirty="0" err="1">
                <a:solidFill>
                  <a:srgbClr val="293A55"/>
                </a:solidFill>
                <a:latin typeface="+mj-lt"/>
              </a:rPr>
              <a:t>шестимісячного</a:t>
            </a:r>
            <a:r>
              <a:rPr lang="ru-RU" sz="1300" dirty="0">
                <a:solidFill>
                  <a:srgbClr val="293A55"/>
                </a:solidFill>
                <a:latin typeface="+mj-lt"/>
              </a:rPr>
              <a:t> строку, </a:t>
            </a:r>
            <a:r>
              <a:rPr lang="ru-RU" sz="1300" dirty="0" err="1">
                <a:solidFill>
                  <a:srgbClr val="293A55"/>
                </a:solidFill>
                <a:latin typeface="+mj-lt"/>
              </a:rPr>
              <a:t>встановленого</a:t>
            </a:r>
            <a:r>
              <a:rPr lang="ru-RU" sz="1300" dirty="0">
                <a:solidFill>
                  <a:srgbClr val="293A55"/>
                </a:solidFill>
                <a:latin typeface="+mj-lt"/>
              </a:rPr>
              <a:t> законом для </a:t>
            </a:r>
            <a:r>
              <a:rPr lang="ru-RU" sz="1300" dirty="0" err="1">
                <a:solidFill>
                  <a:srgbClr val="293A55"/>
                </a:solidFill>
                <a:latin typeface="+mj-lt"/>
              </a:rPr>
              <a:t>її</a:t>
            </a:r>
            <a:r>
              <a:rPr lang="ru-RU" sz="1300" dirty="0">
                <a:solidFill>
                  <a:srgbClr val="293A55"/>
                </a:solidFill>
                <a:latin typeface="+mj-lt"/>
              </a:rPr>
              <a:t> </a:t>
            </a:r>
            <a:r>
              <a:rPr lang="ru-RU" sz="1300" dirty="0" err="1">
                <a:solidFill>
                  <a:srgbClr val="293A55"/>
                </a:solidFill>
                <a:latin typeface="+mj-lt"/>
              </a:rPr>
              <a:t>прийняття</a:t>
            </a:r>
            <a:r>
              <a:rPr lang="ru-RU" sz="1300" dirty="0">
                <a:solidFill>
                  <a:srgbClr val="293A55"/>
                </a:solidFill>
                <a:latin typeface="+mj-lt"/>
              </a:rPr>
              <a:t>. </a:t>
            </a:r>
            <a:r>
              <a:rPr lang="ru-RU" sz="1300" dirty="0" err="1">
                <a:solidFill>
                  <a:srgbClr val="293A55"/>
                </a:solidFill>
                <a:latin typeface="+mj-lt"/>
              </a:rPr>
              <a:t>Саме</a:t>
            </a:r>
            <a:r>
              <a:rPr lang="ru-RU" sz="1300" dirty="0">
                <a:solidFill>
                  <a:srgbClr val="293A55"/>
                </a:solidFill>
                <a:latin typeface="+mj-lt"/>
              </a:rPr>
              <a:t> </a:t>
            </a:r>
            <a:r>
              <a:rPr lang="ru-RU" sz="1300" dirty="0" err="1">
                <a:solidFill>
                  <a:srgbClr val="293A55"/>
                </a:solidFill>
                <a:latin typeface="+mj-lt"/>
              </a:rPr>
              <a:t>протягом</a:t>
            </a:r>
            <a:r>
              <a:rPr lang="ru-RU" sz="1300" dirty="0">
                <a:solidFill>
                  <a:srgbClr val="293A55"/>
                </a:solidFill>
                <a:latin typeface="+mj-lt"/>
              </a:rPr>
              <a:t> </a:t>
            </a:r>
            <a:r>
              <a:rPr lang="ru-RU" sz="1300" dirty="0" err="1">
                <a:solidFill>
                  <a:srgbClr val="293A55"/>
                </a:solidFill>
                <a:latin typeface="+mj-lt"/>
              </a:rPr>
              <a:t>цього</a:t>
            </a:r>
            <a:r>
              <a:rPr lang="ru-RU" sz="1300" dirty="0">
                <a:solidFill>
                  <a:srgbClr val="293A55"/>
                </a:solidFill>
                <a:latin typeface="+mj-lt"/>
              </a:rPr>
              <a:t> </a:t>
            </a:r>
            <a:r>
              <a:rPr lang="ru-RU" sz="1300" dirty="0" err="1">
                <a:solidFill>
                  <a:srgbClr val="293A55"/>
                </a:solidFill>
                <a:latin typeface="+mj-lt"/>
              </a:rPr>
              <a:t>періоду</a:t>
            </a:r>
            <a:r>
              <a:rPr lang="ru-RU" sz="1300" dirty="0">
                <a:solidFill>
                  <a:srgbClr val="293A55"/>
                </a:solidFill>
                <a:latin typeface="+mj-lt"/>
              </a:rPr>
              <a:t> </a:t>
            </a:r>
            <a:r>
              <a:rPr lang="ru-RU" sz="1300" dirty="0" err="1">
                <a:solidFill>
                  <a:srgbClr val="293A55"/>
                </a:solidFill>
                <a:latin typeface="+mj-lt"/>
              </a:rPr>
              <a:t>мають</a:t>
            </a:r>
            <a:r>
              <a:rPr lang="ru-RU" sz="1300" dirty="0">
                <a:solidFill>
                  <a:srgbClr val="293A55"/>
                </a:solidFill>
                <a:latin typeface="+mj-lt"/>
              </a:rPr>
              <a:t> </a:t>
            </a:r>
            <a:r>
              <a:rPr lang="ru-RU" sz="1300" dirty="0" err="1">
                <a:solidFill>
                  <a:srgbClr val="293A55"/>
                </a:solidFill>
                <a:latin typeface="+mj-lt"/>
              </a:rPr>
              <a:t>існувати</a:t>
            </a:r>
            <a:r>
              <a:rPr lang="ru-RU" sz="1300" dirty="0">
                <a:solidFill>
                  <a:srgbClr val="293A55"/>
                </a:solidFill>
                <a:latin typeface="+mj-lt"/>
              </a:rPr>
              <a:t> </a:t>
            </a:r>
            <a:r>
              <a:rPr lang="ru-RU" sz="1300" dirty="0" err="1">
                <a:solidFill>
                  <a:srgbClr val="293A55"/>
                </a:solidFill>
                <a:latin typeface="+mj-lt"/>
              </a:rPr>
              <a:t>об'єктивні</a:t>
            </a:r>
            <a:r>
              <a:rPr lang="ru-RU" sz="1300" dirty="0">
                <a:solidFill>
                  <a:srgbClr val="293A55"/>
                </a:solidFill>
                <a:latin typeface="+mj-lt"/>
              </a:rPr>
              <a:t> та </a:t>
            </a:r>
            <a:r>
              <a:rPr lang="ru-RU" sz="1300" dirty="0" err="1">
                <a:solidFill>
                  <a:srgbClr val="293A55"/>
                </a:solidFill>
                <a:latin typeface="+mj-lt"/>
              </a:rPr>
              <a:t>істотні</a:t>
            </a:r>
            <a:r>
              <a:rPr lang="ru-RU" sz="1300" dirty="0">
                <a:solidFill>
                  <a:srgbClr val="293A55"/>
                </a:solidFill>
                <a:latin typeface="+mj-lt"/>
              </a:rPr>
              <a:t> </a:t>
            </a:r>
            <a:r>
              <a:rPr lang="ru-RU" sz="1300" dirty="0" err="1">
                <a:solidFill>
                  <a:srgbClr val="293A55"/>
                </a:solidFill>
                <a:latin typeface="+mj-lt"/>
              </a:rPr>
              <a:t>перешкоди</a:t>
            </a:r>
            <a:r>
              <a:rPr lang="ru-RU" sz="1300" dirty="0">
                <a:solidFill>
                  <a:srgbClr val="293A55"/>
                </a:solidFill>
                <a:latin typeface="+mj-lt"/>
              </a:rPr>
              <a:t> для </a:t>
            </a:r>
            <a:r>
              <a:rPr lang="ru-RU" sz="1300" dirty="0" err="1">
                <a:solidFill>
                  <a:srgbClr val="293A55"/>
                </a:solidFill>
                <a:latin typeface="+mj-lt"/>
              </a:rPr>
              <a:t>прийняття</a:t>
            </a:r>
            <a:r>
              <a:rPr lang="ru-RU" sz="1300" dirty="0">
                <a:solidFill>
                  <a:srgbClr val="293A55"/>
                </a:solidFill>
                <a:latin typeface="+mj-lt"/>
              </a:rPr>
              <a:t> </a:t>
            </a:r>
            <a:r>
              <a:rPr lang="ru-RU" sz="1300" dirty="0" err="1">
                <a:solidFill>
                  <a:srgbClr val="293A55"/>
                </a:solidFill>
                <a:latin typeface="+mj-lt"/>
              </a:rPr>
              <a:t>спадщини</a:t>
            </a:r>
            <a:r>
              <a:rPr lang="ru-RU" sz="1300" dirty="0">
                <a:solidFill>
                  <a:srgbClr val="293A55"/>
                </a:solidFill>
                <a:latin typeface="+mj-lt"/>
              </a:rPr>
              <a:t>. </a:t>
            </a:r>
            <a:r>
              <a:rPr lang="ru-RU" sz="1300" dirty="0" err="1">
                <a:solidFill>
                  <a:srgbClr val="293A55"/>
                </a:solidFill>
                <a:latin typeface="+mj-lt"/>
              </a:rPr>
              <a:t>Інші</a:t>
            </a:r>
            <a:r>
              <a:rPr lang="ru-RU" sz="1300" dirty="0">
                <a:solidFill>
                  <a:srgbClr val="293A55"/>
                </a:solidFill>
                <a:latin typeface="+mj-lt"/>
              </a:rPr>
              <a:t> </a:t>
            </a:r>
            <a:r>
              <a:rPr lang="ru-RU" sz="1300" dirty="0" err="1">
                <a:solidFill>
                  <a:srgbClr val="293A55"/>
                </a:solidFill>
                <a:latin typeface="+mj-lt"/>
              </a:rPr>
              <a:t>періоди</a:t>
            </a:r>
            <a:r>
              <a:rPr lang="ru-RU" sz="1300" dirty="0">
                <a:solidFill>
                  <a:srgbClr val="293A55"/>
                </a:solidFill>
                <a:latin typeface="+mj-lt"/>
              </a:rPr>
              <a:t> </a:t>
            </a:r>
            <a:r>
              <a:rPr lang="ru-RU" sz="1300" dirty="0" err="1">
                <a:solidFill>
                  <a:srgbClr val="293A55"/>
                </a:solidFill>
                <a:latin typeface="+mj-lt"/>
              </a:rPr>
              <a:t>досліджуються</a:t>
            </a:r>
            <a:r>
              <a:rPr lang="ru-RU" sz="1300" dirty="0">
                <a:solidFill>
                  <a:srgbClr val="293A55"/>
                </a:solidFill>
                <a:latin typeface="+mj-lt"/>
              </a:rPr>
              <a:t>, </a:t>
            </a:r>
            <a:r>
              <a:rPr lang="ru-RU" sz="1300" dirty="0" err="1">
                <a:solidFill>
                  <a:srgbClr val="293A55"/>
                </a:solidFill>
                <a:latin typeface="+mj-lt"/>
              </a:rPr>
              <a:t>якщо</a:t>
            </a:r>
            <a:r>
              <a:rPr lang="ru-RU" sz="1300" dirty="0">
                <a:solidFill>
                  <a:srgbClr val="293A55"/>
                </a:solidFill>
                <a:latin typeface="+mj-lt"/>
              </a:rPr>
              <a:t> </a:t>
            </a:r>
            <a:r>
              <a:rPr lang="ru-RU" sz="1300" dirty="0" err="1">
                <a:solidFill>
                  <a:srgbClr val="293A55"/>
                </a:solidFill>
                <a:latin typeface="+mj-lt"/>
              </a:rPr>
              <a:t>ці</a:t>
            </a:r>
            <a:r>
              <a:rPr lang="ru-RU" sz="1300" dirty="0">
                <a:solidFill>
                  <a:srgbClr val="293A55"/>
                </a:solidFill>
                <a:latin typeface="+mj-lt"/>
              </a:rPr>
              <a:t> </a:t>
            </a:r>
            <a:r>
              <a:rPr lang="ru-RU" sz="1300" dirty="0" err="1">
                <a:solidFill>
                  <a:srgbClr val="293A55"/>
                </a:solidFill>
                <a:latin typeface="+mj-lt"/>
              </a:rPr>
              <a:t>перешкоди</a:t>
            </a:r>
            <a:r>
              <a:rPr lang="ru-RU" sz="1300" dirty="0">
                <a:solidFill>
                  <a:srgbClr val="293A55"/>
                </a:solidFill>
                <a:latin typeface="+mj-lt"/>
              </a:rPr>
              <a:t> почали </a:t>
            </a:r>
            <a:r>
              <a:rPr lang="ru-RU" sz="1300" dirty="0" err="1">
                <a:solidFill>
                  <a:srgbClr val="293A55"/>
                </a:solidFill>
                <a:latin typeface="+mj-lt"/>
              </a:rPr>
              <a:t>існувати</a:t>
            </a:r>
            <a:r>
              <a:rPr lang="ru-RU" sz="1300" dirty="0">
                <a:solidFill>
                  <a:srgbClr val="293A55"/>
                </a:solidFill>
                <a:latin typeface="+mj-lt"/>
              </a:rPr>
              <a:t> </a:t>
            </a:r>
            <a:r>
              <a:rPr lang="ru-RU" sz="1300" dirty="0" err="1">
                <a:solidFill>
                  <a:srgbClr val="293A55"/>
                </a:solidFill>
                <a:latin typeface="+mj-lt"/>
              </a:rPr>
              <a:t>протягом</a:t>
            </a:r>
            <a:r>
              <a:rPr lang="ru-RU" sz="1300" dirty="0">
                <a:solidFill>
                  <a:srgbClr val="293A55"/>
                </a:solidFill>
                <a:latin typeface="+mj-lt"/>
              </a:rPr>
              <a:t> </a:t>
            </a:r>
            <a:r>
              <a:rPr lang="ru-RU" sz="1300" dirty="0" err="1">
                <a:solidFill>
                  <a:srgbClr val="293A55"/>
                </a:solidFill>
                <a:latin typeface="+mj-lt"/>
              </a:rPr>
              <a:t>шестимісячного</a:t>
            </a:r>
            <a:r>
              <a:rPr lang="ru-RU" sz="1300" dirty="0">
                <a:solidFill>
                  <a:srgbClr val="293A55"/>
                </a:solidFill>
                <a:latin typeface="+mj-lt"/>
              </a:rPr>
              <a:t> строку та </a:t>
            </a:r>
            <a:r>
              <a:rPr lang="ru-RU" sz="1300" dirty="0" err="1">
                <a:solidFill>
                  <a:srgbClr val="293A55"/>
                </a:solidFill>
                <a:latin typeface="+mj-lt"/>
              </a:rPr>
              <a:t>тривали</a:t>
            </a:r>
            <a:r>
              <a:rPr lang="ru-RU" sz="1300" dirty="0">
                <a:solidFill>
                  <a:srgbClr val="293A55"/>
                </a:solidFill>
                <a:latin typeface="+mj-lt"/>
              </a:rPr>
              <a:t> до моменту </a:t>
            </a:r>
            <a:r>
              <a:rPr lang="ru-RU" sz="1300" dirty="0" err="1">
                <a:solidFill>
                  <a:srgbClr val="293A55"/>
                </a:solidFill>
                <a:latin typeface="+mj-lt"/>
              </a:rPr>
              <a:t>звернення</a:t>
            </a:r>
            <a:r>
              <a:rPr lang="ru-RU" sz="1300" dirty="0">
                <a:solidFill>
                  <a:srgbClr val="293A55"/>
                </a:solidFill>
                <a:latin typeface="+mj-lt"/>
              </a:rPr>
              <a:t> до </a:t>
            </a:r>
            <a:r>
              <a:rPr lang="ru-RU" sz="1300" dirty="0" err="1">
                <a:solidFill>
                  <a:srgbClr val="293A55"/>
                </a:solidFill>
                <a:latin typeface="+mj-lt"/>
              </a:rPr>
              <a:t>нотаріуса</a:t>
            </a:r>
            <a:r>
              <a:rPr lang="ru-RU" sz="1300" dirty="0">
                <a:solidFill>
                  <a:srgbClr val="293A55"/>
                </a:solidFill>
                <a:latin typeface="+mj-lt"/>
              </a:rPr>
              <a:t> </a:t>
            </a:r>
            <a:r>
              <a:rPr lang="ru-RU" sz="1300" dirty="0" err="1">
                <a:solidFill>
                  <a:srgbClr val="293A55"/>
                </a:solidFill>
                <a:latin typeface="+mj-lt"/>
              </a:rPr>
              <a:t>або</a:t>
            </a:r>
            <a:r>
              <a:rPr lang="ru-RU" sz="1300" dirty="0">
                <a:solidFill>
                  <a:srgbClr val="293A55"/>
                </a:solidFill>
                <a:latin typeface="+mj-lt"/>
              </a:rPr>
              <a:t> до суду.</a:t>
            </a:r>
          </a:p>
          <a:p>
            <a:pPr algn="just"/>
            <a:r>
              <a:rPr lang="ru-RU" sz="1300" dirty="0">
                <a:solidFill>
                  <a:srgbClr val="293A55"/>
                </a:solidFill>
                <a:latin typeface="+mj-lt"/>
              </a:rPr>
              <a:t>Факт </a:t>
            </a:r>
            <a:r>
              <a:rPr lang="ru-RU" sz="1300" dirty="0" err="1">
                <a:solidFill>
                  <a:srgbClr val="293A55"/>
                </a:solidFill>
                <a:latin typeface="+mj-lt"/>
              </a:rPr>
              <a:t>перебування</a:t>
            </a:r>
            <a:r>
              <a:rPr lang="ru-RU" sz="1300" dirty="0">
                <a:solidFill>
                  <a:srgbClr val="293A55"/>
                </a:solidFill>
                <a:latin typeface="+mj-lt"/>
              </a:rPr>
              <a:t> на </a:t>
            </a:r>
            <a:r>
              <a:rPr lang="ru-RU" sz="1300" dirty="0" err="1">
                <a:solidFill>
                  <a:srgbClr val="293A55"/>
                </a:solidFill>
                <a:latin typeface="+mj-lt"/>
              </a:rPr>
              <a:t>лікуванні</a:t>
            </a:r>
            <a:r>
              <a:rPr lang="ru-RU" sz="1300" dirty="0">
                <a:solidFill>
                  <a:srgbClr val="293A55"/>
                </a:solidFill>
                <a:latin typeface="+mj-lt"/>
              </a:rPr>
              <a:t> в </a:t>
            </a:r>
            <a:r>
              <a:rPr lang="ru-RU" sz="1300" dirty="0" err="1">
                <a:solidFill>
                  <a:srgbClr val="293A55"/>
                </a:solidFill>
                <a:latin typeface="+mj-lt"/>
              </a:rPr>
              <a:t>закладі</a:t>
            </a:r>
            <a:r>
              <a:rPr lang="ru-RU" sz="1300" dirty="0">
                <a:solidFill>
                  <a:srgbClr val="293A55"/>
                </a:solidFill>
                <a:latin typeface="+mj-lt"/>
              </a:rPr>
              <a:t> </a:t>
            </a:r>
            <a:r>
              <a:rPr lang="ru-RU" sz="1300" dirty="0" err="1">
                <a:solidFill>
                  <a:srgbClr val="293A55"/>
                </a:solidFill>
                <a:latin typeface="+mj-lt"/>
              </a:rPr>
              <a:t>охорони</a:t>
            </a:r>
            <a:r>
              <a:rPr lang="ru-RU" sz="1300" dirty="0">
                <a:solidFill>
                  <a:srgbClr val="293A55"/>
                </a:solidFill>
                <a:latin typeface="+mj-lt"/>
              </a:rPr>
              <a:t> </a:t>
            </a:r>
            <a:r>
              <a:rPr lang="ru-RU" sz="1300" dirty="0" err="1">
                <a:solidFill>
                  <a:srgbClr val="293A55"/>
                </a:solidFill>
                <a:latin typeface="+mj-lt"/>
              </a:rPr>
              <a:t>здоров'я</a:t>
            </a:r>
            <a:r>
              <a:rPr lang="ru-RU" sz="1300" dirty="0">
                <a:solidFill>
                  <a:srgbClr val="293A55"/>
                </a:solidFill>
                <a:latin typeface="+mj-lt"/>
              </a:rPr>
              <a:t> у </a:t>
            </a:r>
            <a:r>
              <a:rPr lang="ru-RU" sz="1300" dirty="0" err="1">
                <a:solidFill>
                  <a:srgbClr val="293A55"/>
                </a:solidFill>
                <a:latin typeface="+mj-lt"/>
              </a:rPr>
              <a:t>всіх</a:t>
            </a:r>
            <a:r>
              <a:rPr lang="ru-RU" sz="1300" dirty="0">
                <a:solidFill>
                  <a:srgbClr val="293A55"/>
                </a:solidFill>
                <a:latin typeface="+mj-lt"/>
              </a:rPr>
              <a:t> </a:t>
            </a:r>
            <a:r>
              <a:rPr lang="ru-RU" sz="1300" dirty="0" err="1">
                <a:solidFill>
                  <a:srgbClr val="293A55"/>
                </a:solidFill>
                <a:latin typeface="+mj-lt"/>
              </a:rPr>
              <a:t>випадках</a:t>
            </a:r>
            <a:r>
              <a:rPr lang="ru-RU" sz="1300" dirty="0">
                <a:solidFill>
                  <a:srgbClr val="293A55"/>
                </a:solidFill>
                <a:latin typeface="+mj-lt"/>
              </a:rPr>
              <a:t> не </a:t>
            </a:r>
            <a:r>
              <a:rPr lang="ru-RU" sz="1300" dirty="0" err="1">
                <a:solidFill>
                  <a:srgbClr val="293A55"/>
                </a:solidFill>
                <a:latin typeface="+mj-lt"/>
              </a:rPr>
              <a:t>може</a:t>
            </a:r>
            <a:r>
              <a:rPr lang="ru-RU" sz="1300" dirty="0">
                <a:solidFill>
                  <a:srgbClr val="293A55"/>
                </a:solidFill>
                <a:latin typeface="+mj-lt"/>
              </a:rPr>
              <a:t> </a:t>
            </a:r>
            <a:r>
              <a:rPr lang="ru-RU" sz="1300" dirty="0" err="1">
                <a:solidFill>
                  <a:srgbClr val="293A55"/>
                </a:solidFill>
                <a:latin typeface="+mj-lt"/>
              </a:rPr>
              <a:t>вважатися</a:t>
            </a:r>
            <a:r>
              <a:rPr lang="ru-RU" sz="1300" dirty="0">
                <a:solidFill>
                  <a:srgbClr val="293A55"/>
                </a:solidFill>
                <a:latin typeface="+mj-lt"/>
              </a:rPr>
              <a:t> </a:t>
            </a:r>
            <a:r>
              <a:rPr lang="ru-RU" sz="1300" dirty="0" err="1">
                <a:solidFill>
                  <a:srgbClr val="293A55"/>
                </a:solidFill>
                <a:latin typeface="+mj-lt"/>
              </a:rPr>
              <a:t>безумовною</a:t>
            </a:r>
            <a:r>
              <a:rPr lang="ru-RU" sz="1300" dirty="0">
                <a:solidFill>
                  <a:srgbClr val="293A55"/>
                </a:solidFill>
                <a:latin typeface="+mj-lt"/>
              </a:rPr>
              <a:t> </a:t>
            </a:r>
            <a:r>
              <a:rPr lang="ru-RU" sz="1300" dirty="0" err="1">
                <a:solidFill>
                  <a:srgbClr val="293A55"/>
                </a:solidFill>
                <a:latin typeface="+mj-lt"/>
              </a:rPr>
              <a:t>підставою</a:t>
            </a:r>
            <a:r>
              <a:rPr lang="ru-RU" sz="1300" dirty="0">
                <a:solidFill>
                  <a:srgbClr val="293A55"/>
                </a:solidFill>
                <a:latin typeface="+mj-lt"/>
              </a:rPr>
              <a:t> для </a:t>
            </a:r>
            <a:r>
              <a:rPr lang="ru-RU" sz="1300" dirty="0" err="1">
                <a:solidFill>
                  <a:srgbClr val="293A55"/>
                </a:solidFill>
                <a:latin typeface="+mj-lt"/>
              </a:rPr>
              <a:t>визначення</a:t>
            </a:r>
            <a:r>
              <a:rPr lang="ru-RU" sz="1300" dirty="0">
                <a:solidFill>
                  <a:srgbClr val="293A55"/>
                </a:solidFill>
                <a:latin typeface="+mj-lt"/>
              </a:rPr>
              <a:t> </a:t>
            </a:r>
            <a:r>
              <a:rPr lang="ru-RU" sz="1300" dirty="0" err="1">
                <a:solidFill>
                  <a:srgbClr val="293A55"/>
                </a:solidFill>
                <a:latin typeface="+mj-lt"/>
              </a:rPr>
              <a:t>додаткового</a:t>
            </a:r>
            <a:r>
              <a:rPr lang="ru-RU" sz="1300" dirty="0">
                <a:solidFill>
                  <a:srgbClr val="293A55"/>
                </a:solidFill>
                <a:latin typeface="+mj-lt"/>
              </a:rPr>
              <a:t> строку. </a:t>
            </a:r>
            <a:r>
              <a:rPr lang="ru-RU" sz="1300" dirty="0" err="1">
                <a:solidFill>
                  <a:srgbClr val="293A55"/>
                </a:solidFill>
                <a:latin typeface="+mj-lt"/>
              </a:rPr>
              <a:t>Важливими</a:t>
            </a:r>
            <a:r>
              <a:rPr lang="ru-RU" sz="1300" dirty="0">
                <a:solidFill>
                  <a:srgbClr val="293A55"/>
                </a:solidFill>
                <a:latin typeface="+mj-lt"/>
              </a:rPr>
              <a:t> у </a:t>
            </a:r>
            <a:r>
              <a:rPr lang="ru-RU" sz="1300" dirty="0" err="1">
                <a:solidFill>
                  <a:srgbClr val="293A55"/>
                </a:solidFill>
                <a:latin typeface="+mj-lt"/>
              </a:rPr>
              <a:t>цьому</a:t>
            </a:r>
            <a:r>
              <a:rPr lang="ru-RU" sz="1300" dirty="0">
                <a:solidFill>
                  <a:srgbClr val="293A55"/>
                </a:solidFill>
                <a:latin typeface="+mj-lt"/>
              </a:rPr>
              <a:t> </a:t>
            </a:r>
            <a:r>
              <a:rPr lang="ru-RU" sz="1300" dirty="0" err="1">
                <a:solidFill>
                  <a:srgbClr val="293A55"/>
                </a:solidFill>
                <a:latin typeface="+mj-lt"/>
              </a:rPr>
              <a:t>аспекті</a:t>
            </a:r>
            <a:r>
              <a:rPr lang="ru-RU" sz="1300" dirty="0">
                <a:solidFill>
                  <a:srgbClr val="293A55"/>
                </a:solidFill>
                <a:latin typeface="+mj-lt"/>
              </a:rPr>
              <a:t> є </a:t>
            </a:r>
            <a:r>
              <a:rPr lang="ru-RU" sz="1300" dirty="0" err="1">
                <a:solidFill>
                  <a:srgbClr val="293A55"/>
                </a:solidFill>
                <a:latin typeface="+mj-lt"/>
              </a:rPr>
              <a:t>тривалість</a:t>
            </a:r>
            <a:r>
              <a:rPr lang="ru-RU" sz="1300" dirty="0">
                <a:solidFill>
                  <a:srgbClr val="293A55"/>
                </a:solidFill>
                <a:latin typeface="+mj-lt"/>
              </a:rPr>
              <a:t> </a:t>
            </a:r>
            <a:r>
              <a:rPr lang="ru-RU" sz="1300" dirty="0" err="1">
                <a:solidFill>
                  <a:srgbClr val="293A55"/>
                </a:solidFill>
                <a:latin typeface="+mj-lt"/>
              </a:rPr>
              <a:t>стаціонарного</a:t>
            </a:r>
            <a:r>
              <a:rPr lang="ru-RU" sz="1300" dirty="0">
                <a:solidFill>
                  <a:srgbClr val="293A55"/>
                </a:solidFill>
                <a:latin typeface="+mj-lt"/>
              </a:rPr>
              <a:t> </a:t>
            </a:r>
            <a:r>
              <a:rPr lang="ru-RU" sz="1300" dirty="0" err="1">
                <a:solidFill>
                  <a:srgbClr val="293A55"/>
                </a:solidFill>
                <a:latin typeface="+mj-lt"/>
              </a:rPr>
              <a:t>лікування</a:t>
            </a:r>
            <a:r>
              <a:rPr lang="ru-RU" sz="1300" dirty="0">
                <a:solidFill>
                  <a:srgbClr val="293A55"/>
                </a:solidFill>
                <a:latin typeface="+mj-lt"/>
              </a:rPr>
              <a:t> та </a:t>
            </a:r>
            <a:r>
              <a:rPr lang="ru-RU" sz="1300" dirty="0" err="1">
                <a:solidFill>
                  <a:srgbClr val="293A55"/>
                </a:solidFill>
                <a:latin typeface="+mj-lt"/>
              </a:rPr>
              <a:t>ступінь</a:t>
            </a:r>
            <a:r>
              <a:rPr lang="ru-RU" sz="1300" dirty="0">
                <a:solidFill>
                  <a:srgbClr val="293A55"/>
                </a:solidFill>
                <a:latin typeface="+mj-lt"/>
              </a:rPr>
              <a:t> </a:t>
            </a:r>
            <a:r>
              <a:rPr lang="ru-RU" sz="1300" dirty="0" err="1">
                <a:solidFill>
                  <a:srgbClr val="293A55"/>
                </a:solidFill>
                <a:latin typeface="+mj-lt"/>
              </a:rPr>
              <a:t>захворювання</a:t>
            </a:r>
            <a:r>
              <a:rPr lang="ru-RU" sz="1300" dirty="0">
                <a:solidFill>
                  <a:srgbClr val="293A55"/>
                </a:solidFill>
                <a:latin typeface="+mj-lt"/>
              </a:rPr>
              <a:t>.</a:t>
            </a:r>
          </a:p>
          <a:p>
            <a:pPr algn="just"/>
            <a:r>
              <a:rPr lang="ru-RU" sz="1300" dirty="0">
                <a:solidFill>
                  <a:srgbClr val="293A55"/>
                </a:solidFill>
                <a:latin typeface="+mj-lt"/>
              </a:rPr>
              <a:t>Суди не </a:t>
            </a:r>
            <a:r>
              <a:rPr lang="ru-RU" sz="1300" dirty="0" err="1">
                <a:solidFill>
                  <a:srgbClr val="293A55"/>
                </a:solidFill>
                <a:latin typeface="+mj-lt"/>
              </a:rPr>
              <a:t>встановили</a:t>
            </a:r>
            <a:r>
              <a:rPr lang="ru-RU" sz="1300" dirty="0">
                <a:solidFill>
                  <a:srgbClr val="293A55"/>
                </a:solidFill>
                <a:latin typeface="+mj-lt"/>
              </a:rPr>
              <a:t> </a:t>
            </a:r>
            <a:r>
              <a:rPr lang="ru-RU" sz="1300" dirty="0" err="1">
                <a:solidFill>
                  <a:srgbClr val="293A55"/>
                </a:solidFill>
                <a:latin typeface="+mj-lt"/>
              </a:rPr>
              <a:t>існування</a:t>
            </a:r>
            <a:r>
              <a:rPr lang="ru-RU" sz="1300" dirty="0">
                <a:solidFill>
                  <a:srgbClr val="293A55"/>
                </a:solidFill>
                <a:latin typeface="+mj-lt"/>
              </a:rPr>
              <a:t> </a:t>
            </a:r>
            <a:r>
              <a:rPr lang="ru-RU" sz="1300" dirty="0" err="1">
                <a:solidFill>
                  <a:srgbClr val="293A55"/>
                </a:solidFill>
                <a:latin typeface="+mj-lt"/>
              </a:rPr>
              <a:t>поважних</a:t>
            </a:r>
            <a:r>
              <a:rPr lang="ru-RU" sz="1300" dirty="0">
                <a:solidFill>
                  <a:srgbClr val="293A55"/>
                </a:solidFill>
                <a:latin typeface="+mj-lt"/>
              </a:rPr>
              <a:t> причин пропуску </a:t>
            </a:r>
            <a:r>
              <a:rPr lang="ru-RU" sz="1300" dirty="0" err="1">
                <a:solidFill>
                  <a:srgbClr val="293A55"/>
                </a:solidFill>
                <a:latin typeface="+mj-lt"/>
              </a:rPr>
              <a:t>позивачем</a:t>
            </a:r>
            <a:r>
              <a:rPr lang="ru-RU" sz="1300" dirty="0">
                <a:solidFill>
                  <a:srgbClr val="293A55"/>
                </a:solidFill>
                <a:latin typeface="+mj-lt"/>
              </a:rPr>
              <a:t> строку для </a:t>
            </a:r>
            <a:r>
              <a:rPr lang="ru-RU" sz="1300" dirty="0" err="1">
                <a:solidFill>
                  <a:srgbClr val="293A55"/>
                </a:solidFill>
                <a:latin typeface="+mj-lt"/>
              </a:rPr>
              <a:t>прийняття</a:t>
            </a:r>
            <a:r>
              <a:rPr lang="ru-RU" sz="1300" dirty="0">
                <a:solidFill>
                  <a:srgbClr val="293A55"/>
                </a:solidFill>
                <a:latin typeface="+mj-lt"/>
              </a:rPr>
              <a:t> </a:t>
            </a:r>
            <a:r>
              <a:rPr lang="ru-RU" sz="1300" dirty="0" err="1">
                <a:solidFill>
                  <a:srgbClr val="293A55"/>
                </a:solidFill>
                <a:latin typeface="+mj-lt"/>
              </a:rPr>
              <a:t>спадщини</a:t>
            </a:r>
            <a:r>
              <a:rPr lang="ru-RU" sz="1300" dirty="0">
                <a:solidFill>
                  <a:srgbClr val="293A55"/>
                </a:solidFill>
                <a:latin typeface="+mj-lt"/>
              </a:rPr>
              <a:t> з </a:t>
            </a:r>
            <a:r>
              <a:rPr lang="ru-RU" sz="1300" dirty="0" err="1">
                <a:solidFill>
                  <a:srgbClr val="293A55"/>
                </a:solidFill>
                <a:latin typeface="+mj-lt"/>
              </a:rPr>
              <a:t>підстав</a:t>
            </a:r>
            <a:r>
              <a:rPr lang="ru-RU" sz="1300" dirty="0">
                <a:solidFill>
                  <a:srgbClr val="293A55"/>
                </a:solidFill>
                <a:latin typeface="+mj-lt"/>
              </a:rPr>
              <a:t> </a:t>
            </a:r>
            <a:r>
              <a:rPr lang="ru-RU" sz="1300" dirty="0" err="1">
                <a:solidFill>
                  <a:srgbClr val="293A55"/>
                </a:solidFill>
                <a:latin typeface="+mj-lt"/>
              </a:rPr>
              <a:t>перебування</a:t>
            </a:r>
            <a:r>
              <a:rPr lang="ru-RU" sz="1300" dirty="0">
                <a:solidFill>
                  <a:srgbClr val="293A55"/>
                </a:solidFill>
                <a:latin typeface="+mj-lt"/>
              </a:rPr>
              <a:t> на </a:t>
            </a:r>
            <a:r>
              <a:rPr lang="ru-RU" sz="1300" dirty="0" err="1">
                <a:solidFill>
                  <a:srgbClr val="293A55"/>
                </a:solidFill>
                <a:latin typeface="+mj-lt"/>
              </a:rPr>
              <a:t>лікуванні</a:t>
            </a:r>
            <a:r>
              <a:rPr lang="ru-RU" sz="1300" dirty="0">
                <a:solidFill>
                  <a:srgbClr val="293A55"/>
                </a:solidFill>
                <a:latin typeface="+mj-lt"/>
              </a:rPr>
              <a:t>, </a:t>
            </a:r>
            <a:r>
              <a:rPr lang="ru-RU" sz="1300" dirty="0" err="1">
                <a:solidFill>
                  <a:srgbClr val="293A55"/>
                </a:solidFill>
                <a:latin typeface="+mj-lt"/>
              </a:rPr>
              <a:t>які</a:t>
            </a:r>
            <a:r>
              <a:rPr lang="ru-RU" sz="1300" dirty="0">
                <a:solidFill>
                  <a:srgbClr val="293A55"/>
                </a:solidFill>
                <a:latin typeface="+mj-lt"/>
              </a:rPr>
              <a:t> </a:t>
            </a:r>
            <a:r>
              <a:rPr lang="ru-RU" sz="1300" dirty="0" err="1">
                <a:solidFill>
                  <a:srgbClr val="293A55"/>
                </a:solidFill>
                <a:latin typeface="+mj-lt"/>
              </a:rPr>
              <a:t>мали</a:t>
            </a:r>
            <a:r>
              <a:rPr lang="ru-RU" sz="1300" dirty="0">
                <a:solidFill>
                  <a:srgbClr val="293A55"/>
                </a:solidFill>
                <a:latin typeface="+mj-lt"/>
              </a:rPr>
              <a:t> </a:t>
            </a:r>
            <a:r>
              <a:rPr lang="ru-RU" sz="1300" dirty="0" err="1">
                <a:solidFill>
                  <a:srgbClr val="293A55"/>
                </a:solidFill>
                <a:latin typeface="+mj-lt"/>
              </a:rPr>
              <a:t>місце</a:t>
            </a:r>
            <a:r>
              <a:rPr lang="ru-RU" sz="1300" dirty="0">
                <a:solidFill>
                  <a:srgbClr val="293A55"/>
                </a:solidFill>
                <a:latin typeface="+mj-lt"/>
              </a:rPr>
              <a:t> за два </a:t>
            </a:r>
            <a:r>
              <a:rPr lang="ru-RU" sz="1300" dirty="0" err="1">
                <a:solidFill>
                  <a:srgbClr val="293A55"/>
                </a:solidFill>
                <a:latin typeface="+mj-lt"/>
              </a:rPr>
              <a:t>місяці</a:t>
            </a:r>
            <a:r>
              <a:rPr lang="ru-RU" sz="1300" dirty="0">
                <a:solidFill>
                  <a:srgbClr val="293A55"/>
                </a:solidFill>
                <a:latin typeface="+mj-lt"/>
              </a:rPr>
              <a:t> до </a:t>
            </a:r>
            <a:r>
              <a:rPr lang="ru-RU" sz="1300" dirty="0" err="1">
                <a:solidFill>
                  <a:srgbClr val="293A55"/>
                </a:solidFill>
                <a:latin typeface="+mj-lt"/>
              </a:rPr>
              <a:t>закінчення</a:t>
            </a:r>
            <a:r>
              <a:rPr lang="ru-RU" sz="1300" dirty="0">
                <a:solidFill>
                  <a:srgbClr val="293A55"/>
                </a:solidFill>
                <a:latin typeface="+mj-lt"/>
              </a:rPr>
              <a:t> </a:t>
            </a:r>
            <a:r>
              <a:rPr lang="ru-RU" sz="1300" dirty="0" err="1">
                <a:solidFill>
                  <a:srgbClr val="293A55"/>
                </a:solidFill>
                <a:latin typeface="+mj-lt"/>
              </a:rPr>
              <a:t>шестимісячного</a:t>
            </a:r>
            <a:r>
              <a:rPr lang="ru-RU" sz="1300" dirty="0">
                <a:solidFill>
                  <a:srgbClr val="293A55"/>
                </a:solidFill>
                <a:latin typeface="+mj-lt"/>
              </a:rPr>
              <a:t> строку для </a:t>
            </a:r>
            <a:r>
              <a:rPr lang="ru-RU" sz="1300" dirty="0" err="1">
                <a:solidFill>
                  <a:srgbClr val="293A55"/>
                </a:solidFill>
                <a:latin typeface="+mj-lt"/>
              </a:rPr>
              <a:t>прийняття</a:t>
            </a:r>
            <a:r>
              <a:rPr lang="ru-RU" sz="1300" dirty="0">
                <a:solidFill>
                  <a:srgbClr val="293A55"/>
                </a:solidFill>
                <a:latin typeface="+mj-lt"/>
              </a:rPr>
              <a:t> </a:t>
            </a:r>
            <a:r>
              <a:rPr lang="ru-RU" sz="1300" dirty="0" err="1">
                <a:solidFill>
                  <a:srgbClr val="293A55"/>
                </a:solidFill>
                <a:latin typeface="+mj-lt"/>
              </a:rPr>
              <a:t>спадщини</a:t>
            </a:r>
            <a:r>
              <a:rPr lang="ru-RU" sz="1300" dirty="0">
                <a:solidFill>
                  <a:srgbClr val="293A55"/>
                </a:solidFill>
                <a:latin typeface="+mj-lt"/>
              </a:rPr>
              <a:t> </a:t>
            </a:r>
            <a:r>
              <a:rPr lang="ru-RU" sz="1300" dirty="0" err="1">
                <a:solidFill>
                  <a:srgbClr val="293A55"/>
                </a:solidFill>
                <a:latin typeface="+mj-lt"/>
              </a:rPr>
              <a:t>після</a:t>
            </a:r>
            <a:r>
              <a:rPr lang="ru-RU" sz="1300" dirty="0">
                <a:solidFill>
                  <a:srgbClr val="293A55"/>
                </a:solidFill>
                <a:latin typeface="+mj-lt"/>
              </a:rPr>
              <a:t> </a:t>
            </a:r>
            <a:r>
              <a:rPr lang="ru-RU" sz="1300" dirty="0" err="1">
                <a:solidFill>
                  <a:srgbClr val="293A55"/>
                </a:solidFill>
                <a:latin typeface="+mj-lt"/>
              </a:rPr>
              <a:t>смерті</a:t>
            </a:r>
            <a:r>
              <a:rPr lang="ru-RU" sz="1300" dirty="0">
                <a:solidFill>
                  <a:srgbClr val="293A55"/>
                </a:solidFill>
                <a:latin typeface="+mj-lt"/>
              </a:rPr>
              <a:t> ОСОБА_2. До того ж, </a:t>
            </a:r>
            <a:r>
              <a:rPr lang="ru-RU" sz="1300" dirty="0" err="1">
                <a:solidFill>
                  <a:srgbClr val="293A55"/>
                </a:solidFill>
                <a:latin typeface="+mj-lt"/>
              </a:rPr>
              <a:t>знаходячись</a:t>
            </a:r>
            <a:r>
              <a:rPr lang="ru-RU" sz="1300" dirty="0">
                <a:solidFill>
                  <a:srgbClr val="293A55"/>
                </a:solidFill>
                <a:latin typeface="+mj-lt"/>
              </a:rPr>
              <a:t> на </a:t>
            </a:r>
            <a:r>
              <a:rPr lang="ru-RU" sz="1300" dirty="0" err="1">
                <a:solidFill>
                  <a:srgbClr val="293A55"/>
                </a:solidFill>
                <a:latin typeface="+mj-lt"/>
              </a:rPr>
              <a:t>лікарняному</a:t>
            </a:r>
            <a:r>
              <a:rPr lang="ru-RU" sz="1300" dirty="0">
                <a:solidFill>
                  <a:srgbClr val="293A55"/>
                </a:solidFill>
                <a:latin typeface="+mj-lt"/>
              </a:rPr>
              <a:t> </a:t>
            </a:r>
            <a:r>
              <a:rPr lang="ru-RU" sz="1300" dirty="0" err="1">
                <a:solidFill>
                  <a:srgbClr val="293A55"/>
                </a:solidFill>
                <a:latin typeface="+mj-lt"/>
              </a:rPr>
              <a:t>чи</a:t>
            </a:r>
            <a:r>
              <a:rPr lang="ru-RU" sz="1300" dirty="0">
                <a:solidFill>
                  <a:srgbClr val="293A55"/>
                </a:solidFill>
                <a:latin typeface="+mj-lt"/>
              </a:rPr>
              <a:t> у </a:t>
            </a:r>
            <a:r>
              <a:rPr lang="ru-RU" sz="1300" dirty="0" err="1">
                <a:solidFill>
                  <a:srgbClr val="293A55"/>
                </a:solidFill>
                <a:latin typeface="+mj-lt"/>
              </a:rPr>
              <a:t>відрядженні</a:t>
            </a:r>
            <a:r>
              <a:rPr lang="ru-RU" sz="1300" dirty="0">
                <a:solidFill>
                  <a:srgbClr val="293A55"/>
                </a:solidFill>
                <a:latin typeface="+mj-lt"/>
              </a:rPr>
              <a:t>, </a:t>
            </a:r>
            <a:r>
              <a:rPr lang="ru-RU" sz="1300" dirty="0" err="1">
                <a:solidFill>
                  <a:srgbClr val="293A55"/>
                </a:solidFill>
                <a:latin typeface="+mj-lt"/>
              </a:rPr>
              <a:t>позивач</a:t>
            </a:r>
            <a:r>
              <a:rPr lang="ru-RU" sz="1300" dirty="0">
                <a:solidFill>
                  <a:srgbClr val="293A55"/>
                </a:solidFill>
                <a:latin typeface="+mj-lt"/>
              </a:rPr>
              <a:t> </a:t>
            </a:r>
            <a:r>
              <a:rPr lang="ru-RU" sz="1300" dirty="0" err="1">
                <a:solidFill>
                  <a:srgbClr val="293A55"/>
                </a:solidFill>
                <a:latin typeface="+mj-lt"/>
              </a:rPr>
              <a:t>мав</a:t>
            </a:r>
            <a:r>
              <a:rPr lang="ru-RU" sz="1300" dirty="0">
                <a:solidFill>
                  <a:srgbClr val="293A55"/>
                </a:solidFill>
                <a:latin typeface="+mj-lt"/>
              </a:rPr>
              <a:t> </a:t>
            </a:r>
            <a:r>
              <a:rPr lang="ru-RU" sz="1300" dirty="0" err="1">
                <a:solidFill>
                  <a:srgbClr val="293A55"/>
                </a:solidFill>
                <a:latin typeface="+mj-lt"/>
              </a:rPr>
              <a:t>можливість</a:t>
            </a:r>
            <a:r>
              <a:rPr lang="ru-RU" sz="1300" dirty="0">
                <a:solidFill>
                  <a:srgbClr val="293A55"/>
                </a:solidFill>
                <a:latin typeface="+mj-lt"/>
              </a:rPr>
              <a:t> </a:t>
            </a:r>
            <a:r>
              <a:rPr lang="ru-RU" sz="1300" dirty="0" err="1">
                <a:solidFill>
                  <a:srgbClr val="293A55"/>
                </a:solidFill>
                <a:latin typeface="+mj-lt"/>
              </a:rPr>
              <a:t>надіслати</a:t>
            </a:r>
            <a:r>
              <a:rPr lang="ru-RU" sz="1300" dirty="0">
                <a:solidFill>
                  <a:srgbClr val="293A55"/>
                </a:solidFill>
                <a:latin typeface="+mj-lt"/>
              </a:rPr>
              <a:t> </a:t>
            </a:r>
            <a:r>
              <a:rPr lang="ru-RU" sz="1300" dirty="0" err="1">
                <a:solidFill>
                  <a:srgbClr val="293A55"/>
                </a:solidFill>
                <a:latin typeface="+mj-lt"/>
              </a:rPr>
              <a:t>заяву</a:t>
            </a:r>
            <a:r>
              <a:rPr lang="ru-RU" sz="1300" dirty="0">
                <a:solidFill>
                  <a:srgbClr val="293A55"/>
                </a:solidFill>
                <a:latin typeface="+mj-lt"/>
              </a:rPr>
              <a:t> </a:t>
            </a:r>
            <a:r>
              <a:rPr lang="ru-RU" sz="1300" dirty="0" err="1">
                <a:solidFill>
                  <a:srgbClr val="293A55"/>
                </a:solidFill>
                <a:latin typeface="+mj-lt"/>
              </a:rPr>
              <a:t>поштовою</a:t>
            </a:r>
            <a:r>
              <a:rPr lang="ru-RU" sz="1300" dirty="0">
                <a:solidFill>
                  <a:srgbClr val="293A55"/>
                </a:solidFill>
                <a:latin typeface="+mj-lt"/>
              </a:rPr>
              <a:t> </a:t>
            </a:r>
            <a:r>
              <a:rPr lang="ru-RU" sz="1300" dirty="0" err="1">
                <a:solidFill>
                  <a:srgbClr val="293A55"/>
                </a:solidFill>
                <a:latin typeface="+mj-lt"/>
              </a:rPr>
              <a:t>кореспонденцією</a:t>
            </a:r>
            <a:r>
              <a:rPr lang="ru-RU" sz="1300" dirty="0">
                <a:solidFill>
                  <a:srgbClr val="293A55"/>
                </a:solidFill>
                <a:latin typeface="+mj-lt"/>
              </a:rPr>
              <a:t> до </a:t>
            </a:r>
            <a:r>
              <a:rPr lang="ru-RU" sz="1300" dirty="0" err="1">
                <a:solidFill>
                  <a:srgbClr val="293A55"/>
                </a:solidFill>
                <a:latin typeface="+mj-lt"/>
              </a:rPr>
              <a:t>нотаріуса</a:t>
            </a:r>
            <a:r>
              <a:rPr lang="ru-RU" sz="1300" dirty="0">
                <a:solidFill>
                  <a:srgbClr val="293A55"/>
                </a:solidFill>
                <a:latin typeface="+mj-lt"/>
              </a:rPr>
              <a:t> за </a:t>
            </a:r>
            <a:r>
              <a:rPr lang="ru-RU" sz="1300" dirty="0" err="1">
                <a:solidFill>
                  <a:srgbClr val="293A55"/>
                </a:solidFill>
                <a:latin typeface="+mj-lt"/>
              </a:rPr>
              <a:t>місцем</a:t>
            </a:r>
            <a:r>
              <a:rPr lang="ru-RU" sz="1300" dirty="0">
                <a:solidFill>
                  <a:srgbClr val="293A55"/>
                </a:solidFill>
                <a:latin typeface="+mj-lt"/>
              </a:rPr>
              <a:t> </a:t>
            </a:r>
            <a:r>
              <a:rPr lang="ru-RU" sz="1300" dirty="0" err="1">
                <a:solidFill>
                  <a:srgbClr val="293A55"/>
                </a:solidFill>
                <a:latin typeface="+mj-lt"/>
              </a:rPr>
              <a:t>відкриття</a:t>
            </a:r>
            <a:r>
              <a:rPr lang="ru-RU" sz="1300" dirty="0">
                <a:solidFill>
                  <a:srgbClr val="293A55"/>
                </a:solidFill>
                <a:latin typeface="+mj-lt"/>
              </a:rPr>
              <a:t> </a:t>
            </a:r>
            <a:r>
              <a:rPr lang="ru-RU" sz="1300" dirty="0" err="1">
                <a:solidFill>
                  <a:srgbClr val="293A55"/>
                </a:solidFill>
                <a:latin typeface="+mj-lt"/>
              </a:rPr>
              <a:t>спадщини</a:t>
            </a:r>
            <a:r>
              <a:rPr lang="ru-RU" sz="1300" dirty="0">
                <a:solidFill>
                  <a:srgbClr val="293A55"/>
                </a:solidFill>
                <a:latin typeface="+mj-lt"/>
              </a:rPr>
              <a:t>.</a:t>
            </a:r>
            <a:endParaRPr lang="ru-RU" sz="1300" b="0" i="0" dirty="0">
              <a:solidFill>
                <a:srgbClr val="293A55"/>
              </a:solidFill>
              <a:effectLst/>
              <a:latin typeface="+mj-lt"/>
            </a:endParaRPr>
          </a:p>
        </p:txBody>
      </p:sp>
    </p:spTree>
    <p:extLst>
      <p:ext uri="{BB962C8B-B14F-4D97-AF65-F5344CB8AC3E}">
        <p14:creationId xmlns:p14="http://schemas.microsoft.com/office/powerpoint/2010/main" val="170456431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44582" y="159997"/>
            <a:ext cx="11133909" cy="6554311"/>
          </a:xfrm>
          <a:prstGeom prst="rect">
            <a:avLst/>
          </a:prstGeom>
        </p:spPr>
        <p:txBody>
          <a:bodyPr wrap="square">
            <a:spAutoFit/>
          </a:bodyPr>
          <a:lstStyle/>
          <a:p>
            <a:pPr algn="ctr"/>
            <a:r>
              <a:rPr lang="ru-RU" b="1" dirty="0">
                <a:solidFill>
                  <a:srgbClr val="293A55"/>
                </a:solidFill>
                <a:latin typeface="+mj-lt"/>
              </a:rPr>
              <a:t>ВЕРХОВНИЙ СУД</a:t>
            </a:r>
            <a:endParaRPr lang="ru-RU" dirty="0">
              <a:solidFill>
                <a:srgbClr val="293A55"/>
              </a:solidFill>
              <a:latin typeface="+mj-lt"/>
            </a:endParaRPr>
          </a:p>
          <a:p>
            <a:pPr algn="ctr"/>
            <a:r>
              <a:rPr lang="ru-RU" b="1" dirty="0">
                <a:solidFill>
                  <a:srgbClr val="293A55"/>
                </a:solidFill>
                <a:latin typeface="+mj-lt"/>
              </a:rPr>
              <a:t>ПРАВОВА ПОЗИЦІЯ</a:t>
            </a:r>
            <a:br>
              <a:rPr lang="ru-RU" b="1" dirty="0">
                <a:solidFill>
                  <a:srgbClr val="293A55"/>
                </a:solidFill>
                <a:latin typeface="+mj-lt"/>
              </a:rPr>
            </a:br>
            <a:r>
              <a:rPr lang="ru-RU" b="1" dirty="0">
                <a:solidFill>
                  <a:srgbClr val="293A55"/>
                </a:solidFill>
                <a:latin typeface="+mj-lt"/>
              </a:rPr>
              <a:t>(</a:t>
            </a:r>
            <a:r>
              <a:rPr lang="ru-RU" b="1" dirty="0">
                <a:solidFill>
                  <a:srgbClr val="00ADFA"/>
                </a:solidFill>
                <a:latin typeface="+mj-lt"/>
                <a:hlinkClick r:id="rId2"/>
              </a:rPr>
              <a:t>постанова </a:t>
            </a:r>
            <a:r>
              <a:rPr lang="ru-RU" b="1" dirty="0" err="1">
                <a:solidFill>
                  <a:srgbClr val="00ADFA"/>
                </a:solidFill>
                <a:latin typeface="+mj-lt"/>
                <a:hlinkClick r:id="rId2"/>
              </a:rPr>
              <a:t>від</a:t>
            </a:r>
            <a:r>
              <a:rPr lang="ru-RU" b="1" dirty="0">
                <a:solidFill>
                  <a:srgbClr val="00ADFA"/>
                </a:solidFill>
                <a:latin typeface="+mj-lt"/>
                <a:hlinkClick r:id="rId2"/>
              </a:rPr>
              <a:t> 20.04.2022 р. у </a:t>
            </a:r>
            <a:r>
              <a:rPr lang="ru-RU" b="1" dirty="0" err="1">
                <a:solidFill>
                  <a:srgbClr val="00ADFA"/>
                </a:solidFill>
                <a:latin typeface="+mj-lt"/>
                <a:hlinkClick r:id="rId2"/>
              </a:rPr>
              <a:t>справі</a:t>
            </a:r>
            <a:r>
              <a:rPr lang="ru-RU" b="1" dirty="0">
                <a:solidFill>
                  <a:srgbClr val="00ADFA"/>
                </a:solidFill>
                <a:latin typeface="+mj-lt"/>
                <a:hlinkClick r:id="rId2"/>
              </a:rPr>
              <a:t> </a:t>
            </a:r>
            <a:r>
              <a:rPr lang="en-US" b="1" dirty="0">
                <a:solidFill>
                  <a:srgbClr val="00ADFA"/>
                </a:solidFill>
                <a:latin typeface="+mj-lt"/>
                <a:hlinkClick r:id="rId2"/>
              </a:rPr>
              <a:t>N 310/10621/18</a:t>
            </a:r>
            <a:r>
              <a:rPr lang="en-US" b="1" dirty="0" smtClean="0">
                <a:solidFill>
                  <a:srgbClr val="293A55"/>
                </a:solidFill>
                <a:latin typeface="+mj-lt"/>
              </a:rPr>
              <a:t>)</a:t>
            </a:r>
            <a:endParaRPr lang="uk-UA" b="1" dirty="0" smtClean="0">
              <a:solidFill>
                <a:srgbClr val="293A55"/>
              </a:solidFill>
              <a:latin typeface="+mj-lt"/>
            </a:endParaRPr>
          </a:p>
          <a:p>
            <a:pPr algn="ctr"/>
            <a:r>
              <a:rPr lang="ru-RU" b="1" dirty="0">
                <a:solidFill>
                  <a:srgbClr val="293A55"/>
                </a:solidFill>
                <a:latin typeface="+mj-lt"/>
              </a:rPr>
              <a:t>Про </a:t>
            </a:r>
            <a:r>
              <a:rPr lang="ru-RU" b="1" dirty="0" err="1">
                <a:solidFill>
                  <a:srgbClr val="293A55"/>
                </a:solidFill>
                <a:latin typeface="+mj-lt"/>
              </a:rPr>
              <a:t>юрисдикцію</a:t>
            </a:r>
            <a:r>
              <a:rPr lang="ru-RU" b="1" dirty="0">
                <a:solidFill>
                  <a:srgbClr val="293A55"/>
                </a:solidFill>
                <a:latin typeface="+mj-lt"/>
              </a:rPr>
              <a:t> спору </a:t>
            </a:r>
            <a:r>
              <a:rPr lang="ru-RU" b="1" dirty="0" err="1">
                <a:solidFill>
                  <a:srgbClr val="293A55"/>
                </a:solidFill>
                <a:latin typeface="+mj-lt"/>
              </a:rPr>
              <a:t>щодо</a:t>
            </a:r>
            <a:r>
              <a:rPr lang="ru-RU" b="1" dirty="0">
                <a:solidFill>
                  <a:srgbClr val="293A55"/>
                </a:solidFill>
                <a:latin typeface="+mj-lt"/>
              </a:rPr>
              <a:t> </a:t>
            </a:r>
            <a:r>
              <a:rPr lang="ru-RU" b="1" dirty="0" err="1">
                <a:solidFill>
                  <a:srgbClr val="293A55"/>
                </a:solidFill>
                <a:latin typeface="+mj-lt"/>
              </a:rPr>
              <a:t>оскарження</a:t>
            </a:r>
            <a:r>
              <a:rPr lang="ru-RU" b="1" dirty="0">
                <a:solidFill>
                  <a:srgbClr val="293A55"/>
                </a:solidFill>
                <a:latin typeface="+mj-lt"/>
              </a:rPr>
              <a:t> </a:t>
            </a:r>
            <a:r>
              <a:rPr lang="ru-RU" b="1" dirty="0" err="1">
                <a:solidFill>
                  <a:srgbClr val="293A55"/>
                </a:solidFill>
                <a:latin typeface="+mj-lt"/>
              </a:rPr>
              <a:t>рішень</a:t>
            </a:r>
            <a:r>
              <a:rPr lang="ru-RU" b="1" dirty="0">
                <a:solidFill>
                  <a:srgbClr val="293A55"/>
                </a:solidFill>
                <a:latin typeface="+mj-lt"/>
              </a:rPr>
              <a:t> </a:t>
            </a:r>
            <a:r>
              <a:rPr lang="ru-RU" b="1" dirty="0" err="1">
                <a:solidFill>
                  <a:srgbClr val="293A55"/>
                </a:solidFill>
                <a:latin typeface="+mj-lt"/>
              </a:rPr>
              <a:t>загальних</a:t>
            </a:r>
            <a:r>
              <a:rPr lang="ru-RU" b="1" dirty="0">
                <a:solidFill>
                  <a:srgbClr val="293A55"/>
                </a:solidFill>
                <a:latin typeface="+mj-lt"/>
              </a:rPr>
              <a:t> </a:t>
            </a:r>
            <a:r>
              <a:rPr lang="ru-RU" b="1" dirty="0" err="1">
                <a:solidFill>
                  <a:srgbClr val="293A55"/>
                </a:solidFill>
                <a:latin typeface="+mj-lt"/>
              </a:rPr>
              <a:t>зборів</a:t>
            </a:r>
            <a:r>
              <a:rPr lang="ru-RU" b="1" dirty="0">
                <a:solidFill>
                  <a:srgbClr val="293A55"/>
                </a:solidFill>
                <a:latin typeface="+mj-lt"/>
              </a:rPr>
              <a:t> </a:t>
            </a:r>
            <a:r>
              <a:rPr lang="ru-RU" b="1" dirty="0" err="1">
                <a:solidFill>
                  <a:srgbClr val="293A55"/>
                </a:solidFill>
                <a:latin typeface="+mj-lt"/>
              </a:rPr>
              <a:t>членів</a:t>
            </a:r>
            <a:r>
              <a:rPr lang="ru-RU" b="1" dirty="0">
                <a:solidFill>
                  <a:srgbClr val="293A55"/>
                </a:solidFill>
                <a:latin typeface="+mj-lt"/>
              </a:rPr>
              <a:t> </a:t>
            </a:r>
            <a:r>
              <a:rPr lang="ru-RU" b="1" dirty="0" err="1">
                <a:solidFill>
                  <a:srgbClr val="293A55"/>
                </a:solidFill>
                <a:latin typeface="+mj-lt"/>
              </a:rPr>
              <a:t>припиненого</a:t>
            </a:r>
            <a:r>
              <a:rPr lang="ru-RU" b="1" dirty="0">
                <a:solidFill>
                  <a:srgbClr val="293A55"/>
                </a:solidFill>
                <a:latin typeface="+mj-lt"/>
              </a:rPr>
              <a:t> КСП </a:t>
            </a:r>
            <a:r>
              <a:rPr lang="ru-RU" b="1" dirty="0" err="1">
                <a:solidFill>
                  <a:srgbClr val="293A55"/>
                </a:solidFill>
                <a:latin typeface="+mj-lt"/>
              </a:rPr>
              <a:t>щодо</a:t>
            </a:r>
            <a:r>
              <a:rPr lang="ru-RU" b="1" dirty="0">
                <a:solidFill>
                  <a:srgbClr val="293A55"/>
                </a:solidFill>
                <a:latin typeface="+mj-lt"/>
              </a:rPr>
              <a:t> </a:t>
            </a:r>
            <a:r>
              <a:rPr lang="ru-RU" b="1" dirty="0" err="1">
                <a:solidFill>
                  <a:srgbClr val="293A55"/>
                </a:solidFill>
                <a:latin typeface="+mj-lt"/>
              </a:rPr>
              <a:t>виділення</a:t>
            </a:r>
            <a:r>
              <a:rPr lang="ru-RU" b="1" dirty="0">
                <a:solidFill>
                  <a:srgbClr val="293A55"/>
                </a:solidFill>
                <a:latin typeface="+mj-lt"/>
              </a:rPr>
              <a:t> </a:t>
            </a:r>
            <a:r>
              <a:rPr lang="ru-RU" b="1" dirty="0" err="1">
                <a:solidFill>
                  <a:srgbClr val="293A55"/>
                </a:solidFill>
                <a:latin typeface="+mj-lt"/>
              </a:rPr>
              <a:t>земельних</a:t>
            </a:r>
            <a:r>
              <a:rPr lang="ru-RU" b="1" dirty="0">
                <a:solidFill>
                  <a:srgbClr val="293A55"/>
                </a:solidFill>
                <a:latin typeface="+mj-lt"/>
              </a:rPr>
              <a:t> </a:t>
            </a:r>
            <a:r>
              <a:rPr lang="ru-RU" b="1" dirty="0" err="1">
                <a:solidFill>
                  <a:srgbClr val="293A55"/>
                </a:solidFill>
                <a:latin typeface="+mj-lt"/>
              </a:rPr>
              <a:t>ділянок</a:t>
            </a:r>
            <a:r>
              <a:rPr lang="ru-RU" b="1" dirty="0">
                <a:solidFill>
                  <a:srgbClr val="293A55"/>
                </a:solidFill>
                <a:latin typeface="+mj-lt"/>
              </a:rPr>
              <a:t> в </a:t>
            </a:r>
            <a:r>
              <a:rPr lang="ru-RU" b="1" dirty="0" err="1" smtClean="0">
                <a:solidFill>
                  <a:srgbClr val="293A55"/>
                </a:solidFill>
                <a:latin typeface="+mj-lt"/>
              </a:rPr>
              <a:t>натурі</a:t>
            </a:r>
            <a:endParaRPr lang="ru-RU" b="1" dirty="0" smtClean="0">
              <a:solidFill>
                <a:srgbClr val="293A55"/>
              </a:solidFill>
              <a:latin typeface="+mj-lt"/>
            </a:endParaRPr>
          </a:p>
          <a:p>
            <a:pPr algn="ctr"/>
            <a:endParaRPr lang="en-US" b="1" dirty="0">
              <a:solidFill>
                <a:srgbClr val="293A55"/>
              </a:solidFill>
              <a:latin typeface="+mj-lt"/>
            </a:endParaRPr>
          </a:p>
          <a:p>
            <a:pPr algn="just"/>
            <a:r>
              <a:rPr lang="ru-RU" dirty="0" err="1">
                <a:solidFill>
                  <a:srgbClr val="293A55"/>
                </a:solidFill>
                <a:latin typeface="+mj-lt"/>
              </a:rPr>
              <a:t>Загальні</a:t>
            </a:r>
            <a:r>
              <a:rPr lang="ru-RU" dirty="0">
                <a:solidFill>
                  <a:srgbClr val="293A55"/>
                </a:solidFill>
                <a:latin typeface="+mj-lt"/>
              </a:rPr>
              <a:t> </a:t>
            </a:r>
            <a:r>
              <a:rPr lang="ru-RU" dirty="0" err="1">
                <a:solidFill>
                  <a:srgbClr val="293A55"/>
                </a:solidFill>
                <a:latin typeface="+mj-lt"/>
              </a:rPr>
              <a:t>збори</a:t>
            </a:r>
            <a:r>
              <a:rPr lang="ru-RU" dirty="0">
                <a:solidFill>
                  <a:srgbClr val="293A55"/>
                </a:solidFill>
                <a:latin typeface="+mj-lt"/>
              </a:rPr>
              <a:t> </a:t>
            </a:r>
            <a:r>
              <a:rPr lang="ru-RU" dirty="0" err="1">
                <a:solidFill>
                  <a:srgbClr val="293A55"/>
                </a:solidFill>
                <a:latin typeface="+mj-lt"/>
              </a:rPr>
              <a:t>членів</a:t>
            </a:r>
            <a:r>
              <a:rPr lang="ru-RU" dirty="0">
                <a:solidFill>
                  <a:srgbClr val="293A55"/>
                </a:solidFill>
                <a:latin typeface="+mj-lt"/>
              </a:rPr>
              <a:t> КСП для </a:t>
            </a:r>
            <a:r>
              <a:rPr lang="ru-RU" dirty="0" err="1">
                <a:solidFill>
                  <a:srgbClr val="293A55"/>
                </a:solidFill>
                <a:latin typeface="+mj-lt"/>
              </a:rPr>
              <a:t>вирішення</a:t>
            </a:r>
            <a:r>
              <a:rPr lang="ru-RU" dirty="0">
                <a:solidFill>
                  <a:srgbClr val="293A55"/>
                </a:solidFill>
                <a:latin typeface="+mj-lt"/>
              </a:rPr>
              <a:t> </a:t>
            </a:r>
            <a:r>
              <a:rPr lang="ru-RU" dirty="0" err="1">
                <a:solidFill>
                  <a:srgbClr val="293A55"/>
                </a:solidFill>
                <a:latin typeface="+mj-lt"/>
              </a:rPr>
              <a:t>питань</a:t>
            </a:r>
            <a:r>
              <a:rPr lang="ru-RU" dirty="0">
                <a:solidFill>
                  <a:srgbClr val="293A55"/>
                </a:solidFill>
                <a:latin typeface="+mj-lt"/>
              </a:rPr>
              <a:t> </a:t>
            </a:r>
            <a:r>
              <a:rPr lang="ru-RU" dirty="0" err="1">
                <a:solidFill>
                  <a:srgbClr val="293A55"/>
                </a:solidFill>
                <a:latin typeface="+mj-lt"/>
              </a:rPr>
              <a:t>діяльності</a:t>
            </a:r>
            <a:r>
              <a:rPr lang="ru-RU" dirty="0">
                <a:solidFill>
                  <a:srgbClr val="293A55"/>
                </a:solidFill>
                <a:latin typeface="+mj-lt"/>
              </a:rPr>
              <a:t> </a:t>
            </a:r>
            <a:r>
              <a:rPr lang="ru-RU" dirty="0" err="1">
                <a:solidFill>
                  <a:srgbClr val="293A55"/>
                </a:solidFill>
                <a:latin typeface="+mj-lt"/>
              </a:rPr>
              <a:t>підприємства</a:t>
            </a:r>
            <a:r>
              <a:rPr lang="ru-RU" dirty="0">
                <a:solidFill>
                  <a:srgbClr val="293A55"/>
                </a:solidFill>
                <a:latin typeface="+mj-lt"/>
              </a:rPr>
              <a:t>, в тому </a:t>
            </a:r>
            <a:r>
              <a:rPr lang="ru-RU" dirty="0" err="1">
                <a:solidFill>
                  <a:srgbClr val="293A55"/>
                </a:solidFill>
                <a:latin typeface="+mj-lt"/>
              </a:rPr>
              <a:t>числі</a:t>
            </a:r>
            <a:r>
              <a:rPr lang="ru-RU" dirty="0">
                <a:solidFill>
                  <a:srgbClr val="293A55"/>
                </a:solidFill>
                <a:latin typeface="+mj-lt"/>
              </a:rPr>
              <a:t> </a:t>
            </a:r>
            <a:r>
              <a:rPr lang="ru-RU" dirty="0" err="1">
                <a:solidFill>
                  <a:srgbClr val="293A55"/>
                </a:solidFill>
                <a:latin typeface="+mj-lt"/>
              </a:rPr>
              <a:t>питань</a:t>
            </a:r>
            <a:r>
              <a:rPr lang="ru-RU" dirty="0">
                <a:solidFill>
                  <a:srgbClr val="293A55"/>
                </a:solidFill>
                <a:latin typeface="+mj-lt"/>
              </a:rPr>
              <a:t>, </a:t>
            </a:r>
            <a:r>
              <a:rPr lang="ru-RU" dirty="0" err="1">
                <a:solidFill>
                  <a:srgbClr val="293A55"/>
                </a:solidFill>
                <a:latin typeface="+mj-lt"/>
              </a:rPr>
              <a:t>які</a:t>
            </a:r>
            <a:r>
              <a:rPr lang="ru-RU" dirty="0">
                <a:solidFill>
                  <a:srgbClr val="293A55"/>
                </a:solidFill>
                <a:latin typeface="+mj-lt"/>
              </a:rPr>
              <a:t> </a:t>
            </a:r>
            <a:r>
              <a:rPr lang="ru-RU" dirty="0" err="1">
                <a:solidFill>
                  <a:srgbClr val="293A55"/>
                </a:solidFill>
                <a:latin typeface="+mj-lt"/>
              </a:rPr>
              <a:t>стосуються</a:t>
            </a:r>
            <a:r>
              <a:rPr lang="ru-RU" dirty="0">
                <a:solidFill>
                  <a:srgbClr val="293A55"/>
                </a:solidFill>
                <a:latin typeface="+mj-lt"/>
              </a:rPr>
              <a:t> </a:t>
            </a:r>
            <a:r>
              <a:rPr lang="ru-RU" dirty="0" err="1">
                <a:solidFill>
                  <a:srgbClr val="293A55"/>
                </a:solidFill>
                <a:latin typeface="+mj-lt"/>
              </a:rPr>
              <a:t>корпоративних</a:t>
            </a:r>
            <a:r>
              <a:rPr lang="ru-RU" dirty="0">
                <a:solidFill>
                  <a:srgbClr val="293A55"/>
                </a:solidFill>
                <a:latin typeface="+mj-lt"/>
              </a:rPr>
              <a:t> прав </a:t>
            </a:r>
            <a:r>
              <a:rPr lang="ru-RU" dirty="0" err="1">
                <a:solidFill>
                  <a:srgbClr val="293A55"/>
                </a:solidFill>
                <a:latin typeface="+mj-lt"/>
              </a:rPr>
              <a:t>його</a:t>
            </a:r>
            <a:r>
              <a:rPr lang="ru-RU" dirty="0">
                <a:solidFill>
                  <a:srgbClr val="293A55"/>
                </a:solidFill>
                <a:latin typeface="+mj-lt"/>
              </a:rPr>
              <a:t> </a:t>
            </a:r>
            <a:r>
              <a:rPr lang="ru-RU" dirty="0" err="1">
                <a:solidFill>
                  <a:srgbClr val="293A55"/>
                </a:solidFill>
                <a:latin typeface="+mj-lt"/>
              </a:rPr>
              <a:t>членів</a:t>
            </a:r>
            <a:r>
              <a:rPr lang="ru-RU" dirty="0">
                <a:solidFill>
                  <a:srgbClr val="293A55"/>
                </a:solidFill>
                <a:latin typeface="+mj-lt"/>
              </a:rPr>
              <a:t>, </a:t>
            </a:r>
            <a:r>
              <a:rPr lang="ru-RU" dirty="0" err="1">
                <a:solidFill>
                  <a:srgbClr val="293A55"/>
                </a:solidFill>
                <a:latin typeface="+mj-lt"/>
              </a:rPr>
              <a:t>скликаються</a:t>
            </a:r>
            <a:r>
              <a:rPr lang="ru-RU" dirty="0">
                <a:solidFill>
                  <a:srgbClr val="293A55"/>
                </a:solidFill>
                <a:latin typeface="+mj-lt"/>
              </a:rPr>
              <a:t> та </a:t>
            </a:r>
            <a:r>
              <a:rPr lang="ru-RU" dirty="0" err="1">
                <a:solidFill>
                  <a:srgbClr val="293A55"/>
                </a:solidFill>
                <a:latin typeface="+mj-lt"/>
              </a:rPr>
              <a:t>проводяться</a:t>
            </a:r>
            <a:r>
              <a:rPr lang="ru-RU" dirty="0">
                <a:solidFill>
                  <a:srgbClr val="293A55"/>
                </a:solidFill>
                <a:latin typeface="+mj-lt"/>
              </a:rPr>
              <a:t> </a:t>
            </a:r>
            <a:r>
              <a:rPr lang="ru-RU" dirty="0" err="1">
                <a:solidFill>
                  <a:srgbClr val="293A55"/>
                </a:solidFill>
                <a:latin typeface="+mj-lt"/>
              </a:rPr>
              <a:t>відповідно</a:t>
            </a:r>
            <a:r>
              <a:rPr lang="ru-RU" dirty="0">
                <a:solidFill>
                  <a:srgbClr val="293A55"/>
                </a:solidFill>
                <a:latin typeface="+mj-lt"/>
              </a:rPr>
              <a:t> до статуту такого </a:t>
            </a:r>
            <a:r>
              <a:rPr lang="ru-RU" dirty="0" err="1">
                <a:solidFill>
                  <a:srgbClr val="293A55"/>
                </a:solidFill>
                <a:latin typeface="+mj-lt"/>
              </a:rPr>
              <a:t>підприємства</a:t>
            </a:r>
            <a:r>
              <a:rPr lang="ru-RU" dirty="0">
                <a:solidFill>
                  <a:srgbClr val="293A55"/>
                </a:solidFill>
                <a:latin typeface="+mj-lt"/>
              </a:rPr>
              <a:t> самими </a:t>
            </a:r>
            <a:r>
              <a:rPr lang="ru-RU" dirty="0" err="1">
                <a:solidFill>
                  <a:srgbClr val="293A55"/>
                </a:solidFill>
                <a:latin typeface="+mj-lt"/>
              </a:rPr>
              <a:t>його</a:t>
            </a:r>
            <a:r>
              <a:rPr lang="ru-RU" dirty="0">
                <a:solidFill>
                  <a:srgbClr val="293A55"/>
                </a:solidFill>
                <a:latin typeface="+mj-lt"/>
              </a:rPr>
              <a:t> членами через </a:t>
            </a:r>
            <a:r>
              <a:rPr lang="ru-RU" dirty="0" err="1">
                <a:solidFill>
                  <a:srgbClr val="293A55"/>
                </a:solidFill>
                <a:latin typeface="+mj-lt"/>
              </a:rPr>
              <a:t>органи</a:t>
            </a:r>
            <a:r>
              <a:rPr lang="ru-RU" dirty="0">
                <a:solidFill>
                  <a:srgbClr val="293A55"/>
                </a:solidFill>
                <a:latin typeface="+mj-lt"/>
              </a:rPr>
              <a:t> </a:t>
            </a:r>
            <a:r>
              <a:rPr lang="ru-RU" dirty="0" err="1">
                <a:solidFill>
                  <a:srgbClr val="293A55"/>
                </a:solidFill>
                <a:latin typeface="+mj-lt"/>
              </a:rPr>
              <a:t>управління</a:t>
            </a:r>
            <a:r>
              <a:rPr lang="ru-RU" dirty="0">
                <a:solidFill>
                  <a:srgbClr val="293A55"/>
                </a:solidFill>
                <a:latin typeface="+mj-lt"/>
              </a:rPr>
              <a:t> </a:t>
            </a:r>
            <a:r>
              <a:rPr lang="ru-RU" dirty="0" err="1">
                <a:solidFill>
                  <a:srgbClr val="293A55"/>
                </a:solidFill>
                <a:latin typeface="+mj-lt"/>
              </a:rPr>
              <a:t>підприємства</a:t>
            </a:r>
            <a:r>
              <a:rPr lang="ru-RU" dirty="0">
                <a:solidFill>
                  <a:srgbClr val="293A55"/>
                </a:solidFill>
                <a:latin typeface="+mj-lt"/>
              </a:rPr>
              <a:t> в порядку </a:t>
            </a:r>
            <a:r>
              <a:rPr lang="ru-RU" dirty="0" err="1">
                <a:solidFill>
                  <a:srgbClr val="293A55"/>
                </a:solidFill>
                <a:latin typeface="+mj-lt"/>
              </a:rPr>
              <a:t>самоуправління</a:t>
            </a:r>
            <a:r>
              <a:rPr lang="ru-RU" dirty="0">
                <a:solidFill>
                  <a:srgbClr val="293A55"/>
                </a:solidFill>
                <a:latin typeface="+mj-lt"/>
              </a:rPr>
              <a:t>. А </a:t>
            </a:r>
            <a:r>
              <a:rPr lang="ru-RU" dirty="0" err="1">
                <a:solidFill>
                  <a:srgbClr val="293A55"/>
                </a:solidFill>
                <a:latin typeface="+mj-lt"/>
              </a:rPr>
              <a:t>збори</a:t>
            </a:r>
            <a:r>
              <a:rPr lang="ru-RU" dirty="0">
                <a:solidFill>
                  <a:srgbClr val="293A55"/>
                </a:solidFill>
                <a:latin typeface="+mj-lt"/>
              </a:rPr>
              <a:t> </a:t>
            </a:r>
            <a:r>
              <a:rPr lang="ru-RU" dirty="0" err="1">
                <a:solidFill>
                  <a:srgbClr val="293A55"/>
                </a:solidFill>
                <a:latin typeface="+mj-lt"/>
              </a:rPr>
              <a:t>власників</a:t>
            </a:r>
            <a:r>
              <a:rPr lang="ru-RU" dirty="0">
                <a:solidFill>
                  <a:srgbClr val="293A55"/>
                </a:solidFill>
                <a:latin typeface="+mj-lt"/>
              </a:rPr>
              <a:t> </a:t>
            </a:r>
            <a:r>
              <a:rPr lang="ru-RU" dirty="0" err="1">
                <a:solidFill>
                  <a:srgbClr val="293A55"/>
                </a:solidFill>
                <a:latin typeface="+mj-lt"/>
              </a:rPr>
              <a:t>земельних</a:t>
            </a:r>
            <a:r>
              <a:rPr lang="ru-RU" dirty="0">
                <a:solidFill>
                  <a:srgbClr val="293A55"/>
                </a:solidFill>
                <a:latin typeface="+mj-lt"/>
              </a:rPr>
              <a:t> </a:t>
            </a:r>
            <a:r>
              <a:rPr lang="ru-RU" dirty="0" err="1">
                <a:solidFill>
                  <a:srgbClr val="293A55"/>
                </a:solidFill>
                <a:latin typeface="+mj-lt"/>
              </a:rPr>
              <a:t>часток</a:t>
            </a:r>
            <a:r>
              <a:rPr lang="ru-RU" dirty="0">
                <a:solidFill>
                  <a:srgbClr val="293A55"/>
                </a:solidFill>
                <a:latin typeface="+mj-lt"/>
              </a:rPr>
              <a:t> (</a:t>
            </a:r>
            <a:r>
              <a:rPr lang="ru-RU" dirty="0" err="1">
                <a:solidFill>
                  <a:srgbClr val="293A55"/>
                </a:solidFill>
                <a:latin typeface="+mj-lt"/>
              </a:rPr>
              <a:t>паїв</a:t>
            </a:r>
            <a:r>
              <a:rPr lang="ru-RU" dirty="0">
                <a:solidFill>
                  <a:srgbClr val="293A55"/>
                </a:solidFill>
                <a:latin typeface="+mj-lt"/>
              </a:rPr>
              <a:t>) </a:t>
            </a:r>
            <a:r>
              <a:rPr lang="ru-RU" dirty="0" err="1">
                <a:solidFill>
                  <a:srgbClr val="293A55"/>
                </a:solidFill>
                <a:latin typeface="+mj-lt"/>
              </a:rPr>
              <a:t>колишнього</a:t>
            </a:r>
            <a:r>
              <a:rPr lang="ru-RU" dirty="0">
                <a:solidFill>
                  <a:srgbClr val="293A55"/>
                </a:solidFill>
                <a:latin typeface="+mj-lt"/>
              </a:rPr>
              <a:t> КСП "</a:t>
            </a:r>
            <a:r>
              <a:rPr lang="ru-RU" dirty="0" err="1">
                <a:solidFill>
                  <a:srgbClr val="293A55"/>
                </a:solidFill>
                <a:latin typeface="+mj-lt"/>
              </a:rPr>
              <a:t>Україна</a:t>
            </a:r>
            <a:r>
              <a:rPr lang="ru-RU" dirty="0">
                <a:solidFill>
                  <a:srgbClr val="293A55"/>
                </a:solidFill>
                <a:latin typeface="+mj-lt"/>
              </a:rPr>
              <a:t>", яке </a:t>
            </a:r>
            <a:r>
              <a:rPr lang="ru-RU" dirty="0" err="1">
                <a:solidFill>
                  <a:srgbClr val="293A55"/>
                </a:solidFill>
                <a:latin typeface="+mj-lt"/>
              </a:rPr>
              <a:t>припинило</a:t>
            </a:r>
            <a:r>
              <a:rPr lang="ru-RU" dirty="0">
                <a:solidFill>
                  <a:srgbClr val="293A55"/>
                </a:solidFill>
                <a:latin typeface="+mj-lt"/>
              </a:rPr>
              <a:t> </a:t>
            </a:r>
            <a:r>
              <a:rPr lang="ru-RU" dirty="0" err="1">
                <a:solidFill>
                  <a:srgbClr val="293A55"/>
                </a:solidFill>
                <a:latin typeface="+mj-lt"/>
              </a:rPr>
              <a:t>своє</a:t>
            </a:r>
            <a:r>
              <a:rPr lang="ru-RU" dirty="0">
                <a:solidFill>
                  <a:srgbClr val="293A55"/>
                </a:solidFill>
                <a:latin typeface="+mj-lt"/>
              </a:rPr>
              <a:t> </a:t>
            </a:r>
            <a:r>
              <a:rPr lang="ru-RU" dirty="0" err="1">
                <a:solidFill>
                  <a:srgbClr val="293A55"/>
                </a:solidFill>
                <a:latin typeface="+mj-lt"/>
              </a:rPr>
              <a:t>існування</a:t>
            </a:r>
            <a:r>
              <a:rPr lang="ru-RU" dirty="0">
                <a:solidFill>
                  <a:srgbClr val="293A55"/>
                </a:solidFill>
                <a:latin typeface="+mj-lt"/>
              </a:rPr>
              <a:t>, </a:t>
            </a:r>
            <a:r>
              <a:rPr lang="ru-RU" dirty="0" err="1">
                <a:solidFill>
                  <a:srgbClr val="293A55"/>
                </a:solidFill>
                <a:latin typeface="+mj-lt"/>
              </a:rPr>
              <a:t>хоч</a:t>
            </a:r>
            <a:r>
              <a:rPr lang="ru-RU" dirty="0">
                <a:solidFill>
                  <a:srgbClr val="293A55"/>
                </a:solidFill>
                <a:latin typeface="+mj-lt"/>
              </a:rPr>
              <a:t> і </a:t>
            </a:r>
            <a:r>
              <a:rPr lang="ru-RU" dirty="0" err="1">
                <a:solidFill>
                  <a:srgbClr val="293A55"/>
                </a:solidFill>
                <a:latin typeface="+mj-lt"/>
              </a:rPr>
              <a:t>проводяться</a:t>
            </a:r>
            <a:r>
              <a:rPr lang="ru-RU" dirty="0">
                <a:solidFill>
                  <a:srgbClr val="293A55"/>
                </a:solidFill>
                <a:latin typeface="+mj-lt"/>
              </a:rPr>
              <a:t> за </a:t>
            </a:r>
            <a:r>
              <a:rPr lang="ru-RU" dirty="0" err="1">
                <a:solidFill>
                  <a:srgbClr val="293A55"/>
                </a:solidFill>
                <a:latin typeface="+mj-lt"/>
              </a:rPr>
              <a:t>ініціативи</a:t>
            </a:r>
            <a:r>
              <a:rPr lang="ru-RU" dirty="0">
                <a:solidFill>
                  <a:srgbClr val="293A55"/>
                </a:solidFill>
                <a:latin typeface="+mj-lt"/>
              </a:rPr>
              <a:t> </a:t>
            </a:r>
            <a:r>
              <a:rPr lang="ru-RU" dirty="0" err="1">
                <a:solidFill>
                  <a:srgbClr val="293A55"/>
                </a:solidFill>
                <a:latin typeface="+mj-lt"/>
              </a:rPr>
              <a:t>цих</a:t>
            </a:r>
            <a:r>
              <a:rPr lang="ru-RU" dirty="0">
                <a:solidFill>
                  <a:srgbClr val="293A55"/>
                </a:solidFill>
                <a:latin typeface="+mj-lt"/>
              </a:rPr>
              <a:t> </a:t>
            </a:r>
            <a:r>
              <a:rPr lang="ru-RU" dirty="0" err="1">
                <a:solidFill>
                  <a:srgbClr val="293A55"/>
                </a:solidFill>
                <a:latin typeface="+mj-lt"/>
              </a:rPr>
              <a:t>власників</a:t>
            </a:r>
            <a:r>
              <a:rPr lang="ru-RU" dirty="0">
                <a:solidFill>
                  <a:srgbClr val="293A55"/>
                </a:solidFill>
                <a:latin typeface="+mj-lt"/>
              </a:rPr>
              <a:t>, </a:t>
            </a:r>
            <a:r>
              <a:rPr lang="ru-RU" dirty="0" err="1">
                <a:solidFill>
                  <a:srgbClr val="293A55"/>
                </a:solidFill>
                <a:latin typeface="+mj-lt"/>
              </a:rPr>
              <a:t>які</a:t>
            </a:r>
            <a:r>
              <a:rPr lang="ru-RU" dirty="0">
                <a:solidFill>
                  <a:srgbClr val="293A55"/>
                </a:solidFill>
                <a:latin typeface="+mj-lt"/>
              </a:rPr>
              <a:t> формально </a:t>
            </a:r>
            <a:r>
              <a:rPr lang="ru-RU" dirty="0" err="1">
                <a:solidFill>
                  <a:srgbClr val="293A55"/>
                </a:solidFill>
                <a:latin typeface="+mj-lt"/>
              </a:rPr>
              <a:t>вже</a:t>
            </a:r>
            <a:r>
              <a:rPr lang="ru-RU" dirty="0">
                <a:solidFill>
                  <a:srgbClr val="293A55"/>
                </a:solidFill>
                <a:latin typeface="+mj-lt"/>
              </a:rPr>
              <a:t> не </a:t>
            </a:r>
            <a:r>
              <a:rPr lang="ru-RU" dirty="0" err="1">
                <a:solidFill>
                  <a:srgbClr val="293A55"/>
                </a:solidFill>
                <a:latin typeface="+mj-lt"/>
              </a:rPr>
              <a:t>можуть</a:t>
            </a:r>
            <a:r>
              <a:rPr lang="ru-RU" dirty="0">
                <a:solidFill>
                  <a:srgbClr val="293A55"/>
                </a:solidFill>
                <a:latin typeface="+mj-lt"/>
              </a:rPr>
              <a:t> бути </a:t>
            </a:r>
            <a:r>
              <a:rPr lang="ru-RU" dirty="0" err="1">
                <a:solidFill>
                  <a:srgbClr val="293A55"/>
                </a:solidFill>
                <a:latin typeface="+mj-lt"/>
              </a:rPr>
              <a:t>дійсними</a:t>
            </a:r>
            <a:r>
              <a:rPr lang="ru-RU" dirty="0">
                <a:solidFill>
                  <a:srgbClr val="293A55"/>
                </a:solidFill>
                <a:latin typeface="+mj-lt"/>
              </a:rPr>
              <a:t> членами </a:t>
            </a:r>
            <a:r>
              <a:rPr lang="ru-RU" dirty="0" err="1">
                <a:solidFill>
                  <a:srgbClr val="293A55"/>
                </a:solidFill>
                <a:latin typeface="+mj-lt"/>
              </a:rPr>
              <a:t>припиненого</a:t>
            </a:r>
            <a:r>
              <a:rPr lang="ru-RU" dirty="0">
                <a:solidFill>
                  <a:srgbClr val="293A55"/>
                </a:solidFill>
                <a:latin typeface="+mj-lt"/>
              </a:rPr>
              <a:t> КСП, але </a:t>
            </a:r>
            <a:r>
              <a:rPr lang="ru-RU" dirty="0" err="1">
                <a:solidFill>
                  <a:srgbClr val="293A55"/>
                </a:solidFill>
                <a:latin typeface="+mj-lt"/>
              </a:rPr>
              <a:t>організовуються</a:t>
            </a:r>
            <a:r>
              <a:rPr lang="ru-RU" dirty="0">
                <a:solidFill>
                  <a:srgbClr val="293A55"/>
                </a:solidFill>
                <a:latin typeface="+mj-lt"/>
              </a:rPr>
              <a:t> органами </a:t>
            </a:r>
            <a:r>
              <a:rPr lang="ru-RU" dirty="0" err="1">
                <a:solidFill>
                  <a:srgbClr val="293A55"/>
                </a:solidFill>
                <a:latin typeface="+mj-lt"/>
              </a:rPr>
              <a:t>місцевого</a:t>
            </a:r>
            <a:r>
              <a:rPr lang="ru-RU" dirty="0">
                <a:solidFill>
                  <a:srgbClr val="293A55"/>
                </a:solidFill>
                <a:latin typeface="+mj-lt"/>
              </a:rPr>
              <a:t> </a:t>
            </a:r>
            <a:r>
              <a:rPr lang="ru-RU" dirty="0" err="1">
                <a:solidFill>
                  <a:srgbClr val="293A55"/>
                </a:solidFill>
                <a:latin typeface="+mj-lt"/>
              </a:rPr>
              <a:t>самоврядування</a:t>
            </a:r>
            <a:r>
              <a:rPr lang="ru-RU" dirty="0">
                <a:solidFill>
                  <a:srgbClr val="293A55"/>
                </a:solidFill>
                <a:latin typeface="+mj-lt"/>
              </a:rPr>
              <a:t> </a:t>
            </a:r>
            <a:r>
              <a:rPr lang="ru-RU" dirty="0" err="1">
                <a:solidFill>
                  <a:srgbClr val="293A55"/>
                </a:solidFill>
                <a:latin typeface="+mj-lt"/>
              </a:rPr>
              <a:t>відповідно</a:t>
            </a:r>
            <a:r>
              <a:rPr lang="ru-RU" dirty="0">
                <a:solidFill>
                  <a:srgbClr val="293A55"/>
                </a:solidFill>
                <a:latin typeface="+mj-lt"/>
              </a:rPr>
              <a:t> до </a:t>
            </a:r>
            <a:r>
              <a:rPr lang="ru-RU" dirty="0">
                <a:solidFill>
                  <a:srgbClr val="00ADFA"/>
                </a:solidFill>
                <a:latin typeface="+mj-lt"/>
                <a:hlinkClick r:id="rId3"/>
              </a:rPr>
              <a:t>Закону</a:t>
            </a:r>
            <a:r>
              <a:rPr lang="ru-RU" dirty="0">
                <a:solidFill>
                  <a:srgbClr val="293A55"/>
                </a:solidFill>
                <a:latin typeface="+mj-lt"/>
              </a:rPr>
              <a:t> про </a:t>
            </a:r>
            <a:r>
              <a:rPr lang="ru-RU" dirty="0" err="1">
                <a:solidFill>
                  <a:srgbClr val="293A55"/>
                </a:solidFill>
                <a:latin typeface="+mj-lt"/>
              </a:rPr>
              <a:t>виділення</a:t>
            </a:r>
            <a:r>
              <a:rPr lang="ru-RU" dirty="0">
                <a:solidFill>
                  <a:srgbClr val="293A55"/>
                </a:solidFill>
                <a:latin typeface="+mj-lt"/>
              </a:rPr>
              <a:t> </a:t>
            </a:r>
            <a:r>
              <a:rPr lang="ru-RU" dirty="0" err="1">
                <a:solidFill>
                  <a:srgbClr val="293A55"/>
                </a:solidFill>
                <a:latin typeface="+mj-lt"/>
              </a:rPr>
              <a:t>земельних</a:t>
            </a:r>
            <a:r>
              <a:rPr lang="ru-RU" dirty="0">
                <a:solidFill>
                  <a:srgbClr val="293A55"/>
                </a:solidFill>
                <a:latin typeface="+mj-lt"/>
              </a:rPr>
              <a:t> </a:t>
            </a:r>
            <a:r>
              <a:rPr lang="ru-RU" dirty="0" err="1">
                <a:solidFill>
                  <a:srgbClr val="293A55"/>
                </a:solidFill>
                <a:latin typeface="+mj-lt"/>
              </a:rPr>
              <a:t>ділянок</a:t>
            </a:r>
            <a:r>
              <a:rPr lang="ru-RU" dirty="0">
                <a:solidFill>
                  <a:srgbClr val="293A55"/>
                </a:solidFill>
                <a:latin typeface="+mj-lt"/>
              </a:rPr>
              <a:t> та Порядку і є не </a:t>
            </a:r>
            <a:r>
              <a:rPr lang="ru-RU" dirty="0" err="1">
                <a:solidFill>
                  <a:srgbClr val="293A55"/>
                </a:solidFill>
                <a:latin typeface="+mj-lt"/>
              </a:rPr>
              <a:t>елементом</a:t>
            </a:r>
            <a:r>
              <a:rPr lang="ru-RU" dirty="0">
                <a:solidFill>
                  <a:srgbClr val="293A55"/>
                </a:solidFill>
                <a:latin typeface="+mj-lt"/>
              </a:rPr>
              <a:t> </a:t>
            </a:r>
            <a:r>
              <a:rPr lang="ru-RU" dirty="0" err="1">
                <a:solidFill>
                  <a:srgbClr val="293A55"/>
                </a:solidFill>
                <a:latin typeface="+mj-lt"/>
              </a:rPr>
              <a:t>самоуправління</a:t>
            </a:r>
            <a:r>
              <a:rPr lang="ru-RU" dirty="0">
                <a:solidFill>
                  <a:srgbClr val="293A55"/>
                </a:solidFill>
                <a:latin typeface="+mj-lt"/>
              </a:rPr>
              <a:t> КСП, а, як уже </a:t>
            </a:r>
            <a:r>
              <a:rPr lang="ru-RU" dirty="0" err="1">
                <a:solidFill>
                  <a:srgbClr val="293A55"/>
                </a:solidFill>
                <a:latin typeface="+mj-lt"/>
              </a:rPr>
              <a:t>зазначалось</a:t>
            </a:r>
            <a:r>
              <a:rPr lang="ru-RU" dirty="0">
                <a:solidFill>
                  <a:srgbClr val="293A55"/>
                </a:solidFill>
                <a:latin typeface="+mj-lt"/>
              </a:rPr>
              <a:t>, </a:t>
            </a:r>
            <a:r>
              <a:rPr lang="ru-RU" dirty="0" err="1">
                <a:solidFill>
                  <a:srgbClr val="293A55"/>
                </a:solidFill>
                <a:latin typeface="+mj-lt"/>
              </a:rPr>
              <a:t>елементом</a:t>
            </a:r>
            <a:r>
              <a:rPr lang="ru-RU" dirty="0">
                <a:solidFill>
                  <a:srgbClr val="293A55"/>
                </a:solidFill>
                <a:latin typeface="+mj-lt"/>
              </a:rPr>
              <a:t> </a:t>
            </a:r>
            <a:r>
              <a:rPr lang="ru-RU" dirty="0" err="1">
                <a:solidFill>
                  <a:srgbClr val="293A55"/>
                </a:solidFill>
                <a:latin typeface="+mj-lt"/>
              </a:rPr>
              <a:t>узгодження</a:t>
            </a:r>
            <a:r>
              <a:rPr lang="ru-RU" dirty="0">
                <a:solidFill>
                  <a:srgbClr val="293A55"/>
                </a:solidFill>
                <a:latin typeface="+mj-lt"/>
              </a:rPr>
              <a:t> та </a:t>
            </a:r>
            <a:r>
              <a:rPr lang="ru-RU" dirty="0" err="1">
                <a:solidFill>
                  <a:srgbClr val="293A55"/>
                </a:solidFill>
                <a:latin typeface="+mj-lt"/>
              </a:rPr>
              <a:t>організації</a:t>
            </a:r>
            <a:r>
              <a:rPr lang="ru-RU" dirty="0">
                <a:solidFill>
                  <a:srgbClr val="293A55"/>
                </a:solidFill>
                <a:latin typeface="+mj-lt"/>
              </a:rPr>
              <a:t> </a:t>
            </a:r>
            <a:r>
              <a:rPr lang="ru-RU" dirty="0" err="1">
                <a:solidFill>
                  <a:srgbClr val="293A55"/>
                </a:solidFill>
                <a:latin typeface="+mj-lt"/>
              </a:rPr>
              <a:t>реалізації</a:t>
            </a:r>
            <a:r>
              <a:rPr lang="ru-RU" dirty="0">
                <a:solidFill>
                  <a:srgbClr val="293A55"/>
                </a:solidFill>
                <a:latin typeface="+mj-lt"/>
              </a:rPr>
              <a:t> </a:t>
            </a:r>
            <a:r>
              <a:rPr lang="ru-RU" dirty="0" err="1">
                <a:solidFill>
                  <a:srgbClr val="293A55"/>
                </a:solidFill>
                <a:latin typeface="+mj-lt"/>
              </a:rPr>
              <a:t>законних</a:t>
            </a:r>
            <a:r>
              <a:rPr lang="ru-RU" dirty="0">
                <a:solidFill>
                  <a:srgbClr val="293A55"/>
                </a:solidFill>
                <a:latin typeface="+mj-lt"/>
              </a:rPr>
              <a:t> </a:t>
            </a:r>
            <a:r>
              <a:rPr lang="ru-RU" dirty="0" err="1">
                <a:solidFill>
                  <a:srgbClr val="293A55"/>
                </a:solidFill>
                <a:latin typeface="+mj-lt"/>
              </a:rPr>
              <a:t>земельних</a:t>
            </a:r>
            <a:r>
              <a:rPr lang="ru-RU" dirty="0">
                <a:solidFill>
                  <a:srgbClr val="293A55"/>
                </a:solidFill>
                <a:latin typeface="+mj-lt"/>
              </a:rPr>
              <a:t> прав </a:t>
            </a:r>
            <a:r>
              <a:rPr lang="ru-RU" dirty="0" err="1">
                <a:solidFill>
                  <a:srgbClr val="293A55"/>
                </a:solidFill>
                <a:latin typeface="+mj-lt"/>
              </a:rPr>
              <a:t>цих</a:t>
            </a:r>
            <a:r>
              <a:rPr lang="ru-RU" dirty="0">
                <a:solidFill>
                  <a:srgbClr val="293A55"/>
                </a:solidFill>
                <a:latin typeface="+mj-lt"/>
              </a:rPr>
              <a:t> </a:t>
            </a:r>
            <a:r>
              <a:rPr lang="ru-RU" dirty="0" err="1">
                <a:solidFill>
                  <a:srgbClr val="293A55"/>
                </a:solidFill>
                <a:latin typeface="+mj-lt"/>
              </a:rPr>
              <a:t>власників</a:t>
            </a:r>
            <a:r>
              <a:rPr lang="ru-RU" dirty="0">
                <a:solidFill>
                  <a:srgbClr val="293A55"/>
                </a:solidFill>
                <a:latin typeface="+mj-lt"/>
              </a:rPr>
              <a:t> </a:t>
            </a:r>
            <a:r>
              <a:rPr lang="ru-RU" dirty="0" err="1">
                <a:solidFill>
                  <a:srgbClr val="293A55"/>
                </a:solidFill>
                <a:latin typeface="+mj-lt"/>
              </a:rPr>
              <a:t>земельних</a:t>
            </a:r>
            <a:r>
              <a:rPr lang="ru-RU" dirty="0">
                <a:solidFill>
                  <a:srgbClr val="293A55"/>
                </a:solidFill>
                <a:latin typeface="+mj-lt"/>
              </a:rPr>
              <a:t> </a:t>
            </a:r>
            <a:r>
              <a:rPr lang="ru-RU" dirty="0" err="1">
                <a:solidFill>
                  <a:srgbClr val="293A55"/>
                </a:solidFill>
                <a:latin typeface="+mj-lt"/>
              </a:rPr>
              <a:t>паїв</a:t>
            </a:r>
            <a:r>
              <a:rPr lang="ru-RU" dirty="0">
                <a:solidFill>
                  <a:srgbClr val="293A55"/>
                </a:solidFill>
                <a:latin typeface="+mj-lt"/>
              </a:rPr>
              <a:t>.</a:t>
            </a:r>
          </a:p>
          <a:p>
            <a:pPr algn="just"/>
            <a:r>
              <a:rPr lang="ru-RU" dirty="0" err="1">
                <a:solidFill>
                  <a:srgbClr val="293A55"/>
                </a:solidFill>
                <a:latin typeface="+mj-lt"/>
              </a:rPr>
              <a:t>Отже</a:t>
            </a:r>
            <a:r>
              <a:rPr lang="ru-RU" dirty="0">
                <a:solidFill>
                  <a:srgbClr val="293A55"/>
                </a:solidFill>
                <a:latin typeface="+mj-lt"/>
              </a:rPr>
              <a:t>, </a:t>
            </a:r>
            <a:r>
              <a:rPr lang="ru-RU" dirty="0" err="1">
                <a:solidFill>
                  <a:srgbClr val="293A55"/>
                </a:solidFill>
                <a:latin typeface="+mj-lt"/>
              </a:rPr>
              <a:t>зазначені</a:t>
            </a:r>
            <a:r>
              <a:rPr lang="ru-RU" dirty="0">
                <a:solidFill>
                  <a:srgbClr val="293A55"/>
                </a:solidFill>
                <a:latin typeface="+mj-lt"/>
              </a:rPr>
              <a:t> </a:t>
            </a:r>
            <a:r>
              <a:rPr lang="ru-RU" dirty="0" err="1">
                <a:solidFill>
                  <a:srgbClr val="293A55"/>
                </a:solidFill>
                <a:latin typeface="+mj-lt"/>
              </a:rPr>
              <a:t>збори</a:t>
            </a:r>
            <a:r>
              <a:rPr lang="ru-RU" dirty="0">
                <a:solidFill>
                  <a:srgbClr val="293A55"/>
                </a:solidFill>
                <a:latin typeface="+mj-lt"/>
              </a:rPr>
              <a:t> </a:t>
            </a:r>
            <a:r>
              <a:rPr lang="ru-RU" dirty="0" err="1">
                <a:solidFill>
                  <a:srgbClr val="293A55"/>
                </a:solidFill>
                <a:latin typeface="+mj-lt"/>
              </a:rPr>
              <a:t>власників</a:t>
            </a:r>
            <a:r>
              <a:rPr lang="ru-RU" dirty="0">
                <a:solidFill>
                  <a:srgbClr val="293A55"/>
                </a:solidFill>
                <a:latin typeface="+mj-lt"/>
              </a:rPr>
              <a:t> </a:t>
            </a:r>
            <a:r>
              <a:rPr lang="ru-RU" dirty="0" err="1">
                <a:solidFill>
                  <a:srgbClr val="293A55"/>
                </a:solidFill>
                <a:latin typeface="+mj-lt"/>
              </a:rPr>
              <a:t>земельних</a:t>
            </a:r>
            <a:r>
              <a:rPr lang="ru-RU" dirty="0">
                <a:solidFill>
                  <a:srgbClr val="293A55"/>
                </a:solidFill>
                <a:latin typeface="+mj-lt"/>
              </a:rPr>
              <a:t> </a:t>
            </a:r>
            <a:r>
              <a:rPr lang="ru-RU" dirty="0" err="1">
                <a:solidFill>
                  <a:srgbClr val="293A55"/>
                </a:solidFill>
                <a:latin typeface="+mj-lt"/>
              </a:rPr>
              <a:t>часток</a:t>
            </a:r>
            <a:r>
              <a:rPr lang="ru-RU" dirty="0">
                <a:solidFill>
                  <a:srgbClr val="293A55"/>
                </a:solidFill>
                <a:latin typeface="+mj-lt"/>
              </a:rPr>
              <a:t> (</a:t>
            </a:r>
            <a:r>
              <a:rPr lang="ru-RU" dirty="0" err="1">
                <a:solidFill>
                  <a:srgbClr val="293A55"/>
                </a:solidFill>
                <a:latin typeface="+mj-lt"/>
              </a:rPr>
              <a:t>паїв</a:t>
            </a:r>
            <a:r>
              <a:rPr lang="ru-RU" dirty="0">
                <a:solidFill>
                  <a:srgbClr val="293A55"/>
                </a:solidFill>
                <a:latin typeface="+mj-lt"/>
              </a:rPr>
              <a:t>) </a:t>
            </a:r>
            <a:r>
              <a:rPr lang="ru-RU" dirty="0" err="1">
                <a:solidFill>
                  <a:srgbClr val="293A55"/>
                </a:solidFill>
                <a:latin typeface="+mj-lt"/>
              </a:rPr>
              <a:t>колишнього</a:t>
            </a:r>
            <a:r>
              <a:rPr lang="ru-RU" dirty="0">
                <a:solidFill>
                  <a:srgbClr val="293A55"/>
                </a:solidFill>
                <a:latin typeface="+mj-lt"/>
              </a:rPr>
              <a:t> КСП "</a:t>
            </a:r>
            <a:r>
              <a:rPr lang="ru-RU" dirty="0" err="1">
                <a:solidFill>
                  <a:srgbClr val="293A55"/>
                </a:solidFill>
                <a:latin typeface="+mj-lt"/>
              </a:rPr>
              <a:t>Україна</a:t>
            </a:r>
            <a:r>
              <a:rPr lang="ru-RU" dirty="0">
                <a:solidFill>
                  <a:srgbClr val="293A55"/>
                </a:solidFill>
                <a:latin typeface="+mj-lt"/>
              </a:rPr>
              <a:t>" не </a:t>
            </a:r>
            <a:r>
              <a:rPr lang="ru-RU" dirty="0" err="1">
                <a:solidFill>
                  <a:srgbClr val="293A55"/>
                </a:solidFill>
                <a:latin typeface="+mj-lt"/>
              </a:rPr>
              <a:t>можна</a:t>
            </a:r>
            <a:r>
              <a:rPr lang="ru-RU" dirty="0">
                <a:solidFill>
                  <a:srgbClr val="293A55"/>
                </a:solidFill>
                <a:latin typeface="+mj-lt"/>
              </a:rPr>
              <a:t> </a:t>
            </a:r>
            <a:r>
              <a:rPr lang="ru-RU" dirty="0" err="1">
                <a:solidFill>
                  <a:srgbClr val="293A55"/>
                </a:solidFill>
                <a:latin typeface="+mj-lt"/>
              </a:rPr>
              <a:t>ототожнювати</a:t>
            </a:r>
            <a:r>
              <a:rPr lang="ru-RU" dirty="0">
                <a:solidFill>
                  <a:srgbClr val="293A55"/>
                </a:solidFill>
                <a:latin typeface="+mj-lt"/>
              </a:rPr>
              <a:t> з </a:t>
            </a:r>
            <a:r>
              <a:rPr lang="ru-RU" dirty="0" err="1">
                <a:solidFill>
                  <a:srgbClr val="293A55"/>
                </a:solidFill>
                <a:latin typeface="+mj-lt"/>
              </a:rPr>
              <a:t>вищим</a:t>
            </a:r>
            <a:r>
              <a:rPr lang="ru-RU" dirty="0">
                <a:solidFill>
                  <a:srgbClr val="293A55"/>
                </a:solidFill>
                <a:latin typeface="+mj-lt"/>
              </a:rPr>
              <a:t> органом </a:t>
            </a:r>
            <a:r>
              <a:rPr lang="ru-RU" dirty="0" err="1">
                <a:solidFill>
                  <a:srgbClr val="293A55"/>
                </a:solidFill>
                <a:latin typeface="+mj-lt"/>
              </a:rPr>
              <a:t>самоврядування</a:t>
            </a:r>
            <a:r>
              <a:rPr lang="ru-RU" dirty="0">
                <a:solidFill>
                  <a:srgbClr val="293A55"/>
                </a:solidFill>
                <a:latin typeface="+mj-lt"/>
              </a:rPr>
              <a:t> КСП, </a:t>
            </a:r>
            <a:r>
              <a:rPr lang="ru-RU" dirty="0" err="1">
                <a:solidFill>
                  <a:srgbClr val="293A55"/>
                </a:solidFill>
                <a:latin typeface="+mj-lt"/>
              </a:rPr>
              <a:t>передбаченим</a:t>
            </a:r>
            <a:r>
              <a:rPr lang="ru-RU" dirty="0">
                <a:solidFill>
                  <a:srgbClr val="293A55"/>
                </a:solidFill>
                <a:latin typeface="+mj-lt"/>
              </a:rPr>
              <a:t> </a:t>
            </a:r>
            <a:r>
              <a:rPr lang="ru-RU" dirty="0" err="1">
                <a:solidFill>
                  <a:srgbClr val="00ADFA"/>
                </a:solidFill>
                <a:latin typeface="+mj-lt"/>
                <a:hlinkClick r:id="rId4"/>
              </a:rPr>
              <a:t>частиною</a:t>
            </a:r>
            <a:r>
              <a:rPr lang="ru-RU" dirty="0">
                <a:solidFill>
                  <a:srgbClr val="00ADFA"/>
                </a:solidFill>
                <a:latin typeface="+mj-lt"/>
                <a:hlinkClick r:id="rId4"/>
              </a:rPr>
              <a:t> </a:t>
            </a:r>
            <a:r>
              <a:rPr lang="ru-RU" dirty="0" err="1">
                <a:solidFill>
                  <a:srgbClr val="00ADFA"/>
                </a:solidFill>
                <a:latin typeface="+mj-lt"/>
                <a:hlinkClick r:id="rId4"/>
              </a:rPr>
              <a:t>першою</a:t>
            </a:r>
            <a:r>
              <a:rPr lang="ru-RU" dirty="0">
                <a:solidFill>
                  <a:srgbClr val="00ADFA"/>
                </a:solidFill>
                <a:latin typeface="+mj-lt"/>
                <a:hlinkClick r:id="rId4"/>
              </a:rPr>
              <a:t> </a:t>
            </a:r>
            <a:r>
              <a:rPr lang="ru-RU" dirty="0" err="1">
                <a:solidFill>
                  <a:srgbClr val="00ADFA"/>
                </a:solidFill>
                <a:latin typeface="+mj-lt"/>
                <a:hlinkClick r:id="rId4"/>
              </a:rPr>
              <a:t>статті</a:t>
            </a:r>
            <a:r>
              <a:rPr lang="ru-RU" dirty="0">
                <a:solidFill>
                  <a:srgbClr val="00ADFA"/>
                </a:solidFill>
                <a:latin typeface="+mj-lt"/>
                <a:hlinkClick r:id="rId4"/>
              </a:rPr>
              <a:t> 23 Закону про КСП</a:t>
            </a:r>
            <a:r>
              <a:rPr lang="ru-RU" dirty="0">
                <a:solidFill>
                  <a:srgbClr val="293A55"/>
                </a:solidFill>
                <a:latin typeface="+mj-lt"/>
              </a:rPr>
              <a:t>, а </a:t>
            </a:r>
            <a:r>
              <a:rPr lang="ru-RU" dirty="0" err="1">
                <a:solidFill>
                  <a:srgbClr val="293A55"/>
                </a:solidFill>
                <a:latin typeface="+mj-lt"/>
              </a:rPr>
              <a:t>відтак</a:t>
            </a:r>
            <a:r>
              <a:rPr lang="ru-RU" dirty="0">
                <a:solidFill>
                  <a:srgbClr val="293A55"/>
                </a:solidFill>
                <a:latin typeface="+mj-lt"/>
              </a:rPr>
              <a:t> </a:t>
            </a:r>
            <a:r>
              <a:rPr lang="ru-RU" dirty="0" err="1">
                <a:solidFill>
                  <a:srgbClr val="293A55"/>
                </a:solidFill>
                <a:latin typeface="+mj-lt"/>
              </a:rPr>
              <a:t>земельні</a:t>
            </a:r>
            <a:r>
              <a:rPr lang="ru-RU" dirty="0">
                <a:solidFill>
                  <a:srgbClr val="293A55"/>
                </a:solidFill>
                <a:latin typeface="+mj-lt"/>
              </a:rPr>
              <a:t> </a:t>
            </a:r>
            <a:r>
              <a:rPr lang="ru-RU" dirty="0" err="1">
                <a:solidFill>
                  <a:srgbClr val="293A55"/>
                </a:solidFill>
                <a:latin typeface="+mj-lt"/>
              </a:rPr>
              <a:t>питання</a:t>
            </a:r>
            <a:r>
              <a:rPr lang="ru-RU" dirty="0">
                <a:solidFill>
                  <a:srgbClr val="293A55"/>
                </a:solidFill>
                <a:latin typeface="+mj-lt"/>
              </a:rPr>
              <a:t>, </a:t>
            </a:r>
            <a:r>
              <a:rPr lang="ru-RU" dirty="0" err="1">
                <a:solidFill>
                  <a:srgbClr val="293A55"/>
                </a:solidFill>
                <a:latin typeface="+mj-lt"/>
              </a:rPr>
              <a:t>які</a:t>
            </a:r>
            <a:r>
              <a:rPr lang="ru-RU" dirty="0">
                <a:solidFill>
                  <a:srgbClr val="293A55"/>
                </a:solidFill>
                <a:latin typeface="+mj-lt"/>
              </a:rPr>
              <a:t> </a:t>
            </a:r>
            <a:r>
              <a:rPr lang="ru-RU" dirty="0" err="1">
                <a:solidFill>
                  <a:srgbClr val="293A55"/>
                </a:solidFill>
                <a:latin typeface="+mj-lt"/>
              </a:rPr>
              <a:t>вирішують</a:t>
            </a:r>
            <a:r>
              <a:rPr lang="ru-RU" dirty="0">
                <a:solidFill>
                  <a:srgbClr val="293A55"/>
                </a:solidFill>
                <a:latin typeface="+mj-lt"/>
              </a:rPr>
              <a:t> </a:t>
            </a:r>
            <a:r>
              <a:rPr lang="ru-RU" dirty="0" err="1">
                <a:solidFill>
                  <a:srgbClr val="293A55"/>
                </a:solidFill>
                <a:latin typeface="+mj-lt"/>
              </a:rPr>
              <a:t>збори</a:t>
            </a:r>
            <a:r>
              <a:rPr lang="ru-RU" dirty="0">
                <a:solidFill>
                  <a:srgbClr val="293A55"/>
                </a:solidFill>
                <a:latin typeface="+mj-lt"/>
              </a:rPr>
              <a:t> </a:t>
            </a:r>
            <a:r>
              <a:rPr lang="ru-RU" dirty="0" err="1">
                <a:solidFill>
                  <a:srgbClr val="293A55"/>
                </a:solidFill>
                <a:latin typeface="+mj-lt"/>
              </a:rPr>
              <a:t>власників</a:t>
            </a:r>
            <a:r>
              <a:rPr lang="ru-RU" dirty="0">
                <a:solidFill>
                  <a:srgbClr val="293A55"/>
                </a:solidFill>
                <a:latin typeface="+mj-lt"/>
              </a:rPr>
              <a:t> </a:t>
            </a:r>
            <a:r>
              <a:rPr lang="ru-RU" dirty="0" err="1">
                <a:solidFill>
                  <a:srgbClr val="293A55"/>
                </a:solidFill>
                <a:latin typeface="+mj-lt"/>
              </a:rPr>
              <a:t>земельних</a:t>
            </a:r>
            <a:r>
              <a:rPr lang="ru-RU" dirty="0">
                <a:solidFill>
                  <a:srgbClr val="293A55"/>
                </a:solidFill>
                <a:latin typeface="+mj-lt"/>
              </a:rPr>
              <a:t> </a:t>
            </a:r>
            <a:r>
              <a:rPr lang="ru-RU" dirty="0" err="1">
                <a:solidFill>
                  <a:srgbClr val="293A55"/>
                </a:solidFill>
                <a:latin typeface="+mj-lt"/>
              </a:rPr>
              <a:t>часток</a:t>
            </a:r>
            <a:r>
              <a:rPr lang="ru-RU" dirty="0">
                <a:solidFill>
                  <a:srgbClr val="293A55"/>
                </a:solidFill>
                <a:latin typeface="+mj-lt"/>
              </a:rPr>
              <a:t> (</a:t>
            </a:r>
            <a:r>
              <a:rPr lang="ru-RU" dirty="0" err="1">
                <a:solidFill>
                  <a:srgbClr val="293A55"/>
                </a:solidFill>
                <a:latin typeface="+mj-lt"/>
              </a:rPr>
              <a:t>паїв</a:t>
            </a:r>
            <a:r>
              <a:rPr lang="ru-RU" dirty="0">
                <a:solidFill>
                  <a:srgbClr val="293A55"/>
                </a:solidFill>
                <a:latin typeface="+mj-lt"/>
              </a:rPr>
              <a:t>) КСП, яке </a:t>
            </a:r>
            <a:r>
              <a:rPr lang="ru-RU" dirty="0" err="1">
                <a:solidFill>
                  <a:srgbClr val="293A55"/>
                </a:solidFill>
                <a:latin typeface="+mj-lt"/>
              </a:rPr>
              <a:t>припинило</a:t>
            </a:r>
            <a:r>
              <a:rPr lang="ru-RU" dirty="0">
                <a:solidFill>
                  <a:srgbClr val="293A55"/>
                </a:solidFill>
                <a:latin typeface="+mj-lt"/>
              </a:rPr>
              <a:t> </a:t>
            </a:r>
            <a:r>
              <a:rPr lang="ru-RU" dirty="0" err="1">
                <a:solidFill>
                  <a:srgbClr val="293A55"/>
                </a:solidFill>
                <a:latin typeface="+mj-lt"/>
              </a:rPr>
              <a:t>існування</a:t>
            </a:r>
            <a:r>
              <a:rPr lang="ru-RU" dirty="0">
                <a:solidFill>
                  <a:srgbClr val="293A55"/>
                </a:solidFill>
                <a:latin typeface="+mj-lt"/>
              </a:rPr>
              <a:t>, </a:t>
            </a:r>
            <a:r>
              <a:rPr lang="ru-RU" dirty="0" err="1">
                <a:solidFill>
                  <a:srgbClr val="293A55"/>
                </a:solidFill>
                <a:latin typeface="+mj-lt"/>
              </a:rPr>
              <a:t>щодо</a:t>
            </a:r>
            <a:r>
              <a:rPr lang="ru-RU" dirty="0">
                <a:solidFill>
                  <a:srgbClr val="293A55"/>
                </a:solidFill>
                <a:latin typeface="+mj-lt"/>
              </a:rPr>
              <a:t> </a:t>
            </a:r>
            <a:r>
              <a:rPr lang="ru-RU" dirty="0" err="1">
                <a:solidFill>
                  <a:srgbClr val="293A55"/>
                </a:solidFill>
                <a:latin typeface="+mj-lt"/>
              </a:rPr>
              <a:t>виділення</a:t>
            </a:r>
            <a:r>
              <a:rPr lang="ru-RU" dirty="0">
                <a:solidFill>
                  <a:srgbClr val="293A55"/>
                </a:solidFill>
                <a:latin typeface="+mj-lt"/>
              </a:rPr>
              <a:t> </a:t>
            </a:r>
            <a:r>
              <a:rPr lang="ru-RU" dirty="0" err="1">
                <a:solidFill>
                  <a:srgbClr val="293A55"/>
                </a:solidFill>
                <a:latin typeface="+mj-lt"/>
              </a:rPr>
              <a:t>земельних</a:t>
            </a:r>
            <a:r>
              <a:rPr lang="ru-RU" dirty="0">
                <a:solidFill>
                  <a:srgbClr val="293A55"/>
                </a:solidFill>
                <a:latin typeface="+mj-lt"/>
              </a:rPr>
              <a:t> </a:t>
            </a:r>
            <a:r>
              <a:rPr lang="ru-RU" dirty="0" err="1">
                <a:solidFill>
                  <a:srgbClr val="293A55"/>
                </a:solidFill>
                <a:latin typeface="+mj-lt"/>
              </a:rPr>
              <a:t>ділянок</a:t>
            </a:r>
            <a:r>
              <a:rPr lang="ru-RU" dirty="0">
                <a:solidFill>
                  <a:srgbClr val="293A55"/>
                </a:solidFill>
                <a:latin typeface="+mj-lt"/>
              </a:rPr>
              <a:t> у </a:t>
            </a:r>
            <a:r>
              <a:rPr lang="ru-RU" dirty="0" err="1">
                <a:solidFill>
                  <a:srgbClr val="293A55"/>
                </a:solidFill>
                <a:latin typeface="+mj-lt"/>
              </a:rPr>
              <a:t>натурі</a:t>
            </a:r>
            <a:r>
              <a:rPr lang="ru-RU" dirty="0">
                <a:solidFill>
                  <a:srgbClr val="293A55"/>
                </a:solidFill>
                <a:latin typeface="+mj-lt"/>
              </a:rPr>
              <a:t> (на </a:t>
            </a:r>
            <a:r>
              <a:rPr lang="ru-RU" dirty="0" err="1">
                <a:solidFill>
                  <a:srgbClr val="293A55"/>
                </a:solidFill>
                <a:latin typeface="+mj-lt"/>
              </a:rPr>
              <a:t>місцевості</a:t>
            </a:r>
            <a:r>
              <a:rPr lang="ru-RU" dirty="0">
                <a:solidFill>
                  <a:srgbClr val="293A55"/>
                </a:solidFill>
                <a:latin typeface="+mj-lt"/>
              </a:rPr>
              <a:t>) </a:t>
            </a:r>
            <a:r>
              <a:rPr lang="ru-RU" dirty="0" err="1">
                <a:solidFill>
                  <a:srgbClr val="293A55"/>
                </a:solidFill>
                <a:latin typeface="+mj-lt"/>
              </a:rPr>
              <a:t>із</a:t>
            </a:r>
            <a:r>
              <a:rPr lang="ru-RU" dirty="0">
                <a:solidFill>
                  <a:srgbClr val="293A55"/>
                </a:solidFill>
                <a:latin typeface="+mj-lt"/>
              </a:rPr>
              <a:t> земель </a:t>
            </a:r>
            <a:r>
              <a:rPr lang="ru-RU" dirty="0" err="1">
                <a:solidFill>
                  <a:srgbClr val="293A55"/>
                </a:solidFill>
                <a:latin typeface="+mj-lt"/>
              </a:rPr>
              <a:t>колективної</a:t>
            </a:r>
            <a:r>
              <a:rPr lang="ru-RU" dirty="0">
                <a:solidFill>
                  <a:srgbClr val="293A55"/>
                </a:solidFill>
                <a:latin typeface="+mj-lt"/>
              </a:rPr>
              <a:t> </a:t>
            </a:r>
            <a:r>
              <a:rPr lang="ru-RU" dirty="0" err="1">
                <a:solidFill>
                  <a:srgbClr val="293A55"/>
                </a:solidFill>
                <a:latin typeface="+mj-lt"/>
              </a:rPr>
              <a:t>власності</a:t>
            </a:r>
            <a:r>
              <a:rPr lang="ru-RU" dirty="0">
                <a:solidFill>
                  <a:srgbClr val="293A55"/>
                </a:solidFill>
                <a:latin typeface="+mj-lt"/>
              </a:rPr>
              <a:t> </a:t>
            </a:r>
            <a:r>
              <a:rPr lang="ru-RU" dirty="0" err="1">
                <a:solidFill>
                  <a:srgbClr val="293A55"/>
                </a:solidFill>
                <a:latin typeface="+mj-lt"/>
              </a:rPr>
              <a:t>колишнього</a:t>
            </a:r>
            <a:r>
              <a:rPr lang="ru-RU" dirty="0">
                <a:solidFill>
                  <a:srgbClr val="293A55"/>
                </a:solidFill>
                <a:latin typeface="+mj-lt"/>
              </a:rPr>
              <a:t> КСП є </a:t>
            </a:r>
            <a:r>
              <a:rPr lang="ru-RU" dirty="0" err="1">
                <a:solidFill>
                  <a:srgbClr val="293A55"/>
                </a:solidFill>
                <a:latin typeface="+mj-lt"/>
              </a:rPr>
              <a:t>реалізацією</a:t>
            </a:r>
            <a:r>
              <a:rPr lang="ru-RU" dirty="0">
                <a:solidFill>
                  <a:srgbClr val="293A55"/>
                </a:solidFill>
                <a:latin typeface="+mj-lt"/>
              </a:rPr>
              <a:t> не </a:t>
            </a:r>
            <a:r>
              <a:rPr lang="ru-RU" dirty="0" err="1">
                <a:solidFill>
                  <a:srgbClr val="293A55"/>
                </a:solidFill>
                <a:latin typeface="+mj-lt"/>
              </a:rPr>
              <a:t>корпоративних</a:t>
            </a:r>
            <a:r>
              <a:rPr lang="ru-RU" dirty="0">
                <a:solidFill>
                  <a:srgbClr val="293A55"/>
                </a:solidFill>
                <a:latin typeface="+mj-lt"/>
              </a:rPr>
              <a:t> прав та </a:t>
            </a:r>
            <a:r>
              <a:rPr lang="ru-RU" dirty="0" err="1">
                <a:solidFill>
                  <a:srgbClr val="293A55"/>
                </a:solidFill>
                <a:latin typeface="+mj-lt"/>
              </a:rPr>
              <a:t>відносин</a:t>
            </a:r>
            <a:r>
              <a:rPr lang="ru-RU" dirty="0">
                <a:solidFill>
                  <a:srgbClr val="293A55"/>
                </a:solidFill>
                <a:latin typeface="+mj-lt"/>
              </a:rPr>
              <a:t> </a:t>
            </a:r>
            <a:r>
              <a:rPr lang="ru-RU" dirty="0" err="1">
                <a:solidFill>
                  <a:srgbClr val="293A55"/>
                </a:solidFill>
                <a:latin typeface="+mj-lt"/>
              </a:rPr>
              <a:t>членів</a:t>
            </a:r>
            <a:r>
              <a:rPr lang="ru-RU" dirty="0">
                <a:solidFill>
                  <a:srgbClr val="293A55"/>
                </a:solidFill>
                <a:latin typeface="+mj-lt"/>
              </a:rPr>
              <a:t> КСП, а </a:t>
            </a:r>
            <a:r>
              <a:rPr lang="ru-RU" dirty="0" err="1">
                <a:solidFill>
                  <a:srgbClr val="293A55"/>
                </a:solidFill>
                <a:latin typeface="+mj-lt"/>
              </a:rPr>
              <a:t>майнового</a:t>
            </a:r>
            <a:r>
              <a:rPr lang="ru-RU" dirty="0">
                <a:solidFill>
                  <a:srgbClr val="293A55"/>
                </a:solidFill>
                <a:latin typeface="+mj-lt"/>
              </a:rPr>
              <a:t> права на </a:t>
            </a:r>
            <a:r>
              <a:rPr lang="ru-RU" dirty="0" err="1">
                <a:solidFill>
                  <a:srgbClr val="293A55"/>
                </a:solidFill>
                <a:latin typeface="+mj-lt"/>
              </a:rPr>
              <a:t>виділення</a:t>
            </a:r>
            <a:r>
              <a:rPr lang="ru-RU" dirty="0">
                <a:solidFill>
                  <a:srgbClr val="293A55"/>
                </a:solidFill>
                <a:latin typeface="+mj-lt"/>
              </a:rPr>
              <a:t> </a:t>
            </a:r>
            <a:r>
              <a:rPr lang="ru-RU" dirty="0" err="1">
                <a:solidFill>
                  <a:srgbClr val="293A55"/>
                </a:solidFill>
                <a:latin typeface="+mj-lt"/>
              </a:rPr>
              <a:t>частки</a:t>
            </a:r>
            <a:r>
              <a:rPr lang="ru-RU" dirty="0">
                <a:solidFill>
                  <a:srgbClr val="293A55"/>
                </a:solidFill>
                <a:latin typeface="+mj-lt"/>
              </a:rPr>
              <a:t> </a:t>
            </a:r>
            <a:r>
              <a:rPr lang="ru-RU" dirty="0" err="1">
                <a:solidFill>
                  <a:srgbClr val="293A55"/>
                </a:solidFill>
                <a:latin typeface="+mj-lt"/>
              </a:rPr>
              <a:t>відповідних</a:t>
            </a:r>
            <a:r>
              <a:rPr lang="ru-RU" dirty="0">
                <a:solidFill>
                  <a:srgbClr val="293A55"/>
                </a:solidFill>
                <a:latin typeface="+mj-lt"/>
              </a:rPr>
              <a:t> земель у </a:t>
            </a:r>
            <a:r>
              <a:rPr lang="ru-RU" dirty="0" err="1">
                <a:solidFill>
                  <a:srgbClr val="293A55"/>
                </a:solidFill>
                <a:latin typeface="+mj-lt"/>
              </a:rPr>
              <a:t>натурі</a:t>
            </a:r>
            <a:r>
              <a:rPr lang="ru-RU" dirty="0">
                <a:solidFill>
                  <a:srgbClr val="293A55"/>
                </a:solidFill>
                <a:latin typeface="+mj-lt"/>
              </a:rPr>
              <a:t> (</a:t>
            </a:r>
            <a:r>
              <a:rPr lang="ru-RU" dirty="0" err="1">
                <a:solidFill>
                  <a:srgbClr val="293A55"/>
                </a:solidFill>
                <a:latin typeface="+mj-lt"/>
              </a:rPr>
              <a:t>земельної</a:t>
            </a:r>
            <a:r>
              <a:rPr lang="ru-RU" dirty="0">
                <a:solidFill>
                  <a:srgbClr val="293A55"/>
                </a:solidFill>
                <a:latin typeface="+mj-lt"/>
              </a:rPr>
              <a:t> </a:t>
            </a:r>
            <a:r>
              <a:rPr lang="ru-RU" dirty="0" err="1">
                <a:solidFill>
                  <a:srgbClr val="293A55"/>
                </a:solidFill>
                <a:latin typeface="+mj-lt"/>
              </a:rPr>
              <a:t>ділянки</a:t>
            </a:r>
            <a:r>
              <a:rPr lang="ru-RU" dirty="0">
                <a:solidFill>
                  <a:srgbClr val="293A55"/>
                </a:solidFill>
                <a:latin typeface="+mj-lt"/>
              </a:rPr>
              <a:t> </a:t>
            </a:r>
            <a:r>
              <a:rPr lang="ru-RU" dirty="0" err="1">
                <a:solidFill>
                  <a:srgbClr val="293A55"/>
                </a:solidFill>
                <a:latin typeface="+mj-lt"/>
              </a:rPr>
              <a:t>або</a:t>
            </a:r>
            <a:r>
              <a:rPr lang="ru-RU" dirty="0">
                <a:solidFill>
                  <a:srgbClr val="293A55"/>
                </a:solidFill>
                <a:latin typeface="+mj-lt"/>
              </a:rPr>
              <a:t> </a:t>
            </a:r>
            <a:r>
              <a:rPr lang="ru-RU" dirty="0" err="1">
                <a:solidFill>
                  <a:srgbClr val="293A55"/>
                </a:solidFill>
                <a:latin typeface="+mj-lt"/>
              </a:rPr>
              <a:t>ділянок</a:t>
            </a:r>
            <a:r>
              <a:rPr lang="ru-RU" dirty="0">
                <a:solidFill>
                  <a:srgbClr val="293A55"/>
                </a:solidFill>
                <a:latin typeface="+mj-lt"/>
              </a:rPr>
              <a:t>), </a:t>
            </a:r>
            <a:r>
              <a:rPr lang="ru-RU" b="1" dirty="0" err="1">
                <a:solidFill>
                  <a:srgbClr val="293A55"/>
                </a:solidFill>
                <a:latin typeface="+mj-lt"/>
              </a:rPr>
              <a:t>тобто</a:t>
            </a:r>
            <a:r>
              <a:rPr lang="ru-RU" b="1" dirty="0">
                <a:solidFill>
                  <a:srgbClr val="293A55"/>
                </a:solidFill>
                <a:latin typeface="+mj-lt"/>
              </a:rPr>
              <a:t> спори з приводу </a:t>
            </a:r>
            <a:r>
              <a:rPr lang="ru-RU" b="1" dirty="0" err="1">
                <a:solidFill>
                  <a:srgbClr val="293A55"/>
                </a:solidFill>
                <a:latin typeface="+mj-lt"/>
              </a:rPr>
              <a:t>оскарження</a:t>
            </a:r>
            <a:r>
              <a:rPr lang="ru-RU" b="1" dirty="0">
                <a:solidFill>
                  <a:srgbClr val="293A55"/>
                </a:solidFill>
                <a:latin typeface="+mj-lt"/>
              </a:rPr>
              <a:t> </a:t>
            </a:r>
            <a:r>
              <a:rPr lang="ru-RU" b="1" dirty="0" err="1">
                <a:solidFill>
                  <a:srgbClr val="293A55"/>
                </a:solidFill>
                <a:latin typeface="+mj-lt"/>
              </a:rPr>
              <a:t>рішень</a:t>
            </a:r>
            <a:r>
              <a:rPr lang="ru-RU" b="1" dirty="0">
                <a:solidFill>
                  <a:srgbClr val="293A55"/>
                </a:solidFill>
                <a:latin typeface="+mj-lt"/>
              </a:rPr>
              <a:t> таких </a:t>
            </a:r>
            <a:r>
              <a:rPr lang="ru-RU" b="1" dirty="0" err="1">
                <a:solidFill>
                  <a:srgbClr val="293A55"/>
                </a:solidFill>
                <a:latin typeface="+mj-lt"/>
              </a:rPr>
              <a:t>зборів</a:t>
            </a:r>
            <a:r>
              <a:rPr lang="ru-RU" b="1" dirty="0">
                <a:solidFill>
                  <a:srgbClr val="293A55"/>
                </a:solidFill>
                <a:latin typeface="+mj-lt"/>
              </a:rPr>
              <a:t> </a:t>
            </a:r>
            <a:r>
              <a:rPr lang="ru-RU" b="1" dirty="0" err="1">
                <a:solidFill>
                  <a:srgbClr val="293A55"/>
                </a:solidFill>
                <a:latin typeface="+mj-lt"/>
              </a:rPr>
              <a:t>підлягають</a:t>
            </a:r>
            <a:r>
              <a:rPr lang="ru-RU" b="1" dirty="0">
                <a:solidFill>
                  <a:srgbClr val="293A55"/>
                </a:solidFill>
                <a:latin typeface="+mj-lt"/>
              </a:rPr>
              <a:t> </a:t>
            </a:r>
            <a:r>
              <a:rPr lang="ru-RU" b="1" dirty="0" err="1">
                <a:solidFill>
                  <a:srgbClr val="293A55"/>
                </a:solidFill>
                <a:latin typeface="+mj-lt"/>
              </a:rPr>
              <a:t>розгляду</a:t>
            </a:r>
            <a:r>
              <a:rPr lang="ru-RU" b="1" dirty="0">
                <a:solidFill>
                  <a:srgbClr val="293A55"/>
                </a:solidFill>
                <a:latin typeface="+mj-lt"/>
              </a:rPr>
              <a:t> за правилами </a:t>
            </a:r>
            <a:r>
              <a:rPr lang="ru-RU" b="1" dirty="0" err="1">
                <a:solidFill>
                  <a:srgbClr val="293A55"/>
                </a:solidFill>
                <a:latin typeface="+mj-lt"/>
              </a:rPr>
              <a:t>цивільного</a:t>
            </a:r>
            <a:r>
              <a:rPr lang="ru-RU" b="1" dirty="0">
                <a:solidFill>
                  <a:srgbClr val="293A55"/>
                </a:solidFill>
                <a:latin typeface="+mj-lt"/>
              </a:rPr>
              <a:t> </a:t>
            </a:r>
            <a:r>
              <a:rPr lang="ru-RU" b="1" dirty="0" err="1">
                <a:solidFill>
                  <a:srgbClr val="293A55"/>
                </a:solidFill>
                <a:latin typeface="+mj-lt"/>
              </a:rPr>
              <a:t>судочинства</a:t>
            </a:r>
            <a:r>
              <a:rPr lang="ru-RU" b="1" dirty="0">
                <a:solidFill>
                  <a:srgbClr val="293A55"/>
                </a:solidFill>
                <a:latin typeface="+mj-lt"/>
              </a:rPr>
              <a:t>.</a:t>
            </a:r>
            <a:endParaRPr lang="ru-RU" b="0" i="0" dirty="0">
              <a:solidFill>
                <a:srgbClr val="293A55"/>
              </a:solidFill>
              <a:effectLst/>
              <a:latin typeface="+mj-lt"/>
            </a:endParaRPr>
          </a:p>
        </p:txBody>
      </p:sp>
    </p:spTree>
    <p:extLst>
      <p:ext uri="{BB962C8B-B14F-4D97-AF65-F5344CB8AC3E}">
        <p14:creationId xmlns:p14="http://schemas.microsoft.com/office/powerpoint/2010/main" val="84528083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18605" y="751344"/>
            <a:ext cx="10737669" cy="5355312"/>
          </a:xfrm>
          <a:prstGeom prst="rect">
            <a:avLst/>
          </a:prstGeom>
        </p:spPr>
        <p:txBody>
          <a:bodyPr wrap="square">
            <a:spAutoFit/>
          </a:bodyPr>
          <a:lstStyle/>
          <a:p>
            <a:pPr algn="ctr"/>
            <a:r>
              <a:rPr lang="ru-RU" b="1" dirty="0">
                <a:solidFill>
                  <a:srgbClr val="293A55"/>
                </a:solidFill>
                <a:latin typeface="+mj-lt"/>
              </a:rPr>
              <a:t>ВЕРХОВНИЙ СУД</a:t>
            </a:r>
            <a:endParaRPr lang="ru-RU" dirty="0">
              <a:solidFill>
                <a:srgbClr val="293A55"/>
              </a:solidFill>
              <a:latin typeface="+mj-lt"/>
            </a:endParaRPr>
          </a:p>
          <a:p>
            <a:pPr algn="ctr"/>
            <a:r>
              <a:rPr lang="ru-RU" b="1" dirty="0">
                <a:solidFill>
                  <a:srgbClr val="293A55"/>
                </a:solidFill>
                <a:latin typeface="+mj-lt"/>
              </a:rPr>
              <a:t>ПРАВОВА ПОЗИЦІЯ</a:t>
            </a:r>
            <a:br>
              <a:rPr lang="ru-RU" b="1" dirty="0">
                <a:solidFill>
                  <a:srgbClr val="293A55"/>
                </a:solidFill>
                <a:latin typeface="+mj-lt"/>
              </a:rPr>
            </a:br>
            <a:r>
              <a:rPr lang="ru-RU" b="1" dirty="0">
                <a:solidFill>
                  <a:srgbClr val="293A55"/>
                </a:solidFill>
                <a:latin typeface="+mj-lt"/>
              </a:rPr>
              <a:t>(</a:t>
            </a:r>
            <a:r>
              <a:rPr lang="ru-RU" b="1" dirty="0">
                <a:solidFill>
                  <a:srgbClr val="00ADFA"/>
                </a:solidFill>
                <a:latin typeface="+mj-lt"/>
                <a:hlinkClick r:id="rId2"/>
              </a:rPr>
              <a:t>постанова </a:t>
            </a:r>
            <a:r>
              <a:rPr lang="ru-RU" b="1" dirty="0" err="1">
                <a:solidFill>
                  <a:srgbClr val="00ADFA"/>
                </a:solidFill>
                <a:latin typeface="+mj-lt"/>
                <a:hlinkClick r:id="rId2"/>
              </a:rPr>
              <a:t>від</a:t>
            </a:r>
            <a:r>
              <a:rPr lang="ru-RU" b="1" dirty="0">
                <a:solidFill>
                  <a:srgbClr val="00ADFA"/>
                </a:solidFill>
                <a:latin typeface="+mj-lt"/>
                <a:hlinkClick r:id="rId2"/>
              </a:rPr>
              <a:t> 20.04.2022 р. у </a:t>
            </a:r>
            <a:r>
              <a:rPr lang="ru-RU" b="1" dirty="0" err="1">
                <a:solidFill>
                  <a:srgbClr val="00ADFA"/>
                </a:solidFill>
                <a:latin typeface="+mj-lt"/>
                <a:hlinkClick r:id="rId2"/>
              </a:rPr>
              <a:t>справі</a:t>
            </a:r>
            <a:r>
              <a:rPr lang="ru-RU" b="1" dirty="0">
                <a:solidFill>
                  <a:srgbClr val="00ADFA"/>
                </a:solidFill>
                <a:latin typeface="+mj-lt"/>
                <a:hlinkClick r:id="rId2"/>
              </a:rPr>
              <a:t> N 756/8815/20</a:t>
            </a:r>
            <a:r>
              <a:rPr lang="ru-RU" b="1" dirty="0" smtClean="0">
                <a:solidFill>
                  <a:srgbClr val="293A55"/>
                </a:solidFill>
                <a:latin typeface="+mj-lt"/>
              </a:rPr>
              <a:t>)</a:t>
            </a:r>
          </a:p>
          <a:p>
            <a:pPr algn="ctr"/>
            <a:r>
              <a:rPr lang="ru-RU" b="1" dirty="0" err="1">
                <a:solidFill>
                  <a:srgbClr val="293A55"/>
                </a:solidFill>
                <a:latin typeface="+mj-lt"/>
              </a:rPr>
              <a:t>Щодо</a:t>
            </a:r>
            <a:r>
              <a:rPr lang="ru-RU" b="1" dirty="0">
                <a:solidFill>
                  <a:srgbClr val="293A55"/>
                </a:solidFill>
                <a:latin typeface="+mj-lt"/>
              </a:rPr>
              <a:t> </a:t>
            </a:r>
            <a:r>
              <a:rPr lang="ru-RU" b="1" dirty="0" err="1">
                <a:solidFill>
                  <a:srgbClr val="293A55"/>
                </a:solidFill>
                <a:latin typeface="+mj-lt"/>
              </a:rPr>
              <a:t>можливості</a:t>
            </a:r>
            <a:r>
              <a:rPr lang="ru-RU" b="1" dirty="0">
                <a:solidFill>
                  <a:srgbClr val="293A55"/>
                </a:solidFill>
                <a:latin typeface="+mj-lt"/>
              </a:rPr>
              <a:t> </a:t>
            </a:r>
            <a:r>
              <a:rPr lang="ru-RU" b="1" dirty="0" err="1">
                <a:solidFill>
                  <a:srgbClr val="293A55"/>
                </a:solidFill>
                <a:latin typeface="+mj-lt"/>
              </a:rPr>
              <a:t>накладення</a:t>
            </a:r>
            <a:r>
              <a:rPr lang="ru-RU" b="1" dirty="0">
                <a:solidFill>
                  <a:srgbClr val="293A55"/>
                </a:solidFill>
                <a:latin typeface="+mj-lt"/>
              </a:rPr>
              <a:t> </a:t>
            </a:r>
            <a:r>
              <a:rPr lang="ru-RU" b="1" dirty="0" err="1">
                <a:solidFill>
                  <a:srgbClr val="293A55"/>
                </a:solidFill>
                <a:latin typeface="+mj-lt"/>
              </a:rPr>
              <a:t>арешту</a:t>
            </a:r>
            <a:r>
              <a:rPr lang="ru-RU" b="1" dirty="0">
                <a:solidFill>
                  <a:srgbClr val="293A55"/>
                </a:solidFill>
                <a:latin typeface="+mj-lt"/>
              </a:rPr>
              <a:t> на </a:t>
            </a:r>
            <a:r>
              <a:rPr lang="ru-RU" b="1" dirty="0" err="1">
                <a:solidFill>
                  <a:srgbClr val="293A55"/>
                </a:solidFill>
                <a:latin typeface="+mj-lt"/>
              </a:rPr>
              <a:t>кошти</a:t>
            </a:r>
            <a:r>
              <a:rPr lang="ru-RU" b="1" dirty="0">
                <a:solidFill>
                  <a:srgbClr val="293A55"/>
                </a:solidFill>
                <a:latin typeface="+mj-lt"/>
              </a:rPr>
              <a:t> </a:t>
            </a:r>
            <a:r>
              <a:rPr lang="ru-RU" b="1" dirty="0" err="1">
                <a:solidFill>
                  <a:srgbClr val="293A55"/>
                </a:solidFill>
                <a:latin typeface="+mj-lt"/>
              </a:rPr>
              <a:t>заробітної</a:t>
            </a:r>
            <a:r>
              <a:rPr lang="ru-RU" b="1" dirty="0">
                <a:solidFill>
                  <a:srgbClr val="293A55"/>
                </a:solidFill>
                <a:latin typeface="+mj-lt"/>
              </a:rPr>
              <a:t> плати </a:t>
            </a:r>
            <a:r>
              <a:rPr lang="ru-RU" b="1" dirty="0" err="1" smtClean="0">
                <a:solidFill>
                  <a:srgbClr val="293A55"/>
                </a:solidFill>
                <a:latin typeface="+mj-lt"/>
              </a:rPr>
              <a:t>боржника</a:t>
            </a:r>
            <a:endParaRPr lang="ru-RU" b="1" dirty="0" smtClean="0">
              <a:solidFill>
                <a:srgbClr val="293A55"/>
              </a:solidFill>
              <a:latin typeface="+mj-lt"/>
            </a:endParaRPr>
          </a:p>
          <a:p>
            <a:pPr algn="ctr"/>
            <a:endParaRPr lang="ru-RU" b="1" dirty="0">
              <a:solidFill>
                <a:srgbClr val="293A55"/>
              </a:solidFill>
              <a:latin typeface="+mj-lt"/>
            </a:endParaRPr>
          </a:p>
          <a:p>
            <a:pPr algn="just"/>
            <a:r>
              <a:rPr lang="ru-RU" dirty="0">
                <a:solidFill>
                  <a:srgbClr val="293A55"/>
                </a:solidFill>
                <a:latin typeface="+mj-lt"/>
              </a:rPr>
              <a:t>ВП ВС </a:t>
            </a:r>
            <a:r>
              <a:rPr lang="ru-RU" b="1" dirty="0" err="1">
                <a:solidFill>
                  <a:srgbClr val="293A55"/>
                </a:solidFill>
                <a:latin typeface="+mj-lt"/>
              </a:rPr>
              <a:t>відступила</a:t>
            </a:r>
            <a:r>
              <a:rPr lang="ru-RU" b="1" dirty="0">
                <a:solidFill>
                  <a:srgbClr val="293A55"/>
                </a:solidFill>
                <a:latin typeface="+mj-lt"/>
              </a:rPr>
              <a:t> </a:t>
            </a:r>
            <a:r>
              <a:rPr lang="ru-RU" b="1" dirty="0" err="1">
                <a:solidFill>
                  <a:srgbClr val="293A55"/>
                </a:solidFill>
                <a:latin typeface="+mj-lt"/>
              </a:rPr>
              <a:t>від</a:t>
            </a:r>
            <a:r>
              <a:rPr lang="ru-RU" b="1" dirty="0">
                <a:solidFill>
                  <a:srgbClr val="293A55"/>
                </a:solidFill>
                <a:latin typeface="+mj-lt"/>
              </a:rPr>
              <a:t> правового </a:t>
            </a:r>
            <a:r>
              <a:rPr lang="ru-RU" b="1" dirty="0" err="1">
                <a:solidFill>
                  <a:srgbClr val="293A55"/>
                </a:solidFill>
                <a:latin typeface="+mj-lt"/>
              </a:rPr>
              <a:t>висновку</a:t>
            </a:r>
            <a:r>
              <a:rPr lang="ru-RU" dirty="0">
                <a:solidFill>
                  <a:srgbClr val="293A55"/>
                </a:solidFill>
                <a:latin typeface="+mj-lt"/>
              </a:rPr>
              <a:t> у </a:t>
            </a:r>
            <a:r>
              <a:rPr lang="ru-RU" dirty="0">
                <a:solidFill>
                  <a:srgbClr val="00ADFA"/>
                </a:solidFill>
                <a:latin typeface="+mj-lt"/>
                <a:hlinkClick r:id="rId3"/>
              </a:rPr>
              <a:t>постановах КЦС ВС </a:t>
            </a:r>
            <a:r>
              <a:rPr lang="ru-RU" dirty="0" err="1">
                <a:solidFill>
                  <a:srgbClr val="00ADFA"/>
                </a:solidFill>
                <a:latin typeface="+mj-lt"/>
                <a:hlinkClick r:id="rId3"/>
              </a:rPr>
              <a:t>від</a:t>
            </a:r>
            <a:r>
              <a:rPr lang="ru-RU" dirty="0">
                <a:solidFill>
                  <a:srgbClr val="00ADFA"/>
                </a:solidFill>
                <a:latin typeface="+mj-lt"/>
                <a:hlinkClick r:id="rId3"/>
              </a:rPr>
              <a:t> 03 лютого 2021 року у </a:t>
            </a:r>
            <a:r>
              <a:rPr lang="ru-RU" dirty="0" err="1">
                <a:solidFill>
                  <a:srgbClr val="00ADFA"/>
                </a:solidFill>
                <a:latin typeface="+mj-lt"/>
                <a:hlinkClick r:id="rId3"/>
              </a:rPr>
              <a:t>справі</a:t>
            </a:r>
            <a:r>
              <a:rPr lang="ru-RU" dirty="0">
                <a:solidFill>
                  <a:srgbClr val="00ADFA"/>
                </a:solidFill>
                <a:latin typeface="+mj-lt"/>
                <a:hlinkClick r:id="rId3"/>
              </a:rPr>
              <a:t> N 756/1927/16-ц</a:t>
            </a:r>
            <a:r>
              <a:rPr lang="ru-RU" dirty="0">
                <a:solidFill>
                  <a:srgbClr val="293A55"/>
                </a:solidFill>
                <a:latin typeface="+mj-lt"/>
              </a:rPr>
              <a:t> та </a:t>
            </a:r>
            <a:r>
              <a:rPr lang="ru-RU" dirty="0">
                <a:solidFill>
                  <a:srgbClr val="00ADFA"/>
                </a:solidFill>
                <a:latin typeface="+mj-lt"/>
                <a:hlinkClick r:id="rId4"/>
              </a:rPr>
              <a:t>24 лютого 2021 року у справах N 756/1927/15-ц</a:t>
            </a:r>
            <a:r>
              <a:rPr lang="ru-RU" dirty="0">
                <a:solidFill>
                  <a:srgbClr val="293A55"/>
                </a:solidFill>
                <a:latin typeface="+mj-lt"/>
              </a:rPr>
              <a:t>, </a:t>
            </a:r>
            <a:r>
              <a:rPr lang="ru-RU" dirty="0" err="1">
                <a:solidFill>
                  <a:srgbClr val="00ADFA"/>
                </a:solidFill>
                <a:latin typeface="+mj-lt"/>
                <a:hlinkClick r:id="rId5"/>
              </a:rPr>
              <a:t>від</a:t>
            </a:r>
            <a:r>
              <a:rPr lang="ru-RU" dirty="0">
                <a:solidFill>
                  <a:srgbClr val="00ADFA"/>
                </a:solidFill>
                <a:latin typeface="+mj-lt"/>
                <a:hlinkClick r:id="rId5"/>
              </a:rPr>
              <a:t> 01 </a:t>
            </a:r>
            <a:r>
              <a:rPr lang="ru-RU" dirty="0" err="1">
                <a:solidFill>
                  <a:srgbClr val="00ADFA"/>
                </a:solidFill>
                <a:latin typeface="+mj-lt"/>
                <a:hlinkClick r:id="rId5"/>
              </a:rPr>
              <a:t>вересня</a:t>
            </a:r>
            <a:r>
              <a:rPr lang="ru-RU" dirty="0">
                <a:solidFill>
                  <a:srgbClr val="00ADFA"/>
                </a:solidFill>
                <a:latin typeface="+mj-lt"/>
                <a:hlinkClick r:id="rId5"/>
              </a:rPr>
              <a:t> 2021 року у </a:t>
            </a:r>
            <a:r>
              <a:rPr lang="ru-RU" dirty="0" err="1">
                <a:solidFill>
                  <a:srgbClr val="00ADFA"/>
                </a:solidFill>
                <a:latin typeface="+mj-lt"/>
                <a:hlinkClick r:id="rId5"/>
              </a:rPr>
              <a:t>справі</a:t>
            </a:r>
            <a:r>
              <a:rPr lang="ru-RU" dirty="0">
                <a:solidFill>
                  <a:srgbClr val="00ADFA"/>
                </a:solidFill>
                <a:latin typeface="+mj-lt"/>
                <a:hlinkClick r:id="rId5"/>
              </a:rPr>
              <a:t> N 711/4732/16-ц</a:t>
            </a:r>
            <a:r>
              <a:rPr lang="ru-RU" dirty="0">
                <a:solidFill>
                  <a:srgbClr val="293A55"/>
                </a:solidFill>
                <a:latin typeface="+mj-lt"/>
              </a:rPr>
              <a:t> (</a:t>
            </a:r>
            <a:r>
              <a:rPr lang="ru-RU" dirty="0" err="1">
                <a:solidFill>
                  <a:srgbClr val="293A55"/>
                </a:solidFill>
                <a:latin typeface="+mj-lt"/>
              </a:rPr>
              <a:t>провадження</a:t>
            </a:r>
            <a:r>
              <a:rPr lang="ru-RU" dirty="0">
                <a:solidFill>
                  <a:srgbClr val="293A55"/>
                </a:solidFill>
                <a:latin typeface="+mj-lt"/>
              </a:rPr>
              <a:t> N 61-3203св21) </a:t>
            </a:r>
            <a:r>
              <a:rPr lang="ru-RU" dirty="0" err="1">
                <a:solidFill>
                  <a:srgbClr val="293A55"/>
                </a:solidFill>
                <a:latin typeface="+mj-lt"/>
              </a:rPr>
              <a:t>щодо</a:t>
            </a:r>
            <a:r>
              <a:rPr lang="ru-RU" dirty="0">
                <a:solidFill>
                  <a:srgbClr val="293A55"/>
                </a:solidFill>
                <a:latin typeface="+mj-lt"/>
              </a:rPr>
              <a:t> </a:t>
            </a:r>
            <a:r>
              <a:rPr lang="ru-RU" dirty="0" err="1">
                <a:solidFill>
                  <a:srgbClr val="293A55"/>
                </a:solidFill>
                <a:latin typeface="+mj-lt"/>
              </a:rPr>
              <a:t>можливості</a:t>
            </a:r>
            <a:r>
              <a:rPr lang="ru-RU" dirty="0">
                <a:solidFill>
                  <a:srgbClr val="293A55"/>
                </a:solidFill>
                <a:latin typeface="+mj-lt"/>
              </a:rPr>
              <a:t> </a:t>
            </a:r>
            <a:r>
              <a:rPr lang="ru-RU" dirty="0" err="1">
                <a:solidFill>
                  <a:srgbClr val="293A55"/>
                </a:solidFill>
                <a:latin typeface="+mj-lt"/>
              </a:rPr>
              <a:t>накладення</a:t>
            </a:r>
            <a:r>
              <a:rPr lang="ru-RU" dirty="0">
                <a:solidFill>
                  <a:srgbClr val="293A55"/>
                </a:solidFill>
                <a:latin typeface="+mj-lt"/>
              </a:rPr>
              <a:t> </a:t>
            </a:r>
            <a:r>
              <a:rPr lang="ru-RU" dirty="0" err="1">
                <a:solidFill>
                  <a:srgbClr val="293A55"/>
                </a:solidFill>
                <a:latin typeface="+mj-lt"/>
              </a:rPr>
              <a:t>арешту</a:t>
            </a:r>
            <a:r>
              <a:rPr lang="ru-RU" dirty="0">
                <a:solidFill>
                  <a:srgbClr val="293A55"/>
                </a:solidFill>
                <a:latin typeface="+mj-lt"/>
              </a:rPr>
              <a:t> на </a:t>
            </a:r>
            <a:r>
              <a:rPr lang="ru-RU" dirty="0" err="1">
                <a:solidFill>
                  <a:srgbClr val="293A55"/>
                </a:solidFill>
                <a:latin typeface="+mj-lt"/>
              </a:rPr>
              <a:t>кошти</a:t>
            </a:r>
            <a:r>
              <a:rPr lang="ru-RU" dirty="0">
                <a:solidFill>
                  <a:srgbClr val="293A55"/>
                </a:solidFill>
                <a:latin typeface="+mj-lt"/>
              </a:rPr>
              <a:t> </a:t>
            </a:r>
            <a:r>
              <a:rPr lang="ru-RU" dirty="0" err="1">
                <a:solidFill>
                  <a:srgbClr val="293A55"/>
                </a:solidFill>
                <a:latin typeface="+mj-lt"/>
              </a:rPr>
              <a:t>заробітної</a:t>
            </a:r>
            <a:r>
              <a:rPr lang="ru-RU" dirty="0">
                <a:solidFill>
                  <a:srgbClr val="293A55"/>
                </a:solidFill>
                <a:latin typeface="+mj-lt"/>
              </a:rPr>
              <a:t> плати </a:t>
            </a:r>
            <a:r>
              <a:rPr lang="ru-RU" dirty="0" err="1">
                <a:solidFill>
                  <a:srgbClr val="293A55"/>
                </a:solidFill>
                <a:latin typeface="+mj-lt"/>
              </a:rPr>
              <a:t>боржника</a:t>
            </a:r>
            <a:r>
              <a:rPr lang="ru-RU" dirty="0">
                <a:solidFill>
                  <a:srgbClr val="293A55"/>
                </a:solidFill>
                <a:latin typeface="+mj-lt"/>
              </a:rPr>
              <a:t>, </a:t>
            </a:r>
            <a:r>
              <a:rPr lang="ru-RU" dirty="0" err="1">
                <a:solidFill>
                  <a:srgbClr val="293A55"/>
                </a:solidFill>
                <a:latin typeface="+mj-lt"/>
              </a:rPr>
              <a:t>розміщені</a:t>
            </a:r>
            <a:r>
              <a:rPr lang="ru-RU" dirty="0">
                <a:solidFill>
                  <a:srgbClr val="293A55"/>
                </a:solidFill>
                <a:latin typeface="+mj-lt"/>
              </a:rPr>
              <a:t> на </a:t>
            </a:r>
            <a:r>
              <a:rPr lang="ru-RU" dirty="0" err="1">
                <a:solidFill>
                  <a:srgbClr val="293A55"/>
                </a:solidFill>
                <a:latin typeface="+mj-lt"/>
              </a:rPr>
              <a:t>банківському</a:t>
            </a:r>
            <a:r>
              <a:rPr lang="ru-RU" dirty="0">
                <a:solidFill>
                  <a:srgbClr val="293A55"/>
                </a:solidFill>
                <a:latin typeface="+mj-lt"/>
              </a:rPr>
              <a:t> </a:t>
            </a:r>
            <a:r>
              <a:rPr lang="ru-RU" dirty="0" err="1">
                <a:solidFill>
                  <a:srgbClr val="293A55"/>
                </a:solidFill>
                <a:latin typeface="+mj-lt"/>
              </a:rPr>
              <a:t>рахунку</a:t>
            </a:r>
            <a:r>
              <a:rPr lang="ru-RU" dirty="0">
                <a:solidFill>
                  <a:srgbClr val="293A55"/>
                </a:solidFill>
                <a:latin typeface="+mj-lt"/>
              </a:rPr>
              <a:t>, </a:t>
            </a:r>
            <a:r>
              <a:rPr lang="ru-RU" dirty="0" err="1">
                <a:solidFill>
                  <a:srgbClr val="293A55"/>
                </a:solidFill>
                <a:latin typeface="+mj-lt"/>
              </a:rPr>
              <a:t>визначивши</a:t>
            </a:r>
            <a:r>
              <a:rPr lang="ru-RU" dirty="0">
                <a:solidFill>
                  <a:srgbClr val="293A55"/>
                </a:solidFill>
                <a:latin typeface="+mj-lt"/>
              </a:rPr>
              <a:t>, </a:t>
            </a:r>
            <a:r>
              <a:rPr lang="ru-RU" dirty="0" err="1">
                <a:solidFill>
                  <a:srgbClr val="293A55"/>
                </a:solidFill>
                <a:latin typeface="+mj-lt"/>
              </a:rPr>
              <a:t>що</a:t>
            </a:r>
            <a:r>
              <a:rPr lang="ru-RU" dirty="0">
                <a:solidFill>
                  <a:srgbClr val="293A55"/>
                </a:solidFill>
                <a:latin typeface="+mj-lt"/>
              </a:rPr>
              <a:t> не </a:t>
            </a:r>
            <a:r>
              <a:rPr lang="ru-RU" dirty="0" err="1">
                <a:solidFill>
                  <a:srgbClr val="293A55"/>
                </a:solidFill>
                <a:latin typeface="+mj-lt"/>
              </a:rPr>
              <a:t>може</a:t>
            </a:r>
            <a:r>
              <a:rPr lang="ru-RU" dirty="0">
                <a:solidFill>
                  <a:srgbClr val="293A55"/>
                </a:solidFill>
                <a:latin typeface="+mj-lt"/>
              </a:rPr>
              <a:t> бути </a:t>
            </a:r>
            <a:r>
              <a:rPr lang="ru-RU" dirty="0" err="1">
                <a:solidFill>
                  <a:srgbClr val="293A55"/>
                </a:solidFill>
                <a:latin typeface="+mj-lt"/>
              </a:rPr>
              <a:t>накладений</a:t>
            </a:r>
            <a:r>
              <a:rPr lang="ru-RU" dirty="0">
                <a:solidFill>
                  <a:srgbClr val="293A55"/>
                </a:solidFill>
                <a:latin typeface="+mj-lt"/>
              </a:rPr>
              <a:t> </a:t>
            </a:r>
            <a:r>
              <a:rPr lang="ru-RU" dirty="0" err="1">
                <a:solidFill>
                  <a:srgbClr val="293A55"/>
                </a:solidFill>
                <a:latin typeface="+mj-lt"/>
              </a:rPr>
              <a:t>арешт</a:t>
            </a:r>
            <a:r>
              <a:rPr lang="ru-RU" dirty="0">
                <a:solidFill>
                  <a:srgbClr val="293A55"/>
                </a:solidFill>
                <a:latin typeface="+mj-lt"/>
              </a:rPr>
              <a:t> на </a:t>
            </a:r>
            <a:r>
              <a:rPr lang="ru-RU" dirty="0" err="1">
                <a:solidFill>
                  <a:srgbClr val="293A55"/>
                </a:solidFill>
                <a:latin typeface="+mj-lt"/>
              </a:rPr>
              <a:t>кошти</a:t>
            </a:r>
            <a:r>
              <a:rPr lang="ru-RU" dirty="0">
                <a:solidFill>
                  <a:srgbClr val="293A55"/>
                </a:solidFill>
                <a:latin typeface="+mj-lt"/>
              </a:rPr>
              <a:t>, </a:t>
            </a:r>
            <a:r>
              <a:rPr lang="ru-RU" dirty="0" err="1">
                <a:solidFill>
                  <a:srgbClr val="293A55"/>
                </a:solidFill>
                <a:latin typeface="+mj-lt"/>
              </a:rPr>
              <a:t>що</a:t>
            </a:r>
            <a:r>
              <a:rPr lang="ru-RU" dirty="0">
                <a:solidFill>
                  <a:srgbClr val="293A55"/>
                </a:solidFill>
                <a:latin typeface="+mj-lt"/>
              </a:rPr>
              <a:t> </a:t>
            </a:r>
            <a:r>
              <a:rPr lang="ru-RU" dirty="0" err="1">
                <a:solidFill>
                  <a:srgbClr val="293A55"/>
                </a:solidFill>
                <a:latin typeface="+mj-lt"/>
              </a:rPr>
              <a:t>становлять</a:t>
            </a:r>
            <a:r>
              <a:rPr lang="ru-RU" dirty="0">
                <a:solidFill>
                  <a:srgbClr val="293A55"/>
                </a:solidFill>
                <a:latin typeface="+mj-lt"/>
              </a:rPr>
              <a:t> </a:t>
            </a:r>
            <a:r>
              <a:rPr lang="ru-RU" dirty="0" err="1">
                <a:solidFill>
                  <a:srgbClr val="293A55"/>
                </a:solidFill>
                <a:latin typeface="+mj-lt"/>
              </a:rPr>
              <a:t>заробітну</a:t>
            </a:r>
            <a:r>
              <a:rPr lang="ru-RU" dirty="0">
                <a:solidFill>
                  <a:srgbClr val="293A55"/>
                </a:solidFill>
                <a:latin typeface="+mj-lt"/>
              </a:rPr>
              <a:t> плату </a:t>
            </a:r>
            <a:r>
              <a:rPr lang="ru-RU" dirty="0" err="1">
                <a:solidFill>
                  <a:srgbClr val="293A55"/>
                </a:solidFill>
                <a:latin typeface="+mj-lt"/>
              </a:rPr>
              <a:t>боржника</a:t>
            </a:r>
            <a:r>
              <a:rPr lang="ru-RU" dirty="0">
                <a:solidFill>
                  <a:srgbClr val="293A55"/>
                </a:solidFill>
                <a:latin typeface="+mj-lt"/>
              </a:rPr>
              <a:t>, </a:t>
            </a:r>
            <a:r>
              <a:rPr lang="ru-RU" dirty="0" err="1">
                <a:solidFill>
                  <a:srgbClr val="293A55"/>
                </a:solidFill>
                <a:latin typeface="+mj-lt"/>
              </a:rPr>
              <a:t>після</a:t>
            </a:r>
            <a:r>
              <a:rPr lang="ru-RU" dirty="0">
                <a:solidFill>
                  <a:srgbClr val="293A55"/>
                </a:solidFill>
                <a:latin typeface="+mj-lt"/>
              </a:rPr>
              <a:t> фактичного </a:t>
            </a:r>
            <a:r>
              <a:rPr lang="ru-RU" dirty="0" err="1">
                <a:solidFill>
                  <a:srgbClr val="293A55"/>
                </a:solidFill>
                <a:latin typeface="+mj-lt"/>
              </a:rPr>
              <a:t>здійснення</a:t>
            </a:r>
            <a:r>
              <a:rPr lang="ru-RU" dirty="0">
                <a:solidFill>
                  <a:srgbClr val="293A55"/>
                </a:solidFill>
                <a:latin typeface="+mj-lt"/>
              </a:rPr>
              <a:t> </a:t>
            </a:r>
            <a:r>
              <a:rPr lang="ru-RU" dirty="0" err="1">
                <a:solidFill>
                  <a:srgbClr val="293A55"/>
                </a:solidFill>
                <a:latin typeface="+mj-lt"/>
              </a:rPr>
              <a:t>утримань</a:t>
            </a:r>
            <a:r>
              <a:rPr lang="ru-RU" dirty="0">
                <a:solidFill>
                  <a:srgbClr val="293A55"/>
                </a:solidFill>
                <a:latin typeface="+mj-lt"/>
              </a:rPr>
              <a:t> </a:t>
            </a:r>
            <a:r>
              <a:rPr lang="ru-RU" dirty="0" err="1">
                <a:solidFill>
                  <a:srgbClr val="293A55"/>
                </a:solidFill>
                <a:latin typeface="+mj-lt"/>
              </a:rPr>
              <a:t>із</a:t>
            </a:r>
            <a:r>
              <a:rPr lang="ru-RU" dirty="0">
                <a:solidFill>
                  <a:srgbClr val="293A55"/>
                </a:solidFill>
                <a:latin typeface="+mj-lt"/>
              </a:rPr>
              <a:t> </a:t>
            </a:r>
            <a:r>
              <a:rPr lang="ru-RU" dirty="0" err="1">
                <a:solidFill>
                  <a:srgbClr val="293A55"/>
                </a:solidFill>
                <a:latin typeface="+mj-lt"/>
              </a:rPr>
              <a:t>неї</a:t>
            </a:r>
            <a:r>
              <a:rPr lang="ru-RU" dirty="0">
                <a:solidFill>
                  <a:srgbClr val="293A55"/>
                </a:solidFill>
                <a:latin typeface="+mj-lt"/>
              </a:rPr>
              <a:t> за </a:t>
            </a:r>
            <a:r>
              <a:rPr lang="ru-RU" dirty="0" err="1">
                <a:solidFill>
                  <a:srgbClr val="293A55"/>
                </a:solidFill>
                <a:latin typeface="+mj-lt"/>
              </a:rPr>
              <a:t>виконавчими</a:t>
            </a:r>
            <a:r>
              <a:rPr lang="ru-RU" dirty="0">
                <a:solidFill>
                  <a:srgbClr val="293A55"/>
                </a:solidFill>
                <a:latin typeface="+mj-lt"/>
              </a:rPr>
              <a:t> документами й на </a:t>
            </a:r>
            <a:r>
              <a:rPr lang="ru-RU" dirty="0" err="1">
                <a:solidFill>
                  <a:srgbClr val="293A55"/>
                </a:solidFill>
                <a:latin typeface="+mj-lt"/>
              </a:rPr>
              <a:t>всі</a:t>
            </a:r>
            <a:r>
              <a:rPr lang="ru-RU" dirty="0">
                <a:solidFill>
                  <a:srgbClr val="293A55"/>
                </a:solidFill>
                <a:latin typeface="+mj-lt"/>
              </a:rPr>
              <a:t> </a:t>
            </a:r>
            <a:r>
              <a:rPr lang="ru-RU" dirty="0" err="1">
                <a:solidFill>
                  <a:srgbClr val="293A55"/>
                </a:solidFill>
                <a:latin typeface="+mj-lt"/>
              </a:rPr>
              <a:t>кошти</a:t>
            </a:r>
            <a:r>
              <a:rPr lang="ru-RU" dirty="0">
                <a:solidFill>
                  <a:srgbClr val="293A55"/>
                </a:solidFill>
                <a:latin typeface="+mj-lt"/>
              </a:rPr>
              <a:t> </a:t>
            </a:r>
            <a:r>
              <a:rPr lang="ru-RU" dirty="0" err="1">
                <a:solidFill>
                  <a:srgbClr val="293A55"/>
                </a:solidFill>
                <a:latin typeface="+mj-lt"/>
              </a:rPr>
              <a:t>заробітної</a:t>
            </a:r>
            <a:r>
              <a:rPr lang="ru-RU" dirty="0">
                <a:solidFill>
                  <a:srgbClr val="293A55"/>
                </a:solidFill>
                <a:latin typeface="+mj-lt"/>
              </a:rPr>
              <a:t> плати </a:t>
            </a:r>
            <a:r>
              <a:rPr lang="ru-RU" dirty="0" err="1">
                <a:solidFill>
                  <a:srgbClr val="293A55"/>
                </a:solidFill>
                <a:latin typeface="+mj-lt"/>
              </a:rPr>
              <a:t>боржника</a:t>
            </a:r>
            <a:r>
              <a:rPr lang="ru-RU" dirty="0">
                <a:solidFill>
                  <a:srgbClr val="293A55"/>
                </a:solidFill>
                <a:latin typeface="+mj-lt"/>
              </a:rPr>
              <a:t> поза межами </a:t>
            </a:r>
            <a:r>
              <a:rPr lang="ru-RU" dirty="0" err="1">
                <a:solidFill>
                  <a:srgbClr val="293A55"/>
                </a:solidFill>
                <a:latin typeface="+mj-lt"/>
              </a:rPr>
              <a:t>дозволених</a:t>
            </a:r>
            <a:r>
              <a:rPr lang="ru-RU" dirty="0">
                <a:solidFill>
                  <a:srgbClr val="293A55"/>
                </a:solidFill>
                <a:latin typeface="+mj-lt"/>
              </a:rPr>
              <a:t> законом </a:t>
            </a:r>
            <a:r>
              <a:rPr lang="ru-RU" dirty="0" err="1">
                <a:solidFill>
                  <a:srgbClr val="293A55"/>
                </a:solidFill>
                <a:latin typeface="+mj-lt"/>
              </a:rPr>
              <a:t>розмірів</a:t>
            </a:r>
            <a:r>
              <a:rPr lang="ru-RU" dirty="0">
                <a:solidFill>
                  <a:srgbClr val="293A55"/>
                </a:solidFill>
                <a:latin typeface="+mj-lt"/>
              </a:rPr>
              <a:t> </a:t>
            </a:r>
            <a:r>
              <a:rPr lang="ru-RU" dirty="0" err="1">
                <a:solidFill>
                  <a:srgbClr val="293A55"/>
                </a:solidFill>
                <a:latin typeface="+mj-lt"/>
              </a:rPr>
              <a:t>відрахувань</a:t>
            </a:r>
            <a:r>
              <a:rPr lang="ru-RU" dirty="0">
                <a:solidFill>
                  <a:srgbClr val="293A55"/>
                </a:solidFill>
                <a:latin typeface="+mj-lt"/>
              </a:rPr>
              <a:t> </a:t>
            </a:r>
            <a:r>
              <a:rPr lang="ru-RU" dirty="0" err="1">
                <a:solidFill>
                  <a:srgbClr val="293A55"/>
                </a:solidFill>
                <a:latin typeface="+mj-lt"/>
              </a:rPr>
              <a:t>із</a:t>
            </a:r>
            <a:r>
              <a:rPr lang="ru-RU" dirty="0">
                <a:solidFill>
                  <a:srgbClr val="293A55"/>
                </a:solidFill>
                <a:latin typeface="+mj-lt"/>
              </a:rPr>
              <a:t> </a:t>
            </a:r>
            <a:r>
              <a:rPr lang="ru-RU" dirty="0" err="1">
                <a:solidFill>
                  <a:srgbClr val="293A55"/>
                </a:solidFill>
                <a:latin typeface="+mj-lt"/>
              </a:rPr>
              <a:t>такої</a:t>
            </a:r>
            <a:r>
              <a:rPr lang="ru-RU" dirty="0">
                <a:solidFill>
                  <a:srgbClr val="293A55"/>
                </a:solidFill>
                <a:latin typeface="+mj-lt"/>
              </a:rPr>
              <a:t> </a:t>
            </a:r>
            <a:r>
              <a:rPr lang="ru-RU" dirty="0" err="1">
                <a:solidFill>
                  <a:srgbClr val="293A55"/>
                </a:solidFill>
                <a:latin typeface="+mj-lt"/>
              </a:rPr>
              <a:t>заробітної</a:t>
            </a:r>
            <a:r>
              <a:rPr lang="ru-RU" dirty="0">
                <a:solidFill>
                  <a:srgbClr val="293A55"/>
                </a:solidFill>
                <a:latin typeface="+mj-lt"/>
              </a:rPr>
              <a:t> плати, а </a:t>
            </a:r>
            <a:r>
              <a:rPr lang="ru-RU" dirty="0" err="1">
                <a:solidFill>
                  <a:srgbClr val="293A55"/>
                </a:solidFill>
                <a:latin typeface="+mj-lt"/>
              </a:rPr>
              <a:t>якщо</a:t>
            </a:r>
            <a:r>
              <a:rPr lang="ru-RU" dirty="0">
                <a:solidFill>
                  <a:srgbClr val="293A55"/>
                </a:solidFill>
                <a:latin typeface="+mj-lt"/>
              </a:rPr>
              <a:t> </a:t>
            </a:r>
            <a:r>
              <a:rPr lang="ru-RU" dirty="0" err="1">
                <a:solidFill>
                  <a:srgbClr val="293A55"/>
                </a:solidFill>
                <a:latin typeface="+mj-lt"/>
              </a:rPr>
              <a:t>такий</a:t>
            </a:r>
            <a:r>
              <a:rPr lang="ru-RU" dirty="0">
                <a:solidFill>
                  <a:srgbClr val="293A55"/>
                </a:solidFill>
                <a:latin typeface="+mj-lt"/>
              </a:rPr>
              <a:t> </a:t>
            </a:r>
            <a:r>
              <a:rPr lang="ru-RU" dirty="0" err="1">
                <a:solidFill>
                  <a:srgbClr val="293A55"/>
                </a:solidFill>
                <a:latin typeface="+mj-lt"/>
              </a:rPr>
              <a:t>арешт</a:t>
            </a:r>
            <a:r>
              <a:rPr lang="ru-RU" dirty="0">
                <a:solidFill>
                  <a:srgbClr val="293A55"/>
                </a:solidFill>
                <a:latin typeface="+mj-lt"/>
              </a:rPr>
              <a:t> </a:t>
            </a:r>
            <a:r>
              <a:rPr lang="ru-RU" dirty="0" err="1">
                <a:solidFill>
                  <a:srgbClr val="293A55"/>
                </a:solidFill>
                <a:latin typeface="+mj-lt"/>
              </a:rPr>
              <a:t>накладений</a:t>
            </a:r>
            <a:r>
              <a:rPr lang="ru-RU" dirty="0">
                <a:solidFill>
                  <a:srgbClr val="293A55"/>
                </a:solidFill>
                <a:latin typeface="+mj-lt"/>
              </a:rPr>
              <a:t>, то </a:t>
            </a:r>
            <a:r>
              <a:rPr lang="ru-RU" dirty="0" err="1">
                <a:solidFill>
                  <a:srgbClr val="293A55"/>
                </a:solidFill>
                <a:latin typeface="+mj-lt"/>
              </a:rPr>
              <a:t>він</a:t>
            </a:r>
            <a:r>
              <a:rPr lang="ru-RU" dirty="0">
                <a:solidFill>
                  <a:srgbClr val="293A55"/>
                </a:solidFill>
                <a:latin typeface="+mj-lt"/>
              </a:rPr>
              <a:t> </a:t>
            </a:r>
            <a:r>
              <a:rPr lang="ru-RU" dirty="0" err="1">
                <a:solidFill>
                  <a:srgbClr val="293A55"/>
                </a:solidFill>
                <a:latin typeface="+mj-lt"/>
              </a:rPr>
              <a:t>має</a:t>
            </a:r>
            <a:r>
              <a:rPr lang="ru-RU" dirty="0">
                <a:solidFill>
                  <a:srgbClr val="293A55"/>
                </a:solidFill>
                <a:latin typeface="+mj-lt"/>
              </a:rPr>
              <a:t> бути </a:t>
            </a:r>
            <a:r>
              <a:rPr lang="ru-RU" dirty="0" err="1">
                <a:solidFill>
                  <a:srgbClr val="293A55"/>
                </a:solidFill>
                <a:latin typeface="+mj-lt"/>
              </a:rPr>
              <a:t>знятий</a:t>
            </a:r>
            <a:r>
              <a:rPr lang="ru-RU" dirty="0">
                <a:solidFill>
                  <a:srgbClr val="293A55"/>
                </a:solidFill>
                <a:latin typeface="+mj-lt"/>
              </a:rPr>
              <a:t>. </a:t>
            </a:r>
            <a:r>
              <a:rPr lang="ru-RU" dirty="0" err="1">
                <a:solidFill>
                  <a:srgbClr val="293A55"/>
                </a:solidFill>
                <a:latin typeface="+mj-lt"/>
              </a:rPr>
              <a:t>Водночас</a:t>
            </a:r>
            <a:r>
              <a:rPr lang="ru-RU" dirty="0">
                <a:solidFill>
                  <a:srgbClr val="293A55"/>
                </a:solidFill>
                <a:latin typeface="+mj-lt"/>
              </a:rPr>
              <a:t> на </a:t>
            </a:r>
            <a:r>
              <a:rPr lang="ru-RU" dirty="0" err="1">
                <a:solidFill>
                  <a:srgbClr val="293A55"/>
                </a:solidFill>
                <a:latin typeface="+mj-lt"/>
              </a:rPr>
              <a:t>кошти</a:t>
            </a:r>
            <a:r>
              <a:rPr lang="ru-RU" dirty="0">
                <a:solidFill>
                  <a:srgbClr val="293A55"/>
                </a:solidFill>
                <a:latin typeface="+mj-lt"/>
              </a:rPr>
              <a:t>, </a:t>
            </a:r>
            <a:r>
              <a:rPr lang="ru-RU" dirty="0" err="1">
                <a:solidFill>
                  <a:srgbClr val="293A55"/>
                </a:solidFill>
                <a:latin typeface="+mj-lt"/>
              </a:rPr>
              <a:t>які</a:t>
            </a:r>
            <a:r>
              <a:rPr lang="ru-RU" dirty="0">
                <a:solidFill>
                  <a:srgbClr val="293A55"/>
                </a:solidFill>
                <a:latin typeface="+mj-lt"/>
              </a:rPr>
              <a:t> </a:t>
            </a:r>
            <a:r>
              <a:rPr lang="ru-RU" dirty="0" err="1">
                <a:solidFill>
                  <a:srgbClr val="293A55"/>
                </a:solidFill>
                <a:latin typeface="+mj-lt"/>
              </a:rPr>
              <a:t>перебувають</a:t>
            </a:r>
            <a:r>
              <a:rPr lang="ru-RU" dirty="0">
                <a:solidFill>
                  <a:srgbClr val="293A55"/>
                </a:solidFill>
                <a:latin typeface="+mj-lt"/>
              </a:rPr>
              <a:t> на </a:t>
            </a:r>
            <a:r>
              <a:rPr lang="ru-RU" dirty="0" err="1">
                <a:solidFill>
                  <a:srgbClr val="293A55"/>
                </a:solidFill>
                <a:latin typeface="+mj-lt"/>
              </a:rPr>
              <a:t>рахунках</a:t>
            </a:r>
            <a:r>
              <a:rPr lang="ru-RU" dirty="0">
                <a:solidFill>
                  <a:srgbClr val="293A55"/>
                </a:solidFill>
                <a:latin typeface="+mj-lt"/>
              </a:rPr>
              <a:t> та </a:t>
            </a:r>
            <a:r>
              <a:rPr lang="ru-RU" dirty="0" err="1">
                <a:solidFill>
                  <a:srgbClr val="293A55"/>
                </a:solidFill>
                <a:latin typeface="+mj-lt"/>
              </a:rPr>
              <a:t>які</a:t>
            </a:r>
            <a:r>
              <a:rPr lang="ru-RU" dirty="0">
                <a:solidFill>
                  <a:srgbClr val="293A55"/>
                </a:solidFill>
                <a:latin typeface="+mj-lt"/>
              </a:rPr>
              <a:t> не є коштами, </a:t>
            </a:r>
            <a:r>
              <a:rPr lang="ru-RU" dirty="0" err="1">
                <a:solidFill>
                  <a:srgbClr val="293A55"/>
                </a:solidFill>
                <a:latin typeface="+mj-lt"/>
              </a:rPr>
              <a:t>що</a:t>
            </a:r>
            <a:r>
              <a:rPr lang="ru-RU" dirty="0">
                <a:solidFill>
                  <a:srgbClr val="293A55"/>
                </a:solidFill>
                <a:latin typeface="+mj-lt"/>
              </a:rPr>
              <a:t> </a:t>
            </a:r>
            <a:r>
              <a:rPr lang="ru-RU" dirty="0" err="1">
                <a:solidFill>
                  <a:srgbClr val="293A55"/>
                </a:solidFill>
                <a:latin typeface="+mj-lt"/>
              </a:rPr>
              <a:t>становлять</a:t>
            </a:r>
            <a:r>
              <a:rPr lang="ru-RU" dirty="0">
                <a:solidFill>
                  <a:srgbClr val="293A55"/>
                </a:solidFill>
                <a:latin typeface="+mj-lt"/>
              </a:rPr>
              <a:t> </a:t>
            </a:r>
            <a:r>
              <a:rPr lang="ru-RU" dirty="0" err="1">
                <a:solidFill>
                  <a:srgbClr val="293A55"/>
                </a:solidFill>
                <a:latin typeface="+mj-lt"/>
              </a:rPr>
              <a:t>заробітну</a:t>
            </a:r>
            <a:r>
              <a:rPr lang="ru-RU" dirty="0">
                <a:solidFill>
                  <a:srgbClr val="293A55"/>
                </a:solidFill>
                <a:latin typeface="+mj-lt"/>
              </a:rPr>
              <a:t> плату, </a:t>
            </a:r>
            <a:r>
              <a:rPr lang="ru-RU" dirty="0" err="1">
                <a:solidFill>
                  <a:srgbClr val="293A55"/>
                </a:solidFill>
                <a:latin typeface="+mj-lt"/>
              </a:rPr>
              <a:t>таке</a:t>
            </a:r>
            <a:r>
              <a:rPr lang="ru-RU" dirty="0">
                <a:solidFill>
                  <a:srgbClr val="293A55"/>
                </a:solidFill>
                <a:latin typeface="+mj-lt"/>
              </a:rPr>
              <a:t> </a:t>
            </a:r>
            <a:r>
              <a:rPr lang="ru-RU" dirty="0" err="1">
                <a:solidFill>
                  <a:srgbClr val="293A55"/>
                </a:solidFill>
                <a:latin typeface="+mj-lt"/>
              </a:rPr>
              <a:t>обмеження</a:t>
            </a:r>
            <a:r>
              <a:rPr lang="ru-RU" dirty="0">
                <a:solidFill>
                  <a:srgbClr val="293A55"/>
                </a:solidFill>
                <a:latin typeface="+mj-lt"/>
              </a:rPr>
              <a:t> не </a:t>
            </a:r>
            <a:r>
              <a:rPr lang="ru-RU" dirty="0" err="1">
                <a:solidFill>
                  <a:srgbClr val="293A55"/>
                </a:solidFill>
                <a:latin typeface="+mj-lt"/>
              </a:rPr>
              <a:t>розповсюджується</a:t>
            </a:r>
            <a:r>
              <a:rPr lang="ru-RU" dirty="0">
                <a:solidFill>
                  <a:srgbClr val="293A55"/>
                </a:solidFill>
                <a:latin typeface="+mj-lt"/>
              </a:rPr>
              <a:t>.</a:t>
            </a:r>
          </a:p>
          <a:p>
            <a:pPr algn="just"/>
            <a:r>
              <a:rPr lang="ru-RU" dirty="0">
                <a:solidFill>
                  <a:srgbClr val="293A55"/>
                </a:solidFill>
                <a:latin typeface="+mj-lt"/>
              </a:rPr>
              <a:t>У </a:t>
            </a:r>
            <a:r>
              <a:rPr lang="ru-RU" dirty="0" err="1">
                <a:solidFill>
                  <a:srgbClr val="293A55"/>
                </a:solidFill>
                <a:latin typeface="+mj-lt"/>
              </a:rPr>
              <a:t>разі</a:t>
            </a:r>
            <a:r>
              <a:rPr lang="ru-RU" dirty="0">
                <a:solidFill>
                  <a:srgbClr val="293A55"/>
                </a:solidFill>
                <a:latin typeface="+mj-lt"/>
              </a:rPr>
              <a:t> коли на </a:t>
            </a:r>
            <a:r>
              <a:rPr lang="ru-RU" dirty="0" err="1">
                <a:solidFill>
                  <a:srgbClr val="293A55"/>
                </a:solidFill>
                <a:latin typeface="+mj-lt"/>
              </a:rPr>
              <a:t>стадії</a:t>
            </a:r>
            <a:r>
              <a:rPr lang="ru-RU" dirty="0">
                <a:solidFill>
                  <a:srgbClr val="293A55"/>
                </a:solidFill>
                <a:latin typeface="+mj-lt"/>
              </a:rPr>
              <a:t> </a:t>
            </a:r>
            <a:r>
              <a:rPr lang="ru-RU" dirty="0" err="1">
                <a:solidFill>
                  <a:srgbClr val="293A55"/>
                </a:solidFill>
                <a:latin typeface="+mj-lt"/>
              </a:rPr>
              <a:t>накладення</a:t>
            </a:r>
            <a:r>
              <a:rPr lang="ru-RU" dirty="0">
                <a:solidFill>
                  <a:srgbClr val="293A55"/>
                </a:solidFill>
                <a:latin typeface="+mj-lt"/>
              </a:rPr>
              <a:t> </a:t>
            </a:r>
            <a:r>
              <a:rPr lang="ru-RU" dirty="0" err="1">
                <a:solidFill>
                  <a:srgbClr val="293A55"/>
                </a:solidFill>
                <a:latin typeface="+mj-lt"/>
              </a:rPr>
              <a:t>арешту</a:t>
            </a:r>
            <a:r>
              <a:rPr lang="ru-RU" dirty="0">
                <a:solidFill>
                  <a:srgbClr val="293A55"/>
                </a:solidFill>
                <a:latin typeface="+mj-lt"/>
              </a:rPr>
              <a:t> на </a:t>
            </a:r>
            <a:r>
              <a:rPr lang="ru-RU" dirty="0" err="1">
                <a:solidFill>
                  <a:srgbClr val="293A55"/>
                </a:solidFill>
                <a:latin typeface="+mj-lt"/>
              </a:rPr>
              <a:t>грошові</a:t>
            </a:r>
            <a:r>
              <a:rPr lang="ru-RU" dirty="0">
                <a:solidFill>
                  <a:srgbClr val="293A55"/>
                </a:solidFill>
                <a:latin typeface="+mj-lt"/>
              </a:rPr>
              <a:t> </a:t>
            </a:r>
            <a:r>
              <a:rPr lang="ru-RU" dirty="0" err="1">
                <a:solidFill>
                  <a:srgbClr val="293A55"/>
                </a:solidFill>
                <a:latin typeface="+mj-lt"/>
              </a:rPr>
              <a:t>кошти</a:t>
            </a:r>
            <a:r>
              <a:rPr lang="ru-RU" dirty="0">
                <a:solidFill>
                  <a:srgbClr val="293A55"/>
                </a:solidFill>
                <a:latin typeface="+mj-lt"/>
              </a:rPr>
              <a:t> </a:t>
            </a:r>
            <a:r>
              <a:rPr lang="ru-RU" dirty="0" err="1">
                <a:solidFill>
                  <a:srgbClr val="293A55"/>
                </a:solidFill>
                <a:latin typeface="+mj-lt"/>
              </a:rPr>
              <a:t>боржника</a:t>
            </a:r>
            <a:r>
              <a:rPr lang="ru-RU" dirty="0">
                <a:solidFill>
                  <a:srgbClr val="293A55"/>
                </a:solidFill>
                <a:latin typeface="+mj-lt"/>
              </a:rPr>
              <a:t> - </a:t>
            </a:r>
            <a:r>
              <a:rPr lang="ru-RU" dirty="0" err="1">
                <a:solidFill>
                  <a:srgbClr val="293A55"/>
                </a:solidFill>
                <a:latin typeface="+mj-lt"/>
              </a:rPr>
              <a:t>фізичної</a:t>
            </a:r>
            <a:r>
              <a:rPr lang="ru-RU" dirty="0">
                <a:solidFill>
                  <a:srgbClr val="293A55"/>
                </a:solidFill>
                <a:latin typeface="+mj-lt"/>
              </a:rPr>
              <a:t> особи, </a:t>
            </a:r>
            <a:r>
              <a:rPr lang="ru-RU" dirty="0" err="1">
                <a:solidFill>
                  <a:srgbClr val="293A55"/>
                </a:solidFill>
                <a:latin typeface="+mj-lt"/>
              </a:rPr>
              <a:t>що</a:t>
            </a:r>
            <a:r>
              <a:rPr lang="ru-RU" dirty="0">
                <a:solidFill>
                  <a:srgbClr val="293A55"/>
                </a:solidFill>
                <a:latin typeface="+mj-lt"/>
              </a:rPr>
              <a:t> </a:t>
            </a:r>
            <a:r>
              <a:rPr lang="ru-RU" dirty="0" err="1">
                <a:solidFill>
                  <a:srgbClr val="293A55"/>
                </a:solidFill>
                <a:latin typeface="+mj-lt"/>
              </a:rPr>
              <a:t>перебувають</a:t>
            </a:r>
            <a:r>
              <a:rPr lang="ru-RU" dirty="0">
                <a:solidFill>
                  <a:srgbClr val="293A55"/>
                </a:solidFill>
                <a:latin typeface="+mj-lt"/>
              </a:rPr>
              <a:t> на </a:t>
            </a:r>
            <a:r>
              <a:rPr lang="ru-RU" dirty="0" err="1">
                <a:solidFill>
                  <a:srgbClr val="293A55"/>
                </a:solidFill>
                <a:latin typeface="+mj-lt"/>
              </a:rPr>
              <a:t>рахунку</a:t>
            </a:r>
            <a:r>
              <a:rPr lang="ru-RU" dirty="0">
                <a:solidFill>
                  <a:srgbClr val="293A55"/>
                </a:solidFill>
                <a:latin typeface="+mj-lt"/>
              </a:rPr>
              <a:t> </a:t>
            </a:r>
            <a:r>
              <a:rPr lang="ru-RU" dirty="0" err="1">
                <a:solidFill>
                  <a:srgbClr val="293A55"/>
                </a:solidFill>
                <a:latin typeface="+mj-lt"/>
              </a:rPr>
              <a:t>боржника</a:t>
            </a:r>
            <a:r>
              <a:rPr lang="ru-RU" dirty="0">
                <a:solidFill>
                  <a:srgbClr val="293A55"/>
                </a:solidFill>
                <a:latin typeface="+mj-lt"/>
              </a:rPr>
              <a:t> та є </a:t>
            </a:r>
            <a:r>
              <a:rPr lang="ru-RU" dirty="0" err="1">
                <a:solidFill>
                  <a:srgbClr val="293A55"/>
                </a:solidFill>
                <a:latin typeface="+mj-lt"/>
              </a:rPr>
              <a:t>його</a:t>
            </a:r>
            <a:r>
              <a:rPr lang="ru-RU" dirty="0">
                <a:solidFill>
                  <a:srgbClr val="293A55"/>
                </a:solidFill>
                <a:latin typeface="+mj-lt"/>
              </a:rPr>
              <a:t> </a:t>
            </a:r>
            <a:r>
              <a:rPr lang="ru-RU" dirty="0" err="1">
                <a:solidFill>
                  <a:srgbClr val="293A55"/>
                </a:solidFill>
                <a:latin typeface="+mj-lt"/>
              </a:rPr>
              <a:t>заробітною</a:t>
            </a:r>
            <a:r>
              <a:rPr lang="ru-RU" dirty="0">
                <a:solidFill>
                  <a:srgbClr val="293A55"/>
                </a:solidFill>
                <a:latin typeface="+mj-lt"/>
              </a:rPr>
              <a:t> платою, </a:t>
            </a:r>
            <a:r>
              <a:rPr lang="ru-RU" dirty="0" err="1">
                <a:solidFill>
                  <a:srgbClr val="293A55"/>
                </a:solidFill>
                <a:latin typeface="+mj-lt"/>
              </a:rPr>
              <a:t>виконавцю</a:t>
            </a:r>
            <a:r>
              <a:rPr lang="ru-RU" dirty="0">
                <a:solidFill>
                  <a:srgbClr val="293A55"/>
                </a:solidFill>
                <a:latin typeface="+mj-lt"/>
              </a:rPr>
              <a:t> не </a:t>
            </a:r>
            <a:r>
              <a:rPr lang="ru-RU" dirty="0" err="1">
                <a:solidFill>
                  <a:srgbClr val="293A55"/>
                </a:solidFill>
                <a:latin typeface="+mj-lt"/>
              </a:rPr>
              <a:t>вдалося</a:t>
            </a:r>
            <a:r>
              <a:rPr lang="ru-RU" dirty="0">
                <a:solidFill>
                  <a:srgbClr val="293A55"/>
                </a:solidFill>
                <a:latin typeface="+mj-lt"/>
              </a:rPr>
              <a:t> </a:t>
            </a:r>
            <a:r>
              <a:rPr lang="ru-RU" dirty="0" err="1">
                <a:solidFill>
                  <a:srgbClr val="293A55"/>
                </a:solidFill>
                <a:latin typeface="+mj-lt"/>
              </a:rPr>
              <a:t>виявити</a:t>
            </a:r>
            <a:r>
              <a:rPr lang="ru-RU" dirty="0">
                <a:solidFill>
                  <a:srgbClr val="293A55"/>
                </a:solidFill>
                <a:latin typeface="+mj-lt"/>
              </a:rPr>
              <a:t> </a:t>
            </a:r>
            <a:r>
              <a:rPr lang="ru-RU" dirty="0" err="1">
                <a:solidFill>
                  <a:srgbClr val="293A55"/>
                </a:solidFill>
                <a:latin typeface="+mj-lt"/>
              </a:rPr>
              <a:t>правову</a:t>
            </a:r>
            <a:r>
              <a:rPr lang="ru-RU" dirty="0">
                <a:solidFill>
                  <a:srgbClr val="293A55"/>
                </a:solidFill>
                <a:latin typeface="+mj-lt"/>
              </a:rPr>
              <a:t> природу (статус) </a:t>
            </a:r>
            <a:r>
              <a:rPr lang="ru-RU" dirty="0" err="1">
                <a:solidFill>
                  <a:srgbClr val="293A55"/>
                </a:solidFill>
                <a:latin typeface="+mj-lt"/>
              </a:rPr>
              <a:t>цих</a:t>
            </a:r>
            <a:r>
              <a:rPr lang="ru-RU" dirty="0">
                <a:solidFill>
                  <a:srgbClr val="293A55"/>
                </a:solidFill>
                <a:latin typeface="+mj-lt"/>
              </a:rPr>
              <a:t> </a:t>
            </a:r>
            <a:r>
              <a:rPr lang="ru-RU" dirty="0" err="1">
                <a:solidFill>
                  <a:srgbClr val="293A55"/>
                </a:solidFill>
                <a:latin typeface="+mj-lt"/>
              </a:rPr>
              <a:t>грошових</a:t>
            </a:r>
            <a:r>
              <a:rPr lang="ru-RU" dirty="0">
                <a:solidFill>
                  <a:srgbClr val="293A55"/>
                </a:solidFill>
                <a:latin typeface="+mj-lt"/>
              </a:rPr>
              <a:t> </a:t>
            </a:r>
            <a:r>
              <a:rPr lang="ru-RU" dirty="0" err="1">
                <a:solidFill>
                  <a:srgbClr val="293A55"/>
                </a:solidFill>
                <a:latin typeface="+mj-lt"/>
              </a:rPr>
              <a:t>коштів</a:t>
            </a:r>
            <a:r>
              <a:rPr lang="ru-RU" dirty="0">
                <a:solidFill>
                  <a:srgbClr val="293A55"/>
                </a:solidFill>
                <a:latin typeface="+mj-lt"/>
              </a:rPr>
              <a:t> як </a:t>
            </a:r>
            <a:r>
              <a:rPr lang="ru-RU" dirty="0" err="1">
                <a:solidFill>
                  <a:srgbClr val="293A55"/>
                </a:solidFill>
                <a:latin typeface="+mj-lt"/>
              </a:rPr>
              <a:t>коштів</a:t>
            </a:r>
            <a:r>
              <a:rPr lang="ru-RU" dirty="0">
                <a:solidFill>
                  <a:srgbClr val="293A55"/>
                </a:solidFill>
                <a:latin typeface="+mj-lt"/>
              </a:rPr>
              <a:t>, на </a:t>
            </a:r>
            <a:r>
              <a:rPr lang="ru-RU" dirty="0" err="1">
                <a:solidFill>
                  <a:srgbClr val="293A55"/>
                </a:solidFill>
                <a:latin typeface="+mj-lt"/>
              </a:rPr>
              <a:t>які</a:t>
            </a:r>
            <a:r>
              <a:rPr lang="ru-RU" dirty="0">
                <a:solidFill>
                  <a:srgbClr val="293A55"/>
                </a:solidFill>
                <a:latin typeface="+mj-lt"/>
              </a:rPr>
              <a:t> </a:t>
            </a:r>
            <a:r>
              <a:rPr lang="ru-RU" dirty="0" err="1">
                <a:solidFill>
                  <a:srgbClr val="293A55"/>
                </a:solidFill>
                <a:latin typeface="+mj-lt"/>
              </a:rPr>
              <a:t>накладення</a:t>
            </a:r>
            <a:r>
              <a:rPr lang="ru-RU" dirty="0">
                <a:solidFill>
                  <a:srgbClr val="293A55"/>
                </a:solidFill>
                <a:latin typeface="+mj-lt"/>
              </a:rPr>
              <a:t> </a:t>
            </a:r>
            <a:r>
              <a:rPr lang="ru-RU" dirty="0" err="1">
                <a:solidFill>
                  <a:srgbClr val="293A55"/>
                </a:solidFill>
                <a:latin typeface="+mj-lt"/>
              </a:rPr>
              <a:t>арешту</a:t>
            </a:r>
            <a:r>
              <a:rPr lang="ru-RU" dirty="0">
                <a:solidFill>
                  <a:srgbClr val="293A55"/>
                </a:solidFill>
                <a:latin typeface="+mj-lt"/>
              </a:rPr>
              <a:t> заборонено законом, то </a:t>
            </a:r>
            <a:r>
              <a:rPr lang="ru-RU" dirty="0" err="1">
                <a:solidFill>
                  <a:srgbClr val="293A55"/>
                </a:solidFill>
                <a:latin typeface="+mj-lt"/>
              </a:rPr>
              <a:t>арешт</a:t>
            </a:r>
            <a:r>
              <a:rPr lang="ru-RU" dirty="0">
                <a:solidFill>
                  <a:srgbClr val="293A55"/>
                </a:solidFill>
                <a:latin typeface="+mj-lt"/>
              </a:rPr>
              <a:t> на </a:t>
            </a:r>
            <a:r>
              <a:rPr lang="ru-RU" dirty="0" err="1">
                <a:solidFill>
                  <a:srgbClr val="293A55"/>
                </a:solidFill>
                <a:latin typeface="+mj-lt"/>
              </a:rPr>
              <a:t>такі</a:t>
            </a:r>
            <a:r>
              <a:rPr lang="ru-RU" dirty="0">
                <a:solidFill>
                  <a:srgbClr val="293A55"/>
                </a:solidFill>
                <a:latin typeface="+mj-lt"/>
              </a:rPr>
              <a:t> </a:t>
            </a:r>
            <a:r>
              <a:rPr lang="ru-RU" dirty="0" err="1">
                <a:solidFill>
                  <a:srgbClr val="293A55"/>
                </a:solidFill>
                <a:latin typeface="+mj-lt"/>
              </a:rPr>
              <a:t>грошові</a:t>
            </a:r>
            <a:r>
              <a:rPr lang="ru-RU" dirty="0">
                <a:solidFill>
                  <a:srgbClr val="293A55"/>
                </a:solidFill>
                <a:latin typeface="+mj-lt"/>
              </a:rPr>
              <a:t> </a:t>
            </a:r>
            <a:r>
              <a:rPr lang="ru-RU" dirty="0" err="1">
                <a:solidFill>
                  <a:srgbClr val="293A55"/>
                </a:solidFill>
                <a:latin typeface="+mj-lt"/>
              </a:rPr>
              <a:t>кошти</a:t>
            </a:r>
            <a:r>
              <a:rPr lang="ru-RU" dirty="0">
                <a:solidFill>
                  <a:srgbClr val="293A55"/>
                </a:solidFill>
                <a:latin typeface="+mj-lt"/>
              </a:rPr>
              <a:t> </a:t>
            </a:r>
            <a:r>
              <a:rPr lang="ru-RU" dirty="0" err="1">
                <a:solidFill>
                  <a:srgbClr val="293A55"/>
                </a:solidFill>
                <a:latin typeface="+mj-lt"/>
              </a:rPr>
              <a:t>підлягає</a:t>
            </a:r>
            <a:r>
              <a:rPr lang="ru-RU" dirty="0">
                <a:solidFill>
                  <a:srgbClr val="293A55"/>
                </a:solidFill>
                <a:latin typeface="+mj-lt"/>
              </a:rPr>
              <a:t> </a:t>
            </a:r>
            <a:r>
              <a:rPr lang="ru-RU" dirty="0" err="1">
                <a:solidFill>
                  <a:srgbClr val="293A55"/>
                </a:solidFill>
                <a:latin typeface="+mj-lt"/>
              </a:rPr>
              <a:t>зняттю</a:t>
            </a:r>
            <a:r>
              <a:rPr lang="ru-RU" dirty="0">
                <a:solidFill>
                  <a:srgbClr val="293A55"/>
                </a:solidFill>
                <a:latin typeface="+mj-lt"/>
              </a:rPr>
              <a:t> на </a:t>
            </a:r>
            <a:r>
              <a:rPr lang="ru-RU" dirty="0" err="1">
                <a:solidFill>
                  <a:srgbClr val="293A55"/>
                </a:solidFill>
                <a:latin typeface="+mj-lt"/>
              </a:rPr>
              <a:t>підставі</a:t>
            </a:r>
            <a:r>
              <a:rPr lang="ru-RU" dirty="0">
                <a:solidFill>
                  <a:srgbClr val="293A55"/>
                </a:solidFill>
                <a:latin typeface="+mj-lt"/>
              </a:rPr>
              <a:t> </a:t>
            </a:r>
            <a:r>
              <a:rPr lang="ru-RU" dirty="0" err="1">
                <a:solidFill>
                  <a:srgbClr val="293A55"/>
                </a:solidFill>
                <a:latin typeface="+mj-lt"/>
              </a:rPr>
              <a:t>відповідного</a:t>
            </a:r>
            <a:r>
              <a:rPr lang="ru-RU" dirty="0">
                <a:solidFill>
                  <a:srgbClr val="293A55"/>
                </a:solidFill>
                <a:latin typeface="+mj-lt"/>
              </a:rPr>
              <a:t> </a:t>
            </a:r>
            <a:r>
              <a:rPr lang="ru-RU" dirty="0" err="1">
                <a:solidFill>
                  <a:srgbClr val="293A55"/>
                </a:solidFill>
                <a:latin typeface="+mj-lt"/>
              </a:rPr>
              <a:t>повідомлення</a:t>
            </a:r>
            <a:r>
              <a:rPr lang="ru-RU" dirty="0">
                <a:solidFill>
                  <a:srgbClr val="293A55"/>
                </a:solidFill>
                <a:latin typeface="+mj-lt"/>
              </a:rPr>
              <a:t> банку </a:t>
            </a:r>
            <a:r>
              <a:rPr lang="ru-RU" dirty="0" err="1">
                <a:solidFill>
                  <a:srgbClr val="293A55"/>
                </a:solidFill>
                <a:latin typeface="+mj-lt"/>
              </a:rPr>
              <a:t>чи</a:t>
            </a:r>
            <a:r>
              <a:rPr lang="ru-RU" dirty="0">
                <a:solidFill>
                  <a:srgbClr val="293A55"/>
                </a:solidFill>
                <a:latin typeface="+mj-lt"/>
              </a:rPr>
              <a:t> заяви </a:t>
            </a:r>
            <a:r>
              <a:rPr lang="ru-RU" dirty="0" err="1">
                <a:solidFill>
                  <a:srgbClr val="293A55"/>
                </a:solidFill>
                <a:latin typeface="+mj-lt"/>
              </a:rPr>
              <a:t>боржника</a:t>
            </a:r>
            <a:r>
              <a:rPr lang="ru-RU" dirty="0">
                <a:solidFill>
                  <a:srgbClr val="293A55"/>
                </a:solidFill>
                <a:latin typeface="+mj-lt"/>
              </a:rPr>
              <a:t> з </a:t>
            </a:r>
            <a:r>
              <a:rPr lang="ru-RU" dirty="0" err="1">
                <a:solidFill>
                  <a:srgbClr val="293A55"/>
                </a:solidFill>
                <a:latin typeface="+mj-lt"/>
              </a:rPr>
              <a:t>наданням</a:t>
            </a:r>
            <a:r>
              <a:rPr lang="ru-RU" dirty="0">
                <a:solidFill>
                  <a:srgbClr val="293A55"/>
                </a:solidFill>
                <a:latin typeface="+mj-lt"/>
              </a:rPr>
              <a:t> ним </a:t>
            </a:r>
            <a:r>
              <a:rPr lang="ru-RU" dirty="0" err="1">
                <a:solidFill>
                  <a:srgbClr val="293A55"/>
                </a:solidFill>
                <a:latin typeface="+mj-lt"/>
              </a:rPr>
              <a:t>відповідних</a:t>
            </a:r>
            <a:r>
              <a:rPr lang="ru-RU" dirty="0">
                <a:solidFill>
                  <a:srgbClr val="293A55"/>
                </a:solidFill>
                <a:latin typeface="+mj-lt"/>
              </a:rPr>
              <a:t> </a:t>
            </a:r>
            <a:r>
              <a:rPr lang="ru-RU" dirty="0" err="1">
                <a:solidFill>
                  <a:srgbClr val="293A55"/>
                </a:solidFill>
                <a:latin typeface="+mj-lt"/>
              </a:rPr>
              <a:t>документів</a:t>
            </a:r>
            <a:r>
              <a:rPr lang="ru-RU" dirty="0">
                <a:solidFill>
                  <a:srgbClr val="293A55"/>
                </a:solidFill>
                <a:latin typeface="+mj-lt"/>
              </a:rPr>
              <a:t> на </a:t>
            </a:r>
            <a:r>
              <a:rPr lang="ru-RU" dirty="0" err="1">
                <a:solidFill>
                  <a:srgbClr val="293A55"/>
                </a:solidFill>
                <a:latin typeface="+mj-lt"/>
              </a:rPr>
              <a:t>підтвердження</a:t>
            </a:r>
            <a:r>
              <a:rPr lang="ru-RU" dirty="0">
                <a:solidFill>
                  <a:srgbClr val="293A55"/>
                </a:solidFill>
                <a:latin typeface="+mj-lt"/>
              </a:rPr>
              <a:t> </a:t>
            </a:r>
            <a:r>
              <a:rPr lang="ru-RU" dirty="0" err="1">
                <a:solidFill>
                  <a:srgbClr val="293A55"/>
                </a:solidFill>
                <a:latin typeface="+mj-lt"/>
              </a:rPr>
              <a:t>цього</a:t>
            </a:r>
            <a:r>
              <a:rPr lang="ru-RU" dirty="0">
                <a:solidFill>
                  <a:srgbClr val="293A55"/>
                </a:solidFill>
                <a:latin typeface="+mj-lt"/>
              </a:rPr>
              <a:t> та/</a:t>
            </a:r>
            <a:r>
              <a:rPr lang="ru-RU" dirty="0" err="1">
                <a:solidFill>
                  <a:srgbClr val="293A55"/>
                </a:solidFill>
                <a:latin typeface="+mj-lt"/>
              </a:rPr>
              <a:t>або</a:t>
            </a:r>
            <a:r>
              <a:rPr lang="ru-RU" dirty="0">
                <a:solidFill>
                  <a:srgbClr val="293A55"/>
                </a:solidFill>
                <a:latin typeface="+mj-lt"/>
              </a:rPr>
              <a:t> за результатами </a:t>
            </a:r>
            <a:r>
              <a:rPr lang="ru-RU" dirty="0" err="1">
                <a:solidFill>
                  <a:srgbClr val="293A55"/>
                </a:solidFill>
                <a:latin typeface="+mj-lt"/>
              </a:rPr>
              <a:t>перевірки</a:t>
            </a:r>
            <a:r>
              <a:rPr lang="ru-RU" dirty="0">
                <a:solidFill>
                  <a:srgbClr val="293A55"/>
                </a:solidFill>
                <a:latin typeface="+mj-lt"/>
              </a:rPr>
              <a:t> </a:t>
            </a:r>
            <a:r>
              <a:rPr lang="ru-RU" dirty="0" err="1">
                <a:solidFill>
                  <a:srgbClr val="293A55"/>
                </a:solidFill>
                <a:latin typeface="+mj-lt"/>
              </a:rPr>
              <a:t>зазначених</a:t>
            </a:r>
            <a:r>
              <a:rPr lang="ru-RU" dirty="0">
                <a:solidFill>
                  <a:srgbClr val="293A55"/>
                </a:solidFill>
                <a:latin typeface="+mj-lt"/>
              </a:rPr>
              <a:t> </a:t>
            </a:r>
            <a:r>
              <a:rPr lang="ru-RU" dirty="0" err="1">
                <a:solidFill>
                  <a:srgbClr val="293A55"/>
                </a:solidFill>
                <a:latin typeface="+mj-lt"/>
              </a:rPr>
              <a:t>звітів</a:t>
            </a:r>
            <a:r>
              <a:rPr lang="ru-RU" dirty="0">
                <a:solidFill>
                  <a:srgbClr val="293A55"/>
                </a:solidFill>
                <a:latin typeface="+mj-lt"/>
              </a:rPr>
              <a:t>.</a:t>
            </a:r>
            <a:endParaRPr lang="ru-RU" b="0" i="0" dirty="0">
              <a:solidFill>
                <a:srgbClr val="293A55"/>
              </a:solidFill>
              <a:effectLst/>
              <a:latin typeface="+mj-lt"/>
            </a:endParaRPr>
          </a:p>
        </p:txBody>
      </p:sp>
    </p:spTree>
    <p:extLst>
      <p:ext uri="{BB962C8B-B14F-4D97-AF65-F5344CB8AC3E}">
        <p14:creationId xmlns:p14="http://schemas.microsoft.com/office/powerpoint/2010/main" val="33084292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69" name="Google Shape;69;p15"/>
          <p:cNvSpPr txBox="1">
            <a:spLocks noGrp="1"/>
          </p:cNvSpPr>
          <p:nvPr>
            <p:ph type="title"/>
          </p:nvPr>
        </p:nvSpPr>
        <p:spPr>
          <a:xfrm>
            <a:off x="1122300" y="648523"/>
            <a:ext cx="5607200" cy="972400"/>
          </a:xfrm>
          <a:prstGeom prst="rect">
            <a:avLst/>
          </a:prstGeom>
          <a:noFill/>
          <a:ln>
            <a:noFill/>
          </a:ln>
        </p:spPr>
        <p:txBody>
          <a:bodyPr spcFirstLastPara="1" vert="horz" wrap="square" lIns="91433" tIns="45700" rIns="91433" bIns="45700" rtlCol="0" anchor="b" anchorCtr="0">
            <a:normAutofit/>
          </a:bodyPr>
          <a:lstStyle/>
          <a:p>
            <a:pPr algn="r">
              <a:spcBef>
                <a:spcPts val="0"/>
              </a:spcBef>
              <a:buSzPts val="2400"/>
            </a:pPr>
            <a:r>
              <a:rPr lang="ru" sz="3467" b="1" dirty="0">
                <a:solidFill>
                  <a:schemeClr val="bg1"/>
                </a:solidFill>
                <a:latin typeface="Arial"/>
                <a:ea typeface="Arial"/>
                <a:cs typeface="Arial"/>
                <a:sym typeface="Arial"/>
              </a:rPr>
              <a:t>Людмила Гриценко</a:t>
            </a:r>
            <a:endParaRPr sz="3467" b="1" dirty="0">
              <a:solidFill>
                <a:schemeClr val="bg1"/>
              </a:solidFill>
              <a:latin typeface="Arial"/>
              <a:ea typeface="Arial"/>
              <a:cs typeface="Arial"/>
              <a:sym typeface="Arial"/>
            </a:endParaRPr>
          </a:p>
          <a:p>
            <a:pPr algn="r">
              <a:spcBef>
                <a:spcPts val="0"/>
              </a:spcBef>
              <a:buSzPts val="2400"/>
            </a:pPr>
            <a:r>
              <a:rPr lang="ru" sz="2267" b="1" dirty="0">
                <a:solidFill>
                  <a:schemeClr val="bg1"/>
                </a:solidFill>
                <a:latin typeface="Arial"/>
                <a:ea typeface="Arial"/>
                <a:cs typeface="Arial"/>
                <a:sym typeface="Arial"/>
              </a:rPr>
              <a:t>адвокатка, тренерка, експертка</a:t>
            </a:r>
            <a:endParaRPr sz="2267" b="1" dirty="0">
              <a:solidFill>
                <a:schemeClr val="bg1"/>
              </a:solidFill>
              <a:latin typeface="Arial"/>
              <a:ea typeface="Arial"/>
              <a:cs typeface="Arial"/>
              <a:sym typeface="Arial"/>
            </a:endParaRPr>
          </a:p>
        </p:txBody>
      </p:sp>
      <p:sp>
        <p:nvSpPr>
          <p:cNvPr id="70" name="Google Shape;70;p15"/>
          <p:cNvSpPr txBox="1">
            <a:spLocks noGrp="1"/>
          </p:cNvSpPr>
          <p:nvPr>
            <p:ph type="body" sz="half" idx="2"/>
          </p:nvPr>
        </p:nvSpPr>
        <p:spPr>
          <a:xfrm>
            <a:off x="83127" y="2206109"/>
            <a:ext cx="6646373" cy="4212400"/>
          </a:xfrm>
          <a:prstGeom prst="rect">
            <a:avLst/>
          </a:prstGeom>
          <a:noFill/>
          <a:ln>
            <a:noFill/>
          </a:ln>
        </p:spPr>
        <p:txBody>
          <a:bodyPr spcFirstLastPara="1" vert="horz" wrap="square" lIns="91433" tIns="45700" rIns="91433" bIns="45700" rtlCol="0" anchor="t" anchorCtr="0">
            <a:normAutofit/>
          </a:bodyPr>
          <a:lstStyle/>
          <a:p>
            <a:pPr algn="r">
              <a:spcBef>
                <a:spcPts val="0"/>
              </a:spcBef>
              <a:buSzPts val="1300"/>
            </a:pPr>
            <a:r>
              <a:rPr lang="ru" sz="1867" dirty="0">
                <a:latin typeface="+mj-lt"/>
                <a:ea typeface="Arial"/>
                <a:cs typeface="Arial"/>
                <a:sym typeface="Arial"/>
              </a:rPr>
              <a:t>14 років займаюсь адвокатською діяльністю </a:t>
            </a:r>
            <a:endParaRPr sz="1867" dirty="0">
              <a:latin typeface="+mj-lt"/>
              <a:ea typeface="Arial"/>
              <a:cs typeface="Arial"/>
              <a:sym typeface="Arial"/>
            </a:endParaRPr>
          </a:p>
          <a:p>
            <a:pPr algn="r">
              <a:spcBef>
                <a:spcPts val="0"/>
              </a:spcBef>
              <a:buSzPts val="1300"/>
            </a:pPr>
            <a:r>
              <a:rPr lang="ru" sz="1867" dirty="0">
                <a:latin typeface="+mj-lt"/>
                <a:ea typeface="Arial"/>
                <a:cs typeface="Arial"/>
                <a:sym typeface="Arial"/>
              </a:rPr>
              <a:t>8 років займаюсь тренерською діяльністю </a:t>
            </a:r>
            <a:endParaRPr sz="1867" dirty="0">
              <a:latin typeface="+mj-lt"/>
              <a:ea typeface="Arial"/>
              <a:cs typeface="Arial"/>
              <a:sym typeface="Arial"/>
            </a:endParaRPr>
          </a:p>
          <a:p>
            <a:pPr algn="r">
              <a:spcBef>
                <a:spcPts val="0"/>
              </a:spcBef>
              <a:buSzPts val="1300"/>
            </a:pPr>
            <a:r>
              <a:rPr lang="ru" sz="1867" dirty="0">
                <a:latin typeface="+mj-lt"/>
                <a:ea typeface="Arial"/>
                <a:cs typeface="Arial"/>
                <a:sym typeface="Arial"/>
              </a:rPr>
              <a:t>7 років досвіду державної служби </a:t>
            </a:r>
            <a:endParaRPr sz="1867" dirty="0">
              <a:latin typeface="+mj-lt"/>
              <a:ea typeface="Arial"/>
              <a:cs typeface="Arial"/>
              <a:sym typeface="Arial"/>
            </a:endParaRPr>
          </a:p>
          <a:p>
            <a:pPr algn="r">
              <a:spcBef>
                <a:spcPts val="0"/>
              </a:spcBef>
              <a:buSzPts val="1300"/>
            </a:pPr>
            <a:r>
              <a:rPr lang="ru" sz="1867" dirty="0">
                <a:latin typeface="+mj-lt"/>
                <a:ea typeface="Arial"/>
                <a:cs typeface="Arial"/>
                <a:sym typeface="Arial"/>
              </a:rPr>
              <a:t>22 роки </a:t>
            </a:r>
            <a:r>
              <a:rPr lang="uk-UA" sz="1867" dirty="0">
                <a:latin typeface="+mj-lt"/>
                <a:ea typeface="Arial"/>
                <a:cs typeface="Arial"/>
                <a:sym typeface="Arial"/>
              </a:rPr>
              <a:t>працюю з </a:t>
            </a:r>
            <a:r>
              <a:rPr lang="uk-UA" sz="1867" dirty="0" smtClean="0">
                <a:latin typeface="+mj-lt"/>
                <a:ea typeface="Arial"/>
                <a:cs typeface="Arial"/>
                <a:sym typeface="Arial"/>
              </a:rPr>
              <a:t>кейсами про спадкування</a:t>
            </a:r>
            <a:endParaRPr sz="1867" dirty="0">
              <a:latin typeface="+mj-lt"/>
              <a:ea typeface="Arial"/>
              <a:cs typeface="Arial"/>
              <a:sym typeface="Arial"/>
            </a:endParaRPr>
          </a:p>
          <a:p>
            <a:pPr algn="r">
              <a:spcBef>
                <a:spcPts val="0"/>
              </a:spcBef>
              <a:buSzPts val="1300"/>
            </a:pPr>
            <a:endParaRPr sz="1867" dirty="0">
              <a:latin typeface="+mj-lt"/>
              <a:ea typeface="Arial"/>
              <a:cs typeface="Arial"/>
              <a:sym typeface="Arial"/>
            </a:endParaRPr>
          </a:p>
          <a:p>
            <a:pPr algn="r">
              <a:spcBef>
                <a:spcPts val="0"/>
              </a:spcBef>
              <a:buSzPts val="1300"/>
            </a:pPr>
            <a:r>
              <a:rPr lang="ru" sz="1867" dirty="0">
                <a:latin typeface="+mj-lt"/>
                <a:ea typeface="Arial"/>
                <a:cs typeface="Arial"/>
                <a:sym typeface="Arial"/>
              </a:rPr>
              <a:t>Є авторкою/співавторкою та розробицею більше 100 навчальних продуктів для дорослої професійної аудиторії</a:t>
            </a:r>
          </a:p>
          <a:p>
            <a:pPr algn="r">
              <a:spcBef>
                <a:spcPts val="0"/>
              </a:spcBef>
              <a:buSzPts val="1300"/>
            </a:pPr>
            <a:r>
              <a:rPr lang="ru" sz="1867" dirty="0">
                <a:latin typeface="+mj-lt"/>
                <a:ea typeface="Arial"/>
                <a:cs typeface="Arial"/>
                <a:sym typeface="Arial"/>
              </a:rPr>
              <a:t>В ТОП адвокатів-лекторів ВША в 2020, 2021, 2022 роках</a:t>
            </a:r>
            <a:endParaRPr sz="1867" dirty="0">
              <a:latin typeface="+mj-lt"/>
              <a:ea typeface="Arial"/>
              <a:cs typeface="Arial"/>
              <a:sym typeface="Arial"/>
            </a:endParaRPr>
          </a:p>
          <a:p>
            <a:pPr algn="r">
              <a:spcBef>
                <a:spcPts val="0"/>
              </a:spcBef>
              <a:buSzPts val="1300"/>
            </a:pPr>
            <a:endParaRPr sz="1867" dirty="0">
              <a:latin typeface="+mj-lt"/>
              <a:ea typeface="Arial"/>
              <a:cs typeface="Arial"/>
              <a:sym typeface="Arial"/>
            </a:endParaRPr>
          </a:p>
          <a:p>
            <a:pPr algn="r">
              <a:spcBef>
                <a:spcPts val="0"/>
              </a:spcBef>
              <a:buSzPts val="1300"/>
            </a:pPr>
            <a:r>
              <a:rPr lang="ru-RU" sz="1867" dirty="0" err="1">
                <a:latin typeface="+mj-lt"/>
                <a:ea typeface="Arial"/>
                <a:cs typeface="Arial"/>
                <a:sym typeface="Arial"/>
              </a:rPr>
              <a:t>Лекторка</a:t>
            </a:r>
            <a:r>
              <a:rPr lang="ru-RU" sz="1867" dirty="0">
                <a:latin typeface="+mj-lt"/>
                <a:ea typeface="Arial"/>
                <a:cs typeface="Arial"/>
                <a:sym typeface="Arial"/>
              </a:rPr>
              <a:t> ВША НААУ</a:t>
            </a:r>
          </a:p>
          <a:p>
            <a:pPr algn="r">
              <a:spcBef>
                <a:spcPts val="0"/>
              </a:spcBef>
              <a:buSzPts val="1300"/>
            </a:pPr>
            <a:r>
              <a:rPr lang="ru-RU" sz="1867" dirty="0" err="1">
                <a:latin typeface="+mj-lt"/>
                <a:ea typeface="Arial"/>
                <a:cs typeface="Arial"/>
                <a:sym typeface="Arial"/>
              </a:rPr>
              <a:t>Членкиня</a:t>
            </a:r>
            <a:r>
              <a:rPr lang="ru-RU" sz="1867" dirty="0">
                <a:latin typeface="+mj-lt"/>
                <a:ea typeface="Arial"/>
                <a:cs typeface="Arial"/>
                <a:sym typeface="Arial"/>
              </a:rPr>
              <a:t> Ради </a:t>
            </a:r>
            <a:r>
              <a:rPr lang="ru-RU" sz="1867" dirty="0" err="1">
                <a:latin typeface="+mj-lt"/>
                <a:ea typeface="Arial"/>
                <a:cs typeface="Arial"/>
                <a:sym typeface="Arial"/>
              </a:rPr>
              <a:t>Комітету</a:t>
            </a:r>
            <a:r>
              <a:rPr lang="ru-RU" sz="1867" dirty="0">
                <a:latin typeface="+mj-lt"/>
                <a:ea typeface="Arial"/>
                <a:cs typeface="Arial"/>
                <a:sym typeface="Arial"/>
              </a:rPr>
              <a:t> з </a:t>
            </a:r>
            <a:r>
              <a:rPr lang="ru-RU" sz="1867" dirty="0" err="1">
                <a:latin typeface="+mj-lt"/>
                <a:ea typeface="Arial"/>
                <a:cs typeface="Arial"/>
                <a:sym typeface="Arial"/>
              </a:rPr>
              <a:t>Сімейного</a:t>
            </a:r>
            <a:r>
              <a:rPr lang="ru-RU" sz="1867" dirty="0">
                <a:latin typeface="+mj-lt"/>
                <a:ea typeface="Arial"/>
                <a:cs typeface="Arial"/>
                <a:sym typeface="Arial"/>
              </a:rPr>
              <a:t> права НААУ</a:t>
            </a:r>
          </a:p>
          <a:p>
            <a:pPr algn="r">
              <a:spcBef>
                <a:spcPts val="0"/>
              </a:spcBef>
              <a:buSzPts val="1300"/>
            </a:pPr>
            <a:r>
              <a:rPr lang="ru" sz="1867" dirty="0">
                <a:latin typeface="+mj-lt"/>
                <a:ea typeface="Arial"/>
                <a:cs typeface="Arial"/>
                <a:sym typeface="Arial"/>
              </a:rPr>
              <a:t>Тренерка тренінгової групи “АС”</a:t>
            </a:r>
            <a:endParaRPr sz="1867" dirty="0">
              <a:latin typeface="+mj-lt"/>
              <a:ea typeface="Arial"/>
              <a:cs typeface="Arial"/>
              <a:sym typeface="Arial"/>
            </a:endParaRPr>
          </a:p>
          <a:p>
            <a:pPr algn="ctr">
              <a:spcBef>
                <a:spcPts val="0"/>
              </a:spcBef>
              <a:buSzPts val="1300"/>
            </a:pPr>
            <a:endParaRPr sz="1867" dirty="0">
              <a:latin typeface="+mj-lt"/>
            </a:endParaRPr>
          </a:p>
        </p:txBody>
      </p:sp>
      <p:pic>
        <p:nvPicPr>
          <p:cNvPr id="71" name="Google Shape;71;p15"/>
          <p:cNvPicPr preferRelativeResize="0"/>
          <p:nvPr/>
        </p:nvPicPr>
        <p:blipFill rotWithShape="1">
          <a:blip r:embed="rId3">
            <a:alphaModFix/>
          </a:blip>
          <a:srcRect/>
          <a:stretch/>
        </p:blipFill>
        <p:spPr>
          <a:xfrm>
            <a:off x="6945675" y="152400"/>
            <a:ext cx="4367732" cy="6553197"/>
          </a:xfrm>
          <a:prstGeom prst="rect">
            <a:avLst/>
          </a:prstGeom>
          <a:noFill/>
          <a:ln>
            <a:noFill/>
          </a:ln>
        </p:spPr>
      </p:pic>
      <p:pic>
        <p:nvPicPr>
          <p:cNvPr id="5" name="Google Shape;81;p16"/>
          <p:cNvPicPr preferRelativeResize="0"/>
          <p:nvPr/>
        </p:nvPicPr>
        <p:blipFill rotWithShape="1">
          <a:blip r:embed="rId4">
            <a:alphaModFix amt="92000"/>
          </a:blip>
          <a:srcRect l="17637" t="15956" r="46766" b="30482"/>
          <a:stretch/>
        </p:blipFill>
        <p:spPr>
          <a:xfrm>
            <a:off x="11360633" y="6061434"/>
            <a:ext cx="752967" cy="653500"/>
          </a:xfrm>
          <a:prstGeom prst="rect">
            <a:avLst/>
          </a:prstGeom>
          <a:noFill/>
          <a:ln>
            <a:noFill/>
          </a:ln>
          <a:effectLst>
            <a:outerShdw blurRad="185738" dist="47625" dir="14220000" algn="bl" rotWithShape="0">
              <a:srgbClr val="000000">
                <a:alpha val="94000"/>
              </a:srgbClr>
            </a:outerShdw>
          </a:effectLst>
        </p:spPr>
      </p:pic>
    </p:spTree>
    <p:extLst>
      <p:ext uri="{BB962C8B-B14F-4D97-AF65-F5344CB8AC3E}">
        <p14:creationId xmlns:p14="http://schemas.microsoft.com/office/powerpoint/2010/main" val="393349882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1221" y="393697"/>
            <a:ext cx="11286309" cy="6340197"/>
          </a:xfrm>
          <a:prstGeom prst="rect">
            <a:avLst/>
          </a:prstGeom>
        </p:spPr>
        <p:txBody>
          <a:bodyPr wrap="square">
            <a:spAutoFit/>
          </a:bodyPr>
          <a:lstStyle/>
          <a:p>
            <a:pPr algn="ctr"/>
            <a:r>
              <a:rPr lang="uk-UA" sz="1400" b="1" dirty="0" smtClean="0">
                <a:solidFill>
                  <a:srgbClr val="293A55"/>
                </a:solidFill>
                <a:latin typeface="+mj-lt"/>
              </a:rPr>
              <a:t>ПРАВОВА ПОЗИЦІЯ</a:t>
            </a:r>
            <a:br>
              <a:rPr lang="uk-UA" sz="1400" b="1" dirty="0" smtClean="0">
                <a:solidFill>
                  <a:srgbClr val="293A55"/>
                </a:solidFill>
                <a:latin typeface="+mj-lt"/>
              </a:rPr>
            </a:br>
            <a:r>
              <a:rPr lang="uk-UA" sz="1400" b="1" dirty="0" smtClean="0">
                <a:solidFill>
                  <a:srgbClr val="293A55"/>
                </a:solidFill>
                <a:latin typeface="+mj-lt"/>
              </a:rPr>
              <a:t>(</a:t>
            </a:r>
            <a:r>
              <a:rPr lang="uk-UA" sz="1400" b="1" dirty="0" smtClean="0">
                <a:solidFill>
                  <a:srgbClr val="00ADFA"/>
                </a:solidFill>
                <a:latin typeface="+mj-lt"/>
                <a:hlinkClick r:id="rId2"/>
              </a:rPr>
              <a:t>постанова від 04.05.2022 р. у справі N 372/4235/19</a:t>
            </a:r>
            <a:r>
              <a:rPr lang="uk-UA" sz="1400" b="1" dirty="0" smtClean="0">
                <a:solidFill>
                  <a:srgbClr val="293A55"/>
                </a:solidFill>
                <a:latin typeface="+mj-lt"/>
              </a:rPr>
              <a:t>)</a:t>
            </a:r>
          </a:p>
          <a:p>
            <a:pPr algn="ctr"/>
            <a:r>
              <a:rPr lang="ru-RU" sz="1400" b="1" dirty="0" err="1">
                <a:solidFill>
                  <a:srgbClr val="293A55"/>
                </a:solidFill>
                <a:latin typeface="+mj-lt"/>
              </a:rPr>
              <a:t>Щодо</a:t>
            </a:r>
            <a:r>
              <a:rPr lang="ru-RU" sz="1400" b="1" dirty="0">
                <a:solidFill>
                  <a:srgbClr val="293A55"/>
                </a:solidFill>
                <a:latin typeface="+mj-lt"/>
              </a:rPr>
              <a:t> </a:t>
            </a:r>
            <a:r>
              <a:rPr lang="ru-RU" sz="1400" b="1" dirty="0" err="1">
                <a:solidFill>
                  <a:srgbClr val="293A55"/>
                </a:solidFill>
                <a:latin typeface="+mj-lt"/>
              </a:rPr>
              <a:t>визнання</a:t>
            </a:r>
            <a:r>
              <a:rPr lang="ru-RU" sz="1400" b="1" dirty="0">
                <a:solidFill>
                  <a:srgbClr val="293A55"/>
                </a:solidFill>
                <a:latin typeface="+mj-lt"/>
              </a:rPr>
              <a:t> прав </a:t>
            </a:r>
            <a:r>
              <a:rPr lang="ru-RU" sz="1400" b="1" dirty="0" err="1">
                <a:solidFill>
                  <a:srgbClr val="293A55"/>
                </a:solidFill>
                <a:latin typeface="+mj-lt"/>
              </a:rPr>
              <a:t>забудовника</a:t>
            </a:r>
            <a:r>
              <a:rPr lang="ru-RU" sz="1400" b="1" dirty="0">
                <a:solidFill>
                  <a:srgbClr val="293A55"/>
                </a:solidFill>
                <a:latin typeface="+mj-lt"/>
              </a:rPr>
              <a:t> в порядку </a:t>
            </a:r>
            <a:r>
              <a:rPr lang="ru-RU" sz="1400" b="1" dirty="0" err="1">
                <a:solidFill>
                  <a:srgbClr val="293A55"/>
                </a:solidFill>
                <a:latin typeface="+mj-lt"/>
              </a:rPr>
              <a:t>спадкування</a:t>
            </a:r>
            <a:r>
              <a:rPr lang="ru-RU" sz="1400" b="1" dirty="0">
                <a:solidFill>
                  <a:srgbClr val="293A55"/>
                </a:solidFill>
                <a:latin typeface="+mj-lt"/>
              </a:rPr>
              <a:t> за </a:t>
            </a:r>
            <a:r>
              <a:rPr lang="ru-RU" sz="1400" b="1" dirty="0" smtClean="0">
                <a:solidFill>
                  <a:srgbClr val="293A55"/>
                </a:solidFill>
                <a:latin typeface="+mj-lt"/>
              </a:rPr>
              <a:t>законом</a:t>
            </a:r>
          </a:p>
          <a:p>
            <a:pPr algn="ctr"/>
            <a:endParaRPr lang="uk-UA" sz="1400" b="1" dirty="0" smtClean="0">
              <a:solidFill>
                <a:srgbClr val="293A55"/>
              </a:solidFill>
              <a:latin typeface="+mj-lt"/>
            </a:endParaRPr>
          </a:p>
          <a:p>
            <a:pPr algn="just"/>
            <a:r>
              <a:rPr lang="uk-UA" sz="1400" dirty="0" smtClean="0">
                <a:solidFill>
                  <a:srgbClr val="293A55"/>
                </a:solidFill>
                <a:latin typeface="+mj-lt"/>
              </a:rPr>
              <a:t>Суд, здійснюючи правосуддя на засадах верховенства права, забезпечує кожному право на справедливий суд та повагу до інших прав і свобод, гарантованих </a:t>
            </a:r>
            <a:r>
              <a:rPr lang="uk-UA" sz="1400" dirty="0" smtClean="0">
                <a:solidFill>
                  <a:srgbClr val="00ADFA"/>
                </a:solidFill>
                <a:latin typeface="+mj-lt"/>
                <a:hlinkClick r:id="rId3"/>
              </a:rPr>
              <a:t>Конституцією</a:t>
            </a:r>
            <a:r>
              <a:rPr lang="uk-UA" sz="1400" dirty="0" smtClean="0">
                <a:solidFill>
                  <a:srgbClr val="293A55"/>
                </a:solidFill>
                <a:latin typeface="+mj-lt"/>
              </a:rPr>
              <a:t> і законами України, а також міжнародними договорами.</a:t>
            </a:r>
          </a:p>
          <a:p>
            <a:pPr algn="just"/>
            <a:r>
              <a:rPr lang="uk-UA" sz="1400" dirty="0" smtClean="0">
                <a:solidFill>
                  <a:srgbClr val="00ADFA"/>
                </a:solidFill>
                <a:latin typeface="+mj-lt"/>
                <a:hlinkClick r:id="rId4"/>
              </a:rPr>
              <a:t>Статтею 15 ЦК України</a:t>
            </a:r>
            <a:r>
              <a:rPr lang="uk-UA" sz="1400" dirty="0" smtClean="0">
                <a:solidFill>
                  <a:srgbClr val="293A55"/>
                </a:solidFill>
                <a:latin typeface="+mj-lt"/>
              </a:rPr>
              <a:t> визначено, що кожна особа має право на захист свого цивільного права в разі його порушення, невизнання або оспорювання.</a:t>
            </a:r>
          </a:p>
          <a:p>
            <a:pPr algn="just"/>
            <a:r>
              <a:rPr lang="uk-UA" sz="1400" b="1" dirty="0" smtClean="0">
                <a:solidFill>
                  <a:srgbClr val="293A55"/>
                </a:solidFill>
                <a:latin typeface="+mj-lt"/>
              </a:rPr>
              <a:t>Якщо об'єкт будівництва не був завершений спадкодавцем чи не був прийнятий в експлуатацію або право власності не було за ним зареєстроване, то до складу спадщини входять усі належні спадкодавцеві як забудовнику права та обов’язки, а саме:</a:t>
            </a:r>
          </a:p>
          <a:p>
            <a:pPr algn="just"/>
            <a:r>
              <a:rPr lang="uk-UA" sz="1400" b="1" dirty="0" smtClean="0">
                <a:solidFill>
                  <a:srgbClr val="293A55"/>
                </a:solidFill>
                <a:latin typeface="+mj-lt"/>
              </a:rPr>
              <a:t>– право власності на будівельні матеріали та обладнання, які були використані спадкодавцем у процесі цього будівництва;</a:t>
            </a:r>
          </a:p>
          <a:p>
            <a:pPr algn="just"/>
            <a:r>
              <a:rPr lang="uk-UA" sz="1400" b="1" dirty="0" smtClean="0">
                <a:solidFill>
                  <a:srgbClr val="293A55"/>
                </a:solidFill>
                <a:latin typeface="+mj-lt"/>
              </a:rPr>
              <a:t>– право завершити будівництво (як правонаступник спадкодавця – замінений у порядку спадкування забудовник);</a:t>
            </a:r>
          </a:p>
          <a:p>
            <a:pPr algn="just"/>
            <a:r>
              <a:rPr lang="uk-UA" sz="1400" b="1" dirty="0" smtClean="0">
                <a:solidFill>
                  <a:srgbClr val="293A55"/>
                </a:solidFill>
                <a:latin typeface="+mj-lt"/>
              </a:rPr>
              <a:t>– право передати від свого імені для прийняття в експлуатацію завершений будівництвом об’єкт;</a:t>
            </a:r>
          </a:p>
          <a:p>
            <a:pPr algn="just"/>
            <a:r>
              <a:rPr lang="uk-UA" sz="1400" b="1" dirty="0" smtClean="0">
                <a:solidFill>
                  <a:srgbClr val="293A55"/>
                </a:solidFill>
                <a:latin typeface="+mj-lt"/>
              </a:rPr>
              <a:t>– право одержати на своє ім’я свідоцтво про право власності й зареєструвати право власності.</a:t>
            </a:r>
          </a:p>
          <a:p>
            <a:pPr algn="just"/>
            <a:r>
              <a:rPr lang="uk-UA" sz="1400" b="1" dirty="0" smtClean="0">
                <a:solidFill>
                  <a:srgbClr val="293A55"/>
                </a:solidFill>
                <a:latin typeface="+mj-lt"/>
              </a:rPr>
              <a:t>Таким чином, спадкоємець має право звернутися до суду з позовом про визнання за ним майнових прав забудовника як таких, що входять до складу спадщини.</a:t>
            </a:r>
          </a:p>
          <a:p>
            <a:pPr algn="just"/>
            <a:r>
              <a:rPr lang="uk-UA" sz="1400" dirty="0" smtClean="0">
                <a:solidFill>
                  <a:srgbClr val="293A55"/>
                </a:solidFill>
                <a:latin typeface="+mj-lt"/>
              </a:rPr>
              <a:t>Під час розгляду цієї справи суди встановили, що спадкодавцю у визначеному законом порядку була виділена земельна ділянка, рішенням виконкому міської ради надано дозвіл на будівництво житлового будинку.</a:t>
            </a:r>
          </a:p>
          <a:p>
            <a:pPr algn="just"/>
            <a:r>
              <a:rPr lang="uk-UA" sz="1400" dirty="0" smtClean="0">
                <a:solidFill>
                  <a:srgbClr val="293A55"/>
                </a:solidFill>
                <a:latin typeface="+mj-lt"/>
              </a:rPr>
              <a:t>Спадкодавець виготовив будівельний паспорт на будівництво одноповерхового житлового будинку з мансардою за типовим </a:t>
            </a:r>
            <a:r>
              <a:rPr lang="uk-UA" sz="1400" dirty="0" err="1" smtClean="0">
                <a:solidFill>
                  <a:srgbClr val="293A55"/>
                </a:solidFill>
                <a:latin typeface="+mj-lt"/>
              </a:rPr>
              <a:t>проєктом</a:t>
            </a:r>
            <a:r>
              <a:rPr lang="uk-UA" sz="1400" dirty="0" smtClean="0">
                <a:solidFill>
                  <a:srgbClr val="293A55"/>
                </a:solidFill>
                <a:latin typeface="+mj-lt"/>
              </a:rPr>
              <a:t>.</a:t>
            </a:r>
          </a:p>
          <a:p>
            <a:pPr algn="just"/>
            <a:r>
              <a:rPr lang="uk-UA" sz="1400" dirty="0" smtClean="0">
                <a:solidFill>
                  <a:srgbClr val="293A55"/>
                </a:solidFill>
                <a:latin typeface="+mj-lt"/>
              </a:rPr>
              <a:t>Апеляційний суд, залишаючи без змін рішення суду першої інстанції в частині відмови в задоволенні позову про визнання прав забудовника, фактично змінив підстави такої відмови, оскільки суд першої інстанції виходив із того, що вимога про визнання прав забудовника є похідною від інших вимог. Натомість суд апеляційної інстанції вказав, що розміри та конфігурація фактично збудованого об’єкта не збігаються з визначеними в будівельному паспорті.</a:t>
            </a:r>
          </a:p>
          <a:p>
            <a:pPr algn="just"/>
            <a:r>
              <a:rPr lang="uk-UA" sz="1400" dirty="0" smtClean="0">
                <a:solidFill>
                  <a:srgbClr val="293A55"/>
                </a:solidFill>
                <a:latin typeface="+mj-lt"/>
              </a:rPr>
              <a:t>Водночас спірний незакінчений будівництвом житловий будинок будувався спадкодавцем на земельній ділянці, відведеній для цієї мети на підставі належних дозвільних документів. Незначні відхилення від </a:t>
            </a:r>
            <a:r>
              <a:rPr lang="uk-UA" sz="1400" dirty="0" err="1" smtClean="0">
                <a:solidFill>
                  <a:srgbClr val="293A55"/>
                </a:solidFill>
                <a:latin typeface="+mj-lt"/>
              </a:rPr>
              <a:t>проєкту</a:t>
            </a:r>
            <a:r>
              <a:rPr lang="uk-UA" sz="1400" dirty="0" smtClean="0">
                <a:solidFill>
                  <a:srgbClr val="293A55"/>
                </a:solidFill>
                <a:latin typeface="+mj-lt"/>
              </a:rPr>
              <a:t>, наявність добудови та другого поверху замість мансарди не можуть свідчити про втрату спадкоємцем прав забудовника, зокрема, за умови перебудови й узгодження характеристик забудови із чинним </a:t>
            </a:r>
            <a:r>
              <a:rPr lang="uk-UA" sz="1400" dirty="0" err="1" smtClean="0">
                <a:solidFill>
                  <a:srgbClr val="293A55"/>
                </a:solidFill>
                <a:latin typeface="+mj-lt"/>
              </a:rPr>
              <a:t>проєктом</a:t>
            </a:r>
            <a:r>
              <a:rPr lang="uk-UA" sz="1400" dirty="0" smtClean="0">
                <a:solidFill>
                  <a:srgbClr val="293A55"/>
                </a:solidFill>
                <a:latin typeface="+mj-lt"/>
              </a:rPr>
              <a:t> або внесення у встановленому порядку змін до нього.</a:t>
            </a:r>
            <a:endParaRPr lang="uk-UA" sz="1400" b="0" i="0" dirty="0">
              <a:solidFill>
                <a:srgbClr val="293A55"/>
              </a:solidFill>
              <a:effectLst/>
              <a:latin typeface="+mj-lt"/>
            </a:endParaRPr>
          </a:p>
        </p:txBody>
      </p:sp>
    </p:spTree>
    <p:extLst>
      <p:ext uri="{BB962C8B-B14F-4D97-AF65-F5344CB8AC3E}">
        <p14:creationId xmlns:p14="http://schemas.microsoft.com/office/powerpoint/2010/main" val="284740898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522514" y="594922"/>
            <a:ext cx="11086012" cy="2062103"/>
          </a:xfrm>
          <a:prstGeom prst="rect">
            <a:avLst/>
          </a:prstGeom>
        </p:spPr>
        <p:txBody>
          <a:bodyPr wrap="square">
            <a:spAutoFit/>
          </a:bodyPr>
          <a:lstStyle/>
          <a:p>
            <a:pPr algn="ctr"/>
            <a:r>
              <a:rPr lang="ru-RU" sz="1600" b="1" dirty="0">
                <a:solidFill>
                  <a:srgbClr val="293A55"/>
                </a:solidFill>
                <a:latin typeface="+mj-lt"/>
              </a:rPr>
              <a:t>ВЕРХОВНИЙ СУД</a:t>
            </a:r>
            <a:endParaRPr lang="ru-RU" sz="1600" dirty="0">
              <a:solidFill>
                <a:srgbClr val="293A55"/>
              </a:solidFill>
              <a:latin typeface="+mj-lt"/>
            </a:endParaRPr>
          </a:p>
          <a:p>
            <a:pPr algn="ctr"/>
            <a:r>
              <a:rPr lang="ru-RU" sz="1600" b="1" dirty="0">
                <a:solidFill>
                  <a:srgbClr val="293A55"/>
                </a:solidFill>
                <a:latin typeface="+mj-lt"/>
              </a:rPr>
              <a:t>ПРАВОВА ПОЗИЦІЯ</a:t>
            </a:r>
            <a:br>
              <a:rPr lang="ru-RU" sz="1600" b="1" dirty="0">
                <a:solidFill>
                  <a:srgbClr val="293A55"/>
                </a:solidFill>
                <a:latin typeface="+mj-lt"/>
              </a:rPr>
            </a:br>
            <a:r>
              <a:rPr lang="ru-RU" sz="1600" b="1" dirty="0">
                <a:solidFill>
                  <a:srgbClr val="293A55"/>
                </a:solidFill>
                <a:latin typeface="+mj-lt"/>
              </a:rPr>
              <a:t>(</a:t>
            </a:r>
            <a:r>
              <a:rPr lang="ru-RU" sz="1600" b="1" dirty="0">
                <a:solidFill>
                  <a:srgbClr val="00ADFA"/>
                </a:solidFill>
                <a:latin typeface="+mj-lt"/>
                <a:hlinkClick r:id="rId2"/>
              </a:rPr>
              <a:t>постанова </a:t>
            </a:r>
            <a:r>
              <a:rPr lang="ru-RU" sz="1600" b="1" dirty="0" err="1">
                <a:solidFill>
                  <a:srgbClr val="00ADFA"/>
                </a:solidFill>
                <a:latin typeface="+mj-lt"/>
                <a:hlinkClick r:id="rId2"/>
              </a:rPr>
              <a:t>від</a:t>
            </a:r>
            <a:r>
              <a:rPr lang="ru-RU" sz="1600" b="1" dirty="0">
                <a:solidFill>
                  <a:srgbClr val="00ADFA"/>
                </a:solidFill>
                <a:latin typeface="+mj-lt"/>
                <a:hlinkClick r:id="rId2"/>
              </a:rPr>
              <a:t> 10.05.2022 р. у </a:t>
            </a:r>
            <a:r>
              <a:rPr lang="ru-RU" sz="1600" b="1" dirty="0" err="1">
                <a:solidFill>
                  <a:srgbClr val="00ADFA"/>
                </a:solidFill>
                <a:latin typeface="+mj-lt"/>
                <a:hlinkClick r:id="rId2"/>
              </a:rPr>
              <a:t>справі</a:t>
            </a:r>
            <a:r>
              <a:rPr lang="ru-RU" sz="1600" b="1" dirty="0">
                <a:solidFill>
                  <a:srgbClr val="00ADFA"/>
                </a:solidFill>
                <a:latin typeface="+mj-lt"/>
                <a:hlinkClick r:id="rId2"/>
              </a:rPr>
              <a:t> </a:t>
            </a:r>
            <a:r>
              <a:rPr lang="en-US" sz="1600" b="1" dirty="0">
                <a:solidFill>
                  <a:srgbClr val="00ADFA"/>
                </a:solidFill>
                <a:latin typeface="+mj-lt"/>
                <a:hlinkClick r:id="rId2"/>
              </a:rPr>
              <a:t>N 495/4522/20</a:t>
            </a:r>
            <a:r>
              <a:rPr lang="en-US" sz="1600" b="1" dirty="0" smtClean="0">
                <a:solidFill>
                  <a:srgbClr val="293A55"/>
                </a:solidFill>
                <a:latin typeface="+mj-lt"/>
              </a:rPr>
              <a:t>)</a:t>
            </a:r>
            <a:endParaRPr lang="uk-UA" sz="1600" b="1" dirty="0" smtClean="0">
              <a:solidFill>
                <a:srgbClr val="293A55"/>
              </a:solidFill>
              <a:latin typeface="+mj-lt"/>
            </a:endParaRPr>
          </a:p>
          <a:p>
            <a:pPr algn="ctr"/>
            <a:r>
              <a:rPr lang="ru-RU" sz="1600" b="1" dirty="0" err="1">
                <a:solidFill>
                  <a:srgbClr val="293A55"/>
                </a:solidFill>
                <a:latin typeface="+mj-lt"/>
              </a:rPr>
              <a:t>Щодо</a:t>
            </a:r>
            <a:r>
              <a:rPr lang="ru-RU" sz="1600" b="1" dirty="0">
                <a:solidFill>
                  <a:srgbClr val="293A55"/>
                </a:solidFill>
                <a:latin typeface="+mj-lt"/>
              </a:rPr>
              <a:t> </a:t>
            </a:r>
            <a:r>
              <a:rPr lang="ru-RU" sz="1600" b="1" dirty="0" err="1">
                <a:solidFill>
                  <a:srgbClr val="293A55"/>
                </a:solidFill>
                <a:latin typeface="+mj-lt"/>
              </a:rPr>
              <a:t>реалізація</a:t>
            </a:r>
            <a:r>
              <a:rPr lang="ru-RU" sz="1600" b="1" dirty="0">
                <a:solidFill>
                  <a:srgbClr val="293A55"/>
                </a:solidFill>
                <a:latin typeface="+mj-lt"/>
              </a:rPr>
              <a:t> права </a:t>
            </a:r>
            <a:r>
              <a:rPr lang="ru-RU" sz="1600" b="1" dirty="0" err="1">
                <a:solidFill>
                  <a:srgbClr val="293A55"/>
                </a:solidFill>
                <a:latin typeface="+mj-lt"/>
              </a:rPr>
              <a:t>подружжя</a:t>
            </a:r>
            <a:r>
              <a:rPr lang="ru-RU" sz="1600" b="1" dirty="0">
                <a:solidFill>
                  <a:srgbClr val="293A55"/>
                </a:solidFill>
                <a:latin typeface="+mj-lt"/>
              </a:rPr>
              <a:t> на </a:t>
            </a:r>
            <a:r>
              <a:rPr lang="ru-RU" sz="1600" b="1" dirty="0" err="1">
                <a:solidFill>
                  <a:srgbClr val="293A55"/>
                </a:solidFill>
                <a:latin typeface="+mj-lt"/>
              </a:rPr>
              <a:t>укладення</a:t>
            </a:r>
            <a:r>
              <a:rPr lang="ru-RU" sz="1600" b="1" dirty="0">
                <a:solidFill>
                  <a:srgbClr val="293A55"/>
                </a:solidFill>
                <a:latin typeface="+mj-lt"/>
              </a:rPr>
              <a:t> </a:t>
            </a:r>
            <a:r>
              <a:rPr lang="ru-RU" sz="1600" b="1" dirty="0" err="1">
                <a:solidFill>
                  <a:srgbClr val="293A55"/>
                </a:solidFill>
                <a:latin typeface="+mj-lt"/>
              </a:rPr>
              <a:t>мирової</a:t>
            </a:r>
            <a:r>
              <a:rPr lang="ru-RU" sz="1600" b="1" dirty="0">
                <a:solidFill>
                  <a:srgbClr val="293A55"/>
                </a:solidFill>
                <a:latin typeface="+mj-lt"/>
              </a:rPr>
              <a:t> угоди </a:t>
            </a:r>
            <a:r>
              <a:rPr lang="ru-RU" sz="1600" b="1" dirty="0" err="1">
                <a:solidFill>
                  <a:srgbClr val="293A55"/>
                </a:solidFill>
                <a:latin typeface="+mj-lt"/>
              </a:rPr>
              <a:t>щодо</a:t>
            </a:r>
            <a:r>
              <a:rPr lang="ru-RU" sz="1600" b="1" dirty="0">
                <a:solidFill>
                  <a:srgbClr val="293A55"/>
                </a:solidFill>
                <a:latin typeface="+mj-lt"/>
              </a:rPr>
              <a:t> </a:t>
            </a:r>
            <a:r>
              <a:rPr lang="ru-RU" sz="1600" b="1" dirty="0" err="1">
                <a:solidFill>
                  <a:srgbClr val="293A55"/>
                </a:solidFill>
                <a:latin typeface="+mj-lt"/>
              </a:rPr>
              <a:t>поділу</a:t>
            </a:r>
            <a:r>
              <a:rPr lang="ru-RU" sz="1600" b="1" dirty="0">
                <a:solidFill>
                  <a:srgbClr val="293A55"/>
                </a:solidFill>
                <a:latin typeface="+mj-lt"/>
              </a:rPr>
              <a:t> </a:t>
            </a:r>
            <a:r>
              <a:rPr lang="ru-RU" sz="1600" b="1" dirty="0" smtClean="0">
                <a:solidFill>
                  <a:srgbClr val="293A55"/>
                </a:solidFill>
                <a:latin typeface="+mj-lt"/>
              </a:rPr>
              <a:t>майна</a:t>
            </a:r>
          </a:p>
          <a:p>
            <a:pPr algn="ctr"/>
            <a:endParaRPr lang="en-US" sz="1600" b="1" dirty="0">
              <a:solidFill>
                <a:srgbClr val="293A55"/>
              </a:solidFill>
              <a:latin typeface="+mj-lt"/>
            </a:endParaRPr>
          </a:p>
          <a:p>
            <a:pPr algn="just"/>
            <a:r>
              <a:rPr lang="ru-RU" sz="1600" dirty="0" err="1">
                <a:solidFill>
                  <a:srgbClr val="293A55"/>
                </a:solidFill>
                <a:latin typeface="+mj-lt"/>
              </a:rPr>
              <a:t>Реалізація</a:t>
            </a:r>
            <a:r>
              <a:rPr lang="ru-RU" sz="1600" dirty="0">
                <a:solidFill>
                  <a:srgbClr val="293A55"/>
                </a:solidFill>
                <a:latin typeface="+mj-lt"/>
              </a:rPr>
              <a:t> права </a:t>
            </a:r>
            <a:r>
              <a:rPr lang="ru-RU" sz="1600" dirty="0" err="1">
                <a:solidFill>
                  <a:srgbClr val="293A55"/>
                </a:solidFill>
                <a:latin typeface="+mj-lt"/>
              </a:rPr>
              <a:t>подружжя</a:t>
            </a:r>
            <a:r>
              <a:rPr lang="ru-RU" sz="1600" dirty="0">
                <a:solidFill>
                  <a:srgbClr val="293A55"/>
                </a:solidFill>
                <a:latin typeface="+mj-lt"/>
              </a:rPr>
              <a:t> / </a:t>
            </a:r>
            <a:r>
              <a:rPr lang="ru-RU" sz="1600" dirty="0" err="1">
                <a:solidFill>
                  <a:srgbClr val="293A55"/>
                </a:solidFill>
                <a:latin typeface="+mj-lt"/>
              </a:rPr>
              <a:t>колишнього</a:t>
            </a:r>
            <a:r>
              <a:rPr lang="ru-RU" sz="1600" dirty="0">
                <a:solidFill>
                  <a:srgbClr val="293A55"/>
                </a:solidFill>
                <a:latin typeface="+mj-lt"/>
              </a:rPr>
              <a:t> </a:t>
            </a:r>
            <a:r>
              <a:rPr lang="ru-RU" sz="1600" dirty="0" err="1">
                <a:solidFill>
                  <a:srgbClr val="293A55"/>
                </a:solidFill>
                <a:latin typeface="+mj-lt"/>
              </a:rPr>
              <a:t>подружжя</a:t>
            </a:r>
            <a:r>
              <a:rPr lang="ru-RU" sz="1600" dirty="0">
                <a:solidFill>
                  <a:srgbClr val="293A55"/>
                </a:solidFill>
                <a:latin typeface="+mj-lt"/>
              </a:rPr>
              <a:t> на </a:t>
            </a:r>
            <a:r>
              <a:rPr lang="ru-RU" sz="1600" dirty="0" err="1">
                <a:solidFill>
                  <a:srgbClr val="293A55"/>
                </a:solidFill>
                <a:latin typeface="+mj-lt"/>
              </a:rPr>
              <a:t>укладення</a:t>
            </a:r>
            <a:r>
              <a:rPr lang="ru-RU" sz="1600" dirty="0">
                <a:solidFill>
                  <a:srgbClr val="293A55"/>
                </a:solidFill>
                <a:latin typeface="+mj-lt"/>
              </a:rPr>
              <a:t> </a:t>
            </a:r>
            <a:r>
              <a:rPr lang="ru-RU" sz="1600" dirty="0" err="1">
                <a:solidFill>
                  <a:srgbClr val="293A55"/>
                </a:solidFill>
                <a:latin typeface="+mj-lt"/>
              </a:rPr>
              <a:t>мирової</a:t>
            </a:r>
            <a:r>
              <a:rPr lang="ru-RU" sz="1600" dirty="0">
                <a:solidFill>
                  <a:srgbClr val="293A55"/>
                </a:solidFill>
                <a:latin typeface="+mj-lt"/>
              </a:rPr>
              <a:t> угоди </a:t>
            </a:r>
            <a:r>
              <a:rPr lang="ru-RU" sz="1600" dirty="0" err="1">
                <a:solidFill>
                  <a:srgbClr val="293A55"/>
                </a:solidFill>
                <a:latin typeface="+mj-lt"/>
              </a:rPr>
              <a:t>щодо</a:t>
            </a:r>
            <a:r>
              <a:rPr lang="ru-RU" sz="1600" dirty="0">
                <a:solidFill>
                  <a:srgbClr val="293A55"/>
                </a:solidFill>
                <a:latin typeface="+mj-lt"/>
              </a:rPr>
              <a:t> </a:t>
            </a:r>
            <a:r>
              <a:rPr lang="ru-RU" sz="1600" dirty="0" err="1">
                <a:solidFill>
                  <a:srgbClr val="293A55"/>
                </a:solidFill>
                <a:latin typeface="+mj-lt"/>
              </a:rPr>
              <a:t>поділу</a:t>
            </a:r>
            <a:r>
              <a:rPr lang="ru-RU" sz="1600" dirty="0">
                <a:solidFill>
                  <a:srgbClr val="293A55"/>
                </a:solidFill>
                <a:latin typeface="+mj-lt"/>
              </a:rPr>
              <a:t> майна, </a:t>
            </a:r>
            <a:r>
              <a:rPr lang="ru-RU" sz="1600" dirty="0" err="1">
                <a:solidFill>
                  <a:srgbClr val="293A55"/>
                </a:solidFill>
                <a:latin typeface="+mj-lt"/>
              </a:rPr>
              <a:t>що</a:t>
            </a:r>
            <a:r>
              <a:rPr lang="ru-RU" sz="1600" dirty="0">
                <a:solidFill>
                  <a:srgbClr val="293A55"/>
                </a:solidFill>
                <a:latin typeface="+mj-lt"/>
              </a:rPr>
              <a:t> є </a:t>
            </a:r>
            <a:r>
              <a:rPr lang="ru-RU" sz="1600" dirty="0" err="1">
                <a:solidFill>
                  <a:srgbClr val="293A55"/>
                </a:solidFill>
                <a:latin typeface="+mj-lt"/>
              </a:rPr>
              <a:t>їхньою</a:t>
            </a:r>
            <a:r>
              <a:rPr lang="ru-RU" sz="1600" dirty="0">
                <a:solidFill>
                  <a:srgbClr val="293A55"/>
                </a:solidFill>
                <a:latin typeface="+mj-lt"/>
              </a:rPr>
              <a:t> </a:t>
            </a:r>
            <a:r>
              <a:rPr lang="ru-RU" sz="1600" dirty="0" err="1">
                <a:solidFill>
                  <a:srgbClr val="293A55"/>
                </a:solidFill>
                <a:latin typeface="+mj-lt"/>
              </a:rPr>
              <a:t>спільною</a:t>
            </a:r>
            <a:r>
              <a:rPr lang="ru-RU" sz="1600" dirty="0">
                <a:solidFill>
                  <a:srgbClr val="293A55"/>
                </a:solidFill>
                <a:latin typeface="+mj-lt"/>
              </a:rPr>
              <a:t> </a:t>
            </a:r>
            <a:r>
              <a:rPr lang="ru-RU" sz="1600" dirty="0" err="1">
                <a:solidFill>
                  <a:srgbClr val="293A55"/>
                </a:solidFill>
                <a:latin typeface="+mj-lt"/>
              </a:rPr>
              <a:t>сумісною</a:t>
            </a:r>
            <a:r>
              <a:rPr lang="ru-RU" sz="1600" dirty="0">
                <a:solidFill>
                  <a:srgbClr val="293A55"/>
                </a:solidFill>
                <a:latin typeface="+mj-lt"/>
              </a:rPr>
              <a:t> </a:t>
            </a:r>
            <a:r>
              <a:rPr lang="ru-RU" sz="1600" dirty="0" err="1">
                <a:solidFill>
                  <a:srgbClr val="293A55"/>
                </a:solidFill>
                <a:latin typeface="+mj-lt"/>
              </a:rPr>
              <a:t>власністю</a:t>
            </a:r>
            <a:r>
              <a:rPr lang="ru-RU" sz="1600" dirty="0">
                <a:solidFill>
                  <a:srgbClr val="293A55"/>
                </a:solidFill>
                <a:latin typeface="+mj-lt"/>
              </a:rPr>
              <a:t>, не </a:t>
            </a:r>
            <a:r>
              <a:rPr lang="ru-RU" sz="1600" dirty="0" err="1">
                <a:solidFill>
                  <a:srgbClr val="293A55"/>
                </a:solidFill>
                <a:latin typeface="+mj-lt"/>
              </a:rPr>
              <a:t>може</a:t>
            </a:r>
            <a:r>
              <a:rPr lang="ru-RU" sz="1600" dirty="0">
                <a:solidFill>
                  <a:srgbClr val="293A55"/>
                </a:solidFill>
                <a:latin typeface="+mj-lt"/>
              </a:rPr>
              <a:t> </a:t>
            </a:r>
            <a:r>
              <a:rPr lang="ru-RU" sz="1600" dirty="0" err="1">
                <a:solidFill>
                  <a:srgbClr val="293A55"/>
                </a:solidFill>
                <a:latin typeface="+mj-lt"/>
              </a:rPr>
              <a:t>здійснюватися</a:t>
            </a:r>
            <a:r>
              <a:rPr lang="ru-RU" sz="1600" dirty="0">
                <a:solidFill>
                  <a:srgbClr val="293A55"/>
                </a:solidFill>
                <a:latin typeface="+mj-lt"/>
              </a:rPr>
              <a:t> на шкоду </a:t>
            </a:r>
            <a:r>
              <a:rPr lang="ru-RU" sz="1600" dirty="0" err="1">
                <a:solidFill>
                  <a:srgbClr val="293A55"/>
                </a:solidFill>
                <a:latin typeface="+mj-lt"/>
              </a:rPr>
              <a:t>інтересам</a:t>
            </a:r>
            <a:r>
              <a:rPr lang="ru-RU" sz="1600" dirty="0">
                <a:solidFill>
                  <a:srgbClr val="293A55"/>
                </a:solidFill>
                <a:latin typeface="+mj-lt"/>
              </a:rPr>
              <a:t> </a:t>
            </a:r>
            <a:r>
              <a:rPr lang="ru-RU" sz="1600" dirty="0" err="1">
                <a:solidFill>
                  <a:srgbClr val="293A55"/>
                </a:solidFill>
                <a:latin typeface="+mj-lt"/>
              </a:rPr>
              <a:t>інших</a:t>
            </a:r>
            <a:r>
              <a:rPr lang="ru-RU" sz="1600" dirty="0">
                <a:solidFill>
                  <a:srgbClr val="293A55"/>
                </a:solidFill>
                <a:latin typeface="+mj-lt"/>
              </a:rPr>
              <a:t> </a:t>
            </a:r>
            <a:r>
              <a:rPr lang="ru-RU" sz="1600" dirty="0" err="1">
                <a:solidFill>
                  <a:srgbClr val="293A55"/>
                </a:solidFill>
                <a:latin typeface="+mj-lt"/>
              </a:rPr>
              <a:t>учасників</a:t>
            </a:r>
            <a:r>
              <a:rPr lang="ru-RU" sz="1600" dirty="0">
                <a:solidFill>
                  <a:srgbClr val="293A55"/>
                </a:solidFill>
                <a:latin typeface="+mj-lt"/>
              </a:rPr>
              <a:t> </a:t>
            </a:r>
            <a:r>
              <a:rPr lang="ru-RU" sz="1600" dirty="0" err="1">
                <a:solidFill>
                  <a:srgbClr val="293A55"/>
                </a:solidFill>
                <a:latin typeface="+mj-lt"/>
              </a:rPr>
              <a:t>правовідносин</a:t>
            </a:r>
            <a:r>
              <a:rPr lang="ru-RU" sz="1600" dirty="0">
                <a:solidFill>
                  <a:srgbClr val="293A55"/>
                </a:solidFill>
                <a:latin typeface="+mj-lt"/>
              </a:rPr>
              <a:t> (</a:t>
            </a:r>
            <a:r>
              <a:rPr lang="ru-RU" sz="1600" dirty="0" err="1">
                <a:solidFill>
                  <a:srgbClr val="293A55"/>
                </a:solidFill>
                <a:latin typeface="+mj-lt"/>
              </a:rPr>
              <a:t>зокрема</a:t>
            </a:r>
            <a:r>
              <a:rPr lang="ru-RU" sz="1600" dirty="0">
                <a:solidFill>
                  <a:srgbClr val="293A55"/>
                </a:solidFill>
                <a:latin typeface="+mj-lt"/>
              </a:rPr>
              <a:t> в </a:t>
            </a:r>
            <a:r>
              <a:rPr lang="ru-RU" sz="1600" dirty="0" err="1">
                <a:solidFill>
                  <a:srgbClr val="293A55"/>
                </a:solidFill>
                <a:latin typeface="+mj-lt"/>
              </a:rPr>
              <a:t>разі</a:t>
            </a:r>
            <a:r>
              <a:rPr lang="ru-RU" sz="1600" dirty="0">
                <a:solidFill>
                  <a:srgbClr val="293A55"/>
                </a:solidFill>
                <a:latin typeface="+mj-lt"/>
              </a:rPr>
              <a:t> </a:t>
            </a:r>
            <a:r>
              <a:rPr lang="ru-RU" sz="1600" dirty="0" err="1">
                <a:solidFill>
                  <a:srgbClr val="293A55"/>
                </a:solidFill>
                <a:latin typeface="+mj-lt"/>
              </a:rPr>
              <a:t>стягнення</a:t>
            </a:r>
            <a:r>
              <a:rPr lang="ru-RU" sz="1600" dirty="0">
                <a:solidFill>
                  <a:srgbClr val="293A55"/>
                </a:solidFill>
                <a:latin typeface="+mj-lt"/>
              </a:rPr>
              <a:t> з одного з </a:t>
            </a:r>
            <a:r>
              <a:rPr lang="ru-RU" sz="1600" dirty="0" err="1">
                <a:solidFill>
                  <a:srgbClr val="293A55"/>
                </a:solidFill>
                <a:latin typeface="+mj-lt"/>
              </a:rPr>
              <a:t>подружжя</a:t>
            </a:r>
            <a:r>
              <a:rPr lang="ru-RU" sz="1600" dirty="0">
                <a:solidFill>
                  <a:srgbClr val="293A55"/>
                </a:solidFill>
                <a:latin typeface="+mj-lt"/>
              </a:rPr>
              <a:t> </a:t>
            </a:r>
            <a:r>
              <a:rPr lang="ru-RU" sz="1600" dirty="0" err="1">
                <a:solidFill>
                  <a:srgbClr val="293A55"/>
                </a:solidFill>
                <a:latin typeface="+mj-lt"/>
              </a:rPr>
              <a:t>компенсації</a:t>
            </a:r>
            <a:r>
              <a:rPr lang="ru-RU" sz="1600" dirty="0">
                <a:solidFill>
                  <a:srgbClr val="293A55"/>
                </a:solidFill>
                <a:latin typeface="+mj-lt"/>
              </a:rPr>
              <a:t> за шкоду).</a:t>
            </a:r>
            <a:endParaRPr lang="ru-RU" sz="1600" b="0" i="0" dirty="0">
              <a:solidFill>
                <a:srgbClr val="293A55"/>
              </a:solidFill>
              <a:effectLst/>
              <a:latin typeface="+mj-lt"/>
            </a:endParaRPr>
          </a:p>
        </p:txBody>
      </p:sp>
      <p:sp>
        <p:nvSpPr>
          <p:cNvPr id="3" name="Прямоугольник 2"/>
          <p:cNvSpPr/>
          <p:nvPr/>
        </p:nvSpPr>
        <p:spPr>
          <a:xfrm>
            <a:off x="687977" y="3149825"/>
            <a:ext cx="10816045" cy="3293209"/>
          </a:xfrm>
          <a:prstGeom prst="rect">
            <a:avLst/>
          </a:prstGeom>
        </p:spPr>
        <p:txBody>
          <a:bodyPr wrap="square">
            <a:spAutoFit/>
          </a:bodyPr>
          <a:lstStyle/>
          <a:p>
            <a:pPr algn="ctr"/>
            <a:r>
              <a:rPr lang="ru-RU" sz="1600" b="1" dirty="0">
                <a:solidFill>
                  <a:srgbClr val="293A55"/>
                </a:solidFill>
                <a:latin typeface="+mj-lt"/>
              </a:rPr>
              <a:t>ВЕРХОВНИЙ СУД</a:t>
            </a:r>
            <a:endParaRPr lang="ru-RU" sz="1600" dirty="0">
              <a:solidFill>
                <a:srgbClr val="293A55"/>
              </a:solidFill>
              <a:latin typeface="+mj-lt"/>
            </a:endParaRPr>
          </a:p>
          <a:p>
            <a:pPr algn="ctr"/>
            <a:r>
              <a:rPr lang="ru-RU" sz="1600" b="1" dirty="0">
                <a:solidFill>
                  <a:srgbClr val="293A55"/>
                </a:solidFill>
                <a:latin typeface="+mj-lt"/>
              </a:rPr>
              <a:t>ПРАВОВА ПОЗИЦІЯ</a:t>
            </a:r>
            <a:br>
              <a:rPr lang="ru-RU" sz="1600" b="1" dirty="0">
                <a:solidFill>
                  <a:srgbClr val="293A55"/>
                </a:solidFill>
                <a:latin typeface="+mj-lt"/>
              </a:rPr>
            </a:br>
            <a:r>
              <a:rPr lang="ru-RU" sz="1600" b="1" dirty="0">
                <a:solidFill>
                  <a:srgbClr val="293A55"/>
                </a:solidFill>
                <a:latin typeface="+mj-lt"/>
              </a:rPr>
              <a:t>(</a:t>
            </a:r>
            <a:r>
              <a:rPr lang="ru-RU" sz="1600" b="1" dirty="0">
                <a:solidFill>
                  <a:srgbClr val="00ADFA"/>
                </a:solidFill>
                <a:latin typeface="+mj-lt"/>
                <a:hlinkClick r:id="rId3"/>
              </a:rPr>
              <a:t>постанова </a:t>
            </a:r>
            <a:r>
              <a:rPr lang="ru-RU" sz="1600" b="1" dirty="0" err="1">
                <a:solidFill>
                  <a:srgbClr val="00ADFA"/>
                </a:solidFill>
                <a:latin typeface="+mj-lt"/>
                <a:hlinkClick r:id="rId3"/>
              </a:rPr>
              <a:t>від</a:t>
            </a:r>
            <a:r>
              <a:rPr lang="ru-RU" sz="1600" b="1" dirty="0">
                <a:solidFill>
                  <a:srgbClr val="00ADFA"/>
                </a:solidFill>
                <a:latin typeface="+mj-lt"/>
                <a:hlinkClick r:id="rId3"/>
              </a:rPr>
              <a:t> 25.05.2022 р. у </a:t>
            </a:r>
            <a:r>
              <a:rPr lang="ru-RU" sz="1600" b="1" dirty="0" err="1">
                <a:solidFill>
                  <a:srgbClr val="00ADFA"/>
                </a:solidFill>
                <a:latin typeface="+mj-lt"/>
                <a:hlinkClick r:id="rId3"/>
              </a:rPr>
              <a:t>справі</a:t>
            </a:r>
            <a:r>
              <a:rPr lang="ru-RU" sz="1600" b="1" dirty="0">
                <a:solidFill>
                  <a:srgbClr val="00ADFA"/>
                </a:solidFill>
                <a:latin typeface="+mj-lt"/>
                <a:hlinkClick r:id="rId3"/>
              </a:rPr>
              <a:t> N 910/7126/20</a:t>
            </a:r>
            <a:r>
              <a:rPr lang="ru-RU" sz="1600" b="1" dirty="0" smtClean="0">
                <a:solidFill>
                  <a:srgbClr val="293A55"/>
                </a:solidFill>
                <a:latin typeface="+mj-lt"/>
              </a:rPr>
              <a:t>)</a:t>
            </a:r>
          </a:p>
          <a:p>
            <a:pPr algn="ctr"/>
            <a:r>
              <a:rPr lang="ru-RU" sz="1600" b="1" dirty="0" err="1">
                <a:solidFill>
                  <a:srgbClr val="293A55"/>
                </a:solidFill>
                <a:latin typeface="+mj-lt"/>
              </a:rPr>
              <a:t>Щодо</a:t>
            </a:r>
            <a:r>
              <a:rPr lang="ru-RU" sz="1600" b="1" dirty="0">
                <a:solidFill>
                  <a:srgbClr val="293A55"/>
                </a:solidFill>
                <a:latin typeface="+mj-lt"/>
              </a:rPr>
              <a:t> початку </a:t>
            </a:r>
            <a:r>
              <a:rPr lang="ru-RU" sz="1600" b="1" dirty="0" err="1">
                <a:solidFill>
                  <a:srgbClr val="293A55"/>
                </a:solidFill>
                <a:latin typeface="+mj-lt"/>
              </a:rPr>
              <a:t>перебігу</a:t>
            </a:r>
            <a:r>
              <a:rPr lang="ru-RU" sz="1600" b="1" dirty="0">
                <a:solidFill>
                  <a:srgbClr val="293A55"/>
                </a:solidFill>
                <a:latin typeface="+mj-lt"/>
              </a:rPr>
              <a:t> </a:t>
            </a:r>
            <a:r>
              <a:rPr lang="ru-RU" sz="1600" b="1" dirty="0" err="1">
                <a:solidFill>
                  <a:srgbClr val="293A55"/>
                </a:solidFill>
                <a:latin typeface="+mj-lt"/>
              </a:rPr>
              <a:t>позовної</a:t>
            </a:r>
            <a:r>
              <a:rPr lang="ru-RU" sz="1600" b="1" dirty="0">
                <a:solidFill>
                  <a:srgbClr val="293A55"/>
                </a:solidFill>
                <a:latin typeface="+mj-lt"/>
              </a:rPr>
              <a:t> </a:t>
            </a:r>
            <a:r>
              <a:rPr lang="ru-RU" sz="1600" b="1" dirty="0" err="1">
                <a:solidFill>
                  <a:srgbClr val="293A55"/>
                </a:solidFill>
                <a:latin typeface="+mj-lt"/>
              </a:rPr>
              <a:t>давності</a:t>
            </a:r>
            <a:r>
              <a:rPr lang="ru-RU" sz="1600" b="1" dirty="0">
                <a:solidFill>
                  <a:srgbClr val="293A55"/>
                </a:solidFill>
                <a:latin typeface="+mj-lt"/>
              </a:rPr>
              <a:t> для </a:t>
            </a:r>
            <a:r>
              <a:rPr lang="ru-RU" sz="1600" b="1" dirty="0" err="1">
                <a:solidFill>
                  <a:srgbClr val="293A55"/>
                </a:solidFill>
                <a:latin typeface="+mj-lt"/>
              </a:rPr>
              <a:t>стягнення</a:t>
            </a:r>
            <a:r>
              <a:rPr lang="ru-RU" sz="1600" b="1" dirty="0">
                <a:solidFill>
                  <a:srgbClr val="293A55"/>
                </a:solidFill>
                <a:latin typeface="+mj-lt"/>
              </a:rPr>
              <a:t> </a:t>
            </a:r>
            <a:r>
              <a:rPr lang="ru-RU" sz="1600" b="1" dirty="0" err="1">
                <a:solidFill>
                  <a:srgbClr val="293A55"/>
                </a:solidFill>
                <a:latin typeface="+mj-lt"/>
              </a:rPr>
              <a:t>акціонером-спадкоємцем</a:t>
            </a:r>
            <a:r>
              <a:rPr lang="ru-RU" sz="1600" b="1" dirty="0">
                <a:solidFill>
                  <a:srgbClr val="293A55"/>
                </a:solidFill>
                <a:latin typeface="+mj-lt"/>
              </a:rPr>
              <a:t> </a:t>
            </a:r>
            <a:r>
              <a:rPr lang="ru-RU" sz="1600" b="1" dirty="0" err="1">
                <a:solidFill>
                  <a:srgbClr val="293A55"/>
                </a:solidFill>
                <a:latin typeface="+mj-lt"/>
              </a:rPr>
              <a:t>дивідендів</a:t>
            </a:r>
            <a:r>
              <a:rPr lang="ru-RU" sz="1600" b="1" dirty="0">
                <a:solidFill>
                  <a:srgbClr val="293A55"/>
                </a:solidFill>
                <a:latin typeface="+mj-lt"/>
              </a:rPr>
              <a:t> та </a:t>
            </a:r>
            <a:r>
              <a:rPr lang="ru-RU" sz="1600" b="1" dirty="0" err="1">
                <a:solidFill>
                  <a:srgbClr val="293A55"/>
                </a:solidFill>
                <a:latin typeface="+mj-lt"/>
              </a:rPr>
              <a:t>поважних</a:t>
            </a:r>
            <a:r>
              <a:rPr lang="ru-RU" sz="1600" b="1" dirty="0">
                <a:solidFill>
                  <a:srgbClr val="293A55"/>
                </a:solidFill>
                <a:latin typeface="+mj-lt"/>
              </a:rPr>
              <a:t> причин пропуску строку </a:t>
            </a:r>
            <a:r>
              <a:rPr lang="ru-RU" sz="1600" b="1" dirty="0" err="1">
                <a:solidFill>
                  <a:srgbClr val="293A55"/>
                </a:solidFill>
                <a:latin typeface="+mj-lt"/>
              </a:rPr>
              <a:t>позовної</a:t>
            </a:r>
            <a:r>
              <a:rPr lang="ru-RU" sz="1600" b="1" dirty="0">
                <a:solidFill>
                  <a:srgbClr val="293A55"/>
                </a:solidFill>
                <a:latin typeface="+mj-lt"/>
              </a:rPr>
              <a:t> </a:t>
            </a:r>
            <a:r>
              <a:rPr lang="ru-RU" sz="1600" b="1" dirty="0" err="1" smtClean="0">
                <a:solidFill>
                  <a:srgbClr val="293A55"/>
                </a:solidFill>
                <a:latin typeface="+mj-lt"/>
              </a:rPr>
              <a:t>давності</a:t>
            </a:r>
            <a:endParaRPr lang="ru-RU" sz="1600" b="1" dirty="0" smtClean="0">
              <a:solidFill>
                <a:srgbClr val="293A55"/>
              </a:solidFill>
              <a:latin typeface="+mj-lt"/>
            </a:endParaRPr>
          </a:p>
          <a:p>
            <a:pPr algn="ctr"/>
            <a:endParaRPr lang="ru-RU" sz="1600" b="1" dirty="0">
              <a:solidFill>
                <a:srgbClr val="293A55"/>
              </a:solidFill>
              <a:latin typeface="+mj-lt"/>
            </a:endParaRPr>
          </a:p>
          <a:p>
            <a:pPr algn="just"/>
            <a:r>
              <a:rPr lang="ru-RU" sz="1600" dirty="0">
                <a:solidFill>
                  <a:srgbClr val="293A55"/>
                </a:solidFill>
                <a:latin typeface="+mj-lt"/>
              </a:rPr>
              <a:t>Право </a:t>
            </a:r>
            <a:r>
              <a:rPr lang="ru-RU" sz="1600" dirty="0" err="1">
                <a:solidFill>
                  <a:srgbClr val="293A55"/>
                </a:solidFill>
                <a:latin typeface="+mj-lt"/>
              </a:rPr>
              <a:t>вимагати</a:t>
            </a:r>
            <a:r>
              <a:rPr lang="ru-RU" sz="1600" dirty="0">
                <a:solidFill>
                  <a:srgbClr val="293A55"/>
                </a:solidFill>
                <a:latin typeface="+mj-lt"/>
              </a:rPr>
              <a:t> </a:t>
            </a:r>
            <a:r>
              <a:rPr lang="ru-RU" sz="1600" dirty="0" err="1">
                <a:solidFill>
                  <a:srgbClr val="293A55"/>
                </a:solidFill>
                <a:latin typeface="+mj-lt"/>
              </a:rPr>
              <a:t>виплату</a:t>
            </a:r>
            <a:r>
              <a:rPr lang="ru-RU" sz="1600" dirty="0">
                <a:solidFill>
                  <a:srgbClr val="293A55"/>
                </a:solidFill>
                <a:latin typeface="+mj-lt"/>
              </a:rPr>
              <a:t> </a:t>
            </a:r>
            <a:r>
              <a:rPr lang="ru-RU" sz="1600" dirty="0" err="1">
                <a:solidFill>
                  <a:srgbClr val="293A55"/>
                </a:solidFill>
                <a:latin typeface="+mj-lt"/>
              </a:rPr>
              <a:t>нарахованих</a:t>
            </a:r>
            <a:r>
              <a:rPr lang="ru-RU" sz="1600" dirty="0">
                <a:solidFill>
                  <a:srgbClr val="293A55"/>
                </a:solidFill>
                <a:latin typeface="+mj-lt"/>
              </a:rPr>
              <a:t> </a:t>
            </a:r>
            <a:r>
              <a:rPr lang="ru-RU" sz="1600" dirty="0" err="1">
                <a:solidFill>
                  <a:srgbClr val="293A55"/>
                </a:solidFill>
                <a:latin typeface="+mj-lt"/>
              </a:rPr>
              <a:t>дивідендів</a:t>
            </a:r>
            <a:r>
              <a:rPr lang="ru-RU" sz="1600" dirty="0">
                <a:solidFill>
                  <a:srgbClr val="293A55"/>
                </a:solidFill>
                <a:latin typeface="+mj-lt"/>
              </a:rPr>
              <a:t>, </a:t>
            </a:r>
            <a:r>
              <a:rPr lang="ru-RU" sz="1600" dirty="0" err="1">
                <a:solidFill>
                  <a:srgbClr val="293A55"/>
                </a:solidFill>
                <a:latin typeface="+mj-lt"/>
              </a:rPr>
              <a:t>які</a:t>
            </a:r>
            <a:r>
              <a:rPr lang="ru-RU" sz="1600" dirty="0">
                <a:solidFill>
                  <a:srgbClr val="293A55"/>
                </a:solidFill>
                <a:latin typeface="+mj-lt"/>
              </a:rPr>
              <a:t> належали </a:t>
            </a:r>
            <a:r>
              <a:rPr lang="ru-RU" sz="1600" dirty="0" err="1">
                <a:solidFill>
                  <a:srgbClr val="293A55"/>
                </a:solidFill>
                <a:latin typeface="+mj-lt"/>
              </a:rPr>
              <a:t>спадкодавцю</a:t>
            </a:r>
            <a:r>
              <a:rPr lang="ru-RU" sz="1600" dirty="0">
                <a:solidFill>
                  <a:srgbClr val="293A55"/>
                </a:solidFill>
                <a:latin typeface="+mj-lt"/>
              </a:rPr>
              <a:t>, переходить до </a:t>
            </a:r>
            <a:r>
              <a:rPr lang="ru-RU" sz="1600" dirty="0" err="1">
                <a:solidFill>
                  <a:srgbClr val="293A55"/>
                </a:solidFill>
                <a:latin typeface="+mj-lt"/>
              </a:rPr>
              <a:t>спадкоємця</a:t>
            </a:r>
            <a:r>
              <a:rPr lang="ru-RU" sz="1600" dirty="0">
                <a:solidFill>
                  <a:srgbClr val="293A55"/>
                </a:solidFill>
                <a:latin typeface="+mj-lt"/>
              </a:rPr>
              <a:t> </a:t>
            </a:r>
            <a:r>
              <a:rPr lang="ru-RU" sz="1600" dirty="0" err="1">
                <a:solidFill>
                  <a:srgbClr val="293A55"/>
                </a:solidFill>
                <a:latin typeface="+mj-lt"/>
              </a:rPr>
              <a:t>акцій</a:t>
            </a:r>
            <a:r>
              <a:rPr lang="ru-RU" sz="1600" dirty="0">
                <a:solidFill>
                  <a:srgbClr val="293A55"/>
                </a:solidFill>
                <a:latin typeface="+mj-lt"/>
              </a:rPr>
              <a:t> станом на дату </a:t>
            </a:r>
            <a:r>
              <a:rPr lang="ru-RU" sz="1600" dirty="0" err="1">
                <a:solidFill>
                  <a:srgbClr val="293A55"/>
                </a:solidFill>
                <a:latin typeface="+mj-lt"/>
              </a:rPr>
              <a:t>відкриття</a:t>
            </a:r>
            <a:r>
              <a:rPr lang="ru-RU" sz="1600" dirty="0">
                <a:solidFill>
                  <a:srgbClr val="293A55"/>
                </a:solidFill>
                <a:latin typeface="+mj-lt"/>
              </a:rPr>
              <a:t> </a:t>
            </a:r>
            <a:r>
              <a:rPr lang="ru-RU" sz="1600" dirty="0" err="1">
                <a:solidFill>
                  <a:srgbClr val="293A55"/>
                </a:solidFill>
                <a:latin typeface="+mj-lt"/>
              </a:rPr>
              <a:t>спадщини</a:t>
            </a:r>
            <a:r>
              <a:rPr lang="ru-RU" sz="1600" dirty="0">
                <a:solidFill>
                  <a:srgbClr val="293A55"/>
                </a:solidFill>
                <a:latin typeface="+mj-lt"/>
              </a:rPr>
              <a:t>.</a:t>
            </a:r>
          </a:p>
          <a:p>
            <a:pPr algn="just"/>
            <a:r>
              <a:rPr lang="ru-RU" sz="1600" dirty="0">
                <a:solidFill>
                  <a:srgbClr val="293A55"/>
                </a:solidFill>
                <a:latin typeface="+mj-lt"/>
              </a:rPr>
              <a:t>Той факт, </a:t>
            </a:r>
            <a:r>
              <a:rPr lang="ru-RU" sz="1600" dirty="0" err="1">
                <a:solidFill>
                  <a:srgbClr val="293A55"/>
                </a:solidFill>
                <a:latin typeface="+mj-lt"/>
              </a:rPr>
              <a:t>що</a:t>
            </a:r>
            <a:r>
              <a:rPr lang="ru-RU" sz="1600" dirty="0">
                <a:solidFill>
                  <a:srgbClr val="293A55"/>
                </a:solidFill>
                <a:latin typeface="+mj-lt"/>
              </a:rPr>
              <a:t> на дату </a:t>
            </a:r>
            <a:r>
              <a:rPr lang="ru-RU" sz="1600" dirty="0" err="1">
                <a:solidFill>
                  <a:srgbClr val="293A55"/>
                </a:solidFill>
                <a:latin typeface="+mj-lt"/>
              </a:rPr>
              <a:t>відкриття</a:t>
            </a:r>
            <a:r>
              <a:rPr lang="ru-RU" sz="1600" dirty="0">
                <a:solidFill>
                  <a:srgbClr val="293A55"/>
                </a:solidFill>
                <a:latin typeface="+mj-lt"/>
              </a:rPr>
              <a:t> </a:t>
            </a:r>
            <a:r>
              <a:rPr lang="ru-RU" sz="1600" dirty="0" err="1">
                <a:solidFill>
                  <a:srgbClr val="293A55"/>
                </a:solidFill>
                <a:latin typeface="+mj-lt"/>
              </a:rPr>
              <a:t>спадщини</a:t>
            </a:r>
            <a:r>
              <a:rPr lang="ru-RU" sz="1600" dirty="0">
                <a:solidFill>
                  <a:srgbClr val="293A55"/>
                </a:solidFill>
                <a:latin typeface="+mj-lt"/>
              </a:rPr>
              <a:t> та/</a:t>
            </a:r>
            <a:r>
              <a:rPr lang="ru-RU" sz="1600" dirty="0" err="1">
                <a:solidFill>
                  <a:srgbClr val="293A55"/>
                </a:solidFill>
                <a:latin typeface="+mj-lt"/>
              </a:rPr>
              <a:t>або</a:t>
            </a:r>
            <a:r>
              <a:rPr lang="ru-RU" sz="1600" dirty="0">
                <a:solidFill>
                  <a:srgbClr val="293A55"/>
                </a:solidFill>
                <a:latin typeface="+mj-lt"/>
              </a:rPr>
              <a:t> на дату </a:t>
            </a:r>
            <a:r>
              <a:rPr lang="ru-RU" sz="1600" dirty="0" err="1">
                <a:solidFill>
                  <a:srgbClr val="293A55"/>
                </a:solidFill>
                <a:latin typeface="+mj-lt"/>
              </a:rPr>
              <a:t>зарахування</a:t>
            </a:r>
            <a:r>
              <a:rPr lang="ru-RU" sz="1600" dirty="0">
                <a:solidFill>
                  <a:srgbClr val="293A55"/>
                </a:solidFill>
                <a:latin typeface="+mj-lt"/>
              </a:rPr>
              <a:t> </a:t>
            </a:r>
            <a:r>
              <a:rPr lang="ru-RU" sz="1600" dirty="0" err="1">
                <a:solidFill>
                  <a:srgbClr val="293A55"/>
                </a:solidFill>
                <a:latin typeface="+mj-lt"/>
              </a:rPr>
              <a:t>акцій</a:t>
            </a:r>
            <a:r>
              <a:rPr lang="ru-RU" sz="1600" dirty="0">
                <a:solidFill>
                  <a:srgbClr val="293A55"/>
                </a:solidFill>
                <a:latin typeface="+mj-lt"/>
              </a:rPr>
              <a:t> на </a:t>
            </a:r>
            <a:r>
              <a:rPr lang="ru-RU" sz="1600" dirty="0" err="1">
                <a:solidFill>
                  <a:srgbClr val="293A55"/>
                </a:solidFill>
                <a:latin typeface="+mj-lt"/>
              </a:rPr>
              <a:t>рахунок</a:t>
            </a:r>
            <a:r>
              <a:rPr lang="ru-RU" sz="1600" dirty="0">
                <a:solidFill>
                  <a:srgbClr val="293A55"/>
                </a:solidFill>
                <a:latin typeface="+mj-lt"/>
              </a:rPr>
              <a:t> у </a:t>
            </a:r>
            <a:r>
              <a:rPr lang="ru-RU" sz="1600" dirty="0" err="1">
                <a:solidFill>
                  <a:srgbClr val="293A55"/>
                </a:solidFill>
                <a:latin typeface="+mj-lt"/>
              </a:rPr>
              <a:t>цінних</a:t>
            </a:r>
            <a:r>
              <a:rPr lang="ru-RU" sz="1600" dirty="0">
                <a:solidFill>
                  <a:srgbClr val="293A55"/>
                </a:solidFill>
                <a:latin typeface="+mj-lt"/>
              </a:rPr>
              <a:t> </a:t>
            </a:r>
            <a:r>
              <a:rPr lang="ru-RU" sz="1600" dirty="0" err="1">
                <a:solidFill>
                  <a:srgbClr val="293A55"/>
                </a:solidFill>
                <a:latin typeface="+mj-lt"/>
              </a:rPr>
              <a:t>паперах</a:t>
            </a:r>
            <a:r>
              <a:rPr lang="ru-RU" sz="1600" dirty="0">
                <a:solidFill>
                  <a:srgbClr val="293A55"/>
                </a:solidFill>
                <a:latin typeface="+mj-lt"/>
              </a:rPr>
              <a:t> </a:t>
            </a:r>
            <a:r>
              <a:rPr lang="ru-RU" sz="1600" dirty="0" err="1">
                <a:solidFill>
                  <a:srgbClr val="293A55"/>
                </a:solidFill>
                <a:latin typeface="+mj-lt"/>
              </a:rPr>
              <a:t>спадкоємця</a:t>
            </a:r>
            <a:r>
              <a:rPr lang="ru-RU" sz="1600" dirty="0">
                <a:solidFill>
                  <a:srgbClr val="293A55"/>
                </a:solidFill>
                <a:latin typeface="+mj-lt"/>
              </a:rPr>
              <a:t> </a:t>
            </a:r>
            <a:r>
              <a:rPr lang="ru-RU" sz="1600" dirty="0" err="1">
                <a:solidFill>
                  <a:srgbClr val="293A55"/>
                </a:solidFill>
                <a:latin typeface="+mj-lt"/>
              </a:rPr>
              <a:t>акцій</a:t>
            </a:r>
            <a:r>
              <a:rPr lang="ru-RU" sz="1600" dirty="0">
                <a:solidFill>
                  <a:srgbClr val="293A55"/>
                </a:solidFill>
                <a:latin typeface="+mj-lt"/>
              </a:rPr>
              <a:t> </a:t>
            </a:r>
            <a:r>
              <a:rPr lang="ru-RU" sz="1600" dirty="0" err="1">
                <a:solidFill>
                  <a:srgbClr val="293A55"/>
                </a:solidFill>
                <a:latin typeface="+mj-lt"/>
              </a:rPr>
              <a:t>спливла</a:t>
            </a:r>
            <a:r>
              <a:rPr lang="ru-RU" sz="1600" dirty="0">
                <a:solidFill>
                  <a:srgbClr val="293A55"/>
                </a:solidFill>
                <a:latin typeface="+mj-lt"/>
              </a:rPr>
              <a:t> </a:t>
            </a:r>
            <a:r>
              <a:rPr lang="ru-RU" sz="1600" dirty="0" err="1">
                <a:solidFill>
                  <a:srgbClr val="293A55"/>
                </a:solidFill>
                <a:latin typeface="+mj-lt"/>
              </a:rPr>
              <a:t>позовна</a:t>
            </a:r>
            <a:r>
              <a:rPr lang="ru-RU" sz="1600" dirty="0">
                <a:solidFill>
                  <a:srgbClr val="293A55"/>
                </a:solidFill>
                <a:latin typeface="+mj-lt"/>
              </a:rPr>
              <a:t> </a:t>
            </a:r>
            <a:r>
              <a:rPr lang="ru-RU" sz="1600" dirty="0" err="1">
                <a:solidFill>
                  <a:srgbClr val="293A55"/>
                </a:solidFill>
                <a:latin typeface="+mj-lt"/>
              </a:rPr>
              <a:t>давність</a:t>
            </a:r>
            <a:r>
              <a:rPr lang="ru-RU" sz="1600" dirty="0">
                <a:solidFill>
                  <a:srgbClr val="293A55"/>
                </a:solidFill>
                <a:latin typeface="+mj-lt"/>
              </a:rPr>
              <a:t>, не </a:t>
            </a:r>
            <a:r>
              <a:rPr lang="ru-RU" sz="1600" dirty="0" err="1">
                <a:solidFill>
                  <a:srgbClr val="293A55"/>
                </a:solidFill>
                <a:latin typeface="+mj-lt"/>
              </a:rPr>
              <a:t>свідчить</a:t>
            </a:r>
            <a:r>
              <a:rPr lang="ru-RU" sz="1600" dirty="0">
                <a:solidFill>
                  <a:srgbClr val="293A55"/>
                </a:solidFill>
                <a:latin typeface="+mj-lt"/>
              </a:rPr>
              <a:t> про </a:t>
            </a:r>
            <a:r>
              <a:rPr lang="ru-RU" sz="1600" dirty="0" err="1">
                <a:solidFill>
                  <a:srgbClr val="293A55"/>
                </a:solidFill>
                <a:latin typeface="+mj-lt"/>
              </a:rPr>
              <a:t>припинення</a:t>
            </a:r>
            <a:r>
              <a:rPr lang="ru-RU" sz="1600" dirty="0">
                <a:solidFill>
                  <a:srgbClr val="293A55"/>
                </a:solidFill>
                <a:latin typeface="+mj-lt"/>
              </a:rPr>
              <a:t> </a:t>
            </a:r>
            <a:r>
              <a:rPr lang="ru-RU" sz="1600" dirty="0" err="1">
                <a:solidFill>
                  <a:srgbClr val="293A55"/>
                </a:solidFill>
                <a:latin typeface="+mj-lt"/>
              </a:rPr>
              <a:t>зобов'язання</a:t>
            </a:r>
            <a:r>
              <a:rPr lang="ru-RU" sz="1600" dirty="0">
                <a:solidFill>
                  <a:srgbClr val="293A55"/>
                </a:solidFill>
                <a:latin typeface="+mj-lt"/>
              </a:rPr>
              <a:t> </a:t>
            </a:r>
            <a:r>
              <a:rPr lang="ru-RU" sz="1600" dirty="0" err="1">
                <a:solidFill>
                  <a:srgbClr val="293A55"/>
                </a:solidFill>
                <a:latin typeface="+mj-lt"/>
              </a:rPr>
              <a:t>товариства</a:t>
            </a:r>
            <a:r>
              <a:rPr lang="ru-RU" sz="1600" dirty="0">
                <a:solidFill>
                  <a:srgbClr val="293A55"/>
                </a:solidFill>
                <a:latin typeface="+mj-lt"/>
              </a:rPr>
              <a:t>.</a:t>
            </a:r>
          </a:p>
          <a:p>
            <a:pPr algn="just"/>
            <a:r>
              <a:rPr lang="ru-RU" sz="1600" dirty="0" err="1">
                <a:solidFill>
                  <a:srgbClr val="293A55"/>
                </a:solidFill>
                <a:latin typeface="+mj-lt"/>
              </a:rPr>
              <a:t>Порушення</a:t>
            </a:r>
            <a:r>
              <a:rPr lang="ru-RU" sz="1600" dirty="0">
                <a:solidFill>
                  <a:srgbClr val="293A55"/>
                </a:solidFill>
                <a:latin typeface="+mj-lt"/>
              </a:rPr>
              <a:t> </a:t>
            </a:r>
            <a:r>
              <a:rPr lang="ru-RU" sz="1600" dirty="0" err="1">
                <a:solidFill>
                  <a:srgbClr val="293A55"/>
                </a:solidFill>
                <a:latin typeface="+mj-lt"/>
              </a:rPr>
              <a:t>акціонерним</a:t>
            </a:r>
            <a:r>
              <a:rPr lang="ru-RU" sz="1600" dirty="0">
                <a:solidFill>
                  <a:srgbClr val="293A55"/>
                </a:solidFill>
                <a:latin typeface="+mj-lt"/>
              </a:rPr>
              <a:t> </a:t>
            </a:r>
            <a:r>
              <a:rPr lang="ru-RU" sz="1600" dirty="0" err="1">
                <a:solidFill>
                  <a:srgbClr val="293A55"/>
                </a:solidFill>
                <a:latin typeface="+mj-lt"/>
              </a:rPr>
              <a:t>товариством</a:t>
            </a:r>
            <a:r>
              <a:rPr lang="ru-RU" sz="1600" dirty="0">
                <a:solidFill>
                  <a:srgbClr val="293A55"/>
                </a:solidFill>
                <a:latin typeface="+mj-lt"/>
              </a:rPr>
              <a:t> </a:t>
            </a:r>
            <a:r>
              <a:rPr lang="ru-RU" sz="1600" dirty="0" err="1">
                <a:solidFill>
                  <a:srgbClr val="293A55"/>
                </a:solidFill>
                <a:latin typeface="+mj-lt"/>
              </a:rPr>
              <a:t>обов'язку</a:t>
            </a:r>
            <a:r>
              <a:rPr lang="ru-RU" sz="1600" dirty="0">
                <a:solidFill>
                  <a:srgbClr val="293A55"/>
                </a:solidFill>
                <a:latin typeface="+mj-lt"/>
              </a:rPr>
              <a:t> </a:t>
            </a:r>
            <a:r>
              <a:rPr lang="ru-RU" sz="1600" dirty="0" err="1">
                <a:solidFill>
                  <a:srgbClr val="293A55"/>
                </a:solidFill>
                <a:latin typeface="+mj-lt"/>
              </a:rPr>
              <a:t>щодо</a:t>
            </a:r>
            <a:r>
              <a:rPr lang="ru-RU" sz="1600" dirty="0">
                <a:solidFill>
                  <a:srgbClr val="293A55"/>
                </a:solidFill>
                <a:latin typeface="+mj-lt"/>
              </a:rPr>
              <a:t> персонального </a:t>
            </a:r>
            <a:r>
              <a:rPr lang="ru-RU" sz="1600" dirty="0" err="1">
                <a:solidFill>
                  <a:srgbClr val="293A55"/>
                </a:solidFill>
                <a:latin typeface="+mj-lt"/>
              </a:rPr>
              <a:t>повідомлення</a:t>
            </a:r>
            <a:r>
              <a:rPr lang="ru-RU" sz="1600" dirty="0">
                <a:solidFill>
                  <a:srgbClr val="293A55"/>
                </a:solidFill>
                <a:latin typeface="+mj-lt"/>
              </a:rPr>
              <a:t> </a:t>
            </a:r>
            <a:r>
              <a:rPr lang="ru-RU" sz="1600" dirty="0" err="1">
                <a:solidFill>
                  <a:srgbClr val="293A55"/>
                </a:solidFill>
                <a:latin typeface="+mj-lt"/>
              </a:rPr>
              <a:t>акціонера</a:t>
            </a:r>
            <a:r>
              <a:rPr lang="ru-RU" sz="1600" dirty="0">
                <a:solidFill>
                  <a:srgbClr val="293A55"/>
                </a:solidFill>
                <a:latin typeface="+mj-lt"/>
              </a:rPr>
              <a:t> про </a:t>
            </a:r>
            <a:r>
              <a:rPr lang="ru-RU" sz="1600" dirty="0" err="1">
                <a:solidFill>
                  <a:srgbClr val="293A55"/>
                </a:solidFill>
                <a:latin typeface="+mj-lt"/>
              </a:rPr>
              <a:t>загальні</a:t>
            </a:r>
            <a:r>
              <a:rPr lang="ru-RU" sz="1600" dirty="0">
                <a:solidFill>
                  <a:srgbClr val="293A55"/>
                </a:solidFill>
                <a:latin typeface="+mj-lt"/>
              </a:rPr>
              <a:t> </a:t>
            </a:r>
            <a:r>
              <a:rPr lang="ru-RU" sz="1600" dirty="0" err="1">
                <a:solidFill>
                  <a:srgbClr val="293A55"/>
                </a:solidFill>
                <a:latin typeface="+mj-lt"/>
              </a:rPr>
              <a:t>збори</a:t>
            </a:r>
            <a:r>
              <a:rPr lang="ru-RU" sz="1600" dirty="0">
                <a:solidFill>
                  <a:srgbClr val="293A55"/>
                </a:solidFill>
                <a:latin typeface="+mj-lt"/>
              </a:rPr>
              <a:t>, на </a:t>
            </a:r>
            <a:r>
              <a:rPr lang="ru-RU" sz="1600" dirty="0" err="1">
                <a:solidFill>
                  <a:srgbClr val="293A55"/>
                </a:solidFill>
                <a:latin typeface="+mj-lt"/>
              </a:rPr>
              <a:t>яких</a:t>
            </a:r>
            <a:r>
              <a:rPr lang="ru-RU" sz="1600" dirty="0">
                <a:solidFill>
                  <a:srgbClr val="293A55"/>
                </a:solidFill>
                <a:latin typeface="+mj-lt"/>
              </a:rPr>
              <a:t> </a:t>
            </a:r>
            <a:r>
              <a:rPr lang="ru-RU" sz="1600" dirty="0" err="1">
                <a:solidFill>
                  <a:srgbClr val="293A55"/>
                </a:solidFill>
                <a:latin typeface="+mj-lt"/>
              </a:rPr>
              <a:t>вирішувалося</a:t>
            </a:r>
            <a:r>
              <a:rPr lang="ru-RU" sz="1600" dirty="0">
                <a:solidFill>
                  <a:srgbClr val="293A55"/>
                </a:solidFill>
                <a:latin typeface="+mj-lt"/>
              </a:rPr>
              <a:t> </a:t>
            </a:r>
            <a:r>
              <a:rPr lang="ru-RU" sz="1600" dirty="0" err="1">
                <a:solidFill>
                  <a:srgbClr val="293A55"/>
                </a:solidFill>
                <a:latin typeface="+mj-lt"/>
              </a:rPr>
              <a:t>питання</a:t>
            </a:r>
            <a:r>
              <a:rPr lang="ru-RU" sz="1600" dirty="0">
                <a:solidFill>
                  <a:srgbClr val="293A55"/>
                </a:solidFill>
                <a:latin typeface="+mj-lt"/>
              </a:rPr>
              <a:t> </a:t>
            </a:r>
            <a:r>
              <a:rPr lang="ru-RU" sz="1600" dirty="0" err="1">
                <a:solidFill>
                  <a:srgbClr val="293A55"/>
                </a:solidFill>
                <a:latin typeface="+mj-lt"/>
              </a:rPr>
              <a:t>щодо</a:t>
            </a:r>
            <a:r>
              <a:rPr lang="ru-RU" sz="1600" dirty="0">
                <a:solidFill>
                  <a:srgbClr val="293A55"/>
                </a:solidFill>
                <a:latin typeface="+mj-lt"/>
              </a:rPr>
              <a:t> </a:t>
            </a:r>
            <a:r>
              <a:rPr lang="ru-RU" sz="1600" dirty="0" err="1">
                <a:solidFill>
                  <a:srgbClr val="293A55"/>
                </a:solidFill>
                <a:latin typeface="+mj-lt"/>
              </a:rPr>
              <a:t>виплати</a:t>
            </a:r>
            <a:r>
              <a:rPr lang="ru-RU" sz="1600" dirty="0">
                <a:solidFill>
                  <a:srgbClr val="293A55"/>
                </a:solidFill>
                <a:latin typeface="+mj-lt"/>
              </a:rPr>
              <a:t> </a:t>
            </a:r>
            <a:r>
              <a:rPr lang="ru-RU" sz="1600" dirty="0" err="1">
                <a:solidFill>
                  <a:srgbClr val="293A55"/>
                </a:solidFill>
                <a:latin typeface="+mj-lt"/>
              </a:rPr>
              <a:t>дивідендів</a:t>
            </a:r>
            <a:r>
              <a:rPr lang="ru-RU" sz="1600" dirty="0">
                <a:solidFill>
                  <a:srgbClr val="293A55"/>
                </a:solidFill>
                <a:latin typeface="+mj-lt"/>
              </a:rPr>
              <a:t>, є </a:t>
            </a:r>
            <a:r>
              <a:rPr lang="ru-RU" sz="1600" dirty="0" err="1">
                <a:solidFill>
                  <a:srgbClr val="293A55"/>
                </a:solidFill>
                <a:latin typeface="+mj-lt"/>
              </a:rPr>
              <a:t>поважною</a:t>
            </a:r>
            <a:r>
              <a:rPr lang="ru-RU" sz="1600" dirty="0">
                <a:solidFill>
                  <a:srgbClr val="293A55"/>
                </a:solidFill>
                <a:latin typeface="+mj-lt"/>
              </a:rPr>
              <a:t> причиною пропуску строку </a:t>
            </a:r>
            <a:r>
              <a:rPr lang="ru-RU" sz="1600" dirty="0" err="1">
                <a:solidFill>
                  <a:srgbClr val="293A55"/>
                </a:solidFill>
                <a:latin typeface="+mj-lt"/>
              </a:rPr>
              <a:t>позовної</a:t>
            </a:r>
            <a:r>
              <a:rPr lang="ru-RU" sz="1600" dirty="0">
                <a:solidFill>
                  <a:srgbClr val="293A55"/>
                </a:solidFill>
                <a:latin typeface="+mj-lt"/>
              </a:rPr>
              <a:t> </a:t>
            </a:r>
            <a:r>
              <a:rPr lang="ru-RU" sz="1600" dirty="0" err="1">
                <a:solidFill>
                  <a:srgbClr val="293A55"/>
                </a:solidFill>
                <a:latin typeface="+mj-lt"/>
              </a:rPr>
              <a:t>давності</a:t>
            </a:r>
            <a:r>
              <a:rPr lang="ru-RU" sz="1600" dirty="0">
                <a:solidFill>
                  <a:srgbClr val="293A55"/>
                </a:solidFill>
                <a:latin typeface="+mj-lt"/>
              </a:rPr>
              <a:t>.</a:t>
            </a:r>
            <a:endParaRPr lang="ru-RU" sz="1600" b="0" i="0" dirty="0">
              <a:solidFill>
                <a:srgbClr val="293A55"/>
              </a:solidFill>
              <a:effectLst/>
              <a:latin typeface="+mj-lt"/>
            </a:endParaRPr>
          </a:p>
        </p:txBody>
      </p:sp>
    </p:spTree>
    <p:extLst>
      <p:ext uri="{BB962C8B-B14F-4D97-AF65-F5344CB8AC3E}">
        <p14:creationId xmlns:p14="http://schemas.microsoft.com/office/powerpoint/2010/main" val="400086887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92183" y="813979"/>
            <a:ext cx="11007634" cy="5509200"/>
          </a:xfrm>
          <a:prstGeom prst="rect">
            <a:avLst/>
          </a:prstGeom>
        </p:spPr>
        <p:txBody>
          <a:bodyPr wrap="square">
            <a:spAutoFit/>
          </a:bodyPr>
          <a:lstStyle/>
          <a:p>
            <a:pPr algn="ctr"/>
            <a:r>
              <a:rPr lang="ru-RU" sz="1600" b="1" dirty="0">
                <a:solidFill>
                  <a:srgbClr val="293A55"/>
                </a:solidFill>
                <a:latin typeface="+mj-lt"/>
              </a:rPr>
              <a:t>ВЕРХОВНИЙ СУД</a:t>
            </a:r>
            <a:endParaRPr lang="ru-RU" sz="1600" dirty="0">
              <a:solidFill>
                <a:srgbClr val="293A55"/>
              </a:solidFill>
              <a:latin typeface="+mj-lt"/>
            </a:endParaRPr>
          </a:p>
          <a:p>
            <a:pPr algn="ctr"/>
            <a:r>
              <a:rPr lang="ru-RU" sz="1600" b="1" dirty="0">
                <a:solidFill>
                  <a:srgbClr val="293A55"/>
                </a:solidFill>
                <a:latin typeface="+mj-lt"/>
              </a:rPr>
              <a:t>ПРАВОВА ПОЗИЦІЯ</a:t>
            </a:r>
            <a:br>
              <a:rPr lang="ru-RU" sz="1600" b="1" dirty="0">
                <a:solidFill>
                  <a:srgbClr val="293A55"/>
                </a:solidFill>
                <a:latin typeface="+mj-lt"/>
              </a:rPr>
            </a:br>
            <a:r>
              <a:rPr lang="ru-RU" sz="1600" b="1" dirty="0">
                <a:solidFill>
                  <a:srgbClr val="293A55"/>
                </a:solidFill>
                <a:latin typeface="+mj-lt"/>
              </a:rPr>
              <a:t>(</a:t>
            </a:r>
            <a:r>
              <a:rPr lang="ru-RU" sz="1600" b="1" dirty="0">
                <a:solidFill>
                  <a:srgbClr val="00ADFA"/>
                </a:solidFill>
                <a:latin typeface="+mj-lt"/>
                <a:hlinkClick r:id="rId2"/>
              </a:rPr>
              <a:t>постанова </a:t>
            </a:r>
            <a:r>
              <a:rPr lang="ru-RU" sz="1600" b="1" dirty="0" err="1">
                <a:solidFill>
                  <a:srgbClr val="00ADFA"/>
                </a:solidFill>
                <a:latin typeface="+mj-lt"/>
                <a:hlinkClick r:id="rId2"/>
              </a:rPr>
              <a:t>від</a:t>
            </a:r>
            <a:r>
              <a:rPr lang="ru-RU" sz="1600" b="1" dirty="0">
                <a:solidFill>
                  <a:srgbClr val="00ADFA"/>
                </a:solidFill>
                <a:latin typeface="+mj-lt"/>
                <a:hlinkClick r:id="rId2"/>
              </a:rPr>
              <a:t> 25.05.2022 р. у </a:t>
            </a:r>
            <a:r>
              <a:rPr lang="ru-RU" sz="1600" b="1" dirty="0" err="1">
                <a:solidFill>
                  <a:srgbClr val="00ADFA"/>
                </a:solidFill>
                <a:latin typeface="+mj-lt"/>
                <a:hlinkClick r:id="rId2"/>
              </a:rPr>
              <a:t>справі</a:t>
            </a:r>
            <a:r>
              <a:rPr lang="ru-RU" sz="1600" b="1" dirty="0">
                <a:solidFill>
                  <a:srgbClr val="00ADFA"/>
                </a:solidFill>
                <a:latin typeface="+mj-lt"/>
                <a:hlinkClick r:id="rId2"/>
              </a:rPr>
              <a:t> </a:t>
            </a:r>
            <a:r>
              <a:rPr lang="en-US" sz="1600" b="1" dirty="0">
                <a:solidFill>
                  <a:srgbClr val="00ADFA"/>
                </a:solidFill>
                <a:latin typeface="+mj-lt"/>
                <a:hlinkClick r:id="rId2"/>
              </a:rPr>
              <a:t>N 542/1648/19</a:t>
            </a:r>
            <a:r>
              <a:rPr lang="en-US" sz="1600" b="1" dirty="0" smtClean="0">
                <a:solidFill>
                  <a:srgbClr val="293A55"/>
                </a:solidFill>
                <a:latin typeface="+mj-lt"/>
              </a:rPr>
              <a:t>)</a:t>
            </a:r>
            <a:endParaRPr lang="uk-UA" sz="1600" b="1" dirty="0" smtClean="0">
              <a:solidFill>
                <a:srgbClr val="293A55"/>
              </a:solidFill>
              <a:latin typeface="+mj-lt"/>
            </a:endParaRPr>
          </a:p>
          <a:p>
            <a:pPr algn="ctr"/>
            <a:r>
              <a:rPr lang="ru-RU" sz="1600" b="1" dirty="0" err="1">
                <a:solidFill>
                  <a:srgbClr val="293A55"/>
                </a:solidFill>
                <a:latin typeface="+mj-lt"/>
              </a:rPr>
              <a:t>Щодо</a:t>
            </a:r>
            <a:r>
              <a:rPr lang="ru-RU" sz="1600" b="1" dirty="0">
                <a:solidFill>
                  <a:srgbClr val="293A55"/>
                </a:solidFill>
                <a:latin typeface="+mj-lt"/>
              </a:rPr>
              <a:t> </a:t>
            </a:r>
            <a:r>
              <a:rPr lang="ru-RU" sz="1600" b="1" dirty="0" err="1">
                <a:solidFill>
                  <a:srgbClr val="293A55"/>
                </a:solidFill>
                <a:latin typeface="+mj-lt"/>
              </a:rPr>
              <a:t>встановлення</a:t>
            </a:r>
            <a:r>
              <a:rPr lang="ru-RU" sz="1600" b="1" dirty="0">
                <a:solidFill>
                  <a:srgbClr val="293A55"/>
                </a:solidFill>
                <a:latin typeface="+mj-lt"/>
              </a:rPr>
              <a:t> факту </a:t>
            </a:r>
            <a:r>
              <a:rPr lang="ru-RU" sz="1600" b="1" dirty="0" err="1">
                <a:solidFill>
                  <a:srgbClr val="293A55"/>
                </a:solidFill>
                <a:latin typeface="+mj-lt"/>
              </a:rPr>
              <a:t>проживання</a:t>
            </a:r>
            <a:r>
              <a:rPr lang="ru-RU" sz="1600" b="1" dirty="0">
                <a:solidFill>
                  <a:srgbClr val="293A55"/>
                </a:solidFill>
                <a:latin typeface="+mj-lt"/>
              </a:rPr>
              <a:t> </a:t>
            </a:r>
            <a:r>
              <a:rPr lang="ru-RU" sz="1600" b="1" dirty="0" err="1">
                <a:solidFill>
                  <a:srgbClr val="293A55"/>
                </a:solidFill>
                <a:latin typeface="+mj-lt"/>
              </a:rPr>
              <a:t>однією</a:t>
            </a:r>
            <a:r>
              <a:rPr lang="ru-RU" sz="1600" b="1" dirty="0">
                <a:solidFill>
                  <a:srgbClr val="293A55"/>
                </a:solidFill>
                <a:latin typeface="+mj-lt"/>
              </a:rPr>
              <a:t> </a:t>
            </a:r>
            <a:r>
              <a:rPr lang="ru-RU" sz="1600" b="1" dirty="0" err="1" smtClean="0">
                <a:solidFill>
                  <a:srgbClr val="293A55"/>
                </a:solidFill>
                <a:latin typeface="+mj-lt"/>
              </a:rPr>
              <a:t>сім'єю</a:t>
            </a:r>
            <a:endParaRPr lang="ru-RU" sz="1600" b="1" dirty="0" smtClean="0">
              <a:solidFill>
                <a:srgbClr val="293A55"/>
              </a:solidFill>
              <a:latin typeface="+mj-lt"/>
            </a:endParaRPr>
          </a:p>
          <a:p>
            <a:pPr algn="ctr"/>
            <a:endParaRPr lang="en-US" sz="1600" b="1" dirty="0">
              <a:solidFill>
                <a:srgbClr val="293A55"/>
              </a:solidFill>
              <a:latin typeface="+mj-lt"/>
            </a:endParaRPr>
          </a:p>
          <a:p>
            <a:pPr algn="just"/>
            <a:r>
              <a:rPr lang="ru-RU" sz="1600" b="1" dirty="0">
                <a:solidFill>
                  <a:srgbClr val="293A55"/>
                </a:solidFill>
                <a:latin typeface="+mj-lt"/>
              </a:rPr>
              <a:t>Лише </a:t>
            </a:r>
            <a:r>
              <a:rPr lang="ru-RU" sz="1600" b="1" dirty="0" err="1">
                <a:solidFill>
                  <a:srgbClr val="293A55"/>
                </a:solidFill>
                <a:latin typeface="+mj-lt"/>
              </a:rPr>
              <a:t>надання</a:t>
            </a:r>
            <a:r>
              <a:rPr lang="ru-RU" sz="1600" b="1" dirty="0">
                <a:solidFill>
                  <a:srgbClr val="293A55"/>
                </a:solidFill>
                <a:latin typeface="+mj-lt"/>
              </a:rPr>
              <a:t> </a:t>
            </a:r>
            <a:r>
              <a:rPr lang="ru-RU" sz="1600" b="1" dirty="0" err="1">
                <a:solidFill>
                  <a:srgbClr val="293A55"/>
                </a:solidFill>
                <a:latin typeface="+mj-lt"/>
              </a:rPr>
              <a:t>допомоги</a:t>
            </a:r>
            <a:r>
              <a:rPr lang="ru-RU" sz="1600" b="1" dirty="0">
                <a:solidFill>
                  <a:srgbClr val="293A55"/>
                </a:solidFill>
                <a:latin typeface="+mj-lt"/>
              </a:rPr>
              <a:t> </a:t>
            </a:r>
            <a:r>
              <a:rPr lang="ru-RU" sz="1600" b="1" dirty="0" err="1">
                <a:solidFill>
                  <a:srgbClr val="293A55"/>
                </a:solidFill>
                <a:latin typeface="+mj-lt"/>
              </a:rPr>
              <a:t>одинокій</a:t>
            </a:r>
            <a:r>
              <a:rPr lang="ru-RU" sz="1600" b="1" dirty="0">
                <a:solidFill>
                  <a:srgbClr val="293A55"/>
                </a:solidFill>
                <a:latin typeface="+mj-lt"/>
              </a:rPr>
              <a:t> </a:t>
            </a:r>
            <a:r>
              <a:rPr lang="ru-RU" sz="1600" b="1" dirty="0" err="1">
                <a:solidFill>
                  <a:srgbClr val="293A55"/>
                </a:solidFill>
                <a:latin typeface="+mj-lt"/>
              </a:rPr>
              <a:t>особі</a:t>
            </a:r>
            <a:r>
              <a:rPr lang="ru-RU" sz="1600" b="1" dirty="0">
                <a:solidFill>
                  <a:srgbClr val="293A55"/>
                </a:solidFill>
                <a:latin typeface="+mj-lt"/>
              </a:rPr>
              <a:t> </a:t>
            </a:r>
            <a:r>
              <a:rPr lang="ru-RU" sz="1600" b="1" dirty="0" err="1">
                <a:solidFill>
                  <a:srgbClr val="293A55"/>
                </a:solidFill>
                <a:latin typeface="+mj-lt"/>
              </a:rPr>
              <a:t>похилого</a:t>
            </a:r>
            <a:r>
              <a:rPr lang="ru-RU" sz="1600" b="1" dirty="0">
                <a:solidFill>
                  <a:srgbClr val="293A55"/>
                </a:solidFill>
                <a:latin typeface="+mj-lt"/>
              </a:rPr>
              <a:t> </a:t>
            </a:r>
            <a:r>
              <a:rPr lang="ru-RU" sz="1600" b="1" dirty="0" err="1">
                <a:solidFill>
                  <a:srgbClr val="293A55"/>
                </a:solidFill>
                <a:latin typeface="+mj-lt"/>
              </a:rPr>
              <a:t>віку</a:t>
            </a:r>
            <a:r>
              <a:rPr lang="ru-RU" sz="1600" b="1" dirty="0">
                <a:solidFill>
                  <a:srgbClr val="293A55"/>
                </a:solidFill>
                <a:latin typeface="+mj-lt"/>
              </a:rPr>
              <a:t> (</a:t>
            </a:r>
            <a:r>
              <a:rPr lang="ru-RU" sz="1600" b="1" dirty="0" err="1">
                <a:solidFill>
                  <a:srgbClr val="293A55"/>
                </a:solidFill>
                <a:latin typeface="+mj-lt"/>
              </a:rPr>
              <a:t>спадкодавцю</a:t>
            </a:r>
            <a:r>
              <a:rPr lang="ru-RU" sz="1600" b="1" dirty="0">
                <a:solidFill>
                  <a:srgbClr val="293A55"/>
                </a:solidFill>
                <a:latin typeface="+mj-lt"/>
              </a:rPr>
              <a:t>), яка за станом </a:t>
            </a:r>
            <a:r>
              <a:rPr lang="ru-RU" sz="1600" b="1" dirty="0" err="1">
                <a:solidFill>
                  <a:srgbClr val="293A55"/>
                </a:solidFill>
                <a:latin typeface="+mj-lt"/>
              </a:rPr>
              <a:t>здоров'я</a:t>
            </a:r>
            <a:r>
              <a:rPr lang="ru-RU" sz="1600" b="1" dirty="0">
                <a:solidFill>
                  <a:srgbClr val="293A55"/>
                </a:solidFill>
                <a:latin typeface="+mj-lt"/>
              </a:rPr>
              <a:t> </a:t>
            </a:r>
            <a:r>
              <a:rPr lang="ru-RU" sz="1600" b="1" dirty="0" err="1">
                <a:solidFill>
                  <a:srgbClr val="293A55"/>
                </a:solidFill>
                <a:latin typeface="+mj-lt"/>
              </a:rPr>
              <a:t>потребувала</a:t>
            </a:r>
            <a:r>
              <a:rPr lang="ru-RU" sz="1600" b="1" dirty="0">
                <a:solidFill>
                  <a:srgbClr val="293A55"/>
                </a:solidFill>
                <a:latin typeface="+mj-lt"/>
              </a:rPr>
              <a:t> </a:t>
            </a:r>
            <a:r>
              <a:rPr lang="ru-RU" sz="1600" b="1" dirty="0" err="1">
                <a:solidFill>
                  <a:srgbClr val="293A55"/>
                </a:solidFill>
                <a:latin typeface="+mj-lt"/>
              </a:rPr>
              <a:t>постійного</a:t>
            </a:r>
            <a:r>
              <a:rPr lang="ru-RU" sz="1600" b="1" dirty="0">
                <a:solidFill>
                  <a:srgbClr val="293A55"/>
                </a:solidFill>
                <a:latin typeface="+mj-lt"/>
              </a:rPr>
              <a:t> </a:t>
            </a:r>
            <a:r>
              <a:rPr lang="ru-RU" sz="1600" b="1" dirty="0" err="1">
                <a:solidFill>
                  <a:srgbClr val="293A55"/>
                </a:solidFill>
                <a:latin typeface="+mj-lt"/>
              </a:rPr>
              <a:t>стороннього</a:t>
            </a:r>
            <a:r>
              <a:rPr lang="ru-RU" sz="1600" b="1" dirty="0">
                <a:solidFill>
                  <a:srgbClr val="293A55"/>
                </a:solidFill>
                <a:latin typeface="+mj-lt"/>
              </a:rPr>
              <a:t> догляду, не є </a:t>
            </a:r>
            <a:r>
              <a:rPr lang="ru-RU" sz="1600" b="1" dirty="0" err="1">
                <a:solidFill>
                  <a:srgbClr val="293A55"/>
                </a:solidFill>
                <a:latin typeface="+mj-lt"/>
              </a:rPr>
              <a:t>достатньою</a:t>
            </a:r>
            <a:r>
              <a:rPr lang="ru-RU" sz="1600" b="1" dirty="0">
                <a:solidFill>
                  <a:srgbClr val="293A55"/>
                </a:solidFill>
                <a:latin typeface="+mj-lt"/>
              </a:rPr>
              <a:t> </a:t>
            </a:r>
            <a:r>
              <a:rPr lang="ru-RU" sz="1600" b="1" dirty="0" err="1">
                <a:solidFill>
                  <a:srgbClr val="293A55"/>
                </a:solidFill>
                <a:latin typeface="+mj-lt"/>
              </a:rPr>
              <a:t>підставою</a:t>
            </a:r>
            <a:r>
              <a:rPr lang="ru-RU" sz="1600" b="1" dirty="0">
                <a:solidFill>
                  <a:srgbClr val="293A55"/>
                </a:solidFill>
                <a:latin typeface="+mj-lt"/>
              </a:rPr>
              <a:t> для </a:t>
            </a:r>
            <a:r>
              <a:rPr lang="ru-RU" sz="1600" b="1" dirty="0" err="1">
                <a:solidFill>
                  <a:srgbClr val="293A55"/>
                </a:solidFill>
                <a:latin typeface="+mj-lt"/>
              </a:rPr>
              <a:t>встановлення</a:t>
            </a:r>
            <a:r>
              <a:rPr lang="ru-RU" sz="1600" b="1" dirty="0">
                <a:solidFill>
                  <a:srgbClr val="293A55"/>
                </a:solidFill>
                <a:latin typeface="+mj-lt"/>
              </a:rPr>
              <a:t> факту </a:t>
            </a:r>
            <a:r>
              <a:rPr lang="ru-RU" sz="1600" b="1" dirty="0" err="1">
                <a:solidFill>
                  <a:srgbClr val="293A55"/>
                </a:solidFill>
                <a:latin typeface="+mj-lt"/>
              </a:rPr>
              <a:t>проживання</a:t>
            </a:r>
            <a:r>
              <a:rPr lang="ru-RU" sz="1600" b="1" dirty="0">
                <a:solidFill>
                  <a:srgbClr val="293A55"/>
                </a:solidFill>
                <a:latin typeface="+mj-lt"/>
              </a:rPr>
              <a:t> з нею </a:t>
            </a:r>
            <a:r>
              <a:rPr lang="ru-RU" sz="1600" b="1" dirty="0" err="1">
                <a:solidFill>
                  <a:srgbClr val="293A55"/>
                </a:solidFill>
                <a:latin typeface="+mj-lt"/>
              </a:rPr>
              <a:t>однією</a:t>
            </a:r>
            <a:r>
              <a:rPr lang="ru-RU" sz="1600" b="1" dirty="0">
                <a:solidFill>
                  <a:srgbClr val="293A55"/>
                </a:solidFill>
                <a:latin typeface="+mj-lt"/>
              </a:rPr>
              <a:t> </a:t>
            </a:r>
            <a:r>
              <a:rPr lang="ru-RU" sz="1600" b="1" dirty="0" err="1">
                <a:solidFill>
                  <a:srgbClr val="293A55"/>
                </a:solidFill>
                <a:latin typeface="+mj-lt"/>
              </a:rPr>
              <a:t>сім'єю</a:t>
            </a:r>
            <a:r>
              <a:rPr lang="ru-RU" sz="1600" b="1" dirty="0">
                <a:solidFill>
                  <a:srgbClr val="293A55"/>
                </a:solidFill>
                <a:latin typeface="+mj-lt"/>
              </a:rPr>
              <a:t> не </a:t>
            </a:r>
            <a:r>
              <a:rPr lang="ru-RU" sz="1600" b="1" dirty="0" err="1">
                <a:solidFill>
                  <a:srgbClr val="293A55"/>
                </a:solidFill>
                <a:latin typeface="+mj-lt"/>
              </a:rPr>
              <a:t>менш</a:t>
            </a:r>
            <a:r>
              <a:rPr lang="ru-RU" sz="1600" b="1" dirty="0">
                <a:solidFill>
                  <a:srgbClr val="293A55"/>
                </a:solidFill>
                <a:latin typeface="+mj-lt"/>
              </a:rPr>
              <a:t> як </a:t>
            </a:r>
            <a:r>
              <a:rPr lang="ru-RU" sz="1600" b="1" dirty="0" err="1">
                <a:solidFill>
                  <a:srgbClr val="293A55"/>
                </a:solidFill>
                <a:latin typeface="+mj-lt"/>
              </a:rPr>
              <a:t>п'ять</a:t>
            </a:r>
            <a:r>
              <a:rPr lang="ru-RU" sz="1600" b="1" dirty="0">
                <a:solidFill>
                  <a:srgbClr val="293A55"/>
                </a:solidFill>
                <a:latin typeface="+mj-lt"/>
              </a:rPr>
              <a:t> </a:t>
            </a:r>
            <a:r>
              <a:rPr lang="ru-RU" sz="1600" b="1" dirty="0" err="1">
                <a:solidFill>
                  <a:srgbClr val="293A55"/>
                </a:solidFill>
                <a:latin typeface="+mj-lt"/>
              </a:rPr>
              <a:t>років</a:t>
            </a:r>
            <a:r>
              <a:rPr lang="ru-RU" sz="1600" b="1" dirty="0">
                <a:solidFill>
                  <a:srgbClr val="293A55"/>
                </a:solidFill>
                <a:latin typeface="+mj-lt"/>
              </a:rPr>
              <a:t> до часу </a:t>
            </a:r>
            <a:r>
              <a:rPr lang="ru-RU" sz="1600" b="1" dirty="0" err="1">
                <a:solidFill>
                  <a:srgbClr val="293A55"/>
                </a:solidFill>
                <a:latin typeface="+mj-lt"/>
              </a:rPr>
              <a:t>відкриття</a:t>
            </a:r>
            <a:r>
              <a:rPr lang="ru-RU" sz="1600" b="1" dirty="0">
                <a:solidFill>
                  <a:srgbClr val="293A55"/>
                </a:solidFill>
                <a:latin typeface="+mj-lt"/>
              </a:rPr>
              <a:t> </a:t>
            </a:r>
            <a:r>
              <a:rPr lang="ru-RU" sz="1600" b="1" dirty="0" err="1">
                <a:solidFill>
                  <a:srgbClr val="293A55"/>
                </a:solidFill>
                <a:latin typeface="+mj-lt"/>
              </a:rPr>
              <a:t>спадщини</a:t>
            </a:r>
            <a:r>
              <a:rPr lang="ru-RU" sz="1600" dirty="0">
                <a:solidFill>
                  <a:srgbClr val="293A55"/>
                </a:solidFill>
                <a:latin typeface="+mj-lt"/>
              </a:rPr>
              <a:t>.</a:t>
            </a:r>
          </a:p>
          <a:p>
            <a:pPr algn="just"/>
            <a:r>
              <a:rPr lang="ru-RU" sz="1600" dirty="0">
                <a:solidFill>
                  <a:srgbClr val="293A55"/>
                </a:solidFill>
                <a:latin typeface="+mj-lt"/>
              </a:rPr>
              <a:t>При </a:t>
            </a:r>
            <a:r>
              <a:rPr lang="ru-RU" sz="1600" dirty="0" err="1">
                <a:solidFill>
                  <a:srgbClr val="293A55"/>
                </a:solidFill>
                <a:latin typeface="+mj-lt"/>
              </a:rPr>
              <a:t>вирішенні</a:t>
            </a:r>
            <a:r>
              <a:rPr lang="ru-RU" sz="1600" dirty="0">
                <a:solidFill>
                  <a:srgbClr val="293A55"/>
                </a:solidFill>
                <a:latin typeface="+mj-lt"/>
              </a:rPr>
              <a:t> спору про право на </a:t>
            </a:r>
            <a:r>
              <a:rPr lang="ru-RU" sz="1600" dirty="0" err="1">
                <a:solidFill>
                  <a:srgbClr val="293A55"/>
                </a:solidFill>
                <a:latin typeface="+mj-lt"/>
              </a:rPr>
              <a:t>спадщину</a:t>
            </a:r>
            <a:r>
              <a:rPr lang="ru-RU" sz="1600" dirty="0">
                <a:solidFill>
                  <a:srgbClr val="293A55"/>
                </a:solidFill>
                <a:latin typeface="+mj-lt"/>
              </a:rPr>
              <a:t> </a:t>
            </a:r>
            <a:r>
              <a:rPr lang="ru-RU" sz="1600" dirty="0" err="1">
                <a:solidFill>
                  <a:srgbClr val="293A55"/>
                </a:solidFill>
                <a:latin typeface="+mj-lt"/>
              </a:rPr>
              <a:t>осіб</a:t>
            </a:r>
            <a:r>
              <a:rPr lang="ru-RU" sz="1600" dirty="0">
                <a:solidFill>
                  <a:srgbClr val="293A55"/>
                </a:solidFill>
                <a:latin typeface="+mj-lt"/>
              </a:rPr>
              <a:t>, </a:t>
            </a:r>
            <a:r>
              <a:rPr lang="ru-RU" sz="1600" dirty="0" err="1">
                <a:solidFill>
                  <a:srgbClr val="293A55"/>
                </a:solidFill>
                <a:latin typeface="+mj-lt"/>
              </a:rPr>
              <a:t>які</a:t>
            </a:r>
            <a:r>
              <a:rPr lang="ru-RU" sz="1600" dirty="0">
                <a:solidFill>
                  <a:srgbClr val="293A55"/>
                </a:solidFill>
                <a:latin typeface="+mj-lt"/>
              </a:rPr>
              <a:t> проживали </a:t>
            </a:r>
            <a:r>
              <a:rPr lang="ru-RU" sz="1600" dirty="0" err="1">
                <a:solidFill>
                  <a:srgbClr val="293A55"/>
                </a:solidFill>
                <a:latin typeface="+mj-lt"/>
              </a:rPr>
              <a:t>зі</a:t>
            </a:r>
            <a:r>
              <a:rPr lang="ru-RU" sz="1600" dirty="0">
                <a:solidFill>
                  <a:srgbClr val="293A55"/>
                </a:solidFill>
                <a:latin typeface="+mj-lt"/>
              </a:rPr>
              <a:t> </a:t>
            </a:r>
            <a:r>
              <a:rPr lang="ru-RU" sz="1600" dirty="0" err="1">
                <a:solidFill>
                  <a:srgbClr val="293A55"/>
                </a:solidFill>
                <a:latin typeface="+mj-lt"/>
              </a:rPr>
              <a:t>спадкодавцем</a:t>
            </a:r>
            <a:r>
              <a:rPr lang="ru-RU" sz="1600" dirty="0">
                <a:solidFill>
                  <a:srgbClr val="293A55"/>
                </a:solidFill>
                <a:latin typeface="+mj-lt"/>
              </a:rPr>
              <a:t> </a:t>
            </a:r>
            <a:r>
              <a:rPr lang="ru-RU" sz="1600" dirty="0" err="1">
                <a:solidFill>
                  <a:srgbClr val="293A55"/>
                </a:solidFill>
                <a:latin typeface="+mj-lt"/>
              </a:rPr>
              <a:t>однією</a:t>
            </a:r>
            <a:r>
              <a:rPr lang="ru-RU" sz="1600" dirty="0">
                <a:solidFill>
                  <a:srgbClr val="293A55"/>
                </a:solidFill>
                <a:latin typeface="+mj-lt"/>
              </a:rPr>
              <a:t> </a:t>
            </a:r>
            <a:r>
              <a:rPr lang="ru-RU" sz="1600" dirty="0" err="1">
                <a:solidFill>
                  <a:srgbClr val="293A55"/>
                </a:solidFill>
                <a:latin typeface="+mj-lt"/>
              </a:rPr>
              <a:t>сім'єю</a:t>
            </a:r>
            <a:r>
              <a:rPr lang="ru-RU" sz="1600" dirty="0">
                <a:solidFill>
                  <a:srgbClr val="293A55"/>
                </a:solidFill>
                <a:latin typeface="+mj-lt"/>
              </a:rPr>
              <a:t> не </a:t>
            </a:r>
            <a:r>
              <a:rPr lang="ru-RU" sz="1600" dirty="0" err="1">
                <a:solidFill>
                  <a:srgbClr val="293A55"/>
                </a:solidFill>
                <a:latin typeface="+mj-lt"/>
              </a:rPr>
              <a:t>менш</a:t>
            </a:r>
            <a:r>
              <a:rPr lang="ru-RU" sz="1600" dirty="0">
                <a:solidFill>
                  <a:srgbClr val="293A55"/>
                </a:solidFill>
                <a:latin typeface="+mj-lt"/>
              </a:rPr>
              <a:t> як </a:t>
            </a:r>
            <a:r>
              <a:rPr lang="ru-RU" sz="1600" dirty="0" err="1">
                <a:solidFill>
                  <a:srgbClr val="293A55"/>
                </a:solidFill>
                <a:latin typeface="+mj-lt"/>
              </a:rPr>
              <a:t>п'ять</a:t>
            </a:r>
            <a:r>
              <a:rPr lang="ru-RU" sz="1600" dirty="0">
                <a:solidFill>
                  <a:srgbClr val="293A55"/>
                </a:solidFill>
                <a:latin typeface="+mj-lt"/>
              </a:rPr>
              <a:t> </a:t>
            </a:r>
            <a:r>
              <a:rPr lang="ru-RU" sz="1600" dirty="0" err="1">
                <a:solidFill>
                  <a:srgbClr val="293A55"/>
                </a:solidFill>
                <a:latin typeface="+mj-lt"/>
              </a:rPr>
              <a:t>років</a:t>
            </a:r>
            <a:r>
              <a:rPr lang="ru-RU" sz="1600" dirty="0">
                <a:solidFill>
                  <a:srgbClr val="293A55"/>
                </a:solidFill>
                <a:latin typeface="+mj-lt"/>
              </a:rPr>
              <a:t> до часу </a:t>
            </a:r>
            <a:r>
              <a:rPr lang="ru-RU" sz="1600" dirty="0" err="1">
                <a:solidFill>
                  <a:srgbClr val="293A55"/>
                </a:solidFill>
                <a:latin typeface="+mj-lt"/>
              </a:rPr>
              <a:t>відкриття</a:t>
            </a:r>
            <a:r>
              <a:rPr lang="ru-RU" sz="1600" dirty="0">
                <a:solidFill>
                  <a:srgbClr val="293A55"/>
                </a:solidFill>
                <a:latin typeface="+mj-lt"/>
              </a:rPr>
              <a:t> </a:t>
            </a:r>
            <a:r>
              <a:rPr lang="ru-RU" sz="1600" dirty="0" err="1">
                <a:solidFill>
                  <a:srgbClr val="293A55"/>
                </a:solidFill>
                <a:latin typeface="+mj-lt"/>
              </a:rPr>
              <a:t>спадщини</a:t>
            </a:r>
            <a:r>
              <a:rPr lang="ru-RU" sz="1600" dirty="0">
                <a:solidFill>
                  <a:srgbClr val="293A55"/>
                </a:solidFill>
                <a:latin typeface="+mj-lt"/>
              </a:rPr>
              <a:t> (</a:t>
            </a:r>
            <a:r>
              <a:rPr lang="ru-RU" sz="1600" dirty="0" err="1">
                <a:solidFill>
                  <a:srgbClr val="293A55"/>
                </a:solidFill>
                <a:latin typeface="+mj-lt"/>
              </a:rPr>
              <a:t>четверта</a:t>
            </a:r>
            <a:r>
              <a:rPr lang="ru-RU" sz="1600" dirty="0">
                <a:solidFill>
                  <a:srgbClr val="293A55"/>
                </a:solidFill>
                <a:latin typeface="+mj-lt"/>
              </a:rPr>
              <a:t> </a:t>
            </a:r>
            <a:r>
              <a:rPr lang="ru-RU" sz="1600" dirty="0" err="1">
                <a:solidFill>
                  <a:srgbClr val="293A55"/>
                </a:solidFill>
                <a:latin typeface="+mj-lt"/>
              </a:rPr>
              <a:t>черга</a:t>
            </a:r>
            <a:r>
              <a:rPr lang="ru-RU" sz="1600" dirty="0">
                <a:solidFill>
                  <a:srgbClr val="293A55"/>
                </a:solidFill>
                <a:latin typeface="+mj-lt"/>
              </a:rPr>
              <a:t> </a:t>
            </a:r>
            <a:r>
              <a:rPr lang="ru-RU" sz="1600" dirty="0" err="1">
                <a:solidFill>
                  <a:srgbClr val="293A55"/>
                </a:solidFill>
                <a:latin typeface="+mj-lt"/>
              </a:rPr>
              <a:t>спадкоємців</a:t>
            </a:r>
            <a:r>
              <a:rPr lang="ru-RU" sz="1600" dirty="0">
                <a:solidFill>
                  <a:srgbClr val="293A55"/>
                </a:solidFill>
                <a:latin typeface="+mj-lt"/>
              </a:rPr>
              <a:t> за законом), судам </a:t>
            </a:r>
            <a:r>
              <a:rPr lang="ru-RU" sz="1600" dirty="0" err="1">
                <a:solidFill>
                  <a:srgbClr val="293A55"/>
                </a:solidFill>
                <a:latin typeface="+mj-lt"/>
              </a:rPr>
              <a:t>необхідно</a:t>
            </a:r>
            <a:r>
              <a:rPr lang="ru-RU" sz="1600" dirty="0">
                <a:solidFill>
                  <a:srgbClr val="293A55"/>
                </a:solidFill>
                <a:latin typeface="+mj-lt"/>
              </a:rPr>
              <a:t> </a:t>
            </a:r>
            <a:r>
              <a:rPr lang="ru-RU" sz="1600" dirty="0" err="1">
                <a:solidFill>
                  <a:srgbClr val="293A55"/>
                </a:solidFill>
                <a:latin typeface="+mj-lt"/>
              </a:rPr>
              <a:t>враховувати</a:t>
            </a:r>
            <a:r>
              <a:rPr lang="ru-RU" sz="1600" dirty="0">
                <a:solidFill>
                  <a:srgbClr val="293A55"/>
                </a:solidFill>
                <a:latin typeface="+mj-lt"/>
              </a:rPr>
              <a:t> правила </a:t>
            </a:r>
            <a:r>
              <a:rPr lang="ru-RU" sz="1600" dirty="0" err="1">
                <a:solidFill>
                  <a:srgbClr val="00ADFA"/>
                </a:solidFill>
                <a:latin typeface="+mj-lt"/>
                <a:hlinkClick r:id="rId3"/>
              </a:rPr>
              <a:t>частини</a:t>
            </a:r>
            <a:r>
              <a:rPr lang="ru-RU" sz="1600" dirty="0">
                <a:solidFill>
                  <a:srgbClr val="00ADFA"/>
                </a:solidFill>
                <a:latin typeface="+mj-lt"/>
                <a:hlinkClick r:id="rId3"/>
              </a:rPr>
              <a:t> </a:t>
            </a:r>
            <a:r>
              <a:rPr lang="ru-RU" sz="1600" dirty="0" err="1">
                <a:solidFill>
                  <a:srgbClr val="00ADFA"/>
                </a:solidFill>
                <a:latin typeface="+mj-lt"/>
                <a:hlinkClick r:id="rId3"/>
              </a:rPr>
              <a:t>другої</a:t>
            </a:r>
            <a:r>
              <a:rPr lang="ru-RU" sz="1600" dirty="0">
                <a:solidFill>
                  <a:srgbClr val="00ADFA"/>
                </a:solidFill>
                <a:latin typeface="+mj-lt"/>
                <a:hlinkClick r:id="rId3"/>
              </a:rPr>
              <a:t> </a:t>
            </a:r>
            <a:r>
              <a:rPr lang="ru-RU" sz="1600" dirty="0" err="1">
                <a:solidFill>
                  <a:srgbClr val="00ADFA"/>
                </a:solidFill>
                <a:latin typeface="+mj-lt"/>
                <a:hlinkClick r:id="rId3"/>
              </a:rPr>
              <a:t>статті</a:t>
            </a:r>
            <a:r>
              <a:rPr lang="ru-RU" sz="1600" dirty="0">
                <a:solidFill>
                  <a:srgbClr val="00ADFA"/>
                </a:solidFill>
                <a:latin typeface="+mj-lt"/>
                <a:hlinkClick r:id="rId3"/>
              </a:rPr>
              <a:t> 3 СК </a:t>
            </a:r>
            <a:r>
              <a:rPr lang="ru-RU" sz="1600" dirty="0" err="1">
                <a:solidFill>
                  <a:srgbClr val="00ADFA"/>
                </a:solidFill>
                <a:latin typeface="+mj-lt"/>
                <a:hlinkClick r:id="rId3"/>
              </a:rPr>
              <a:t>України</a:t>
            </a:r>
            <a:r>
              <a:rPr lang="ru-RU" sz="1600" dirty="0">
                <a:solidFill>
                  <a:srgbClr val="293A55"/>
                </a:solidFill>
                <a:latin typeface="+mj-lt"/>
              </a:rPr>
              <a:t> про те, </a:t>
            </a:r>
            <a:r>
              <a:rPr lang="ru-RU" sz="1600" dirty="0" err="1">
                <a:solidFill>
                  <a:srgbClr val="293A55"/>
                </a:solidFill>
                <a:latin typeface="+mj-lt"/>
              </a:rPr>
              <a:t>що</a:t>
            </a:r>
            <a:r>
              <a:rPr lang="ru-RU" sz="1600" dirty="0">
                <a:solidFill>
                  <a:srgbClr val="293A55"/>
                </a:solidFill>
                <a:latin typeface="+mj-lt"/>
              </a:rPr>
              <a:t> </a:t>
            </a:r>
            <a:r>
              <a:rPr lang="ru-RU" sz="1600" dirty="0" err="1">
                <a:solidFill>
                  <a:srgbClr val="293A55"/>
                </a:solidFill>
                <a:latin typeface="+mj-lt"/>
              </a:rPr>
              <a:t>сім'ю</a:t>
            </a:r>
            <a:r>
              <a:rPr lang="ru-RU" sz="1600" dirty="0">
                <a:solidFill>
                  <a:srgbClr val="293A55"/>
                </a:solidFill>
                <a:latin typeface="+mj-lt"/>
              </a:rPr>
              <a:t> </a:t>
            </a:r>
            <a:r>
              <a:rPr lang="ru-RU" sz="1600" dirty="0" err="1">
                <a:solidFill>
                  <a:srgbClr val="293A55"/>
                </a:solidFill>
                <a:latin typeface="+mj-lt"/>
              </a:rPr>
              <a:t>складають</a:t>
            </a:r>
            <a:r>
              <a:rPr lang="ru-RU" sz="1600" dirty="0">
                <a:solidFill>
                  <a:srgbClr val="293A55"/>
                </a:solidFill>
                <a:latin typeface="+mj-lt"/>
              </a:rPr>
              <a:t> особи, </a:t>
            </a:r>
            <a:r>
              <a:rPr lang="ru-RU" sz="1600" dirty="0" err="1">
                <a:solidFill>
                  <a:srgbClr val="293A55"/>
                </a:solidFill>
                <a:latin typeface="+mj-lt"/>
              </a:rPr>
              <a:t>які</a:t>
            </a:r>
            <a:r>
              <a:rPr lang="ru-RU" sz="1600" dirty="0">
                <a:solidFill>
                  <a:srgbClr val="293A55"/>
                </a:solidFill>
                <a:latin typeface="+mj-lt"/>
              </a:rPr>
              <a:t> </a:t>
            </a:r>
            <a:r>
              <a:rPr lang="ru-RU" sz="1600" dirty="0" err="1">
                <a:solidFill>
                  <a:srgbClr val="293A55"/>
                </a:solidFill>
                <a:latin typeface="+mj-lt"/>
              </a:rPr>
              <a:t>спільно</a:t>
            </a:r>
            <a:r>
              <a:rPr lang="ru-RU" sz="1600" dirty="0">
                <a:solidFill>
                  <a:srgbClr val="293A55"/>
                </a:solidFill>
                <a:latin typeface="+mj-lt"/>
              </a:rPr>
              <a:t> </a:t>
            </a:r>
            <a:r>
              <a:rPr lang="ru-RU" sz="1600" dirty="0" err="1">
                <a:solidFill>
                  <a:srgbClr val="293A55"/>
                </a:solidFill>
                <a:latin typeface="+mj-lt"/>
              </a:rPr>
              <a:t>проживають</a:t>
            </a:r>
            <a:r>
              <a:rPr lang="ru-RU" sz="1600" dirty="0">
                <a:solidFill>
                  <a:srgbClr val="293A55"/>
                </a:solidFill>
                <a:latin typeface="+mj-lt"/>
              </a:rPr>
              <a:t>, </a:t>
            </a:r>
            <a:r>
              <a:rPr lang="ru-RU" sz="1600" dirty="0" err="1">
                <a:solidFill>
                  <a:srgbClr val="293A55"/>
                </a:solidFill>
                <a:latin typeface="+mj-lt"/>
              </a:rPr>
              <a:t>пов'язані</a:t>
            </a:r>
            <a:r>
              <a:rPr lang="ru-RU" sz="1600" dirty="0">
                <a:solidFill>
                  <a:srgbClr val="293A55"/>
                </a:solidFill>
                <a:latin typeface="+mj-lt"/>
              </a:rPr>
              <a:t> </a:t>
            </a:r>
            <a:r>
              <a:rPr lang="ru-RU" sz="1600" dirty="0" err="1">
                <a:solidFill>
                  <a:srgbClr val="293A55"/>
                </a:solidFill>
                <a:latin typeface="+mj-lt"/>
              </a:rPr>
              <a:t>спільним</a:t>
            </a:r>
            <a:r>
              <a:rPr lang="ru-RU" sz="1600" dirty="0">
                <a:solidFill>
                  <a:srgbClr val="293A55"/>
                </a:solidFill>
                <a:latin typeface="+mj-lt"/>
              </a:rPr>
              <a:t> </a:t>
            </a:r>
            <a:r>
              <a:rPr lang="ru-RU" sz="1600" dirty="0" err="1">
                <a:solidFill>
                  <a:srgbClr val="293A55"/>
                </a:solidFill>
                <a:latin typeface="+mj-lt"/>
              </a:rPr>
              <a:t>побутом</a:t>
            </a:r>
            <a:r>
              <a:rPr lang="ru-RU" sz="1600" dirty="0">
                <a:solidFill>
                  <a:srgbClr val="293A55"/>
                </a:solidFill>
                <a:latin typeface="+mj-lt"/>
              </a:rPr>
              <a:t>, </a:t>
            </a:r>
            <a:r>
              <a:rPr lang="ru-RU" sz="1600" dirty="0" err="1">
                <a:solidFill>
                  <a:srgbClr val="293A55"/>
                </a:solidFill>
                <a:latin typeface="+mj-lt"/>
              </a:rPr>
              <a:t>мають</a:t>
            </a:r>
            <a:r>
              <a:rPr lang="ru-RU" sz="1600" dirty="0">
                <a:solidFill>
                  <a:srgbClr val="293A55"/>
                </a:solidFill>
                <a:latin typeface="+mj-lt"/>
              </a:rPr>
              <a:t> </a:t>
            </a:r>
            <a:r>
              <a:rPr lang="ru-RU" sz="1600" dirty="0" err="1">
                <a:solidFill>
                  <a:srgbClr val="293A55"/>
                </a:solidFill>
                <a:latin typeface="+mj-lt"/>
              </a:rPr>
              <a:t>взаємні</a:t>
            </a:r>
            <a:r>
              <a:rPr lang="ru-RU" sz="1600" dirty="0">
                <a:solidFill>
                  <a:srgbClr val="293A55"/>
                </a:solidFill>
                <a:latin typeface="+mj-lt"/>
              </a:rPr>
              <a:t> права та </a:t>
            </a:r>
            <a:r>
              <a:rPr lang="ru-RU" sz="1600" dirty="0" err="1">
                <a:solidFill>
                  <a:srgbClr val="293A55"/>
                </a:solidFill>
                <a:latin typeface="+mj-lt"/>
              </a:rPr>
              <a:t>обов'язки</a:t>
            </a:r>
            <a:r>
              <a:rPr lang="ru-RU" sz="1600" dirty="0">
                <a:solidFill>
                  <a:srgbClr val="293A55"/>
                </a:solidFill>
                <a:latin typeface="+mj-lt"/>
              </a:rPr>
              <a:t>. </a:t>
            </a:r>
            <a:r>
              <a:rPr lang="ru-RU" sz="1600" dirty="0" err="1">
                <a:solidFill>
                  <a:srgbClr val="293A55"/>
                </a:solidFill>
                <a:latin typeface="+mj-lt"/>
              </a:rPr>
              <a:t>Зазначений</a:t>
            </a:r>
            <a:r>
              <a:rPr lang="ru-RU" sz="1600" dirty="0">
                <a:solidFill>
                  <a:srgbClr val="293A55"/>
                </a:solidFill>
                <a:latin typeface="+mj-lt"/>
              </a:rPr>
              <a:t> </a:t>
            </a:r>
            <a:r>
              <a:rPr lang="ru-RU" sz="1600" dirty="0" err="1">
                <a:solidFill>
                  <a:srgbClr val="293A55"/>
                </a:solidFill>
                <a:latin typeface="+mj-lt"/>
              </a:rPr>
              <a:t>п'ятирічний</a:t>
            </a:r>
            <a:r>
              <a:rPr lang="ru-RU" sz="1600" dirty="0">
                <a:solidFill>
                  <a:srgbClr val="293A55"/>
                </a:solidFill>
                <a:latin typeface="+mj-lt"/>
              </a:rPr>
              <a:t> строк повинен </a:t>
            </a:r>
            <a:r>
              <a:rPr lang="ru-RU" sz="1600" dirty="0" err="1">
                <a:solidFill>
                  <a:srgbClr val="293A55"/>
                </a:solidFill>
                <a:latin typeface="+mj-lt"/>
              </a:rPr>
              <a:t>виповнитися</a:t>
            </a:r>
            <a:r>
              <a:rPr lang="ru-RU" sz="1600" dirty="0">
                <a:solidFill>
                  <a:srgbClr val="293A55"/>
                </a:solidFill>
                <a:latin typeface="+mj-lt"/>
              </a:rPr>
              <a:t> на момент </a:t>
            </a:r>
            <a:r>
              <a:rPr lang="ru-RU" sz="1600" dirty="0" err="1">
                <a:solidFill>
                  <a:srgbClr val="293A55"/>
                </a:solidFill>
                <a:latin typeface="+mj-lt"/>
              </a:rPr>
              <a:t>відкриття</a:t>
            </a:r>
            <a:r>
              <a:rPr lang="ru-RU" sz="1600" dirty="0">
                <a:solidFill>
                  <a:srgbClr val="293A55"/>
                </a:solidFill>
                <a:latin typeface="+mj-lt"/>
              </a:rPr>
              <a:t> </a:t>
            </a:r>
            <a:r>
              <a:rPr lang="ru-RU" sz="1600" dirty="0" err="1">
                <a:solidFill>
                  <a:srgbClr val="293A55"/>
                </a:solidFill>
                <a:latin typeface="+mj-lt"/>
              </a:rPr>
              <a:t>спадщини</a:t>
            </a:r>
            <a:r>
              <a:rPr lang="ru-RU" sz="1600" dirty="0">
                <a:solidFill>
                  <a:srgbClr val="293A55"/>
                </a:solidFill>
                <a:latin typeface="+mj-lt"/>
              </a:rPr>
              <a:t> і </a:t>
            </a:r>
            <a:r>
              <a:rPr lang="ru-RU" sz="1600" dirty="0" err="1">
                <a:solidFill>
                  <a:srgbClr val="293A55"/>
                </a:solidFill>
                <a:latin typeface="+mj-lt"/>
              </a:rPr>
              <a:t>його</a:t>
            </a:r>
            <a:r>
              <a:rPr lang="ru-RU" sz="1600" dirty="0">
                <a:solidFill>
                  <a:srgbClr val="293A55"/>
                </a:solidFill>
                <a:latin typeface="+mj-lt"/>
              </a:rPr>
              <a:t> </a:t>
            </a:r>
            <a:r>
              <a:rPr lang="ru-RU" sz="1600" dirty="0" err="1">
                <a:solidFill>
                  <a:srgbClr val="293A55"/>
                </a:solidFill>
                <a:latin typeface="+mj-lt"/>
              </a:rPr>
              <a:t>необхідно</a:t>
            </a:r>
            <a:r>
              <a:rPr lang="ru-RU" sz="1600" dirty="0">
                <a:solidFill>
                  <a:srgbClr val="293A55"/>
                </a:solidFill>
                <a:latin typeface="+mj-lt"/>
              </a:rPr>
              <a:t> </a:t>
            </a:r>
            <a:r>
              <a:rPr lang="ru-RU" sz="1600" dirty="0" err="1">
                <a:solidFill>
                  <a:srgbClr val="293A55"/>
                </a:solidFill>
                <a:latin typeface="+mj-lt"/>
              </a:rPr>
              <a:t>обчислювати</a:t>
            </a:r>
            <a:r>
              <a:rPr lang="ru-RU" sz="1600" dirty="0">
                <a:solidFill>
                  <a:srgbClr val="293A55"/>
                </a:solidFill>
                <a:latin typeface="+mj-lt"/>
              </a:rPr>
              <a:t> з </a:t>
            </a:r>
            <a:r>
              <a:rPr lang="ru-RU" sz="1600" dirty="0" err="1">
                <a:solidFill>
                  <a:srgbClr val="293A55"/>
                </a:solidFill>
                <a:latin typeface="+mj-lt"/>
              </a:rPr>
              <a:t>урахуванням</a:t>
            </a:r>
            <a:r>
              <a:rPr lang="ru-RU" sz="1600" dirty="0">
                <a:solidFill>
                  <a:srgbClr val="293A55"/>
                </a:solidFill>
                <a:latin typeface="+mj-lt"/>
              </a:rPr>
              <a:t> часу </a:t>
            </a:r>
            <a:r>
              <a:rPr lang="ru-RU" sz="1600" dirty="0" err="1">
                <a:solidFill>
                  <a:srgbClr val="293A55"/>
                </a:solidFill>
                <a:latin typeface="+mj-lt"/>
              </a:rPr>
              <a:t>спільного</a:t>
            </a:r>
            <a:r>
              <a:rPr lang="ru-RU" sz="1600" dirty="0">
                <a:solidFill>
                  <a:srgbClr val="293A55"/>
                </a:solidFill>
                <a:latin typeface="+mj-lt"/>
              </a:rPr>
              <a:t> </a:t>
            </a:r>
            <a:r>
              <a:rPr lang="ru-RU" sz="1600" dirty="0" err="1">
                <a:solidFill>
                  <a:srgbClr val="293A55"/>
                </a:solidFill>
                <a:latin typeface="+mj-lt"/>
              </a:rPr>
              <a:t>проживання</a:t>
            </a:r>
            <a:r>
              <a:rPr lang="ru-RU" sz="1600" dirty="0">
                <a:solidFill>
                  <a:srgbClr val="293A55"/>
                </a:solidFill>
                <a:latin typeface="+mj-lt"/>
              </a:rPr>
              <a:t> </a:t>
            </a:r>
            <a:r>
              <a:rPr lang="ru-RU" sz="1600" dirty="0" err="1">
                <a:solidFill>
                  <a:srgbClr val="293A55"/>
                </a:solidFill>
                <a:latin typeface="+mj-lt"/>
              </a:rPr>
              <a:t>зі</a:t>
            </a:r>
            <a:r>
              <a:rPr lang="ru-RU" sz="1600" dirty="0">
                <a:solidFill>
                  <a:srgbClr val="293A55"/>
                </a:solidFill>
                <a:latin typeface="+mj-lt"/>
              </a:rPr>
              <a:t> </a:t>
            </a:r>
            <a:r>
              <a:rPr lang="ru-RU" sz="1600" dirty="0" err="1">
                <a:solidFill>
                  <a:srgbClr val="293A55"/>
                </a:solidFill>
                <a:latin typeface="+mj-lt"/>
              </a:rPr>
              <a:t>спадкодавцем</a:t>
            </a:r>
            <a:r>
              <a:rPr lang="ru-RU" sz="1600" dirty="0">
                <a:solidFill>
                  <a:srgbClr val="293A55"/>
                </a:solidFill>
                <a:latin typeface="+mj-lt"/>
              </a:rPr>
              <a:t> </a:t>
            </a:r>
            <a:r>
              <a:rPr lang="ru-RU" sz="1600" dirty="0" err="1">
                <a:solidFill>
                  <a:srgbClr val="293A55"/>
                </a:solidFill>
                <a:latin typeface="+mj-lt"/>
              </a:rPr>
              <a:t>однією</a:t>
            </a:r>
            <a:r>
              <a:rPr lang="ru-RU" sz="1600" dirty="0">
                <a:solidFill>
                  <a:srgbClr val="293A55"/>
                </a:solidFill>
                <a:latin typeface="+mj-lt"/>
              </a:rPr>
              <a:t> </a:t>
            </a:r>
            <a:r>
              <a:rPr lang="ru-RU" sz="1600" dirty="0" err="1">
                <a:solidFill>
                  <a:srgbClr val="293A55"/>
                </a:solidFill>
                <a:latin typeface="+mj-lt"/>
              </a:rPr>
              <a:t>сім'єю</a:t>
            </a:r>
            <a:r>
              <a:rPr lang="ru-RU" sz="1600" dirty="0">
                <a:solidFill>
                  <a:srgbClr val="293A55"/>
                </a:solidFill>
                <a:latin typeface="+mj-lt"/>
              </a:rPr>
              <a:t> до </a:t>
            </a:r>
            <a:r>
              <a:rPr lang="ru-RU" sz="1600" dirty="0" err="1">
                <a:solidFill>
                  <a:srgbClr val="293A55"/>
                </a:solidFill>
                <a:latin typeface="+mj-lt"/>
              </a:rPr>
              <a:t>набрання</a:t>
            </a:r>
            <a:r>
              <a:rPr lang="ru-RU" sz="1600" dirty="0">
                <a:solidFill>
                  <a:srgbClr val="293A55"/>
                </a:solidFill>
                <a:latin typeface="+mj-lt"/>
              </a:rPr>
              <a:t> </a:t>
            </a:r>
            <a:r>
              <a:rPr lang="ru-RU" sz="1600" dirty="0" err="1">
                <a:solidFill>
                  <a:srgbClr val="293A55"/>
                </a:solidFill>
                <a:latin typeface="+mj-lt"/>
              </a:rPr>
              <a:t>чинності</a:t>
            </a:r>
            <a:r>
              <a:rPr lang="ru-RU" sz="1600" dirty="0">
                <a:solidFill>
                  <a:srgbClr val="293A55"/>
                </a:solidFill>
                <a:latin typeface="+mj-lt"/>
              </a:rPr>
              <a:t> </a:t>
            </a:r>
            <a:r>
              <a:rPr lang="ru-RU" sz="1600" dirty="0" err="1">
                <a:solidFill>
                  <a:srgbClr val="293A55"/>
                </a:solidFill>
                <a:latin typeface="+mj-lt"/>
              </a:rPr>
              <a:t>цим</a:t>
            </a:r>
            <a:r>
              <a:rPr lang="ru-RU" sz="1600" dirty="0">
                <a:solidFill>
                  <a:srgbClr val="293A55"/>
                </a:solidFill>
                <a:latin typeface="+mj-lt"/>
              </a:rPr>
              <a:t> </a:t>
            </a:r>
            <a:r>
              <a:rPr lang="ru-RU" sz="1600" dirty="0">
                <a:solidFill>
                  <a:srgbClr val="00ADFA"/>
                </a:solidFill>
                <a:latin typeface="+mj-lt"/>
                <a:hlinkClick r:id="rId4"/>
              </a:rPr>
              <a:t>Кодексом</a:t>
            </a:r>
            <a:r>
              <a:rPr lang="ru-RU" sz="1600" dirty="0">
                <a:solidFill>
                  <a:srgbClr val="293A55"/>
                </a:solidFill>
                <a:latin typeface="+mj-lt"/>
              </a:rPr>
              <a:t>.</a:t>
            </a:r>
          </a:p>
          <a:p>
            <a:pPr algn="just"/>
            <a:r>
              <a:rPr lang="ru-RU" sz="1600" dirty="0">
                <a:solidFill>
                  <a:srgbClr val="293A55"/>
                </a:solidFill>
                <a:latin typeface="+mj-lt"/>
              </a:rPr>
              <a:t>До </a:t>
            </a:r>
            <a:r>
              <a:rPr lang="ru-RU" sz="1600" dirty="0" err="1">
                <a:solidFill>
                  <a:srgbClr val="293A55"/>
                </a:solidFill>
                <a:latin typeface="+mj-lt"/>
              </a:rPr>
              <a:t>спадкоємців</a:t>
            </a:r>
            <a:r>
              <a:rPr lang="ru-RU" sz="1600" dirty="0">
                <a:solidFill>
                  <a:srgbClr val="293A55"/>
                </a:solidFill>
                <a:latin typeface="+mj-lt"/>
              </a:rPr>
              <a:t> </a:t>
            </a:r>
            <a:r>
              <a:rPr lang="ru-RU" sz="1600" dirty="0" err="1">
                <a:solidFill>
                  <a:srgbClr val="293A55"/>
                </a:solidFill>
                <a:latin typeface="+mj-lt"/>
              </a:rPr>
              <a:t>четвертої</a:t>
            </a:r>
            <a:r>
              <a:rPr lang="ru-RU" sz="1600" dirty="0">
                <a:solidFill>
                  <a:srgbClr val="293A55"/>
                </a:solidFill>
                <a:latin typeface="+mj-lt"/>
              </a:rPr>
              <a:t> </a:t>
            </a:r>
            <a:r>
              <a:rPr lang="ru-RU" sz="1600" dirty="0" err="1">
                <a:solidFill>
                  <a:srgbClr val="293A55"/>
                </a:solidFill>
                <a:latin typeface="+mj-lt"/>
              </a:rPr>
              <a:t>черги</a:t>
            </a:r>
            <a:r>
              <a:rPr lang="ru-RU" sz="1600" dirty="0">
                <a:solidFill>
                  <a:srgbClr val="293A55"/>
                </a:solidFill>
                <a:latin typeface="+mj-lt"/>
              </a:rPr>
              <a:t> належать не </a:t>
            </a:r>
            <a:r>
              <a:rPr lang="ru-RU" sz="1600" dirty="0" err="1">
                <a:solidFill>
                  <a:srgbClr val="293A55"/>
                </a:solidFill>
                <a:latin typeface="+mj-lt"/>
              </a:rPr>
              <a:t>лише</a:t>
            </a:r>
            <a:r>
              <a:rPr lang="ru-RU" sz="1600" dirty="0">
                <a:solidFill>
                  <a:srgbClr val="293A55"/>
                </a:solidFill>
                <a:latin typeface="+mj-lt"/>
              </a:rPr>
              <a:t> </a:t>
            </a:r>
            <a:r>
              <a:rPr lang="ru-RU" sz="1600" dirty="0" err="1">
                <a:solidFill>
                  <a:srgbClr val="293A55"/>
                </a:solidFill>
                <a:latin typeface="+mj-lt"/>
              </a:rPr>
              <a:t>жінка</a:t>
            </a:r>
            <a:r>
              <a:rPr lang="ru-RU" sz="1600" dirty="0">
                <a:solidFill>
                  <a:srgbClr val="293A55"/>
                </a:solidFill>
                <a:latin typeface="+mj-lt"/>
              </a:rPr>
              <a:t> (</a:t>
            </a:r>
            <a:r>
              <a:rPr lang="ru-RU" sz="1600" dirty="0" err="1">
                <a:solidFill>
                  <a:srgbClr val="293A55"/>
                </a:solidFill>
                <a:latin typeface="+mj-lt"/>
              </a:rPr>
              <a:t>чоловік</a:t>
            </a:r>
            <a:r>
              <a:rPr lang="ru-RU" sz="1600" dirty="0">
                <a:solidFill>
                  <a:srgbClr val="293A55"/>
                </a:solidFill>
                <a:latin typeface="+mj-lt"/>
              </a:rPr>
              <a:t>), </a:t>
            </a:r>
            <a:r>
              <a:rPr lang="ru-RU" sz="1600" dirty="0" err="1">
                <a:solidFill>
                  <a:srgbClr val="293A55"/>
                </a:solidFill>
                <a:latin typeface="+mj-lt"/>
              </a:rPr>
              <a:t>які</a:t>
            </a:r>
            <a:r>
              <a:rPr lang="ru-RU" sz="1600" dirty="0">
                <a:solidFill>
                  <a:srgbClr val="293A55"/>
                </a:solidFill>
                <a:latin typeface="+mj-lt"/>
              </a:rPr>
              <a:t> проживали </a:t>
            </a:r>
            <a:r>
              <a:rPr lang="ru-RU" sz="1600" dirty="0" err="1">
                <a:solidFill>
                  <a:srgbClr val="293A55"/>
                </a:solidFill>
                <a:latin typeface="+mj-lt"/>
              </a:rPr>
              <a:t>однією</a:t>
            </a:r>
            <a:r>
              <a:rPr lang="ru-RU" sz="1600" dirty="0">
                <a:solidFill>
                  <a:srgbClr val="293A55"/>
                </a:solidFill>
                <a:latin typeface="+mj-lt"/>
              </a:rPr>
              <a:t> </a:t>
            </a:r>
            <a:r>
              <a:rPr lang="ru-RU" sz="1600" dirty="0" err="1">
                <a:solidFill>
                  <a:srgbClr val="293A55"/>
                </a:solidFill>
                <a:latin typeface="+mj-lt"/>
              </a:rPr>
              <a:t>сім'єю</a:t>
            </a:r>
            <a:r>
              <a:rPr lang="ru-RU" sz="1600" dirty="0">
                <a:solidFill>
                  <a:srgbClr val="293A55"/>
                </a:solidFill>
                <a:latin typeface="+mj-lt"/>
              </a:rPr>
              <a:t> </a:t>
            </a:r>
            <a:r>
              <a:rPr lang="ru-RU" sz="1600" dirty="0" err="1">
                <a:solidFill>
                  <a:srgbClr val="293A55"/>
                </a:solidFill>
                <a:latin typeface="+mj-lt"/>
              </a:rPr>
              <a:t>зі</a:t>
            </a:r>
            <a:r>
              <a:rPr lang="ru-RU" sz="1600" dirty="0">
                <a:solidFill>
                  <a:srgbClr val="293A55"/>
                </a:solidFill>
                <a:latin typeface="+mj-lt"/>
              </a:rPr>
              <a:t> </a:t>
            </a:r>
            <a:r>
              <a:rPr lang="ru-RU" sz="1600" dirty="0" err="1">
                <a:solidFill>
                  <a:srgbClr val="293A55"/>
                </a:solidFill>
                <a:latin typeface="+mj-lt"/>
              </a:rPr>
              <a:t>спадкодавцем</a:t>
            </a:r>
            <a:r>
              <a:rPr lang="ru-RU" sz="1600" dirty="0">
                <a:solidFill>
                  <a:srgbClr val="293A55"/>
                </a:solidFill>
                <a:latin typeface="+mj-lt"/>
              </a:rPr>
              <a:t> без </a:t>
            </a:r>
            <a:r>
              <a:rPr lang="ru-RU" sz="1600" dirty="0" err="1">
                <a:solidFill>
                  <a:srgbClr val="293A55"/>
                </a:solidFill>
                <a:latin typeface="+mj-lt"/>
              </a:rPr>
              <a:t>шлюбу</a:t>
            </a:r>
            <a:r>
              <a:rPr lang="ru-RU" sz="1600" dirty="0">
                <a:solidFill>
                  <a:srgbClr val="293A55"/>
                </a:solidFill>
                <a:latin typeface="+mj-lt"/>
              </a:rPr>
              <a:t>, </a:t>
            </a:r>
            <a:r>
              <a:rPr lang="ru-RU" sz="1600" dirty="0" err="1">
                <a:solidFill>
                  <a:srgbClr val="293A55"/>
                </a:solidFill>
                <a:latin typeface="+mj-lt"/>
              </a:rPr>
              <a:t>таке</a:t>
            </a:r>
            <a:r>
              <a:rPr lang="ru-RU" sz="1600" dirty="0">
                <a:solidFill>
                  <a:srgbClr val="293A55"/>
                </a:solidFill>
                <a:latin typeface="+mj-lt"/>
              </a:rPr>
              <a:t> право </a:t>
            </a:r>
            <a:r>
              <a:rPr lang="ru-RU" sz="1600" dirty="0" err="1">
                <a:solidFill>
                  <a:srgbClr val="293A55"/>
                </a:solidFill>
                <a:latin typeface="+mj-lt"/>
              </a:rPr>
              <a:t>можуть</a:t>
            </a:r>
            <a:r>
              <a:rPr lang="ru-RU" sz="1600" dirty="0">
                <a:solidFill>
                  <a:srgbClr val="293A55"/>
                </a:solidFill>
                <a:latin typeface="+mj-lt"/>
              </a:rPr>
              <a:t> </a:t>
            </a:r>
            <a:r>
              <a:rPr lang="ru-RU" sz="1600" dirty="0" err="1">
                <a:solidFill>
                  <a:srgbClr val="293A55"/>
                </a:solidFill>
                <a:latin typeface="+mj-lt"/>
              </a:rPr>
              <a:t>мати</a:t>
            </a:r>
            <a:r>
              <a:rPr lang="ru-RU" sz="1600" dirty="0">
                <a:solidFill>
                  <a:srgbClr val="293A55"/>
                </a:solidFill>
                <a:latin typeface="+mj-lt"/>
              </a:rPr>
              <a:t> </a:t>
            </a:r>
            <a:r>
              <a:rPr lang="ru-RU" sz="1600" dirty="0" err="1">
                <a:solidFill>
                  <a:srgbClr val="293A55"/>
                </a:solidFill>
                <a:latin typeface="+mj-lt"/>
              </a:rPr>
              <a:t>також</a:t>
            </a:r>
            <a:r>
              <a:rPr lang="ru-RU" sz="1600" dirty="0">
                <a:solidFill>
                  <a:srgbClr val="293A55"/>
                </a:solidFill>
                <a:latin typeface="+mj-lt"/>
              </a:rPr>
              <a:t> </a:t>
            </a:r>
            <a:r>
              <a:rPr lang="ru-RU" sz="1600" dirty="0" err="1">
                <a:solidFill>
                  <a:srgbClr val="293A55"/>
                </a:solidFill>
                <a:latin typeface="+mj-lt"/>
              </a:rPr>
              <a:t>інші</a:t>
            </a:r>
            <a:r>
              <a:rPr lang="ru-RU" sz="1600" dirty="0">
                <a:solidFill>
                  <a:srgbClr val="293A55"/>
                </a:solidFill>
                <a:latin typeface="+mj-lt"/>
              </a:rPr>
              <a:t> особи, </a:t>
            </a:r>
            <a:r>
              <a:rPr lang="ru-RU" sz="1600" dirty="0" err="1">
                <a:solidFill>
                  <a:srgbClr val="293A55"/>
                </a:solidFill>
                <a:latin typeface="+mj-lt"/>
              </a:rPr>
              <a:t>якщо</a:t>
            </a:r>
            <a:r>
              <a:rPr lang="ru-RU" sz="1600" dirty="0">
                <a:solidFill>
                  <a:srgbClr val="293A55"/>
                </a:solidFill>
                <a:latin typeface="+mj-lt"/>
              </a:rPr>
              <a:t> вони </a:t>
            </a:r>
            <a:r>
              <a:rPr lang="ru-RU" sz="1600" dirty="0" err="1">
                <a:solidFill>
                  <a:srgbClr val="293A55"/>
                </a:solidFill>
                <a:latin typeface="+mj-lt"/>
              </a:rPr>
              <a:t>спільно</a:t>
            </a:r>
            <a:r>
              <a:rPr lang="ru-RU" sz="1600" dirty="0">
                <a:solidFill>
                  <a:srgbClr val="293A55"/>
                </a:solidFill>
                <a:latin typeface="+mj-lt"/>
              </a:rPr>
              <a:t> проживали </a:t>
            </a:r>
            <a:r>
              <a:rPr lang="ru-RU" sz="1600" dirty="0" err="1">
                <a:solidFill>
                  <a:srgbClr val="293A55"/>
                </a:solidFill>
                <a:latin typeface="+mj-lt"/>
              </a:rPr>
              <a:t>зі</a:t>
            </a:r>
            <a:r>
              <a:rPr lang="ru-RU" sz="1600" dirty="0">
                <a:solidFill>
                  <a:srgbClr val="293A55"/>
                </a:solidFill>
                <a:latin typeface="+mj-lt"/>
              </a:rPr>
              <a:t> </a:t>
            </a:r>
            <a:r>
              <a:rPr lang="ru-RU" sz="1600" dirty="0" err="1">
                <a:solidFill>
                  <a:srgbClr val="293A55"/>
                </a:solidFill>
                <a:latin typeface="+mj-lt"/>
              </a:rPr>
              <a:t>спадкодавцем</a:t>
            </a:r>
            <a:r>
              <a:rPr lang="ru-RU" sz="1600" dirty="0">
                <a:solidFill>
                  <a:srgbClr val="293A55"/>
                </a:solidFill>
                <a:latin typeface="+mj-lt"/>
              </a:rPr>
              <a:t>, </a:t>
            </a:r>
            <a:r>
              <a:rPr lang="ru-RU" sz="1600" dirty="0" err="1">
                <a:solidFill>
                  <a:srgbClr val="293A55"/>
                </a:solidFill>
                <a:latin typeface="+mj-lt"/>
              </a:rPr>
              <a:t>були</a:t>
            </a:r>
            <a:r>
              <a:rPr lang="ru-RU" sz="1600" dirty="0">
                <a:solidFill>
                  <a:srgbClr val="293A55"/>
                </a:solidFill>
                <a:latin typeface="+mj-lt"/>
              </a:rPr>
              <a:t> </a:t>
            </a:r>
            <a:r>
              <a:rPr lang="ru-RU" sz="1600" dirty="0" err="1">
                <a:solidFill>
                  <a:srgbClr val="293A55"/>
                </a:solidFill>
                <a:latin typeface="+mj-lt"/>
              </a:rPr>
              <a:t>пов'язані</a:t>
            </a:r>
            <a:r>
              <a:rPr lang="ru-RU" sz="1600" dirty="0">
                <a:solidFill>
                  <a:srgbClr val="293A55"/>
                </a:solidFill>
                <a:latin typeface="+mj-lt"/>
              </a:rPr>
              <a:t> </a:t>
            </a:r>
            <a:r>
              <a:rPr lang="ru-RU" sz="1600" dirty="0" err="1">
                <a:solidFill>
                  <a:srgbClr val="293A55"/>
                </a:solidFill>
                <a:latin typeface="+mj-lt"/>
              </a:rPr>
              <a:t>спільним</a:t>
            </a:r>
            <a:r>
              <a:rPr lang="ru-RU" sz="1600" dirty="0">
                <a:solidFill>
                  <a:srgbClr val="293A55"/>
                </a:solidFill>
                <a:latin typeface="+mj-lt"/>
              </a:rPr>
              <a:t> </a:t>
            </a:r>
            <a:r>
              <a:rPr lang="ru-RU" sz="1600" dirty="0" err="1">
                <a:solidFill>
                  <a:srgbClr val="293A55"/>
                </a:solidFill>
                <a:latin typeface="+mj-lt"/>
              </a:rPr>
              <a:t>побутом</a:t>
            </a:r>
            <a:r>
              <a:rPr lang="ru-RU" sz="1600" dirty="0">
                <a:solidFill>
                  <a:srgbClr val="293A55"/>
                </a:solidFill>
                <a:latin typeface="+mj-lt"/>
              </a:rPr>
              <a:t>, </a:t>
            </a:r>
            <a:r>
              <a:rPr lang="ru-RU" sz="1600" dirty="0" err="1">
                <a:solidFill>
                  <a:srgbClr val="293A55"/>
                </a:solidFill>
                <a:latin typeface="+mj-lt"/>
              </a:rPr>
              <a:t>мали</a:t>
            </a:r>
            <a:r>
              <a:rPr lang="ru-RU" sz="1600" dirty="0">
                <a:solidFill>
                  <a:srgbClr val="293A55"/>
                </a:solidFill>
                <a:latin typeface="+mj-lt"/>
              </a:rPr>
              <a:t> </a:t>
            </a:r>
            <a:r>
              <a:rPr lang="ru-RU" sz="1600" dirty="0" err="1">
                <a:solidFill>
                  <a:srgbClr val="293A55"/>
                </a:solidFill>
                <a:latin typeface="+mj-lt"/>
              </a:rPr>
              <a:t>взаємні</a:t>
            </a:r>
            <a:r>
              <a:rPr lang="ru-RU" sz="1600" dirty="0">
                <a:solidFill>
                  <a:srgbClr val="293A55"/>
                </a:solidFill>
                <a:latin typeface="+mj-lt"/>
              </a:rPr>
              <a:t> права та </a:t>
            </a:r>
            <a:r>
              <a:rPr lang="ru-RU" sz="1600" dirty="0" err="1">
                <a:solidFill>
                  <a:srgbClr val="293A55"/>
                </a:solidFill>
                <a:latin typeface="+mj-lt"/>
              </a:rPr>
              <a:t>обов'язки</a:t>
            </a:r>
            <a:r>
              <a:rPr lang="ru-RU" sz="1600" dirty="0">
                <a:solidFill>
                  <a:srgbClr val="293A55"/>
                </a:solidFill>
                <a:latin typeface="+mj-lt"/>
              </a:rPr>
              <a:t>, </a:t>
            </a:r>
            <a:r>
              <a:rPr lang="ru-RU" sz="1600" dirty="0" err="1">
                <a:solidFill>
                  <a:srgbClr val="293A55"/>
                </a:solidFill>
                <a:latin typeface="+mj-lt"/>
              </a:rPr>
              <a:t>зокрема</a:t>
            </a:r>
            <a:r>
              <a:rPr lang="ru-RU" sz="1600" dirty="0">
                <a:solidFill>
                  <a:srgbClr val="293A55"/>
                </a:solidFill>
                <a:latin typeface="+mj-lt"/>
              </a:rPr>
              <a:t> </a:t>
            </a:r>
            <a:r>
              <a:rPr lang="ru-RU" sz="1600" dirty="0" err="1">
                <a:solidFill>
                  <a:srgbClr val="293A55"/>
                </a:solidFill>
                <a:latin typeface="+mj-lt"/>
              </a:rPr>
              <a:t>вітчим</a:t>
            </a:r>
            <a:r>
              <a:rPr lang="ru-RU" sz="1600" dirty="0">
                <a:solidFill>
                  <a:srgbClr val="293A55"/>
                </a:solidFill>
                <a:latin typeface="+mj-lt"/>
              </a:rPr>
              <a:t>, </a:t>
            </a:r>
            <a:r>
              <a:rPr lang="ru-RU" sz="1600" dirty="0" err="1">
                <a:solidFill>
                  <a:srgbClr val="293A55"/>
                </a:solidFill>
                <a:latin typeface="+mj-lt"/>
              </a:rPr>
              <a:t>мачуха</a:t>
            </a:r>
            <a:r>
              <a:rPr lang="ru-RU" sz="1600" dirty="0">
                <a:solidFill>
                  <a:srgbClr val="293A55"/>
                </a:solidFill>
                <a:latin typeface="+mj-lt"/>
              </a:rPr>
              <a:t>, </a:t>
            </a:r>
            <a:r>
              <a:rPr lang="ru-RU" sz="1600" dirty="0" err="1">
                <a:solidFill>
                  <a:srgbClr val="293A55"/>
                </a:solidFill>
                <a:latin typeface="+mj-lt"/>
              </a:rPr>
              <a:t>пасинки</a:t>
            </a:r>
            <a:r>
              <a:rPr lang="ru-RU" sz="1600" dirty="0">
                <a:solidFill>
                  <a:srgbClr val="293A55"/>
                </a:solidFill>
                <a:latin typeface="+mj-lt"/>
              </a:rPr>
              <a:t>, падчерки, </a:t>
            </a:r>
            <a:r>
              <a:rPr lang="ru-RU" sz="1600" dirty="0" err="1">
                <a:solidFill>
                  <a:srgbClr val="293A55"/>
                </a:solidFill>
                <a:latin typeface="+mj-lt"/>
              </a:rPr>
              <a:t>інші</a:t>
            </a:r>
            <a:r>
              <a:rPr lang="ru-RU" sz="1600" dirty="0">
                <a:solidFill>
                  <a:srgbClr val="293A55"/>
                </a:solidFill>
                <a:latin typeface="+mj-lt"/>
              </a:rPr>
              <a:t> особи, </a:t>
            </a:r>
            <a:r>
              <a:rPr lang="ru-RU" sz="1600" dirty="0" err="1">
                <a:solidFill>
                  <a:srgbClr val="293A55"/>
                </a:solidFill>
                <a:latin typeface="+mj-lt"/>
              </a:rPr>
              <a:t>які</a:t>
            </a:r>
            <a:r>
              <a:rPr lang="ru-RU" sz="1600" dirty="0">
                <a:solidFill>
                  <a:srgbClr val="293A55"/>
                </a:solidFill>
                <a:latin typeface="+mj-lt"/>
              </a:rPr>
              <a:t> взяли до себе </a:t>
            </a:r>
            <a:r>
              <a:rPr lang="ru-RU" sz="1600" dirty="0" err="1">
                <a:solidFill>
                  <a:srgbClr val="293A55"/>
                </a:solidFill>
                <a:latin typeface="+mj-lt"/>
              </a:rPr>
              <a:t>дитину</a:t>
            </a:r>
            <a:r>
              <a:rPr lang="ru-RU" sz="1600" dirty="0">
                <a:solidFill>
                  <a:srgbClr val="293A55"/>
                </a:solidFill>
                <a:latin typeface="+mj-lt"/>
              </a:rPr>
              <a:t> як члена </a:t>
            </a:r>
            <a:r>
              <a:rPr lang="ru-RU" sz="1600" dirty="0" err="1">
                <a:solidFill>
                  <a:srgbClr val="293A55"/>
                </a:solidFill>
                <a:latin typeface="+mj-lt"/>
              </a:rPr>
              <a:t>сім'ї</a:t>
            </a:r>
            <a:r>
              <a:rPr lang="ru-RU" sz="1600" dirty="0">
                <a:solidFill>
                  <a:srgbClr val="293A55"/>
                </a:solidFill>
                <a:latin typeface="+mj-lt"/>
              </a:rPr>
              <a:t>, </a:t>
            </a:r>
            <a:r>
              <a:rPr lang="ru-RU" sz="1600" dirty="0" err="1">
                <a:solidFill>
                  <a:srgbClr val="293A55"/>
                </a:solidFill>
                <a:latin typeface="+mj-lt"/>
              </a:rPr>
              <a:t>тощо</a:t>
            </a:r>
            <a:r>
              <a:rPr lang="ru-RU" sz="1600" dirty="0">
                <a:solidFill>
                  <a:srgbClr val="293A55"/>
                </a:solidFill>
                <a:latin typeface="+mj-lt"/>
              </a:rPr>
              <a:t>.</a:t>
            </a:r>
          </a:p>
          <a:p>
            <a:pPr algn="just"/>
            <a:r>
              <a:rPr lang="ru-RU" sz="1600" dirty="0" err="1">
                <a:solidFill>
                  <a:srgbClr val="293A55"/>
                </a:solidFill>
                <a:latin typeface="+mj-lt"/>
              </a:rPr>
              <a:t>Необхідною</a:t>
            </a:r>
            <a:r>
              <a:rPr lang="ru-RU" sz="1600" dirty="0">
                <a:solidFill>
                  <a:srgbClr val="293A55"/>
                </a:solidFill>
                <a:latin typeface="+mj-lt"/>
              </a:rPr>
              <a:t> </a:t>
            </a:r>
            <a:r>
              <a:rPr lang="ru-RU" sz="1600" dirty="0" err="1">
                <a:solidFill>
                  <a:srgbClr val="293A55"/>
                </a:solidFill>
                <a:latin typeface="+mj-lt"/>
              </a:rPr>
              <a:t>умовою</a:t>
            </a:r>
            <a:r>
              <a:rPr lang="ru-RU" sz="1600" dirty="0">
                <a:solidFill>
                  <a:srgbClr val="293A55"/>
                </a:solidFill>
                <a:latin typeface="+mj-lt"/>
              </a:rPr>
              <a:t> для </a:t>
            </a:r>
            <a:r>
              <a:rPr lang="ru-RU" sz="1600" dirty="0" err="1">
                <a:solidFill>
                  <a:srgbClr val="293A55"/>
                </a:solidFill>
                <a:latin typeface="+mj-lt"/>
              </a:rPr>
              <a:t>встановлення</a:t>
            </a:r>
            <a:r>
              <a:rPr lang="ru-RU" sz="1600" dirty="0">
                <a:solidFill>
                  <a:srgbClr val="293A55"/>
                </a:solidFill>
                <a:latin typeface="+mj-lt"/>
              </a:rPr>
              <a:t> факту </a:t>
            </a:r>
            <a:r>
              <a:rPr lang="ru-RU" sz="1600" dirty="0" err="1">
                <a:solidFill>
                  <a:srgbClr val="293A55"/>
                </a:solidFill>
                <a:latin typeface="+mj-lt"/>
              </a:rPr>
              <a:t>постійного</a:t>
            </a:r>
            <a:r>
              <a:rPr lang="ru-RU" sz="1600" dirty="0">
                <a:solidFill>
                  <a:srgbClr val="293A55"/>
                </a:solidFill>
                <a:latin typeface="+mj-lt"/>
              </a:rPr>
              <a:t> </a:t>
            </a:r>
            <a:r>
              <a:rPr lang="ru-RU" sz="1600" dirty="0" err="1">
                <a:solidFill>
                  <a:srgbClr val="293A55"/>
                </a:solidFill>
                <a:latin typeface="+mj-lt"/>
              </a:rPr>
              <a:t>проживання</a:t>
            </a:r>
            <a:r>
              <a:rPr lang="ru-RU" sz="1600" dirty="0">
                <a:solidFill>
                  <a:srgbClr val="293A55"/>
                </a:solidFill>
                <a:latin typeface="+mj-lt"/>
              </a:rPr>
              <a:t> ОСОБА_1 разом </a:t>
            </a:r>
            <a:r>
              <a:rPr lang="ru-RU" sz="1600" dirty="0" err="1">
                <a:solidFill>
                  <a:srgbClr val="293A55"/>
                </a:solidFill>
                <a:latin typeface="+mj-lt"/>
              </a:rPr>
              <a:t>зі</a:t>
            </a:r>
            <a:r>
              <a:rPr lang="ru-RU" sz="1600" dirty="0">
                <a:solidFill>
                  <a:srgbClr val="293A55"/>
                </a:solidFill>
                <a:latin typeface="+mj-lt"/>
              </a:rPr>
              <a:t> </a:t>
            </a:r>
            <a:r>
              <a:rPr lang="ru-RU" sz="1600" dirty="0" err="1">
                <a:solidFill>
                  <a:srgbClr val="293A55"/>
                </a:solidFill>
                <a:latin typeface="+mj-lt"/>
              </a:rPr>
              <a:t>спадкодавцем</a:t>
            </a:r>
            <a:r>
              <a:rPr lang="ru-RU" sz="1600" dirty="0">
                <a:solidFill>
                  <a:srgbClr val="293A55"/>
                </a:solidFill>
                <a:latin typeface="+mj-lt"/>
              </a:rPr>
              <a:t> є </a:t>
            </a:r>
            <a:r>
              <a:rPr lang="ru-RU" sz="1600" dirty="0" err="1">
                <a:solidFill>
                  <a:srgbClr val="293A55"/>
                </a:solidFill>
                <a:latin typeface="+mj-lt"/>
              </a:rPr>
              <a:t>доведеність</a:t>
            </a:r>
            <a:r>
              <a:rPr lang="ru-RU" sz="1600" dirty="0">
                <a:solidFill>
                  <a:srgbClr val="293A55"/>
                </a:solidFill>
                <a:latin typeface="+mj-lt"/>
              </a:rPr>
              <a:t> факту </a:t>
            </a:r>
            <a:r>
              <a:rPr lang="ru-RU" sz="1600" dirty="0" err="1">
                <a:solidFill>
                  <a:srgbClr val="293A55"/>
                </a:solidFill>
                <a:latin typeface="+mj-lt"/>
              </a:rPr>
              <a:t>спільного</a:t>
            </a:r>
            <a:r>
              <a:rPr lang="ru-RU" sz="1600" dirty="0">
                <a:solidFill>
                  <a:srgbClr val="293A55"/>
                </a:solidFill>
                <a:latin typeface="+mj-lt"/>
              </a:rPr>
              <a:t> </a:t>
            </a:r>
            <a:r>
              <a:rPr lang="ru-RU" sz="1600" dirty="0" err="1">
                <a:solidFill>
                  <a:srgbClr val="293A55"/>
                </a:solidFill>
                <a:latin typeface="+mj-lt"/>
              </a:rPr>
              <a:t>проживання</a:t>
            </a:r>
            <a:r>
              <a:rPr lang="ru-RU" sz="1600" dirty="0">
                <a:solidFill>
                  <a:srgbClr val="293A55"/>
                </a:solidFill>
                <a:latin typeface="+mj-lt"/>
              </a:rPr>
              <a:t> ОСОБА_1 та ОСОБА_6, як </a:t>
            </a:r>
            <a:r>
              <a:rPr lang="ru-RU" sz="1600" dirty="0" err="1">
                <a:solidFill>
                  <a:srgbClr val="293A55"/>
                </a:solidFill>
                <a:latin typeface="+mj-lt"/>
              </a:rPr>
              <a:t>осіб</a:t>
            </a:r>
            <a:r>
              <a:rPr lang="ru-RU" sz="1600" dirty="0">
                <a:solidFill>
                  <a:srgbClr val="293A55"/>
                </a:solidFill>
                <a:latin typeface="+mj-lt"/>
              </a:rPr>
              <a:t>, </a:t>
            </a:r>
            <a:r>
              <a:rPr lang="ru-RU" sz="1600" dirty="0" err="1">
                <a:solidFill>
                  <a:srgbClr val="293A55"/>
                </a:solidFill>
                <a:latin typeface="+mj-lt"/>
              </a:rPr>
              <a:t>які</a:t>
            </a:r>
            <a:r>
              <a:rPr lang="ru-RU" sz="1600" dirty="0">
                <a:solidFill>
                  <a:srgbClr val="293A55"/>
                </a:solidFill>
                <a:latin typeface="+mj-lt"/>
              </a:rPr>
              <a:t> </a:t>
            </a:r>
            <a:r>
              <a:rPr lang="ru-RU" sz="1600" dirty="0" err="1">
                <a:solidFill>
                  <a:srgbClr val="293A55"/>
                </a:solidFill>
                <a:latin typeface="+mj-lt"/>
              </a:rPr>
              <a:t>складали</a:t>
            </a:r>
            <a:r>
              <a:rPr lang="ru-RU" sz="1600" dirty="0">
                <a:solidFill>
                  <a:srgbClr val="293A55"/>
                </a:solidFill>
                <a:latin typeface="+mj-lt"/>
              </a:rPr>
              <a:t> </a:t>
            </a:r>
            <a:r>
              <a:rPr lang="ru-RU" sz="1600" dirty="0" err="1">
                <a:solidFill>
                  <a:srgbClr val="293A55"/>
                </a:solidFill>
                <a:latin typeface="+mj-lt"/>
              </a:rPr>
              <a:t>сім'ю</a:t>
            </a:r>
            <a:r>
              <a:rPr lang="ru-RU" sz="1600" dirty="0">
                <a:solidFill>
                  <a:srgbClr val="293A55"/>
                </a:solidFill>
                <a:latin typeface="+mj-lt"/>
              </a:rPr>
              <a:t>, </a:t>
            </a:r>
            <a:r>
              <a:rPr lang="ru-RU" sz="1600" dirty="0" err="1">
                <a:solidFill>
                  <a:srgbClr val="293A55"/>
                </a:solidFill>
                <a:latin typeface="+mj-lt"/>
              </a:rPr>
              <a:t>що</a:t>
            </a:r>
            <a:r>
              <a:rPr lang="ru-RU" sz="1600" dirty="0">
                <a:solidFill>
                  <a:srgbClr val="293A55"/>
                </a:solidFill>
                <a:latin typeface="+mj-lt"/>
              </a:rPr>
              <a:t> </a:t>
            </a:r>
            <a:r>
              <a:rPr lang="ru-RU" sz="1600" dirty="0" err="1">
                <a:solidFill>
                  <a:srgbClr val="293A55"/>
                </a:solidFill>
                <a:latin typeface="+mj-lt"/>
              </a:rPr>
              <a:t>передбачає</a:t>
            </a:r>
            <a:r>
              <a:rPr lang="ru-RU" sz="1600" dirty="0">
                <a:solidFill>
                  <a:srgbClr val="293A55"/>
                </a:solidFill>
                <a:latin typeface="+mj-lt"/>
              </a:rPr>
              <a:t> </a:t>
            </a:r>
            <a:r>
              <a:rPr lang="ru-RU" sz="1600" dirty="0" err="1">
                <a:solidFill>
                  <a:srgbClr val="293A55"/>
                </a:solidFill>
                <a:latin typeface="+mj-lt"/>
              </a:rPr>
              <a:t>їх</a:t>
            </a:r>
            <a:r>
              <a:rPr lang="ru-RU" sz="1600" dirty="0">
                <a:solidFill>
                  <a:srgbClr val="293A55"/>
                </a:solidFill>
                <a:latin typeface="+mj-lt"/>
              </a:rPr>
              <a:t> </a:t>
            </a:r>
            <a:r>
              <a:rPr lang="ru-RU" sz="1600" dirty="0" err="1">
                <a:solidFill>
                  <a:srgbClr val="293A55"/>
                </a:solidFill>
                <a:latin typeface="+mj-lt"/>
              </a:rPr>
              <a:t>пов'язаність</a:t>
            </a:r>
            <a:r>
              <a:rPr lang="ru-RU" sz="1600" dirty="0">
                <a:solidFill>
                  <a:srgbClr val="293A55"/>
                </a:solidFill>
                <a:latin typeface="+mj-lt"/>
              </a:rPr>
              <a:t> </a:t>
            </a:r>
            <a:r>
              <a:rPr lang="ru-RU" sz="1600" dirty="0" err="1">
                <a:solidFill>
                  <a:srgbClr val="293A55"/>
                </a:solidFill>
                <a:latin typeface="+mj-lt"/>
              </a:rPr>
              <a:t>спільним</a:t>
            </a:r>
            <a:r>
              <a:rPr lang="ru-RU" sz="1600" dirty="0">
                <a:solidFill>
                  <a:srgbClr val="293A55"/>
                </a:solidFill>
                <a:latin typeface="+mj-lt"/>
              </a:rPr>
              <a:t> </a:t>
            </a:r>
            <a:r>
              <a:rPr lang="ru-RU" sz="1600" dirty="0" err="1">
                <a:solidFill>
                  <a:srgbClr val="293A55"/>
                </a:solidFill>
                <a:latin typeface="+mj-lt"/>
              </a:rPr>
              <a:t>побутом</a:t>
            </a:r>
            <a:r>
              <a:rPr lang="ru-RU" sz="1600" dirty="0">
                <a:solidFill>
                  <a:srgbClr val="293A55"/>
                </a:solidFill>
                <a:latin typeface="+mj-lt"/>
              </a:rPr>
              <a:t>, </a:t>
            </a:r>
            <a:r>
              <a:rPr lang="ru-RU" sz="1600" dirty="0" err="1">
                <a:solidFill>
                  <a:srgbClr val="293A55"/>
                </a:solidFill>
                <a:latin typeface="+mj-lt"/>
              </a:rPr>
              <a:t>веденням</a:t>
            </a:r>
            <a:r>
              <a:rPr lang="ru-RU" sz="1600" dirty="0">
                <a:solidFill>
                  <a:srgbClr val="293A55"/>
                </a:solidFill>
                <a:latin typeface="+mj-lt"/>
              </a:rPr>
              <a:t> </a:t>
            </a:r>
            <a:r>
              <a:rPr lang="ru-RU" sz="1600" dirty="0" err="1">
                <a:solidFill>
                  <a:srgbClr val="293A55"/>
                </a:solidFill>
                <a:latin typeface="+mj-lt"/>
              </a:rPr>
              <a:t>спільного</a:t>
            </a:r>
            <a:r>
              <a:rPr lang="ru-RU" sz="1600" dirty="0">
                <a:solidFill>
                  <a:srgbClr val="293A55"/>
                </a:solidFill>
                <a:latin typeface="+mj-lt"/>
              </a:rPr>
              <a:t> </a:t>
            </a:r>
            <a:r>
              <a:rPr lang="ru-RU" sz="1600" dirty="0" err="1">
                <a:solidFill>
                  <a:srgbClr val="293A55"/>
                </a:solidFill>
                <a:latin typeface="+mj-lt"/>
              </a:rPr>
              <a:t>господарства</a:t>
            </a:r>
            <a:r>
              <a:rPr lang="ru-RU" sz="1600" dirty="0">
                <a:solidFill>
                  <a:srgbClr val="293A55"/>
                </a:solidFill>
                <a:latin typeface="+mj-lt"/>
              </a:rPr>
              <a:t>, </a:t>
            </a:r>
            <a:r>
              <a:rPr lang="ru-RU" sz="1600" dirty="0" err="1">
                <a:solidFill>
                  <a:srgbClr val="293A55"/>
                </a:solidFill>
                <a:latin typeface="+mj-lt"/>
              </a:rPr>
              <a:t>наявністю</a:t>
            </a:r>
            <a:r>
              <a:rPr lang="ru-RU" sz="1600" dirty="0">
                <a:solidFill>
                  <a:srgbClr val="293A55"/>
                </a:solidFill>
                <a:latin typeface="+mj-lt"/>
              </a:rPr>
              <a:t> </a:t>
            </a:r>
            <a:r>
              <a:rPr lang="ru-RU" sz="1600" dirty="0" err="1">
                <a:solidFill>
                  <a:srgbClr val="293A55"/>
                </a:solidFill>
                <a:latin typeface="+mj-lt"/>
              </a:rPr>
              <a:t>між</a:t>
            </a:r>
            <a:r>
              <a:rPr lang="ru-RU" sz="1600" dirty="0">
                <a:solidFill>
                  <a:srgbClr val="293A55"/>
                </a:solidFill>
                <a:latin typeface="+mj-lt"/>
              </a:rPr>
              <a:t> ними </a:t>
            </a:r>
            <a:r>
              <a:rPr lang="ru-RU" sz="1600" dirty="0" err="1">
                <a:solidFill>
                  <a:srgbClr val="293A55"/>
                </a:solidFill>
                <a:latin typeface="+mj-lt"/>
              </a:rPr>
              <a:t>взаємних</a:t>
            </a:r>
            <a:r>
              <a:rPr lang="ru-RU" sz="1600" dirty="0">
                <a:solidFill>
                  <a:srgbClr val="293A55"/>
                </a:solidFill>
                <a:latin typeface="+mj-lt"/>
              </a:rPr>
              <a:t> прав і </a:t>
            </a:r>
            <a:r>
              <a:rPr lang="ru-RU" sz="1600" dirty="0" err="1">
                <a:solidFill>
                  <a:srgbClr val="293A55"/>
                </a:solidFill>
                <a:latin typeface="+mj-lt"/>
              </a:rPr>
              <a:t>обов'язків</a:t>
            </a:r>
            <a:r>
              <a:rPr lang="ru-RU" sz="1600" dirty="0">
                <a:solidFill>
                  <a:srgbClr val="293A55"/>
                </a:solidFill>
                <a:latin typeface="+mj-lt"/>
              </a:rPr>
              <a:t> у </a:t>
            </a:r>
            <a:r>
              <a:rPr lang="ru-RU" sz="1600" dirty="0" err="1">
                <a:solidFill>
                  <a:srgbClr val="293A55"/>
                </a:solidFill>
                <a:latin typeface="+mj-lt"/>
              </a:rPr>
              <a:t>період</a:t>
            </a:r>
            <a:r>
              <a:rPr lang="ru-RU" sz="1600" dirty="0">
                <a:solidFill>
                  <a:srgbClr val="293A55"/>
                </a:solidFill>
                <a:latin typeface="+mj-lt"/>
              </a:rPr>
              <a:t> не </a:t>
            </a:r>
            <a:r>
              <a:rPr lang="ru-RU" sz="1600" dirty="0" err="1">
                <a:solidFill>
                  <a:srgbClr val="293A55"/>
                </a:solidFill>
                <a:latin typeface="+mj-lt"/>
              </a:rPr>
              <a:t>менше</a:t>
            </a:r>
            <a:r>
              <a:rPr lang="ru-RU" sz="1600" dirty="0">
                <a:solidFill>
                  <a:srgbClr val="293A55"/>
                </a:solidFill>
                <a:latin typeface="+mj-lt"/>
              </a:rPr>
              <a:t> </a:t>
            </a:r>
            <a:r>
              <a:rPr lang="ru-RU" sz="1600" dirty="0" err="1">
                <a:solidFill>
                  <a:srgbClr val="293A55"/>
                </a:solidFill>
                <a:latin typeface="+mj-lt"/>
              </a:rPr>
              <a:t>ніж</a:t>
            </a:r>
            <a:r>
              <a:rPr lang="ru-RU" sz="1600" dirty="0">
                <a:solidFill>
                  <a:srgbClr val="293A55"/>
                </a:solidFill>
                <a:latin typeface="+mj-lt"/>
              </a:rPr>
              <a:t> </a:t>
            </a:r>
            <a:r>
              <a:rPr lang="ru-RU" sz="1600" dirty="0" err="1">
                <a:solidFill>
                  <a:srgbClr val="293A55"/>
                </a:solidFill>
                <a:latin typeface="+mj-lt"/>
              </a:rPr>
              <a:t>п'ять</a:t>
            </a:r>
            <a:r>
              <a:rPr lang="ru-RU" sz="1600" dirty="0">
                <a:solidFill>
                  <a:srgbClr val="293A55"/>
                </a:solidFill>
                <a:latin typeface="+mj-lt"/>
              </a:rPr>
              <a:t> </a:t>
            </a:r>
            <a:r>
              <a:rPr lang="ru-RU" sz="1600" dirty="0" err="1">
                <a:solidFill>
                  <a:srgbClr val="293A55"/>
                </a:solidFill>
                <a:latin typeface="+mj-lt"/>
              </a:rPr>
              <a:t>років</a:t>
            </a:r>
            <a:r>
              <a:rPr lang="ru-RU" sz="1600" dirty="0">
                <a:solidFill>
                  <a:srgbClr val="293A55"/>
                </a:solidFill>
                <a:latin typeface="+mj-lt"/>
              </a:rPr>
              <a:t>.</a:t>
            </a:r>
            <a:endParaRPr lang="ru-RU" sz="1600" b="0" i="0" dirty="0">
              <a:solidFill>
                <a:srgbClr val="293A55"/>
              </a:solidFill>
              <a:effectLst/>
              <a:latin typeface="+mj-lt"/>
            </a:endParaRPr>
          </a:p>
        </p:txBody>
      </p:sp>
    </p:spTree>
    <p:extLst>
      <p:ext uri="{BB962C8B-B14F-4D97-AF65-F5344CB8AC3E}">
        <p14:creationId xmlns:p14="http://schemas.microsoft.com/office/powerpoint/2010/main" val="117833011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22514" y="637645"/>
            <a:ext cx="11146971" cy="5909310"/>
          </a:xfrm>
          <a:prstGeom prst="rect">
            <a:avLst/>
          </a:prstGeom>
        </p:spPr>
        <p:txBody>
          <a:bodyPr wrap="square">
            <a:spAutoFit/>
          </a:bodyPr>
          <a:lstStyle/>
          <a:p>
            <a:pPr algn="ctr"/>
            <a:r>
              <a:rPr lang="ru-RU" sz="1400" b="1" dirty="0">
                <a:solidFill>
                  <a:srgbClr val="293A55"/>
                </a:solidFill>
                <a:latin typeface="+mj-lt"/>
              </a:rPr>
              <a:t>ВЕРХОВНИЙ СУД</a:t>
            </a:r>
            <a:endParaRPr lang="ru-RU" sz="1400" dirty="0">
              <a:solidFill>
                <a:srgbClr val="293A55"/>
              </a:solidFill>
              <a:latin typeface="+mj-lt"/>
            </a:endParaRPr>
          </a:p>
          <a:p>
            <a:pPr algn="ctr"/>
            <a:r>
              <a:rPr lang="ru-RU" sz="1400" b="1" dirty="0">
                <a:solidFill>
                  <a:srgbClr val="293A55"/>
                </a:solidFill>
                <a:latin typeface="+mj-lt"/>
              </a:rPr>
              <a:t>ПРАВОВА ПОЗИЦІЯ</a:t>
            </a:r>
            <a:br>
              <a:rPr lang="ru-RU" sz="1400" b="1" dirty="0">
                <a:solidFill>
                  <a:srgbClr val="293A55"/>
                </a:solidFill>
                <a:latin typeface="+mj-lt"/>
              </a:rPr>
            </a:br>
            <a:r>
              <a:rPr lang="ru-RU" sz="1400" b="1" dirty="0">
                <a:solidFill>
                  <a:srgbClr val="293A55"/>
                </a:solidFill>
                <a:latin typeface="+mj-lt"/>
              </a:rPr>
              <a:t>(</a:t>
            </a:r>
            <a:r>
              <a:rPr lang="ru-RU" sz="1400" b="1" dirty="0">
                <a:solidFill>
                  <a:srgbClr val="00ADFA"/>
                </a:solidFill>
                <a:latin typeface="+mj-lt"/>
                <a:hlinkClick r:id="rId2"/>
              </a:rPr>
              <a:t>постанова </a:t>
            </a:r>
            <a:r>
              <a:rPr lang="ru-RU" sz="1400" b="1" dirty="0" err="1">
                <a:solidFill>
                  <a:srgbClr val="00ADFA"/>
                </a:solidFill>
                <a:latin typeface="+mj-lt"/>
                <a:hlinkClick r:id="rId2"/>
              </a:rPr>
              <a:t>від</a:t>
            </a:r>
            <a:r>
              <a:rPr lang="ru-RU" sz="1400" b="1" dirty="0">
                <a:solidFill>
                  <a:srgbClr val="00ADFA"/>
                </a:solidFill>
                <a:latin typeface="+mj-lt"/>
                <a:hlinkClick r:id="rId2"/>
              </a:rPr>
              <a:t> 01.06.2022 р. у </a:t>
            </a:r>
            <a:r>
              <a:rPr lang="ru-RU" sz="1400" b="1" dirty="0" err="1">
                <a:solidFill>
                  <a:srgbClr val="00ADFA"/>
                </a:solidFill>
                <a:latin typeface="+mj-lt"/>
                <a:hlinkClick r:id="rId2"/>
              </a:rPr>
              <a:t>справі</a:t>
            </a:r>
            <a:r>
              <a:rPr lang="ru-RU" sz="1400" b="1" dirty="0">
                <a:solidFill>
                  <a:srgbClr val="00ADFA"/>
                </a:solidFill>
                <a:latin typeface="+mj-lt"/>
                <a:hlinkClick r:id="rId2"/>
              </a:rPr>
              <a:t> N 688/2507/16</a:t>
            </a:r>
            <a:r>
              <a:rPr lang="ru-RU" sz="1400" b="1" dirty="0" smtClean="0">
                <a:solidFill>
                  <a:srgbClr val="293A55"/>
                </a:solidFill>
                <a:latin typeface="+mj-lt"/>
              </a:rPr>
              <a:t>)</a:t>
            </a:r>
          </a:p>
          <a:p>
            <a:pPr algn="ctr"/>
            <a:r>
              <a:rPr lang="ru-RU" sz="1400" b="1" dirty="0" err="1">
                <a:solidFill>
                  <a:srgbClr val="293A55"/>
                </a:solidFill>
                <a:latin typeface="+mj-lt"/>
              </a:rPr>
              <a:t>Щодо</a:t>
            </a:r>
            <a:r>
              <a:rPr lang="ru-RU" sz="1400" b="1" dirty="0">
                <a:solidFill>
                  <a:srgbClr val="293A55"/>
                </a:solidFill>
                <a:latin typeface="+mj-lt"/>
              </a:rPr>
              <a:t> </a:t>
            </a:r>
            <a:r>
              <a:rPr lang="ru-RU" sz="1400" b="1" dirty="0" err="1">
                <a:solidFill>
                  <a:srgbClr val="293A55"/>
                </a:solidFill>
                <a:latin typeface="+mj-lt"/>
              </a:rPr>
              <a:t>належного</a:t>
            </a:r>
            <a:r>
              <a:rPr lang="ru-RU" sz="1400" b="1" dirty="0">
                <a:solidFill>
                  <a:srgbClr val="293A55"/>
                </a:solidFill>
                <a:latin typeface="+mj-lt"/>
              </a:rPr>
              <a:t> способу </a:t>
            </a:r>
            <a:r>
              <a:rPr lang="ru-RU" sz="1400" b="1" dirty="0" err="1">
                <a:solidFill>
                  <a:srgbClr val="293A55"/>
                </a:solidFill>
                <a:latin typeface="+mj-lt"/>
              </a:rPr>
              <a:t>захисту</a:t>
            </a:r>
            <a:r>
              <a:rPr lang="ru-RU" sz="1400" b="1" dirty="0">
                <a:solidFill>
                  <a:srgbClr val="293A55"/>
                </a:solidFill>
                <a:latin typeface="+mj-lt"/>
              </a:rPr>
              <a:t> прав, </a:t>
            </a:r>
            <a:r>
              <a:rPr lang="ru-RU" sz="1400" b="1" dirty="0" err="1">
                <a:solidFill>
                  <a:srgbClr val="293A55"/>
                </a:solidFill>
                <a:latin typeface="+mj-lt"/>
              </a:rPr>
              <a:t>порушених</a:t>
            </a:r>
            <a:r>
              <a:rPr lang="ru-RU" sz="1400" b="1" dirty="0">
                <a:solidFill>
                  <a:srgbClr val="293A55"/>
                </a:solidFill>
                <a:latin typeface="+mj-lt"/>
              </a:rPr>
              <a:t> через </a:t>
            </a:r>
            <a:r>
              <a:rPr lang="ru-RU" sz="1400" b="1" dirty="0" err="1">
                <a:solidFill>
                  <a:srgbClr val="293A55"/>
                </a:solidFill>
                <a:latin typeface="+mj-lt"/>
              </a:rPr>
              <a:t>конфіскацію</a:t>
            </a:r>
            <a:r>
              <a:rPr lang="ru-RU" sz="1400" b="1" dirty="0">
                <a:solidFill>
                  <a:srgbClr val="293A55"/>
                </a:solidFill>
                <a:latin typeface="+mj-lt"/>
              </a:rPr>
              <a:t> майна за вироком суду, </a:t>
            </a:r>
            <a:r>
              <a:rPr lang="ru-RU" sz="1400" b="1" dirty="0" err="1">
                <a:solidFill>
                  <a:srgbClr val="293A55"/>
                </a:solidFill>
                <a:latin typeface="+mj-lt"/>
              </a:rPr>
              <a:t>згодом</a:t>
            </a:r>
            <a:r>
              <a:rPr lang="ru-RU" sz="1400" b="1" dirty="0">
                <a:solidFill>
                  <a:srgbClr val="293A55"/>
                </a:solidFill>
                <a:latin typeface="+mj-lt"/>
              </a:rPr>
              <a:t> </a:t>
            </a:r>
            <a:r>
              <a:rPr lang="ru-RU" sz="1400" b="1" dirty="0" err="1" smtClean="0">
                <a:solidFill>
                  <a:srgbClr val="293A55"/>
                </a:solidFill>
                <a:latin typeface="+mj-lt"/>
              </a:rPr>
              <a:t>скасованим</a:t>
            </a:r>
            <a:endParaRPr lang="ru-RU" sz="1400" b="1" dirty="0" smtClean="0">
              <a:solidFill>
                <a:srgbClr val="293A55"/>
              </a:solidFill>
              <a:latin typeface="+mj-lt"/>
            </a:endParaRPr>
          </a:p>
          <a:p>
            <a:pPr algn="ctr"/>
            <a:endParaRPr lang="ru-RU" sz="1400" b="1" dirty="0">
              <a:solidFill>
                <a:srgbClr val="293A55"/>
              </a:solidFill>
              <a:latin typeface="+mj-lt"/>
            </a:endParaRPr>
          </a:p>
          <a:p>
            <a:pPr algn="just"/>
            <a:r>
              <a:rPr lang="ru-RU" sz="1400" dirty="0" err="1">
                <a:solidFill>
                  <a:srgbClr val="293A55"/>
                </a:solidFill>
                <a:latin typeface="+mj-lt"/>
              </a:rPr>
              <a:t>Відповідно</a:t>
            </a:r>
            <a:r>
              <a:rPr lang="ru-RU" sz="1400" dirty="0">
                <a:solidFill>
                  <a:srgbClr val="293A55"/>
                </a:solidFill>
                <a:latin typeface="+mj-lt"/>
              </a:rPr>
              <a:t> до правил </a:t>
            </a:r>
            <a:r>
              <a:rPr lang="ru-RU" sz="1400" dirty="0" err="1">
                <a:solidFill>
                  <a:srgbClr val="293A55"/>
                </a:solidFill>
                <a:latin typeface="+mj-lt"/>
              </a:rPr>
              <a:t>згаданих</a:t>
            </a:r>
            <a:r>
              <a:rPr lang="ru-RU" sz="1400" dirty="0">
                <a:solidFill>
                  <a:srgbClr val="293A55"/>
                </a:solidFill>
                <a:latin typeface="+mj-lt"/>
              </a:rPr>
              <a:t> </a:t>
            </a:r>
            <a:r>
              <a:rPr lang="ru-RU" sz="1400" dirty="0">
                <a:solidFill>
                  <a:srgbClr val="00ADFA"/>
                </a:solidFill>
                <a:latin typeface="+mj-lt"/>
                <a:hlinkClick r:id="rId3"/>
              </a:rPr>
              <a:t>Закону </a:t>
            </a:r>
            <a:r>
              <a:rPr lang="ru-RU" sz="1400" dirty="0" err="1">
                <a:solidFill>
                  <a:srgbClr val="00ADFA"/>
                </a:solidFill>
                <a:latin typeface="+mj-lt"/>
                <a:hlinkClick r:id="rId3"/>
              </a:rPr>
              <a:t>України</a:t>
            </a:r>
            <a:r>
              <a:rPr lang="ru-RU" sz="1400" dirty="0">
                <a:solidFill>
                  <a:srgbClr val="00ADFA"/>
                </a:solidFill>
                <a:latin typeface="+mj-lt"/>
                <a:hlinkClick r:id="rId3"/>
              </a:rPr>
              <a:t> N 266/94-ВР</a:t>
            </a:r>
            <a:r>
              <a:rPr lang="ru-RU" sz="1400" dirty="0">
                <a:solidFill>
                  <a:srgbClr val="293A55"/>
                </a:solidFill>
                <a:latin typeface="+mj-lt"/>
              </a:rPr>
              <a:t>, а </a:t>
            </a:r>
            <a:r>
              <a:rPr lang="ru-RU" sz="1400" dirty="0" err="1">
                <a:solidFill>
                  <a:srgbClr val="293A55"/>
                </a:solidFill>
                <a:latin typeface="+mj-lt"/>
              </a:rPr>
              <a:t>також</a:t>
            </a:r>
            <a:r>
              <a:rPr lang="ru-RU" sz="1400" dirty="0">
                <a:solidFill>
                  <a:srgbClr val="293A55"/>
                </a:solidFill>
                <a:latin typeface="+mj-lt"/>
              </a:rPr>
              <a:t> </a:t>
            </a:r>
            <a:r>
              <a:rPr lang="ru-RU" sz="1400" dirty="0" err="1">
                <a:solidFill>
                  <a:srgbClr val="293A55"/>
                </a:solidFill>
                <a:latin typeface="+mj-lt"/>
              </a:rPr>
              <a:t>Положення</a:t>
            </a:r>
            <a:r>
              <a:rPr lang="ru-RU" sz="1400" dirty="0">
                <a:solidFill>
                  <a:srgbClr val="293A55"/>
                </a:solidFill>
                <a:latin typeface="+mj-lt"/>
              </a:rPr>
              <a:t> </a:t>
            </a:r>
            <a:r>
              <a:rPr lang="ru-RU" sz="1400" dirty="0" err="1">
                <a:solidFill>
                  <a:srgbClr val="293A55"/>
                </a:solidFill>
                <a:latin typeface="+mj-lt"/>
              </a:rPr>
              <a:t>саме</a:t>
            </a:r>
            <a:r>
              <a:rPr lang="ru-RU" sz="1400" dirty="0">
                <a:solidFill>
                  <a:srgbClr val="293A55"/>
                </a:solidFill>
                <a:latin typeface="+mj-lt"/>
              </a:rPr>
              <a:t> на державу (через </a:t>
            </a:r>
            <a:r>
              <a:rPr lang="ru-RU" sz="1400" dirty="0" err="1">
                <a:solidFill>
                  <a:srgbClr val="293A55"/>
                </a:solidFill>
                <a:latin typeface="+mj-lt"/>
              </a:rPr>
              <a:t>її</a:t>
            </a:r>
            <a:r>
              <a:rPr lang="ru-RU" sz="1400" dirty="0">
                <a:solidFill>
                  <a:srgbClr val="293A55"/>
                </a:solidFill>
                <a:latin typeface="+mj-lt"/>
              </a:rPr>
              <a:t> </a:t>
            </a:r>
            <a:r>
              <a:rPr lang="ru-RU" sz="1400" dirty="0" err="1">
                <a:solidFill>
                  <a:srgbClr val="293A55"/>
                </a:solidFill>
                <a:latin typeface="+mj-lt"/>
              </a:rPr>
              <a:t>відповідні</a:t>
            </a:r>
            <a:r>
              <a:rPr lang="ru-RU" sz="1400" dirty="0">
                <a:solidFill>
                  <a:srgbClr val="293A55"/>
                </a:solidFill>
                <a:latin typeface="+mj-lt"/>
              </a:rPr>
              <a:t> </a:t>
            </a:r>
            <a:r>
              <a:rPr lang="ru-RU" sz="1400" dirty="0" err="1">
                <a:solidFill>
                  <a:srgbClr val="293A55"/>
                </a:solidFill>
                <a:latin typeface="+mj-lt"/>
              </a:rPr>
              <a:t>органи</a:t>
            </a:r>
            <a:r>
              <a:rPr lang="ru-RU" sz="1400" dirty="0">
                <a:solidFill>
                  <a:srgbClr val="293A55"/>
                </a:solidFill>
                <a:latin typeface="+mj-lt"/>
              </a:rPr>
              <a:t>) </a:t>
            </a:r>
            <a:r>
              <a:rPr lang="ru-RU" sz="1400" dirty="0" err="1">
                <a:solidFill>
                  <a:srgbClr val="293A55"/>
                </a:solidFill>
                <a:latin typeface="+mj-lt"/>
              </a:rPr>
              <a:t>покладається</a:t>
            </a:r>
            <a:r>
              <a:rPr lang="ru-RU" sz="1400" dirty="0">
                <a:solidFill>
                  <a:srgbClr val="293A55"/>
                </a:solidFill>
                <a:latin typeface="+mj-lt"/>
              </a:rPr>
              <a:t> </a:t>
            </a:r>
            <a:r>
              <a:rPr lang="ru-RU" sz="1400" dirty="0" err="1">
                <a:solidFill>
                  <a:srgbClr val="293A55"/>
                </a:solidFill>
                <a:latin typeface="+mj-lt"/>
              </a:rPr>
              <a:t>обов'язок</a:t>
            </a:r>
            <a:r>
              <a:rPr lang="ru-RU" sz="1400" dirty="0">
                <a:solidFill>
                  <a:srgbClr val="293A55"/>
                </a:solidFill>
                <a:latin typeface="+mj-lt"/>
              </a:rPr>
              <a:t> з </a:t>
            </a:r>
            <a:r>
              <a:rPr lang="ru-RU" sz="1400" dirty="0" err="1">
                <a:solidFill>
                  <a:srgbClr val="293A55"/>
                </a:solidFill>
                <a:latin typeface="+mj-lt"/>
              </a:rPr>
              <a:t>повернення</a:t>
            </a:r>
            <a:r>
              <a:rPr lang="ru-RU" sz="1400" dirty="0">
                <a:solidFill>
                  <a:srgbClr val="293A55"/>
                </a:solidFill>
                <a:latin typeface="+mj-lt"/>
              </a:rPr>
              <a:t> майна </a:t>
            </a:r>
            <a:r>
              <a:rPr lang="ru-RU" sz="1400" dirty="0" err="1">
                <a:solidFill>
                  <a:srgbClr val="293A55"/>
                </a:solidFill>
                <a:latin typeface="+mj-lt"/>
              </a:rPr>
              <a:t>його</a:t>
            </a:r>
            <a:r>
              <a:rPr lang="ru-RU" sz="1400" dirty="0">
                <a:solidFill>
                  <a:srgbClr val="293A55"/>
                </a:solidFill>
                <a:latin typeface="+mj-lt"/>
              </a:rPr>
              <a:t> </a:t>
            </a:r>
            <a:r>
              <a:rPr lang="ru-RU" sz="1400" dirty="0" err="1">
                <a:solidFill>
                  <a:srgbClr val="293A55"/>
                </a:solidFill>
                <a:latin typeface="+mj-lt"/>
              </a:rPr>
              <a:t>власникові</a:t>
            </a:r>
            <a:r>
              <a:rPr lang="ru-RU" sz="1400" dirty="0">
                <a:solidFill>
                  <a:srgbClr val="293A55"/>
                </a:solidFill>
                <a:latin typeface="+mj-lt"/>
              </a:rPr>
              <a:t>, яке </a:t>
            </a:r>
            <a:r>
              <a:rPr lang="ru-RU" sz="1400" dirty="0" err="1">
                <a:solidFill>
                  <a:srgbClr val="293A55"/>
                </a:solidFill>
                <a:latin typeface="+mj-lt"/>
              </a:rPr>
              <a:t>було</a:t>
            </a:r>
            <a:r>
              <a:rPr lang="ru-RU" sz="1400" dirty="0">
                <a:solidFill>
                  <a:srgbClr val="293A55"/>
                </a:solidFill>
                <a:latin typeface="+mj-lt"/>
              </a:rPr>
              <a:t> </a:t>
            </a:r>
            <a:r>
              <a:rPr lang="ru-RU" sz="1400" dirty="0" err="1">
                <a:solidFill>
                  <a:srgbClr val="293A55"/>
                </a:solidFill>
                <a:latin typeface="+mj-lt"/>
              </a:rPr>
              <a:t>реалізовано</a:t>
            </a:r>
            <a:r>
              <a:rPr lang="ru-RU" sz="1400" dirty="0">
                <a:solidFill>
                  <a:srgbClr val="293A55"/>
                </a:solidFill>
                <a:latin typeface="+mj-lt"/>
              </a:rPr>
              <a:t> в межах </a:t>
            </a:r>
            <a:r>
              <a:rPr lang="ru-RU" sz="1400" dirty="0" err="1">
                <a:solidFill>
                  <a:srgbClr val="293A55"/>
                </a:solidFill>
                <a:latin typeface="+mj-lt"/>
              </a:rPr>
              <a:t>кримінального</a:t>
            </a:r>
            <a:r>
              <a:rPr lang="ru-RU" sz="1400" dirty="0">
                <a:solidFill>
                  <a:srgbClr val="293A55"/>
                </a:solidFill>
                <a:latin typeface="+mj-lt"/>
              </a:rPr>
              <a:t> </a:t>
            </a:r>
            <a:r>
              <a:rPr lang="ru-RU" sz="1400" dirty="0" err="1">
                <a:solidFill>
                  <a:srgbClr val="293A55"/>
                </a:solidFill>
                <a:latin typeface="+mj-lt"/>
              </a:rPr>
              <a:t>провадження</a:t>
            </a:r>
            <a:r>
              <a:rPr lang="ru-RU" sz="1400" dirty="0">
                <a:solidFill>
                  <a:srgbClr val="293A55"/>
                </a:solidFill>
                <a:latin typeface="+mj-lt"/>
              </a:rPr>
              <a:t> </a:t>
            </a:r>
            <a:r>
              <a:rPr lang="ru-RU" sz="1400" dirty="0" err="1">
                <a:solidFill>
                  <a:srgbClr val="293A55"/>
                </a:solidFill>
                <a:latin typeface="+mj-lt"/>
              </a:rPr>
              <a:t>відносно</a:t>
            </a:r>
            <a:r>
              <a:rPr lang="ru-RU" sz="1400" dirty="0">
                <a:solidFill>
                  <a:srgbClr val="293A55"/>
                </a:solidFill>
                <a:latin typeface="+mj-lt"/>
              </a:rPr>
              <a:t> </a:t>
            </a:r>
            <a:r>
              <a:rPr lang="ru-RU" sz="1400" dirty="0" err="1">
                <a:solidFill>
                  <a:srgbClr val="293A55"/>
                </a:solidFill>
                <a:latin typeface="+mj-lt"/>
              </a:rPr>
              <a:t>громадянина</a:t>
            </a:r>
            <a:r>
              <a:rPr lang="ru-RU" sz="1400" dirty="0">
                <a:solidFill>
                  <a:srgbClr val="293A55"/>
                </a:solidFill>
                <a:latin typeface="+mj-lt"/>
              </a:rPr>
              <a:t>, а у </a:t>
            </a:r>
            <a:r>
              <a:rPr lang="ru-RU" sz="1400" dirty="0" err="1">
                <a:solidFill>
                  <a:srgbClr val="293A55"/>
                </a:solidFill>
                <a:latin typeface="+mj-lt"/>
              </a:rPr>
              <a:t>разі</a:t>
            </a:r>
            <a:r>
              <a:rPr lang="ru-RU" sz="1400" dirty="0">
                <a:solidFill>
                  <a:srgbClr val="293A55"/>
                </a:solidFill>
                <a:latin typeface="+mj-lt"/>
              </a:rPr>
              <a:t> </a:t>
            </a:r>
            <a:r>
              <a:rPr lang="ru-RU" sz="1400" dirty="0" err="1">
                <a:solidFill>
                  <a:srgbClr val="293A55"/>
                </a:solidFill>
                <a:latin typeface="+mj-lt"/>
              </a:rPr>
              <a:t>відчуження</a:t>
            </a:r>
            <a:r>
              <a:rPr lang="ru-RU" sz="1400" dirty="0">
                <a:solidFill>
                  <a:srgbClr val="293A55"/>
                </a:solidFill>
                <a:latin typeface="+mj-lt"/>
              </a:rPr>
              <a:t> </a:t>
            </a:r>
            <a:r>
              <a:rPr lang="ru-RU" sz="1400" dirty="0" err="1">
                <a:solidFill>
                  <a:srgbClr val="293A55"/>
                </a:solidFill>
                <a:latin typeface="+mj-lt"/>
              </a:rPr>
              <a:t>цього</a:t>
            </a:r>
            <a:r>
              <a:rPr lang="ru-RU" sz="1400" dirty="0">
                <a:solidFill>
                  <a:srgbClr val="293A55"/>
                </a:solidFill>
                <a:latin typeface="+mj-lt"/>
              </a:rPr>
              <a:t> майна державою за </a:t>
            </a:r>
            <a:r>
              <a:rPr lang="ru-RU" sz="1400" dirty="0" err="1">
                <a:solidFill>
                  <a:srgbClr val="293A55"/>
                </a:solidFill>
                <a:latin typeface="+mj-lt"/>
              </a:rPr>
              <a:t>відплатним</a:t>
            </a:r>
            <a:r>
              <a:rPr lang="ru-RU" sz="1400" dirty="0">
                <a:solidFill>
                  <a:srgbClr val="293A55"/>
                </a:solidFill>
                <a:latin typeface="+mj-lt"/>
              </a:rPr>
              <a:t> договором - </a:t>
            </a:r>
            <a:r>
              <a:rPr lang="ru-RU" sz="1400" dirty="0" err="1">
                <a:solidFill>
                  <a:srgbClr val="293A55"/>
                </a:solidFill>
                <a:latin typeface="+mj-lt"/>
              </a:rPr>
              <a:t>відшкодування</a:t>
            </a:r>
            <a:r>
              <a:rPr lang="ru-RU" sz="1400" dirty="0">
                <a:solidFill>
                  <a:srgbClr val="293A55"/>
                </a:solidFill>
                <a:latin typeface="+mj-lt"/>
              </a:rPr>
              <a:t> </a:t>
            </a:r>
            <a:r>
              <a:rPr lang="ru-RU" sz="1400" dirty="0" err="1">
                <a:solidFill>
                  <a:srgbClr val="293A55"/>
                </a:solidFill>
                <a:latin typeface="+mj-lt"/>
              </a:rPr>
              <a:t>його</a:t>
            </a:r>
            <a:r>
              <a:rPr lang="ru-RU" sz="1400" dirty="0">
                <a:solidFill>
                  <a:srgbClr val="293A55"/>
                </a:solidFill>
                <a:latin typeface="+mj-lt"/>
              </a:rPr>
              <a:t> </a:t>
            </a:r>
            <a:r>
              <a:rPr lang="ru-RU" sz="1400" dirty="0" err="1">
                <a:solidFill>
                  <a:srgbClr val="293A55"/>
                </a:solidFill>
                <a:latin typeface="+mj-lt"/>
              </a:rPr>
              <a:t>вартості</a:t>
            </a:r>
            <a:r>
              <a:rPr lang="ru-RU" sz="1400" dirty="0">
                <a:solidFill>
                  <a:srgbClr val="293A55"/>
                </a:solidFill>
                <a:latin typeface="+mj-lt"/>
              </a:rPr>
              <a:t>.</a:t>
            </a:r>
          </a:p>
          <a:p>
            <a:pPr algn="just"/>
            <a:r>
              <a:rPr lang="ru-RU" sz="1400" dirty="0">
                <a:solidFill>
                  <a:srgbClr val="293A55"/>
                </a:solidFill>
                <a:latin typeface="+mj-lt"/>
              </a:rPr>
              <a:t>В силу того, </a:t>
            </a:r>
            <a:r>
              <a:rPr lang="ru-RU" sz="1400" dirty="0" err="1">
                <a:solidFill>
                  <a:srgbClr val="293A55"/>
                </a:solidFill>
                <a:latin typeface="+mj-lt"/>
              </a:rPr>
              <a:t>що</a:t>
            </a:r>
            <a:r>
              <a:rPr lang="ru-RU" sz="1400" dirty="0">
                <a:solidFill>
                  <a:srgbClr val="293A55"/>
                </a:solidFill>
                <a:latin typeface="+mj-lt"/>
              </a:rPr>
              <a:t> </a:t>
            </a:r>
            <a:r>
              <a:rPr lang="ru-RU" sz="1400" dirty="0" err="1">
                <a:solidFill>
                  <a:srgbClr val="293A55"/>
                </a:solidFill>
                <a:latin typeface="+mj-lt"/>
              </a:rPr>
              <a:t>виконання</a:t>
            </a:r>
            <a:r>
              <a:rPr lang="ru-RU" sz="1400" dirty="0">
                <a:solidFill>
                  <a:srgbClr val="293A55"/>
                </a:solidFill>
                <a:latin typeface="+mj-lt"/>
              </a:rPr>
              <a:t> </a:t>
            </a:r>
            <a:r>
              <a:rPr lang="ru-RU" sz="1400" dirty="0" err="1">
                <a:solidFill>
                  <a:srgbClr val="293A55"/>
                </a:solidFill>
                <a:latin typeface="+mj-lt"/>
              </a:rPr>
              <a:t>вироку</a:t>
            </a:r>
            <a:r>
              <a:rPr lang="ru-RU" sz="1400" dirty="0">
                <a:solidFill>
                  <a:srgbClr val="293A55"/>
                </a:solidFill>
                <a:latin typeface="+mj-lt"/>
              </a:rPr>
              <a:t> суду у </a:t>
            </a:r>
            <a:r>
              <a:rPr lang="ru-RU" sz="1400" dirty="0" err="1">
                <a:solidFill>
                  <a:srgbClr val="293A55"/>
                </a:solidFill>
                <a:latin typeface="+mj-lt"/>
              </a:rPr>
              <a:t>кримінальному</a:t>
            </a:r>
            <a:r>
              <a:rPr lang="ru-RU" sz="1400" dirty="0">
                <a:solidFill>
                  <a:srgbClr val="293A55"/>
                </a:solidFill>
                <a:latin typeface="+mj-lt"/>
              </a:rPr>
              <a:t> </a:t>
            </a:r>
            <a:r>
              <a:rPr lang="ru-RU" sz="1400" dirty="0" err="1">
                <a:solidFill>
                  <a:srgbClr val="293A55"/>
                </a:solidFill>
                <a:latin typeface="+mj-lt"/>
              </a:rPr>
              <a:t>провадженні</a:t>
            </a:r>
            <a:r>
              <a:rPr lang="ru-RU" sz="1400" dirty="0">
                <a:solidFill>
                  <a:srgbClr val="293A55"/>
                </a:solidFill>
                <a:latin typeface="+mj-lt"/>
              </a:rPr>
              <a:t> </a:t>
            </a:r>
            <a:r>
              <a:rPr lang="ru-RU" sz="1400" dirty="0" err="1">
                <a:solidFill>
                  <a:srgbClr val="293A55"/>
                </a:solidFill>
                <a:latin typeface="+mj-lt"/>
              </a:rPr>
              <a:t>здійснюється</a:t>
            </a:r>
            <a:r>
              <a:rPr lang="ru-RU" sz="1400" dirty="0">
                <a:solidFill>
                  <a:srgbClr val="293A55"/>
                </a:solidFill>
                <a:latin typeface="+mj-lt"/>
              </a:rPr>
              <a:t> </a:t>
            </a:r>
            <a:r>
              <a:rPr lang="ru-RU" sz="1400" dirty="0" err="1">
                <a:solidFill>
                  <a:srgbClr val="293A55"/>
                </a:solidFill>
                <a:latin typeface="+mj-lt"/>
              </a:rPr>
              <a:t>від</a:t>
            </a:r>
            <a:r>
              <a:rPr lang="ru-RU" sz="1400" dirty="0">
                <a:solidFill>
                  <a:srgbClr val="293A55"/>
                </a:solidFill>
                <a:latin typeface="+mj-lt"/>
              </a:rPr>
              <a:t> </a:t>
            </a:r>
            <a:r>
              <a:rPr lang="ru-RU" sz="1400" dirty="0" err="1">
                <a:solidFill>
                  <a:srgbClr val="293A55"/>
                </a:solidFill>
                <a:latin typeface="+mj-lt"/>
              </a:rPr>
              <a:t>імені</a:t>
            </a:r>
            <a:r>
              <a:rPr lang="ru-RU" sz="1400" dirty="0">
                <a:solidFill>
                  <a:srgbClr val="293A55"/>
                </a:solidFill>
                <a:latin typeface="+mj-lt"/>
              </a:rPr>
              <a:t> </a:t>
            </a:r>
            <a:r>
              <a:rPr lang="ru-RU" sz="1400" dirty="0" err="1">
                <a:solidFill>
                  <a:srgbClr val="293A55"/>
                </a:solidFill>
                <a:latin typeface="+mj-lt"/>
              </a:rPr>
              <a:t>держави</a:t>
            </a:r>
            <a:r>
              <a:rPr lang="ru-RU" sz="1400" dirty="0">
                <a:solidFill>
                  <a:srgbClr val="293A55"/>
                </a:solidFill>
                <a:latin typeface="+mj-lt"/>
              </a:rPr>
              <a:t> </a:t>
            </a:r>
            <a:r>
              <a:rPr lang="ru-RU" sz="1400" dirty="0" err="1">
                <a:solidFill>
                  <a:srgbClr val="293A55"/>
                </a:solidFill>
                <a:latin typeface="+mj-lt"/>
              </a:rPr>
              <a:t>із</a:t>
            </a:r>
            <a:r>
              <a:rPr lang="ru-RU" sz="1400" dirty="0">
                <a:solidFill>
                  <a:srgbClr val="293A55"/>
                </a:solidFill>
                <a:latin typeface="+mj-lt"/>
              </a:rPr>
              <a:t> </a:t>
            </a:r>
            <a:r>
              <a:rPr lang="ru-RU" sz="1400" dirty="0" err="1">
                <a:solidFill>
                  <a:srgbClr val="293A55"/>
                </a:solidFill>
                <a:latin typeface="+mj-lt"/>
              </a:rPr>
              <a:t>застосуванням</a:t>
            </a:r>
            <a:r>
              <a:rPr lang="ru-RU" sz="1400" dirty="0">
                <a:solidFill>
                  <a:srgbClr val="293A55"/>
                </a:solidFill>
                <a:latin typeface="+mj-lt"/>
              </a:rPr>
              <a:t> примусу </a:t>
            </a:r>
            <a:r>
              <a:rPr lang="ru-RU" sz="1400" dirty="0" err="1">
                <a:solidFill>
                  <a:srgbClr val="293A55"/>
                </a:solidFill>
                <a:latin typeface="+mj-lt"/>
              </a:rPr>
              <a:t>всупереч</a:t>
            </a:r>
            <a:r>
              <a:rPr lang="ru-RU" sz="1400" dirty="0">
                <a:solidFill>
                  <a:srgbClr val="293A55"/>
                </a:solidFill>
                <a:latin typeface="+mj-lt"/>
              </a:rPr>
              <a:t> </a:t>
            </a:r>
            <a:r>
              <a:rPr lang="ru-RU" sz="1400" dirty="0" err="1">
                <a:solidFill>
                  <a:srgbClr val="293A55"/>
                </a:solidFill>
                <a:latin typeface="+mj-lt"/>
              </a:rPr>
              <a:t>волі</a:t>
            </a:r>
            <a:r>
              <a:rPr lang="ru-RU" sz="1400" dirty="0">
                <a:solidFill>
                  <a:srgbClr val="293A55"/>
                </a:solidFill>
                <a:latin typeface="+mj-lt"/>
              </a:rPr>
              <a:t> </a:t>
            </a:r>
            <a:r>
              <a:rPr lang="ru-RU" sz="1400" dirty="0" err="1">
                <a:solidFill>
                  <a:srgbClr val="293A55"/>
                </a:solidFill>
                <a:latin typeface="+mj-lt"/>
              </a:rPr>
              <a:t>власника</a:t>
            </a:r>
            <a:r>
              <a:rPr lang="ru-RU" sz="1400" dirty="0">
                <a:solidFill>
                  <a:srgbClr val="293A55"/>
                </a:solidFill>
                <a:latin typeface="+mj-lt"/>
              </a:rPr>
              <a:t>, </a:t>
            </a:r>
            <a:r>
              <a:rPr lang="ru-RU" sz="1400" dirty="0" err="1">
                <a:solidFill>
                  <a:srgbClr val="293A55"/>
                </a:solidFill>
                <a:latin typeface="+mj-lt"/>
              </a:rPr>
              <a:t>засудженого</a:t>
            </a:r>
            <a:r>
              <a:rPr lang="ru-RU" sz="1400" dirty="0">
                <a:solidFill>
                  <a:srgbClr val="293A55"/>
                </a:solidFill>
                <a:latin typeface="+mj-lt"/>
              </a:rPr>
              <a:t> до </a:t>
            </a:r>
            <a:r>
              <a:rPr lang="ru-RU" sz="1400" dirty="0" err="1">
                <a:solidFill>
                  <a:srgbClr val="293A55"/>
                </a:solidFill>
                <a:latin typeface="+mj-lt"/>
              </a:rPr>
              <a:t>певного</a:t>
            </a:r>
            <a:r>
              <a:rPr lang="ru-RU" sz="1400" dirty="0">
                <a:solidFill>
                  <a:srgbClr val="293A55"/>
                </a:solidFill>
                <a:latin typeface="+mj-lt"/>
              </a:rPr>
              <a:t> виду </a:t>
            </a:r>
            <a:r>
              <a:rPr lang="ru-RU" sz="1400" dirty="0" err="1">
                <a:solidFill>
                  <a:srgbClr val="293A55"/>
                </a:solidFill>
                <a:latin typeface="+mj-lt"/>
              </a:rPr>
              <a:t>кримінально</a:t>
            </a:r>
            <a:r>
              <a:rPr lang="ru-RU" sz="1400" dirty="0">
                <a:solidFill>
                  <a:srgbClr val="293A55"/>
                </a:solidFill>
                <a:latin typeface="+mj-lt"/>
              </a:rPr>
              <a:t>-правового </a:t>
            </a:r>
            <a:r>
              <a:rPr lang="ru-RU" sz="1400" dirty="0" err="1">
                <a:solidFill>
                  <a:srgbClr val="293A55"/>
                </a:solidFill>
                <a:latin typeface="+mj-lt"/>
              </a:rPr>
              <a:t>покарання</a:t>
            </a:r>
            <a:r>
              <a:rPr lang="ru-RU" sz="1400" dirty="0">
                <a:solidFill>
                  <a:srgbClr val="293A55"/>
                </a:solidFill>
                <a:latin typeface="+mj-lt"/>
              </a:rPr>
              <a:t>, </a:t>
            </a:r>
            <a:r>
              <a:rPr lang="ru-RU" sz="1400" dirty="0" err="1">
                <a:solidFill>
                  <a:srgbClr val="293A55"/>
                </a:solidFill>
                <a:latin typeface="+mj-lt"/>
              </a:rPr>
              <a:t>саме</a:t>
            </a:r>
            <a:r>
              <a:rPr lang="ru-RU" sz="1400" dirty="0">
                <a:solidFill>
                  <a:srgbClr val="293A55"/>
                </a:solidFill>
                <a:latin typeface="+mj-lt"/>
              </a:rPr>
              <a:t> на державу </a:t>
            </a:r>
            <a:r>
              <a:rPr lang="ru-RU" sz="1400" dirty="0" err="1">
                <a:solidFill>
                  <a:srgbClr val="293A55"/>
                </a:solidFill>
                <a:latin typeface="+mj-lt"/>
              </a:rPr>
              <a:t>покладаються</a:t>
            </a:r>
            <a:r>
              <a:rPr lang="ru-RU" sz="1400" dirty="0">
                <a:solidFill>
                  <a:srgbClr val="293A55"/>
                </a:solidFill>
                <a:latin typeface="+mj-lt"/>
              </a:rPr>
              <a:t> </a:t>
            </a:r>
            <a:r>
              <a:rPr lang="ru-RU" sz="1400" dirty="0" err="1">
                <a:solidFill>
                  <a:srgbClr val="293A55"/>
                </a:solidFill>
                <a:latin typeface="+mj-lt"/>
              </a:rPr>
              <a:t>усі</a:t>
            </a:r>
            <a:r>
              <a:rPr lang="ru-RU" sz="1400" dirty="0">
                <a:solidFill>
                  <a:srgbClr val="293A55"/>
                </a:solidFill>
                <a:latin typeface="+mj-lt"/>
              </a:rPr>
              <a:t> </a:t>
            </a:r>
            <a:r>
              <a:rPr lang="ru-RU" sz="1400" dirty="0" err="1">
                <a:solidFill>
                  <a:srgbClr val="293A55"/>
                </a:solidFill>
                <a:latin typeface="+mj-lt"/>
              </a:rPr>
              <a:t>ризики</a:t>
            </a:r>
            <a:r>
              <a:rPr lang="ru-RU" sz="1400" dirty="0">
                <a:solidFill>
                  <a:srgbClr val="293A55"/>
                </a:solidFill>
                <a:latin typeface="+mj-lt"/>
              </a:rPr>
              <a:t> </a:t>
            </a:r>
            <a:r>
              <a:rPr lang="ru-RU" sz="1400" dirty="0" err="1">
                <a:solidFill>
                  <a:srgbClr val="293A55"/>
                </a:solidFill>
                <a:latin typeface="+mj-lt"/>
              </a:rPr>
              <a:t>застосування</a:t>
            </a:r>
            <a:r>
              <a:rPr lang="ru-RU" sz="1400" dirty="0">
                <a:solidFill>
                  <a:srgbClr val="293A55"/>
                </a:solidFill>
                <a:latin typeface="+mj-lt"/>
              </a:rPr>
              <a:t> таких </a:t>
            </a:r>
            <a:r>
              <a:rPr lang="ru-RU" sz="1400" dirty="0" err="1">
                <a:solidFill>
                  <a:srgbClr val="293A55"/>
                </a:solidFill>
                <a:latin typeface="+mj-lt"/>
              </a:rPr>
              <a:t>владних</a:t>
            </a:r>
            <a:r>
              <a:rPr lang="ru-RU" sz="1400" dirty="0">
                <a:solidFill>
                  <a:srgbClr val="293A55"/>
                </a:solidFill>
                <a:latin typeface="+mj-lt"/>
              </a:rPr>
              <a:t> </a:t>
            </a:r>
            <a:r>
              <a:rPr lang="ru-RU" sz="1400" dirty="0" err="1">
                <a:solidFill>
                  <a:srgbClr val="293A55"/>
                </a:solidFill>
                <a:latin typeface="+mj-lt"/>
              </a:rPr>
              <a:t>публічно-правових</a:t>
            </a:r>
            <a:r>
              <a:rPr lang="ru-RU" sz="1400" dirty="0">
                <a:solidFill>
                  <a:srgbClr val="293A55"/>
                </a:solidFill>
                <a:latin typeface="+mj-lt"/>
              </a:rPr>
              <a:t> </a:t>
            </a:r>
            <a:r>
              <a:rPr lang="ru-RU" sz="1400" dirty="0" err="1">
                <a:solidFill>
                  <a:srgbClr val="293A55"/>
                </a:solidFill>
                <a:latin typeface="+mj-lt"/>
              </a:rPr>
              <a:t>рішень</a:t>
            </a:r>
            <a:r>
              <a:rPr lang="ru-RU" sz="1400" dirty="0">
                <a:solidFill>
                  <a:srgbClr val="293A55"/>
                </a:solidFill>
                <a:latin typeface="+mj-lt"/>
              </a:rPr>
              <a:t>, </a:t>
            </a:r>
            <a:r>
              <a:rPr lang="ru-RU" sz="1400" dirty="0" err="1">
                <a:solidFill>
                  <a:srgbClr val="293A55"/>
                </a:solidFill>
                <a:latin typeface="+mj-lt"/>
              </a:rPr>
              <a:t>зокрема</a:t>
            </a:r>
            <a:r>
              <a:rPr lang="ru-RU" sz="1400" dirty="0">
                <a:solidFill>
                  <a:srgbClr val="293A55"/>
                </a:solidFill>
                <a:latin typeface="+mj-lt"/>
              </a:rPr>
              <a:t> й </a:t>
            </a:r>
            <a:r>
              <a:rPr lang="ru-RU" sz="1400" dirty="0" err="1">
                <a:solidFill>
                  <a:srgbClr val="293A55"/>
                </a:solidFill>
                <a:latin typeface="+mj-lt"/>
              </a:rPr>
              <a:t>ризики</a:t>
            </a:r>
            <a:r>
              <a:rPr lang="ru-RU" sz="1400" dirty="0">
                <a:solidFill>
                  <a:srgbClr val="293A55"/>
                </a:solidFill>
                <a:latin typeface="+mj-lt"/>
              </a:rPr>
              <a:t>, </a:t>
            </a:r>
            <a:r>
              <a:rPr lang="ru-RU" sz="1400" dirty="0" err="1">
                <a:solidFill>
                  <a:srgbClr val="293A55"/>
                </a:solidFill>
                <a:latin typeface="+mj-lt"/>
              </a:rPr>
              <a:t>пов'язані</a:t>
            </a:r>
            <a:r>
              <a:rPr lang="ru-RU" sz="1400" dirty="0">
                <a:solidFill>
                  <a:srgbClr val="293A55"/>
                </a:solidFill>
                <a:latin typeface="+mj-lt"/>
              </a:rPr>
              <a:t> з </a:t>
            </a:r>
            <a:r>
              <a:rPr lang="ru-RU" sz="1400" dirty="0" err="1">
                <a:solidFill>
                  <a:srgbClr val="293A55"/>
                </a:solidFill>
                <a:latin typeface="+mj-lt"/>
              </a:rPr>
              <a:t>можливими</a:t>
            </a:r>
            <a:r>
              <a:rPr lang="ru-RU" sz="1400" dirty="0">
                <a:solidFill>
                  <a:srgbClr val="293A55"/>
                </a:solidFill>
                <a:latin typeface="+mj-lt"/>
              </a:rPr>
              <a:t> </a:t>
            </a:r>
            <a:r>
              <a:rPr lang="ru-RU" sz="1400" dirty="0" err="1">
                <a:solidFill>
                  <a:srgbClr val="293A55"/>
                </a:solidFill>
                <a:latin typeface="+mj-lt"/>
              </a:rPr>
              <a:t>помилками</a:t>
            </a:r>
            <a:r>
              <a:rPr lang="ru-RU" sz="1400" dirty="0">
                <a:solidFill>
                  <a:srgbClr val="293A55"/>
                </a:solidFill>
                <a:latin typeface="+mj-lt"/>
              </a:rPr>
              <a:t> суду та </a:t>
            </a:r>
            <a:r>
              <a:rPr lang="ru-RU" sz="1400" dirty="0" err="1">
                <a:solidFill>
                  <a:srgbClr val="293A55"/>
                </a:solidFill>
                <a:latin typeface="+mj-lt"/>
              </a:rPr>
              <a:t>правоохоронних</a:t>
            </a:r>
            <a:r>
              <a:rPr lang="ru-RU" sz="1400" dirty="0">
                <a:solidFill>
                  <a:srgbClr val="293A55"/>
                </a:solidFill>
                <a:latin typeface="+mj-lt"/>
              </a:rPr>
              <a:t> </a:t>
            </a:r>
            <a:r>
              <a:rPr lang="ru-RU" sz="1400" dirty="0" err="1">
                <a:solidFill>
                  <a:srgbClr val="293A55"/>
                </a:solidFill>
                <a:latin typeface="+mj-lt"/>
              </a:rPr>
              <a:t>органів</a:t>
            </a:r>
            <a:r>
              <a:rPr lang="ru-RU" sz="1400" dirty="0">
                <a:solidFill>
                  <a:srgbClr val="293A55"/>
                </a:solidFill>
                <a:latin typeface="+mj-lt"/>
              </a:rPr>
              <a:t> </a:t>
            </a:r>
            <a:r>
              <a:rPr lang="ru-RU" sz="1400" dirty="0" err="1">
                <a:solidFill>
                  <a:srgbClr val="293A55"/>
                </a:solidFill>
                <a:latin typeface="+mj-lt"/>
              </a:rPr>
              <a:t>під</a:t>
            </a:r>
            <a:r>
              <a:rPr lang="ru-RU" sz="1400" dirty="0">
                <a:solidFill>
                  <a:srgbClr val="293A55"/>
                </a:solidFill>
                <a:latin typeface="+mj-lt"/>
              </a:rPr>
              <a:t> час </a:t>
            </a:r>
            <a:r>
              <a:rPr lang="ru-RU" sz="1400" dirty="0" err="1">
                <a:solidFill>
                  <a:srgbClr val="293A55"/>
                </a:solidFill>
                <a:latin typeface="+mj-lt"/>
              </a:rPr>
              <a:t>притягнення</a:t>
            </a:r>
            <a:r>
              <a:rPr lang="ru-RU" sz="1400" dirty="0">
                <a:solidFill>
                  <a:srgbClr val="293A55"/>
                </a:solidFill>
                <a:latin typeface="+mj-lt"/>
              </a:rPr>
              <a:t> </a:t>
            </a:r>
            <a:r>
              <a:rPr lang="ru-RU" sz="1400" dirty="0" err="1">
                <a:solidFill>
                  <a:srgbClr val="293A55"/>
                </a:solidFill>
                <a:latin typeface="+mj-lt"/>
              </a:rPr>
              <a:t>такої</a:t>
            </a:r>
            <a:r>
              <a:rPr lang="ru-RU" sz="1400" dirty="0">
                <a:solidFill>
                  <a:srgbClr val="293A55"/>
                </a:solidFill>
                <a:latin typeface="+mj-lt"/>
              </a:rPr>
              <a:t> особи до </a:t>
            </a:r>
            <a:r>
              <a:rPr lang="ru-RU" sz="1400" dirty="0" err="1">
                <a:solidFill>
                  <a:srgbClr val="293A55"/>
                </a:solidFill>
                <a:latin typeface="+mj-lt"/>
              </a:rPr>
              <a:t>кримінальної</a:t>
            </a:r>
            <a:r>
              <a:rPr lang="ru-RU" sz="1400" dirty="0">
                <a:solidFill>
                  <a:srgbClr val="293A55"/>
                </a:solidFill>
                <a:latin typeface="+mj-lt"/>
              </a:rPr>
              <a:t> </a:t>
            </a:r>
            <a:r>
              <a:rPr lang="ru-RU" sz="1400" dirty="0" err="1">
                <a:solidFill>
                  <a:srgbClr val="293A55"/>
                </a:solidFill>
                <a:latin typeface="+mj-lt"/>
              </a:rPr>
              <a:t>відповідальності</a:t>
            </a:r>
            <a:r>
              <a:rPr lang="ru-RU" sz="1400" dirty="0">
                <a:solidFill>
                  <a:srgbClr val="293A55"/>
                </a:solidFill>
                <a:latin typeface="+mj-lt"/>
              </a:rPr>
              <a:t>. </a:t>
            </a:r>
            <a:r>
              <a:rPr lang="ru-RU" sz="1400" dirty="0" err="1">
                <a:solidFill>
                  <a:srgbClr val="293A55"/>
                </a:solidFill>
                <a:latin typeface="+mj-lt"/>
              </a:rPr>
              <a:t>Ризики</a:t>
            </a:r>
            <a:r>
              <a:rPr lang="ru-RU" sz="1400" dirty="0">
                <a:solidFill>
                  <a:srgbClr val="293A55"/>
                </a:solidFill>
                <a:latin typeface="+mj-lt"/>
              </a:rPr>
              <a:t> </a:t>
            </a:r>
            <a:r>
              <a:rPr lang="ru-RU" sz="1400" dirty="0" err="1">
                <a:solidFill>
                  <a:srgbClr val="293A55"/>
                </a:solidFill>
                <a:latin typeface="+mj-lt"/>
              </a:rPr>
              <a:t>настання</a:t>
            </a:r>
            <a:r>
              <a:rPr lang="ru-RU" sz="1400" dirty="0">
                <a:solidFill>
                  <a:srgbClr val="293A55"/>
                </a:solidFill>
                <a:latin typeface="+mj-lt"/>
              </a:rPr>
              <a:t> </a:t>
            </a:r>
            <a:r>
              <a:rPr lang="ru-RU" sz="1400" dirty="0" err="1">
                <a:solidFill>
                  <a:srgbClr val="293A55"/>
                </a:solidFill>
                <a:latin typeface="+mj-lt"/>
              </a:rPr>
              <a:t>негативних</a:t>
            </a:r>
            <a:r>
              <a:rPr lang="ru-RU" sz="1400" dirty="0">
                <a:solidFill>
                  <a:srgbClr val="293A55"/>
                </a:solidFill>
                <a:latin typeface="+mj-lt"/>
              </a:rPr>
              <a:t> </a:t>
            </a:r>
            <a:r>
              <a:rPr lang="ru-RU" sz="1400" dirty="0" err="1">
                <a:solidFill>
                  <a:srgbClr val="293A55"/>
                </a:solidFill>
                <a:latin typeface="+mj-lt"/>
              </a:rPr>
              <a:t>наслідків</a:t>
            </a:r>
            <a:r>
              <a:rPr lang="ru-RU" sz="1400" dirty="0">
                <a:solidFill>
                  <a:srgbClr val="293A55"/>
                </a:solidFill>
                <a:latin typeface="+mj-lt"/>
              </a:rPr>
              <a:t> </a:t>
            </a:r>
            <a:r>
              <a:rPr lang="ru-RU" sz="1400" dirty="0" err="1">
                <a:solidFill>
                  <a:srgbClr val="293A55"/>
                </a:solidFill>
                <a:latin typeface="+mj-lt"/>
              </a:rPr>
              <a:t>реалізації</a:t>
            </a:r>
            <a:r>
              <a:rPr lang="ru-RU" sz="1400" dirty="0">
                <a:solidFill>
                  <a:srgbClr val="293A55"/>
                </a:solidFill>
                <a:latin typeface="+mj-lt"/>
              </a:rPr>
              <a:t> державою </a:t>
            </a:r>
            <a:r>
              <a:rPr lang="ru-RU" sz="1400" dirty="0" err="1">
                <a:solidFill>
                  <a:srgbClr val="293A55"/>
                </a:solidFill>
                <a:latin typeface="+mj-lt"/>
              </a:rPr>
              <a:t>своєї</a:t>
            </a:r>
            <a:r>
              <a:rPr lang="ru-RU" sz="1400" dirty="0">
                <a:solidFill>
                  <a:srgbClr val="293A55"/>
                </a:solidFill>
                <a:latin typeface="+mj-lt"/>
              </a:rPr>
              <a:t> </a:t>
            </a:r>
            <a:r>
              <a:rPr lang="ru-RU" sz="1400" dirty="0" err="1">
                <a:solidFill>
                  <a:srgbClr val="293A55"/>
                </a:solidFill>
                <a:latin typeface="+mj-lt"/>
              </a:rPr>
              <a:t>владної</a:t>
            </a:r>
            <a:r>
              <a:rPr lang="ru-RU" sz="1400" dirty="0">
                <a:solidFill>
                  <a:srgbClr val="293A55"/>
                </a:solidFill>
                <a:latin typeface="+mj-lt"/>
              </a:rPr>
              <a:t> </a:t>
            </a:r>
            <a:r>
              <a:rPr lang="ru-RU" sz="1400" dirty="0" err="1">
                <a:solidFill>
                  <a:srgbClr val="293A55"/>
                </a:solidFill>
                <a:latin typeface="+mj-lt"/>
              </a:rPr>
              <a:t>політики</a:t>
            </a:r>
            <a:r>
              <a:rPr lang="ru-RU" sz="1400" dirty="0">
                <a:solidFill>
                  <a:srgbClr val="293A55"/>
                </a:solidFill>
                <a:latin typeface="+mj-lt"/>
              </a:rPr>
              <a:t> не </a:t>
            </a:r>
            <a:r>
              <a:rPr lang="ru-RU" sz="1400" dirty="0" err="1">
                <a:solidFill>
                  <a:srgbClr val="293A55"/>
                </a:solidFill>
                <a:latin typeface="+mj-lt"/>
              </a:rPr>
              <a:t>можуть</a:t>
            </a:r>
            <a:r>
              <a:rPr lang="ru-RU" sz="1400" dirty="0">
                <a:solidFill>
                  <a:srgbClr val="293A55"/>
                </a:solidFill>
                <a:latin typeface="+mj-lt"/>
              </a:rPr>
              <a:t> </a:t>
            </a:r>
            <a:r>
              <a:rPr lang="ru-RU" sz="1400" dirty="0" err="1">
                <a:solidFill>
                  <a:srgbClr val="293A55"/>
                </a:solidFill>
                <a:latin typeface="+mj-lt"/>
              </a:rPr>
              <a:t>перекладатися</a:t>
            </a:r>
            <a:r>
              <a:rPr lang="ru-RU" sz="1400" dirty="0">
                <a:solidFill>
                  <a:srgbClr val="293A55"/>
                </a:solidFill>
                <a:latin typeface="+mj-lt"/>
              </a:rPr>
              <a:t> на </a:t>
            </a:r>
            <a:r>
              <a:rPr lang="ru-RU" sz="1400" dirty="0" err="1">
                <a:solidFill>
                  <a:srgbClr val="293A55"/>
                </a:solidFill>
                <a:latin typeface="+mj-lt"/>
              </a:rPr>
              <a:t>іншу</a:t>
            </a:r>
            <a:r>
              <a:rPr lang="ru-RU" sz="1400" dirty="0">
                <a:solidFill>
                  <a:srgbClr val="293A55"/>
                </a:solidFill>
                <a:latin typeface="+mj-lt"/>
              </a:rPr>
              <a:t> </a:t>
            </a:r>
            <a:r>
              <a:rPr lang="ru-RU" sz="1400" dirty="0" err="1">
                <a:solidFill>
                  <a:srgbClr val="293A55"/>
                </a:solidFill>
                <a:latin typeface="+mj-lt"/>
              </a:rPr>
              <a:t>приватну</a:t>
            </a:r>
            <a:r>
              <a:rPr lang="ru-RU" sz="1400" dirty="0">
                <a:solidFill>
                  <a:srgbClr val="293A55"/>
                </a:solidFill>
                <a:latin typeface="+mj-lt"/>
              </a:rPr>
              <a:t> особу, </a:t>
            </a:r>
            <a:r>
              <a:rPr lang="ru-RU" sz="1400" dirty="0" err="1">
                <a:solidFill>
                  <a:srgbClr val="293A55"/>
                </a:solidFill>
                <a:latin typeface="+mj-lt"/>
              </a:rPr>
              <a:t>зокрема</a:t>
            </a:r>
            <a:r>
              <a:rPr lang="ru-RU" sz="1400" dirty="0">
                <a:solidFill>
                  <a:srgbClr val="293A55"/>
                </a:solidFill>
                <a:latin typeface="+mj-lt"/>
              </a:rPr>
              <a:t> й на </a:t>
            </a:r>
            <a:r>
              <a:rPr lang="ru-RU" sz="1400" dirty="0" err="1">
                <a:solidFill>
                  <a:srgbClr val="293A55"/>
                </a:solidFill>
                <a:latin typeface="+mj-lt"/>
              </a:rPr>
              <a:t>добросовісного</a:t>
            </a:r>
            <a:r>
              <a:rPr lang="ru-RU" sz="1400" dirty="0">
                <a:solidFill>
                  <a:srgbClr val="293A55"/>
                </a:solidFill>
                <a:latin typeface="+mj-lt"/>
              </a:rPr>
              <a:t> </a:t>
            </a:r>
            <a:r>
              <a:rPr lang="ru-RU" sz="1400" dirty="0" err="1">
                <a:solidFill>
                  <a:srgbClr val="293A55"/>
                </a:solidFill>
                <a:latin typeface="+mj-lt"/>
              </a:rPr>
              <a:t>набувача</a:t>
            </a:r>
            <a:r>
              <a:rPr lang="ru-RU" sz="1400" dirty="0">
                <a:solidFill>
                  <a:srgbClr val="293A55"/>
                </a:solidFill>
                <a:latin typeface="+mj-lt"/>
              </a:rPr>
              <a:t> </a:t>
            </a:r>
            <a:r>
              <a:rPr lang="ru-RU" sz="1400" dirty="0" err="1">
                <a:solidFill>
                  <a:srgbClr val="293A55"/>
                </a:solidFill>
                <a:latin typeface="+mj-lt"/>
              </a:rPr>
              <a:t>конфіскованого</a:t>
            </a:r>
            <a:r>
              <a:rPr lang="ru-RU" sz="1400" dirty="0">
                <a:solidFill>
                  <a:srgbClr val="293A55"/>
                </a:solidFill>
                <a:latin typeface="+mj-lt"/>
              </a:rPr>
              <a:t> у порядку </a:t>
            </a:r>
            <a:r>
              <a:rPr lang="ru-RU" sz="1400" dirty="0" err="1">
                <a:solidFill>
                  <a:srgbClr val="293A55"/>
                </a:solidFill>
                <a:latin typeface="+mj-lt"/>
              </a:rPr>
              <a:t>виконання</a:t>
            </a:r>
            <a:r>
              <a:rPr lang="ru-RU" sz="1400" dirty="0">
                <a:solidFill>
                  <a:srgbClr val="293A55"/>
                </a:solidFill>
                <a:latin typeface="+mj-lt"/>
              </a:rPr>
              <a:t> </a:t>
            </a:r>
            <a:r>
              <a:rPr lang="ru-RU" sz="1400" dirty="0" err="1">
                <a:solidFill>
                  <a:srgbClr val="293A55"/>
                </a:solidFill>
                <a:latin typeface="+mj-lt"/>
              </a:rPr>
              <a:t>вироку</a:t>
            </a:r>
            <a:r>
              <a:rPr lang="ru-RU" sz="1400" dirty="0">
                <a:solidFill>
                  <a:srgbClr val="293A55"/>
                </a:solidFill>
                <a:latin typeface="+mj-lt"/>
              </a:rPr>
              <a:t> суду майна </a:t>
            </a:r>
            <a:r>
              <a:rPr lang="ru-RU" sz="1400" dirty="0" err="1">
                <a:solidFill>
                  <a:srgbClr val="293A55"/>
                </a:solidFill>
                <a:latin typeface="+mj-lt"/>
              </a:rPr>
              <a:t>позивача</a:t>
            </a:r>
            <a:r>
              <a:rPr lang="ru-RU" sz="1400" dirty="0">
                <a:solidFill>
                  <a:srgbClr val="293A55"/>
                </a:solidFill>
                <a:latin typeface="+mj-lt"/>
              </a:rPr>
              <a:t>.</a:t>
            </a:r>
          </a:p>
          <a:p>
            <a:pPr algn="just"/>
            <a:r>
              <a:rPr lang="ru-RU" sz="1400" dirty="0" err="1">
                <a:solidFill>
                  <a:srgbClr val="293A55"/>
                </a:solidFill>
                <a:latin typeface="+mj-lt"/>
              </a:rPr>
              <a:t>Верховний</a:t>
            </a:r>
            <a:r>
              <a:rPr lang="ru-RU" sz="1400" dirty="0">
                <a:solidFill>
                  <a:srgbClr val="293A55"/>
                </a:solidFill>
                <a:latin typeface="+mj-lt"/>
              </a:rPr>
              <a:t> Суд </a:t>
            </a:r>
            <a:r>
              <a:rPr lang="ru-RU" sz="1400" dirty="0" err="1">
                <a:solidFill>
                  <a:srgbClr val="293A55"/>
                </a:solidFill>
                <a:latin typeface="+mj-lt"/>
              </a:rPr>
              <a:t>вказав</a:t>
            </a:r>
            <a:r>
              <a:rPr lang="ru-RU" sz="1400" dirty="0">
                <a:solidFill>
                  <a:srgbClr val="293A55"/>
                </a:solidFill>
                <a:latin typeface="+mj-lt"/>
              </a:rPr>
              <a:t>, </a:t>
            </a:r>
            <a:r>
              <a:rPr lang="ru-RU" sz="1400" dirty="0" err="1">
                <a:solidFill>
                  <a:srgbClr val="293A55"/>
                </a:solidFill>
                <a:latin typeface="+mj-lt"/>
              </a:rPr>
              <a:t>що</a:t>
            </a:r>
            <a:r>
              <a:rPr lang="ru-RU" sz="1400" dirty="0">
                <a:solidFill>
                  <a:srgbClr val="293A55"/>
                </a:solidFill>
                <a:latin typeface="+mj-lt"/>
              </a:rPr>
              <a:t> </a:t>
            </a:r>
            <a:r>
              <a:rPr lang="ru-RU" sz="1400" dirty="0" err="1">
                <a:solidFill>
                  <a:srgbClr val="293A55"/>
                </a:solidFill>
                <a:latin typeface="+mj-lt"/>
              </a:rPr>
              <a:t>позовна</a:t>
            </a:r>
            <a:r>
              <a:rPr lang="ru-RU" sz="1400" dirty="0">
                <a:solidFill>
                  <a:srgbClr val="293A55"/>
                </a:solidFill>
                <a:latin typeface="+mj-lt"/>
              </a:rPr>
              <a:t> </a:t>
            </a:r>
            <a:r>
              <a:rPr lang="ru-RU" sz="1400" dirty="0" err="1">
                <a:solidFill>
                  <a:srgbClr val="293A55"/>
                </a:solidFill>
                <a:latin typeface="+mj-lt"/>
              </a:rPr>
              <a:t>вимога</a:t>
            </a:r>
            <a:r>
              <a:rPr lang="ru-RU" sz="1400" dirty="0">
                <a:solidFill>
                  <a:srgbClr val="293A55"/>
                </a:solidFill>
                <a:latin typeface="+mj-lt"/>
              </a:rPr>
              <a:t> про </a:t>
            </a:r>
            <a:r>
              <a:rPr lang="ru-RU" sz="1400" dirty="0" err="1">
                <a:solidFill>
                  <a:srgbClr val="293A55"/>
                </a:solidFill>
                <a:latin typeface="+mj-lt"/>
              </a:rPr>
              <a:t>застосування</a:t>
            </a:r>
            <a:r>
              <a:rPr lang="ru-RU" sz="1400" dirty="0">
                <a:solidFill>
                  <a:srgbClr val="293A55"/>
                </a:solidFill>
                <a:latin typeface="+mj-lt"/>
              </a:rPr>
              <a:t> </a:t>
            </a:r>
            <a:r>
              <a:rPr lang="ru-RU" sz="1400" dirty="0" err="1">
                <a:solidFill>
                  <a:srgbClr val="293A55"/>
                </a:solidFill>
                <a:latin typeface="+mj-lt"/>
              </a:rPr>
              <a:t>наслідків</a:t>
            </a:r>
            <a:r>
              <a:rPr lang="ru-RU" sz="1400" dirty="0">
                <a:solidFill>
                  <a:srgbClr val="293A55"/>
                </a:solidFill>
                <a:latin typeface="+mj-lt"/>
              </a:rPr>
              <a:t> </a:t>
            </a:r>
            <a:r>
              <a:rPr lang="ru-RU" sz="1400" dirty="0" err="1">
                <a:solidFill>
                  <a:srgbClr val="293A55"/>
                </a:solidFill>
                <a:latin typeface="+mj-lt"/>
              </a:rPr>
              <a:t>недійсності</a:t>
            </a:r>
            <a:r>
              <a:rPr lang="ru-RU" sz="1400" dirty="0">
                <a:solidFill>
                  <a:srgbClr val="293A55"/>
                </a:solidFill>
                <a:latin typeface="+mj-lt"/>
              </a:rPr>
              <a:t> </a:t>
            </a:r>
            <a:r>
              <a:rPr lang="ru-RU" sz="1400" dirty="0" err="1">
                <a:solidFill>
                  <a:srgbClr val="293A55"/>
                </a:solidFill>
                <a:latin typeface="+mj-lt"/>
              </a:rPr>
              <a:t>нікчемного</a:t>
            </a:r>
            <a:r>
              <a:rPr lang="ru-RU" sz="1400" dirty="0">
                <a:solidFill>
                  <a:srgbClr val="293A55"/>
                </a:solidFill>
                <a:latin typeface="+mj-lt"/>
              </a:rPr>
              <a:t> </a:t>
            </a:r>
            <a:r>
              <a:rPr lang="ru-RU" sz="1400" dirty="0" err="1">
                <a:solidFill>
                  <a:srgbClr val="293A55"/>
                </a:solidFill>
                <a:latin typeface="+mj-lt"/>
              </a:rPr>
              <a:t>правочину</a:t>
            </a:r>
            <a:r>
              <a:rPr lang="ru-RU" sz="1400" dirty="0">
                <a:solidFill>
                  <a:srgbClr val="293A55"/>
                </a:solidFill>
                <a:latin typeface="+mj-lt"/>
              </a:rPr>
              <a:t> як способу </a:t>
            </a:r>
            <a:r>
              <a:rPr lang="ru-RU" sz="1400" dirty="0" err="1">
                <a:solidFill>
                  <a:srgbClr val="293A55"/>
                </a:solidFill>
                <a:latin typeface="+mj-lt"/>
              </a:rPr>
              <a:t>захисту</a:t>
            </a:r>
            <a:r>
              <a:rPr lang="ru-RU" sz="1400" dirty="0">
                <a:solidFill>
                  <a:srgbClr val="293A55"/>
                </a:solidFill>
                <a:latin typeface="+mj-lt"/>
              </a:rPr>
              <a:t> </a:t>
            </a:r>
            <a:r>
              <a:rPr lang="ru-RU" sz="1400" dirty="0" err="1">
                <a:solidFill>
                  <a:srgbClr val="293A55"/>
                </a:solidFill>
                <a:latin typeface="+mj-lt"/>
              </a:rPr>
              <a:t>порушеного</a:t>
            </a:r>
            <a:r>
              <a:rPr lang="ru-RU" sz="1400" dirty="0">
                <a:solidFill>
                  <a:srgbClr val="293A55"/>
                </a:solidFill>
                <a:latin typeface="+mj-lt"/>
              </a:rPr>
              <a:t> права у </a:t>
            </a:r>
            <a:r>
              <a:rPr lang="ru-RU" sz="1400" dirty="0" err="1">
                <a:solidFill>
                  <a:srgbClr val="293A55"/>
                </a:solidFill>
                <a:latin typeface="+mj-lt"/>
              </a:rPr>
              <a:t>спірних</a:t>
            </a:r>
            <a:r>
              <a:rPr lang="ru-RU" sz="1400" dirty="0">
                <a:solidFill>
                  <a:srgbClr val="293A55"/>
                </a:solidFill>
                <a:latin typeface="+mj-lt"/>
              </a:rPr>
              <a:t> </a:t>
            </a:r>
            <a:r>
              <a:rPr lang="ru-RU" sz="1400" dirty="0" err="1">
                <a:solidFill>
                  <a:srgbClr val="293A55"/>
                </a:solidFill>
                <a:latin typeface="+mj-lt"/>
              </a:rPr>
              <a:t>правовідносинах</a:t>
            </a:r>
            <a:r>
              <a:rPr lang="ru-RU" sz="1400" dirty="0">
                <a:solidFill>
                  <a:srgbClr val="293A55"/>
                </a:solidFill>
                <a:latin typeface="+mj-lt"/>
              </a:rPr>
              <a:t> не </a:t>
            </a:r>
            <a:r>
              <a:rPr lang="ru-RU" sz="1400" dirty="0" err="1">
                <a:solidFill>
                  <a:srgbClr val="293A55"/>
                </a:solidFill>
                <a:latin typeface="+mj-lt"/>
              </a:rPr>
              <a:t>має</a:t>
            </a:r>
            <a:r>
              <a:rPr lang="ru-RU" sz="1400" dirty="0">
                <a:solidFill>
                  <a:srgbClr val="293A55"/>
                </a:solidFill>
                <a:latin typeface="+mj-lt"/>
              </a:rPr>
              <a:t> </a:t>
            </a:r>
            <a:r>
              <a:rPr lang="ru-RU" sz="1400" dirty="0" err="1">
                <a:solidFill>
                  <a:srgbClr val="293A55"/>
                </a:solidFill>
                <a:latin typeface="+mj-lt"/>
              </a:rPr>
              <a:t>самостійного</a:t>
            </a:r>
            <a:r>
              <a:rPr lang="ru-RU" sz="1400" dirty="0">
                <a:solidFill>
                  <a:srgbClr val="293A55"/>
                </a:solidFill>
                <a:latin typeface="+mj-lt"/>
              </a:rPr>
              <a:t> правового </a:t>
            </a:r>
            <a:r>
              <a:rPr lang="ru-RU" sz="1400" dirty="0" err="1">
                <a:solidFill>
                  <a:srgbClr val="293A55"/>
                </a:solidFill>
                <a:latin typeface="+mj-lt"/>
              </a:rPr>
              <a:t>значення</a:t>
            </a:r>
            <a:r>
              <a:rPr lang="ru-RU" sz="1400" dirty="0">
                <a:solidFill>
                  <a:srgbClr val="293A55"/>
                </a:solidFill>
                <a:latin typeface="+mj-lt"/>
              </a:rPr>
              <a:t>, </a:t>
            </a:r>
            <a:r>
              <a:rPr lang="ru-RU" sz="1400" dirty="0" err="1">
                <a:solidFill>
                  <a:srgbClr val="293A55"/>
                </a:solidFill>
                <a:latin typeface="+mj-lt"/>
              </a:rPr>
              <a:t>оскільки</a:t>
            </a:r>
            <a:r>
              <a:rPr lang="ru-RU" sz="1400" dirty="0">
                <a:solidFill>
                  <a:srgbClr val="293A55"/>
                </a:solidFill>
                <a:latin typeface="+mj-lt"/>
              </a:rPr>
              <a:t> </a:t>
            </a:r>
            <a:r>
              <a:rPr lang="ru-RU" sz="1400" dirty="0" err="1">
                <a:solidFill>
                  <a:srgbClr val="293A55"/>
                </a:solidFill>
                <a:latin typeface="+mj-lt"/>
              </a:rPr>
              <a:t>навіть</a:t>
            </a:r>
            <a:r>
              <a:rPr lang="ru-RU" sz="1400" dirty="0">
                <a:solidFill>
                  <a:srgbClr val="293A55"/>
                </a:solidFill>
                <a:latin typeface="+mj-lt"/>
              </a:rPr>
              <a:t> у </a:t>
            </a:r>
            <a:r>
              <a:rPr lang="ru-RU" sz="1400" dirty="0" err="1">
                <a:solidFill>
                  <a:srgbClr val="293A55"/>
                </a:solidFill>
                <a:latin typeface="+mj-lt"/>
              </a:rPr>
              <a:t>разі</a:t>
            </a:r>
            <a:r>
              <a:rPr lang="ru-RU" sz="1400" dirty="0">
                <a:solidFill>
                  <a:srgbClr val="293A55"/>
                </a:solidFill>
                <a:latin typeface="+mj-lt"/>
              </a:rPr>
              <a:t> </a:t>
            </a:r>
            <a:r>
              <a:rPr lang="ru-RU" sz="1400" dirty="0" err="1">
                <a:solidFill>
                  <a:srgbClr val="293A55"/>
                </a:solidFill>
                <a:latin typeface="+mj-lt"/>
              </a:rPr>
              <a:t>задоволення</a:t>
            </a:r>
            <a:r>
              <a:rPr lang="ru-RU" sz="1400" dirty="0">
                <a:solidFill>
                  <a:srgbClr val="293A55"/>
                </a:solidFill>
                <a:latin typeface="+mj-lt"/>
              </a:rPr>
              <a:t> </a:t>
            </a:r>
            <a:r>
              <a:rPr lang="ru-RU" sz="1400" dirty="0" err="1">
                <a:solidFill>
                  <a:srgbClr val="293A55"/>
                </a:solidFill>
                <a:latin typeface="+mj-lt"/>
              </a:rPr>
              <a:t>такої</a:t>
            </a:r>
            <a:r>
              <a:rPr lang="ru-RU" sz="1400" dirty="0">
                <a:solidFill>
                  <a:srgbClr val="293A55"/>
                </a:solidFill>
                <a:latin typeface="+mj-lt"/>
              </a:rPr>
              <a:t> </a:t>
            </a:r>
            <a:r>
              <a:rPr lang="ru-RU" sz="1400" dirty="0" err="1">
                <a:solidFill>
                  <a:srgbClr val="293A55"/>
                </a:solidFill>
                <a:latin typeface="+mj-lt"/>
              </a:rPr>
              <a:t>вимоги</a:t>
            </a:r>
            <a:r>
              <a:rPr lang="ru-RU" sz="1400" dirty="0">
                <a:solidFill>
                  <a:srgbClr val="293A55"/>
                </a:solidFill>
                <a:latin typeface="+mj-lt"/>
              </a:rPr>
              <a:t> не </a:t>
            </a:r>
            <a:r>
              <a:rPr lang="ru-RU" sz="1400" dirty="0" err="1">
                <a:solidFill>
                  <a:srgbClr val="293A55"/>
                </a:solidFill>
                <a:latin typeface="+mj-lt"/>
              </a:rPr>
              <a:t>відбудеться</a:t>
            </a:r>
            <a:r>
              <a:rPr lang="ru-RU" sz="1400" dirty="0">
                <a:solidFill>
                  <a:srgbClr val="293A55"/>
                </a:solidFill>
                <a:latin typeface="+mj-lt"/>
              </a:rPr>
              <a:t> </a:t>
            </a:r>
            <a:r>
              <a:rPr lang="ru-RU" sz="1400" dirty="0" err="1">
                <a:solidFill>
                  <a:srgbClr val="293A55"/>
                </a:solidFill>
                <a:latin typeface="+mj-lt"/>
              </a:rPr>
              <a:t>відновлення</a:t>
            </a:r>
            <a:r>
              <a:rPr lang="ru-RU" sz="1400" dirty="0">
                <a:solidFill>
                  <a:srgbClr val="293A55"/>
                </a:solidFill>
                <a:latin typeface="+mj-lt"/>
              </a:rPr>
              <a:t> права </a:t>
            </a:r>
            <a:r>
              <a:rPr lang="ru-RU" sz="1400" dirty="0" err="1">
                <a:solidFill>
                  <a:srgbClr val="293A55"/>
                </a:solidFill>
                <a:latin typeface="+mj-lt"/>
              </a:rPr>
              <a:t>власності</a:t>
            </a:r>
            <a:r>
              <a:rPr lang="ru-RU" sz="1400" dirty="0">
                <a:solidFill>
                  <a:srgbClr val="293A55"/>
                </a:solidFill>
                <a:latin typeface="+mj-lt"/>
              </a:rPr>
              <a:t> </a:t>
            </a:r>
            <a:r>
              <a:rPr lang="ru-RU" sz="1400" dirty="0" err="1">
                <a:solidFill>
                  <a:srgbClr val="293A55"/>
                </a:solidFill>
                <a:latin typeface="+mj-lt"/>
              </a:rPr>
              <a:t>позивача</a:t>
            </a:r>
            <a:r>
              <a:rPr lang="ru-RU" sz="1400" dirty="0">
                <a:solidFill>
                  <a:srgbClr val="293A55"/>
                </a:solidFill>
                <a:latin typeface="+mj-lt"/>
              </a:rPr>
              <a:t>.</a:t>
            </a:r>
          </a:p>
          <a:p>
            <a:pPr algn="just"/>
            <a:r>
              <a:rPr lang="ru-RU" sz="1400" dirty="0">
                <a:solidFill>
                  <a:srgbClr val="293A55"/>
                </a:solidFill>
                <a:latin typeface="+mj-lt"/>
              </a:rPr>
              <a:t>В </a:t>
            </a:r>
            <a:r>
              <a:rPr lang="ru-RU" sz="1400" dirty="0" err="1">
                <a:solidFill>
                  <a:srgbClr val="293A55"/>
                </a:solidFill>
                <a:latin typeface="+mj-lt"/>
              </a:rPr>
              <a:t>результаті</a:t>
            </a:r>
            <a:r>
              <a:rPr lang="ru-RU" sz="1400" dirty="0">
                <a:solidFill>
                  <a:srgbClr val="293A55"/>
                </a:solidFill>
                <a:latin typeface="+mj-lt"/>
              </a:rPr>
              <a:t> </a:t>
            </a:r>
            <a:r>
              <a:rPr lang="ru-RU" sz="1400" dirty="0" err="1">
                <a:solidFill>
                  <a:srgbClr val="293A55"/>
                </a:solidFill>
                <a:latin typeface="+mj-lt"/>
              </a:rPr>
              <a:t>застосування</a:t>
            </a:r>
            <a:r>
              <a:rPr lang="ru-RU" sz="1400" dirty="0">
                <a:solidFill>
                  <a:srgbClr val="293A55"/>
                </a:solidFill>
                <a:latin typeface="+mj-lt"/>
              </a:rPr>
              <a:t> </a:t>
            </a:r>
            <a:r>
              <a:rPr lang="ru-RU" sz="1400" dirty="0" err="1">
                <a:solidFill>
                  <a:srgbClr val="293A55"/>
                </a:solidFill>
                <a:latin typeface="+mj-lt"/>
              </a:rPr>
              <a:t>кримінально-правової</a:t>
            </a:r>
            <a:r>
              <a:rPr lang="ru-RU" sz="1400" dirty="0">
                <a:solidFill>
                  <a:srgbClr val="293A55"/>
                </a:solidFill>
                <a:latin typeface="+mj-lt"/>
              </a:rPr>
              <a:t> </a:t>
            </a:r>
            <a:r>
              <a:rPr lang="ru-RU" sz="1400" dirty="0" err="1">
                <a:solidFill>
                  <a:srgbClr val="293A55"/>
                </a:solidFill>
                <a:latin typeface="+mj-lt"/>
              </a:rPr>
              <a:t>конфіскації</a:t>
            </a:r>
            <a:r>
              <a:rPr lang="ru-RU" sz="1400" dirty="0">
                <a:solidFill>
                  <a:srgbClr val="293A55"/>
                </a:solidFill>
                <a:latin typeface="+mj-lt"/>
              </a:rPr>
              <a:t> майна </a:t>
            </a:r>
            <a:r>
              <a:rPr lang="ru-RU" sz="1400" dirty="0" err="1">
                <a:solidFill>
                  <a:srgbClr val="293A55"/>
                </a:solidFill>
                <a:latin typeface="+mj-lt"/>
              </a:rPr>
              <a:t>позивача</a:t>
            </a:r>
            <a:r>
              <a:rPr lang="ru-RU" sz="1400" dirty="0">
                <a:solidFill>
                  <a:srgbClr val="293A55"/>
                </a:solidFill>
                <a:latin typeface="+mj-lt"/>
              </a:rPr>
              <a:t> за вироком суду у </a:t>
            </a:r>
            <a:r>
              <a:rPr lang="ru-RU" sz="1400" dirty="0" err="1">
                <a:solidFill>
                  <a:srgbClr val="293A55"/>
                </a:solidFill>
                <a:latin typeface="+mj-lt"/>
              </a:rPr>
              <a:t>держави</a:t>
            </a:r>
            <a:r>
              <a:rPr lang="ru-RU" sz="1400" dirty="0">
                <a:solidFill>
                  <a:srgbClr val="293A55"/>
                </a:solidFill>
                <a:latin typeface="+mj-lt"/>
              </a:rPr>
              <a:t> </a:t>
            </a:r>
            <a:r>
              <a:rPr lang="ru-RU" sz="1400" dirty="0" err="1">
                <a:solidFill>
                  <a:srgbClr val="293A55"/>
                </a:solidFill>
                <a:latin typeface="+mj-lt"/>
              </a:rPr>
              <a:t>виникло</a:t>
            </a:r>
            <a:r>
              <a:rPr lang="ru-RU" sz="1400" dirty="0">
                <a:solidFill>
                  <a:srgbClr val="293A55"/>
                </a:solidFill>
                <a:latin typeface="+mj-lt"/>
              </a:rPr>
              <a:t> право </a:t>
            </a:r>
            <a:r>
              <a:rPr lang="ru-RU" sz="1400" dirty="0" err="1">
                <a:solidFill>
                  <a:srgbClr val="293A55"/>
                </a:solidFill>
                <a:latin typeface="+mj-lt"/>
              </a:rPr>
              <a:t>державної</a:t>
            </a:r>
            <a:r>
              <a:rPr lang="ru-RU" sz="1400" dirty="0">
                <a:solidFill>
                  <a:srgbClr val="293A55"/>
                </a:solidFill>
                <a:latin typeface="+mj-lt"/>
              </a:rPr>
              <a:t> </a:t>
            </a:r>
            <a:r>
              <a:rPr lang="ru-RU" sz="1400" dirty="0" err="1">
                <a:solidFill>
                  <a:srgbClr val="293A55"/>
                </a:solidFill>
                <a:latin typeface="+mj-lt"/>
              </a:rPr>
              <a:t>власності</a:t>
            </a:r>
            <a:r>
              <a:rPr lang="ru-RU" sz="1400" dirty="0">
                <a:solidFill>
                  <a:srgbClr val="293A55"/>
                </a:solidFill>
                <a:latin typeface="+mj-lt"/>
              </a:rPr>
              <a:t> на </a:t>
            </a:r>
            <a:r>
              <a:rPr lang="ru-RU" sz="1400" dirty="0" err="1">
                <a:solidFill>
                  <a:srgbClr val="293A55"/>
                </a:solidFill>
                <a:latin typeface="+mj-lt"/>
              </a:rPr>
              <a:t>нього</a:t>
            </a:r>
            <a:r>
              <a:rPr lang="ru-RU" sz="1400" dirty="0">
                <a:solidFill>
                  <a:srgbClr val="293A55"/>
                </a:solidFill>
                <a:latin typeface="+mj-lt"/>
              </a:rPr>
              <a:t>. </a:t>
            </a:r>
            <a:r>
              <a:rPr lang="ru-RU" sz="1400" dirty="0" err="1">
                <a:solidFill>
                  <a:srgbClr val="293A55"/>
                </a:solidFill>
                <a:latin typeface="+mj-lt"/>
              </a:rPr>
              <a:t>Надалі</a:t>
            </a:r>
            <a:r>
              <a:rPr lang="ru-RU" sz="1400" dirty="0">
                <a:solidFill>
                  <a:srgbClr val="293A55"/>
                </a:solidFill>
                <a:latin typeface="+mj-lt"/>
              </a:rPr>
              <a:t> держава, </a:t>
            </a:r>
            <a:r>
              <a:rPr lang="ru-RU" sz="1400" dirty="0" err="1">
                <a:solidFill>
                  <a:srgbClr val="293A55"/>
                </a:solidFill>
                <a:latin typeface="+mj-lt"/>
              </a:rPr>
              <a:t>діючи</a:t>
            </a:r>
            <a:r>
              <a:rPr lang="ru-RU" sz="1400" dirty="0">
                <a:solidFill>
                  <a:srgbClr val="293A55"/>
                </a:solidFill>
                <a:latin typeface="+mj-lt"/>
              </a:rPr>
              <a:t> через </a:t>
            </a:r>
            <a:r>
              <a:rPr lang="ru-RU" sz="1400" dirty="0" err="1">
                <a:solidFill>
                  <a:srgbClr val="293A55"/>
                </a:solidFill>
                <a:latin typeface="+mj-lt"/>
              </a:rPr>
              <a:t>свої</a:t>
            </a:r>
            <a:r>
              <a:rPr lang="ru-RU" sz="1400" dirty="0">
                <a:solidFill>
                  <a:srgbClr val="293A55"/>
                </a:solidFill>
                <a:latin typeface="+mj-lt"/>
              </a:rPr>
              <a:t> </a:t>
            </a:r>
            <a:r>
              <a:rPr lang="ru-RU" sz="1400" dirty="0" err="1">
                <a:solidFill>
                  <a:srgbClr val="293A55"/>
                </a:solidFill>
                <a:latin typeface="+mj-lt"/>
              </a:rPr>
              <a:t>відповідні</a:t>
            </a:r>
            <a:r>
              <a:rPr lang="ru-RU" sz="1400" dirty="0">
                <a:solidFill>
                  <a:srgbClr val="293A55"/>
                </a:solidFill>
                <a:latin typeface="+mj-lt"/>
              </a:rPr>
              <a:t> </a:t>
            </a:r>
            <a:r>
              <a:rPr lang="ru-RU" sz="1400" dirty="0" err="1">
                <a:solidFill>
                  <a:srgbClr val="293A55"/>
                </a:solidFill>
                <a:latin typeface="+mj-lt"/>
              </a:rPr>
              <a:t>органи</a:t>
            </a:r>
            <a:r>
              <a:rPr lang="ru-RU" sz="1400" dirty="0">
                <a:solidFill>
                  <a:srgbClr val="293A55"/>
                </a:solidFill>
                <a:latin typeface="+mj-lt"/>
              </a:rPr>
              <a:t>, </a:t>
            </a:r>
            <a:r>
              <a:rPr lang="ru-RU" sz="1400" dirty="0" err="1">
                <a:solidFill>
                  <a:srgbClr val="293A55"/>
                </a:solidFill>
                <a:latin typeface="+mj-lt"/>
              </a:rPr>
              <a:t>реалізувала</a:t>
            </a:r>
            <a:r>
              <a:rPr lang="ru-RU" sz="1400" dirty="0">
                <a:solidFill>
                  <a:srgbClr val="293A55"/>
                </a:solidFill>
                <a:latin typeface="+mj-lt"/>
              </a:rPr>
              <a:t> на </a:t>
            </a:r>
            <a:r>
              <a:rPr lang="ru-RU" sz="1400" dirty="0" err="1">
                <a:solidFill>
                  <a:srgbClr val="293A55"/>
                </a:solidFill>
                <a:latin typeface="+mj-lt"/>
              </a:rPr>
              <a:t>товарній</a:t>
            </a:r>
            <a:r>
              <a:rPr lang="ru-RU" sz="1400" dirty="0">
                <a:solidFill>
                  <a:srgbClr val="293A55"/>
                </a:solidFill>
                <a:latin typeface="+mj-lt"/>
              </a:rPr>
              <a:t> </a:t>
            </a:r>
            <a:r>
              <a:rPr lang="ru-RU" sz="1400" dirty="0" err="1">
                <a:solidFill>
                  <a:srgbClr val="293A55"/>
                </a:solidFill>
                <a:latin typeface="+mj-lt"/>
              </a:rPr>
              <a:t>біржі</a:t>
            </a:r>
            <a:r>
              <a:rPr lang="ru-RU" sz="1400" dirty="0">
                <a:solidFill>
                  <a:srgbClr val="293A55"/>
                </a:solidFill>
                <a:latin typeface="+mj-lt"/>
              </a:rPr>
              <a:t> </a:t>
            </a:r>
            <a:r>
              <a:rPr lang="ru-RU" sz="1400" dirty="0" err="1">
                <a:solidFill>
                  <a:srgbClr val="293A55"/>
                </a:solidFill>
                <a:latin typeface="+mj-lt"/>
              </a:rPr>
              <a:t>спірне</a:t>
            </a:r>
            <a:r>
              <a:rPr lang="ru-RU" sz="1400" dirty="0">
                <a:solidFill>
                  <a:srgbClr val="293A55"/>
                </a:solidFill>
                <a:latin typeface="+mj-lt"/>
              </a:rPr>
              <a:t> </a:t>
            </a:r>
            <a:r>
              <a:rPr lang="ru-RU" sz="1400" dirty="0" err="1">
                <a:solidFill>
                  <a:srgbClr val="293A55"/>
                </a:solidFill>
                <a:latin typeface="+mj-lt"/>
              </a:rPr>
              <a:t>майно</a:t>
            </a:r>
            <a:r>
              <a:rPr lang="ru-RU" sz="1400" dirty="0">
                <a:solidFill>
                  <a:srgbClr val="293A55"/>
                </a:solidFill>
                <a:latin typeface="+mj-lt"/>
              </a:rPr>
              <a:t>, яке у </a:t>
            </a:r>
            <a:r>
              <a:rPr lang="ru-RU" sz="1400" dirty="0" err="1">
                <a:solidFill>
                  <a:srgbClr val="293A55"/>
                </a:solidFill>
                <a:latin typeface="+mj-lt"/>
              </a:rPr>
              <a:t>подальшому</a:t>
            </a:r>
            <a:r>
              <a:rPr lang="ru-RU" sz="1400" dirty="0">
                <a:solidFill>
                  <a:srgbClr val="293A55"/>
                </a:solidFill>
                <a:latin typeface="+mj-lt"/>
              </a:rPr>
              <a:t> в </a:t>
            </a:r>
            <a:r>
              <a:rPr lang="ru-RU" sz="1400" dirty="0" err="1">
                <a:solidFill>
                  <a:srgbClr val="293A55"/>
                </a:solidFill>
                <a:latin typeface="+mj-lt"/>
              </a:rPr>
              <a:t>результаті</a:t>
            </a:r>
            <a:r>
              <a:rPr lang="ru-RU" sz="1400" dirty="0">
                <a:solidFill>
                  <a:srgbClr val="293A55"/>
                </a:solidFill>
                <a:latin typeface="+mj-lt"/>
              </a:rPr>
              <a:t> </a:t>
            </a:r>
            <a:r>
              <a:rPr lang="ru-RU" sz="1400" dirty="0" err="1">
                <a:solidFill>
                  <a:srgbClr val="293A55"/>
                </a:solidFill>
                <a:latin typeface="+mj-lt"/>
              </a:rPr>
              <a:t>його</a:t>
            </a:r>
            <a:r>
              <a:rPr lang="ru-RU" sz="1400" dirty="0">
                <a:solidFill>
                  <a:srgbClr val="293A55"/>
                </a:solidFill>
                <a:latin typeface="+mj-lt"/>
              </a:rPr>
              <a:t> </a:t>
            </a:r>
            <a:r>
              <a:rPr lang="ru-RU" sz="1400" dirty="0" err="1">
                <a:solidFill>
                  <a:srgbClr val="293A55"/>
                </a:solidFill>
                <a:latin typeface="+mj-lt"/>
              </a:rPr>
              <a:t>неодноразового</a:t>
            </a:r>
            <a:r>
              <a:rPr lang="ru-RU" sz="1400" dirty="0">
                <a:solidFill>
                  <a:srgbClr val="293A55"/>
                </a:solidFill>
                <a:latin typeface="+mj-lt"/>
              </a:rPr>
              <a:t> </a:t>
            </a:r>
            <a:r>
              <a:rPr lang="ru-RU" sz="1400" dirty="0" err="1">
                <a:solidFill>
                  <a:srgbClr val="293A55"/>
                </a:solidFill>
                <a:latin typeface="+mj-lt"/>
              </a:rPr>
              <a:t>відчуження</a:t>
            </a:r>
            <a:r>
              <a:rPr lang="ru-RU" sz="1400" dirty="0">
                <a:solidFill>
                  <a:srgbClr val="293A55"/>
                </a:solidFill>
                <a:latin typeface="+mj-lt"/>
              </a:rPr>
              <a:t> </a:t>
            </a:r>
            <a:r>
              <a:rPr lang="ru-RU" sz="1400" dirty="0" err="1">
                <a:solidFill>
                  <a:srgbClr val="293A55"/>
                </a:solidFill>
                <a:latin typeface="+mj-lt"/>
              </a:rPr>
              <a:t>кілька</a:t>
            </a:r>
            <a:r>
              <a:rPr lang="ru-RU" sz="1400" dirty="0">
                <a:solidFill>
                  <a:srgbClr val="293A55"/>
                </a:solidFill>
                <a:latin typeface="+mj-lt"/>
              </a:rPr>
              <a:t> </a:t>
            </a:r>
            <a:r>
              <a:rPr lang="ru-RU" sz="1400" dirty="0" err="1">
                <a:solidFill>
                  <a:srgbClr val="293A55"/>
                </a:solidFill>
                <a:latin typeface="+mj-lt"/>
              </a:rPr>
              <a:t>разів</a:t>
            </a:r>
            <a:r>
              <a:rPr lang="ru-RU" sz="1400" dirty="0">
                <a:solidFill>
                  <a:srgbClr val="293A55"/>
                </a:solidFill>
                <a:latin typeface="+mj-lt"/>
              </a:rPr>
              <a:t> </a:t>
            </a:r>
            <a:r>
              <a:rPr lang="ru-RU" sz="1400" dirty="0" err="1">
                <a:solidFill>
                  <a:srgbClr val="293A55"/>
                </a:solidFill>
                <a:latin typeface="+mj-lt"/>
              </a:rPr>
              <a:t>змінило</a:t>
            </a:r>
            <a:r>
              <a:rPr lang="ru-RU" sz="1400" dirty="0">
                <a:solidFill>
                  <a:srgbClr val="293A55"/>
                </a:solidFill>
                <a:latin typeface="+mj-lt"/>
              </a:rPr>
              <a:t> </a:t>
            </a:r>
            <a:r>
              <a:rPr lang="ru-RU" sz="1400" dirty="0" err="1">
                <a:solidFill>
                  <a:srgbClr val="293A55"/>
                </a:solidFill>
                <a:latin typeface="+mj-lt"/>
              </a:rPr>
              <a:t>власника</a:t>
            </a:r>
            <a:r>
              <a:rPr lang="ru-RU" sz="1400" dirty="0">
                <a:solidFill>
                  <a:srgbClr val="293A55"/>
                </a:solidFill>
                <a:latin typeface="+mj-lt"/>
              </a:rPr>
              <a:t>.</a:t>
            </a:r>
          </a:p>
          <a:p>
            <a:pPr algn="just"/>
            <a:r>
              <a:rPr lang="ru-RU" sz="1400" dirty="0" err="1">
                <a:solidFill>
                  <a:srgbClr val="293A55"/>
                </a:solidFill>
                <a:latin typeface="+mj-lt"/>
              </a:rPr>
              <a:t>Навіть</a:t>
            </a:r>
            <a:r>
              <a:rPr lang="ru-RU" sz="1400" dirty="0">
                <a:solidFill>
                  <a:srgbClr val="293A55"/>
                </a:solidFill>
                <a:latin typeface="+mj-lt"/>
              </a:rPr>
              <a:t> припустивши </a:t>
            </a:r>
            <a:r>
              <a:rPr lang="ru-RU" sz="1400" dirty="0" err="1">
                <a:solidFill>
                  <a:srgbClr val="293A55"/>
                </a:solidFill>
                <a:latin typeface="+mj-lt"/>
              </a:rPr>
              <a:t>можливість</a:t>
            </a:r>
            <a:r>
              <a:rPr lang="ru-RU" sz="1400" dirty="0">
                <a:solidFill>
                  <a:srgbClr val="293A55"/>
                </a:solidFill>
                <a:latin typeface="+mj-lt"/>
              </a:rPr>
              <a:t> не </a:t>
            </a:r>
            <a:r>
              <a:rPr lang="ru-RU" sz="1400" dirty="0" err="1">
                <a:solidFill>
                  <a:srgbClr val="293A55"/>
                </a:solidFill>
                <a:latin typeface="+mj-lt"/>
              </a:rPr>
              <a:t>враховувати</a:t>
            </a:r>
            <a:r>
              <a:rPr lang="ru-RU" sz="1400" dirty="0">
                <a:solidFill>
                  <a:srgbClr val="293A55"/>
                </a:solidFill>
                <a:latin typeface="+mj-lt"/>
              </a:rPr>
              <a:t> </a:t>
            </a:r>
            <a:r>
              <a:rPr lang="ru-RU" sz="1400" dirty="0" err="1">
                <a:solidFill>
                  <a:srgbClr val="293A55"/>
                </a:solidFill>
                <a:latin typeface="+mj-lt"/>
              </a:rPr>
              <a:t>міркування</a:t>
            </a:r>
            <a:r>
              <a:rPr lang="ru-RU" sz="1400" dirty="0">
                <a:solidFill>
                  <a:srgbClr val="293A55"/>
                </a:solidFill>
                <a:latin typeface="+mj-lt"/>
              </a:rPr>
              <a:t> </a:t>
            </a:r>
            <a:r>
              <a:rPr lang="ru-RU" sz="1400" dirty="0" err="1">
                <a:solidFill>
                  <a:srgbClr val="293A55"/>
                </a:solidFill>
                <a:latin typeface="+mj-lt"/>
              </a:rPr>
              <a:t>щодо</a:t>
            </a:r>
            <a:r>
              <a:rPr lang="ru-RU" sz="1400" dirty="0">
                <a:solidFill>
                  <a:srgbClr val="293A55"/>
                </a:solidFill>
                <a:latin typeface="+mj-lt"/>
              </a:rPr>
              <a:t> </a:t>
            </a:r>
            <a:r>
              <a:rPr lang="ru-RU" sz="1400" dirty="0" err="1">
                <a:solidFill>
                  <a:srgbClr val="293A55"/>
                </a:solidFill>
                <a:latin typeface="+mj-lt"/>
              </a:rPr>
              <a:t>наведеного</a:t>
            </a:r>
            <a:r>
              <a:rPr lang="ru-RU" sz="1400" dirty="0">
                <a:solidFill>
                  <a:srgbClr val="293A55"/>
                </a:solidFill>
                <a:latin typeface="+mj-lt"/>
              </a:rPr>
              <a:t> </a:t>
            </a:r>
            <a:r>
              <a:rPr lang="ru-RU" sz="1400" dirty="0" err="1">
                <a:solidFill>
                  <a:srgbClr val="293A55"/>
                </a:solidFill>
                <a:latin typeface="+mj-lt"/>
              </a:rPr>
              <a:t>Верховним</a:t>
            </a:r>
            <a:r>
              <a:rPr lang="ru-RU" sz="1400" dirty="0">
                <a:solidFill>
                  <a:srgbClr val="293A55"/>
                </a:solidFill>
                <a:latin typeface="+mj-lt"/>
              </a:rPr>
              <a:t> Судом </a:t>
            </a:r>
            <a:r>
              <a:rPr lang="ru-RU" sz="1400" dirty="0" err="1">
                <a:solidFill>
                  <a:srgbClr val="293A55"/>
                </a:solidFill>
                <a:latin typeface="+mj-lt"/>
              </a:rPr>
              <a:t>правомірного</a:t>
            </a:r>
            <a:r>
              <a:rPr lang="ru-RU" sz="1400" dirty="0">
                <a:solidFill>
                  <a:srgbClr val="293A55"/>
                </a:solidFill>
                <a:latin typeface="+mj-lt"/>
              </a:rPr>
              <a:t> та </a:t>
            </a:r>
            <a:r>
              <a:rPr lang="ru-RU" sz="1400" dirty="0" err="1">
                <a:solidFill>
                  <a:srgbClr val="293A55"/>
                </a:solidFill>
                <a:latin typeface="+mj-lt"/>
              </a:rPr>
              <a:t>належного</a:t>
            </a:r>
            <a:r>
              <a:rPr lang="ru-RU" sz="1400" dirty="0">
                <a:solidFill>
                  <a:srgbClr val="293A55"/>
                </a:solidFill>
                <a:latin typeface="+mj-lt"/>
              </a:rPr>
              <a:t> способу </a:t>
            </a:r>
            <a:r>
              <a:rPr lang="ru-RU" sz="1400" dirty="0" err="1">
                <a:solidFill>
                  <a:srgbClr val="293A55"/>
                </a:solidFill>
                <a:latin typeface="+mj-lt"/>
              </a:rPr>
              <a:t>захисту</a:t>
            </a:r>
            <a:r>
              <a:rPr lang="ru-RU" sz="1400" dirty="0">
                <a:solidFill>
                  <a:srgbClr val="293A55"/>
                </a:solidFill>
                <a:latin typeface="+mj-lt"/>
              </a:rPr>
              <a:t> прав </a:t>
            </a:r>
            <a:r>
              <a:rPr lang="ru-RU" sz="1400" dirty="0" err="1">
                <a:solidFill>
                  <a:srgbClr val="293A55"/>
                </a:solidFill>
                <a:latin typeface="+mj-lt"/>
              </a:rPr>
              <a:t>позивача</a:t>
            </a:r>
            <a:r>
              <a:rPr lang="ru-RU" sz="1400" dirty="0">
                <a:solidFill>
                  <a:srgbClr val="293A55"/>
                </a:solidFill>
                <a:latin typeface="+mj-lt"/>
              </a:rPr>
              <a:t> у </a:t>
            </a:r>
            <a:r>
              <a:rPr lang="ru-RU" sz="1400" dirty="0" err="1">
                <a:solidFill>
                  <a:srgbClr val="293A55"/>
                </a:solidFill>
                <a:latin typeface="+mj-lt"/>
              </a:rPr>
              <a:t>спірних</a:t>
            </a:r>
            <a:r>
              <a:rPr lang="ru-RU" sz="1400" dirty="0">
                <a:solidFill>
                  <a:srgbClr val="293A55"/>
                </a:solidFill>
                <a:latin typeface="+mj-lt"/>
              </a:rPr>
              <a:t> </a:t>
            </a:r>
            <a:r>
              <a:rPr lang="ru-RU" sz="1400" dirty="0" err="1">
                <a:solidFill>
                  <a:srgbClr val="293A55"/>
                </a:solidFill>
                <a:latin typeface="+mj-lt"/>
              </a:rPr>
              <a:t>правовідносинах</a:t>
            </a:r>
            <a:r>
              <a:rPr lang="ru-RU" sz="1400" dirty="0">
                <a:solidFill>
                  <a:srgbClr val="293A55"/>
                </a:solidFill>
                <a:latin typeface="+mj-lt"/>
              </a:rPr>
              <a:t>, </a:t>
            </a:r>
            <a:r>
              <a:rPr lang="ru-RU" sz="1400" dirty="0" err="1">
                <a:solidFill>
                  <a:srgbClr val="293A55"/>
                </a:solidFill>
                <a:latin typeface="+mj-lt"/>
              </a:rPr>
              <a:t>з'ясовані</a:t>
            </a:r>
            <a:r>
              <a:rPr lang="ru-RU" sz="1400" dirty="0">
                <a:solidFill>
                  <a:srgbClr val="293A55"/>
                </a:solidFill>
                <a:latin typeface="+mj-lt"/>
              </a:rPr>
              <a:t> судами </a:t>
            </a:r>
            <a:r>
              <a:rPr lang="ru-RU" sz="1400" dirty="0" err="1">
                <a:solidFill>
                  <a:srgbClr val="293A55"/>
                </a:solidFill>
                <a:latin typeface="+mj-lt"/>
              </a:rPr>
              <a:t>факти</a:t>
            </a:r>
            <a:r>
              <a:rPr lang="ru-RU" sz="1400" dirty="0">
                <a:solidFill>
                  <a:srgbClr val="293A55"/>
                </a:solidFill>
                <a:latin typeface="+mj-lt"/>
              </a:rPr>
              <a:t> </a:t>
            </a:r>
            <a:r>
              <a:rPr lang="ru-RU" sz="1400" dirty="0" err="1">
                <a:solidFill>
                  <a:srgbClr val="293A55"/>
                </a:solidFill>
                <a:latin typeface="+mj-lt"/>
              </a:rPr>
              <a:t>подальшого</a:t>
            </a:r>
            <a:r>
              <a:rPr lang="ru-RU" sz="1400" dirty="0">
                <a:solidFill>
                  <a:srgbClr val="293A55"/>
                </a:solidFill>
                <a:latin typeface="+mj-lt"/>
              </a:rPr>
              <a:t> </a:t>
            </a:r>
            <a:r>
              <a:rPr lang="ru-RU" sz="1400" dirty="0" err="1">
                <a:solidFill>
                  <a:srgbClr val="293A55"/>
                </a:solidFill>
                <a:latin typeface="+mj-lt"/>
              </a:rPr>
              <a:t>відчуження</a:t>
            </a:r>
            <a:r>
              <a:rPr lang="ru-RU" sz="1400" dirty="0">
                <a:solidFill>
                  <a:srgbClr val="293A55"/>
                </a:solidFill>
                <a:latin typeface="+mj-lt"/>
              </a:rPr>
              <a:t> </a:t>
            </a:r>
            <a:r>
              <a:rPr lang="ru-RU" sz="1400" dirty="0" err="1">
                <a:solidFill>
                  <a:srgbClr val="293A55"/>
                </a:solidFill>
                <a:latin typeface="+mj-lt"/>
              </a:rPr>
              <a:t>спірного</a:t>
            </a:r>
            <a:r>
              <a:rPr lang="ru-RU" sz="1400" dirty="0">
                <a:solidFill>
                  <a:srgbClr val="293A55"/>
                </a:solidFill>
                <a:latin typeface="+mj-lt"/>
              </a:rPr>
              <a:t> </a:t>
            </a:r>
            <a:r>
              <a:rPr lang="ru-RU" sz="1400" dirty="0" err="1">
                <a:solidFill>
                  <a:srgbClr val="293A55"/>
                </a:solidFill>
                <a:latin typeface="+mj-lt"/>
              </a:rPr>
              <a:t>нерухомого</a:t>
            </a:r>
            <a:r>
              <a:rPr lang="ru-RU" sz="1400" dirty="0">
                <a:solidFill>
                  <a:srgbClr val="293A55"/>
                </a:solidFill>
                <a:latin typeface="+mj-lt"/>
              </a:rPr>
              <a:t> майна </a:t>
            </a:r>
            <a:r>
              <a:rPr lang="ru-RU" sz="1400" dirty="0" err="1">
                <a:solidFill>
                  <a:srgbClr val="293A55"/>
                </a:solidFill>
                <a:latin typeface="+mj-lt"/>
              </a:rPr>
              <a:t>унеможливлюють</a:t>
            </a:r>
            <a:r>
              <a:rPr lang="ru-RU" sz="1400" dirty="0">
                <a:solidFill>
                  <a:srgbClr val="293A55"/>
                </a:solidFill>
                <a:latin typeface="+mj-lt"/>
              </a:rPr>
              <a:t> </a:t>
            </a:r>
            <a:r>
              <a:rPr lang="ru-RU" sz="1400" dirty="0" err="1">
                <a:solidFill>
                  <a:srgbClr val="293A55"/>
                </a:solidFill>
                <a:latin typeface="+mj-lt"/>
              </a:rPr>
              <a:t>застосування</a:t>
            </a:r>
            <a:r>
              <a:rPr lang="ru-RU" sz="1400" dirty="0">
                <a:solidFill>
                  <a:srgbClr val="293A55"/>
                </a:solidFill>
                <a:latin typeface="+mj-lt"/>
              </a:rPr>
              <a:t> такого способу </a:t>
            </a:r>
            <a:r>
              <a:rPr lang="ru-RU" sz="1400" dirty="0" err="1">
                <a:solidFill>
                  <a:srgbClr val="293A55"/>
                </a:solidFill>
                <a:latin typeface="+mj-lt"/>
              </a:rPr>
              <a:t>захисту</a:t>
            </a:r>
            <a:r>
              <a:rPr lang="ru-RU" sz="1400" dirty="0">
                <a:solidFill>
                  <a:srgbClr val="293A55"/>
                </a:solidFill>
                <a:latin typeface="+mj-lt"/>
              </a:rPr>
              <a:t> </a:t>
            </a:r>
            <a:r>
              <a:rPr lang="ru-RU" sz="1400" dirty="0" err="1">
                <a:solidFill>
                  <a:srgbClr val="293A55"/>
                </a:solidFill>
                <a:latin typeface="+mj-lt"/>
              </a:rPr>
              <a:t>інтересів</a:t>
            </a:r>
            <a:r>
              <a:rPr lang="ru-RU" sz="1400" dirty="0">
                <a:solidFill>
                  <a:srgbClr val="293A55"/>
                </a:solidFill>
                <a:latin typeface="+mj-lt"/>
              </a:rPr>
              <a:t> </a:t>
            </a:r>
            <a:r>
              <a:rPr lang="ru-RU" sz="1400" dirty="0" err="1">
                <a:solidFill>
                  <a:srgbClr val="293A55"/>
                </a:solidFill>
                <a:latin typeface="+mj-lt"/>
              </a:rPr>
              <a:t>позивача</a:t>
            </a:r>
            <a:r>
              <a:rPr lang="ru-RU" sz="1400" dirty="0">
                <a:solidFill>
                  <a:srgbClr val="293A55"/>
                </a:solidFill>
                <a:latin typeface="+mj-lt"/>
              </a:rPr>
              <a:t>, як </a:t>
            </a:r>
            <a:r>
              <a:rPr lang="ru-RU" sz="1400" dirty="0" err="1">
                <a:solidFill>
                  <a:srgbClr val="293A55"/>
                </a:solidFill>
                <a:latin typeface="+mj-lt"/>
              </a:rPr>
              <a:t>реституція</a:t>
            </a:r>
            <a:r>
              <a:rPr lang="ru-RU" sz="1400" dirty="0">
                <a:solidFill>
                  <a:srgbClr val="293A55"/>
                </a:solidFill>
                <a:latin typeface="+mj-lt"/>
              </a:rPr>
              <a:t> для </a:t>
            </a:r>
            <a:r>
              <a:rPr lang="ru-RU" sz="1400" dirty="0" err="1">
                <a:solidFill>
                  <a:srgbClr val="293A55"/>
                </a:solidFill>
                <a:latin typeface="+mj-lt"/>
              </a:rPr>
              <a:t>відновлення</a:t>
            </a:r>
            <a:r>
              <a:rPr lang="ru-RU" sz="1400" dirty="0">
                <a:solidFill>
                  <a:srgbClr val="293A55"/>
                </a:solidFill>
                <a:latin typeface="+mj-lt"/>
              </a:rPr>
              <a:t> </a:t>
            </a:r>
            <a:r>
              <a:rPr lang="ru-RU" sz="1400" dirty="0" err="1">
                <a:solidFill>
                  <a:srgbClr val="293A55"/>
                </a:solidFill>
                <a:latin typeface="+mj-lt"/>
              </a:rPr>
              <a:t>її</a:t>
            </a:r>
            <a:r>
              <a:rPr lang="ru-RU" sz="1400" dirty="0">
                <a:solidFill>
                  <a:srgbClr val="293A55"/>
                </a:solidFill>
                <a:latin typeface="+mj-lt"/>
              </a:rPr>
              <a:t> права </a:t>
            </a:r>
            <a:r>
              <a:rPr lang="ru-RU" sz="1400" dirty="0" err="1">
                <a:solidFill>
                  <a:srgbClr val="293A55"/>
                </a:solidFill>
                <a:latin typeface="+mj-lt"/>
              </a:rPr>
              <a:t>власності</a:t>
            </a:r>
            <a:r>
              <a:rPr lang="ru-RU" sz="1400" dirty="0">
                <a:solidFill>
                  <a:srgbClr val="293A55"/>
                </a:solidFill>
                <a:latin typeface="+mj-lt"/>
              </a:rPr>
              <a:t>.</a:t>
            </a:r>
          </a:p>
          <a:p>
            <a:pPr algn="just"/>
            <a:r>
              <a:rPr lang="ru-RU" sz="1400" dirty="0">
                <a:solidFill>
                  <a:srgbClr val="293A55"/>
                </a:solidFill>
                <a:latin typeface="+mj-lt"/>
              </a:rPr>
              <a:t>У </a:t>
            </a:r>
            <a:r>
              <a:rPr lang="ru-RU" sz="1400" dirty="0" err="1">
                <a:solidFill>
                  <a:srgbClr val="293A55"/>
                </a:solidFill>
                <a:latin typeface="+mj-lt"/>
              </a:rPr>
              <a:t>правовій</a:t>
            </a:r>
            <a:r>
              <a:rPr lang="ru-RU" sz="1400" dirty="0">
                <a:solidFill>
                  <a:srgbClr val="293A55"/>
                </a:solidFill>
                <a:latin typeface="+mj-lt"/>
              </a:rPr>
              <a:t> </a:t>
            </a:r>
            <a:r>
              <a:rPr lang="ru-RU" sz="1400" dirty="0" err="1">
                <a:solidFill>
                  <a:srgbClr val="293A55"/>
                </a:solidFill>
                <a:latin typeface="+mj-lt"/>
              </a:rPr>
              <a:t>ситуації</a:t>
            </a:r>
            <a:r>
              <a:rPr lang="ru-RU" sz="1400" dirty="0">
                <a:solidFill>
                  <a:srgbClr val="293A55"/>
                </a:solidFill>
                <a:latin typeface="+mj-lt"/>
              </a:rPr>
              <a:t>, яка </a:t>
            </a:r>
            <a:r>
              <a:rPr lang="ru-RU" sz="1400" dirty="0" err="1">
                <a:solidFill>
                  <a:srgbClr val="293A55"/>
                </a:solidFill>
                <a:latin typeface="+mj-lt"/>
              </a:rPr>
              <a:t>склалася</a:t>
            </a:r>
            <a:r>
              <a:rPr lang="ru-RU" sz="1400" dirty="0">
                <a:solidFill>
                  <a:srgbClr val="293A55"/>
                </a:solidFill>
                <a:latin typeface="+mj-lt"/>
              </a:rPr>
              <a:t> у </a:t>
            </a:r>
            <a:r>
              <a:rPr lang="ru-RU" sz="1400" dirty="0" err="1">
                <a:solidFill>
                  <a:srgbClr val="293A55"/>
                </a:solidFill>
                <a:latin typeface="+mj-lt"/>
              </a:rPr>
              <a:t>справі</a:t>
            </a:r>
            <a:r>
              <a:rPr lang="ru-RU" sz="1400" dirty="0">
                <a:solidFill>
                  <a:srgbClr val="293A55"/>
                </a:solidFill>
                <a:latin typeface="+mj-lt"/>
              </a:rPr>
              <a:t>, </a:t>
            </a:r>
            <a:r>
              <a:rPr lang="ru-RU" sz="1400" dirty="0" err="1">
                <a:solidFill>
                  <a:srgbClr val="293A55"/>
                </a:solidFill>
                <a:latin typeface="+mj-lt"/>
              </a:rPr>
              <a:t>що</a:t>
            </a:r>
            <a:r>
              <a:rPr lang="ru-RU" sz="1400" dirty="0">
                <a:solidFill>
                  <a:srgbClr val="293A55"/>
                </a:solidFill>
                <a:latin typeface="+mj-lt"/>
              </a:rPr>
              <a:t> </a:t>
            </a:r>
            <a:r>
              <a:rPr lang="ru-RU" sz="1400" dirty="0" err="1">
                <a:solidFill>
                  <a:srgbClr val="293A55"/>
                </a:solidFill>
                <a:latin typeface="+mj-lt"/>
              </a:rPr>
              <a:t>переглядається</a:t>
            </a:r>
            <a:r>
              <a:rPr lang="ru-RU" sz="1400" dirty="0">
                <a:solidFill>
                  <a:srgbClr val="293A55"/>
                </a:solidFill>
                <a:latin typeface="+mj-lt"/>
              </a:rPr>
              <a:t>, </a:t>
            </a:r>
            <a:r>
              <a:rPr lang="ru-RU" sz="1400" dirty="0" err="1">
                <a:solidFill>
                  <a:srgbClr val="293A55"/>
                </a:solidFill>
                <a:latin typeface="+mj-lt"/>
              </a:rPr>
              <a:t>підлягає</a:t>
            </a:r>
            <a:r>
              <a:rPr lang="ru-RU" sz="1400" dirty="0">
                <a:solidFill>
                  <a:srgbClr val="293A55"/>
                </a:solidFill>
                <a:latin typeface="+mj-lt"/>
              </a:rPr>
              <a:t> </a:t>
            </a:r>
            <a:r>
              <a:rPr lang="ru-RU" sz="1400" dirty="0" err="1">
                <a:solidFill>
                  <a:srgbClr val="293A55"/>
                </a:solidFill>
                <a:latin typeface="+mj-lt"/>
              </a:rPr>
              <a:t>застосуванню</a:t>
            </a:r>
            <a:r>
              <a:rPr lang="ru-RU" sz="1400" dirty="0">
                <a:solidFill>
                  <a:srgbClr val="293A55"/>
                </a:solidFill>
                <a:latin typeface="+mj-lt"/>
              </a:rPr>
              <a:t> один </a:t>
            </a:r>
            <a:r>
              <a:rPr lang="ru-RU" sz="1400" dirty="0" err="1">
                <a:solidFill>
                  <a:srgbClr val="293A55"/>
                </a:solidFill>
                <a:latin typeface="+mj-lt"/>
              </a:rPr>
              <a:t>спосіб</a:t>
            </a:r>
            <a:r>
              <a:rPr lang="ru-RU" sz="1400" dirty="0">
                <a:solidFill>
                  <a:srgbClr val="293A55"/>
                </a:solidFill>
                <a:latin typeface="+mj-lt"/>
              </a:rPr>
              <a:t> </a:t>
            </a:r>
            <a:r>
              <a:rPr lang="ru-RU" sz="1400" dirty="0" err="1">
                <a:solidFill>
                  <a:srgbClr val="293A55"/>
                </a:solidFill>
                <a:latin typeface="+mj-lt"/>
              </a:rPr>
              <a:t>захисту</a:t>
            </a:r>
            <a:r>
              <a:rPr lang="ru-RU" sz="1400" dirty="0">
                <a:solidFill>
                  <a:srgbClr val="293A55"/>
                </a:solidFill>
                <a:latin typeface="+mj-lt"/>
              </a:rPr>
              <a:t> за </a:t>
            </a:r>
            <a:r>
              <a:rPr lang="ru-RU" sz="1400" dirty="0" err="1">
                <a:solidFill>
                  <a:srgbClr val="293A55"/>
                </a:solidFill>
                <a:latin typeface="+mj-lt"/>
              </a:rPr>
              <a:t>наведеним</a:t>
            </a:r>
            <a:r>
              <a:rPr lang="ru-RU" sz="1400" dirty="0">
                <a:solidFill>
                  <a:srgbClr val="293A55"/>
                </a:solidFill>
                <a:latin typeface="+mj-lt"/>
              </a:rPr>
              <a:t> у </a:t>
            </a:r>
            <a:r>
              <a:rPr lang="ru-RU" sz="1400" dirty="0" err="1">
                <a:solidFill>
                  <a:srgbClr val="293A55"/>
                </a:solidFill>
                <a:latin typeface="+mj-lt"/>
              </a:rPr>
              <a:t>цій</a:t>
            </a:r>
            <a:r>
              <a:rPr lang="ru-RU" sz="1400" dirty="0">
                <a:solidFill>
                  <a:srgbClr val="293A55"/>
                </a:solidFill>
                <a:latin typeface="+mj-lt"/>
              </a:rPr>
              <a:t> </a:t>
            </a:r>
            <a:r>
              <a:rPr lang="ru-RU" sz="1400" dirty="0" err="1">
                <a:solidFill>
                  <a:srgbClr val="293A55"/>
                </a:solidFill>
                <a:latin typeface="+mj-lt"/>
              </a:rPr>
              <a:t>постанові</a:t>
            </a:r>
            <a:r>
              <a:rPr lang="ru-RU" sz="1400" dirty="0">
                <a:solidFill>
                  <a:srgbClr val="293A55"/>
                </a:solidFill>
                <a:latin typeface="+mj-lt"/>
              </a:rPr>
              <a:t> </a:t>
            </a:r>
            <a:r>
              <a:rPr lang="ru-RU" sz="1400" dirty="0" err="1">
                <a:solidFill>
                  <a:srgbClr val="293A55"/>
                </a:solidFill>
                <a:latin typeface="+mj-lt"/>
              </a:rPr>
              <a:t>спеціальним</a:t>
            </a:r>
            <a:r>
              <a:rPr lang="ru-RU" sz="1400" dirty="0">
                <a:solidFill>
                  <a:srgbClr val="293A55"/>
                </a:solidFill>
                <a:latin typeface="+mj-lt"/>
              </a:rPr>
              <a:t> правилом - </a:t>
            </a:r>
            <a:r>
              <a:rPr lang="ru-RU" sz="1400" dirty="0" err="1">
                <a:solidFill>
                  <a:srgbClr val="293A55"/>
                </a:solidFill>
                <a:latin typeface="+mj-lt"/>
              </a:rPr>
              <a:t>повернення</a:t>
            </a:r>
            <a:r>
              <a:rPr lang="ru-RU" sz="1400" dirty="0">
                <a:solidFill>
                  <a:srgbClr val="293A55"/>
                </a:solidFill>
                <a:latin typeface="+mj-lt"/>
              </a:rPr>
              <a:t> майна державою через </a:t>
            </a:r>
            <a:r>
              <a:rPr lang="ru-RU" sz="1400" dirty="0" err="1">
                <a:solidFill>
                  <a:srgbClr val="293A55"/>
                </a:solidFill>
                <a:latin typeface="+mj-lt"/>
              </a:rPr>
              <a:t>відповідний</a:t>
            </a:r>
            <a:r>
              <a:rPr lang="ru-RU" sz="1400" dirty="0">
                <a:solidFill>
                  <a:srgbClr val="293A55"/>
                </a:solidFill>
                <a:latin typeface="+mj-lt"/>
              </a:rPr>
              <a:t> </a:t>
            </a:r>
            <a:r>
              <a:rPr lang="ru-RU" sz="1400" dirty="0" err="1">
                <a:solidFill>
                  <a:srgbClr val="293A55"/>
                </a:solidFill>
                <a:latin typeface="+mj-lt"/>
              </a:rPr>
              <a:t>повноважний</a:t>
            </a:r>
            <a:r>
              <a:rPr lang="ru-RU" sz="1400" dirty="0">
                <a:solidFill>
                  <a:srgbClr val="293A55"/>
                </a:solidFill>
                <a:latin typeface="+mj-lt"/>
              </a:rPr>
              <a:t> орган, а у </a:t>
            </a:r>
            <a:r>
              <a:rPr lang="ru-RU" sz="1400" dirty="0" err="1">
                <a:solidFill>
                  <a:srgbClr val="293A55"/>
                </a:solidFill>
                <a:latin typeface="+mj-lt"/>
              </a:rPr>
              <a:t>разі</a:t>
            </a:r>
            <a:r>
              <a:rPr lang="ru-RU" sz="1400" dirty="0">
                <a:solidFill>
                  <a:srgbClr val="293A55"/>
                </a:solidFill>
                <a:latin typeface="+mj-lt"/>
              </a:rPr>
              <a:t> </a:t>
            </a:r>
            <a:r>
              <a:rPr lang="ru-RU" sz="1400" dirty="0" err="1">
                <a:solidFill>
                  <a:srgbClr val="293A55"/>
                </a:solidFill>
                <a:latin typeface="+mj-lt"/>
              </a:rPr>
              <a:t>неможливості</a:t>
            </a:r>
            <a:r>
              <a:rPr lang="ru-RU" sz="1400" dirty="0">
                <a:solidFill>
                  <a:srgbClr val="293A55"/>
                </a:solidFill>
                <a:latin typeface="+mj-lt"/>
              </a:rPr>
              <a:t> </a:t>
            </a:r>
            <a:r>
              <a:rPr lang="ru-RU" sz="1400" dirty="0" err="1">
                <a:solidFill>
                  <a:srgbClr val="293A55"/>
                </a:solidFill>
                <a:latin typeface="+mj-lt"/>
              </a:rPr>
              <a:t>повернення</a:t>
            </a:r>
            <a:r>
              <a:rPr lang="ru-RU" sz="1400" dirty="0">
                <a:solidFill>
                  <a:srgbClr val="293A55"/>
                </a:solidFill>
                <a:latin typeface="+mj-lt"/>
              </a:rPr>
              <a:t> майна у </a:t>
            </a:r>
            <a:r>
              <a:rPr lang="ru-RU" sz="1400" dirty="0" err="1">
                <a:solidFill>
                  <a:srgbClr val="293A55"/>
                </a:solidFill>
                <a:latin typeface="+mj-lt"/>
              </a:rPr>
              <a:t>зв'язку</a:t>
            </a:r>
            <a:r>
              <a:rPr lang="ru-RU" sz="1400" dirty="0">
                <a:solidFill>
                  <a:srgbClr val="293A55"/>
                </a:solidFill>
                <a:latin typeface="+mj-lt"/>
              </a:rPr>
              <a:t> з </a:t>
            </a:r>
            <a:r>
              <a:rPr lang="ru-RU" sz="1400" dirty="0" err="1">
                <a:solidFill>
                  <a:srgbClr val="293A55"/>
                </a:solidFill>
                <a:latin typeface="+mj-lt"/>
              </a:rPr>
              <a:t>його</a:t>
            </a:r>
            <a:r>
              <a:rPr lang="ru-RU" sz="1400" dirty="0">
                <a:solidFill>
                  <a:srgbClr val="293A55"/>
                </a:solidFill>
                <a:latin typeface="+mj-lt"/>
              </a:rPr>
              <a:t> </a:t>
            </a:r>
            <a:r>
              <a:rPr lang="ru-RU" sz="1400" dirty="0" err="1">
                <a:solidFill>
                  <a:srgbClr val="293A55"/>
                </a:solidFill>
                <a:latin typeface="+mj-lt"/>
              </a:rPr>
              <a:t>наступним</a:t>
            </a:r>
            <a:r>
              <a:rPr lang="ru-RU" sz="1400" dirty="0">
                <a:solidFill>
                  <a:srgbClr val="293A55"/>
                </a:solidFill>
                <a:latin typeface="+mj-lt"/>
              </a:rPr>
              <a:t> </a:t>
            </a:r>
            <a:r>
              <a:rPr lang="ru-RU" sz="1400" dirty="0" err="1">
                <a:solidFill>
                  <a:srgbClr val="293A55"/>
                </a:solidFill>
                <a:latin typeface="+mj-lt"/>
              </a:rPr>
              <a:t>оплатним</a:t>
            </a:r>
            <a:r>
              <a:rPr lang="ru-RU" sz="1400" dirty="0">
                <a:solidFill>
                  <a:srgbClr val="293A55"/>
                </a:solidFill>
                <a:latin typeface="+mj-lt"/>
              </a:rPr>
              <a:t> </a:t>
            </a:r>
            <a:r>
              <a:rPr lang="ru-RU" sz="1400" dirty="0" err="1">
                <a:solidFill>
                  <a:srgbClr val="293A55"/>
                </a:solidFill>
                <a:latin typeface="+mj-lt"/>
              </a:rPr>
              <a:t>відчуженням</a:t>
            </a:r>
            <a:r>
              <a:rPr lang="ru-RU" sz="1400" dirty="0">
                <a:solidFill>
                  <a:srgbClr val="293A55"/>
                </a:solidFill>
                <a:latin typeface="+mj-lt"/>
              </a:rPr>
              <a:t> - </a:t>
            </a:r>
            <a:r>
              <a:rPr lang="ru-RU" sz="1400" dirty="0" err="1">
                <a:solidFill>
                  <a:srgbClr val="293A55"/>
                </a:solidFill>
                <a:latin typeface="+mj-lt"/>
              </a:rPr>
              <a:t>виключно</a:t>
            </a:r>
            <a:r>
              <a:rPr lang="ru-RU" sz="1400" dirty="0">
                <a:solidFill>
                  <a:srgbClr val="293A55"/>
                </a:solidFill>
                <a:latin typeface="+mj-lt"/>
              </a:rPr>
              <a:t> </a:t>
            </a:r>
            <a:r>
              <a:rPr lang="ru-RU" sz="1400" dirty="0" err="1">
                <a:solidFill>
                  <a:srgbClr val="293A55"/>
                </a:solidFill>
                <a:latin typeface="+mj-lt"/>
              </a:rPr>
              <a:t>відшкодування</a:t>
            </a:r>
            <a:r>
              <a:rPr lang="ru-RU" sz="1400" dirty="0">
                <a:solidFill>
                  <a:srgbClr val="293A55"/>
                </a:solidFill>
                <a:latin typeface="+mj-lt"/>
              </a:rPr>
              <a:t> </a:t>
            </a:r>
            <a:r>
              <a:rPr lang="ru-RU" sz="1400" dirty="0" err="1">
                <a:solidFill>
                  <a:srgbClr val="293A55"/>
                </a:solidFill>
                <a:latin typeface="+mj-lt"/>
              </a:rPr>
              <a:t>його</a:t>
            </a:r>
            <a:r>
              <a:rPr lang="ru-RU" sz="1400" dirty="0">
                <a:solidFill>
                  <a:srgbClr val="293A55"/>
                </a:solidFill>
                <a:latin typeface="+mj-lt"/>
              </a:rPr>
              <a:t> </a:t>
            </a:r>
            <a:r>
              <a:rPr lang="ru-RU" sz="1400" dirty="0" err="1">
                <a:solidFill>
                  <a:srgbClr val="293A55"/>
                </a:solidFill>
                <a:latin typeface="+mj-lt"/>
              </a:rPr>
              <a:t>вартості</a:t>
            </a:r>
            <a:r>
              <a:rPr lang="ru-RU" sz="1400" dirty="0">
                <a:solidFill>
                  <a:srgbClr val="293A55"/>
                </a:solidFill>
                <a:latin typeface="+mj-lt"/>
              </a:rPr>
              <a:t>.</a:t>
            </a:r>
          </a:p>
          <a:p>
            <a:pPr algn="just"/>
            <a:r>
              <a:rPr lang="ru-RU" sz="1400" dirty="0" err="1">
                <a:solidFill>
                  <a:srgbClr val="293A55"/>
                </a:solidFill>
                <a:latin typeface="+mj-lt"/>
              </a:rPr>
              <a:t>Застосування</a:t>
            </a:r>
            <a:r>
              <a:rPr lang="ru-RU" sz="1400" dirty="0">
                <a:solidFill>
                  <a:srgbClr val="293A55"/>
                </a:solidFill>
                <a:latin typeface="+mj-lt"/>
              </a:rPr>
              <a:t> такого способу </a:t>
            </a:r>
            <a:r>
              <a:rPr lang="ru-RU" sz="1400" dirty="0" err="1">
                <a:solidFill>
                  <a:srgbClr val="293A55"/>
                </a:solidFill>
                <a:latin typeface="+mj-lt"/>
              </a:rPr>
              <a:t>захисту</a:t>
            </a:r>
            <a:r>
              <a:rPr lang="ru-RU" sz="1400" dirty="0">
                <a:solidFill>
                  <a:srgbClr val="293A55"/>
                </a:solidFill>
                <a:latin typeface="+mj-lt"/>
              </a:rPr>
              <a:t>, як </a:t>
            </a:r>
            <a:r>
              <a:rPr lang="ru-RU" sz="1400" dirty="0" err="1">
                <a:solidFill>
                  <a:srgbClr val="293A55"/>
                </a:solidFill>
                <a:latin typeface="+mj-lt"/>
              </a:rPr>
              <a:t>реституція</a:t>
            </a:r>
            <a:r>
              <a:rPr lang="ru-RU" sz="1400" dirty="0">
                <a:solidFill>
                  <a:srgbClr val="293A55"/>
                </a:solidFill>
                <a:latin typeface="+mj-lt"/>
              </a:rPr>
              <a:t> не </a:t>
            </a:r>
            <a:r>
              <a:rPr lang="ru-RU" sz="1400" dirty="0" err="1">
                <a:solidFill>
                  <a:srgbClr val="293A55"/>
                </a:solidFill>
                <a:latin typeface="+mj-lt"/>
              </a:rPr>
              <a:t>матиме</a:t>
            </a:r>
            <a:r>
              <a:rPr lang="ru-RU" sz="1400" dirty="0">
                <a:solidFill>
                  <a:srgbClr val="293A55"/>
                </a:solidFill>
                <a:latin typeface="+mj-lt"/>
              </a:rPr>
              <a:t> </a:t>
            </a:r>
            <a:r>
              <a:rPr lang="ru-RU" sz="1400" dirty="0" err="1">
                <a:solidFill>
                  <a:srgbClr val="293A55"/>
                </a:solidFill>
                <a:latin typeface="+mj-lt"/>
              </a:rPr>
              <a:t>наслідком</a:t>
            </a:r>
            <a:r>
              <a:rPr lang="ru-RU" sz="1400" dirty="0">
                <a:solidFill>
                  <a:srgbClr val="293A55"/>
                </a:solidFill>
                <a:latin typeface="+mj-lt"/>
              </a:rPr>
              <a:t> </a:t>
            </a:r>
            <a:r>
              <a:rPr lang="ru-RU" sz="1400" dirty="0" err="1">
                <a:solidFill>
                  <a:srgbClr val="293A55"/>
                </a:solidFill>
                <a:latin typeface="+mj-lt"/>
              </a:rPr>
              <a:t>повернення</a:t>
            </a:r>
            <a:r>
              <a:rPr lang="ru-RU" sz="1400" dirty="0">
                <a:solidFill>
                  <a:srgbClr val="293A55"/>
                </a:solidFill>
                <a:latin typeface="+mj-lt"/>
              </a:rPr>
              <a:t> майна </a:t>
            </a:r>
            <a:r>
              <a:rPr lang="ru-RU" sz="1400" dirty="0" err="1">
                <a:solidFill>
                  <a:srgbClr val="293A55"/>
                </a:solidFill>
                <a:latin typeface="+mj-lt"/>
              </a:rPr>
              <a:t>позивачеві</a:t>
            </a:r>
            <a:r>
              <a:rPr lang="ru-RU" sz="1400" dirty="0">
                <a:solidFill>
                  <a:srgbClr val="293A55"/>
                </a:solidFill>
                <a:latin typeface="+mj-lt"/>
              </a:rPr>
              <a:t>, а у </a:t>
            </a:r>
            <a:r>
              <a:rPr lang="ru-RU" sz="1400" dirty="0" err="1">
                <a:solidFill>
                  <a:srgbClr val="293A55"/>
                </a:solidFill>
                <a:latin typeface="+mj-lt"/>
              </a:rPr>
              <a:t>спірних</a:t>
            </a:r>
            <a:r>
              <a:rPr lang="ru-RU" sz="1400" dirty="0">
                <a:solidFill>
                  <a:srgbClr val="293A55"/>
                </a:solidFill>
                <a:latin typeface="+mj-lt"/>
              </a:rPr>
              <a:t> </a:t>
            </a:r>
            <a:r>
              <a:rPr lang="ru-RU" sz="1400" dirty="0" err="1">
                <a:solidFill>
                  <a:srgbClr val="293A55"/>
                </a:solidFill>
                <a:latin typeface="+mj-lt"/>
              </a:rPr>
              <a:t>відносинах</a:t>
            </a:r>
            <a:r>
              <a:rPr lang="ru-RU" sz="1400" dirty="0">
                <a:solidFill>
                  <a:srgbClr val="293A55"/>
                </a:solidFill>
                <a:latin typeface="+mj-lt"/>
              </a:rPr>
              <a:t> могло привести </a:t>
            </a:r>
            <a:r>
              <a:rPr lang="ru-RU" sz="1400" dirty="0" err="1">
                <a:solidFill>
                  <a:srgbClr val="293A55"/>
                </a:solidFill>
                <a:latin typeface="+mj-lt"/>
              </a:rPr>
              <a:t>лише</a:t>
            </a:r>
            <a:r>
              <a:rPr lang="ru-RU" sz="1400" dirty="0">
                <a:solidFill>
                  <a:srgbClr val="293A55"/>
                </a:solidFill>
                <a:latin typeface="+mj-lt"/>
              </a:rPr>
              <a:t> до </a:t>
            </a:r>
            <a:r>
              <a:rPr lang="ru-RU" sz="1400" dirty="0" err="1">
                <a:solidFill>
                  <a:srgbClr val="293A55"/>
                </a:solidFill>
                <a:latin typeface="+mj-lt"/>
              </a:rPr>
              <a:t>повернення</a:t>
            </a:r>
            <a:r>
              <a:rPr lang="ru-RU" sz="1400" dirty="0">
                <a:solidFill>
                  <a:srgbClr val="293A55"/>
                </a:solidFill>
                <a:latin typeface="+mj-lt"/>
              </a:rPr>
              <a:t> </a:t>
            </a:r>
            <a:r>
              <a:rPr lang="ru-RU" sz="1400" dirty="0" err="1">
                <a:solidFill>
                  <a:srgbClr val="293A55"/>
                </a:solidFill>
                <a:latin typeface="+mj-lt"/>
              </a:rPr>
              <a:t>спірного</a:t>
            </a:r>
            <a:r>
              <a:rPr lang="ru-RU" sz="1400" dirty="0">
                <a:solidFill>
                  <a:srgbClr val="293A55"/>
                </a:solidFill>
                <a:latin typeface="+mj-lt"/>
              </a:rPr>
              <a:t> майна у </a:t>
            </a:r>
            <a:r>
              <a:rPr lang="ru-RU" sz="1400" dirty="0" err="1">
                <a:solidFill>
                  <a:srgbClr val="293A55"/>
                </a:solidFill>
                <a:latin typeface="+mj-lt"/>
              </a:rPr>
              <a:t>державну</a:t>
            </a:r>
            <a:r>
              <a:rPr lang="ru-RU" sz="1400" dirty="0">
                <a:solidFill>
                  <a:srgbClr val="293A55"/>
                </a:solidFill>
                <a:latin typeface="+mj-lt"/>
              </a:rPr>
              <a:t> </a:t>
            </a:r>
            <a:r>
              <a:rPr lang="ru-RU" sz="1400" dirty="0" err="1">
                <a:solidFill>
                  <a:srgbClr val="293A55"/>
                </a:solidFill>
                <a:latin typeface="+mj-lt"/>
              </a:rPr>
              <a:t>власність</a:t>
            </a:r>
            <a:r>
              <a:rPr lang="ru-RU" sz="1400" dirty="0">
                <a:solidFill>
                  <a:srgbClr val="293A55"/>
                </a:solidFill>
                <a:latin typeface="+mj-lt"/>
              </a:rPr>
              <a:t>, </a:t>
            </a:r>
            <a:r>
              <a:rPr lang="ru-RU" sz="1400" dirty="0" err="1">
                <a:solidFill>
                  <a:srgbClr val="293A55"/>
                </a:solidFill>
                <a:latin typeface="+mj-lt"/>
              </a:rPr>
              <a:t>що</a:t>
            </a:r>
            <a:r>
              <a:rPr lang="ru-RU" sz="1400" dirty="0">
                <a:solidFill>
                  <a:srgbClr val="293A55"/>
                </a:solidFill>
                <a:latin typeface="+mj-lt"/>
              </a:rPr>
              <a:t> не </a:t>
            </a:r>
            <a:r>
              <a:rPr lang="ru-RU" sz="1400" dirty="0" err="1">
                <a:solidFill>
                  <a:srgbClr val="293A55"/>
                </a:solidFill>
                <a:latin typeface="+mj-lt"/>
              </a:rPr>
              <a:t>відновить</a:t>
            </a:r>
            <a:r>
              <a:rPr lang="ru-RU" sz="1400" dirty="0">
                <a:solidFill>
                  <a:srgbClr val="293A55"/>
                </a:solidFill>
                <a:latin typeface="+mj-lt"/>
              </a:rPr>
              <a:t> </a:t>
            </a:r>
            <a:r>
              <a:rPr lang="ru-RU" sz="1400" dirty="0" err="1">
                <a:solidFill>
                  <a:srgbClr val="293A55"/>
                </a:solidFill>
                <a:latin typeface="+mj-lt"/>
              </a:rPr>
              <a:t>порушеного</a:t>
            </a:r>
            <a:r>
              <a:rPr lang="ru-RU" sz="1400" dirty="0">
                <a:solidFill>
                  <a:srgbClr val="293A55"/>
                </a:solidFill>
                <a:latin typeface="+mj-lt"/>
              </a:rPr>
              <a:t> права </a:t>
            </a:r>
            <a:r>
              <a:rPr lang="ru-RU" sz="1400" dirty="0" err="1">
                <a:solidFill>
                  <a:srgbClr val="293A55"/>
                </a:solidFill>
                <a:latin typeface="+mj-lt"/>
              </a:rPr>
              <a:t>позивача</a:t>
            </a:r>
            <a:r>
              <a:rPr lang="ru-RU" sz="1400" dirty="0">
                <a:solidFill>
                  <a:srgbClr val="293A55"/>
                </a:solidFill>
                <a:latin typeface="+mj-lt"/>
              </a:rPr>
              <a:t>.</a:t>
            </a:r>
            <a:endParaRPr lang="ru-RU" sz="1400" b="0" i="0" dirty="0">
              <a:solidFill>
                <a:srgbClr val="293A55"/>
              </a:solidFill>
              <a:effectLst/>
              <a:latin typeface="+mj-lt"/>
            </a:endParaRPr>
          </a:p>
        </p:txBody>
      </p:sp>
    </p:spTree>
    <p:extLst>
      <p:ext uri="{BB962C8B-B14F-4D97-AF65-F5344CB8AC3E}">
        <p14:creationId xmlns:p14="http://schemas.microsoft.com/office/powerpoint/2010/main" val="283471625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10424" y="351750"/>
            <a:ext cx="10728960" cy="5262979"/>
          </a:xfrm>
          <a:prstGeom prst="rect">
            <a:avLst/>
          </a:prstGeom>
        </p:spPr>
        <p:txBody>
          <a:bodyPr wrap="square">
            <a:spAutoFit/>
          </a:bodyPr>
          <a:lstStyle/>
          <a:p>
            <a:pPr algn="ctr"/>
            <a:r>
              <a:rPr lang="uk-UA" sz="1600" b="1" dirty="0" smtClean="0">
                <a:solidFill>
                  <a:srgbClr val="293A55"/>
                </a:solidFill>
                <a:latin typeface="+mj-lt"/>
              </a:rPr>
              <a:t>ВЕРХОВНИЙ СУД</a:t>
            </a:r>
            <a:endParaRPr lang="uk-UA" sz="1600" dirty="0" smtClean="0">
              <a:solidFill>
                <a:srgbClr val="293A55"/>
              </a:solidFill>
              <a:latin typeface="+mj-lt"/>
            </a:endParaRPr>
          </a:p>
          <a:p>
            <a:pPr algn="ctr"/>
            <a:r>
              <a:rPr lang="uk-UA" sz="1600" b="1" dirty="0" smtClean="0">
                <a:solidFill>
                  <a:srgbClr val="293A55"/>
                </a:solidFill>
                <a:latin typeface="+mj-lt"/>
              </a:rPr>
              <a:t>ПРАВОВА ПОЗИЦІЯ</a:t>
            </a:r>
            <a:br>
              <a:rPr lang="uk-UA" sz="1600" b="1" dirty="0" smtClean="0">
                <a:solidFill>
                  <a:srgbClr val="293A55"/>
                </a:solidFill>
                <a:latin typeface="+mj-lt"/>
              </a:rPr>
            </a:br>
            <a:r>
              <a:rPr lang="uk-UA" sz="1600" b="1" dirty="0" smtClean="0">
                <a:solidFill>
                  <a:srgbClr val="293A55"/>
                </a:solidFill>
                <a:latin typeface="+mj-lt"/>
              </a:rPr>
              <a:t>(</a:t>
            </a:r>
            <a:r>
              <a:rPr lang="uk-UA" sz="1600" b="1" dirty="0" smtClean="0">
                <a:solidFill>
                  <a:srgbClr val="00ADFA"/>
                </a:solidFill>
                <a:latin typeface="+mj-lt"/>
                <a:hlinkClick r:id="rId2"/>
              </a:rPr>
              <a:t>постанова від 02.06.2022 р. у справі N 602/1455/20</a:t>
            </a:r>
            <a:r>
              <a:rPr lang="uk-UA" sz="1600" b="1" dirty="0" smtClean="0">
                <a:solidFill>
                  <a:srgbClr val="293A55"/>
                </a:solidFill>
                <a:latin typeface="+mj-lt"/>
              </a:rPr>
              <a:t>)</a:t>
            </a:r>
          </a:p>
          <a:p>
            <a:pPr algn="ctr"/>
            <a:r>
              <a:rPr lang="ru-RU" sz="1600" b="1" dirty="0">
                <a:solidFill>
                  <a:srgbClr val="293A55"/>
                </a:solidFill>
                <a:latin typeface="+mj-lt"/>
              </a:rPr>
              <a:t>Про принцип диспозитивності та </a:t>
            </a:r>
            <a:r>
              <a:rPr lang="ru-RU" sz="1600" b="1" dirty="0" err="1">
                <a:solidFill>
                  <a:srgbClr val="293A55"/>
                </a:solidFill>
                <a:latin typeface="+mj-lt"/>
              </a:rPr>
              <a:t>спосіб</a:t>
            </a:r>
            <a:r>
              <a:rPr lang="ru-RU" sz="1600" b="1" dirty="0">
                <a:solidFill>
                  <a:srgbClr val="293A55"/>
                </a:solidFill>
                <a:latin typeface="+mj-lt"/>
              </a:rPr>
              <a:t> судового </a:t>
            </a:r>
            <a:r>
              <a:rPr lang="ru-RU" sz="1600" b="1" dirty="0" err="1">
                <a:solidFill>
                  <a:srgbClr val="293A55"/>
                </a:solidFill>
                <a:latin typeface="+mj-lt"/>
              </a:rPr>
              <a:t>захисту</a:t>
            </a:r>
            <a:r>
              <a:rPr lang="ru-RU" sz="1600" b="1" dirty="0">
                <a:solidFill>
                  <a:srgbClr val="293A55"/>
                </a:solidFill>
                <a:latin typeface="+mj-lt"/>
              </a:rPr>
              <a:t> у </a:t>
            </a:r>
            <a:r>
              <a:rPr lang="ru-RU" sz="1600" b="1" dirty="0" err="1">
                <a:solidFill>
                  <a:srgbClr val="293A55"/>
                </a:solidFill>
                <a:latin typeface="+mj-lt"/>
              </a:rPr>
              <a:t>спадкових</a:t>
            </a:r>
            <a:r>
              <a:rPr lang="ru-RU" sz="1600" b="1" dirty="0">
                <a:solidFill>
                  <a:srgbClr val="293A55"/>
                </a:solidFill>
                <a:latin typeface="+mj-lt"/>
              </a:rPr>
              <a:t> </a:t>
            </a:r>
            <a:r>
              <a:rPr lang="ru-RU" sz="1600" b="1" dirty="0" smtClean="0">
                <a:solidFill>
                  <a:srgbClr val="293A55"/>
                </a:solidFill>
                <a:latin typeface="+mj-lt"/>
              </a:rPr>
              <a:t>справах</a:t>
            </a:r>
          </a:p>
          <a:p>
            <a:pPr algn="ctr"/>
            <a:endParaRPr lang="uk-UA" sz="1600" b="1" dirty="0" smtClean="0">
              <a:solidFill>
                <a:srgbClr val="293A55"/>
              </a:solidFill>
              <a:latin typeface="+mj-lt"/>
            </a:endParaRPr>
          </a:p>
          <a:p>
            <a:pPr algn="just"/>
            <a:r>
              <a:rPr lang="uk-UA" sz="1600" b="1" dirty="0" smtClean="0">
                <a:solidFill>
                  <a:srgbClr val="293A55"/>
                </a:solidFill>
                <a:latin typeface="+mj-lt"/>
              </a:rPr>
              <a:t>Відповідно до частини першої </a:t>
            </a:r>
            <a:r>
              <a:rPr lang="uk-UA" sz="1600" b="1" dirty="0" smtClean="0">
                <a:solidFill>
                  <a:srgbClr val="00ADFA"/>
                </a:solidFill>
                <a:latin typeface="+mj-lt"/>
                <a:hlinkClick r:id="rId3"/>
              </a:rPr>
              <a:t>статті 1269 ЦК України</a:t>
            </a:r>
            <a:r>
              <a:rPr lang="uk-UA" sz="1600" b="1" dirty="0" smtClean="0">
                <a:solidFill>
                  <a:srgbClr val="293A55"/>
                </a:solidFill>
                <a:latin typeface="+mj-lt"/>
              </a:rPr>
              <a:t> спадкоємець, який бажає прийняти спадщину, але на час відкриття спадщини не проживав постійно із спадкодавцем, має подати нотаріусу або в сільських населених пунктах - уповноваженій на це посадовій особі відповідного органу місцевого самоврядування заяву про прийняття спадщини.</a:t>
            </a:r>
          </a:p>
          <a:p>
            <a:pPr algn="just"/>
            <a:r>
              <a:rPr lang="uk-UA" sz="1600" dirty="0" smtClean="0">
                <a:solidFill>
                  <a:srgbClr val="293A55"/>
                </a:solidFill>
                <a:latin typeface="+mj-lt"/>
              </a:rPr>
              <a:t>В позовній заві ОСОБА_1 посилався на те, що він не зміг вчасно звернутися із заявою до нотаріальної контори, так як він є пенсіонером і фактично проживав з ОСОБА_3 без реєстрації місця проживання, тому вважав, що прийняв спадщину. Однак в цій справі ОСОБА_1 не заявляв вимог про визнання права власності в порядку спадкування, а факт його постійного проживання разом із спадкодавцем ОСОБА_3 на час відкриття спадщини не стосується предмета доказування у спорі про визначення додаткового строку для подання заяви про прийняття спадщини.</a:t>
            </a:r>
          </a:p>
          <a:p>
            <a:pPr algn="just"/>
            <a:r>
              <a:rPr lang="uk-UA" sz="1600" b="1" dirty="0" smtClean="0">
                <a:solidFill>
                  <a:srgbClr val="293A55"/>
                </a:solidFill>
                <a:latin typeface="+mj-lt"/>
              </a:rPr>
              <a:t>Тому, з огляду на обраний позивачем спосіб захисту своїх прав, суди попередніх інстанцій помилково застосували до спірних правовідносин частину третю </a:t>
            </a:r>
            <a:r>
              <a:rPr lang="uk-UA" sz="1600" b="1" dirty="0" smtClean="0">
                <a:solidFill>
                  <a:srgbClr val="00ADFA"/>
                </a:solidFill>
                <a:latin typeface="+mj-lt"/>
                <a:hlinkClick r:id="rId4"/>
              </a:rPr>
              <a:t>статті 1268 ЦК України</a:t>
            </a:r>
            <a:r>
              <a:rPr lang="uk-UA" sz="1600" b="1" dirty="0" smtClean="0">
                <a:solidFill>
                  <a:srgbClr val="293A55"/>
                </a:solidFill>
                <a:latin typeface="+mj-lt"/>
              </a:rPr>
              <a:t> і безпідставно зазначили як встановлену обставину факт прийняття позивачем спадщини у зв'язку з його постійним проживанням з 2011 року і на час відкриття спадщини разом із спадкодавцем по АДРЕСА_1, так як вказана правова норма може бути застосована до правовідносин, пов'язаних з визнанням права власності на спадкове майно спадкоємцем, який постійно проживав із спадкодавцем на час відкриття спадщини (у випадку </a:t>
            </a:r>
            <a:r>
              <a:rPr lang="uk-UA" sz="1600" b="1" dirty="0" err="1" smtClean="0">
                <a:solidFill>
                  <a:srgbClr val="293A55"/>
                </a:solidFill>
                <a:latin typeface="+mj-lt"/>
              </a:rPr>
              <a:t>оспорення</a:t>
            </a:r>
            <a:r>
              <a:rPr lang="uk-UA" sz="1600" b="1" dirty="0" smtClean="0">
                <a:solidFill>
                  <a:srgbClr val="293A55"/>
                </a:solidFill>
                <a:latin typeface="+mj-lt"/>
              </a:rPr>
              <a:t> такого права іншими особами та відсутності беззаперечних доказів такого проживання для отримання свідоцтва про право на спадщину). Відповідно, під час розгляду справи про визначення додаткового строку для подання заяви про прийняття спадщини не підлягає встановленню факт постійного проживання позивача із спадкодавцем.</a:t>
            </a:r>
            <a:endParaRPr lang="uk-UA" sz="1600" b="1" i="0" dirty="0">
              <a:solidFill>
                <a:srgbClr val="293A55"/>
              </a:solidFill>
              <a:effectLst/>
              <a:latin typeface="+mj-lt"/>
            </a:endParaRPr>
          </a:p>
        </p:txBody>
      </p:sp>
    </p:spTree>
    <p:extLst>
      <p:ext uri="{BB962C8B-B14F-4D97-AF65-F5344CB8AC3E}">
        <p14:creationId xmlns:p14="http://schemas.microsoft.com/office/powerpoint/2010/main" val="167410890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74914" y="513826"/>
            <a:ext cx="10842171" cy="6093976"/>
          </a:xfrm>
          <a:prstGeom prst="rect">
            <a:avLst/>
          </a:prstGeom>
        </p:spPr>
        <p:txBody>
          <a:bodyPr wrap="square">
            <a:spAutoFit/>
          </a:bodyPr>
          <a:lstStyle/>
          <a:p>
            <a:pPr algn="ctr"/>
            <a:r>
              <a:rPr lang="ru-RU" sz="1500" b="1" dirty="0">
                <a:solidFill>
                  <a:srgbClr val="293A55"/>
                </a:solidFill>
                <a:latin typeface="+mj-lt"/>
              </a:rPr>
              <a:t>ВЕРХОВНИЙ СУД</a:t>
            </a:r>
            <a:endParaRPr lang="ru-RU" sz="1500" dirty="0">
              <a:solidFill>
                <a:srgbClr val="293A55"/>
              </a:solidFill>
              <a:latin typeface="+mj-lt"/>
            </a:endParaRPr>
          </a:p>
          <a:p>
            <a:pPr algn="ctr"/>
            <a:r>
              <a:rPr lang="ru-RU" sz="1500" b="1" dirty="0">
                <a:solidFill>
                  <a:srgbClr val="293A55"/>
                </a:solidFill>
                <a:latin typeface="+mj-lt"/>
              </a:rPr>
              <a:t>ПРАВОВА ПОЗИЦІЯ</a:t>
            </a:r>
            <a:br>
              <a:rPr lang="ru-RU" sz="1500" b="1" dirty="0">
                <a:solidFill>
                  <a:srgbClr val="293A55"/>
                </a:solidFill>
                <a:latin typeface="+mj-lt"/>
              </a:rPr>
            </a:br>
            <a:r>
              <a:rPr lang="ru-RU" sz="1500" b="1" dirty="0">
                <a:solidFill>
                  <a:srgbClr val="293A55"/>
                </a:solidFill>
                <a:latin typeface="+mj-lt"/>
              </a:rPr>
              <a:t>(</a:t>
            </a:r>
            <a:r>
              <a:rPr lang="ru-RU" sz="1500" b="1" dirty="0">
                <a:solidFill>
                  <a:srgbClr val="00ADFA"/>
                </a:solidFill>
                <a:latin typeface="+mj-lt"/>
                <a:hlinkClick r:id="rId2"/>
              </a:rPr>
              <a:t>постанова </a:t>
            </a:r>
            <a:r>
              <a:rPr lang="ru-RU" sz="1500" b="1" dirty="0" err="1">
                <a:solidFill>
                  <a:srgbClr val="00ADFA"/>
                </a:solidFill>
                <a:latin typeface="+mj-lt"/>
                <a:hlinkClick r:id="rId2"/>
              </a:rPr>
              <a:t>від</a:t>
            </a:r>
            <a:r>
              <a:rPr lang="ru-RU" sz="1500" b="1" dirty="0">
                <a:solidFill>
                  <a:srgbClr val="00ADFA"/>
                </a:solidFill>
                <a:latin typeface="+mj-lt"/>
                <a:hlinkClick r:id="rId2"/>
              </a:rPr>
              <a:t> 04.05.2022 р. у </a:t>
            </a:r>
            <a:r>
              <a:rPr lang="ru-RU" sz="1500" b="1" dirty="0" err="1">
                <a:solidFill>
                  <a:srgbClr val="00ADFA"/>
                </a:solidFill>
                <a:latin typeface="+mj-lt"/>
                <a:hlinkClick r:id="rId2"/>
              </a:rPr>
              <a:t>справі</a:t>
            </a:r>
            <a:r>
              <a:rPr lang="ru-RU" sz="1500" b="1" dirty="0">
                <a:solidFill>
                  <a:srgbClr val="00ADFA"/>
                </a:solidFill>
                <a:latin typeface="+mj-lt"/>
                <a:hlinkClick r:id="rId2"/>
              </a:rPr>
              <a:t> </a:t>
            </a:r>
            <a:r>
              <a:rPr lang="en-US" sz="1500" b="1" dirty="0">
                <a:solidFill>
                  <a:srgbClr val="00ADFA"/>
                </a:solidFill>
                <a:latin typeface="+mj-lt"/>
                <a:hlinkClick r:id="rId2"/>
              </a:rPr>
              <a:t>N 752/11266/20</a:t>
            </a:r>
            <a:r>
              <a:rPr lang="en-US" sz="1500" b="1" dirty="0" smtClean="0">
                <a:solidFill>
                  <a:srgbClr val="293A55"/>
                </a:solidFill>
                <a:latin typeface="+mj-lt"/>
              </a:rPr>
              <a:t>)</a:t>
            </a:r>
            <a:endParaRPr lang="uk-UA" sz="1500" b="1" dirty="0" smtClean="0">
              <a:solidFill>
                <a:srgbClr val="293A55"/>
              </a:solidFill>
              <a:latin typeface="+mj-lt"/>
            </a:endParaRPr>
          </a:p>
          <a:p>
            <a:pPr algn="ctr"/>
            <a:r>
              <a:rPr lang="ru-RU" sz="1500" b="1" dirty="0" err="1">
                <a:solidFill>
                  <a:srgbClr val="293A55"/>
                </a:solidFill>
                <a:latin typeface="+mj-lt"/>
              </a:rPr>
              <a:t>Щодо</a:t>
            </a:r>
            <a:r>
              <a:rPr lang="ru-RU" sz="1500" b="1" dirty="0">
                <a:solidFill>
                  <a:srgbClr val="293A55"/>
                </a:solidFill>
                <a:latin typeface="+mj-lt"/>
              </a:rPr>
              <a:t> </a:t>
            </a:r>
            <a:r>
              <a:rPr lang="ru-RU" sz="1500" b="1" dirty="0" err="1">
                <a:solidFill>
                  <a:srgbClr val="293A55"/>
                </a:solidFill>
                <a:latin typeface="+mj-lt"/>
              </a:rPr>
              <a:t>встановлення</a:t>
            </a:r>
            <a:r>
              <a:rPr lang="ru-RU" sz="1500" b="1" dirty="0">
                <a:solidFill>
                  <a:srgbClr val="293A55"/>
                </a:solidFill>
                <a:latin typeface="+mj-lt"/>
              </a:rPr>
              <a:t> </a:t>
            </a:r>
            <a:r>
              <a:rPr lang="ru-RU" sz="1500" b="1" dirty="0" err="1">
                <a:solidFill>
                  <a:srgbClr val="293A55"/>
                </a:solidFill>
                <a:latin typeface="+mj-lt"/>
              </a:rPr>
              <a:t>наявності</a:t>
            </a:r>
            <a:r>
              <a:rPr lang="ru-RU" sz="1500" b="1" dirty="0">
                <a:solidFill>
                  <a:srgbClr val="293A55"/>
                </a:solidFill>
                <a:latin typeface="+mj-lt"/>
              </a:rPr>
              <a:t> </a:t>
            </a:r>
            <a:r>
              <a:rPr lang="ru-RU" sz="1500" b="1" dirty="0" err="1">
                <a:solidFill>
                  <a:srgbClr val="293A55"/>
                </a:solidFill>
                <a:latin typeface="+mj-lt"/>
              </a:rPr>
              <a:t>підстав</a:t>
            </a:r>
            <a:r>
              <a:rPr lang="ru-RU" sz="1500" b="1" dirty="0">
                <a:solidFill>
                  <a:srgbClr val="293A55"/>
                </a:solidFill>
                <a:latin typeface="+mj-lt"/>
              </a:rPr>
              <a:t> для </a:t>
            </a:r>
            <a:r>
              <a:rPr lang="ru-RU" sz="1500" b="1" dirty="0" err="1">
                <a:solidFill>
                  <a:srgbClr val="293A55"/>
                </a:solidFill>
                <a:latin typeface="+mj-lt"/>
              </a:rPr>
              <a:t>визнання</a:t>
            </a:r>
            <a:r>
              <a:rPr lang="ru-RU" sz="1500" b="1" dirty="0">
                <a:solidFill>
                  <a:srgbClr val="293A55"/>
                </a:solidFill>
                <a:latin typeface="+mj-lt"/>
              </a:rPr>
              <a:t> </a:t>
            </a:r>
            <a:r>
              <a:rPr lang="ru-RU" sz="1500" b="1" dirty="0" err="1">
                <a:solidFill>
                  <a:srgbClr val="293A55"/>
                </a:solidFill>
                <a:latin typeface="+mj-lt"/>
              </a:rPr>
              <a:t>заповіту</a:t>
            </a:r>
            <a:r>
              <a:rPr lang="ru-RU" sz="1500" b="1" dirty="0">
                <a:solidFill>
                  <a:srgbClr val="293A55"/>
                </a:solidFill>
                <a:latin typeface="+mj-lt"/>
              </a:rPr>
              <a:t> </a:t>
            </a:r>
            <a:r>
              <a:rPr lang="ru-RU" sz="1500" b="1" dirty="0" err="1" smtClean="0">
                <a:solidFill>
                  <a:srgbClr val="293A55"/>
                </a:solidFill>
                <a:latin typeface="+mj-lt"/>
              </a:rPr>
              <a:t>недійсним</a:t>
            </a:r>
            <a:endParaRPr lang="ru-RU" sz="1500" b="1" dirty="0" smtClean="0">
              <a:solidFill>
                <a:srgbClr val="293A55"/>
              </a:solidFill>
              <a:latin typeface="+mj-lt"/>
            </a:endParaRPr>
          </a:p>
          <a:p>
            <a:pPr algn="ctr"/>
            <a:endParaRPr lang="en-US" sz="1500" b="1" dirty="0">
              <a:solidFill>
                <a:srgbClr val="293A55"/>
              </a:solidFill>
              <a:latin typeface="+mj-lt"/>
            </a:endParaRPr>
          </a:p>
          <a:p>
            <a:pPr algn="just"/>
            <a:r>
              <a:rPr lang="ru-RU" sz="1500" b="1" dirty="0" err="1">
                <a:solidFill>
                  <a:srgbClr val="293A55"/>
                </a:solidFill>
                <a:latin typeface="+mj-lt"/>
              </a:rPr>
              <a:t>Наявність</a:t>
            </a:r>
            <a:r>
              <a:rPr lang="ru-RU" sz="1500" b="1" dirty="0">
                <a:solidFill>
                  <a:srgbClr val="293A55"/>
                </a:solidFill>
                <a:latin typeface="+mj-lt"/>
              </a:rPr>
              <a:t> </a:t>
            </a:r>
            <a:r>
              <a:rPr lang="ru-RU" sz="1500" b="1" dirty="0" err="1">
                <a:solidFill>
                  <a:srgbClr val="293A55"/>
                </a:solidFill>
                <a:latin typeface="+mj-lt"/>
              </a:rPr>
              <a:t>підстав</a:t>
            </a:r>
            <a:r>
              <a:rPr lang="ru-RU" sz="1500" b="1" dirty="0">
                <a:solidFill>
                  <a:srgbClr val="293A55"/>
                </a:solidFill>
                <a:latin typeface="+mj-lt"/>
              </a:rPr>
              <a:t> для </a:t>
            </a:r>
            <a:r>
              <a:rPr lang="ru-RU" sz="1500" b="1" dirty="0" err="1">
                <a:solidFill>
                  <a:srgbClr val="293A55"/>
                </a:solidFill>
                <a:latin typeface="+mj-lt"/>
              </a:rPr>
              <a:t>визнання</a:t>
            </a:r>
            <a:r>
              <a:rPr lang="ru-RU" sz="1500" b="1" dirty="0">
                <a:solidFill>
                  <a:srgbClr val="293A55"/>
                </a:solidFill>
                <a:latin typeface="+mj-lt"/>
              </a:rPr>
              <a:t> </a:t>
            </a:r>
            <a:r>
              <a:rPr lang="ru-RU" sz="1500" b="1" dirty="0" err="1">
                <a:solidFill>
                  <a:srgbClr val="293A55"/>
                </a:solidFill>
                <a:latin typeface="+mj-lt"/>
              </a:rPr>
              <a:t>заповіту</a:t>
            </a:r>
            <a:r>
              <a:rPr lang="ru-RU" sz="1500" b="1" dirty="0">
                <a:solidFill>
                  <a:srgbClr val="293A55"/>
                </a:solidFill>
                <a:latin typeface="+mj-lt"/>
              </a:rPr>
              <a:t> </a:t>
            </a:r>
            <a:r>
              <a:rPr lang="ru-RU" sz="1500" b="1" dirty="0" err="1">
                <a:solidFill>
                  <a:srgbClr val="293A55"/>
                </a:solidFill>
                <a:latin typeface="+mj-lt"/>
              </a:rPr>
              <a:t>недійсним</a:t>
            </a:r>
            <a:r>
              <a:rPr lang="ru-RU" sz="1500" b="1" dirty="0">
                <a:solidFill>
                  <a:srgbClr val="293A55"/>
                </a:solidFill>
                <a:latin typeface="+mj-lt"/>
              </a:rPr>
              <a:t> </a:t>
            </a:r>
            <a:r>
              <a:rPr lang="ru-RU" sz="1500" b="1" dirty="0" err="1">
                <a:solidFill>
                  <a:srgbClr val="293A55"/>
                </a:solidFill>
                <a:latin typeface="+mj-lt"/>
              </a:rPr>
              <a:t>має</a:t>
            </a:r>
            <a:r>
              <a:rPr lang="ru-RU" sz="1500" b="1" dirty="0">
                <a:solidFill>
                  <a:srgbClr val="293A55"/>
                </a:solidFill>
                <a:latin typeface="+mj-lt"/>
              </a:rPr>
              <a:t> </a:t>
            </a:r>
            <a:r>
              <a:rPr lang="ru-RU" sz="1500" b="1" dirty="0" err="1">
                <a:solidFill>
                  <a:srgbClr val="293A55"/>
                </a:solidFill>
                <a:latin typeface="+mj-lt"/>
              </a:rPr>
              <a:t>встановлюватися</a:t>
            </a:r>
            <a:r>
              <a:rPr lang="ru-RU" sz="1500" b="1" dirty="0">
                <a:solidFill>
                  <a:srgbClr val="293A55"/>
                </a:solidFill>
                <a:latin typeface="+mj-lt"/>
              </a:rPr>
              <a:t> судом на момент </a:t>
            </a:r>
            <a:r>
              <a:rPr lang="ru-RU" sz="1500" b="1" dirty="0" err="1">
                <a:solidFill>
                  <a:srgbClr val="293A55"/>
                </a:solidFill>
                <a:latin typeface="+mj-lt"/>
              </a:rPr>
              <a:t>його</a:t>
            </a:r>
            <a:r>
              <a:rPr lang="ru-RU" sz="1500" b="1" dirty="0">
                <a:solidFill>
                  <a:srgbClr val="293A55"/>
                </a:solidFill>
                <a:latin typeface="+mj-lt"/>
              </a:rPr>
              <a:t> </a:t>
            </a:r>
            <a:r>
              <a:rPr lang="ru-RU" sz="1500" b="1" dirty="0" err="1">
                <a:solidFill>
                  <a:srgbClr val="293A55"/>
                </a:solidFill>
                <a:latin typeface="+mj-lt"/>
              </a:rPr>
              <a:t>вчинення</a:t>
            </a:r>
            <a:r>
              <a:rPr lang="ru-RU" sz="1500" dirty="0">
                <a:solidFill>
                  <a:srgbClr val="293A55"/>
                </a:solidFill>
                <a:latin typeface="+mj-lt"/>
              </a:rPr>
              <a:t>.</a:t>
            </a:r>
          </a:p>
          <a:p>
            <a:pPr algn="just"/>
            <a:r>
              <a:rPr lang="ru-RU" sz="1500" dirty="0" err="1">
                <a:solidFill>
                  <a:srgbClr val="293A55"/>
                </a:solidFill>
                <a:latin typeface="+mj-lt"/>
              </a:rPr>
              <a:t>Оскільки</a:t>
            </a:r>
            <a:r>
              <a:rPr lang="ru-RU" sz="1500" dirty="0">
                <a:solidFill>
                  <a:srgbClr val="293A55"/>
                </a:solidFill>
                <a:latin typeface="+mj-lt"/>
              </a:rPr>
              <a:t> </a:t>
            </a:r>
            <a:r>
              <a:rPr lang="ru-RU" sz="1500" dirty="0" err="1">
                <a:solidFill>
                  <a:srgbClr val="293A55"/>
                </a:solidFill>
                <a:latin typeface="+mj-lt"/>
              </a:rPr>
              <a:t>заповіт</a:t>
            </a:r>
            <a:r>
              <a:rPr lang="ru-RU" sz="1500" dirty="0">
                <a:solidFill>
                  <a:srgbClr val="293A55"/>
                </a:solidFill>
                <a:latin typeface="+mj-lt"/>
              </a:rPr>
              <a:t> </a:t>
            </a:r>
            <a:r>
              <a:rPr lang="ru-RU" sz="1500" dirty="0" err="1">
                <a:solidFill>
                  <a:srgbClr val="293A55"/>
                </a:solidFill>
                <a:latin typeface="+mj-lt"/>
              </a:rPr>
              <a:t>було</a:t>
            </a:r>
            <a:r>
              <a:rPr lang="ru-RU" sz="1500" dirty="0">
                <a:solidFill>
                  <a:srgbClr val="293A55"/>
                </a:solidFill>
                <a:latin typeface="+mj-lt"/>
              </a:rPr>
              <a:t> вчинено у 2002 </a:t>
            </a:r>
            <a:r>
              <a:rPr lang="ru-RU" sz="1500" dirty="0" err="1">
                <a:solidFill>
                  <a:srgbClr val="293A55"/>
                </a:solidFill>
                <a:latin typeface="+mj-lt"/>
              </a:rPr>
              <a:t>році</a:t>
            </a:r>
            <a:r>
              <a:rPr lang="ru-RU" sz="1500" dirty="0">
                <a:solidFill>
                  <a:srgbClr val="293A55"/>
                </a:solidFill>
                <a:latin typeface="+mj-lt"/>
              </a:rPr>
              <a:t>, </a:t>
            </a:r>
            <a:r>
              <a:rPr lang="ru-RU" sz="1500" dirty="0" err="1">
                <a:solidFill>
                  <a:srgbClr val="293A55"/>
                </a:solidFill>
                <a:latin typeface="+mj-lt"/>
              </a:rPr>
              <a:t>спір</a:t>
            </a:r>
            <a:r>
              <a:rPr lang="ru-RU" sz="1500" dirty="0">
                <a:solidFill>
                  <a:srgbClr val="293A55"/>
                </a:solidFill>
                <a:latin typeface="+mj-lt"/>
              </a:rPr>
              <a:t> про </a:t>
            </a:r>
            <a:r>
              <a:rPr lang="ru-RU" sz="1500" dirty="0" err="1">
                <a:solidFill>
                  <a:srgbClr val="293A55"/>
                </a:solidFill>
                <a:latin typeface="+mj-lt"/>
              </a:rPr>
              <a:t>визнання</a:t>
            </a:r>
            <a:r>
              <a:rPr lang="ru-RU" sz="1500" dirty="0">
                <a:solidFill>
                  <a:srgbClr val="293A55"/>
                </a:solidFill>
                <a:latin typeface="+mj-lt"/>
              </a:rPr>
              <a:t> </a:t>
            </a:r>
            <a:r>
              <a:rPr lang="ru-RU" sz="1500" dirty="0" err="1">
                <a:solidFill>
                  <a:srgbClr val="293A55"/>
                </a:solidFill>
                <a:latin typeface="+mj-lt"/>
              </a:rPr>
              <a:t>заповіту</a:t>
            </a:r>
            <a:r>
              <a:rPr lang="ru-RU" sz="1500" dirty="0">
                <a:solidFill>
                  <a:srgbClr val="293A55"/>
                </a:solidFill>
                <a:latin typeface="+mj-lt"/>
              </a:rPr>
              <a:t> </a:t>
            </a:r>
            <a:r>
              <a:rPr lang="ru-RU" sz="1500" dirty="0" err="1">
                <a:solidFill>
                  <a:srgbClr val="293A55"/>
                </a:solidFill>
                <a:latin typeface="+mj-lt"/>
              </a:rPr>
              <a:t>недійсним</a:t>
            </a:r>
            <a:r>
              <a:rPr lang="ru-RU" sz="1500" dirty="0">
                <a:solidFill>
                  <a:srgbClr val="293A55"/>
                </a:solidFill>
                <a:latin typeface="+mj-lt"/>
              </a:rPr>
              <a:t> </a:t>
            </a:r>
            <a:r>
              <a:rPr lang="ru-RU" sz="1500" dirty="0" err="1">
                <a:solidFill>
                  <a:srgbClr val="293A55"/>
                </a:solidFill>
                <a:latin typeface="+mj-lt"/>
              </a:rPr>
              <a:t>має</a:t>
            </a:r>
            <a:r>
              <a:rPr lang="ru-RU" sz="1500" dirty="0">
                <a:solidFill>
                  <a:srgbClr val="293A55"/>
                </a:solidFill>
                <a:latin typeface="+mj-lt"/>
              </a:rPr>
              <a:t> </a:t>
            </a:r>
            <a:r>
              <a:rPr lang="ru-RU" sz="1500" dirty="0" err="1">
                <a:solidFill>
                  <a:srgbClr val="293A55"/>
                </a:solidFill>
                <a:latin typeface="+mj-lt"/>
              </a:rPr>
              <a:t>вирішуватися</a:t>
            </a:r>
            <a:r>
              <a:rPr lang="ru-RU" sz="1500" dirty="0">
                <a:solidFill>
                  <a:srgbClr val="293A55"/>
                </a:solidFill>
                <a:latin typeface="+mj-lt"/>
              </a:rPr>
              <a:t> на </a:t>
            </a:r>
            <a:r>
              <a:rPr lang="ru-RU" sz="1500" dirty="0" err="1">
                <a:solidFill>
                  <a:srgbClr val="293A55"/>
                </a:solidFill>
                <a:latin typeface="+mj-lt"/>
              </a:rPr>
              <a:t>підставі</a:t>
            </a:r>
            <a:r>
              <a:rPr lang="ru-RU" sz="1500" dirty="0">
                <a:solidFill>
                  <a:srgbClr val="293A55"/>
                </a:solidFill>
                <a:latin typeface="+mj-lt"/>
              </a:rPr>
              <a:t> норм, </a:t>
            </a:r>
            <a:r>
              <a:rPr lang="ru-RU" sz="1500" dirty="0" err="1">
                <a:solidFill>
                  <a:srgbClr val="293A55"/>
                </a:solidFill>
                <a:latin typeface="+mj-lt"/>
              </a:rPr>
              <a:t>які</a:t>
            </a:r>
            <a:r>
              <a:rPr lang="ru-RU" sz="1500" dirty="0">
                <a:solidFill>
                  <a:srgbClr val="293A55"/>
                </a:solidFill>
                <a:latin typeface="+mj-lt"/>
              </a:rPr>
              <a:t> </a:t>
            </a:r>
            <a:r>
              <a:rPr lang="ru-RU" sz="1500" dirty="0" err="1">
                <a:solidFill>
                  <a:srgbClr val="293A55"/>
                </a:solidFill>
                <a:latin typeface="+mj-lt"/>
              </a:rPr>
              <a:t>були</a:t>
            </a:r>
            <a:r>
              <a:rPr lang="ru-RU" sz="1500" dirty="0">
                <a:solidFill>
                  <a:srgbClr val="293A55"/>
                </a:solidFill>
                <a:latin typeface="+mj-lt"/>
              </a:rPr>
              <a:t> </a:t>
            </a:r>
            <a:r>
              <a:rPr lang="ru-RU" sz="1500" dirty="0" err="1">
                <a:solidFill>
                  <a:srgbClr val="293A55"/>
                </a:solidFill>
                <a:latin typeface="+mj-lt"/>
              </a:rPr>
              <a:t>чинними</a:t>
            </a:r>
            <a:r>
              <a:rPr lang="ru-RU" sz="1500" dirty="0">
                <a:solidFill>
                  <a:srgbClr val="293A55"/>
                </a:solidFill>
                <a:latin typeface="+mj-lt"/>
              </a:rPr>
              <a:t> в момент </a:t>
            </a:r>
            <a:r>
              <a:rPr lang="ru-RU" sz="1500" dirty="0" err="1">
                <a:solidFill>
                  <a:srgbClr val="293A55"/>
                </a:solidFill>
                <a:latin typeface="+mj-lt"/>
              </a:rPr>
              <a:t>його</a:t>
            </a:r>
            <a:r>
              <a:rPr lang="ru-RU" sz="1500" dirty="0">
                <a:solidFill>
                  <a:srgbClr val="293A55"/>
                </a:solidFill>
                <a:latin typeface="+mj-lt"/>
              </a:rPr>
              <a:t> </a:t>
            </a:r>
            <a:r>
              <a:rPr lang="ru-RU" sz="1500" dirty="0" err="1">
                <a:solidFill>
                  <a:srgbClr val="293A55"/>
                </a:solidFill>
                <a:latin typeface="+mj-lt"/>
              </a:rPr>
              <a:t>вчинення</a:t>
            </a:r>
            <a:r>
              <a:rPr lang="ru-RU" sz="1500" dirty="0">
                <a:solidFill>
                  <a:srgbClr val="293A55"/>
                </a:solidFill>
                <a:latin typeface="+mj-lt"/>
              </a:rPr>
              <a:t>, </a:t>
            </a:r>
            <a:r>
              <a:rPr lang="ru-RU" sz="1500" dirty="0" err="1">
                <a:solidFill>
                  <a:srgbClr val="293A55"/>
                </a:solidFill>
                <a:latin typeface="+mj-lt"/>
              </a:rPr>
              <a:t>тобто</a:t>
            </a:r>
            <a:r>
              <a:rPr lang="ru-RU" sz="1500" dirty="0">
                <a:solidFill>
                  <a:srgbClr val="293A55"/>
                </a:solidFill>
                <a:latin typeface="+mj-lt"/>
              </a:rPr>
              <a:t> </a:t>
            </a:r>
            <a:r>
              <a:rPr lang="ru-RU" sz="1500" dirty="0">
                <a:solidFill>
                  <a:srgbClr val="00ADFA"/>
                </a:solidFill>
                <a:latin typeface="+mj-lt"/>
                <a:hlinkClick r:id="rId3"/>
              </a:rPr>
              <a:t>ЦК УРСР</a:t>
            </a:r>
            <a:r>
              <a:rPr lang="ru-RU" sz="1500" dirty="0">
                <a:solidFill>
                  <a:srgbClr val="293A55"/>
                </a:solidFill>
                <a:latin typeface="+mj-lt"/>
              </a:rPr>
              <a:t> (у </a:t>
            </a:r>
            <a:r>
              <a:rPr lang="ru-RU" sz="1500" dirty="0" err="1">
                <a:solidFill>
                  <a:srgbClr val="293A55"/>
                </a:solidFill>
                <a:latin typeface="+mj-lt"/>
              </a:rPr>
              <a:t>редакції</a:t>
            </a:r>
            <a:r>
              <a:rPr lang="ru-RU" sz="1500" dirty="0">
                <a:solidFill>
                  <a:srgbClr val="293A55"/>
                </a:solidFill>
                <a:latin typeface="+mj-lt"/>
              </a:rPr>
              <a:t>, </a:t>
            </a:r>
            <a:r>
              <a:rPr lang="ru-RU" sz="1500" dirty="0" err="1">
                <a:solidFill>
                  <a:srgbClr val="293A55"/>
                </a:solidFill>
                <a:latin typeface="+mj-lt"/>
              </a:rPr>
              <a:t>чинній</a:t>
            </a:r>
            <a:r>
              <a:rPr lang="ru-RU" sz="1500" dirty="0">
                <a:solidFill>
                  <a:srgbClr val="293A55"/>
                </a:solidFill>
                <a:latin typeface="+mj-lt"/>
              </a:rPr>
              <a:t> на момент </a:t>
            </a:r>
            <a:r>
              <a:rPr lang="ru-RU" sz="1500" dirty="0" err="1">
                <a:solidFill>
                  <a:srgbClr val="293A55"/>
                </a:solidFill>
                <a:latin typeface="+mj-lt"/>
              </a:rPr>
              <a:t>вчинення</a:t>
            </a:r>
            <a:r>
              <a:rPr lang="ru-RU" sz="1500" dirty="0">
                <a:solidFill>
                  <a:srgbClr val="293A55"/>
                </a:solidFill>
                <a:latin typeface="+mj-lt"/>
              </a:rPr>
              <a:t> </a:t>
            </a:r>
            <a:r>
              <a:rPr lang="ru-RU" sz="1500" dirty="0" err="1">
                <a:solidFill>
                  <a:srgbClr val="293A55"/>
                </a:solidFill>
                <a:latin typeface="+mj-lt"/>
              </a:rPr>
              <a:t>заповіту</a:t>
            </a:r>
            <a:r>
              <a:rPr lang="ru-RU" sz="1500" dirty="0">
                <a:solidFill>
                  <a:srgbClr val="293A55"/>
                </a:solidFill>
                <a:latin typeface="+mj-lt"/>
              </a:rPr>
              <a:t> ОСОБА_3).</a:t>
            </a:r>
          </a:p>
          <a:p>
            <a:pPr algn="just"/>
            <a:r>
              <a:rPr lang="ru-RU" sz="1500" dirty="0" err="1">
                <a:solidFill>
                  <a:srgbClr val="293A55"/>
                </a:solidFill>
                <a:latin typeface="+mj-lt"/>
              </a:rPr>
              <a:t>Заповіт</a:t>
            </a:r>
            <a:r>
              <a:rPr lang="ru-RU" sz="1500" dirty="0">
                <a:solidFill>
                  <a:srgbClr val="293A55"/>
                </a:solidFill>
                <a:latin typeface="+mj-lt"/>
              </a:rPr>
              <a:t> повинен бути </a:t>
            </a:r>
            <a:r>
              <a:rPr lang="ru-RU" sz="1500" dirty="0" err="1">
                <a:solidFill>
                  <a:srgbClr val="293A55"/>
                </a:solidFill>
                <a:latin typeface="+mj-lt"/>
              </a:rPr>
              <a:t>укладений</a:t>
            </a:r>
            <a:r>
              <a:rPr lang="ru-RU" sz="1500" dirty="0">
                <a:solidFill>
                  <a:srgbClr val="293A55"/>
                </a:solidFill>
                <a:latin typeface="+mj-lt"/>
              </a:rPr>
              <a:t> у </a:t>
            </a:r>
            <a:r>
              <a:rPr lang="ru-RU" sz="1500" dirty="0" err="1">
                <a:solidFill>
                  <a:srgbClr val="293A55"/>
                </a:solidFill>
                <a:latin typeface="+mj-lt"/>
              </a:rPr>
              <a:t>письмовій</a:t>
            </a:r>
            <a:r>
              <a:rPr lang="ru-RU" sz="1500" dirty="0">
                <a:solidFill>
                  <a:srgbClr val="293A55"/>
                </a:solidFill>
                <a:latin typeface="+mj-lt"/>
              </a:rPr>
              <a:t> </a:t>
            </a:r>
            <a:r>
              <a:rPr lang="ru-RU" sz="1500" dirty="0" err="1">
                <a:solidFill>
                  <a:srgbClr val="293A55"/>
                </a:solidFill>
                <a:latin typeface="+mj-lt"/>
              </a:rPr>
              <a:t>формі</a:t>
            </a:r>
            <a:r>
              <a:rPr lang="ru-RU" sz="1500" dirty="0">
                <a:solidFill>
                  <a:srgbClr val="293A55"/>
                </a:solidFill>
                <a:latin typeface="+mj-lt"/>
              </a:rPr>
              <a:t> з </a:t>
            </a:r>
            <a:r>
              <a:rPr lang="ru-RU" sz="1500" dirty="0" err="1">
                <a:solidFill>
                  <a:srgbClr val="293A55"/>
                </a:solidFill>
                <a:latin typeface="+mj-lt"/>
              </a:rPr>
              <a:t>зазначенням</a:t>
            </a:r>
            <a:r>
              <a:rPr lang="ru-RU" sz="1500" dirty="0">
                <a:solidFill>
                  <a:srgbClr val="293A55"/>
                </a:solidFill>
                <a:latin typeface="+mj-lt"/>
              </a:rPr>
              <a:t> </a:t>
            </a:r>
            <a:r>
              <a:rPr lang="ru-RU" sz="1500" dirty="0" err="1">
                <a:solidFill>
                  <a:srgbClr val="293A55"/>
                </a:solidFill>
                <a:latin typeface="+mj-lt"/>
              </a:rPr>
              <a:t>місця</a:t>
            </a:r>
            <a:r>
              <a:rPr lang="ru-RU" sz="1500" dirty="0">
                <a:solidFill>
                  <a:srgbClr val="293A55"/>
                </a:solidFill>
                <a:latin typeface="+mj-lt"/>
              </a:rPr>
              <a:t> і часу </a:t>
            </a:r>
            <a:r>
              <a:rPr lang="ru-RU" sz="1500" dirty="0" err="1">
                <a:solidFill>
                  <a:srgbClr val="293A55"/>
                </a:solidFill>
                <a:latin typeface="+mj-lt"/>
              </a:rPr>
              <a:t>його</a:t>
            </a:r>
            <a:r>
              <a:rPr lang="ru-RU" sz="1500" dirty="0">
                <a:solidFill>
                  <a:srgbClr val="293A55"/>
                </a:solidFill>
                <a:latin typeface="+mj-lt"/>
              </a:rPr>
              <a:t> </a:t>
            </a:r>
            <a:r>
              <a:rPr lang="ru-RU" sz="1500" dirty="0" err="1">
                <a:solidFill>
                  <a:srgbClr val="293A55"/>
                </a:solidFill>
                <a:latin typeface="+mj-lt"/>
              </a:rPr>
              <a:t>укладення</a:t>
            </a:r>
            <a:r>
              <a:rPr lang="ru-RU" sz="1500" dirty="0">
                <a:solidFill>
                  <a:srgbClr val="293A55"/>
                </a:solidFill>
                <a:latin typeface="+mj-lt"/>
              </a:rPr>
              <a:t>, </a:t>
            </a:r>
            <a:r>
              <a:rPr lang="ru-RU" sz="1500" dirty="0" err="1">
                <a:solidFill>
                  <a:srgbClr val="293A55"/>
                </a:solidFill>
                <a:latin typeface="+mj-lt"/>
              </a:rPr>
              <a:t>підписаний</a:t>
            </a:r>
            <a:r>
              <a:rPr lang="ru-RU" sz="1500" dirty="0">
                <a:solidFill>
                  <a:srgbClr val="293A55"/>
                </a:solidFill>
                <a:latin typeface="+mj-lt"/>
              </a:rPr>
              <a:t> </a:t>
            </a:r>
            <a:r>
              <a:rPr lang="ru-RU" sz="1500" dirty="0" err="1">
                <a:solidFill>
                  <a:srgbClr val="293A55"/>
                </a:solidFill>
                <a:latin typeface="+mj-lt"/>
              </a:rPr>
              <a:t>особисто</a:t>
            </a:r>
            <a:r>
              <a:rPr lang="ru-RU" sz="1500" dirty="0">
                <a:solidFill>
                  <a:srgbClr val="293A55"/>
                </a:solidFill>
                <a:latin typeface="+mj-lt"/>
              </a:rPr>
              <a:t> </a:t>
            </a:r>
            <a:r>
              <a:rPr lang="ru-RU" sz="1500" dirty="0" err="1">
                <a:solidFill>
                  <a:srgbClr val="293A55"/>
                </a:solidFill>
                <a:latin typeface="+mj-lt"/>
              </a:rPr>
              <a:t>заповідачем</a:t>
            </a:r>
            <a:r>
              <a:rPr lang="ru-RU" sz="1500" dirty="0">
                <a:solidFill>
                  <a:srgbClr val="293A55"/>
                </a:solidFill>
                <a:latin typeface="+mj-lt"/>
              </a:rPr>
              <a:t> і </a:t>
            </a:r>
            <a:r>
              <a:rPr lang="ru-RU" sz="1500" dirty="0" err="1">
                <a:solidFill>
                  <a:srgbClr val="293A55"/>
                </a:solidFill>
                <a:latin typeface="+mj-lt"/>
              </a:rPr>
              <a:t>нотаріально</a:t>
            </a:r>
            <a:r>
              <a:rPr lang="ru-RU" sz="1500" dirty="0">
                <a:solidFill>
                  <a:srgbClr val="293A55"/>
                </a:solidFill>
                <a:latin typeface="+mj-lt"/>
              </a:rPr>
              <a:t> </a:t>
            </a:r>
            <a:r>
              <a:rPr lang="ru-RU" sz="1500" dirty="0" err="1">
                <a:solidFill>
                  <a:srgbClr val="293A55"/>
                </a:solidFill>
                <a:latin typeface="+mj-lt"/>
              </a:rPr>
              <a:t>посвідчений</a:t>
            </a:r>
            <a:r>
              <a:rPr lang="ru-RU" sz="1500" dirty="0">
                <a:solidFill>
                  <a:srgbClr val="293A55"/>
                </a:solidFill>
                <a:latin typeface="+mj-lt"/>
              </a:rPr>
              <a:t> (</a:t>
            </a:r>
            <a:r>
              <a:rPr lang="ru-RU" sz="1500" dirty="0" err="1">
                <a:solidFill>
                  <a:srgbClr val="00ADFA"/>
                </a:solidFill>
                <a:latin typeface="+mj-lt"/>
                <a:hlinkClick r:id="rId4"/>
              </a:rPr>
              <a:t>стаття</a:t>
            </a:r>
            <a:r>
              <a:rPr lang="ru-RU" sz="1500" dirty="0">
                <a:solidFill>
                  <a:srgbClr val="00ADFA"/>
                </a:solidFill>
                <a:latin typeface="+mj-lt"/>
                <a:hlinkClick r:id="rId4"/>
              </a:rPr>
              <a:t> 541 ЦК УРСР</a:t>
            </a:r>
            <a:r>
              <a:rPr lang="ru-RU" sz="1500" dirty="0">
                <a:solidFill>
                  <a:srgbClr val="293A55"/>
                </a:solidFill>
                <a:latin typeface="+mj-lt"/>
              </a:rPr>
              <a:t> у </a:t>
            </a:r>
            <a:r>
              <a:rPr lang="ru-RU" sz="1500" dirty="0" err="1">
                <a:solidFill>
                  <a:srgbClr val="293A55"/>
                </a:solidFill>
                <a:latin typeface="+mj-lt"/>
              </a:rPr>
              <a:t>редакції</a:t>
            </a:r>
            <a:r>
              <a:rPr lang="ru-RU" sz="1500" dirty="0">
                <a:solidFill>
                  <a:srgbClr val="293A55"/>
                </a:solidFill>
                <a:latin typeface="+mj-lt"/>
              </a:rPr>
              <a:t>, </a:t>
            </a:r>
            <a:r>
              <a:rPr lang="ru-RU" sz="1500" dirty="0" err="1">
                <a:solidFill>
                  <a:srgbClr val="293A55"/>
                </a:solidFill>
                <a:latin typeface="+mj-lt"/>
              </a:rPr>
              <a:t>чинній</a:t>
            </a:r>
            <a:r>
              <a:rPr lang="ru-RU" sz="1500" dirty="0">
                <a:solidFill>
                  <a:srgbClr val="293A55"/>
                </a:solidFill>
                <a:latin typeface="+mj-lt"/>
              </a:rPr>
              <a:t> на момент </a:t>
            </a:r>
            <a:r>
              <a:rPr lang="ru-RU" sz="1500" dirty="0" err="1">
                <a:solidFill>
                  <a:srgbClr val="293A55"/>
                </a:solidFill>
                <a:latin typeface="+mj-lt"/>
              </a:rPr>
              <a:t>вчинення</a:t>
            </a:r>
            <a:r>
              <a:rPr lang="ru-RU" sz="1500" dirty="0">
                <a:solidFill>
                  <a:srgbClr val="293A55"/>
                </a:solidFill>
                <a:latin typeface="+mj-lt"/>
              </a:rPr>
              <a:t> </a:t>
            </a:r>
            <a:r>
              <a:rPr lang="ru-RU" sz="1500" dirty="0" err="1">
                <a:solidFill>
                  <a:srgbClr val="293A55"/>
                </a:solidFill>
                <a:latin typeface="+mj-lt"/>
              </a:rPr>
              <a:t>заповіту</a:t>
            </a:r>
            <a:r>
              <a:rPr lang="ru-RU" sz="1500" dirty="0">
                <a:solidFill>
                  <a:srgbClr val="293A55"/>
                </a:solidFill>
                <a:latin typeface="+mj-lt"/>
              </a:rPr>
              <a:t> ОСОБА_3).</a:t>
            </a:r>
          </a:p>
          <a:p>
            <a:pPr algn="just"/>
            <a:r>
              <a:rPr lang="ru-RU" sz="1500" dirty="0" err="1">
                <a:solidFill>
                  <a:srgbClr val="293A55"/>
                </a:solidFill>
                <a:latin typeface="+mj-lt"/>
              </a:rPr>
              <a:t>Недійсність</a:t>
            </a:r>
            <a:r>
              <a:rPr lang="ru-RU" sz="1500" dirty="0">
                <a:solidFill>
                  <a:srgbClr val="293A55"/>
                </a:solidFill>
                <a:latin typeface="+mj-lt"/>
              </a:rPr>
              <a:t> </a:t>
            </a:r>
            <a:r>
              <a:rPr lang="ru-RU" sz="1500" dirty="0" err="1">
                <a:solidFill>
                  <a:srgbClr val="293A55"/>
                </a:solidFill>
                <a:latin typeface="+mj-lt"/>
              </a:rPr>
              <a:t>окремих</a:t>
            </a:r>
            <a:r>
              <a:rPr lang="ru-RU" sz="1500" dirty="0">
                <a:solidFill>
                  <a:srgbClr val="293A55"/>
                </a:solidFill>
                <a:latin typeface="+mj-lt"/>
              </a:rPr>
              <a:t> </a:t>
            </a:r>
            <a:r>
              <a:rPr lang="ru-RU" sz="1500" dirty="0" err="1">
                <a:solidFill>
                  <a:srgbClr val="293A55"/>
                </a:solidFill>
                <a:latin typeface="+mj-lt"/>
              </a:rPr>
              <a:t>частин</a:t>
            </a:r>
            <a:r>
              <a:rPr lang="ru-RU" sz="1500" dirty="0">
                <a:solidFill>
                  <a:srgbClr val="293A55"/>
                </a:solidFill>
                <a:latin typeface="+mj-lt"/>
              </a:rPr>
              <a:t> </a:t>
            </a:r>
            <a:r>
              <a:rPr lang="ru-RU" sz="1500" dirty="0" err="1">
                <a:solidFill>
                  <a:srgbClr val="293A55"/>
                </a:solidFill>
                <a:latin typeface="+mj-lt"/>
              </a:rPr>
              <a:t>заповіту</a:t>
            </a:r>
            <a:r>
              <a:rPr lang="ru-RU" sz="1500" dirty="0">
                <a:solidFill>
                  <a:srgbClr val="293A55"/>
                </a:solidFill>
                <a:latin typeface="+mj-lt"/>
              </a:rPr>
              <a:t> не </a:t>
            </a:r>
            <a:r>
              <a:rPr lang="ru-RU" sz="1500" dirty="0" err="1">
                <a:solidFill>
                  <a:srgbClr val="293A55"/>
                </a:solidFill>
                <a:latin typeface="+mj-lt"/>
              </a:rPr>
              <a:t>тягне</a:t>
            </a:r>
            <a:r>
              <a:rPr lang="ru-RU" sz="1500" dirty="0">
                <a:solidFill>
                  <a:srgbClr val="293A55"/>
                </a:solidFill>
                <a:latin typeface="+mj-lt"/>
              </a:rPr>
              <a:t> за собою </a:t>
            </a:r>
            <a:r>
              <a:rPr lang="ru-RU" sz="1500" dirty="0" err="1">
                <a:solidFill>
                  <a:srgbClr val="293A55"/>
                </a:solidFill>
                <a:latin typeface="+mj-lt"/>
              </a:rPr>
              <a:t>недійсності</a:t>
            </a:r>
            <a:r>
              <a:rPr lang="ru-RU" sz="1500" dirty="0">
                <a:solidFill>
                  <a:srgbClr val="293A55"/>
                </a:solidFill>
                <a:latin typeface="+mj-lt"/>
              </a:rPr>
              <a:t> </a:t>
            </a:r>
            <a:r>
              <a:rPr lang="ru-RU" sz="1500" dirty="0" err="1">
                <a:solidFill>
                  <a:srgbClr val="293A55"/>
                </a:solidFill>
                <a:latin typeface="+mj-lt"/>
              </a:rPr>
              <a:t>його</a:t>
            </a:r>
            <a:r>
              <a:rPr lang="ru-RU" sz="1500" dirty="0">
                <a:solidFill>
                  <a:srgbClr val="293A55"/>
                </a:solidFill>
                <a:latin typeface="+mj-lt"/>
              </a:rPr>
              <a:t> в </a:t>
            </a:r>
            <a:r>
              <a:rPr lang="ru-RU" sz="1500" dirty="0" err="1">
                <a:solidFill>
                  <a:srgbClr val="293A55"/>
                </a:solidFill>
                <a:latin typeface="+mj-lt"/>
              </a:rPr>
              <a:t>цілому</a:t>
            </a:r>
            <a:r>
              <a:rPr lang="ru-RU" sz="1500" dirty="0">
                <a:solidFill>
                  <a:srgbClr val="293A55"/>
                </a:solidFill>
                <a:latin typeface="+mj-lt"/>
              </a:rPr>
              <a:t>. </a:t>
            </a:r>
            <a:r>
              <a:rPr lang="ru-RU" sz="1500" dirty="0" err="1">
                <a:solidFill>
                  <a:srgbClr val="293A55"/>
                </a:solidFill>
                <a:latin typeface="+mj-lt"/>
              </a:rPr>
              <a:t>Якщо</a:t>
            </a:r>
            <a:r>
              <a:rPr lang="ru-RU" sz="1500" dirty="0">
                <a:solidFill>
                  <a:srgbClr val="293A55"/>
                </a:solidFill>
                <a:latin typeface="+mj-lt"/>
              </a:rPr>
              <a:t> </a:t>
            </a:r>
            <a:r>
              <a:rPr lang="ru-RU" sz="1500" dirty="0" err="1">
                <a:solidFill>
                  <a:srgbClr val="293A55"/>
                </a:solidFill>
                <a:latin typeface="+mj-lt"/>
              </a:rPr>
              <a:t>заповіт</a:t>
            </a:r>
            <a:r>
              <a:rPr lang="ru-RU" sz="1500" dirty="0">
                <a:solidFill>
                  <a:srgbClr val="293A55"/>
                </a:solidFill>
                <a:latin typeface="+mj-lt"/>
              </a:rPr>
              <a:t> буде </a:t>
            </a:r>
            <a:r>
              <a:rPr lang="ru-RU" sz="1500" dirty="0" err="1">
                <a:solidFill>
                  <a:srgbClr val="293A55"/>
                </a:solidFill>
                <a:latin typeface="+mj-lt"/>
              </a:rPr>
              <a:t>визнаний</a:t>
            </a:r>
            <a:r>
              <a:rPr lang="ru-RU" sz="1500" dirty="0">
                <a:solidFill>
                  <a:srgbClr val="293A55"/>
                </a:solidFill>
                <a:latin typeface="+mj-lt"/>
              </a:rPr>
              <a:t> </a:t>
            </a:r>
            <a:r>
              <a:rPr lang="ru-RU" sz="1500" dirty="0" err="1">
                <a:solidFill>
                  <a:srgbClr val="293A55"/>
                </a:solidFill>
                <a:latin typeface="+mj-lt"/>
              </a:rPr>
              <a:t>недійсним</a:t>
            </a:r>
            <a:r>
              <a:rPr lang="ru-RU" sz="1500" dirty="0">
                <a:solidFill>
                  <a:srgbClr val="293A55"/>
                </a:solidFill>
                <a:latin typeface="+mj-lt"/>
              </a:rPr>
              <a:t>, то </a:t>
            </a:r>
            <a:r>
              <a:rPr lang="ru-RU" sz="1500" dirty="0" err="1">
                <a:solidFill>
                  <a:srgbClr val="293A55"/>
                </a:solidFill>
                <a:latin typeface="+mj-lt"/>
              </a:rPr>
              <a:t>спадкоємець</a:t>
            </a:r>
            <a:r>
              <a:rPr lang="ru-RU" sz="1500" dirty="0">
                <a:solidFill>
                  <a:srgbClr val="293A55"/>
                </a:solidFill>
                <a:latin typeface="+mj-lt"/>
              </a:rPr>
              <a:t>, </a:t>
            </a:r>
            <a:r>
              <a:rPr lang="ru-RU" sz="1500" dirty="0" err="1">
                <a:solidFill>
                  <a:srgbClr val="293A55"/>
                </a:solidFill>
                <a:latin typeface="+mj-lt"/>
              </a:rPr>
              <a:t>який</a:t>
            </a:r>
            <a:r>
              <a:rPr lang="ru-RU" sz="1500" dirty="0">
                <a:solidFill>
                  <a:srgbClr val="293A55"/>
                </a:solidFill>
                <a:latin typeface="+mj-lt"/>
              </a:rPr>
              <a:t> за </a:t>
            </a:r>
            <a:r>
              <a:rPr lang="ru-RU" sz="1500" dirty="0" err="1">
                <a:solidFill>
                  <a:srgbClr val="293A55"/>
                </a:solidFill>
                <a:latin typeface="+mj-lt"/>
              </a:rPr>
              <a:t>цим</a:t>
            </a:r>
            <a:r>
              <a:rPr lang="ru-RU" sz="1500" dirty="0">
                <a:solidFill>
                  <a:srgbClr val="293A55"/>
                </a:solidFill>
                <a:latin typeface="+mj-lt"/>
              </a:rPr>
              <a:t> </a:t>
            </a:r>
            <a:r>
              <a:rPr lang="ru-RU" sz="1500" dirty="0" err="1">
                <a:solidFill>
                  <a:srgbClr val="293A55"/>
                </a:solidFill>
                <a:latin typeface="+mj-lt"/>
              </a:rPr>
              <a:t>заповітом</a:t>
            </a:r>
            <a:r>
              <a:rPr lang="ru-RU" sz="1500" dirty="0">
                <a:solidFill>
                  <a:srgbClr val="293A55"/>
                </a:solidFill>
                <a:latin typeface="+mj-lt"/>
              </a:rPr>
              <a:t> </a:t>
            </a:r>
            <a:r>
              <a:rPr lang="ru-RU" sz="1500" dirty="0" err="1">
                <a:solidFill>
                  <a:srgbClr val="293A55"/>
                </a:solidFill>
                <a:latin typeface="+mj-lt"/>
              </a:rPr>
              <a:t>був</a:t>
            </a:r>
            <a:r>
              <a:rPr lang="ru-RU" sz="1500" dirty="0">
                <a:solidFill>
                  <a:srgbClr val="293A55"/>
                </a:solidFill>
                <a:latin typeface="+mj-lt"/>
              </a:rPr>
              <a:t> </a:t>
            </a:r>
            <a:r>
              <a:rPr lang="ru-RU" sz="1500" dirty="0" err="1">
                <a:solidFill>
                  <a:srgbClr val="293A55"/>
                </a:solidFill>
                <a:latin typeface="+mj-lt"/>
              </a:rPr>
              <a:t>позбавлений</a:t>
            </a:r>
            <a:r>
              <a:rPr lang="ru-RU" sz="1500" dirty="0">
                <a:solidFill>
                  <a:srgbClr val="293A55"/>
                </a:solidFill>
                <a:latin typeface="+mj-lt"/>
              </a:rPr>
              <a:t> </a:t>
            </a:r>
            <a:r>
              <a:rPr lang="ru-RU" sz="1500" dirty="0" err="1">
                <a:solidFill>
                  <a:srgbClr val="293A55"/>
                </a:solidFill>
                <a:latin typeface="+mj-lt"/>
              </a:rPr>
              <a:t>спадщини</a:t>
            </a:r>
            <a:r>
              <a:rPr lang="ru-RU" sz="1500" dirty="0">
                <a:solidFill>
                  <a:srgbClr val="293A55"/>
                </a:solidFill>
                <a:latin typeface="+mj-lt"/>
              </a:rPr>
              <a:t>, </a:t>
            </a:r>
            <a:r>
              <a:rPr lang="ru-RU" sz="1500" dirty="0" err="1">
                <a:solidFill>
                  <a:srgbClr val="293A55"/>
                </a:solidFill>
                <a:latin typeface="+mj-lt"/>
              </a:rPr>
              <a:t>одержує</a:t>
            </a:r>
            <a:r>
              <a:rPr lang="ru-RU" sz="1500" dirty="0">
                <a:solidFill>
                  <a:srgbClr val="293A55"/>
                </a:solidFill>
                <a:latin typeface="+mj-lt"/>
              </a:rPr>
              <a:t> право </a:t>
            </a:r>
            <a:r>
              <a:rPr lang="ru-RU" sz="1500" dirty="0" err="1">
                <a:solidFill>
                  <a:srgbClr val="293A55"/>
                </a:solidFill>
                <a:latin typeface="+mj-lt"/>
              </a:rPr>
              <a:t>спадкувати</a:t>
            </a:r>
            <a:r>
              <a:rPr lang="ru-RU" sz="1500" dirty="0">
                <a:solidFill>
                  <a:srgbClr val="293A55"/>
                </a:solidFill>
                <a:latin typeface="+mj-lt"/>
              </a:rPr>
              <a:t> на </a:t>
            </a:r>
            <a:r>
              <a:rPr lang="ru-RU" sz="1500" dirty="0" err="1">
                <a:solidFill>
                  <a:srgbClr val="293A55"/>
                </a:solidFill>
                <a:latin typeface="+mj-lt"/>
              </a:rPr>
              <a:t>загальних</a:t>
            </a:r>
            <a:r>
              <a:rPr lang="ru-RU" sz="1500" dirty="0">
                <a:solidFill>
                  <a:srgbClr val="293A55"/>
                </a:solidFill>
                <a:latin typeface="+mj-lt"/>
              </a:rPr>
              <a:t> </a:t>
            </a:r>
            <a:r>
              <a:rPr lang="ru-RU" sz="1500" dirty="0" err="1">
                <a:solidFill>
                  <a:srgbClr val="293A55"/>
                </a:solidFill>
                <a:latin typeface="+mj-lt"/>
              </a:rPr>
              <a:t>підставах</a:t>
            </a:r>
            <a:r>
              <a:rPr lang="ru-RU" sz="1500" dirty="0">
                <a:solidFill>
                  <a:srgbClr val="293A55"/>
                </a:solidFill>
                <a:latin typeface="+mj-lt"/>
              </a:rPr>
              <a:t> (</a:t>
            </a:r>
            <a:r>
              <a:rPr lang="ru-RU" sz="1500" dirty="0" err="1">
                <a:solidFill>
                  <a:srgbClr val="00ADFA"/>
                </a:solidFill>
                <a:latin typeface="+mj-lt"/>
                <a:hlinkClick r:id="rId5"/>
              </a:rPr>
              <a:t>стаття</a:t>
            </a:r>
            <a:r>
              <a:rPr lang="ru-RU" sz="1500" dirty="0">
                <a:solidFill>
                  <a:srgbClr val="00ADFA"/>
                </a:solidFill>
                <a:latin typeface="+mj-lt"/>
                <a:hlinkClick r:id="rId5"/>
              </a:rPr>
              <a:t> 545 ЦК УРСР</a:t>
            </a:r>
            <a:r>
              <a:rPr lang="ru-RU" sz="1500" dirty="0">
                <a:solidFill>
                  <a:srgbClr val="293A55"/>
                </a:solidFill>
                <a:latin typeface="+mj-lt"/>
              </a:rPr>
              <a:t> у </a:t>
            </a:r>
            <a:r>
              <a:rPr lang="ru-RU" sz="1500" dirty="0" err="1">
                <a:solidFill>
                  <a:srgbClr val="293A55"/>
                </a:solidFill>
                <a:latin typeface="+mj-lt"/>
              </a:rPr>
              <a:t>редакції</a:t>
            </a:r>
            <a:r>
              <a:rPr lang="ru-RU" sz="1500" dirty="0">
                <a:solidFill>
                  <a:srgbClr val="293A55"/>
                </a:solidFill>
                <a:latin typeface="+mj-lt"/>
              </a:rPr>
              <a:t>, </a:t>
            </a:r>
            <a:r>
              <a:rPr lang="ru-RU" sz="1500" dirty="0" err="1">
                <a:solidFill>
                  <a:srgbClr val="293A55"/>
                </a:solidFill>
                <a:latin typeface="+mj-lt"/>
              </a:rPr>
              <a:t>чинній</a:t>
            </a:r>
            <a:r>
              <a:rPr lang="ru-RU" sz="1500" dirty="0">
                <a:solidFill>
                  <a:srgbClr val="293A55"/>
                </a:solidFill>
                <a:latin typeface="+mj-lt"/>
              </a:rPr>
              <a:t> на момент </a:t>
            </a:r>
            <a:r>
              <a:rPr lang="ru-RU" sz="1500" dirty="0" err="1">
                <a:solidFill>
                  <a:srgbClr val="293A55"/>
                </a:solidFill>
                <a:latin typeface="+mj-lt"/>
              </a:rPr>
              <a:t>вчинення</a:t>
            </a:r>
            <a:r>
              <a:rPr lang="ru-RU" sz="1500" dirty="0">
                <a:solidFill>
                  <a:srgbClr val="293A55"/>
                </a:solidFill>
                <a:latin typeface="+mj-lt"/>
              </a:rPr>
              <a:t> </a:t>
            </a:r>
            <a:r>
              <a:rPr lang="ru-RU" sz="1500" dirty="0" err="1">
                <a:solidFill>
                  <a:srgbClr val="293A55"/>
                </a:solidFill>
                <a:latin typeface="+mj-lt"/>
              </a:rPr>
              <a:t>заповіту</a:t>
            </a:r>
            <a:r>
              <a:rPr lang="ru-RU" sz="1500" dirty="0">
                <a:solidFill>
                  <a:srgbClr val="293A55"/>
                </a:solidFill>
                <a:latin typeface="+mj-lt"/>
              </a:rPr>
              <a:t> ОСОБА_3).</a:t>
            </a:r>
          </a:p>
          <a:p>
            <a:pPr algn="just"/>
            <a:r>
              <a:rPr lang="ru-RU" sz="1500" dirty="0" err="1">
                <a:solidFill>
                  <a:srgbClr val="293A55"/>
                </a:solidFill>
                <a:latin typeface="+mj-lt"/>
              </a:rPr>
              <a:t>Недійсною</a:t>
            </a:r>
            <a:r>
              <a:rPr lang="ru-RU" sz="1500" dirty="0">
                <a:solidFill>
                  <a:srgbClr val="293A55"/>
                </a:solidFill>
                <a:latin typeface="+mj-lt"/>
              </a:rPr>
              <a:t> є та угода, </a:t>
            </a:r>
            <a:r>
              <a:rPr lang="ru-RU" sz="1500" dirty="0" err="1">
                <a:solidFill>
                  <a:srgbClr val="293A55"/>
                </a:solidFill>
                <a:latin typeface="+mj-lt"/>
              </a:rPr>
              <a:t>що</a:t>
            </a:r>
            <a:r>
              <a:rPr lang="ru-RU" sz="1500" dirty="0">
                <a:solidFill>
                  <a:srgbClr val="293A55"/>
                </a:solidFill>
                <a:latin typeface="+mj-lt"/>
              </a:rPr>
              <a:t> не </a:t>
            </a:r>
            <a:r>
              <a:rPr lang="ru-RU" sz="1500" dirty="0" err="1">
                <a:solidFill>
                  <a:srgbClr val="293A55"/>
                </a:solidFill>
                <a:latin typeface="+mj-lt"/>
              </a:rPr>
              <a:t>відповідає</a:t>
            </a:r>
            <a:r>
              <a:rPr lang="ru-RU" sz="1500" dirty="0">
                <a:solidFill>
                  <a:srgbClr val="293A55"/>
                </a:solidFill>
                <a:latin typeface="+mj-lt"/>
              </a:rPr>
              <a:t> </a:t>
            </a:r>
            <a:r>
              <a:rPr lang="ru-RU" sz="1500" dirty="0" err="1">
                <a:solidFill>
                  <a:srgbClr val="293A55"/>
                </a:solidFill>
                <a:latin typeface="+mj-lt"/>
              </a:rPr>
              <a:t>вимогам</a:t>
            </a:r>
            <a:r>
              <a:rPr lang="ru-RU" sz="1500" dirty="0">
                <a:solidFill>
                  <a:srgbClr val="293A55"/>
                </a:solidFill>
                <a:latin typeface="+mj-lt"/>
              </a:rPr>
              <a:t> закону, в тому </a:t>
            </a:r>
            <a:r>
              <a:rPr lang="ru-RU" sz="1500" dirty="0" err="1">
                <a:solidFill>
                  <a:srgbClr val="293A55"/>
                </a:solidFill>
                <a:latin typeface="+mj-lt"/>
              </a:rPr>
              <a:t>числі</a:t>
            </a:r>
            <a:r>
              <a:rPr lang="ru-RU" sz="1500" dirty="0">
                <a:solidFill>
                  <a:srgbClr val="293A55"/>
                </a:solidFill>
                <a:latin typeface="+mj-lt"/>
              </a:rPr>
              <a:t> </a:t>
            </a:r>
            <a:r>
              <a:rPr lang="ru-RU" sz="1500" dirty="0" err="1">
                <a:solidFill>
                  <a:srgbClr val="293A55"/>
                </a:solidFill>
                <a:latin typeface="+mj-lt"/>
              </a:rPr>
              <a:t>ущемляє</a:t>
            </a:r>
            <a:r>
              <a:rPr lang="ru-RU" sz="1500" dirty="0">
                <a:solidFill>
                  <a:srgbClr val="293A55"/>
                </a:solidFill>
                <a:latin typeface="+mj-lt"/>
              </a:rPr>
              <a:t> </a:t>
            </a:r>
            <a:r>
              <a:rPr lang="ru-RU" sz="1500" dirty="0" err="1">
                <a:solidFill>
                  <a:srgbClr val="293A55"/>
                </a:solidFill>
                <a:latin typeface="+mj-lt"/>
              </a:rPr>
              <a:t>особисті</a:t>
            </a:r>
            <a:r>
              <a:rPr lang="ru-RU" sz="1500" dirty="0">
                <a:solidFill>
                  <a:srgbClr val="293A55"/>
                </a:solidFill>
                <a:latin typeface="+mj-lt"/>
              </a:rPr>
              <a:t> </a:t>
            </a:r>
            <a:r>
              <a:rPr lang="ru-RU" sz="1500" dirty="0" err="1">
                <a:solidFill>
                  <a:srgbClr val="293A55"/>
                </a:solidFill>
                <a:latin typeface="+mj-lt"/>
              </a:rPr>
              <a:t>або</a:t>
            </a:r>
            <a:r>
              <a:rPr lang="ru-RU" sz="1500" dirty="0">
                <a:solidFill>
                  <a:srgbClr val="293A55"/>
                </a:solidFill>
                <a:latin typeface="+mj-lt"/>
              </a:rPr>
              <a:t> </a:t>
            </a:r>
            <a:r>
              <a:rPr lang="ru-RU" sz="1500" dirty="0" err="1">
                <a:solidFill>
                  <a:srgbClr val="293A55"/>
                </a:solidFill>
                <a:latin typeface="+mj-lt"/>
              </a:rPr>
              <a:t>майнові</a:t>
            </a:r>
            <a:r>
              <a:rPr lang="ru-RU" sz="1500" dirty="0">
                <a:solidFill>
                  <a:srgbClr val="293A55"/>
                </a:solidFill>
                <a:latin typeface="+mj-lt"/>
              </a:rPr>
              <a:t> права </a:t>
            </a:r>
            <a:r>
              <a:rPr lang="ru-RU" sz="1500" dirty="0" err="1">
                <a:solidFill>
                  <a:srgbClr val="293A55"/>
                </a:solidFill>
                <a:latin typeface="+mj-lt"/>
              </a:rPr>
              <a:t>неповнолітніх</a:t>
            </a:r>
            <a:r>
              <a:rPr lang="ru-RU" sz="1500" dirty="0">
                <a:solidFill>
                  <a:srgbClr val="293A55"/>
                </a:solidFill>
                <a:latin typeface="+mj-lt"/>
              </a:rPr>
              <a:t> </a:t>
            </a:r>
            <a:r>
              <a:rPr lang="ru-RU" sz="1500" dirty="0" err="1">
                <a:solidFill>
                  <a:srgbClr val="293A55"/>
                </a:solidFill>
                <a:latin typeface="+mj-lt"/>
              </a:rPr>
              <a:t>дітей</a:t>
            </a:r>
            <a:r>
              <a:rPr lang="ru-RU" sz="1500" dirty="0">
                <a:solidFill>
                  <a:srgbClr val="293A55"/>
                </a:solidFill>
                <a:latin typeface="+mj-lt"/>
              </a:rPr>
              <a:t> (</a:t>
            </a:r>
            <a:r>
              <a:rPr lang="ru-RU" sz="1500" dirty="0" err="1">
                <a:solidFill>
                  <a:srgbClr val="293A55"/>
                </a:solidFill>
                <a:latin typeface="+mj-lt"/>
              </a:rPr>
              <a:t>частина</a:t>
            </a:r>
            <a:r>
              <a:rPr lang="ru-RU" sz="1500" dirty="0">
                <a:solidFill>
                  <a:srgbClr val="293A55"/>
                </a:solidFill>
                <a:latin typeface="+mj-lt"/>
              </a:rPr>
              <a:t> перша </a:t>
            </a:r>
            <a:r>
              <a:rPr lang="ru-RU" sz="1500" dirty="0" err="1">
                <a:solidFill>
                  <a:srgbClr val="00ADFA"/>
                </a:solidFill>
                <a:latin typeface="+mj-lt"/>
                <a:hlinkClick r:id="rId6"/>
              </a:rPr>
              <a:t>статті</a:t>
            </a:r>
            <a:r>
              <a:rPr lang="ru-RU" sz="1500" dirty="0">
                <a:solidFill>
                  <a:srgbClr val="00ADFA"/>
                </a:solidFill>
                <a:latin typeface="+mj-lt"/>
                <a:hlinkClick r:id="rId6"/>
              </a:rPr>
              <a:t> 48 ЦК УРСР 1963 року</a:t>
            </a:r>
            <a:r>
              <a:rPr lang="ru-RU" sz="1500" dirty="0">
                <a:solidFill>
                  <a:srgbClr val="293A55"/>
                </a:solidFill>
                <a:latin typeface="+mj-lt"/>
              </a:rPr>
              <a:t> в </a:t>
            </a:r>
            <a:r>
              <a:rPr lang="ru-RU" sz="1500" dirty="0" err="1">
                <a:solidFill>
                  <a:srgbClr val="293A55"/>
                </a:solidFill>
                <a:latin typeface="+mj-lt"/>
              </a:rPr>
              <a:t>редакції</a:t>
            </a:r>
            <a:r>
              <a:rPr lang="ru-RU" sz="1500" dirty="0">
                <a:solidFill>
                  <a:srgbClr val="293A55"/>
                </a:solidFill>
                <a:latin typeface="+mj-lt"/>
              </a:rPr>
              <a:t>, </a:t>
            </a:r>
            <a:r>
              <a:rPr lang="ru-RU" sz="1500" dirty="0" err="1">
                <a:solidFill>
                  <a:srgbClr val="293A55"/>
                </a:solidFill>
                <a:latin typeface="+mj-lt"/>
              </a:rPr>
              <a:t>чинній</a:t>
            </a:r>
            <a:r>
              <a:rPr lang="ru-RU" sz="1500" dirty="0">
                <a:solidFill>
                  <a:srgbClr val="293A55"/>
                </a:solidFill>
                <a:latin typeface="+mj-lt"/>
              </a:rPr>
              <a:t> на момент </a:t>
            </a:r>
            <a:r>
              <a:rPr lang="ru-RU" sz="1500" dirty="0" err="1">
                <a:solidFill>
                  <a:srgbClr val="293A55"/>
                </a:solidFill>
                <a:latin typeface="+mj-lt"/>
              </a:rPr>
              <a:t>вчинення</a:t>
            </a:r>
            <a:r>
              <a:rPr lang="ru-RU" sz="1500" dirty="0">
                <a:solidFill>
                  <a:srgbClr val="293A55"/>
                </a:solidFill>
                <a:latin typeface="+mj-lt"/>
              </a:rPr>
              <a:t> </a:t>
            </a:r>
            <a:r>
              <a:rPr lang="ru-RU" sz="1500" dirty="0" err="1">
                <a:solidFill>
                  <a:srgbClr val="293A55"/>
                </a:solidFill>
                <a:latin typeface="+mj-lt"/>
              </a:rPr>
              <a:t>заповіту</a:t>
            </a:r>
            <a:r>
              <a:rPr lang="ru-RU" sz="1500" dirty="0">
                <a:solidFill>
                  <a:srgbClr val="293A55"/>
                </a:solidFill>
                <a:latin typeface="+mj-lt"/>
              </a:rPr>
              <a:t> ОСОБА_3).</a:t>
            </a:r>
          </a:p>
          <a:p>
            <a:pPr algn="just"/>
            <a:r>
              <a:rPr lang="ru-RU" sz="1500" dirty="0" err="1">
                <a:solidFill>
                  <a:srgbClr val="293A55"/>
                </a:solidFill>
                <a:latin typeface="+mj-lt"/>
              </a:rPr>
              <a:t>Аналіз</a:t>
            </a:r>
            <a:r>
              <a:rPr lang="ru-RU" sz="1500" dirty="0">
                <a:solidFill>
                  <a:srgbClr val="293A55"/>
                </a:solidFill>
                <a:latin typeface="+mj-lt"/>
              </a:rPr>
              <a:t> </a:t>
            </a:r>
            <a:r>
              <a:rPr lang="ru-RU" sz="1500" dirty="0" err="1">
                <a:solidFill>
                  <a:srgbClr val="293A55"/>
                </a:solidFill>
                <a:latin typeface="+mj-lt"/>
              </a:rPr>
              <a:t>цих</a:t>
            </a:r>
            <a:r>
              <a:rPr lang="ru-RU" sz="1500" dirty="0">
                <a:solidFill>
                  <a:srgbClr val="293A55"/>
                </a:solidFill>
                <a:latin typeface="+mj-lt"/>
              </a:rPr>
              <a:t> норм </a:t>
            </a:r>
            <a:r>
              <a:rPr lang="ru-RU" sz="1500" dirty="0" err="1">
                <a:solidFill>
                  <a:srgbClr val="293A55"/>
                </a:solidFill>
                <a:latin typeface="+mj-lt"/>
              </a:rPr>
              <a:t>свідчить</a:t>
            </a:r>
            <a:r>
              <a:rPr lang="ru-RU" sz="1500" dirty="0">
                <a:solidFill>
                  <a:srgbClr val="293A55"/>
                </a:solidFill>
                <a:latin typeface="+mj-lt"/>
              </a:rPr>
              <a:t>, </a:t>
            </a:r>
            <a:r>
              <a:rPr lang="ru-RU" sz="1500" dirty="0" err="1">
                <a:solidFill>
                  <a:srgbClr val="293A55"/>
                </a:solidFill>
                <a:latin typeface="+mj-lt"/>
              </a:rPr>
              <a:t>що</a:t>
            </a:r>
            <a:r>
              <a:rPr lang="ru-RU" sz="1500" dirty="0">
                <a:solidFill>
                  <a:srgbClr val="293A55"/>
                </a:solidFill>
                <a:latin typeface="+mj-lt"/>
              </a:rPr>
              <a:t>: у </a:t>
            </a:r>
            <a:r>
              <a:rPr lang="ru-RU" sz="1500" dirty="0">
                <a:solidFill>
                  <a:srgbClr val="00ADFA"/>
                </a:solidFill>
                <a:latin typeface="+mj-lt"/>
                <a:hlinkClick r:id="rId3"/>
              </a:rPr>
              <a:t>ЦК УРСР</a:t>
            </a:r>
            <a:r>
              <a:rPr lang="ru-RU" sz="1500" dirty="0">
                <a:solidFill>
                  <a:srgbClr val="293A55"/>
                </a:solidFill>
                <a:latin typeface="+mj-lt"/>
              </a:rPr>
              <a:t> не </a:t>
            </a:r>
            <a:r>
              <a:rPr lang="ru-RU" sz="1500" dirty="0" err="1">
                <a:solidFill>
                  <a:srgbClr val="293A55"/>
                </a:solidFill>
                <a:latin typeface="+mj-lt"/>
              </a:rPr>
              <a:t>передбачалося</a:t>
            </a:r>
            <a:r>
              <a:rPr lang="ru-RU" sz="1500" dirty="0">
                <a:solidFill>
                  <a:srgbClr val="293A55"/>
                </a:solidFill>
                <a:latin typeface="+mj-lt"/>
              </a:rPr>
              <a:t> </a:t>
            </a:r>
            <a:r>
              <a:rPr lang="ru-RU" sz="1500" dirty="0" err="1">
                <a:solidFill>
                  <a:srgbClr val="293A55"/>
                </a:solidFill>
                <a:latin typeface="+mj-lt"/>
              </a:rPr>
              <a:t>конструкції</a:t>
            </a:r>
            <a:r>
              <a:rPr lang="ru-RU" sz="1500" dirty="0">
                <a:solidFill>
                  <a:srgbClr val="293A55"/>
                </a:solidFill>
                <a:latin typeface="+mj-lt"/>
              </a:rPr>
              <a:t> </a:t>
            </a:r>
            <a:r>
              <a:rPr lang="ru-RU" sz="1500" dirty="0" err="1">
                <a:solidFill>
                  <a:srgbClr val="293A55"/>
                </a:solidFill>
                <a:latin typeface="+mj-lt"/>
              </a:rPr>
              <a:t>нікчемності</a:t>
            </a:r>
            <a:r>
              <a:rPr lang="ru-RU" sz="1500" dirty="0">
                <a:solidFill>
                  <a:srgbClr val="293A55"/>
                </a:solidFill>
                <a:latin typeface="+mj-lt"/>
              </a:rPr>
              <a:t> </a:t>
            </a:r>
            <a:r>
              <a:rPr lang="ru-RU" sz="1500" dirty="0" err="1">
                <a:solidFill>
                  <a:srgbClr val="293A55"/>
                </a:solidFill>
                <a:latin typeface="+mj-lt"/>
              </a:rPr>
              <a:t>заповіту</a:t>
            </a:r>
            <a:r>
              <a:rPr lang="ru-RU" sz="1500" dirty="0">
                <a:solidFill>
                  <a:srgbClr val="293A55"/>
                </a:solidFill>
                <a:latin typeface="+mj-lt"/>
              </a:rPr>
              <a:t> </a:t>
            </a:r>
            <a:r>
              <a:rPr lang="ru-RU" sz="1500" dirty="0" err="1">
                <a:solidFill>
                  <a:srgbClr val="293A55"/>
                </a:solidFill>
                <a:latin typeface="+mj-lt"/>
              </a:rPr>
              <a:t>внаслідок</a:t>
            </a:r>
            <a:r>
              <a:rPr lang="ru-RU" sz="1500" dirty="0">
                <a:solidFill>
                  <a:srgbClr val="293A55"/>
                </a:solidFill>
                <a:latin typeface="+mj-lt"/>
              </a:rPr>
              <a:t> </a:t>
            </a:r>
            <a:r>
              <a:rPr lang="ru-RU" sz="1500" dirty="0" err="1">
                <a:solidFill>
                  <a:srgbClr val="293A55"/>
                </a:solidFill>
                <a:latin typeface="+mj-lt"/>
              </a:rPr>
              <a:t>його</a:t>
            </a:r>
            <a:r>
              <a:rPr lang="ru-RU" sz="1500" dirty="0">
                <a:solidFill>
                  <a:srgbClr val="293A55"/>
                </a:solidFill>
                <a:latin typeface="+mj-lt"/>
              </a:rPr>
              <a:t> </a:t>
            </a:r>
            <a:r>
              <a:rPr lang="ru-RU" sz="1500" dirty="0" err="1">
                <a:solidFill>
                  <a:srgbClr val="293A55"/>
                </a:solidFill>
                <a:latin typeface="+mj-lt"/>
              </a:rPr>
              <a:t>складення</a:t>
            </a:r>
            <a:r>
              <a:rPr lang="ru-RU" sz="1500" dirty="0">
                <a:solidFill>
                  <a:srgbClr val="293A55"/>
                </a:solidFill>
                <a:latin typeface="+mj-lt"/>
              </a:rPr>
              <a:t> з </a:t>
            </a:r>
            <a:r>
              <a:rPr lang="ru-RU" sz="1500" dirty="0" err="1">
                <a:solidFill>
                  <a:srgbClr val="293A55"/>
                </a:solidFill>
                <a:latin typeface="+mj-lt"/>
              </a:rPr>
              <a:t>порушенням</a:t>
            </a:r>
            <a:r>
              <a:rPr lang="ru-RU" sz="1500" dirty="0">
                <a:solidFill>
                  <a:srgbClr val="293A55"/>
                </a:solidFill>
                <a:latin typeface="+mj-lt"/>
              </a:rPr>
              <a:t> </a:t>
            </a:r>
            <a:r>
              <a:rPr lang="ru-RU" sz="1500" dirty="0" err="1">
                <a:solidFill>
                  <a:srgbClr val="293A55"/>
                </a:solidFill>
                <a:latin typeface="+mj-lt"/>
              </a:rPr>
              <a:t>вимог</a:t>
            </a:r>
            <a:r>
              <a:rPr lang="ru-RU" sz="1500" dirty="0">
                <a:solidFill>
                  <a:srgbClr val="293A55"/>
                </a:solidFill>
                <a:latin typeface="+mj-lt"/>
              </a:rPr>
              <a:t> </a:t>
            </a:r>
            <a:r>
              <a:rPr lang="ru-RU" sz="1500" dirty="0" err="1">
                <a:solidFill>
                  <a:srgbClr val="293A55"/>
                </a:solidFill>
                <a:latin typeface="+mj-lt"/>
              </a:rPr>
              <a:t>щодо</a:t>
            </a:r>
            <a:r>
              <a:rPr lang="ru-RU" sz="1500" dirty="0">
                <a:solidFill>
                  <a:srgbClr val="293A55"/>
                </a:solidFill>
                <a:latin typeface="+mj-lt"/>
              </a:rPr>
              <a:t> </a:t>
            </a:r>
            <a:r>
              <a:rPr lang="ru-RU" sz="1500" dirty="0" err="1">
                <a:solidFill>
                  <a:srgbClr val="293A55"/>
                </a:solidFill>
                <a:latin typeface="+mj-lt"/>
              </a:rPr>
              <a:t>форми</a:t>
            </a:r>
            <a:r>
              <a:rPr lang="ru-RU" sz="1500" dirty="0">
                <a:solidFill>
                  <a:srgbClr val="293A55"/>
                </a:solidFill>
                <a:latin typeface="+mj-lt"/>
              </a:rPr>
              <a:t> та </a:t>
            </a:r>
            <a:r>
              <a:rPr lang="ru-RU" sz="1500" dirty="0" err="1">
                <a:solidFill>
                  <a:srgbClr val="293A55"/>
                </a:solidFill>
                <a:latin typeface="+mj-lt"/>
              </a:rPr>
              <a:t>посвідчення</a:t>
            </a:r>
            <a:r>
              <a:rPr lang="ru-RU" sz="1500" dirty="0">
                <a:solidFill>
                  <a:srgbClr val="293A55"/>
                </a:solidFill>
                <a:latin typeface="+mj-lt"/>
              </a:rPr>
              <a:t>; у </a:t>
            </a:r>
            <a:r>
              <a:rPr lang="ru-RU" sz="1500" dirty="0" err="1">
                <a:solidFill>
                  <a:srgbClr val="293A55"/>
                </a:solidFill>
                <a:latin typeface="+mj-lt"/>
              </a:rPr>
              <a:t>разі</a:t>
            </a:r>
            <a:r>
              <a:rPr lang="ru-RU" sz="1500" dirty="0">
                <a:solidFill>
                  <a:srgbClr val="293A55"/>
                </a:solidFill>
                <a:latin typeface="+mj-lt"/>
              </a:rPr>
              <a:t> </a:t>
            </a:r>
            <a:r>
              <a:rPr lang="ru-RU" sz="1500" dirty="0" err="1">
                <a:solidFill>
                  <a:srgbClr val="293A55"/>
                </a:solidFill>
                <a:latin typeface="+mj-lt"/>
              </a:rPr>
              <a:t>складення</a:t>
            </a:r>
            <a:r>
              <a:rPr lang="ru-RU" sz="1500" dirty="0">
                <a:solidFill>
                  <a:srgbClr val="293A55"/>
                </a:solidFill>
                <a:latin typeface="+mj-lt"/>
              </a:rPr>
              <a:t> </a:t>
            </a:r>
            <a:r>
              <a:rPr lang="ru-RU" sz="1500" dirty="0" err="1">
                <a:solidFill>
                  <a:srgbClr val="293A55"/>
                </a:solidFill>
                <a:latin typeface="+mj-lt"/>
              </a:rPr>
              <a:t>заповіту</a:t>
            </a:r>
            <a:r>
              <a:rPr lang="ru-RU" sz="1500" dirty="0">
                <a:solidFill>
                  <a:srgbClr val="293A55"/>
                </a:solidFill>
                <a:latin typeface="+mj-lt"/>
              </a:rPr>
              <a:t> з </a:t>
            </a:r>
            <a:r>
              <a:rPr lang="ru-RU" sz="1500" dirty="0" err="1">
                <a:solidFill>
                  <a:srgbClr val="293A55"/>
                </a:solidFill>
                <a:latin typeface="+mj-lt"/>
              </a:rPr>
              <a:t>порушенням</a:t>
            </a:r>
            <a:r>
              <a:rPr lang="ru-RU" sz="1500" dirty="0">
                <a:solidFill>
                  <a:srgbClr val="293A55"/>
                </a:solidFill>
                <a:latin typeface="+mj-lt"/>
              </a:rPr>
              <a:t> </a:t>
            </a:r>
            <a:r>
              <a:rPr lang="ru-RU" sz="1500" dirty="0" err="1">
                <a:solidFill>
                  <a:srgbClr val="293A55"/>
                </a:solidFill>
                <a:latin typeface="+mj-lt"/>
              </a:rPr>
              <a:t>вимог</a:t>
            </a:r>
            <a:r>
              <a:rPr lang="ru-RU" sz="1500" dirty="0">
                <a:solidFill>
                  <a:srgbClr val="293A55"/>
                </a:solidFill>
                <a:latin typeface="+mj-lt"/>
              </a:rPr>
              <a:t> </a:t>
            </a:r>
            <a:r>
              <a:rPr lang="ru-RU" sz="1500" dirty="0" err="1">
                <a:solidFill>
                  <a:srgbClr val="293A55"/>
                </a:solidFill>
                <a:latin typeface="+mj-lt"/>
              </a:rPr>
              <a:t>щодо</a:t>
            </a:r>
            <a:r>
              <a:rPr lang="ru-RU" sz="1500" dirty="0">
                <a:solidFill>
                  <a:srgbClr val="293A55"/>
                </a:solidFill>
                <a:latin typeface="+mj-lt"/>
              </a:rPr>
              <a:t> </a:t>
            </a:r>
            <a:r>
              <a:rPr lang="ru-RU" sz="1500" dirty="0" err="1">
                <a:solidFill>
                  <a:srgbClr val="293A55"/>
                </a:solidFill>
                <a:latin typeface="+mj-lt"/>
              </a:rPr>
              <a:t>форми</a:t>
            </a:r>
            <a:r>
              <a:rPr lang="ru-RU" sz="1500" dirty="0">
                <a:solidFill>
                  <a:srgbClr val="293A55"/>
                </a:solidFill>
                <a:latin typeface="+mj-lt"/>
              </a:rPr>
              <a:t> та </a:t>
            </a:r>
            <a:r>
              <a:rPr lang="ru-RU" sz="1500" dirty="0" err="1">
                <a:solidFill>
                  <a:srgbClr val="293A55"/>
                </a:solidFill>
                <a:latin typeface="+mj-lt"/>
              </a:rPr>
              <a:t>посвідчення</a:t>
            </a:r>
            <a:r>
              <a:rPr lang="ru-RU" sz="1500" dirty="0">
                <a:solidFill>
                  <a:srgbClr val="293A55"/>
                </a:solidFill>
                <a:latin typeface="+mj-lt"/>
              </a:rPr>
              <a:t> </a:t>
            </a:r>
            <a:r>
              <a:rPr lang="ru-RU" sz="1500" dirty="0" err="1">
                <a:solidFill>
                  <a:srgbClr val="293A55"/>
                </a:solidFill>
                <a:latin typeface="+mj-lt"/>
              </a:rPr>
              <a:t>такий</a:t>
            </a:r>
            <a:r>
              <a:rPr lang="ru-RU" sz="1500" dirty="0">
                <a:solidFill>
                  <a:srgbClr val="293A55"/>
                </a:solidFill>
                <a:latin typeface="+mj-lt"/>
              </a:rPr>
              <a:t> </a:t>
            </a:r>
            <a:r>
              <a:rPr lang="ru-RU" sz="1500" dirty="0" err="1">
                <a:solidFill>
                  <a:srgbClr val="293A55"/>
                </a:solidFill>
                <a:latin typeface="+mj-lt"/>
              </a:rPr>
              <a:t>заповіт</a:t>
            </a:r>
            <a:r>
              <a:rPr lang="ru-RU" sz="1500" dirty="0">
                <a:solidFill>
                  <a:srgbClr val="293A55"/>
                </a:solidFill>
                <a:latin typeface="+mj-lt"/>
              </a:rPr>
              <a:t> </a:t>
            </a:r>
            <a:r>
              <a:rPr lang="ru-RU" sz="1500" dirty="0" err="1">
                <a:solidFill>
                  <a:srgbClr val="293A55"/>
                </a:solidFill>
                <a:latin typeface="+mj-lt"/>
              </a:rPr>
              <a:t>міг</a:t>
            </a:r>
            <a:r>
              <a:rPr lang="ru-RU" sz="1500" dirty="0">
                <a:solidFill>
                  <a:srgbClr val="293A55"/>
                </a:solidFill>
                <a:latin typeface="+mj-lt"/>
              </a:rPr>
              <a:t> </a:t>
            </a:r>
            <a:r>
              <a:rPr lang="ru-RU" sz="1500" dirty="0" err="1">
                <a:solidFill>
                  <a:srgbClr val="293A55"/>
                </a:solidFill>
                <a:latin typeface="+mj-lt"/>
              </a:rPr>
              <a:t>оспорюватися</a:t>
            </a:r>
            <a:r>
              <a:rPr lang="ru-RU" sz="1500" dirty="0">
                <a:solidFill>
                  <a:srgbClr val="293A55"/>
                </a:solidFill>
                <a:latin typeface="+mj-lt"/>
              </a:rPr>
              <a:t> у </a:t>
            </a:r>
            <a:r>
              <a:rPr lang="ru-RU" sz="1500" dirty="0" err="1">
                <a:solidFill>
                  <a:srgbClr val="293A55"/>
                </a:solidFill>
                <a:latin typeface="+mj-lt"/>
              </a:rPr>
              <a:t>випадку</a:t>
            </a:r>
            <a:r>
              <a:rPr lang="ru-RU" sz="1500" dirty="0">
                <a:solidFill>
                  <a:srgbClr val="293A55"/>
                </a:solidFill>
                <a:latin typeface="+mj-lt"/>
              </a:rPr>
              <a:t> </a:t>
            </a:r>
            <a:r>
              <a:rPr lang="ru-RU" sz="1500" dirty="0" err="1">
                <a:solidFill>
                  <a:srgbClr val="293A55"/>
                </a:solidFill>
                <a:latin typeface="+mj-lt"/>
              </a:rPr>
              <a:t>пред'явлення</a:t>
            </a:r>
            <a:r>
              <a:rPr lang="ru-RU" sz="1500" dirty="0">
                <a:solidFill>
                  <a:srgbClr val="293A55"/>
                </a:solidFill>
                <a:latin typeface="+mj-lt"/>
              </a:rPr>
              <a:t> </a:t>
            </a:r>
            <a:r>
              <a:rPr lang="ru-RU" sz="1500" dirty="0" err="1">
                <a:solidFill>
                  <a:srgbClr val="293A55"/>
                </a:solidFill>
                <a:latin typeface="+mj-lt"/>
              </a:rPr>
              <a:t>відповідної</a:t>
            </a:r>
            <a:r>
              <a:rPr lang="ru-RU" sz="1500" dirty="0">
                <a:solidFill>
                  <a:srgbClr val="293A55"/>
                </a:solidFill>
                <a:latin typeface="+mj-lt"/>
              </a:rPr>
              <a:t> </a:t>
            </a:r>
            <a:r>
              <a:rPr lang="ru-RU" sz="1500" dirty="0" err="1">
                <a:solidFill>
                  <a:srgbClr val="293A55"/>
                </a:solidFill>
                <a:latin typeface="+mj-lt"/>
              </a:rPr>
              <a:t>позовної</a:t>
            </a:r>
            <a:r>
              <a:rPr lang="ru-RU" sz="1500" dirty="0">
                <a:solidFill>
                  <a:srgbClr val="293A55"/>
                </a:solidFill>
                <a:latin typeface="+mj-lt"/>
              </a:rPr>
              <a:t> </a:t>
            </a:r>
            <a:r>
              <a:rPr lang="ru-RU" sz="1500" dirty="0" err="1">
                <a:solidFill>
                  <a:srgbClr val="293A55"/>
                </a:solidFill>
                <a:latin typeface="+mj-lt"/>
              </a:rPr>
              <a:t>вимоги</a:t>
            </a:r>
            <a:r>
              <a:rPr lang="ru-RU" sz="1500" dirty="0">
                <a:solidFill>
                  <a:srgbClr val="293A55"/>
                </a:solidFill>
                <a:latin typeface="+mj-lt"/>
              </a:rPr>
              <a:t>.</a:t>
            </a:r>
          </a:p>
          <a:p>
            <a:pPr algn="just"/>
            <a:r>
              <a:rPr lang="ru-RU" sz="1500" dirty="0">
                <a:solidFill>
                  <a:srgbClr val="293A55"/>
                </a:solidFill>
                <a:latin typeface="+mj-lt"/>
              </a:rPr>
              <a:t>Суди не </a:t>
            </a:r>
            <a:r>
              <a:rPr lang="ru-RU" sz="1500" dirty="0" err="1">
                <a:solidFill>
                  <a:srgbClr val="293A55"/>
                </a:solidFill>
                <a:latin typeface="+mj-lt"/>
              </a:rPr>
              <a:t>врахували</a:t>
            </a:r>
            <a:r>
              <a:rPr lang="ru-RU" sz="1500" dirty="0">
                <a:solidFill>
                  <a:srgbClr val="293A55"/>
                </a:solidFill>
                <a:latin typeface="+mj-lt"/>
              </a:rPr>
              <a:t>, </a:t>
            </a:r>
            <a:r>
              <a:rPr lang="ru-RU" sz="1500" dirty="0" err="1">
                <a:solidFill>
                  <a:srgbClr val="293A55"/>
                </a:solidFill>
                <a:latin typeface="+mj-lt"/>
              </a:rPr>
              <a:t>що</a:t>
            </a:r>
            <a:r>
              <a:rPr lang="ru-RU" sz="1500" dirty="0">
                <a:solidFill>
                  <a:srgbClr val="293A55"/>
                </a:solidFill>
                <a:latin typeface="+mj-lt"/>
              </a:rPr>
              <a:t> </a:t>
            </a:r>
            <a:r>
              <a:rPr lang="ru-RU" sz="1500" dirty="0" err="1">
                <a:solidFill>
                  <a:srgbClr val="293A55"/>
                </a:solidFill>
                <a:latin typeface="+mj-lt"/>
              </a:rPr>
              <a:t>оскільки</a:t>
            </a:r>
            <a:r>
              <a:rPr lang="ru-RU" sz="1500" dirty="0">
                <a:solidFill>
                  <a:srgbClr val="293A55"/>
                </a:solidFill>
                <a:latin typeface="+mj-lt"/>
              </a:rPr>
              <a:t> </a:t>
            </a:r>
            <a:r>
              <a:rPr lang="ru-RU" sz="1500" dirty="0" err="1">
                <a:solidFill>
                  <a:srgbClr val="293A55"/>
                </a:solidFill>
                <a:latin typeface="+mj-lt"/>
              </a:rPr>
              <a:t>заповіт</a:t>
            </a:r>
            <a:r>
              <a:rPr lang="ru-RU" sz="1500" dirty="0">
                <a:solidFill>
                  <a:srgbClr val="293A55"/>
                </a:solidFill>
                <a:latin typeface="+mj-lt"/>
              </a:rPr>
              <a:t> </a:t>
            </a:r>
            <a:r>
              <a:rPr lang="ru-RU" sz="1500" dirty="0" err="1">
                <a:solidFill>
                  <a:srgbClr val="293A55"/>
                </a:solidFill>
                <a:latin typeface="+mj-lt"/>
              </a:rPr>
              <a:t>було</a:t>
            </a:r>
            <a:r>
              <a:rPr lang="ru-RU" sz="1500" dirty="0">
                <a:solidFill>
                  <a:srgbClr val="293A55"/>
                </a:solidFill>
                <a:latin typeface="+mj-lt"/>
              </a:rPr>
              <a:t> вчинено у 2002 </a:t>
            </a:r>
            <a:r>
              <a:rPr lang="ru-RU" sz="1500" dirty="0" err="1">
                <a:solidFill>
                  <a:srgbClr val="293A55"/>
                </a:solidFill>
                <a:latin typeface="+mj-lt"/>
              </a:rPr>
              <a:t>році</a:t>
            </a:r>
            <a:r>
              <a:rPr lang="ru-RU" sz="1500" dirty="0">
                <a:solidFill>
                  <a:srgbClr val="293A55"/>
                </a:solidFill>
                <a:latin typeface="+mj-lt"/>
              </a:rPr>
              <a:t>, </a:t>
            </a:r>
            <a:r>
              <a:rPr lang="ru-RU" sz="1500" dirty="0" err="1">
                <a:solidFill>
                  <a:srgbClr val="293A55"/>
                </a:solidFill>
                <a:latin typeface="+mj-lt"/>
              </a:rPr>
              <a:t>спір</a:t>
            </a:r>
            <a:r>
              <a:rPr lang="ru-RU" sz="1500" dirty="0">
                <a:solidFill>
                  <a:srgbClr val="293A55"/>
                </a:solidFill>
                <a:latin typeface="+mj-lt"/>
              </a:rPr>
              <a:t> про </a:t>
            </a:r>
            <a:r>
              <a:rPr lang="ru-RU" sz="1500" dirty="0" err="1">
                <a:solidFill>
                  <a:srgbClr val="293A55"/>
                </a:solidFill>
                <a:latin typeface="+mj-lt"/>
              </a:rPr>
              <a:t>визнання</a:t>
            </a:r>
            <a:r>
              <a:rPr lang="ru-RU" sz="1500" dirty="0">
                <a:solidFill>
                  <a:srgbClr val="293A55"/>
                </a:solidFill>
                <a:latin typeface="+mj-lt"/>
              </a:rPr>
              <a:t> </a:t>
            </a:r>
            <a:r>
              <a:rPr lang="ru-RU" sz="1500" dirty="0" err="1">
                <a:solidFill>
                  <a:srgbClr val="293A55"/>
                </a:solidFill>
                <a:latin typeface="+mj-lt"/>
              </a:rPr>
              <a:t>заповіту</a:t>
            </a:r>
            <a:r>
              <a:rPr lang="ru-RU" sz="1500" dirty="0">
                <a:solidFill>
                  <a:srgbClr val="293A55"/>
                </a:solidFill>
                <a:latin typeface="+mj-lt"/>
              </a:rPr>
              <a:t> </a:t>
            </a:r>
            <a:r>
              <a:rPr lang="ru-RU" sz="1500" dirty="0" err="1">
                <a:solidFill>
                  <a:srgbClr val="293A55"/>
                </a:solidFill>
                <a:latin typeface="+mj-lt"/>
              </a:rPr>
              <a:t>недійсним</a:t>
            </a:r>
            <a:r>
              <a:rPr lang="ru-RU" sz="1500" dirty="0">
                <a:solidFill>
                  <a:srgbClr val="293A55"/>
                </a:solidFill>
                <a:latin typeface="+mj-lt"/>
              </a:rPr>
              <a:t> </a:t>
            </a:r>
            <a:r>
              <a:rPr lang="ru-RU" sz="1500" dirty="0" err="1">
                <a:solidFill>
                  <a:srgbClr val="293A55"/>
                </a:solidFill>
                <a:latin typeface="+mj-lt"/>
              </a:rPr>
              <a:t>має</a:t>
            </a:r>
            <a:r>
              <a:rPr lang="ru-RU" sz="1500" dirty="0">
                <a:solidFill>
                  <a:srgbClr val="293A55"/>
                </a:solidFill>
                <a:latin typeface="+mj-lt"/>
              </a:rPr>
              <a:t> </a:t>
            </a:r>
            <a:r>
              <a:rPr lang="ru-RU" sz="1500" dirty="0" err="1">
                <a:solidFill>
                  <a:srgbClr val="293A55"/>
                </a:solidFill>
                <a:latin typeface="+mj-lt"/>
              </a:rPr>
              <a:t>вирішуватися</a:t>
            </a:r>
            <a:r>
              <a:rPr lang="ru-RU" sz="1500" dirty="0">
                <a:solidFill>
                  <a:srgbClr val="293A55"/>
                </a:solidFill>
                <a:latin typeface="+mj-lt"/>
              </a:rPr>
              <a:t> на </a:t>
            </a:r>
            <a:r>
              <a:rPr lang="ru-RU" sz="1500" dirty="0" err="1">
                <a:solidFill>
                  <a:srgbClr val="293A55"/>
                </a:solidFill>
                <a:latin typeface="+mj-lt"/>
              </a:rPr>
              <a:t>підставі</a:t>
            </a:r>
            <a:r>
              <a:rPr lang="ru-RU" sz="1500" dirty="0">
                <a:solidFill>
                  <a:srgbClr val="293A55"/>
                </a:solidFill>
                <a:latin typeface="+mj-lt"/>
              </a:rPr>
              <a:t> норм, </a:t>
            </a:r>
            <a:r>
              <a:rPr lang="ru-RU" sz="1500" dirty="0" err="1">
                <a:solidFill>
                  <a:srgbClr val="293A55"/>
                </a:solidFill>
                <a:latin typeface="+mj-lt"/>
              </a:rPr>
              <a:t>які</a:t>
            </a:r>
            <a:r>
              <a:rPr lang="ru-RU" sz="1500" dirty="0">
                <a:solidFill>
                  <a:srgbClr val="293A55"/>
                </a:solidFill>
                <a:latin typeface="+mj-lt"/>
              </a:rPr>
              <a:t> </a:t>
            </a:r>
            <a:r>
              <a:rPr lang="ru-RU" sz="1500" dirty="0" err="1">
                <a:solidFill>
                  <a:srgbClr val="293A55"/>
                </a:solidFill>
                <a:latin typeface="+mj-lt"/>
              </a:rPr>
              <a:t>були</a:t>
            </a:r>
            <a:r>
              <a:rPr lang="ru-RU" sz="1500" dirty="0">
                <a:solidFill>
                  <a:srgbClr val="293A55"/>
                </a:solidFill>
                <a:latin typeface="+mj-lt"/>
              </a:rPr>
              <a:t> </a:t>
            </a:r>
            <a:r>
              <a:rPr lang="ru-RU" sz="1500" dirty="0" err="1">
                <a:solidFill>
                  <a:srgbClr val="293A55"/>
                </a:solidFill>
                <a:latin typeface="+mj-lt"/>
              </a:rPr>
              <a:t>чинними</a:t>
            </a:r>
            <a:r>
              <a:rPr lang="ru-RU" sz="1500" dirty="0">
                <a:solidFill>
                  <a:srgbClr val="293A55"/>
                </a:solidFill>
                <a:latin typeface="+mj-lt"/>
              </a:rPr>
              <a:t> в момент </a:t>
            </a:r>
            <a:r>
              <a:rPr lang="ru-RU" sz="1500" dirty="0" err="1">
                <a:solidFill>
                  <a:srgbClr val="293A55"/>
                </a:solidFill>
                <a:latin typeface="+mj-lt"/>
              </a:rPr>
              <a:t>його</a:t>
            </a:r>
            <a:r>
              <a:rPr lang="ru-RU" sz="1500" dirty="0">
                <a:solidFill>
                  <a:srgbClr val="293A55"/>
                </a:solidFill>
                <a:latin typeface="+mj-lt"/>
              </a:rPr>
              <a:t> </a:t>
            </a:r>
            <a:r>
              <a:rPr lang="ru-RU" sz="1500" dirty="0" err="1">
                <a:solidFill>
                  <a:srgbClr val="293A55"/>
                </a:solidFill>
                <a:latin typeface="+mj-lt"/>
              </a:rPr>
              <a:t>вчинення</a:t>
            </a:r>
            <a:r>
              <a:rPr lang="ru-RU" sz="1500" dirty="0">
                <a:solidFill>
                  <a:srgbClr val="293A55"/>
                </a:solidFill>
                <a:latin typeface="+mj-lt"/>
              </a:rPr>
              <a:t>, </a:t>
            </a:r>
            <a:r>
              <a:rPr lang="ru-RU" sz="1500" dirty="0" err="1">
                <a:solidFill>
                  <a:srgbClr val="293A55"/>
                </a:solidFill>
                <a:latin typeface="+mj-lt"/>
              </a:rPr>
              <a:t>тобто</a:t>
            </a:r>
            <a:r>
              <a:rPr lang="ru-RU" sz="1500" dirty="0">
                <a:solidFill>
                  <a:srgbClr val="293A55"/>
                </a:solidFill>
                <a:latin typeface="+mj-lt"/>
              </a:rPr>
              <a:t> </a:t>
            </a:r>
            <a:r>
              <a:rPr lang="ru-RU" sz="1500" dirty="0">
                <a:solidFill>
                  <a:srgbClr val="00ADFA"/>
                </a:solidFill>
                <a:latin typeface="+mj-lt"/>
                <a:hlinkClick r:id="rId3"/>
              </a:rPr>
              <a:t>ЦК УРСР</a:t>
            </a:r>
            <a:r>
              <a:rPr lang="ru-RU" sz="1500" dirty="0">
                <a:solidFill>
                  <a:srgbClr val="293A55"/>
                </a:solidFill>
                <a:latin typeface="+mj-lt"/>
              </a:rPr>
              <a:t>. Суди не </a:t>
            </a:r>
            <a:r>
              <a:rPr lang="ru-RU" sz="1500" dirty="0" err="1">
                <a:solidFill>
                  <a:srgbClr val="293A55"/>
                </a:solidFill>
                <a:latin typeface="+mj-lt"/>
              </a:rPr>
              <a:t>звернули</a:t>
            </a:r>
            <a:r>
              <a:rPr lang="ru-RU" sz="1500" dirty="0">
                <a:solidFill>
                  <a:srgbClr val="293A55"/>
                </a:solidFill>
                <a:latin typeface="+mj-lt"/>
              </a:rPr>
              <a:t> </a:t>
            </a:r>
            <a:r>
              <a:rPr lang="ru-RU" sz="1500" dirty="0" err="1">
                <a:solidFill>
                  <a:srgbClr val="293A55"/>
                </a:solidFill>
                <a:latin typeface="+mj-lt"/>
              </a:rPr>
              <a:t>уваги</a:t>
            </a:r>
            <a:r>
              <a:rPr lang="ru-RU" sz="1500" dirty="0">
                <a:solidFill>
                  <a:srgbClr val="293A55"/>
                </a:solidFill>
                <a:latin typeface="+mj-lt"/>
              </a:rPr>
              <a:t>, </a:t>
            </a:r>
            <a:r>
              <a:rPr lang="ru-RU" sz="1500" dirty="0" err="1">
                <a:solidFill>
                  <a:srgbClr val="293A55"/>
                </a:solidFill>
                <a:latin typeface="+mj-lt"/>
              </a:rPr>
              <a:t>що</a:t>
            </a:r>
            <a:r>
              <a:rPr lang="ru-RU" sz="1500" dirty="0">
                <a:solidFill>
                  <a:srgbClr val="293A55"/>
                </a:solidFill>
                <a:latin typeface="+mj-lt"/>
              </a:rPr>
              <a:t> у ЦК УРСР не </a:t>
            </a:r>
            <a:r>
              <a:rPr lang="ru-RU" sz="1500" dirty="0" err="1">
                <a:solidFill>
                  <a:srgbClr val="293A55"/>
                </a:solidFill>
                <a:latin typeface="+mj-lt"/>
              </a:rPr>
              <a:t>передбачалося</a:t>
            </a:r>
            <a:r>
              <a:rPr lang="ru-RU" sz="1500" dirty="0">
                <a:solidFill>
                  <a:srgbClr val="293A55"/>
                </a:solidFill>
                <a:latin typeface="+mj-lt"/>
              </a:rPr>
              <a:t> </a:t>
            </a:r>
            <a:r>
              <a:rPr lang="ru-RU" sz="1500" dirty="0" err="1">
                <a:solidFill>
                  <a:srgbClr val="293A55"/>
                </a:solidFill>
                <a:latin typeface="+mj-lt"/>
              </a:rPr>
              <a:t>конструкції</a:t>
            </a:r>
            <a:r>
              <a:rPr lang="ru-RU" sz="1500" dirty="0">
                <a:solidFill>
                  <a:srgbClr val="293A55"/>
                </a:solidFill>
                <a:latin typeface="+mj-lt"/>
              </a:rPr>
              <a:t> </a:t>
            </a:r>
            <a:r>
              <a:rPr lang="ru-RU" sz="1500" dirty="0" err="1">
                <a:solidFill>
                  <a:srgbClr val="293A55"/>
                </a:solidFill>
                <a:latin typeface="+mj-lt"/>
              </a:rPr>
              <a:t>нікчемності</a:t>
            </a:r>
            <a:r>
              <a:rPr lang="ru-RU" sz="1500" dirty="0">
                <a:solidFill>
                  <a:srgbClr val="293A55"/>
                </a:solidFill>
                <a:latin typeface="+mj-lt"/>
              </a:rPr>
              <a:t> </a:t>
            </a:r>
            <a:r>
              <a:rPr lang="ru-RU" sz="1500" dirty="0" err="1">
                <a:solidFill>
                  <a:srgbClr val="293A55"/>
                </a:solidFill>
                <a:latin typeface="+mj-lt"/>
              </a:rPr>
              <a:t>заповіту</a:t>
            </a:r>
            <a:r>
              <a:rPr lang="ru-RU" sz="1500" dirty="0">
                <a:solidFill>
                  <a:srgbClr val="293A55"/>
                </a:solidFill>
                <a:latin typeface="+mj-lt"/>
              </a:rPr>
              <a:t> </a:t>
            </a:r>
            <a:r>
              <a:rPr lang="ru-RU" sz="1500" dirty="0" err="1">
                <a:solidFill>
                  <a:srgbClr val="293A55"/>
                </a:solidFill>
                <a:latin typeface="+mj-lt"/>
              </a:rPr>
              <a:t>внаслідок</a:t>
            </a:r>
            <a:r>
              <a:rPr lang="ru-RU" sz="1500" dirty="0">
                <a:solidFill>
                  <a:srgbClr val="293A55"/>
                </a:solidFill>
                <a:latin typeface="+mj-lt"/>
              </a:rPr>
              <a:t> </a:t>
            </a:r>
            <a:r>
              <a:rPr lang="ru-RU" sz="1500" dirty="0" err="1">
                <a:solidFill>
                  <a:srgbClr val="293A55"/>
                </a:solidFill>
                <a:latin typeface="+mj-lt"/>
              </a:rPr>
              <a:t>його</a:t>
            </a:r>
            <a:r>
              <a:rPr lang="ru-RU" sz="1500" dirty="0">
                <a:solidFill>
                  <a:srgbClr val="293A55"/>
                </a:solidFill>
                <a:latin typeface="+mj-lt"/>
              </a:rPr>
              <a:t> </a:t>
            </a:r>
            <a:r>
              <a:rPr lang="ru-RU" sz="1500" dirty="0" err="1">
                <a:solidFill>
                  <a:srgbClr val="293A55"/>
                </a:solidFill>
                <a:latin typeface="+mj-lt"/>
              </a:rPr>
              <a:t>складення</a:t>
            </a:r>
            <a:r>
              <a:rPr lang="ru-RU" sz="1500" dirty="0">
                <a:solidFill>
                  <a:srgbClr val="293A55"/>
                </a:solidFill>
                <a:latin typeface="+mj-lt"/>
              </a:rPr>
              <a:t> з </a:t>
            </a:r>
            <a:r>
              <a:rPr lang="ru-RU" sz="1500" dirty="0" err="1">
                <a:solidFill>
                  <a:srgbClr val="293A55"/>
                </a:solidFill>
                <a:latin typeface="+mj-lt"/>
              </a:rPr>
              <a:t>порушенням</a:t>
            </a:r>
            <a:r>
              <a:rPr lang="ru-RU" sz="1500" dirty="0">
                <a:solidFill>
                  <a:srgbClr val="293A55"/>
                </a:solidFill>
                <a:latin typeface="+mj-lt"/>
              </a:rPr>
              <a:t> </a:t>
            </a:r>
            <a:r>
              <a:rPr lang="ru-RU" sz="1500" dirty="0" err="1">
                <a:solidFill>
                  <a:srgbClr val="293A55"/>
                </a:solidFill>
                <a:latin typeface="+mj-lt"/>
              </a:rPr>
              <a:t>вимог</a:t>
            </a:r>
            <a:r>
              <a:rPr lang="ru-RU" sz="1500" dirty="0">
                <a:solidFill>
                  <a:srgbClr val="293A55"/>
                </a:solidFill>
                <a:latin typeface="+mj-lt"/>
              </a:rPr>
              <a:t> </a:t>
            </a:r>
            <a:r>
              <a:rPr lang="ru-RU" sz="1500" dirty="0" err="1">
                <a:solidFill>
                  <a:srgbClr val="293A55"/>
                </a:solidFill>
                <a:latin typeface="+mj-lt"/>
              </a:rPr>
              <a:t>щодо</a:t>
            </a:r>
            <a:r>
              <a:rPr lang="ru-RU" sz="1500" dirty="0">
                <a:solidFill>
                  <a:srgbClr val="293A55"/>
                </a:solidFill>
                <a:latin typeface="+mj-lt"/>
              </a:rPr>
              <a:t> </a:t>
            </a:r>
            <a:r>
              <a:rPr lang="ru-RU" sz="1500" dirty="0" err="1">
                <a:solidFill>
                  <a:srgbClr val="293A55"/>
                </a:solidFill>
                <a:latin typeface="+mj-lt"/>
              </a:rPr>
              <a:t>форми</a:t>
            </a:r>
            <a:r>
              <a:rPr lang="ru-RU" sz="1500" dirty="0">
                <a:solidFill>
                  <a:srgbClr val="293A55"/>
                </a:solidFill>
                <a:latin typeface="+mj-lt"/>
              </a:rPr>
              <a:t> та </a:t>
            </a:r>
            <a:r>
              <a:rPr lang="ru-RU" sz="1500" dirty="0" err="1">
                <a:solidFill>
                  <a:srgbClr val="293A55"/>
                </a:solidFill>
                <a:latin typeface="+mj-lt"/>
              </a:rPr>
              <a:t>посвідчення</a:t>
            </a:r>
            <a:r>
              <a:rPr lang="ru-RU" sz="1500" dirty="0">
                <a:solidFill>
                  <a:srgbClr val="293A55"/>
                </a:solidFill>
                <a:latin typeface="+mj-lt"/>
              </a:rPr>
              <a:t>; у </a:t>
            </a:r>
            <a:r>
              <a:rPr lang="ru-RU" sz="1500" dirty="0" err="1">
                <a:solidFill>
                  <a:srgbClr val="293A55"/>
                </a:solidFill>
                <a:latin typeface="+mj-lt"/>
              </a:rPr>
              <a:t>разі</a:t>
            </a:r>
            <a:r>
              <a:rPr lang="ru-RU" sz="1500" dirty="0">
                <a:solidFill>
                  <a:srgbClr val="293A55"/>
                </a:solidFill>
                <a:latin typeface="+mj-lt"/>
              </a:rPr>
              <a:t> </a:t>
            </a:r>
            <a:r>
              <a:rPr lang="ru-RU" sz="1500" dirty="0" err="1">
                <a:solidFill>
                  <a:srgbClr val="293A55"/>
                </a:solidFill>
                <a:latin typeface="+mj-lt"/>
              </a:rPr>
              <a:t>складення</a:t>
            </a:r>
            <a:r>
              <a:rPr lang="ru-RU" sz="1500" dirty="0">
                <a:solidFill>
                  <a:srgbClr val="293A55"/>
                </a:solidFill>
                <a:latin typeface="+mj-lt"/>
              </a:rPr>
              <a:t> </a:t>
            </a:r>
            <a:r>
              <a:rPr lang="ru-RU" sz="1500" dirty="0" err="1">
                <a:solidFill>
                  <a:srgbClr val="293A55"/>
                </a:solidFill>
                <a:latin typeface="+mj-lt"/>
              </a:rPr>
              <a:t>заповіту</a:t>
            </a:r>
            <a:r>
              <a:rPr lang="ru-RU" sz="1500" dirty="0">
                <a:solidFill>
                  <a:srgbClr val="293A55"/>
                </a:solidFill>
                <a:latin typeface="+mj-lt"/>
              </a:rPr>
              <a:t> з </a:t>
            </a:r>
            <a:r>
              <a:rPr lang="ru-RU" sz="1500" dirty="0" err="1">
                <a:solidFill>
                  <a:srgbClr val="293A55"/>
                </a:solidFill>
                <a:latin typeface="+mj-lt"/>
              </a:rPr>
              <a:t>порушенням</a:t>
            </a:r>
            <a:r>
              <a:rPr lang="ru-RU" sz="1500" dirty="0">
                <a:solidFill>
                  <a:srgbClr val="293A55"/>
                </a:solidFill>
                <a:latin typeface="+mj-lt"/>
              </a:rPr>
              <a:t> </a:t>
            </a:r>
            <a:r>
              <a:rPr lang="ru-RU" sz="1500" dirty="0" err="1">
                <a:solidFill>
                  <a:srgbClr val="293A55"/>
                </a:solidFill>
                <a:latin typeface="+mj-lt"/>
              </a:rPr>
              <a:t>вимог</a:t>
            </a:r>
            <a:r>
              <a:rPr lang="ru-RU" sz="1500" dirty="0">
                <a:solidFill>
                  <a:srgbClr val="293A55"/>
                </a:solidFill>
                <a:latin typeface="+mj-lt"/>
              </a:rPr>
              <a:t> </a:t>
            </a:r>
            <a:r>
              <a:rPr lang="ru-RU" sz="1500" dirty="0" err="1">
                <a:solidFill>
                  <a:srgbClr val="293A55"/>
                </a:solidFill>
                <a:latin typeface="+mj-lt"/>
              </a:rPr>
              <a:t>щодо</a:t>
            </a:r>
            <a:r>
              <a:rPr lang="ru-RU" sz="1500" dirty="0">
                <a:solidFill>
                  <a:srgbClr val="293A55"/>
                </a:solidFill>
                <a:latin typeface="+mj-lt"/>
              </a:rPr>
              <a:t> </a:t>
            </a:r>
            <a:r>
              <a:rPr lang="ru-RU" sz="1500" dirty="0" err="1">
                <a:solidFill>
                  <a:srgbClr val="293A55"/>
                </a:solidFill>
                <a:latin typeface="+mj-lt"/>
              </a:rPr>
              <a:t>форми</a:t>
            </a:r>
            <a:r>
              <a:rPr lang="ru-RU" sz="1500" dirty="0">
                <a:solidFill>
                  <a:srgbClr val="293A55"/>
                </a:solidFill>
                <a:latin typeface="+mj-lt"/>
              </a:rPr>
              <a:t> та </a:t>
            </a:r>
            <a:r>
              <a:rPr lang="ru-RU" sz="1500" dirty="0" err="1">
                <a:solidFill>
                  <a:srgbClr val="293A55"/>
                </a:solidFill>
                <a:latin typeface="+mj-lt"/>
              </a:rPr>
              <a:t>посвідчення</a:t>
            </a:r>
            <a:r>
              <a:rPr lang="ru-RU" sz="1500" dirty="0">
                <a:solidFill>
                  <a:srgbClr val="293A55"/>
                </a:solidFill>
                <a:latin typeface="+mj-lt"/>
              </a:rPr>
              <a:t> </a:t>
            </a:r>
            <a:r>
              <a:rPr lang="ru-RU" sz="1500" dirty="0" err="1">
                <a:solidFill>
                  <a:srgbClr val="293A55"/>
                </a:solidFill>
                <a:latin typeface="+mj-lt"/>
              </a:rPr>
              <a:t>такий</a:t>
            </a:r>
            <a:r>
              <a:rPr lang="ru-RU" sz="1500" dirty="0">
                <a:solidFill>
                  <a:srgbClr val="293A55"/>
                </a:solidFill>
                <a:latin typeface="+mj-lt"/>
              </a:rPr>
              <a:t> </a:t>
            </a:r>
            <a:r>
              <a:rPr lang="ru-RU" sz="1500" dirty="0" err="1">
                <a:solidFill>
                  <a:srgbClr val="293A55"/>
                </a:solidFill>
                <a:latin typeface="+mj-lt"/>
              </a:rPr>
              <a:t>заповіт</a:t>
            </a:r>
            <a:r>
              <a:rPr lang="ru-RU" sz="1500" dirty="0">
                <a:solidFill>
                  <a:srgbClr val="293A55"/>
                </a:solidFill>
                <a:latin typeface="+mj-lt"/>
              </a:rPr>
              <a:t> </a:t>
            </a:r>
            <a:r>
              <a:rPr lang="ru-RU" sz="1500" dirty="0" err="1">
                <a:solidFill>
                  <a:srgbClr val="293A55"/>
                </a:solidFill>
                <a:latin typeface="+mj-lt"/>
              </a:rPr>
              <a:t>міг</a:t>
            </a:r>
            <a:r>
              <a:rPr lang="ru-RU" sz="1500" dirty="0">
                <a:solidFill>
                  <a:srgbClr val="293A55"/>
                </a:solidFill>
                <a:latin typeface="+mj-lt"/>
              </a:rPr>
              <a:t> </a:t>
            </a:r>
            <a:r>
              <a:rPr lang="ru-RU" sz="1500" dirty="0" err="1">
                <a:solidFill>
                  <a:srgbClr val="293A55"/>
                </a:solidFill>
                <a:latin typeface="+mj-lt"/>
              </a:rPr>
              <a:t>оспорюватися</a:t>
            </a:r>
            <a:r>
              <a:rPr lang="ru-RU" sz="1500" dirty="0">
                <a:solidFill>
                  <a:srgbClr val="293A55"/>
                </a:solidFill>
                <a:latin typeface="+mj-lt"/>
              </a:rPr>
              <a:t> у </a:t>
            </a:r>
            <a:r>
              <a:rPr lang="ru-RU" sz="1500" dirty="0" err="1">
                <a:solidFill>
                  <a:srgbClr val="293A55"/>
                </a:solidFill>
                <a:latin typeface="+mj-lt"/>
              </a:rPr>
              <a:t>разі</a:t>
            </a:r>
            <a:r>
              <a:rPr lang="ru-RU" sz="1500" dirty="0">
                <a:solidFill>
                  <a:srgbClr val="293A55"/>
                </a:solidFill>
                <a:latin typeface="+mj-lt"/>
              </a:rPr>
              <a:t> </a:t>
            </a:r>
            <a:r>
              <a:rPr lang="ru-RU" sz="1500" dirty="0" err="1">
                <a:solidFill>
                  <a:srgbClr val="293A55"/>
                </a:solidFill>
                <a:latin typeface="+mj-lt"/>
              </a:rPr>
              <a:t>пред'явлення</a:t>
            </a:r>
            <a:r>
              <a:rPr lang="ru-RU" sz="1500" dirty="0">
                <a:solidFill>
                  <a:srgbClr val="293A55"/>
                </a:solidFill>
                <a:latin typeface="+mj-lt"/>
              </a:rPr>
              <a:t> </a:t>
            </a:r>
            <a:r>
              <a:rPr lang="ru-RU" sz="1500" dirty="0" err="1">
                <a:solidFill>
                  <a:srgbClr val="293A55"/>
                </a:solidFill>
                <a:latin typeface="+mj-lt"/>
              </a:rPr>
              <a:t>відповідної</a:t>
            </a:r>
            <a:r>
              <a:rPr lang="ru-RU" sz="1500" dirty="0">
                <a:solidFill>
                  <a:srgbClr val="293A55"/>
                </a:solidFill>
                <a:latin typeface="+mj-lt"/>
              </a:rPr>
              <a:t> </a:t>
            </a:r>
            <a:r>
              <a:rPr lang="ru-RU" sz="1500" dirty="0" err="1">
                <a:solidFill>
                  <a:srgbClr val="293A55"/>
                </a:solidFill>
                <a:latin typeface="+mj-lt"/>
              </a:rPr>
              <a:t>позовної</a:t>
            </a:r>
            <a:r>
              <a:rPr lang="ru-RU" sz="1500" dirty="0">
                <a:solidFill>
                  <a:srgbClr val="293A55"/>
                </a:solidFill>
                <a:latin typeface="+mj-lt"/>
              </a:rPr>
              <a:t> </a:t>
            </a:r>
            <a:r>
              <a:rPr lang="ru-RU" sz="1500" dirty="0" err="1">
                <a:solidFill>
                  <a:srgbClr val="293A55"/>
                </a:solidFill>
                <a:latin typeface="+mj-lt"/>
              </a:rPr>
              <a:t>вимоги</a:t>
            </a:r>
            <a:r>
              <a:rPr lang="ru-RU" sz="1500" dirty="0">
                <a:solidFill>
                  <a:srgbClr val="293A55"/>
                </a:solidFill>
                <a:latin typeface="+mj-lt"/>
              </a:rPr>
              <a:t>. Суди </a:t>
            </a:r>
            <a:r>
              <a:rPr lang="ru-RU" sz="1500" dirty="0" err="1">
                <a:solidFill>
                  <a:srgbClr val="293A55"/>
                </a:solidFill>
                <a:latin typeface="+mj-lt"/>
              </a:rPr>
              <a:t>помилково</a:t>
            </a:r>
            <a:r>
              <a:rPr lang="ru-RU" sz="1500" dirty="0">
                <a:solidFill>
                  <a:srgbClr val="293A55"/>
                </a:solidFill>
                <a:latin typeface="+mj-lt"/>
              </a:rPr>
              <a:t> </a:t>
            </a:r>
            <a:r>
              <a:rPr lang="ru-RU" sz="1500" dirty="0" err="1">
                <a:solidFill>
                  <a:srgbClr val="293A55"/>
                </a:solidFill>
                <a:latin typeface="+mj-lt"/>
              </a:rPr>
              <a:t>констатували</a:t>
            </a:r>
            <a:r>
              <a:rPr lang="ru-RU" sz="1500" dirty="0">
                <a:solidFill>
                  <a:srgbClr val="293A55"/>
                </a:solidFill>
                <a:latin typeface="+mj-lt"/>
              </a:rPr>
              <a:t> </a:t>
            </a:r>
            <a:r>
              <a:rPr lang="ru-RU" sz="1500" dirty="0" err="1">
                <a:solidFill>
                  <a:srgbClr val="293A55"/>
                </a:solidFill>
                <a:latin typeface="+mj-lt"/>
              </a:rPr>
              <a:t>нікчемність</a:t>
            </a:r>
            <a:r>
              <a:rPr lang="ru-RU" sz="1500" dirty="0">
                <a:solidFill>
                  <a:srgbClr val="293A55"/>
                </a:solidFill>
                <a:latin typeface="+mj-lt"/>
              </a:rPr>
              <a:t> </a:t>
            </a:r>
            <a:r>
              <a:rPr lang="ru-RU" sz="1500" dirty="0" err="1">
                <a:solidFill>
                  <a:srgbClr val="293A55"/>
                </a:solidFill>
                <a:latin typeface="+mj-lt"/>
              </a:rPr>
              <a:t>заповіту</a:t>
            </a:r>
            <a:r>
              <a:rPr lang="ru-RU" sz="1500" dirty="0">
                <a:solidFill>
                  <a:srgbClr val="293A55"/>
                </a:solidFill>
                <a:latin typeface="+mj-lt"/>
              </a:rPr>
              <a:t> 2002 року, а </a:t>
            </a:r>
            <a:r>
              <a:rPr lang="ru-RU" sz="1500" dirty="0" err="1">
                <a:solidFill>
                  <a:srgbClr val="293A55"/>
                </a:solidFill>
                <a:latin typeface="+mj-lt"/>
              </a:rPr>
              <a:t>позивач</a:t>
            </a:r>
            <a:r>
              <a:rPr lang="ru-RU" sz="1500" dirty="0">
                <a:solidFill>
                  <a:srgbClr val="293A55"/>
                </a:solidFill>
                <a:latin typeface="+mj-lt"/>
              </a:rPr>
              <a:t> </a:t>
            </a:r>
            <a:r>
              <a:rPr lang="ru-RU" sz="1500" dirty="0" err="1">
                <a:solidFill>
                  <a:srgbClr val="293A55"/>
                </a:solidFill>
                <a:latin typeface="+mj-lt"/>
              </a:rPr>
              <a:t>позовної</a:t>
            </a:r>
            <a:r>
              <a:rPr lang="ru-RU" sz="1500" dirty="0">
                <a:solidFill>
                  <a:srgbClr val="293A55"/>
                </a:solidFill>
                <a:latin typeface="+mj-lt"/>
              </a:rPr>
              <a:t> </a:t>
            </a:r>
            <a:r>
              <a:rPr lang="ru-RU" sz="1500" dirty="0" err="1">
                <a:solidFill>
                  <a:srgbClr val="293A55"/>
                </a:solidFill>
                <a:latin typeface="+mj-lt"/>
              </a:rPr>
              <a:t>вимоги</a:t>
            </a:r>
            <a:r>
              <a:rPr lang="ru-RU" sz="1500" dirty="0">
                <a:solidFill>
                  <a:srgbClr val="293A55"/>
                </a:solidFill>
                <a:latin typeface="+mj-lt"/>
              </a:rPr>
              <a:t> про </a:t>
            </a:r>
            <a:r>
              <a:rPr lang="ru-RU" sz="1500" dirty="0" err="1">
                <a:solidFill>
                  <a:srgbClr val="293A55"/>
                </a:solidFill>
                <a:latin typeface="+mj-lt"/>
              </a:rPr>
              <a:t>визнання</a:t>
            </a:r>
            <a:r>
              <a:rPr lang="ru-RU" sz="1500" dirty="0">
                <a:solidFill>
                  <a:srgbClr val="293A55"/>
                </a:solidFill>
                <a:latin typeface="+mj-lt"/>
              </a:rPr>
              <a:t> </a:t>
            </a:r>
            <a:r>
              <a:rPr lang="ru-RU" sz="1500" dirty="0" err="1">
                <a:solidFill>
                  <a:srgbClr val="293A55"/>
                </a:solidFill>
                <a:latin typeface="+mj-lt"/>
              </a:rPr>
              <a:t>заповіту</a:t>
            </a:r>
            <a:r>
              <a:rPr lang="ru-RU" sz="1500" dirty="0">
                <a:solidFill>
                  <a:srgbClr val="293A55"/>
                </a:solidFill>
                <a:latin typeface="+mj-lt"/>
              </a:rPr>
              <a:t> 2002 року </a:t>
            </a:r>
            <a:r>
              <a:rPr lang="ru-RU" sz="1500" dirty="0" err="1">
                <a:solidFill>
                  <a:srgbClr val="293A55"/>
                </a:solidFill>
                <a:latin typeface="+mj-lt"/>
              </a:rPr>
              <a:t>недійсним</a:t>
            </a:r>
            <a:r>
              <a:rPr lang="ru-RU" sz="1500" dirty="0">
                <a:solidFill>
                  <a:srgbClr val="293A55"/>
                </a:solidFill>
                <a:latin typeface="+mj-lt"/>
              </a:rPr>
              <a:t> не заявляв.</a:t>
            </a:r>
            <a:endParaRPr lang="ru-RU" sz="1500" b="0" i="0" dirty="0">
              <a:solidFill>
                <a:srgbClr val="293A55"/>
              </a:solidFill>
              <a:effectLst/>
              <a:latin typeface="+mj-lt"/>
            </a:endParaRPr>
          </a:p>
        </p:txBody>
      </p:sp>
    </p:spTree>
    <p:extLst>
      <p:ext uri="{BB962C8B-B14F-4D97-AF65-F5344CB8AC3E}">
        <p14:creationId xmlns:p14="http://schemas.microsoft.com/office/powerpoint/2010/main" val="327637037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31479" y="1120601"/>
            <a:ext cx="10807337" cy="4801314"/>
          </a:xfrm>
          <a:prstGeom prst="rect">
            <a:avLst/>
          </a:prstGeom>
        </p:spPr>
        <p:txBody>
          <a:bodyPr wrap="square">
            <a:spAutoFit/>
          </a:bodyPr>
          <a:lstStyle/>
          <a:p>
            <a:pPr algn="ctr"/>
            <a:r>
              <a:rPr lang="ru-RU" b="1" dirty="0">
                <a:solidFill>
                  <a:srgbClr val="293A55"/>
                </a:solidFill>
                <a:latin typeface="+mj-lt"/>
              </a:rPr>
              <a:t>ВЕРХОВНИЙ СУД</a:t>
            </a:r>
            <a:endParaRPr lang="ru-RU" dirty="0">
              <a:solidFill>
                <a:srgbClr val="293A55"/>
              </a:solidFill>
              <a:latin typeface="+mj-lt"/>
            </a:endParaRPr>
          </a:p>
          <a:p>
            <a:pPr algn="ctr"/>
            <a:r>
              <a:rPr lang="ru-RU" b="1" dirty="0">
                <a:solidFill>
                  <a:srgbClr val="293A55"/>
                </a:solidFill>
                <a:latin typeface="+mj-lt"/>
              </a:rPr>
              <a:t>ПРАВОВА ПОЗИЦІЯ</a:t>
            </a:r>
            <a:br>
              <a:rPr lang="ru-RU" b="1" dirty="0">
                <a:solidFill>
                  <a:srgbClr val="293A55"/>
                </a:solidFill>
                <a:latin typeface="+mj-lt"/>
              </a:rPr>
            </a:br>
            <a:r>
              <a:rPr lang="ru-RU" b="1" dirty="0">
                <a:solidFill>
                  <a:srgbClr val="293A55"/>
                </a:solidFill>
                <a:latin typeface="+mj-lt"/>
              </a:rPr>
              <a:t>(</a:t>
            </a:r>
            <a:r>
              <a:rPr lang="ru-RU" b="1" dirty="0">
                <a:solidFill>
                  <a:srgbClr val="00ADFA"/>
                </a:solidFill>
                <a:latin typeface="+mj-lt"/>
                <a:hlinkClick r:id="rId2"/>
              </a:rPr>
              <a:t>постанова </a:t>
            </a:r>
            <a:r>
              <a:rPr lang="ru-RU" b="1" dirty="0" err="1">
                <a:solidFill>
                  <a:srgbClr val="00ADFA"/>
                </a:solidFill>
                <a:latin typeface="+mj-lt"/>
                <a:hlinkClick r:id="rId2"/>
              </a:rPr>
              <a:t>від</a:t>
            </a:r>
            <a:r>
              <a:rPr lang="ru-RU" b="1" dirty="0">
                <a:solidFill>
                  <a:srgbClr val="00ADFA"/>
                </a:solidFill>
                <a:latin typeface="+mj-lt"/>
                <a:hlinkClick r:id="rId2"/>
              </a:rPr>
              <a:t> 15.06.2022 р. у </a:t>
            </a:r>
            <a:r>
              <a:rPr lang="ru-RU" b="1" dirty="0" err="1">
                <a:solidFill>
                  <a:srgbClr val="00ADFA"/>
                </a:solidFill>
                <a:latin typeface="+mj-lt"/>
                <a:hlinkClick r:id="rId2"/>
              </a:rPr>
              <a:t>справі</a:t>
            </a:r>
            <a:r>
              <a:rPr lang="ru-RU" b="1" dirty="0">
                <a:solidFill>
                  <a:srgbClr val="00ADFA"/>
                </a:solidFill>
                <a:latin typeface="+mj-lt"/>
                <a:hlinkClick r:id="rId2"/>
              </a:rPr>
              <a:t> N 638/4895/15-ц</a:t>
            </a:r>
            <a:r>
              <a:rPr lang="ru-RU" b="1" dirty="0" smtClean="0">
                <a:solidFill>
                  <a:srgbClr val="293A55"/>
                </a:solidFill>
                <a:latin typeface="+mj-lt"/>
              </a:rPr>
              <a:t>)</a:t>
            </a:r>
          </a:p>
          <a:p>
            <a:pPr algn="ctr"/>
            <a:r>
              <a:rPr lang="ru-RU" dirty="0" err="1"/>
              <a:t>Щодо</a:t>
            </a:r>
            <a:r>
              <a:rPr lang="ru-RU" dirty="0"/>
              <a:t> порядку </a:t>
            </a:r>
            <a:r>
              <a:rPr lang="ru-RU" dirty="0" err="1"/>
              <a:t>прийняття</a:t>
            </a:r>
            <a:r>
              <a:rPr lang="ru-RU" dirty="0"/>
              <a:t> </a:t>
            </a:r>
            <a:r>
              <a:rPr lang="ru-RU" dirty="0" err="1" smtClean="0"/>
              <a:t>спадщини</a:t>
            </a:r>
            <a:endParaRPr lang="ru-RU" dirty="0" smtClean="0"/>
          </a:p>
          <a:p>
            <a:pPr algn="ctr"/>
            <a:endParaRPr lang="ru-RU" b="1" dirty="0">
              <a:solidFill>
                <a:srgbClr val="293A55"/>
              </a:solidFill>
              <a:latin typeface="+mj-lt"/>
            </a:endParaRPr>
          </a:p>
          <a:p>
            <a:pPr algn="just"/>
            <a:r>
              <a:rPr lang="ru-RU" dirty="0" err="1">
                <a:solidFill>
                  <a:srgbClr val="293A55"/>
                </a:solidFill>
                <a:latin typeface="+mj-lt"/>
              </a:rPr>
              <a:t>Положення</a:t>
            </a:r>
            <a:r>
              <a:rPr lang="ru-RU" dirty="0">
                <a:solidFill>
                  <a:srgbClr val="293A55"/>
                </a:solidFill>
                <a:latin typeface="+mj-lt"/>
              </a:rPr>
              <a:t> </a:t>
            </a:r>
            <a:r>
              <a:rPr lang="ru-RU" dirty="0">
                <a:solidFill>
                  <a:srgbClr val="00ADFA"/>
                </a:solidFill>
                <a:latin typeface="+mj-lt"/>
                <a:hlinkClick r:id="rId3"/>
              </a:rPr>
              <a:t>Закону </a:t>
            </a:r>
            <a:r>
              <a:rPr lang="ru-RU" dirty="0" err="1">
                <a:solidFill>
                  <a:srgbClr val="00ADFA"/>
                </a:solidFill>
                <a:latin typeface="+mj-lt"/>
                <a:hlinkClick r:id="rId3"/>
              </a:rPr>
              <a:t>України</a:t>
            </a:r>
            <a:r>
              <a:rPr lang="ru-RU" dirty="0">
                <a:solidFill>
                  <a:srgbClr val="00ADFA"/>
                </a:solidFill>
                <a:latin typeface="+mj-lt"/>
                <a:hlinkClick r:id="rId3"/>
              </a:rPr>
              <a:t> "Про </a:t>
            </a:r>
            <a:r>
              <a:rPr lang="ru-RU" dirty="0" err="1">
                <a:solidFill>
                  <a:srgbClr val="00ADFA"/>
                </a:solidFill>
                <a:latin typeface="+mj-lt"/>
                <a:hlinkClick r:id="rId3"/>
              </a:rPr>
              <a:t>забезпечення</a:t>
            </a:r>
            <a:r>
              <a:rPr lang="ru-RU" dirty="0">
                <a:solidFill>
                  <a:srgbClr val="00ADFA"/>
                </a:solidFill>
                <a:latin typeface="+mj-lt"/>
                <a:hlinkClick r:id="rId3"/>
              </a:rPr>
              <a:t> прав і свобод </a:t>
            </a:r>
            <a:r>
              <a:rPr lang="ru-RU" dirty="0" err="1">
                <a:solidFill>
                  <a:srgbClr val="00ADFA"/>
                </a:solidFill>
                <a:latin typeface="+mj-lt"/>
                <a:hlinkClick r:id="rId3"/>
              </a:rPr>
              <a:t>громадян</a:t>
            </a:r>
            <a:r>
              <a:rPr lang="ru-RU" dirty="0">
                <a:solidFill>
                  <a:srgbClr val="00ADFA"/>
                </a:solidFill>
                <a:latin typeface="+mj-lt"/>
                <a:hlinkClick r:id="rId3"/>
              </a:rPr>
              <a:t> та </a:t>
            </a:r>
            <a:r>
              <a:rPr lang="ru-RU" dirty="0" err="1">
                <a:solidFill>
                  <a:srgbClr val="00ADFA"/>
                </a:solidFill>
                <a:latin typeface="+mj-lt"/>
                <a:hlinkClick r:id="rId3"/>
              </a:rPr>
              <a:t>правовий</a:t>
            </a:r>
            <a:r>
              <a:rPr lang="ru-RU" dirty="0">
                <a:solidFill>
                  <a:srgbClr val="00ADFA"/>
                </a:solidFill>
                <a:latin typeface="+mj-lt"/>
                <a:hlinkClick r:id="rId3"/>
              </a:rPr>
              <a:t> режим на </a:t>
            </a:r>
            <a:r>
              <a:rPr lang="ru-RU" dirty="0" err="1">
                <a:solidFill>
                  <a:srgbClr val="00ADFA"/>
                </a:solidFill>
                <a:latin typeface="+mj-lt"/>
                <a:hlinkClick r:id="rId3"/>
              </a:rPr>
              <a:t>тимчасово</a:t>
            </a:r>
            <a:r>
              <a:rPr lang="ru-RU" dirty="0">
                <a:solidFill>
                  <a:srgbClr val="00ADFA"/>
                </a:solidFill>
                <a:latin typeface="+mj-lt"/>
                <a:hlinkClick r:id="rId3"/>
              </a:rPr>
              <a:t> </a:t>
            </a:r>
            <a:r>
              <a:rPr lang="ru-RU" dirty="0" err="1">
                <a:solidFill>
                  <a:srgbClr val="00ADFA"/>
                </a:solidFill>
                <a:latin typeface="+mj-lt"/>
                <a:hlinkClick r:id="rId3"/>
              </a:rPr>
              <a:t>окупованій</a:t>
            </a:r>
            <a:r>
              <a:rPr lang="ru-RU" dirty="0">
                <a:solidFill>
                  <a:srgbClr val="00ADFA"/>
                </a:solidFill>
                <a:latin typeface="+mj-lt"/>
                <a:hlinkClick r:id="rId3"/>
              </a:rPr>
              <a:t> </a:t>
            </a:r>
            <a:r>
              <a:rPr lang="ru-RU" dirty="0" err="1">
                <a:solidFill>
                  <a:srgbClr val="00ADFA"/>
                </a:solidFill>
                <a:latin typeface="+mj-lt"/>
                <a:hlinkClick r:id="rId3"/>
              </a:rPr>
              <a:t>території</a:t>
            </a:r>
            <a:r>
              <a:rPr lang="ru-RU" dirty="0">
                <a:solidFill>
                  <a:srgbClr val="00ADFA"/>
                </a:solidFill>
                <a:latin typeface="+mj-lt"/>
                <a:hlinkClick r:id="rId3"/>
              </a:rPr>
              <a:t> </a:t>
            </a:r>
            <a:r>
              <a:rPr lang="ru-RU" dirty="0" err="1">
                <a:solidFill>
                  <a:srgbClr val="00ADFA"/>
                </a:solidFill>
                <a:latin typeface="+mj-lt"/>
                <a:hlinkClick r:id="rId3"/>
              </a:rPr>
              <a:t>України</a:t>
            </a:r>
            <a:r>
              <a:rPr lang="ru-RU" dirty="0">
                <a:solidFill>
                  <a:srgbClr val="00ADFA"/>
                </a:solidFill>
                <a:latin typeface="+mj-lt"/>
                <a:hlinkClick r:id="rId3"/>
              </a:rPr>
              <a:t>"</a:t>
            </a:r>
            <a:r>
              <a:rPr lang="ru-RU" dirty="0">
                <a:solidFill>
                  <a:srgbClr val="293A55"/>
                </a:solidFill>
                <a:latin typeface="+mj-lt"/>
              </a:rPr>
              <a:t> </a:t>
            </a:r>
            <a:r>
              <a:rPr lang="ru-RU" dirty="0" err="1">
                <a:solidFill>
                  <a:srgbClr val="293A55"/>
                </a:solidFill>
                <a:latin typeface="+mj-lt"/>
              </a:rPr>
              <a:t>встановлюють</a:t>
            </a:r>
            <a:r>
              <a:rPr lang="ru-RU" dirty="0">
                <a:solidFill>
                  <a:srgbClr val="293A55"/>
                </a:solidFill>
                <a:latin typeface="+mj-lt"/>
              </a:rPr>
              <a:t> порядок </a:t>
            </a:r>
            <a:r>
              <a:rPr lang="ru-RU" dirty="0" err="1">
                <a:solidFill>
                  <a:srgbClr val="293A55"/>
                </a:solidFill>
                <a:latin typeface="+mj-lt"/>
              </a:rPr>
              <a:t>прийняття</a:t>
            </a:r>
            <a:r>
              <a:rPr lang="ru-RU" dirty="0">
                <a:solidFill>
                  <a:srgbClr val="293A55"/>
                </a:solidFill>
                <a:latin typeface="+mj-lt"/>
              </a:rPr>
              <a:t> </a:t>
            </a:r>
            <a:r>
              <a:rPr lang="ru-RU" dirty="0" err="1">
                <a:solidFill>
                  <a:srgbClr val="293A55"/>
                </a:solidFill>
                <a:latin typeface="+mj-lt"/>
              </a:rPr>
              <a:t>спадщини</a:t>
            </a:r>
            <a:r>
              <a:rPr lang="ru-RU" dirty="0">
                <a:solidFill>
                  <a:srgbClr val="293A55"/>
                </a:solidFill>
                <a:latin typeface="+mj-lt"/>
              </a:rPr>
              <a:t> в </a:t>
            </a:r>
            <a:r>
              <a:rPr lang="ru-RU" dirty="0" err="1">
                <a:solidFill>
                  <a:srgbClr val="293A55"/>
                </a:solidFill>
                <a:latin typeface="+mj-lt"/>
              </a:rPr>
              <a:t>разі</a:t>
            </a:r>
            <a:r>
              <a:rPr lang="ru-RU" dirty="0">
                <a:solidFill>
                  <a:srgbClr val="293A55"/>
                </a:solidFill>
                <a:latin typeface="+mj-lt"/>
              </a:rPr>
              <a:t>, </a:t>
            </a:r>
            <a:r>
              <a:rPr lang="ru-RU" dirty="0" err="1">
                <a:solidFill>
                  <a:srgbClr val="293A55"/>
                </a:solidFill>
                <a:latin typeface="+mj-lt"/>
              </a:rPr>
              <a:t>якщо</a:t>
            </a:r>
            <a:r>
              <a:rPr lang="ru-RU" dirty="0">
                <a:solidFill>
                  <a:srgbClr val="293A55"/>
                </a:solidFill>
                <a:latin typeface="+mj-lt"/>
              </a:rPr>
              <a:t> </a:t>
            </a:r>
            <a:r>
              <a:rPr lang="ru-RU" dirty="0" err="1">
                <a:solidFill>
                  <a:srgbClr val="293A55"/>
                </a:solidFill>
                <a:latin typeface="+mj-lt"/>
              </a:rPr>
              <a:t>останнім</a:t>
            </a:r>
            <a:r>
              <a:rPr lang="ru-RU" dirty="0">
                <a:solidFill>
                  <a:srgbClr val="293A55"/>
                </a:solidFill>
                <a:latin typeface="+mj-lt"/>
              </a:rPr>
              <a:t> </a:t>
            </a:r>
            <a:r>
              <a:rPr lang="ru-RU" dirty="0" err="1">
                <a:solidFill>
                  <a:srgbClr val="293A55"/>
                </a:solidFill>
                <a:latin typeface="+mj-lt"/>
              </a:rPr>
              <a:t>місцем</a:t>
            </a:r>
            <a:r>
              <a:rPr lang="ru-RU" dirty="0">
                <a:solidFill>
                  <a:srgbClr val="293A55"/>
                </a:solidFill>
                <a:latin typeface="+mj-lt"/>
              </a:rPr>
              <a:t> </a:t>
            </a:r>
            <a:r>
              <a:rPr lang="ru-RU" dirty="0" err="1">
                <a:solidFill>
                  <a:srgbClr val="293A55"/>
                </a:solidFill>
                <a:latin typeface="+mj-lt"/>
              </a:rPr>
              <a:t>проживання</a:t>
            </a:r>
            <a:r>
              <a:rPr lang="ru-RU" dirty="0">
                <a:solidFill>
                  <a:srgbClr val="293A55"/>
                </a:solidFill>
                <a:latin typeface="+mj-lt"/>
              </a:rPr>
              <a:t> </a:t>
            </a:r>
            <a:r>
              <a:rPr lang="ru-RU" dirty="0" err="1">
                <a:solidFill>
                  <a:srgbClr val="293A55"/>
                </a:solidFill>
                <a:latin typeface="+mj-lt"/>
              </a:rPr>
              <a:t>спадкодавця</a:t>
            </a:r>
            <a:r>
              <a:rPr lang="ru-RU" dirty="0">
                <a:solidFill>
                  <a:srgbClr val="293A55"/>
                </a:solidFill>
                <a:latin typeface="+mj-lt"/>
              </a:rPr>
              <a:t> є </a:t>
            </a:r>
            <a:r>
              <a:rPr lang="ru-RU" dirty="0" err="1">
                <a:solidFill>
                  <a:srgbClr val="293A55"/>
                </a:solidFill>
                <a:latin typeface="+mj-lt"/>
              </a:rPr>
              <a:t>тимчасово</a:t>
            </a:r>
            <a:r>
              <a:rPr lang="ru-RU" dirty="0">
                <a:solidFill>
                  <a:srgbClr val="293A55"/>
                </a:solidFill>
                <a:latin typeface="+mj-lt"/>
              </a:rPr>
              <a:t> </a:t>
            </a:r>
            <a:r>
              <a:rPr lang="ru-RU" dirty="0" err="1">
                <a:solidFill>
                  <a:srgbClr val="293A55"/>
                </a:solidFill>
                <a:latin typeface="+mj-lt"/>
              </a:rPr>
              <a:t>окупована</a:t>
            </a:r>
            <a:r>
              <a:rPr lang="ru-RU" dirty="0">
                <a:solidFill>
                  <a:srgbClr val="293A55"/>
                </a:solidFill>
                <a:latin typeface="+mj-lt"/>
              </a:rPr>
              <a:t> </a:t>
            </a:r>
            <a:r>
              <a:rPr lang="ru-RU" dirty="0" err="1">
                <a:solidFill>
                  <a:srgbClr val="293A55"/>
                </a:solidFill>
                <a:latin typeface="+mj-lt"/>
              </a:rPr>
              <a:t>територія</a:t>
            </a:r>
            <a:r>
              <a:rPr lang="ru-RU" dirty="0">
                <a:solidFill>
                  <a:srgbClr val="293A55"/>
                </a:solidFill>
                <a:latin typeface="+mj-lt"/>
              </a:rPr>
              <a:t>, і </a:t>
            </a:r>
            <a:r>
              <a:rPr lang="ru-RU" dirty="0" err="1">
                <a:solidFill>
                  <a:srgbClr val="293A55"/>
                </a:solidFill>
                <a:latin typeface="+mj-lt"/>
              </a:rPr>
              <a:t>надають</a:t>
            </a:r>
            <a:r>
              <a:rPr lang="ru-RU" dirty="0">
                <a:solidFill>
                  <a:srgbClr val="293A55"/>
                </a:solidFill>
                <a:latin typeface="+mj-lt"/>
              </a:rPr>
              <a:t> право </a:t>
            </a:r>
            <a:r>
              <a:rPr lang="ru-RU" dirty="0" err="1">
                <a:solidFill>
                  <a:srgbClr val="293A55"/>
                </a:solidFill>
                <a:latin typeface="+mj-lt"/>
              </a:rPr>
              <a:t>спадкоємцям</a:t>
            </a:r>
            <a:r>
              <a:rPr lang="ru-RU" dirty="0">
                <a:solidFill>
                  <a:srgbClr val="293A55"/>
                </a:solidFill>
                <a:latin typeface="+mj-lt"/>
              </a:rPr>
              <a:t>, </a:t>
            </a:r>
            <a:r>
              <a:rPr lang="ru-RU" dirty="0" err="1">
                <a:solidFill>
                  <a:srgbClr val="293A55"/>
                </a:solidFill>
                <a:latin typeface="+mj-lt"/>
              </a:rPr>
              <a:t>виконавцям</a:t>
            </a:r>
            <a:r>
              <a:rPr lang="ru-RU" dirty="0">
                <a:solidFill>
                  <a:srgbClr val="293A55"/>
                </a:solidFill>
                <a:latin typeface="+mj-lt"/>
              </a:rPr>
              <a:t> </a:t>
            </a:r>
            <a:r>
              <a:rPr lang="ru-RU" dirty="0" err="1">
                <a:solidFill>
                  <a:srgbClr val="293A55"/>
                </a:solidFill>
                <a:latin typeface="+mj-lt"/>
              </a:rPr>
              <a:t>заповіту</a:t>
            </a:r>
            <a:r>
              <a:rPr lang="ru-RU" dirty="0">
                <a:solidFill>
                  <a:srgbClr val="293A55"/>
                </a:solidFill>
                <a:latin typeface="+mj-lt"/>
              </a:rPr>
              <a:t>, кредиторам </a:t>
            </a:r>
            <a:r>
              <a:rPr lang="ru-RU" dirty="0" err="1">
                <a:solidFill>
                  <a:srgbClr val="293A55"/>
                </a:solidFill>
                <a:latin typeface="+mj-lt"/>
              </a:rPr>
              <a:t>спадкодавця</a:t>
            </a:r>
            <a:r>
              <a:rPr lang="ru-RU" dirty="0">
                <a:solidFill>
                  <a:srgbClr val="293A55"/>
                </a:solidFill>
                <a:latin typeface="+mj-lt"/>
              </a:rPr>
              <a:t> та </a:t>
            </a:r>
            <a:r>
              <a:rPr lang="ru-RU" dirty="0" err="1">
                <a:solidFill>
                  <a:srgbClr val="293A55"/>
                </a:solidFill>
                <a:latin typeface="+mj-lt"/>
              </a:rPr>
              <a:t>іншим</a:t>
            </a:r>
            <a:r>
              <a:rPr lang="ru-RU" dirty="0">
                <a:solidFill>
                  <a:srgbClr val="293A55"/>
                </a:solidFill>
                <a:latin typeface="+mj-lt"/>
              </a:rPr>
              <a:t> особам </a:t>
            </a:r>
            <a:r>
              <a:rPr lang="ru-RU" dirty="0" err="1">
                <a:solidFill>
                  <a:srgbClr val="293A55"/>
                </a:solidFill>
                <a:latin typeface="+mj-lt"/>
              </a:rPr>
              <a:t>реалізувати</a:t>
            </a:r>
            <a:r>
              <a:rPr lang="ru-RU" dirty="0">
                <a:solidFill>
                  <a:srgbClr val="293A55"/>
                </a:solidFill>
                <a:latin typeface="+mj-lt"/>
              </a:rPr>
              <a:t> </a:t>
            </a:r>
            <a:r>
              <a:rPr lang="ru-RU" dirty="0" err="1">
                <a:solidFill>
                  <a:srgbClr val="293A55"/>
                </a:solidFill>
                <a:latin typeface="+mj-lt"/>
              </a:rPr>
              <a:t>свої</a:t>
            </a:r>
            <a:r>
              <a:rPr lang="ru-RU" dirty="0">
                <a:solidFill>
                  <a:srgbClr val="293A55"/>
                </a:solidFill>
                <a:latin typeface="+mj-lt"/>
              </a:rPr>
              <a:t> права </a:t>
            </a:r>
            <a:r>
              <a:rPr lang="ru-RU" dirty="0" err="1">
                <a:solidFill>
                  <a:srgbClr val="293A55"/>
                </a:solidFill>
                <a:latin typeface="+mj-lt"/>
              </a:rPr>
              <a:t>щодо</a:t>
            </a:r>
            <a:r>
              <a:rPr lang="ru-RU" dirty="0">
                <a:solidFill>
                  <a:srgbClr val="293A55"/>
                </a:solidFill>
                <a:latin typeface="+mj-lt"/>
              </a:rPr>
              <a:t> </a:t>
            </a:r>
            <a:r>
              <a:rPr lang="ru-RU" dirty="0" err="1">
                <a:solidFill>
                  <a:srgbClr val="293A55"/>
                </a:solidFill>
                <a:latin typeface="+mj-lt"/>
              </a:rPr>
              <a:t>спадкового</a:t>
            </a:r>
            <a:r>
              <a:rPr lang="ru-RU" dirty="0">
                <a:solidFill>
                  <a:srgbClr val="293A55"/>
                </a:solidFill>
                <a:latin typeface="+mj-lt"/>
              </a:rPr>
              <a:t> майна на </a:t>
            </a:r>
            <a:r>
              <a:rPr lang="ru-RU" dirty="0" err="1">
                <a:solidFill>
                  <a:srgbClr val="293A55"/>
                </a:solidFill>
                <a:latin typeface="+mj-lt"/>
              </a:rPr>
              <a:t>території</a:t>
            </a:r>
            <a:r>
              <a:rPr lang="ru-RU" dirty="0">
                <a:solidFill>
                  <a:srgbClr val="293A55"/>
                </a:solidFill>
                <a:latin typeface="+mj-lt"/>
              </a:rPr>
              <a:t> </a:t>
            </a:r>
            <a:r>
              <a:rPr lang="ru-RU" dirty="0" err="1">
                <a:solidFill>
                  <a:srgbClr val="293A55"/>
                </a:solidFill>
                <a:latin typeface="+mj-lt"/>
              </a:rPr>
              <a:t>України</a:t>
            </a:r>
            <a:r>
              <a:rPr lang="ru-RU" dirty="0">
                <a:solidFill>
                  <a:srgbClr val="293A55"/>
                </a:solidFill>
                <a:latin typeface="+mj-lt"/>
              </a:rPr>
              <a:t> в </a:t>
            </a:r>
            <a:r>
              <a:rPr lang="ru-RU" dirty="0" err="1">
                <a:solidFill>
                  <a:srgbClr val="293A55"/>
                </a:solidFill>
                <a:latin typeface="+mj-lt"/>
              </a:rPr>
              <a:t>загальному</a:t>
            </a:r>
            <a:r>
              <a:rPr lang="ru-RU" dirty="0">
                <a:solidFill>
                  <a:srgbClr val="293A55"/>
                </a:solidFill>
                <a:latin typeface="+mj-lt"/>
              </a:rPr>
              <a:t> порядку.</a:t>
            </a:r>
          </a:p>
          <a:p>
            <a:pPr algn="just"/>
            <a:r>
              <a:rPr lang="ru-RU" dirty="0" err="1">
                <a:solidFill>
                  <a:srgbClr val="293A55"/>
                </a:solidFill>
                <a:latin typeface="+mj-lt"/>
              </a:rPr>
              <a:t>Згідно</a:t>
            </a:r>
            <a:r>
              <a:rPr lang="ru-RU" dirty="0">
                <a:solidFill>
                  <a:srgbClr val="293A55"/>
                </a:solidFill>
                <a:latin typeface="+mj-lt"/>
              </a:rPr>
              <a:t> </a:t>
            </a:r>
            <a:r>
              <a:rPr lang="ru-RU" dirty="0" err="1">
                <a:solidFill>
                  <a:srgbClr val="293A55"/>
                </a:solidFill>
                <a:latin typeface="+mj-lt"/>
              </a:rPr>
              <a:t>із</a:t>
            </a:r>
            <a:r>
              <a:rPr lang="ru-RU" dirty="0">
                <a:solidFill>
                  <a:srgbClr val="293A55"/>
                </a:solidFill>
                <a:latin typeface="+mj-lt"/>
              </a:rPr>
              <a:t> </a:t>
            </a:r>
            <a:r>
              <a:rPr lang="ru-RU" dirty="0" err="1">
                <a:solidFill>
                  <a:srgbClr val="00ADFA"/>
                </a:solidFill>
                <a:latin typeface="+mj-lt"/>
                <a:hlinkClick r:id="rId4"/>
              </a:rPr>
              <a:t>частиною</a:t>
            </a:r>
            <a:r>
              <a:rPr lang="ru-RU" dirty="0">
                <a:solidFill>
                  <a:srgbClr val="00ADFA"/>
                </a:solidFill>
                <a:latin typeface="+mj-lt"/>
                <a:hlinkClick r:id="rId4"/>
              </a:rPr>
              <a:t> </a:t>
            </a:r>
            <a:r>
              <a:rPr lang="ru-RU" dirty="0" err="1">
                <a:solidFill>
                  <a:srgbClr val="00ADFA"/>
                </a:solidFill>
                <a:latin typeface="+mj-lt"/>
                <a:hlinkClick r:id="rId4"/>
              </a:rPr>
              <a:t>п'ятою</a:t>
            </a:r>
            <a:r>
              <a:rPr lang="ru-RU" dirty="0">
                <a:solidFill>
                  <a:srgbClr val="00ADFA"/>
                </a:solidFill>
                <a:latin typeface="+mj-lt"/>
                <a:hlinkClick r:id="rId4"/>
              </a:rPr>
              <a:t> </a:t>
            </a:r>
            <a:r>
              <a:rPr lang="ru-RU" dirty="0" err="1">
                <a:solidFill>
                  <a:srgbClr val="00ADFA"/>
                </a:solidFill>
                <a:latin typeface="+mj-lt"/>
                <a:hlinkClick r:id="rId4"/>
              </a:rPr>
              <a:t>статті</a:t>
            </a:r>
            <a:r>
              <a:rPr lang="ru-RU" dirty="0">
                <a:solidFill>
                  <a:srgbClr val="00ADFA"/>
                </a:solidFill>
                <a:latin typeface="+mj-lt"/>
                <a:hlinkClick r:id="rId4"/>
              </a:rPr>
              <a:t> 11 Закону N 1207-VII</a:t>
            </a:r>
            <a:r>
              <a:rPr lang="ru-RU" dirty="0">
                <a:solidFill>
                  <a:srgbClr val="293A55"/>
                </a:solidFill>
                <a:latin typeface="+mj-lt"/>
              </a:rPr>
              <a:t> на </a:t>
            </a:r>
            <a:r>
              <a:rPr lang="ru-RU" dirty="0" err="1">
                <a:solidFill>
                  <a:srgbClr val="293A55"/>
                </a:solidFill>
                <a:latin typeface="+mj-lt"/>
              </a:rPr>
              <a:t>тимчасово</a:t>
            </a:r>
            <a:r>
              <a:rPr lang="ru-RU" dirty="0">
                <a:solidFill>
                  <a:srgbClr val="293A55"/>
                </a:solidFill>
                <a:latin typeface="+mj-lt"/>
              </a:rPr>
              <a:t> </a:t>
            </a:r>
            <a:r>
              <a:rPr lang="ru-RU" dirty="0" err="1">
                <a:solidFill>
                  <a:srgbClr val="293A55"/>
                </a:solidFill>
                <a:latin typeface="+mj-lt"/>
              </a:rPr>
              <a:t>окупованій</a:t>
            </a:r>
            <a:r>
              <a:rPr lang="ru-RU" dirty="0">
                <a:solidFill>
                  <a:srgbClr val="293A55"/>
                </a:solidFill>
                <a:latin typeface="+mj-lt"/>
              </a:rPr>
              <a:t> </a:t>
            </a:r>
            <a:r>
              <a:rPr lang="ru-RU" dirty="0" err="1">
                <a:solidFill>
                  <a:srgbClr val="293A55"/>
                </a:solidFill>
                <a:latin typeface="+mj-lt"/>
              </a:rPr>
              <a:t>території</a:t>
            </a:r>
            <a:r>
              <a:rPr lang="ru-RU" dirty="0">
                <a:solidFill>
                  <a:srgbClr val="293A55"/>
                </a:solidFill>
                <a:latin typeface="+mj-lt"/>
              </a:rPr>
              <a:t> будь-</a:t>
            </a:r>
            <a:r>
              <a:rPr lang="ru-RU" dirty="0" err="1">
                <a:solidFill>
                  <a:srgbClr val="293A55"/>
                </a:solidFill>
                <a:latin typeface="+mj-lt"/>
              </a:rPr>
              <a:t>який</a:t>
            </a:r>
            <a:r>
              <a:rPr lang="ru-RU" dirty="0">
                <a:solidFill>
                  <a:srgbClr val="293A55"/>
                </a:solidFill>
                <a:latin typeface="+mj-lt"/>
              </a:rPr>
              <a:t> </a:t>
            </a:r>
            <a:r>
              <a:rPr lang="ru-RU" dirty="0" err="1">
                <a:solidFill>
                  <a:srgbClr val="293A55"/>
                </a:solidFill>
                <a:latin typeface="+mj-lt"/>
              </a:rPr>
              <a:t>правочин</a:t>
            </a:r>
            <a:r>
              <a:rPr lang="ru-RU" dirty="0">
                <a:solidFill>
                  <a:srgbClr val="293A55"/>
                </a:solidFill>
                <a:latin typeface="+mj-lt"/>
              </a:rPr>
              <a:t> </a:t>
            </a:r>
            <a:r>
              <a:rPr lang="ru-RU" dirty="0" err="1">
                <a:solidFill>
                  <a:srgbClr val="293A55"/>
                </a:solidFill>
                <a:latin typeface="+mj-lt"/>
              </a:rPr>
              <a:t>щодо</a:t>
            </a:r>
            <a:r>
              <a:rPr lang="ru-RU" dirty="0">
                <a:solidFill>
                  <a:srgbClr val="293A55"/>
                </a:solidFill>
                <a:latin typeface="+mj-lt"/>
              </a:rPr>
              <a:t> </a:t>
            </a:r>
            <a:r>
              <a:rPr lang="ru-RU" dirty="0" err="1">
                <a:solidFill>
                  <a:srgbClr val="293A55"/>
                </a:solidFill>
                <a:latin typeface="+mj-lt"/>
              </a:rPr>
              <a:t>нерухомого</a:t>
            </a:r>
            <a:r>
              <a:rPr lang="ru-RU" dirty="0">
                <a:solidFill>
                  <a:srgbClr val="293A55"/>
                </a:solidFill>
                <a:latin typeface="+mj-lt"/>
              </a:rPr>
              <a:t> майна, у тому </a:t>
            </a:r>
            <a:r>
              <a:rPr lang="ru-RU" dirty="0" err="1">
                <a:solidFill>
                  <a:srgbClr val="293A55"/>
                </a:solidFill>
                <a:latin typeface="+mj-lt"/>
              </a:rPr>
              <a:t>числі</a:t>
            </a:r>
            <a:r>
              <a:rPr lang="ru-RU" dirty="0">
                <a:solidFill>
                  <a:srgbClr val="293A55"/>
                </a:solidFill>
                <a:latin typeface="+mj-lt"/>
              </a:rPr>
              <a:t> </a:t>
            </a:r>
            <a:r>
              <a:rPr lang="ru-RU" dirty="0" err="1">
                <a:solidFill>
                  <a:srgbClr val="293A55"/>
                </a:solidFill>
                <a:latin typeface="+mj-lt"/>
              </a:rPr>
              <a:t>щодо</a:t>
            </a:r>
            <a:r>
              <a:rPr lang="ru-RU" dirty="0">
                <a:solidFill>
                  <a:srgbClr val="293A55"/>
                </a:solidFill>
                <a:latin typeface="+mj-lt"/>
              </a:rPr>
              <a:t> </a:t>
            </a:r>
            <a:r>
              <a:rPr lang="ru-RU" dirty="0" err="1">
                <a:solidFill>
                  <a:srgbClr val="293A55"/>
                </a:solidFill>
                <a:latin typeface="+mj-lt"/>
              </a:rPr>
              <a:t>земельних</a:t>
            </a:r>
            <a:r>
              <a:rPr lang="ru-RU" dirty="0">
                <a:solidFill>
                  <a:srgbClr val="293A55"/>
                </a:solidFill>
                <a:latin typeface="+mj-lt"/>
              </a:rPr>
              <a:t> </a:t>
            </a:r>
            <a:r>
              <a:rPr lang="ru-RU" dirty="0" err="1">
                <a:solidFill>
                  <a:srgbClr val="293A55"/>
                </a:solidFill>
                <a:latin typeface="+mj-lt"/>
              </a:rPr>
              <a:t>ділянок</a:t>
            </a:r>
            <a:r>
              <a:rPr lang="ru-RU" dirty="0">
                <a:solidFill>
                  <a:srgbClr val="293A55"/>
                </a:solidFill>
                <a:latin typeface="+mj-lt"/>
              </a:rPr>
              <a:t>, </a:t>
            </a:r>
            <a:r>
              <a:rPr lang="ru-RU" dirty="0" err="1">
                <a:solidFill>
                  <a:srgbClr val="293A55"/>
                </a:solidFill>
                <a:latin typeface="+mj-lt"/>
              </a:rPr>
              <a:t>вчинений</a:t>
            </a:r>
            <a:r>
              <a:rPr lang="ru-RU" dirty="0">
                <a:solidFill>
                  <a:srgbClr val="293A55"/>
                </a:solidFill>
                <a:latin typeface="+mj-lt"/>
              </a:rPr>
              <a:t> з </a:t>
            </a:r>
            <a:r>
              <a:rPr lang="ru-RU" dirty="0" err="1">
                <a:solidFill>
                  <a:srgbClr val="293A55"/>
                </a:solidFill>
                <a:latin typeface="+mj-lt"/>
              </a:rPr>
              <a:t>порушенням</a:t>
            </a:r>
            <a:r>
              <a:rPr lang="ru-RU" dirty="0">
                <a:solidFill>
                  <a:srgbClr val="293A55"/>
                </a:solidFill>
                <a:latin typeface="+mj-lt"/>
              </a:rPr>
              <a:t> </a:t>
            </a:r>
            <a:r>
              <a:rPr lang="ru-RU" dirty="0" err="1">
                <a:solidFill>
                  <a:srgbClr val="293A55"/>
                </a:solidFill>
                <a:latin typeface="+mj-lt"/>
              </a:rPr>
              <a:t>вимог</a:t>
            </a:r>
            <a:r>
              <a:rPr lang="ru-RU" dirty="0">
                <a:solidFill>
                  <a:srgbClr val="293A55"/>
                </a:solidFill>
                <a:latin typeface="+mj-lt"/>
              </a:rPr>
              <a:t> </a:t>
            </a:r>
            <a:r>
              <a:rPr lang="ru-RU" dirty="0" err="1">
                <a:solidFill>
                  <a:srgbClr val="293A55"/>
                </a:solidFill>
                <a:latin typeface="+mj-lt"/>
              </a:rPr>
              <a:t>цього</a:t>
            </a:r>
            <a:r>
              <a:rPr lang="ru-RU" dirty="0">
                <a:solidFill>
                  <a:srgbClr val="293A55"/>
                </a:solidFill>
                <a:latin typeface="+mj-lt"/>
              </a:rPr>
              <a:t> </a:t>
            </a:r>
            <a:r>
              <a:rPr lang="ru-RU" dirty="0">
                <a:solidFill>
                  <a:srgbClr val="00ADFA"/>
                </a:solidFill>
                <a:latin typeface="+mj-lt"/>
                <a:hlinkClick r:id="rId3"/>
              </a:rPr>
              <a:t>Закону</a:t>
            </a:r>
            <a:r>
              <a:rPr lang="ru-RU" dirty="0">
                <a:solidFill>
                  <a:srgbClr val="293A55"/>
                </a:solidFill>
                <a:latin typeface="+mj-lt"/>
              </a:rPr>
              <a:t>, </a:t>
            </a:r>
            <a:r>
              <a:rPr lang="ru-RU" dirty="0" err="1">
                <a:solidFill>
                  <a:srgbClr val="293A55"/>
                </a:solidFill>
                <a:latin typeface="+mj-lt"/>
              </a:rPr>
              <a:t>інших</a:t>
            </a:r>
            <a:r>
              <a:rPr lang="ru-RU" dirty="0">
                <a:solidFill>
                  <a:srgbClr val="293A55"/>
                </a:solidFill>
                <a:latin typeface="+mj-lt"/>
              </a:rPr>
              <a:t> </a:t>
            </a:r>
            <a:r>
              <a:rPr lang="ru-RU" dirty="0" err="1">
                <a:solidFill>
                  <a:srgbClr val="293A55"/>
                </a:solidFill>
                <a:latin typeface="+mj-lt"/>
              </a:rPr>
              <a:t>законів</a:t>
            </a:r>
            <a:r>
              <a:rPr lang="ru-RU" dirty="0">
                <a:solidFill>
                  <a:srgbClr val="293A55"/>
                </a:solidFill>
                <a:latin typeface="+mj-lt"/>
              </a:rPr>
              <a:t> </a:t>
            </a:r>
            <a:r>
              <a:rPr lang="ru-RU" dirty="0" err="1">
                <a:solidFill>
                  <a:srgbClr val="293A55"/>
                </a:solidFill>
                <a:latin typeface="+mj-lt"/>
              </a:rPr>
              <a:t>України</a:t>
            </a:r>
            <a:r>
              <a:rPr lang="ru-RU" dirty="0">
                <a:solidFill>
                  <a:srgbClr val="293A55"/>
                </a:solidFill>
                <a:latin typeface="+mj-lt"/>
              </a:rPr>
              <a:t>, </a:t>
            </a:r>
            <a:r>
              <a:rPr lang="ru-RU" dirty="0" err="1">
                <a:solidFill>
                  <a:srgbClr val="293A55"/>
                </a:solidFill>
                <a:latin typeface="+mj-lt"/>
              </a:rPr>
              <a:t>вважається</a:t>
            </a:r>
            <a:r>
              <a:rPr lang="ru-RU" dirty="0">
                <a:solidFill>
                  <a:srgbClr val="293A55"/>
                </a:solidFill>
                <a:latin typeface="+mj-lt"/>
              </a:rPr>
              <a:t> </a:t>
            </a:r>
            <a:r>
              <a:rPr lang="ru-RU" dirty="0" err="1">
                <a:solidFill>
                  <a:srgbClr val="293A55"/>
                </a:solidFill>
                <a:latin typeface="+mj-lt"/>
              </a:rPr>
              <a:t>недійсним</a:t>
            </a:r>
            <a:r>
              <a:rPr lang="ru-RU" dirty="0">
                <a:solidFill>
                  <a:srgbClr val="293A55"/>
                </a:solidFill>
                <a:latin typeface="+mj-lt"/>
              </a:rPr>
              <a:t> з моменту </a:t>
            </a:r>
            <a:r>
              <a:rPr lang="ru-RU" dirty="0" err="1">
                <a:solidFill>
                  <a:srgbClr val="293A55"/>
                </a:solidFill>
                <a:latin typeface="+mj-lt"/>
              </a:rPr>
              <a:t>вчинення</a:t>
            </a:r>
            <a:r>
              <a:rPr lang="ru-RU" dirty="0">
                <a:solidFill>
                  <a:srgbClr val="293A55"/>
                </a:solidFill>
                <a:latin typeface="+mj-lt"/>
              </a:rPr>
              <a:t> і не </a:t>
            </a:r>
            <a:r>
              <a:rPr lang="ru-RU" dirty="0" err="1">
                <a:solidFill>
                  <a:srgbClr val="293A55"/>
                </a:solidFill>
                <a:latin typeface="+mj-lt"/>
              </a:rPr>
              <a:t>створює</a:t>
            </a:r>
            <a:r>
              <a:rPr lang="ru-RU" dirty="0">
                <a:solidFill>
                  <a:srgbClr val="293A55"/>
                </a:solidFill>
                <a:latin typeface="+mj-lt"/>
              </a:rPr>
              <a:t> </a:t>
            </a:r>
            <a:r>
              <a:rPr lang="ru-RU" dirty="0" err="1">
                <a:solidFill>
                  <a:srgbClr val="293A55"/>
                </a:solidFill>
                <a:latin typeface="+mj-lt"/>
              </a:rPr>
              <a:t>юридичних</a:t>
            </a:r>
            <a:r>
              <a:rPr lang="ru-RU" dirty="0">
                <a:solidFill>
                  <a:srgbClr val="293A55"/>
                </a:solidFill>
                <a:latin typeface="+mj-lt"/>
              </a:rPr>
              <a:t> </a:t>
            </a:r>
            <a:r>
              <a:rPr lang="ru-RU" dirty="0" err="1">
                <a:solidFill>
                  <a:srgbClr val="293A55"/>
                </a:solidFill>
                <a:latin typeface="+mj-lt"/>
              </a:rPr>
              <a:t>наслідків</a:t>
            </a:r>
            <a:r>
              <a:rPr lang="ru-RU" dirty="0">
                <a:solidFill>
                  <a:srgbClr val="293A55"/>
                </a:solidFill>
                <a:latin typeface="+mj-lt"/>
              </a:rPr>
              <a:t>, </a:t>
            </a:r>
            <a:r>
              <a:rPr lang="ru-RU" dirty="0" err="1">
                <a:solidFill>
                  <a:srgbClr val="293A55"/>
                </a:solidFill>
                <a:latin typeface="+mj-lt"/>
              </a:rPr>
              <a:t>крім</a:t>
            </a:r>
            <a:r>
              <a:rPr lang="ru-RU" dirty="0">
                <a:solidFill>
                  <a:srgbClr val="293A55"/>
                </a:solidFill>
                <a:latin typeface="+mj-lt"/>
              </a:rPr>
              <a:t> тих, </a:t>
            </a:r>
            <a:r>
              <a:rPr lang="ru-RU" dirty="0" err="1">
                <a:solidFill>
                  <a:srgbClr val="293A55"/>
                </a:solidFill>
                <a:latin typeface="+mj-lt"/>
              </a:rPr>
              <a:t>що</a:t>
            </a:r>
            <a:r>
              <a:rPr lang="ru-RU" dirty="0">
                <a:solidFill>
                  <a:srgbClr val="293A55"/>
                </a:solidFill>
                <a:latin typeface="+mj-lt"/>
              </a:rPr>
              <a:t> </a:t>
            </a:r>
            <a:r>
              <a:rPr lang="ru-RU" dirty="0" err="1">
                <a:solidFill>
                  <a:srgbClr val="293A55"/>
                </a:solidFill>
                <a:latin typeface="+mj-lt"/>
              </a:rPr>
              <a:t>пов'язані</a:t>
            </a:r>
            <a:r>
              <a:rPr lang="ru-RU" dirty="0">
                <a:solidFill>
                  <a:srgbClr val="293A55"/>
                </a:solidFill>
                <a:latin typeface="+mj-lt"/>
              </a:rPr>
              <a:t> з </a:t>
            </a:r>
            <a:r>
              <a:rPr lang="ru-RU" dirty="0" err="1">
                <a:solidFill>
                  <a:srgbClr val="293A55"/>
                </a:solidFill>
                <a:latin typeface="+mj-lt"/>
              </a:rPr>
              <a:t>його</a:t>
            </a:r>
            <a:r>
              <a:rPr lang="ru-RU" dirty="0">
                <a:solidFill>
                  <a:srgbClr val="293A55"/>
                </a:solidFill>
                <a:latin typeface="+mj-lt"/>
              </a:rPr>
              <a:t> </a:t>
            </a:r>
            <a:r>
              <a:rPr lang="ru-RU" dirty="0" err="1">
                <a:solidFill>
                  <a:srgbClr val="293A55"/>
                </a:solidFill>
                <a:latin typeface="+mj-lt"/>
              </a:rPr>
              <a:t>недійсністю</a:t>
            </a:r>
            <a:r>
              <a:rPr lang="ru-RU" dirty="0">
                <a:solidFill>
                  <a:srgbClr val="293A55"/>
                </a:solidFill>
                <a:latin typeface="+mj-lt"/>
              </a:rPr>
              <a:t>.</a:t>
            </a:r>
          </a:p>
          <a:p>
            <a:pPr algn="just"/>
            <a:r>
              <a:rPr lang="ru-RU" dirty="0" err="1">
                <a:solidFill>
                  <a:srgbClr val="293A55"/>
                </a:solidFill>
                <a:latin typeface="+mj-lt"/>
              </a:rPr>
              <a:t>Тимчасова</a:t>
            </a:r>
            <a:r>
              <a:rPr lang="ru-RU" dirty="0">
                <a:solidFill>
                  <a:srgbClr val="293A55"/>
                </a:solidFill>
                <a:latin typeface="+mj-lt"/>
              </a:rPr>
              <a:t> </a:t>
            </a:r>
            <a:r>
              <a:rPr lang="ru-RU" dirty="0" err="1">
                <a:solidFill>
                  <a:srgbClr val="293A55"/>
                </a:solidFill>
                <a:latin typeface="+mj-lt"/>
              </a:rPr>
              <a:t>окупація</a:t>
            </a:r>
            <a:r>
              <a:rPr lang="ru-RU" dirty="0">
                <a:solidFill>
                  <a:srgbClr val="293A55"/>
                </a:solidFill>
                <a:latin typeface="+mj-lt"/>
              </a:rPr>
              <a:t> </a:t>
            </a:r>
            <a:r>
              <a:rPr lang="ru-RU" dirty="0" err="1">
                <a:solidFill>
                  <a:srgbClr val="293A55"/>
                </a:solidFill>
                <a:latin typeface="+mj-lt"/>
              </a:rPr>
              <a:t>території</a:t>
            </a:r>
            <a:r>
              <a:rPr lang="ru-RU" dirty="0">
                <a:solidFill>
                  <a:srgbClr val="293A55"/>
                </a:solidFill>
                <a:latin typeface="+mj-lt"/>
              </a:rPr>
              <a:t> АР </a:t>
            </a:r>
            <a:r>
              <a:rPr lang="ru-RU" dirty="0" err="1">
                <a:solidFill>
                  <a:srgbClr val="293A55"/>
                </a:solidFill>
                <a:latin typeface="+mj-lt"/>
              </a:rPr>
              <a:t>Крим</a:t>
            </a:r>
            <a:r>
              <a:rPr lang="ru-RU" dirty="0">
                <a:solidFill>
                  <a:srgbClr val="293A55"/>
                </a:solidFill>
                <a:latin typeface="+mj-lt"/>
              </a:rPr>
              <a:t> </a:t>
            </a:r>
            <a:r>
              <a:rPr lang="ru-RU" dirty="0" err="1">
                <a:solidFill>
                  <a:srgbClr val="293A55"/>
                </a:solidFill>
                <a:latin typeface="+mj-lt"/>
              </a:rPr>
              <a:t>призвела</a:t>
            </a:r>
            <a:r>
              <a:rPr lang="ru-RU" dirty="0">
                <a:solidFill>
                  <a:srgbClr val="293A55"/>
                </a:solidFill>
                <a:latin typeface="+mj-lt"/>
              </a:rPr>
              <a:t> до </a:t>
            </a:r>
            <a:r>
              <a:rPr lang="ru-RU" dirty="0" err="1">
                <a:solidFill>
                  <a:srgbClr val="293A55"/>
                </a:solidFill>
                <a:latin typeface="+mj-lt"/>
              </a:rPr>
              <a:t>непоправних</a:t>
            </a:r>
            <a:r>
              <a:rPr lang="ru-RU" dirty="0">
                <a:solidFill>
                  <a:srgbClr val="293A55"/>
                </a:solidFill>
                <a:latin typeface="+mj-lt"/>
              </a:rPr>
              <a:t> </a:t>
            </a:r>
            <a:r>
              <a:rPr lang="ru-RU" dirty="0" err="1">
                <a:solidFill>
                  <a:srgbClr val="293A55"/>
                </a:solidFill>
                <a:latin typeface="+mj-lt"/>
              </a:rPr>
              <a:t>перешкод</a:t>
            </a:r>
            <a:r>
              <a:rPr lang="ru-RU" dirty="0">
                <a:solidFill>
                  <a:srgbClr val="293A55"/>
                </a:solidFill>
                <a:latin typeface="+mj-lt"/>
              </a:rPr>
              <a:t> у </a:t>
            </a:r>
            <a:r>
              <a:rPr lang="ru-RU" dirty="0" err="1">
                <a:solidFill>
                  <a:srgbClr val="293A55"/>
                </a:solidFill>
                <a:latin typeface="+mj-lt"/>
              </a:rPr>
              <a:t>реалізації</a:t>
            </a:r>
            <a:r>
              <a:rPr lang="ru-RU" dirty="0">
                <a:solidFill>
                  <a:srgbClr val="293A55"/>
                </a:solidFill>
                <a:latin typeface="+mj-lt"/>
              </a:rPr>
              <a:t> </a:t>
            </a:r>
            <a:r>
              <a:rPr lang="ru-RU" dirty="0" err="1">
                <a:solidFill>
                  <a:srgbClr val="293A55"/>
                </a:solidFill>
                <a:latin typeface="+mj-lt"/>
              </a:rPr>
              <a:t>позивачем</a:t>
            </a:r>
            <a:r>
              <a:rPr lang="ru-RU" dirty="0">
                <a:solidFill>
                  <a:srgbClr val="293A55"/>
                </a:solidFill>
                <a:latin typeface="+mj-lt"/>
              </a:rPr>
              <a:t> </a:t>
            </a:r>
            <a:r>
              <a:rPr lang="ru-RU" dirty="0" err="1">
                <a:solidFill>
                  <a:srgbClr val="293A55"/>
                </a:solidFill>
                <a:latin typeface="+mj-lt"/>
              </a:rPr>
              <a:t>своїх</a:t>
            </a:r>
            <a:r>
              <a:rPr lang="ru-RU" dirty="0">
                <a:solidFill>
                  <a:srgbClr val="293A55"/>
                </a:solidFill>
                <a:latin typeface="+mj-lt"/>
              </a:rPr>
              <a:t> </a:t>
            </a:r>
            <a:r>
              <a:rPr lang="ru-RU" dirty="0" err="1">
                <a:solidFill>
                  <a:srgbClr val="293A55"/>
                </a:solidFill>
                <a:latin typeface="+mj-lt"/>
              </a:rPr>
              <a:t>спадкових</a:t>
            </a:r>
            <a:r>
              <a:rPr lang="ru-RU" dirty="0">
                <a:solidFill>
                  <a:srgbClr val="293A55"/>
                </a:solidFill>
                <a:latin typeface="+mj-lt"/>
              </a:rPr>
              <a:t> прав, </a:t>
            </a:r>
            <a:r>
              <a:rPr lang="ru-RU" dirty="0" err="1">
                <a:solidFill>
                  <a:srgbClr val="293A55"/>
                </a:solidFill>
                <a:latin typeface="+mj-lt"/>
              </a:rPr>
              <a:t>які</a:t>
            </a:r>
            <a:r>
              <a:rPr lang="ru-RU" dirty="0">
                <a:solidFill>
                  <a:srgbClr val="293A55"/>
                </a:solidFill>
                <a:latin typeface="+mj-lt"/>
              </a:rPr>
              <a:t> не могли бути ним </a:t>
            </a:r>
            <a:r>
              <a:rPr lang="ru-RU" dirty="0" err="1">
                <a:solidFill>
                  <a:srgbClr val="293A55"/>
                </a:solidFill>
                <a:latin typeface="+mj-lt"/>
              </a:rPr>
              <a:t>усунуті</a:t>
            </a:r>
            <a:r>
              <a:rPr lang="ru-RU" dirty="0">
                <a:solidFill>
                  <a:srgbClr val="293A55"/>
                </a:solidFill>
                <a:latin typeface="+mj-lt"/>
              </a:rPr>
              <a:t>, у </a:t>
            </a:r>
            <a:r>
              <a:rPr lang="ru-RU" dirty="0" err="1">
                <a:solidFill>
                  <a:srgbClr val="293A55"/>
                </a:solidFill>
                <a:latin typeface="+mj-lt"/>
              </a:rPr>
              <a:t>зв'язку</a:t>
            </a:r>
            <a:r>
              <a:rPr lang="ru-RU" dirty="0">
                <a:solidFill>
                  <a:srgbClr val="293A55"/>
                </a:solidFill>
                <a:latin typeface="+mj-lt"/>
              </a:rPr>
              <a:t> </a:t>
            </a:r>
            <a:r>
              <a:rPr lang="ru-RU" dirty="0" err="1">
                <a:solidFill>
                  <a:srgbClr val="293A55"/>
                </a:solidFill>
                <a:latin typeface="+mj-lt"/>
              </a:rPr>
              <a:t>із</a:t>
            </a:r>
            <a:r>
              <a:rPr lang="ru-RU" dirty="0">
                <a:solidFill>
                  <a:srgbClr val="293A55"/>
                </a:solidFill>
                <a:latin typeface="+mj-lt"/>
              </a:rPr>
              <a:t> </a:t>
            </a:r>
            <a:r>
              <a:rPr lang="ru-RU" dirty="0" err="1">
                <a:solidFill>
                  <a:srgbClr val="293A55"/>
                </a:solidFill>
                <a:latin typeface="+mj-lt"/>
              </a:rPr>
              <a:t>чим</a:t>
            </a:r>
            <a:r>
              <a:rPr lang="ru-RU" dirty="0">
                <a:solidFill>
                  <a:srgbClr val="293A55"/>
                </a:solidFill>
                <a:latin typeface="+mj-lt"/>
              </a:rPr>
              <a:t> право ОСОБА_1 на </a:t>
            </a:r>
            <a:r>
              <a:rPr lang="ru-RU" dirty="0" err="1">
                <a:solidFill>
                  <a:srgbClr val="293A55"/>
                </a:solidFill>
                <a:latin typeface="+mj-lt"/>
              </a:rPr>
              <a:t>подання</a:t>
            </a:r>
            <a:r>
              <a:rPr lang="ru-RU" dirty="0">
                <a:solidFill>
                  <a:srgbClr val="293A55"/>
                </a:solidFill>
                <a:latin typeface="+mj-lt"/>
              </a:rPr>
              <a:t> заяви про </a:t>
            </a:r>
            <a:r>
              <a:rPr lang="ru-RU" dirty="0" err="1">
                <a:solidFill>
                  <a:srgbClr val="293A55"/>
                </a:solidFill>
                <a:latin typeface="+mj-lt"/>
              </a:rPr>
              <a:t>прийняття</a:t>
            </a:r>
            <a:r>
              <a:rPr lang="ru-RU" dirty="0">
                <a:solidFill>
                  <a:srgbClr val="293A55"/>
                </a:solidFill>
                <a:latin typeface="+mj-lt"/>
              </a:rPr>
              <a:t> </a:t>
            </a:r>
            <a:r>
              <a:rPr lang="ru-RU" dirty="0" err="1">
                <a:solidFill>
                  <a:srgbClr val="293A55"/>
                </a:solidFill>
                <a:latin typeface="+mj-lt"/>
              </a:rPr>
              <a:t>спадщини</a:t>
            </a:r>
            <a:r>
              <a:rPr lang="ru-RU" dirty="0">
                <a:solidFill>
                  <a:srgbClr val="293A55"/>
                </a:solidFill>
                <a:latin typeface="+mj-lt"/>
              </a:rPr>
              <a:t> </a:t>
            </a:r>
            <a:r>
              <a:rPr lang="ru-RU" dirty="0" err="1">
                <a:solidFill>
                  <a:srgbClr val="293A55"/>
                </a:solidFill>
                <a:latin typeface="+mj-lt"/>
              </a:rPr>
              <a:t>підлягає</a:t>
            </a:r>
            <a:r>
              <a:rPr lang="ru-RU" dirty="0">
                <a:solidFill>
                  <a:srgbClr val="293A55"/>
                </a:solidFill>
                <a:latin typeface="+mj-lt"/>
              </a:rPr>
              <a:t> </a:t>
            </a:r>
            <a:r>
              <a:rPr lang="ru-RU" dirty="0" err="1">
                <a:solidFill>
                  <a:srgbClr val="293A55"/>
                </a:solidFill>
                <a:latin typeface="+mj-lt"/>
              </a:rPr>
              <a:t>захисту</a:t>
            </a:r>
            <a:r>
              <a:rPr lang="ru-RU" dirty="0">
                <a:solidFill>
                  <a:srgbClr val="293A55"/>
                </a:solidFill>
                <a:latin typeface="+mj-lt"/>
              </a:rPr>
              <a:t> у судовому порядку.</a:t>
            </a:r>
            <a:endParaRPr lang="ru-RU" b="0" i="0" dirty="0">
              <a:solidFill>
                <a:srgbClr val="293A55"/>
              </a:solidFill>
              <a:effectLst/>
              <a:latin typeface="+mj-lt"/>
            </a:endParaRPr>
          </a:p>
        </p:txBody>
      </p:sp>
    </p:spTree>
    <p:extLst>
      <p:ext uri="{BB962C8B-B14F-4D97-AF65-F5344CB8AC3E}">
        <p14:creationId xmlns:p14="http://schemas.microsoft.com/office/powerpoint/2010/main" val="359215634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14102" y="359459"/>
            <a:ext cx="10859589" cy="4031873"/>
          </a:xfrm>
          <a:prstGeom prst="rect">
            <a:avLst/>
          </a:prstGeom>
        </p:spPr>
        <p:txBody>
          <a:bodyPr wrap="square">
            <a:spAutoFit/>
          </a:bodyPr>
          <a:lstStyle/>
          <a:p>
            <a:pPr algn="ctr"/>
            <a:r>
              <a:rPr lang="ru-RU" sz="1600" b="1" dirty="0">
                <a:solidFill>
                  <a:srgbClr val="293A55"/>
                </a:solidFill>
                <a:latin typeface="+mj-lt"/>
              </a:rPr>
              <a:t>ВЕРХОВНИЙ СУД</a:t>
            </a:r>
            <a:endParaRPr lang="ru-RU" sz="1600" dirty="0">
              <a:solidFill>
                <a:srgbClr val="293A55"/>
              </a:solidFill>
              <a:latin typeface="+mj-lt"/>
            </a:endParaRPr>
          </a:p>
          <a:p>
            <a:pPr algn="ctr"/>
            <a:r>
              <a:rPr lang="ru-RU" sz="1600" b="1" dirty="0">
                <a:solidFill>
                  <a:srgbClr val="293A55"/>
                </a:solidFill>
                <a:latin typeface="+mj-lt"/>
              </a:rPr>
              <a:t>ПРАВОВА ПОЗИЦІЯ</a:t>
            </a:r>
            <a:br>
              <a:rPr lang="ru-RU" sz="1600" b="1" dirty="0">
                <a:solidFill>
                  <a:srgbClr val="293A55"/>
                </a:solidFill>
                <a:latin typeface="+mj-lt"/>
              </a:rPr>
            </a:br>
            <a:r>
              <a:rPr lang="ru-RU" sz="1600" b="1" dirty="0">
                <a:solidFill>
                  <a:srgbClr val="293A55"/>
                </a:solidFill>
                <a:latin typeface="+mj-lt"/>
              </a:rPr>
              <a:t>(</a:t>
            </a:r>
            <a:r>
              <a:rPr lang="ru-RU" sz="1600" b="1" dirty="0">
                <a:solidFill>
                  <a:srgbClr val="00ADFA"/>
                </a:solidFill>
                <a:latin typeface="+mj-lt"/>
                <a:hlinkClick r:id="rId2"/>
              </a:rPr>
              <a:t>постанова </a:t>
            </a:r>
            <a:r>
              <a:rPr lang="ru-RU" sz="1600" b="1" dirty="0" err="1">
                <a:solidFill>
                  <a:srgbClr val="00ADFA"/>
                </a:solidFill>
                <a:latin typeface="+mj-lt"/>
                <a:hlinkClick r:id="rId2"/>
              </a:rPr>
              <a:t>від</a:t>
            </a:r>
            <a:r>
              <a:rPr lang="ru-RU" sz="1600" b="1" dirty="0">
                <a:solidFill>
                  <a:srgbClr val="00ADFA"/>
                </a:solidFill>
                <a:latin typeface="+mj-lt"/>
                <a:hlinkClick r:id="rId2"/>
              </a:rPr>
              <a:t> 13.07.2022 р. у </a:t>
            </a:r>
            <a:r>
              <a:rPr lang="ru-RU" sz="1600" b="1" dirty="0" err="1">
                <a:solidFill>
                  <a:srgbClr val="00ADFA"/>
                </a:solidFill>
                <a:latin typeface="+mj-lt"/>
                <a:hlinkClick r:id="rId2"/>
              </a:rPr>
              <a:t>справі</a:t>
            </a:r>
            <a:r>
              <a:rPr lang="ru-RU" sz="1600" b="1" dirty="0">
                <a:solidFill>
                  <a:srgbClr val="00ADFA"/>
                </a:solidFill>
                <a:latin typeface="+mj-lt"/>
                <a:hlinkClick r:id="rId2"/>
              </a:rPr>
              <a:t> </a:t>
            </a:r>
            <a:r>
              <a:rPr lang="en-US" sz="1600" b="1" dirty="0">
                <a:solidFill>
                  <a:srgbClr val="00ADFA"/>
                </a:solidFill>
                <a:latin typeface="+mj-lt"/>
                <a:hlinkClick r:id="rId2"/>
              </a:rPr>
              <a:t>N 755/17978/20</a:t>
            </a:r>
            <a:r>
              <a:rPr lang="en-US" sz="1600" b="1" dirty="0" smtClean="0">
                <a:solidFill>
                  <a:srgbClr val="293A55"/>
                </a:solidFill>
                <a:latin typeface="+mj-lt"/>
              </a:rPr>
              <a:t>)</a:t>
            </a:r>
            <a:endParaRPr lang="uk-UA" sz="1600" b="1" dirty="0" smtClean="0">
              <a:solidFill>
                <a:srgbClr val="293A55"/>
              </a:solidFill>
              <a:latin typeface="+mj-lt"/>
            </a:endParaRPr>
          </a:p>
          <a:p>
            <a:pPr algn="ctr"/>
            <a:r>
              <a:rPr lang="ru-RU" sz="1600" b="1" dirty="0" err="1">
                <a:solidFill>
                  <a:srgbClr val="293A55"/>
                </a:solidFill>
                <a:latin typeface="+mj-lt"/>
              </a:rPr>
              <a:t>Щодо</a:t>
            </a:r>
            <a:r>
              <a:rPr lang="ru-RU" sz="1600" b="1" dirty="0">
                <a:solidFill>
                  <a:srgbClr val="293A55"/>
                </a:solidFill>
                <a:latin typeface="+mj-lt"/>
              </a:rPr>
              <a:t> </a:t>
            </a:r>
            <a:r>
              <a:rPr lang="ru-RU" sz="1600" b="1" dirty="0" err="1">
                <a:solidFill>
                  <a:srgbClr val="293A55"/>
                </a:solidFill>
                <a:latin typeface="+mj-lt"/>
              </a:rPr>
              <a:t>неможливості</a:t>
            </a:r>
            <a:r>
              <a:rPr lang="ru-RU" sz="1600" b="1" dirty="0">
                <a:solidFill>
                  <a:srgbClr val="293A55"/>
                </a:solidFill>
                <a:latin typeface="+mj-lt"/>
              </a:rPr>
              <a:t> </a:t>
            </a:r>
            <a:r>
              <a:rPr lang="ru-RU" sz="1600" b="1" dirty="0" err="1">
                <a:solidFill>
                  <a:srgbClr val="293A55"/>
                </a:solidFill>
                <a:latin typeface="+mj-lt"/>
              </a:rPr>
              <a:t>усунення</a:t>
            </a:r>
            <a:r>
              <a:rPr lang="ru-RU" sz="1600" b="1" dirty="0">
                <a:solidFill>
                  <a:srgbClr val="293A55"/>
                </a:solidFill>
                <a:latin typeface="+mj-lt"/>
              </a:rPr>
              <a:t> </a:t>
            </a:r>
            <a:r>
              <a:rPr lang="ru-RU" sz="1600" b="1" dirty="0" err="1">
                <a:solidFill>
                  <a:srgbClr val="293A55"/>
                </a:solidFill>
                <a:latin typeface="+mj-lt"/>
              </a:rPr>
              <a:t>від</a:t>
            </a:r>
            <a:r>
              <a:rPr lang="ru-RU" sz="1600" b="1" dirty="0">
                <a:solidFill>
                  <a:srgbClr val="293A55"/>
                </a:solidFill>
                <a:latin typeface="+mj-lt"/>
              </a:rPr>
              <a:t> права на </a:t>
            </a:r>
            <a:r>
              <a:rPr lang="ru-RU" sz="1600" b="1" dirty="0" err="1">
                <a:solidFill>
                  <a:srgbClr val="293A55"/>
                </a:solidFill>
                <a:latin typeface="+mj-lt"/>
              </a:rPr>
              <a:t>спадкування</a:t>
            </a:r>
            <a:r>
              <a:rPr lang="ru-RU" sz="1600" b="1" dirty="0">
                <a:solidFill>
                  <a:srgbClr val="293A55"/>
                </a:solidFill>
                <a:latin typeface="+mj-lt"/>
              </a:rPr>
              <a:t> особи, яка на момент </a:t>
            </a:r>
            <a:r>
              <a:rPr lang="ru-RU" sz="1600" b="1" dirty="0" err="1">
                <a:solidFill>
                  <a:srgbClr val="293A55"/>
                </a:solidFill>
                <a:latin typeface="+mj-lt"/>
              </a:rPr>
              <a:t>подання</a:t>
            </a:r>
            <a:r>
              <a:rPr lang="ru-RU" sz="1600" b="1" dirty="0">
                <a:solidFill>
                  <a:srgbClr val="293A55"/>
                </a:solidFill>
                <a:latin typeface="+mj-lt"/>
              </a:rPr>
              <a:t> </a:t>
            </a:r>
            <a:r>
              <a:rPr lang="ru-RU" sz="1600" b="1" dirty="0" err="1">
                <a:solidFill>
                  <a:srgbClr val="293A55"/>
                </a:solidFill>
                <a:latin typeface="+mj-lt"/>
              </a:rPr>
              <a:t>відповідного</a:t>
            </a:r>
            <a:r>
              <a:rPr lang="ru-RU" sz="1600" b="1" dirty="0">
                <a:solidFill>
                  <a:srgbClr val="293A55"/>
                </a:solidFill>
                <a:latin typeface="+mj-lt"/>
              </a:rPr>
              <a:t> позову </a:t>
            </a:r>
            <a:endParaRPr lang="ru-RU" sz="1600" b="1" dirty="0" smtClean="0">
              <a:solidFill>
                <a:srgbClr val="293A55"/>
              </a:solidFill>
              <a:latin typeface="+mj-lt"/>
            </a:endParaRPr>
          </a:p>
          <a:p>
            <a:pPr algn="ctr"/>
            <a:r>
              <a:rPr lang="ru-RU" sz="1600" b="1" dirty="0" err="1" smtClean="0">
                <a:solidFill>
                  <a:srgbClr val="293A55"/>
                </a:solidFill>
                <a:latin typeface="+mj-lt"/>
              </a:rPr>
              <a:t>вже</a:t>
            </a:r>
            <a:r>
              <a:rPr lang="ru-RU" sz="1600" b="1" dirty="0" smtClean="0">
                <a:solidFill>
                  <a:srgbClr val="293A55"/>
                </a:solidFill>
                <a:latin typeface="+mj-lt"/>
              </a:rPr>
              <a:t> померла</a:t>
            </a:r>
          </a:p>
          <a:p>
            <a:pPr algn="ctr"/>
            <a:endParaRPr lang="en-US" sz="1600" b="1" dirty="0">
              <a:solidFill>
                <a:srgbClr val="293A55"/>
              </a:solidFill>
              <a:latin typeface="+mj-lt"/>
            </a:endParaRPr>
          </a:p>
          <a:p>
            <a:pPr algn="just"/>
            <a:r>
              <a:rPr lang="ru-RU" sz="1600" b="1" dirty="0" err="1">
                <a:solidFill>
                  <a:srgbClr val="293A55"/>
                </a:solidFill>
                <a:latin typeface="+mj-lt"/>
              </a:rPr>
              <a:t>Усунення</a:t>
            </a:r>
            <a:r>
              <a:rPr lang="ru-RU" sz="1600" b="1" dirty="0">
                <a:solidFill>
                  <a:srgbClr val="293A55"/>
                </a:solidFill>
                <a:latin typeface="+mj-lt"/>
              </a:rPr>
              <a:t> </a:t>
            </a:r>
            <a:r>
              <a:rPr lang="ru-RU" sz="1600" b="1" dirty="0" err="1">
                <a:solidFill>
                  <a:srgbClr val="293A55"/>
                </a:solidFill>
                <a:latin typeface="+mj-lt"/>
              </a:rPr>
              <a:t>від</a:t>
            </a:r>
            <a:r>
              <a:rPr lang="ru-RU" sz="1600" b="1" dirty="0">
                <a:solidFill>
                  <a:srgbClr val="293A55"/>
                </a:solidFill>
                <a:latin typeface="+mj-lt"/>
              </a:rPr>
              <a:t> права на </a:t>
            </a:r>
            <a:r>
              <a:rPr lang="ru-RU" sz="1600" b="1" dirty="0" err="1">
                <a:solidFill>
                  <a:srgbClr val="293A55"/>
                </a:solidFill>
                <a:latin typeface="+mj-lt"/>
              </a:rPr>
              <a:t>спадкування</a:t>
            </a:r>
            <a:r>
              <a:rPr lang="ru-RU" sz="1600" b="1" dirty="0">
                <a:solidFill>
                  <a:srgbClr val="293A55"/>
                </a:solidFill>
                <a:latin typeface="+mj-lt"/>
              </a:rPr>
              <a:t> особи, яка на момент </a:t>
            </a:r>
            <a:r>
              <a:rPr lang="ru-RU" sz="1600" b="1" dirty="0" err="1">
                <a:solidFill>
                  <a:srgbClr val="293A55"/>
                </a:solidFill>
                <a:latin typeface="+mj-lt"/>
              </a:rPr>
              <a:t>подання</a:t>
            </a:r>
            <a:r>
              <a:rPr lang="ru-RU" sz="1600" b="1" dirty="0">
                <a:solidFill>
                  <a:srgbClr val="293A55"/>
                </a:solidFill>
                <a:latin typeface="+mj-lt"/>
              </a:rPr>
              <a:t> </a:t>
            </a:r>
            <a:r>
              <a:rPr lang="ru-RU" sz="1600" b="1" dirty="0" err="1">
                <a:solidFill>
                  <a:srgbClr val="293A55"/>
                </a:solidFill>
                <a:latin typeface="+mj-lt"/>
              </a:rPr>
              <a:t>відповідного</a:t>
            </a:r>
            <a:r>
              <a:rPr lang="ru-RU" sz="1600" b="1" dirty="0">
                <a:solidFill>
                  <a:srgbClr val="293A55"/>
                </a:solidFill>
                <a:latin typeface="+mj-lt"/>
              </a:rPr>
              <a:t> позову </a:t>
            </a:r>
            <a:r>
              <a:rPr lang="ru-RU" sz="1600" b="1" dirty="0" err="1">
                <a:solidFill>
                  <a:srgbClr val="293A55"/>
                </a:solidFill>
                <a:latin typeface="+mj-lt"/>
              </a:rPr>
              <a:t>вже</a:t>
            </a:r>
            <a:r>
              <a:rPr lang="ru-RU" sz="1600" b="1" dirty="0">
                <a:solidFill>
                  <a:srgbClr val="293A55"/>
                </a:solidFill>
                <a:latin typeface="+mj-lt"/>
              </a:rPr>
              <a:t> померла, є </a:t>
            </a:r>
            <a:r>
              <a:rPr lang="ru-RU" sz="1600" b="1" dirty="0" err="1">
                <a:solidFill>
                  <a:srgbClr val="293A55"/>
                </a:solidFill>
                <a:latin typeface="+mj-lt"/>
              </a:rPr>
              <a:t>неможливим</a:t>
            </a:r>
            <a:r>
              <a:rPr lang="ru-RU" sz="1600" b="1" dirty="0">
                <a:solidFill>
                  <a:srgbClr val="293A55"/>
                </a:solidFill>
                <a:latin typeface="+mj-lt"/>
              </a:rPr>
              <a:t>, </a:t>
            </a:r>
            <a:r>
              <a:rPr lang="ru-RU" sz="1600" b="1" dirty="0" err="1">
                <a:solidFill>
                  <a:srgbClr val="293A55"/>
                </a:solidFill>
                <a:latin typeface="+mj-lt"/>
              </a:rPr>
              <a:t>оскільки</a:t>
            </a:r>
            <a:r>
              <a:rPr lang="ru-RU" sz="1600" b="1" dirty="0">
                <a:solidFill>
                  <a:srgbClr val="293A55"/>
                </a:solidFill>
                <a:latin typeface="+mj-lt"/>
              </a:rPr>
              <a:t> </a:t>
            </a:r>
            <a:r>
              <a:rPr lang="ru-RU" sz="1600" b="1" dirty="0" err="1">
                <a:solidFill>
                  <a:srgbClr val="293A55"/>
                </a:solidFill>
                <a:latin typeface="+mj-lt"/>
              </a:rPr>
              <a:t>її</a:t>
            </a:r>
            <a:r>
              <a:rPr lang="ru-RU" sz="1600" b="1" dirty="0">
                <a:solidFill>
                  <a:srgbClr val="293A55"/>
                </a:solidFill>
                <a:latin typeface="+mj-lt"/>
              </a:rPr>
              <a:t> </a:t>
            </a:r>
            <a:r>
              <a:rPr lang="ru-RU" sz="1600" b="1" dirty="0" err="1">
                <a:solidFill>
                  <a:srgbClr val="293A55"/>
                </a:solidFill>
                <a:latin typeface="+mj-lt"/>
              </a:rPr>
              <a:t>цивільна</a:t>
            </a:r>
            <a:r>
              <a:rPr lang="ru-RU" sz="1600" b="1" dirty="0">
                <a:solidFill>
                  <a:srgbClr val="293A55"/>
                </a:solidFill>
                <a:latin typeface="+mj-lt"/>
              </a:rPr>
              <a:t> </a:t>
            </a:r>
            <a:r>
              <a:rPr lang="ru-RU" sz="1600" b="1" dirty="0" err="1">
                <a:solidFill>
                  <a:srgbClr val="293A55"/>
                </a:solidFill>
                <a:latin typeface="+mj-lt"/>
              </a:rPr>
              <a:t>правоздатність</a:t>
            </a:r>
            <a:r>
              <a:rPr lang="ru-RU" sz="1600" b="1" dirty="0">
                <a:solidFill>
                  <a:srgbClr val="293A55"/>
                </a:solidFill>
                <a:latin typeface="+mj-lt"/>
              </a:rPr>
              <a:t> уже </a:t>
            </a:r>
            <a:r>
              <a:rPr lang="ru-RU" sz="1600" b="1" dirty="0" err="1">
                <a:solidFill>
                  <a:srgbClr val="293A55"/>
                </a:solidFill>
                <a:latin typeface="+mj-lt"/>
              </a:rPr>
              <a:t>припинилася</a:t>
            </a:r>
            <a:r>
              <a:rPr lang="ru-RU" sz="1600" b="1" dirty="0">
                <a:solidFill>
                  <a:srgbClr val="293A55"/>
                </a:solidFill>
                <a:latin typeface="+mj-lt"/>
              </a:rPr>
              <a:t>.</a:t>
            </a:r>
          </a:p>
          <a:p>
            <a:pPr algn="just"/>
            <a:r>
              <a:rPr lang="ru-RU" sz="1600" dirty="0" err="1">
                <a:solidFill>
                  <a:srgbClr val="293A55"/>
                </a:solidFill>
                <a:latin typeface="+mj-lt"/>
              </a:rPr>
              <a:t>Оскільки</a:t>
            </a:r>
            <a:r>
              <a:rPr lang="ru-RU" sz="1600" dirty="0">
                <a:solidFill>
                  <a:srgbClr val="293A55"/>
                </a:solidFill>
                <a:latin typeface="+mj-lt"/>
              </a:rPr>
              <a:t> </a:t>
            </a:r>
            <a:r>
              <a:rPr lang="ru-RU" sz="1600" dirty="0" err="1">
                <a:solidFill>
                  <a:srgbClr val="293A55"/>
                </a:solidFill>
                <a:latin typeface="+mj-lt"/>
              </a:rPr>
              <a:t>фізичні</a:t>
            </a:r>
            <a:r>
              <a:rPr lang="ru-RU" sz="1600" dirty="0">
                <a:solidFill>
                  <a:srgbClr val="293A55"/>
                </a:solidFill>
                <a:latin typeface="+mj-lt"/>
              </a:rPr>
              <a:t> особи </a:t>
            </a:r>
            <a:r>
              <a:rPr lang="ru-RU" sz="1600" dirty="0" err="1">
                <a:solidFill>
                  <a:srgbClr val="293A55"/>
                </a:solidFill>
                <a:latin typeface="+mj-lt"/>
              </a:rPr>
              <a:t>володіють</a:t>
            </a:r>
            <a:r>
              <a:rPr lang="ru-RU" sz="1600" dirty="0">
                <a:solidFill>
                  <a:srgbClr val="293A55"/>
                </a:solidFill>
                <a:latin typeface="+mj-lt"/>
              </a:rPr>
              <a:t> </a:t>
            </a:r>
            <a:r>
              <a:rPr lang="ru-RU" sz="1600" dirty="0" err="1">
                <a:solidFill>
                  <a:srgbClr val="293A55"/>
                </a:solidFill>
                <a:latin typeface="+mj-lt"/>
              </a:rPr>
              <a:t>певними</a:t>
            </a:r>
            <a:r>
              <a:rPr lang="ru-RU" sz="1600" dirty="0">
                <a:solidFill>
                  <a:srgbClr val="293A55"/>
                </a:solidFill>
                <a:latin typeface="+mj-lt"/>
              </a:rPr>
              <a:t> правами та </a:t>
            </a:r>
            <a:r>
              <a:rPr lang="ru-RU" sz="1600" dirty="0" err="1">
                <a:solidFill>
                  <a:srgbClr val="293A55"/>
                </a:solidFill>
                <a:latin typeface="+mj-lt"/>
              </a:rPr>
              <a:t>обов'язками</a:t>
            </a:r>
            <a:r>
              <a:rPr lang="ru-RU" sz="1600" dirty="0">
                <a:solidFill>
                  <a:srgbClr val="293A55"/>
                </a:solidFill>
                <a:latin typeface="+mj-lt"/>
              </a:rPr>
              <a:t> та </a:t>
            </a:r>
            <a:r>
              <a:rPr lang="ru-RU" sz="1600" dirty="0" err="1">
                <a:solidFill>
                  <a:srgbClr val="293A55"/>
                </a:solidFill>
                <a:latin typeface="+mj-lt"/>
              </a:rPr>
              <a:t>реалізують</a:t>
            </a:r>
            <a:r>
              <a:rPr lang="ru-RU" sz="1600" dirty="0">
                <a:solidFill>
                  <a:srgbClr val="293A55"/>
                </a:solidFill>
                <a:latin typeface="+mj-lt"/>
              </a:rPr>
              <a:t> </a:t>
            </a:r>
            <a:r>
              <a:rPr lang="ru-RU" sz="1600" dirty="0" err="1">
                <a:solidFill>
                  <a:srgbClr val="293A55"/>
                </a:solidFill>
                <a:latin typeface="+mj-lt"/>
              </a:rPr>
              <a:t>їх</a:t>
            </a:r>
            <a:r>
              <a:rPr lang="ru-RU" sz="1600" dirty="0">
                <a:solidFill>
                  <a:srgbClr val="293A55"/>
                </a:solidFill>
                <a:latin typeface="+mj-lt"/>
              </a:rPr>
              <a:t>, вони </a:t>
            </a:r>
            <a:r>
              <a:rPr lang="ru-RU" sz="1600" dirty="0" err="1">
                <a:solidFill>
                  <a:srgbClr val="293A55"/>
                </a:solidFill>
                <a:latin typeface="+mj-lt"/>
              </a:rPr>
              <a:t>наділяються</a:t>
            </a:r>
            <a:r>
              <a:rPr lang="ru-RU" sz="1600" dirty="0">
                <a:solidFill>
                  <a:srgbClr val="293A55"/>
                </a:solidFill>
                <a:latin typeface="+mj-lt"/>
              </a:rPr>
              <a:t> </a:t>
            </a:r>
            <a:r>
              <a:rPr lang="ru-RU" sz="1600" dirty="0" err="1">
                <a:solidFill>
                  <a:srgbClr val="293A55"/>
                </a:solidFill>
                <a:latin typeface="+mj-lt"/>
              </a:rPr>
              <a:t>цивільною</a:t>
            </a:r>
            <a:r>
              <a:rPr lang="ru-RU" sz="1600" dirty="0">
                <a:solidFill>
                  <a:srgbClr val="293A55"/>
                </a:solidFill>
                <a:latin typeface="+mj-lt"/>
              </a:rPr>
              <a:t> </a:t>
            </a:r>
            <a:r>
              <a:rPr lang="ru-RU" sz="1600" dirty="0" err="1">
                <a:solidFill>
                  <a:srgbClr val="293A55"/>
                </a:solidFill>
                <a:latin typeface="+mj-lt"/>
              </a:rPr>
              <a:t>правосуб'єктністю</a:t>
            </a:r>
            <a:r>
              <a:rPr lang="ru-RU" sz="1600" dirty="0">
                <a:solidFill>
                  <a:srgbClr val="293A55"/>
                </a:solidFill>
                <a:latin typeface="+mj-lt"/>
              </a:rPr>
              <a:t>, </a:t>
            </a:r>
            <a:r>
              <a:rPr lang="ru-RU" sz="1600" dirty="0" err="1">
                <a:solidFill>
                  <a:srgbClr val="293A55"/>
                </a:solidFill>
                <a:latin typeface="+mj-lt"/>
              </a:rPr>
              <a:t>що</a:t>
            </a:r>
            <a:r>
              <a:rPr lang="ru-RU" sz="1600" dirty="0">
                <a:solidFill>
                  <a:srgbClr val="293A55"/>
                </a:solidFill>
                <a:latin typeface="+mj-lt"/>
              </a:rPr>
              <a:t> </a:t>
            </a:r>
            <a:r>
              <a:rPr lang="ru-RU" sz="1600" dirty="0" err="1">
                <a:solidFill>
                  <a:srgbClr val="293A55"/>
                </a:solidFill>
                <a:latin typeface="+mj-lt"/>
              </a:rPr>
              <a:t>складається</a:t>
            </a:r>
            <a:r>
              <a:rPr lang="ru-RU" sz="1600" dirty="0">
                <a:solidFill>
                  <a:srgbClr val="293A55"/>
                </a:solidFill>
                <a:latin typeface="+mj-lt"/>
              </a:rPr>
              <a:t> з </a:t>
            </a:r>
            <a:r>
              <a:rPr lang="ru-RU" sz="1600" dirty="0" err="1">
                <a:solidFill>
                  <a:srgbClr val="293A55"/>
                </a:solidFill>
                <a:latin typeface="+mj-lt"/>
              </a:rPr>
              <a:t>цивільної</a:t>
            </a:r>
            <a:r>
              <a:rPr lang="ru-RU" sz="1600" dirty="0">
                <a:solidFill>
                  <a:srgbClr val="293A55"/>
                </a:solidFill>
                <a:latin typeface="+mj-lt"/>
              </a:rPr>
              <a:t> </a:t>
            </a:r>
            <a:r>
              <a:rPr lang="ru-RU" sz="1600" dirty="0" err="1">
                <a:solidFill>
                  <a:srgbClr val="293A55"/>
                </a:solidFill>
                <a:latin typeface="+mj-lt"/>
              </a:rPr>
              <a:t>правоздатності</a:t>
            </a:r>
            <a:r>
              <a:rPr lang="ru-RU" sz="1600" dirty="0">
                <a:solidFill>
                  <a:srgbClr val="293A55"/>
                </a:solidFill>
                <a:latin typeface="+mj-lt"/>
              </a:rPr>
              <a:t> та </a:t>
            </a:r>
            <a:r>
              <a:rPr lang="ru-RU" sz="1600" dirty="0" err="1">
                <a:solidFill>
                  <a:srgbClr val="293A55"/>
                </a:solidFill>
                <a:latin typeface="+mj-lt"/>
              </a:rPr>
              <a:t>цивільної</a:t>
            </a:r>
            <a:r>
              <a:rPr lang="ru-RU" sz="1600" dirty="0">
                <a:solidFill>
                  <a:srgbClr val="293A55"/>
                </a:solidFill>
                <a:latin typeface="+mj-lt"/>
              </a:rPr>
              <a:t> </a:t>
            </a:r>
            <a:r>
              <a:rPr lang="ru-RU" sz="1600" dirty="0" err="1">
                <a:solidFill>
                  <a:srgbClr val="293A55"/>
                </a:solidFill>
                <a:latin typeface="+mj-lt"/>
              </a:rPr>
              <a:t>дієздатності</a:t>
            </a:r>
            <a:r>
              <a:rPr lang="ru-RU" sz="1600" dirty="0">
                <a:solidFill>
                  <a:srgbClr val="293A55"/>
                </a:solidFill>
                <a:latin typeface="+mj-lt"/>
              </a:rPr>
              <a:t>.</a:t>
            </a:r>
          </a:p>
          <a:p>
            <a:pPr algn="just"/>
            <a:r>
              <a:rPr lang="ru-RU" sz="1600" dirty="0">
                <a:solidFill>
                  <a:srgbClr val="293A55"/>
                </a:solidFill>
                <a:latin typeface="+mj-lt"/>
              </a:rPr>
              <a:t>У </a:t>
            </a:r>
            <a:r>
              <a:rPr lang="ru-RU" sz="1600" dirty="0" err="1">
                <a:solidFill>
                  <a:srgbClr val="00ADFA"/>
                </a:solidFill>
                <a:latin typeface="+mj-lt"/>
                <a:hlinkClick r:id="rId3"/>
              </a:rPr>
              <a:t>частині</a:t>
            </a:r>
            <a:r>
              <a:rPr lang="ru-RU" sz="1600" dirty="0">
                <a:solidFill>
                  <a:srgbClr val="00ADFA"/>
                </a:solidFill>
                <a:latin typeface="+mj-lt"/>
                <a:hlinkClick r:id="rId3"/>
              </a:rPr>
              <a:t> </a:t>
            </a:r>
            <a:r>
              <a:rPr lang="ru-RU" sz="1600" dirty="0" err="1">
                <a:solidFill>
                  <a:srgbClr val="00ADFA"/>
                </a:solidFill>
                <a:latin typeface="+mj-lt"/>
                <a:hlinkClick r:id="rId3"/>
              </a:rPr>
              <a:t>першій</a:t>
            </a:r>
            <a:r>
              <a:rPr lang="ru-RU" sz="1600" dirty="0">
                <a:solidFill>
                  <a:srgbClr val="00ADFA"/>
                </a:solidFill>
                <a:latin typeface="+mj-lt"/>
                <a:hlinkClick r:id="rId3"/>
              </a:rPr>
              <a:t> </a:t>
            </a:r>
            <a:r>
              <a:rPr lang="ru-RU" sz="1600" dirty="0" err="1">
                <a:solidFill>
                  <a:srgbClr val="00ADFA"/>
                </a:solidFill>
                <a:latin typeface="+mj-lt"/>
                <a:hlinkClick r:id="rId3"/>
              </a:rPr>
              <a:t>статті</a:t>
            </a:r>
            <a:r>
              <a:rPr lang="ru-RU" sz="1600" dirty="0">
                <a:solidFill>
                  <a:srgbClr val="00ADFA"/>
                </a:solidFill>
                <a:latin typeface="+mj-lt"/>
                <a:hlinkClick r:id="rId3"/>
              </a:rPr>
              <a:t> 25 ЦК </a:t>
            </a:r>
            <a:r>
              <a:rPr lang="ru-RU" sz="1600" dirty="0" err="1">
                <a:solidFill>
                  <a:srgbClr val="00ADFA"/>
                </a:solidFill>
                <a:latin typeface="+mj-lt"/>
                <a:hlinkClick r:id="rId3"/>
              </a:rPr>
              <a:t>України</a:t>
            </a:r>
            <a:r>
              <a:rPr lang="ru-RU" sz="1600" dirty="0">
                <a:solidFill>
                  <a:srgbClr val="293A55"/>
                </a:solidFill>
                <a:latin typeface="+mj-lt"/>
              </a:rPr>
              <a:t> </a:t>
            </a:r>
            <a:r>
              <a:rPr lang="ru-RU" sz="1600" dirty="0" err="1">
                <a:solidFill>
                  <a:srgbClr val="293A55"/>
                </a:solidFill>
                <a:latin typeface="+mj-lt"/>
              </a:rPr>
              <a:t>встановлено</a:t>
            </a:r>
            <a:r>
              <a:rPr lang="ru-RU" sz="1600" dirty="0">
                <a:solidFill>
                  <a:srgbClr val="293A55"/>
                </a:solidFill>
                <a:latin typeface="+mj-lt"/>
              </a:rPr>
              <a:t>, </a:t>
            </a:r>
            <a:r>
              <a:rPr lang="ru-RU" sz="1600" dirty="0" err="1">
                <a:solidFill>
                  <a:srgbClr val="293A55"/>
                </a:solidFill>
                <a:latin typeface="+mj-lt"/>
              </a:rPr>
              <a:t>що</a:t>
            </a:r>
            <a:r>
              <a:rPr lang="ru-RU" sz="1600" dirty="0">
                <a:solidFill>
                  <a:srgbClr val="293A55"/>
                </a:solidFill>
                <a:latin typeface="+mj-lt"/>
              </a:rPr>
              <a:t> </a:t>
            </a:r>
            <a:r>
              <a:rPr lang="ru-RU" sz="1600" dirty="0" err="1">
                <a:solidFill>
                  <a:srgbClr val="293A55"/>
                </a:solidFill>
                <a:latin typeface="+mj-lt"/>
              </a:rPr>
              <a:t>цивільна</a:t>
            </a:r>
            <a:r>
              <a:rPr lang="ru-RU" sz="1600" dirty="0">
                <a:solidFill>
                  <a:srgbClr val="293A55"/>
                </a:solidFill>
                <a:latin typeface="+mj-lt"/>
              </a:rPr>
              <a:t> </a:t>
            </a:r>
            <a:r>
              <a:rPr lang="ru-RU" sz="1600" dirty="0" err="1">
                <a:solidFill>
                  <a:srgbClr val="293A55"/>
                </a:solidFill>
                <a:latin typeface="+mj-lt"/>
              </a:rPr>
              <a:t>правоздатність</a:t>
            </a:r>
            <a:r>
              <a:rPr lang="ru-RU" sz="1600" dirty="0">
                <a:solidFill>
                  <a:srgbClr val="293A55"/>
                </a:solidFill>
                <a:latin typeface="+mj-lt"/>
              </a:rPr>
              <a:t> </a:t>
            </a:r>
            <a:r>
              <a:rPr lang="ru-RU" sz="1600" dirty="0" err="1">
                <a:solidFill>
                  <a:srgbClr val="293A55"/>
                </a:solidFill>
                <a:latin typeface="+mj-lt"/>
              </a:rPr>
              <a:t>фізичної</a:t>
            </a:r>
            <a:r>
              <a:rPr lang="ru-RU" sz="1600" dirty="0">
                <a:solidFill>
                  <a:srgbClr val="293A55"/>
                </a:solidFill>
                <a:latin typeface="+mj-lt"/>
              </a:rPr>
              <a:t> особи </a:t>
            </a:r>
            <a:r>
              <a:rPr lang="ru-RU" sz="1600" dirty="0" err="1">
                <a:solidFill>
                  <a:srgbClr val="293A55"/>
                </a:solidFill>
                <a:latin typeface="+mj-lt"/>
              </a:rPr>
              <a:t>припиняється</a:t>
            </a:r>
            <a:r>
              <a:rPr lang="ru-RU" sz="1600" dirty="0">
                <a:solidFill>
                  <a:srgbClr val="293A55"/>
                </a:solidFill>
                <a:latin typeface="+mj-lt"/>
              </a:rPr>
              <a:t> у момент </a:t>
            </a:r>
            <a:r>
              <a:rPr lang="ru-RU" sz="1600" dirty="0" err="1">
                <a:solidFill>
                  <a:srgbClr val="293A55"/>
                </a:solidFill>
                <a:latin typeface="+mj-lt"/>
              </a:rPr>
              <a:t>її</a:t>
            </a:r>
            <a:r>
              <a:rPr lang="ru-RU" sz="1600" dirty="0">
                <a:solidFill>
                  <a:srgbClr val="293A55"/>
                </a:solidFill>
                <a:latin typeface="+mj-lt"/>
              </a:rPr>
              <a:t> </a:t>
            </a:r>
            <a:r>
              <a:rPr lang="ru-RU" sz="1600" dirty="0" err="1">
                <a:solidFill>
                  <a:srgbClr val="293A55"/>
                </a:solidFill>
                <a:latin typeface="+mj-lt"/>
              </a:rPr>
              <a:t>смерті</a:t>
            </a:r>
            <a:r>
              <a:rPr lang="ru-RU" sz="1600" dirty="0">
                <a:solidFill>
                  <a:srgbClr val="293A55"/>
                </a:solidFill>
                <a:latin typeface="+mj-lt"/>
              </a:rPr>
              <a:t>.</a:t>
            </a:r>
          </a:p>
          <a:p>
            <a:pPr algn="just"/>
            <a:r>
              <a:rPr lang="ru-RU" sz="1600" dirty="0" err="1">
                <a:solidFill>
                  <a:srgbClr val="293A55"/>
                </a:solidFill>
                <a:latin typeface="+mj-lt"/>
              </a:rPr>
              <a:t>Оскільки</a:t>
            </a:r>
            <a:r>
              <a:rPr lang="ru-RU" sz="1600" dirty="0">
                <a:solidFill>
                  <a:srgbClr val="293A55"/>
                </a:solidFill>
                <a:latin typeface="+mj-lt"/>
              </a:rPr>
              <a:t> </a:t>
            </a:r>
            <a:r>
              <a:rPr lang="ru-RU" sz="1600" dirty="0" err="1">
                <a:solidFill>
                  <a:srgbClr val="293A55"/>
                </a:solidFill>
                <a:latin typeface="+mj-lt"/>
              </a:rPr>
              <a:t>цивільну</a:t>
            </a:r>
            <a:r>
              <a:rPr lang="ru-RU" sz="1600" dirty="0">
                <a:solidFill>
                  <a:srgbClr val="293A55"/>
                </a:solidFill>
                <a:latin typeface="+mj-lt"/>
              </a:rPr>
              <a:t> </a:t>
            </a:r>
            <a:r>
              <a:rPr lang="ru-RU" sz="1600" dirty="0" err="1">
                <a:solidFill>
                  <a:srgbClr val="293A55"/>
                </a:solidFill>
                <a:latin typeface="+mj-lt"/>
              </a:rPr>
              <a:t>правоздатність</a:t>
            </a:r>
            <a:r>
              <a:rPr lang="ru-RU" sz="1600" dirty="0">
                <a:solidFill>
                  <a:srgbClr val="293A55"/>
                </a:solidFill>
                <a:latin typeface="+mj-lt"/>
              </a:rPr>
              <a:t> </a:t>
            </a:r>
            <a:r>
              <a:rPr lang="ru-RU" sz="1600" dirty="0" err="1">
                <a:solidFill>
                  <a:srgbClr val="293A55"/>
                </a:solidFill>
                <a:latin typeface="+mj-lt"/>
              </a:rPr>
              <a:t>має</a:t>
            </a:r>
            <a:r>
              <a:rPr lang="ru-RU" sz="1600" dirty="0">
                <a:solidFill>
                  <a:srgbClr val="293A55"/>
                </a:solidFill>
                <a:latin typeface="+mj-lt"/>
              </a:rPr>
              <a:t> </a:t>
            </a:r>
            <a:r>
              <a:rPr lang="ru-RU" sz="1600" dirty="0" err="1">
                <a:solidFill>
                  <a:srgbClr val="293A55"/>
                </a:solidFill>
                <a:latin typeface="+mj-lt"/>
              </a:rPr>
              <a:t>лише</a:t>
            </a:r>
            <a:r>
              <a:rPr lang="ru-RU" sz="1600" dirty="0">
                <a:solidFill>
                  <a:srgbClr val="293A55"/>
                </a:solidFill>
                <a:latin typeface="+mj-lt"/>
              </a:rPr>
              <a:t> </a:t>
            </a:r>
            <a:r>
              <a:rPr lang="ru-RU" sz="1600" dirty="0" err="1">
                <a:solidFill>
                  <a:srgbClr val="293A55"/>
                </a:solidFill>
                <a:latin typeface="+mj-lt"/>
              </a:rPr>
              <a:t>фізична</a:t>
            </a:r>
            <a:r>
              <a:rPr lang="ru-RU" sz="1600" dirty="0">
                <a:solidFill>
                  <a:srgbClr val="293A55"/>
                </a:solidFill>
                <a:latin typeface="+mj-lt"/>
              </a:rPr>
              <a:t> особа, яка є живою, </a:t>
            </a:r>
            <a:r>
              <a:rPr lang="ru-RU" sz="1600" dirty="0" err="1">
                <a:solidFill>
                  <a:srgbClr val="293A55"/>
                </a:solidFill>
                <a:latin typeface="+mj-lt"/>
              </a:rPr>
              <a:t>усунути</a:t>
            </a:r>
            <a:r>
              <a:rPr lang="ru-RU" sz="1600" dirty="0">
                <a:solidFill>
                  <a:srgbClr val="293A55"/>
                </a:solidFill>
                <a:latin typeface="+mj-lt"/>
              </a:rPr>
              <a:t> </a:t>
            </a:r>
            <a:r>
              <a:rPr lang="ru-RU" sz="1600" dirty="0" err="1">
                <a:solidFill>
                  <a:srgbClr val="293A55"/>
                </a:solidFill>
                <a:latin typeface="+mj-lt"/>
              </a:rPr>
              <a:t>від</a:t>
            </a:r>
            <a:r>
              <a:rPr lang="ru-RU" sz="1600" dirty="0">
                <a:solidFill>
                  <a:srgbClr val="293A55"/>
                </a:solidFill>
                <a:latin typeface="+mj-lt"/>
              </a:rPr>
              <a:t> права на </a:t>
            </a:r>
            <a:r>
              <a:rPr lang="ru-RU" sz="1600" dirty="0" err="1">
                <a:solidFill>
                  <a:srgbClr val="293A55"/>
                </a:solidFill>
                <a:latin typeface="+mj-lt"/>
              </a:rPr>
              <a:t>спадкування</a:t>
            </a:r>
            <a:r>
              <a:rPr lang="ru-RU" sz="1600" dirty="0">
                <a:solidFill>
                  <a:srgbClr val="293A55"/>
                </a:solidFill>
                <a:latin typeface="+mj-lt"/>
              </a:rPr>
              <a:t> особу, яка на момент </a:t>
            </a:r>
            <a:r>
              <a:rPr lang="ru-RU" sz="1600" dirty="0" err="1">
                <a:solidFill>
                  <a:srgbClr val="293A55"/>
                </a:solidFill>
                <a:latin typeface="+mj-lt"/>
              </a:rPr>
              <a:t>подання</a:t>
            </a:r>
            <a:r>
              <a:rPr lang="ru-RU" sz="1600" dirty="0">
                <a:solidFill>
                  <a:srgbClr val="293A55"/>
                </a:solidFill>
                <a:latin typeface="+mj-lt"/>
              </a:rPr>
              <a:t> </a:t>
            </a:r>
            <a:r>
              <a:rPr lang="ru-RU" sz="1600" dirty="0" err="1">
                <a:solidFill>
                  <a:srgbClr val="293A55"/>
                </a:solidFill>
                <a:latin typeface="+mj-lt"/>
              </a:rPr>
              <a:t>відповідного</a:t>
            </a:r>
            <a:r>
              <a:rPr lang="ru-RU" sz="1600" dirty="0">
                <a:solidFill>
                  <a:srgbClr val="293A55"/>
                </a:solidFill>
                <a:latin typeface="+mj-lt"/>
              </a:rPr>
              <a:t> позову </a:t>
            </a:r>
            <a:r>
              <a:rPr lang="ru-RU" sz="1600" dirty="0" err="1">
                <a:solidFill>
                  <a:srgbClr val="293A55"/>
                </a:solidFill>
                <a:latin typeface="+mj-lt"/>
              </a:rPr>
              <a:t>вже</a:t>
            </a:r>
            <a:r>
              <a:rPr lang="ru-RU" sz="1600" dirty="0">
                <a:solidFill>
                  <a:srgbClr val="293A55"/>
                </a:solidFill>
                <a:latin typeface="+mj-lt"/>
              </a:rPr>
              <a:t> померла, є </a:t>
            </a:r>
            <a:r>
              <a:rPr lang="ru-RU" sz="1600" dirty="0" err="1">
                <a:solidFill>
                  <a:srgbClr val="293A55"/>
                </a:solidFill>
                <a:latin typeface="+mj-lt"/>
              </a:rPr>
              <a:t>неможливим</a:t>
            </a:r>
            <a:r>
              <a:rPr lang="ru-RU" sz="1600" dirty="0">
                <a:solidFill>
                  <a:srgbClr val="293A55"/>
                </a:solidFill>
                <a:latin typeface="+mj-lt"/>
              </a:rPr>
              <a:t>, </a:t>
            </a:r>
            <a:r>
              <a:rPr lang="ru-RU" sz="1600" dirty="0" err="1">
                <a:solidFill>
                  <a:srgbClr val="293A55"/>
                </a:solidFill>
                <a:latin typeface="+mj-lt"/>
              </a:rPr>
              <a:t>оскільки</a:t>
            </a:r>
            <a:r>
              <a:rPr lang="ru-RU" sz="1600" dirty="0">
                <a:solidFill>
                  <a:srgbClr val="293A55"/>
                </a:solidFill>
                <a:latin typeface="+mj-lt"/>
              </a:rPr>
              <a:t> </a:t>
            </a:r>
            <a:r>
              <a:rPr lang="ru-RU" sz="1600" dirty="0" err="1">
                <a:solidFill>
                  <a:srgbClr val="293A55"/>
                </a:solidFill>
                <a:latin typeface="+mj-lt"/>
              </a:rPr>
              <a:t>її</a:t>
            </a:r>
            <a:r>
              <a:rPr lang="ru-RU" sz="1600" dirty="0">
                <a:solidFill>
                  <a:srgbClr val="293A55"/>
                </a:solidFill>
                <a:latin typeface="+mj-lt"/>
              </a:rPr>
              <a:t> </a:t>
            </a:r>
            <a:r>
              <a:rPr lang="ru-RU" sz="1600" dirty="0" err="1">
                <a:solidFill>
                  <a:srgbClr val="293A55"/>
                </a:solidFill>
                <a:latin typeface="+mj-lt"/>
              </a:rPr>
              <a:t>цивільна</a:t>
            </a:r>
            <a:r>
              <a:rPr lang="ru-RU" sz="1600" dirty="0">
                <a:solidFill>
                  <a:srgbClr val="293A55"/>
                </a:solidFill>
                <a:latin typeface="+mj-lt"/>
              </a:rPr>
              <a:t> </a:t>
            </a:r>
            <a:r>
              <a:rPr lang="ru-RU" sz="1600" dirty="0" err="1">
                <a:solidFill>
                  <a:srgbClr val="293A55"/>
                </a:solidFill>
                <a:latin typeface="+mj-lt"/>
              </a:rPr>
              <a:t>правоздатність</a:t>
            </a:r>
            <a:r>
              <a:rPr lang="ru-RU" sz="1600" dirty="0">
                <a:solidFill>
                  <a:srgbClr val="293A55"/>
                </a:solidFill>
                <a:latin typeface="+mj-lt"/>
              </a:rPr>
              <a:t> </a:t>
            </a:r>
            <a:r>
              <a:rPr lang="ru-RU" sz="1600" dirty="0" err="1">
                <a:solidFill>
                  <a:srgbClr val="293A55"/>
                </a:solidFill>
                <a:latin typeface="+mj-lt"/>
              </a:rPr>
              <a:t>вже</a:t>
            </a:r>
            <a:r>
              <a:rPr lang="ru-RU" sz="1600" dirty="0">
                <a:solidFill>
                  <a:srgbClr val="293A55"/>
                </a:solidFill>
                <a:latin typeface="+mj-lt"/>
              </a:rPr>
              <a:t> </a:t>
            </a:r>
            <a:r>
              <a:rPr lang="ru-RU" sz="1600" dirty="0" err="1">
                <a:solidFill>
                  <a:srgbClr val="293A55"/>
                </a:solidFill>
                <a:latin typeface="+mj-lt"/>
              </a:rPr>
              <a:t>припинилась</a:t>
            </a:r>
            <a:r>
              <a:rPr lang="ru-RU" sz="1600" dirty="0">
                <a:solidFill>
                  <a:srgbClr val="293A55"/>
                </a:solidFill>
                <a:latin typeface="+mj-lt"/>
              </a:rPr>
              <a:t>.</a:t>
            </a:r>
            <a:endParaRPr lang="ru-RU" sz="1600" b="0" i="0" dirty="0">
              <a:solidFill>
                <a:srgbClr val="293A55"/>
              </a:solidFill>
              <a:effectLst/>
              <a:latin typeface="+mj-lt"/>
            </a:endParaRPr>
          </a:p>
        </p:txBody>
      </p:sp>
      <p:sp>
        <p:nvSpPr>
          <p:cNvPr id="3" name="Прямоугольник 2"/>
          <p:cNvSpPr/>
          <p:nvPr/>
        </p:nvSpPr>
        <p:spPr>
          <a:xfrm>
            <a:off x="783771" y="4428921"/>
            <a:ext cx="10789920" cy="1815882"/>
          </a:xfrm>
          <a:prstGeom prst="rect">
            <a:avLst/>
          </a:prstGeom>
        </p:spPr>
        <p:txBody>
          <a:bodyPr wrap="square">
            <a:spAutoFit/>
          </a:bodyPr>
          <a:lstStyle/>
          <a:p>
            <a:pPr algn="ctr"/>
            <a:r>
              <a:rPr lang="ru-RU" sz="1600" b="1" dirty="0">
                <a:solidFill>
                  <a:srgbClr val="293A55"/>
                </a:solidFill>
                <a:latin typeface="+mj-lt"/>
              </a:rPr>
              <a:t>ВЕРХОВНИЙ СУД</a:t>
            </a:r>
            <a:endParaRPr lang="ru-RU" sz="1600" dirty="0">
              <a:solidFill>
                <a:srgbClr val="293A55"/>
              </a:solidFill>
              <a:latin typeface="+mj-lt"/>
            </a:endParaRPr>
          </a:p>
          <a:p>
            <a:pPr algn="ctr"/>
            <a:r>
              <a:rPr lang="ru-RU" sz="1600" b="1" dirty="0">
                <a:solidFill>
                  <a:srgbClr val="293A55"/>
                </a:solidFill>
                <a:latin typeface="+mj-lt"/>
              </a:rPr>
              <a:t>ПРАВОВА ПОЗИЦІЯ</a:t>
            </a:r>
            <a:br>
              <a:rPr lang="ru-RU" sz="1600" b="1" dirty="0">
                <a:solidFill>
                  <a:srgbClr val="293A55"/>
                </a:solidFill>
                <a:latin typeface="+mj-lt"/>
              </a:rPr>
            </a:br>
            <a:r>
              <a:rPr lang="ru-RU" sz="1600" b="1" dirty="0">
                <a:solidFill>
                  <a:srgbClr val="293A55"/>
                </a:solidFill>
                <a:latin typeface="+mj-lt"/>
              </a:rPr>
              <a:t>(</a:t>
            </a:r>
            <a:r>
              <a:rPr lang="ru-RU" sz="1600" b="1" dirty="0">
                <a:solidFill>
                  <a:srgbClr val="00ADFA"/>
                </a:solidFill>
                <a:latin typeface="+mj-lt"/>
                <a:hlinkClick r:id="rId4"/>
              </a:rPr>
              <a:t>постанова </a:t>
            </a:r>
            <a:r>
              <a:rPr lang="ru-RU" sz="1600" b="1" dirty="0" err="1">
                <a:solidFill>
                  <a:srgbClr val="00ADFA"/>
                </a:solidFill>
                <a:latin typeface="+mj-lt"/>
                <a:hlinkClick r:id="rId4"/>
              </a:rPr>
              <a:t>від</a:t>
            </a:r>
            <a:r>
              <a:rPr lang="ru-RU" sz="1600" b="1" dirty="0">
                <a:solidFill>
                  <a:srgbClr val="00ADFA"/>
                </a:solidFill>
                <a:latin typeface="+mj-lt"/>
                <a:hlinkClick r:id="rId4"/>
              </a:rPr>
              <a:t> 20.07.2022 р. у </a:t>
            </a:r>
            <a:r>
              <a:rPr lang="ru-RU" sz="1600" b="1" dirty="0" err="1">
                <a:solidFill>
                  <a:srgbClr val="00ADFA"/>
                </a:solidFill>
                <a:latin typeface="+mj-lt"/>
                <a:hlinkClick r:id="rId4"/>
              </a:rPr>
              <a:t>справі</a:t>
            </a:r>
            <a:r>
              <a:rPr lang="ru-RU" sz="1600" b="1" dirty="0">
                <a:solidFill>
                  <a:srgbClr val="00ADFA"/>
                </a:solidFill>
                <a:latin typeface="+mj-lt"/>
                <a:hlinkClick r:id="rId4"/>
              </a:rPr>
              <a:t> N 489/5656/20</a:t>
            </a:r>
            <a:r>
              <a:rPr lang="ru-RU" sz="1600" b="1" dirty="0" smtClean="0">
                <a:solidFill>
                  <a:srgbClr val="293A55"/>
                </a:solidFill>
                <a:latin typeface="+mj-lt"/>
              </a:rPr>
              <a:t>)</a:t>
            </a:r>
          </a:p>
          <a:p>
            <a:pPr algn="ctr"/>
            <a:r>
              <a:rPr lang="ru-RU" sz="1600" b="1" dirty="0" err="1">
                <a:solidFill>
                  <a:srgbClr val="293A55"/>
                </a:solidFill>
                <a:latin typeface="+mj-lt"/>
              </a:rPr>
              <a:t>Щодо</a:t>
            </a:r>
            <a:r>
              <a:rPr lang="ru-RU" sz="1600" b="1" dirty="0">
                <a:solidFill>
                  <a:srgbClr val="293A55"/>
                </a:solidFill>
                <a:latin typeface="+mj-lt"/>
              </a:rPr>
              <a:t> </a:t>
            </a:r>
            <a:r>
              <a:rPr lang="ru-RU" sz="1600" b="1" dirty="0" err="1">
                <a:solidFill>
                  <a:srgbClr val="293A55"/>
                </a:solidFill>
                <a:latin typeface="+mj-lt"/>
              </a:rPr>
              <a:t>поважних</a:t>
            </a:r>
            <a:r>
              <a:rPr lang="ru-RU" sz="1600" b="1" dirty="0">
                <a:solidFill>
                  <a:srgbClr val="293A55"/>
                </a:solidFill>
                <a:latin typeface="+mj-lt"/>
              </a:rPr>
              <a:t> причин для </a:t>
            </a:r>
            <a:r>
              <a:rPr lang="ru-RU" sz="1600" b="1" dirty="0" err="1">
                <a:solidFill>
                  <a:srgbClr val="293A55"/>
                </a:solidFill>
                <a:latin typeface="+mj-lt"/>
              </a:rPr>
              <a:t>продовження</a:t>
            </a:r>
            <a:r>
              <a:rPr lang="ru-RU" sz="1600" b="1" dirty="0">
                <a:solidFill>
                  <a:srgbClr val="293A55"/>
                </a:solidFill>
                <a:latin typeface="+mj-lt"/>
              </a:rPr>
              <a:t> строку для </a:t>
            </a:r>
            <a:r>
              <a:rPr lang="ru-RU" sz="1600" b="1" dirty="0" err="1">
                <a:solidFill>
                  <a:srgbClr val="293A55"/>
                </a:solidFill>
                <a:latin typeface="+mj-lt"/>
              </a:rPr>
              <a:t>подання</a:t>
            </a:r>
            <a:r>
              <a:rPr lang="ru-RU" sz="1600" b="1" dirty="0">
                <a:solidFill>
                  <a:srgbClr val="293A55"/>
                </a:solidFill>
                <a:latin typeface="+mj-lt"/>
              </a:rPr>
              <a:t> заяви про </a:t>
            </a:r>
            <a:r>
              <a:rPr lang="ru-RU" sz="1600" b="1" dirty="0" err="1">
                <a:solidFill>
                  <a:srgbClr val="293A55"/>
                </a:solidFill>
                <a:latin typeface="+mj-lt"/>
              </a:rPr>
              <a:t>прийняття</a:t>
            </a:r>
            <a:r>
              <a:rPr lang="ru-RU" sz="1600" b="1" dirty="0">
                <a:solidFill>
                  <a:srgbClr val="293A55"/>
                </a:solidFill>
                <a:latin typeface="+mj-lt"/>
              </a:rPr>
              <a:t> </a:t>
            </a:r>
            <a:r>
              <a:rPr lang="ru-RU" sz="1600" b="1" dirty="0" err="1">
                <a:solidFill>
                  <a:srgbClr val="293A55"/>
                </a:solidFill>
                <a:latin typeface="+mj-lt"/>
              </a:rPr>
              <a:t>спадщини</a:t>
            </a:r>
            <a:endParaRPr lang="ru-RU" sz="1600" b="1" dirty="0">
              <a:solidFill>
                <a:srgbClr val="293A55"/>
              </a:solidFill>
              <a:latin typeface="+mj-lt"/>
            </a:endParaRPr>
          </a:p>
          <a:p>
            <a:pPr algn="just"/>
            <a:r>
              <a:rPr lang="ru-RU" sz="1600" dirty="0" err="1">
                <a:solidFill>
                  <a:srgbClr val="293A55"/>
                </a:solidFill>
                <a:latin typeface="+mj-lt"/>
              </a:rPr>
              <a:t>Виявлення</a:t>
            </a:r>
            <a:r>
              <a:rPr lang="ru-RU" sz="1600" dirty="0">
                <a:solidFill>
                  <a:srgbClr val="293A55"/>
                </a:solidFill>
                <a:latin typeface="+mj-lt"/>
              </a:rPr>
              <a:t> </a:t>
            </a:r>
            <a:r>
              <a:rPr lang="ru-RU" sz="1600" dirty="0" err="1">
                <a:solidFill>
                  <a:srgbClr val="293A55"/>
                </a:solidFill>
                <a:latin typeface="+mj-lt"/>
              </a:rPr>
              <a:t>нотаріусом</a:t>
            </a:r>
            <a:r>
              <a:rPr lang="ru-RU" sz="1600" dirty="0">
                <a:solidFill>
                  <a:srgbClr val="293A55"/>
                </a:solidFill>
                <a:latin typeface="+mj-lt"/>
              </a:rPr>
              <a:t> </a:t>
            </a:r>
            <a:r>
              <a:rPr lang="ru-RU" sz="1600" dirty="0" err="1">
                <a:solidFill>
                  <a:srgbClr val="293A55"/>
                </a:solidFill>
                <a:latin typeface="+mj-lt"/>
              </a:rPr>
              <a:t>розбіжностей</a:t>
            </a:r>
            <a:r>
              <a:rPr lang="ru-RU" sz="1600" dirty="0">
                <a:solidFill>
                  <a:srgbClr val="293A55"/>
                </a:solidFill>
                <a:latin typeface="+mj-lt"/>
              </a:rPr>
              <a:t> </a:t>
            </a:r>
            <a:r>
              <a:rPr lang="ru-RU" sz="1600" dirty="0" err="1">
                <a:solidFill>
                  <a:srgbClr val="293A55"/>
                </a:solidFill>
                <a:latin typeface="+mj-lt"/>
              </a:rPr>
              <a:t>між</a:t>
            </a:r>
            <a:r>
              <a:rPr lang="ru-RU" sz="1600" dirty="0">
                <a:solidFill>
                  <a:srgbClr val="293A55"/>
                </a:solidFill>
                <a:latin typeface="+mj-lt"/>
              </a:rPr>
              <a:t> </a:t>
            </a:r>
            <a:r>
              <a:rPr lang="ru-RU" sz="1600" dirty="0" err="1">
                <a:solidFill>
                  <a:srgbClr val="293A55"/>
                </a:solidFill>
                <a:latin typeface="+mj-lt"/>
              </a:rPr>
              <a:t>заявленими</a:t>
            </a:r>
            <a:r>
              <a:rPr lang="ru-RU" sz="1600" dirty="0">
                <a:solidFill>
                  <a:srgbClr val="293A55"/>
                </a:solidFill>
                <a:latin typeface="+mj-lt"/>
              </a:rPr>
              <a:t> </a:t>
            </a:r>
            <a:r>
              <a:rPr lang="ru-RU" sz="1600" dirty="0" err="1">
                <a:solidFill>
                  <a:srgbClr val="293A55"/>
                </a:solidFill>
                <a:latin typeface="+mj-lt"/>
              </a:rPr>
              <a:t>спадкоємцем</a:t>
            </a:r>
            <a:r>
              <a:rPr lang="ru-RU" sz="1600" dirty="0">
                <a:solidFill>
                  <a:srgbClr val="293A55"/>
                </a:solidFill>
                <a:latin typeface="+mj-lt"/>
              </a:rPr>
              <a:t> правами та </a:t>
            </a:r>
            <a:r>
              <a:rPr lang="ru-RU" sz="1600" dirty="0" err="1">
                <a:solidFill>
                  <a:srgbClr val="293A55"/>
                </a:solidFill>
                <a:latin typeface="+mj-lt"/>
              </a:rPr>
              <a:t>наданими</a:t>
            </a:r>
            <a:r>
              <a:rPr lang="ru-RU" sz="1600" dirty="0">
                <a:solidFill>
                  <a:srgbClr val="293A55"/>
                </a:solidFill>
                <a:latin typeface="+mj-lt"/>
              </a:rPr>
              <a:t> документами </a:t>
            </a:r>
            <a:r>
              <a:rPr lang="ru-RU" sz="1600" dirty="0" err="1">
                <a:solidFill>
                  <a:srgbClr val="293A55"/>
                </a:solidFill>
                <a:latin typeface="+mj-lt"/>
              </a:rPr>
              <a:t>після</a:t>
            </a:r>
            <a:r>
              <a:rPr lang="ru-RU" sz="1600" dirty="0">
                <a:solidFill>
                  <a:srgbClr val="293A55"/>
                </a:solidFill>
                <a:latin typeface="+mj-lt"/>
              </a:rPr>
              <a:t> </a:t>
            </a:r>
            <a:r>
              <a:rPr lang="ru-RU" sz="1600" dirty="0" err="1">
                <a:solidFill>
                  <a:srgbClr val="293A55"/>
                </a:solidFill>
                <a:latin typeface="+mj-lt"/>
              </a:rPr>
              <a:t>відкриття</a:t>
            </a:r>
            <a:r>
              <a:rPr lang="ru-RU" sz="1600" dirty="0">
                <a:solidFill>
                  <a:srgbClr val="293A55"/>
                </a:solidFill>
                <a:latin typeface="+mj-lt"/>
              </a:rPr>
              <a:t> </a:t>
            </a:r>
            <a:r>
              <a:rPr lang="ru-RU" sz="1600" dirty="0" err="1">
                <a:solidFill>
                  <a:srgbClr val="293A55"/>
                </a:solidFill>
                <a:latin typeface="+mj-lt"/>
              </a:rPr>
              <a:t>спадкової</a:t>
            </a:r>
            <a:r>
              <a:rPr lang="ru-RU" sz="1600" dirty="0">
                <a:solidFill>
                  <a:srgbClr val="293A55"/>
                </a:solidFill>
                <a:latin typeface="+mj-lt"/>
              </a:rPr>
              <a:t> </a:t>
            </a:r>
            <a:r>
              <a:rPr lang="ru-RU" sz="1600" dirty="0" err="1">
                <a:solidFill>
                  <a:srgbClr val="293A55"/>
                </a:solidFill>
                <a:latin typeface="+mj-lt"/>
              </a:rPr>
              <a:t>справи</a:t>
            </a:r>
            <a:r>
              <a:rPr lang="ru-RU" sz="1600" dirty="0">
                <a:solidFill>
                  <a:srgbClr val="293A55"/>
                </a:solidFill>
                <a:latin typeface="+mj-lt"/>
              </a:rPr>
              <a:t> є </a:t>
            </a:r>
            <a:r>
              <a:rPr lang="ru-RU" sz="1600" dirty="0" err="1">
                <a:solidFill>
                  <a:srgbClr val="293A55"/>
                </a:solidFill>
                <a:latin typeface="+mj-lt"/>
              </a:rPr>
              <a:t>об'єктивною</a:t>
            </a:r>
            <a:r>
              <a:rPr lang="ru-RU" sz="1600" dirty="0">
                <a:solidFill>
                  <a:srgbClr val="293A55"/>
                </a:solidFill>
                <a:latin typeface="+mj-lt"/>
              </a:rPr>
              <a:t> </a:t>
            </a:r>
            <a:r>
              <a:rPr lang="ru-RU" sz="1600" dirty="0" err="1">
                <a:solidFill>
                  <a:srgbClr val="293A55"/>
                </a:solidFill>
                <a:latin typeface="+mj-lt"/>
              </a:rPr>
              <a:t>обставиною</a:t>
            </a:r>
            <a:r>
              <a:rPr lang="ru-RU" sz="1600" dirty="0">
                <a:solidFill>
                  <a:srgbClr val="293A55"/>
                </a:solidFill>
                <a:latin typeface="+mj-lt"/>
              </a:rPr>
              <a:t>, </a:t>
            </a:r>
            <a:r>
              <a:rPr lang="ru-RU" sz="1600" dirty="0" err="1">
                <a:solidFill>
                  <a:srgbClr val="293A55"/>
                </a:solidFill>
                <a:latin typeface="+mj-lt"/>
              </a:rPr>
              <a:t>що</a:t>
            </a:r>
            <a:r>
              <a:rPr lang="ru-RU" sz="1600" dirty="0">
                <a:solidFill>
                  <a:srgbClr val="293A55"/>
                </a:solidFill>
                <a:latin typeface="+mj-lt"/>
              </a:rPr>
              <a:t> не </a:t>
            </a:r>
            <a:r>
              <a:rPr lang="ru-RU" sz="1600" dirty="0" err="1">
                <a:solidFill>
                  <a:srgbClr val="293A55"/>
                </a:solidFill>
                <a:latin typeface="+mj-lt"/>
              </a:rPr>
              <a:t>залежала</a:t>
            </a:r>
            <a:r>
              <a:rPr lang="ru-RU" sz="1600" dirty="0">
                <a:solidFill>
                  <a:srgbClr val="293A55"/>
                </a:solidFill>
                <a:latin typeface="+mj-lt"/>
              </a:rPr>
              <a:t> </a:t>
            </a:r>
            <a:r>
              <a:rPr lang="ru-RU" sz="1600" dirty="0" err="1">
                <a:solidFill>
                  <a:srgbClr val="293A55"/>
                </a:solidFill>
                <a:latin typeface="+mj-lt"/>
              </a:rPr>
              <a:t>від</a:t>
            </a:r>
            <a:r>
              <a:rPr lang="ru-RU" sz="1600" dirty="0">
                <a:solidFill>
                  <a:srgbClr val="293A55"/>
                </a:solidFill>
                <a:latin typeface="+mj-lt"/>
              </a:rPr>
              <a:t> </a:t>
            </a:r>
            <a:r>
              <a:rPr lang="ru-RU" sz="1600" dirty="0" err="1">
                <a:solidFill>
                  <a:srgbClr val="293A55"/>
                </a:solidFill>
                <a:latin typeface="+mj-lt"/>
              </a:rPr>
              <a:t>спадкоємця</a:t>
            </a:r>
            <a:r>
              <a:rPr lang="ru-RU" sz="1600" dirty="0">
                <a:solidFill>
                  <a:srgbClr val="293A55"/>
                </a:solidFill>
                <a:latin typeface="+mj-lt"/>
              </a:rPr>
              <a:t>, і є </a:t>
            </a:r>
            <a:r>
              <a:rPr lang="ru-RU" sz="1600" dirty="0" err="1">
                <a:solidFill>
                  <a:srgbClr val="293A55"/>
                </a:solidFill>
                <a:latin typeface="+mj-lt"/>
              </a:rPr>
              <a:t>поважною</a:t>
            </a:r>
            <a:r>
              <a:rPr lang="ru-RU" sz="1600" dirty="0">
                <a:solidFill>
                  <a:srgbClr val="293A55"/>
                </a:solidFill>
                <a:latin typeface="+mj-lt"/>
              </a:rPr>
              <a:t> причиною для </a:t>
            </a:r>
            <a:r>
              <a:rPr lang="ru-RU" sz="1600" dirty="0" err="1">
                <a:solidFill>
                  <a:srgbClr val="293A55"/>
                </a:solidFill>
                <a:latin typeface="+mj-lt"/>
              </a:rPr>
              <a:t>продовження</a:t>
            </a:r>
            <a:r>
              <a:rPr lang="ru-RU" sz="1600" dirty="0">
                <a:solidFill>
                  <a:srgbClr val="293A55"/>
                </a:solidFill>
                <a:latin typeface="+mj-lt"/>
              </a:rPr>
              <a:t> строку для </a:t>
            </a:r>
            <a:r>
              <a:rPr lang="ru-RU" sz="1600" dirty="0" err="1">
                <a:solidFill>
                  <a:srgbClr val="293A55"/>
                </a:solidFill>
                <a:latin typeface="+mj-lt"/>
              </a:rPr>
              <a:t>подання</a:t>
            </a:r>
            <a:r>
              <a:rPr lang="ru-RU" sz="1600" dirty="0">
                <a:solidFill>
                  <a:srgbClr val="293A55"/>
                </a:solidFill>
                <a:latin typeface="+mj-lt"/>
              </a:rPr>
              <a:t> заяви про </a:t>
            </a:r>
            <a:r>
              <a:rPr lang="ru-RU" sz="1600" dirty="0" err="1">
                <a:solidFill>
                  <a:srgbClr val="293A55"/>
                </a:solidFill>
                <a:latin typeface="+mj-lt"/>
              </a:rPr>
              <a:t>прийняття</a:t>
            </a:r>
            <a:r>
              <a:rPr lang="ru-RU" sz="1600" dirty="0">
                <a:solidFill>
                  <a:srgbClr val="293A55"/>
                </a:solidFill>
                <a:latin typeface="+mj-lt"/>
              </a:rPr>
              <a:t> </a:t>
            </a:r>
            <a:r>
              <a:rPr lang="ru-RU" sz="1600" dirty="0" err="1">
                <a:solidFill>
                  <a:srgbClr val="293A55"/>
                </a:solidFill>
                <a:latin typeface="+mj-lt"/>
              </a:rPr>
              <a:t>спадщини</a:t>
            </a:r>
            <a:r>
              <a:rPr lang="ru-RU" sz="1600" dirty="0" smtClean="0">
                <a:solidFill>
                  <a:srgbClr val="293A55"/>
                </a:solidFill>
                <a:latin typeface="+mj-lt"/>
              </a:rPr>
              <a:t>.</a:t>
            </a:r>
            <a:endParaRPr lang="ru-RU" sz="1600" dirty="0">
              <a:solidFill>
                <a:srgbClr val="293A55"/>
              </a:solidFill>
              <a:latin typeface="+mj-lt"/>
            </a:endParaRPr>
          </a:p>
        </p:txBody>
      </p:sp>
    </p:spTree>
    <p:extLst>
      <p:ext uri="{BB962C8B-B14F-4D97-AF65-F5344CB8AC3E}">
        <p14:creationId xmlns:p14="http://schemas.microsoft.com/office/powerpoint/2010/main" val="111394451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3623" y="740629"/>
            <a:ext cx="10824754" cy="4801314"/>
          </a:xfrm>
          <a:prstGeom prst="rect">
            <a:avLst/>
          </a:prstGeom>
        </p:spPr>
        <p:txBody>
          <a:bodyPr wrap="square">
            <a:spAutoFit/>
          </a:bodyPr>
          <a:lstStyle/>
          <a:p>
            <a:pPr algn="ctr"/>
            <a:r>
              <a:rPr lang="ru-RU" b="1" dirty="0">
                <a:solidFill>
                  <a:srgbClr val="293A55"/>
                </a:solidFill>
                <a:latin typeface="+mj-lt"/>
              </a:rPr>
              <a:t>ВЕРХОВНИЙ СУД</a:t>
            </a:r>
            <a:endParaRPr lang="ru-RU" dirty="0">
              <a:solidFill>
                <a:srgbClr val="293A55"/>
              </a:solidFill>
              <a:latin typeface="+mj-lt"/>
            </a:endParaRPr>
          </a:p>
          <a:p>
            <a:pPr algn="ctr"/>
            <a:r>
              <a:rPr lang="ru-RU" b="1" dirty="0">
                <a:solidFill>
                  <a:srgbClr val="293A55"/>
                </a:solidFill>
                <a:latin typeface="+mj-lt"/>
              </a:rPr>
              <a:t>ПРАВОВА ПОЗИЦІЯ</a:t>
            </a:r>
            <a:br>
              <a:rPr lang="ru-RU" b="1" dirty="0">
                <a:solidFill>
                  <a:srgbClr val="293A55"/>
                </a:solidFill>
                <a:latin typeface="+mj-lt"/>
              </a:rPr>
            </a:br>
            <a:r>
              <a:rPr lang="ru-RU" b="1" dirty="0">
                <a:solidFill>
                  <a:srgbClr val="293A55"/>
                </a:solidFill>
                <a:latin typeface="+mj-lt"/>
              </a:rPr>
              <a:t>(</a:t>
            </a:r>
            <a:r>
              <a:rPr lang="ru-RU" b="1" dirty="0">
                <a:solidFill>
                  <a:srgbClr val="00ADFA"/>
                </a:solidFill>
                <a:latin typeface="+mj-lt"/>
                <a:hlinkClick r:id="rId2"/>
              </a:rPr>
              <a:t>постанова </a:t>
            </a:r>
            <a:r>
              <a:rPr lang="ru-RU" b="1" dirty="0" err="1">
                <a:solidFill>
                  <a:srgbClr val="00ADFA"/>
                </a:solidFill>
                <a:latin typeface="+mj-lt"/>
                <a:hlinkClick r:id="rId2"/>
              </a:rPr>
              <a:t>від</a:t>
            </a:r>
            <a:r>
              <a:rPr lang="ru-RU" b="1" dirty="0">
                <a:solidFill>
                  <a:srgbClr val="00ADFA"/>
                </a:solidFill>
                <a:latin typeface="+mj-lt"/>
                <a:hlinkClick r:id="rId2"/>
              </a:rPr>
              <a:t> 20.07.2022 р. у </a:t>
            </a:r>
            <a:r>
              <a:rPr lang="ru-RU" b="1" dirty="0" err="1">
                <a:solidFill>
                  <a:srgbClr val="00ADFA"/>
                </a:solidFill>
                <a:latin typeface="+mj-lt"/>
                <a:hlinkClick r:id="rId2"/>
              </a:rPr>
              <a:t>справі</a:t>
            </a:r>
            <a:r>
              <a:rPr lang="ru-RU" b="1" dirty="0">
                <a:solidFill>
                  <a:srgbClr val="00ADFA"/>
                </a:solidFill>
                <a:latin typeface="+mj-lt"/>
                <a:hlinkClick r:id="rId2"/>
              </a:rPr>
              <a:t> </a:t>
            </a:r>
            <a:r>
              <a:rPr lang="en-US" b="1" dirty="0">
                <a:solidFill>
                  <a:srgbClr val="00ADFA"/>
                </a:solidFill>
                <a:latin typeface="+mj-lt"/>
                <a:hlinkClick r:id="rId2"/>
              </a:rPr>
              <a:t>N 806/5244/15</a:t>
            </a:r>
            <a:r>
              <a:rPr lang="en-US" b="1" dirty="0" smtClean="0">
                <a:solidFill>
                  <a:srgbClr val="293A55"/>
                </a:solidFill>
                <a:latin typeface="+mj-lt"/>
              </a:rPr>
              <a:t>)</a:t>
            </a:r>
            <a:endParaRPr lang="uk-UA" b="1" dirty="0" smtClean="0">
              <a:solidFill>
                <a:srgbClr val="293A55"/>
              </a:solidFill>
              <a:latin typeface="+mj-lt"/>
            </a:endParaRPr>
          </a:p>
          <a:p>
            <a:pPr algn="ctr"/>
            <a:r>
              <a:rPr lang="ru-RU" b="1" dirty="0" err="1">
                <a:solidFill>
                  <a:srgbClr val="293A55"/>
                </a:solidFill>
                <a:latin typeface="+mj-lt"/>
              </a:rPr>
              <a:t>Щодо</a:t>
            </a:r>
            <a:r>
              <a:rPr lang="ru-RU" b="1" dirty="0">
                <a:solidFill>
                  <a:srgbClr val="293A55"/>
                </a:solidFill>
                <a:latin typeface="+mj-lt"/>
              </a:rPr>
              <a:t> </a:t>
            </a:r>
            <a:r>
              <a:rPr lang="ru-RU" b="1" dirty="0" err="1">
                <a:solidFill>
                  <a:srgbClr val="293A55"/>
                </a:solidFill>
                <a:latin typeface="+mj-lt"/>
              </a:rPr>
              <a:t>скасування</a:t>
            </a:r>
            <a:r>
              <a:rPr lang="ru-RU" b="1" dirty="0">
                <a:solidFill>
                  <a:srgbClr val="293A55"/>
                </a:solidFill>
                <a:latin typeface="+mj-lt"/>
              </a:rPr>
              <a:t> </a:t>
            </a:r>
            <a:r>
              <a:rPr lang="ru-RU" b="1" dirty="0" err="1">
                <a:solidFill>
                  <a:srgbClr val="293A55"/>
                </a:solidFill>
                <a:latin typeface="+mj-lt"/>
              </a:rPr>
              <a:t>реєстраційного</a:t>
            </a:r>
            <a:r>
              <a:rPr lang="ru-RU" b="1" dirty="0">
                <a:solidFill>
                  <a:srgbClr val="293A55"/>
                </a:solidFill>
                <a:latin typeface="+mj-lt"/>
              </a:rPr>
              <a:t> </a:t>
            </a:r>
            <a:r>
              <a:rPr lang="ru-RU" b="1" dirty="0" err="1">
                <a:solidFill>
                  <a:srgbClr val="293A55"/>
                </a:solidFill>
                <a:latin typeface="+mj-lt"/>
              </a:rPr>
              <a:t>запису</a:t>
            </a:r>
            <a:r>
              <a:rPr lang="ru-RU" b="1" dirty="0">
                <a:solidFill>
                  <a:srgbClr val="293A55"/>
                </a:solidFill>
                <a:latin typeface="+mj-lt"/>
              </a:rPr>
              <a:t> в ЄДР про </a:t>
            </a:r>
            <a:r>
              <a:rPr lang="ru-RU" b="1" dirty="0" err="1">
                <a:solidFill>
                  <a:srgbClr val="293A55"/>
                </a:solidFill>
                <a:latin typeface="+mj-lt"/>
              </a:rPr>
              <a:t>створення</a:t>
            </a:r>
            <a:r>
              <a:rPr lang="ru-RU" b="1" dirty="0">
                <a:solidFill>
                  <a:srgbClr val="293A55"/>
                </a:solidFill>
                <a:latin typeface="+mj-lt"/>
              </a:rPr>
              <a:t> </a:t>
            </a:r>
            <a:r>
              <a:rPr lang="ru-RU" b="1" dirty="0" err="1">
                <a:solidFill>
                  <a:srgbClr val="293A55"/>
                </a:solidFill>
                <a:latin typeface="+mj-lt"/>
              </a:rPr>
              <a:t>юридичної</a:t>
            </a:r>
            <a:r>
              <a:rPr lang="ru-RU" b="1" dirty="0">
                <a:solidFill>
                  <a:srgbClr val="293A55"/>
                </a:solidFill>
                <a:latin typeface="+mj-lt"/>
              </a:rPr>
              <a:t> </a:t>
            </a:r>
            <a:r>
              <a:rPr lang="ru-RU" b="1" dirty="0" smtClean="0">
                <a:solidFill>
                  <a:srgbClr val="293A55"/>
                </a:solidFill>
                <a:latin typeface="+mj-lt"/>
              </a:rPr>
              <a:t>особи</a:t>
            </a:r>
          </a:p>
          <a:p>
            <a:pPr algn="ctr"/>
            <a:endParaRPr lang="en-US" b="1" dirty="0">
              <a:solidFill>
                <a:srgbClr val="293A55"/>
              </a:solidFill>
              <a:latin typeface="+mj-lt"/>
            </a:endParaRPr>
          </a:p>
          <a:p>
            <a:pPr algn="just"/>
            <a:r>
              <a:rPr lang="ru-RU" dirty="0" err="1">
                <a:solidFill>
                  <a:srgbClr val="293A55"/>
                </a:solidFill>
                <a:latin typeface="+mj-lt"/>
              </a:rPr>
              <a:t>Вимога</a:t>
            </a:r>
            <a:r>
              <a:rPr lang="ru-RU" dirty="0">
                <a:solidFill>
                  <a:srgbClr val="293A55"/>
                </a:solidFill>
                <a:latin typeface="+mj-lt"/>
              </a:rPr>
              <a:t> про </a:t>
            </a:r>
            <a:r>
              <a:rPr lang="ru-RU" dirty="0" err="1">
                <a:solidFill>
                  <a:srgbClr val="293A55"/>
                </a:solidFill>
                <a:latin typeface="+mj-lt"/>
              </a:rPr>
              <a:t>скасування</a:t>
            </a:r>
            <a:r>
              <a:rPr lang="ru-RU" dirty="0">
                <a:solidFill>
                  <a:srgbClr val="293A55"/>
                </a:solidFill>
                <a:latin typeface="+mj-lt"/>
              </a:rPr>
              <a:t> </a:t>
            </a:r>
            <a:r>
              <a:rPr lang="ru-RU" dirty="0" err="1">
                <a:solidFill>
                  <a:srgbClr val="293A55"/>
                </a:solidFill>
                <a:latin typeface="+mj-lt"/>
              </a:rPr>
              <a:t>реєстраційних</a:t>
            </a:r>
            <a:r>
              <a:rPr lang="ru-RU" dirty="0">
                <a:solidFill>
                  <a:srgbClr val="293A55"/>
                </a:solidFill>
                <a:latin typeface="+mj-lt"/>
              </a:rPr>
              <a:t> </a:t>
            </a:r>
            <a:r>
              <a:rPr lang="ru-RU" dirty="0" err="1">
                <a:solidFill>
                  <a:srgbClr val="293A55"/>
                </a:solidFill>
                <a:latin typeface="+mj-lt"/>
              </a:rPr>
              <a:t>дій</a:t>
            </a:r>
            <a:r>
              <a:rPr lang="ru-RU" dirty="0">
                <a:solidFill>
                  <a:srgbClr val="293A55"/>
                </a:solidFill>
                <a:latin typeface="+mj-lt"/>
              </a:rPr>
              <a:t>, </a:t>
            </a:r>
            <a:r>
              <a:rPr lang="ru-RU" dirty="0" err="1">
                <a:solidFill>
                  <a:srgbClr val="293A55"/>
                </a:solidFill>
                <a:latin typeface="+mj-lt"/>
              </a:rPr>
              <a:t>вчинених</a:t>
            </a:r>
            <a:r>
              <a:rPr lang="ru-RU" dirty="0">
                <a:solidFill>
                  <a:srgbClr val="293A55"/>
                </a:solidFill>
                <a:latin typeface="+mj-lt"/>
              </a:rPr>
              <a:t> </a:t>
            </a:r>
            <a:r>
              <a:rPr lang="ru-RU" dirty="0" err="1">
                <a:solidFill>
                  <a:srgbClr val="293A55"/>
                </a:solidFill>
                <a:latin typeface="+mj-lt"/>
              </a:rPr>
              <a:t>державним</a:t>
            </a:r>
            <a:r>
              <a:rPr lang="ru-RU" dirty="0">
                <a:solidFill>
                  <a:srgbClr val="293A55"/>
                </a:solidFill>
                <a:latin typeface="+mj-lt"/>
              </a:rPr>
              <a:t> </a:t>
            </a:r>
            <a:r>
              <a:rPr lang="ru-RU" dirty="0" err="1">
                <a:solidFill>
                  <a:srgbClr val="293A55"/>
                </a:solidFill>
                <a:latin typeface="+mj-lt"/>
              </a:rPr>
              <a:t>реєстратором</a:t>
            </a:r>
            <a:r>
              <a:rPr lang="ru-RU" dirty="0">
                <a:solidFill>
                  <a:srgbClr val="293A55"/>
                </a:solidFill>
                <a:latin typeface="+mj-lt"/>
              </a:rPr>
              <a:t> у ЄДР на </a:t>
            </a:r>
            <a:r>
              <a:rPr lang="ru-RU" dirty="0" err="1">
                <a:solidFill>
                  <a:srgbClr val="293A55"/>
                </a:solidFill>
                <a:latin typeface="+mj-lt"/>
              </a:rPr>
              <a:t>виконання</a:t>
            </a:r>
            <a:r>
              <a:rPr lang="ru-RU" dirty="0">
                <a:solidFill>
                  <a:srgbClr val="293A55"/>
                </a:solidFill>
                <a:latin typeface="+mj-lt"/>
              </a:rPr>
              <a:t> судового </a:t>
            </a:r>
            <a:r>
              <a:rPr lang="ru-RU" dirty="0" err="1">
                <a:solidFill>
                  <a:srgbClr val="293A55"/>
                </a:solidFill>
                <a:latin typeface="+mj-lt"/>
              </a:rPr>
              <a:t>рішення</a:t>
            </a:r>
            <a:r>
              <a:rPr lang="ru-RU" dirty="0">
                <a:solidFill>
                  <a:srgbClr val="293A55"/>
                </a:solidFill>
                <a:latin typeface="+mj-lt"/>
              </a:rPr>
              <a:t>, про </a:t>
            </a:r>
            <a:r>
              <a:rPr lang="ru-RU" dirty="0" err="1">
                <a:solidFill>
                  <a:srgbClr val="293A55"/>
                </a:solidFill>
                <a:latin typeface="+mj-lt"/>
              </a:rPr>
              <a:t>скасування</a:t>
            </a:r>
            <a:r>
              <a:rPr lang="ru-RU" dirty="0">
                <a:solidFill>
                  <a:srgbClr val="293A55"/>
                </a:solidFill>
                <a:latin typeface="+mj-lt"/>
              </a:rPr>
              <a:t> </a:t>
            </a:r>
            <a:r>
              <a:rPr lang="ru-RU" dirty="0" err="1">
                <a:solidFill>
                  <a:srgbClr val="293A55"/>
                </a:solidFill>
                <a:latin typeface="+mj-lt"/>
              </a:rPr>
              <a:t>запису</a:t>
            </a:r>
            <a:r>
              <a:rPr lang="ru-RU" dirty="0">
                <a:solidFill>
                  <a:srgbClr val="293A55"/>
                </a:solidFill>
                <a:latin typeface="+mj-lt"/>
              </a:rPr>
              <a:t> про </a:t>
            </a:r>
            <a:r>
              <a:rPr lang="ru-RU" dirty="0" err="1">
                <a:solidFill>
                  <a:srgbClr val="293A55"/>
                </a:solidFill>
                <a:latin typeface="+mj-lt"/>
              </a:rPr>
              <a:t>державну</a:t>
            </a:r>
            <a:r>
              <a:rPr lang="ru-RU" dirty="0">
                <a:solidFill>
                  <a:srgbClr val="293A55"/>
                </a:solidFill>
                <a:latin typeface="+mj-lt"/>
              </a:rPr>
              <a:t> </a:t>
            </a:r>
            <a:r>
              <a:rPr lang="ru-RU" dirty="0" err="1">
                <a:solidFill>
                  <a:srgbClr val="293A55"/>
                </a:solidFill>
                <a:latin typeface="+mj-lt"/>
              </a:rPr>
              <a:t>реєстрацію</a:t>
            </a:r>
            <a:r>
              <a:rPr lang="ru-RU" dirty="0">
                <a:solidFill>
                  <a:srgbClr val="293A55"/>
                </a:solidFill>
                <a:latin typeface="+mj-lt"/>
              </a:rPr>
              <a:t> </a:t>
            </a:r>
            <a:r>
              <a:rPr lang="ru-RU" dirty="0" err="1">
                <a:solidFill>
                  <a:srgbClr val="293A55"/>
                </a:solidFill>
                <a:latin typeface="+mj-lt"/>
              </a:rPr>
              <a:t>юридичної</a:t>
            </a:r>
            <a:r>
              <a:rPr lang="ru-RU" dirty="0">
                <a:solidFill>
                  <a:srgbClr val="293A55"/>
                </a:solidFill>
                <a:latin typeface="+mj-lt"/>
              </a:rPr>
              <a:t> особи, </a:t>
            </a:r>
            <a:r>
              <a:rPr lang="ru-RU" dirty="0" err="1">
                <a:solidFill>
                  <a:srgbClr val="293A55"/>
                </a:solidFill>
                <a:latin typeface="+mj-lt"/>
              </a:rPr>
              <a:t>створеної</a:t>
            </a:r>
            <a:r>
              <a:rPr lang="ru-RU" dirty="0">
                <a:solidFill>
                  <a:srgbClr val="293A55"/>
                </a:solidFill>
                <a:latin typeface="+mj-lt"/>
              </a:rPr>
              <a:t> </a:t>
            </a:r>
            <a:r>
              <a:rPr lang="ru-RU" dirty="0" err="1">
                <a:solidFill>
                  <a:srgbClr val="293A55"/>
                </a:solidFill>
                <a:latin typeface="+mj-lt"/>
              </a:rPr>
              <a:t>внаслідок</a:t>
            </a:r>
            <a:r>
              <a:rPr lang="ru-RU" dirty="0">
                <a:solidFill>
                  <a:srgbClr val="293A55"/>
                </a:solidFill>
                <a:latin typeface="+mj-lt"/>
              </a:rPr>
              <a:t> </a:t>
            </a:r>
            <a:r>
              <a:rPr lang="ru-RU" dirty="0" err="1">
                <a:solidFill>
                  <a:srgbClr val="293A55"/>
                </a:solidFill>
                <a:latin typeface="+mj-lt"/>
              </a:rPr>
              <a:t>злиття</a:t>
            </a:r>
            <a:r>
              <a:rPr lang="ru-RU" dirty="0">
                <a:solidFill>
                  <a:srgbClr val="293A55"/>
                </a:solidFill>
                <a:latin typeface="+mj-lt"/>
              </a:rPr>
              <a:t> </a:t>
            </a:r>
            <a:r>
              <a:rPr lang="ru-RU" dirty="0" err="1">
                <a:solidFill>
                  <a:srgbClr val="293A55"/>
                </a:solidFill>
                <a:latin typeface="+mj-lt"/>
              </a:rPr>
              <a:t>двох</a:t>
            </a:r>
            <a:r>
              <a:rPr lang="ru-RU" dirty="0">
                <a:solidFill>
                  <a:srgbClr val="293A55"/>
                </a:solidFill>
                <a:latin typeface="+mj-lt"/>
              </a:rPr>
              <a:t> </a:t>
            </a:r>
            <a:r>
              <a:rPr lang="ru-RU" dirty="0" err="1">
                <a:solidFill>
                  <a:srgbClr val="293A55"/>
                </a:solidFill>
                <a:latin typeface="+mj-lt"/>
              </a:rPr>
              <a:t>юридичних</a:t>
            </a:r>
            <a:r>
              <a:rPr lang="ru-RU" dirty="0">
                <a:solidFill>
                  <a:srgbClr val="293A55"/>
                </a:solidFill>
                <a:latin typeface="+mj-lt"/>
              </a:rPr>
              <a:t> </a:t>
            </a:r>
            <a:r>
              <a:rPr lang="ru-RU" dirty="0" err="1">
                <a:solidFill>
                  <a:srgbClr val="293A55"/>
                </a:solidFill>
                <a:latin typeface="+mj-lt"/>
              </a:rPr>
              <a:t>осіб</a:t>
            </a:r>
            <a:r>
              <a:rPr lang="ru-RU" dirty="0">
                <a:solidFill>
                  <a:srgbClr val="293A55"/>
                </a:solidFill>
                <a:latin typeface="+mj-lt"/>
              </a:rPr>
              <a:t>, є </a:t>
            </a:r>
            <a:r>
              <a:rPr lang="ru-RU" dirty="0" err="1">
                <a:solidFill>
                  <a:srgbClr val="293A55"/>
                </a:solidFill>
                <a:latin typeface="+mj-lt"/>
              </a:rPr>
              <a:t>неналежним</a:t>
            </a:r>
            <a:r>
              <a:rPr lang="ru-RU" dirty="0">
                <a:solidFill>
                  <a:srgbClr val="293A55"/>
                </a:solidFill>
                <a:latin typeface="+mj-lt"/>
              </a:rPr>
              <a:t> способом </a:t>
            </a:r>
            <a:r>
              <a:rPr lang="ru-RU" dirty="0" err="1">
                <a:solidFill>
                  <a:srgbClr val="293A55"/>
                </a:solidFill>
                <a:latin typeface="+mj-lt"/>
              </a:rPr>
              <a:t>захисту</a:t>
            </a:r>
            <a:r>
              <a:rPr lang="ru-RU" dirty="0">
                <a:solidFill>
                  <a:srgbClr val="293A55"/>
                </a:solidFill>
                <a:latin typeface="+mj-lt"/>
              </a:rPr>
              <a:t> прав кредитора та </a:t>
            </a:r>
            <a:r>
              <a:rPr lang="ru-RU" dirty="0" err="1">
                <a:solidFill>
                  <a:srgbClr val="293A55"/>
                </a:solidFill>
                <a:latin typeface="+mj-lt"/>
              </a:rPr>
              <a:t>іпотекодержателя</a:t>
            </a:r>
            <a:r>
              <a:rPr lang="ru-RU" dirty="0">
                <a:solidFill>
                  <a:srgbClr val="293A55"/>
                </a:solidFill>
                <a:latin typeface="+mj-lt"/>
              </a:rPr>
              <a:t> майна </a:t>
            </a:r>
            <a:r>
              <a:rPr lang="ru-RU" dirty="0" err="1">
                <a:solidFill>
                  <a:srgbClr val="293A55"/>
                </a:solidFill>
                <a:latin typeface="+mj-lt"/>
              </a:rPr>
              <a:t>такої</a:t>
            </a:r>
            <a:r>
              <a:rPr lang="ru-RU" dirty="0">
                <a:solidFill>
                  <a:srgbClr val="293A55"/>
                </a:solidFill>
                <a:latin typeface="+mj-lt"/>
              </a:rPr>
              <a:t> </a:t>
            </a:r>
            <a:r>
              <a:rPr lang="ru-RU" dirty="0" err="1">
                <a:solidFill>
                  <a:srgbClr val="293A55"/>
                </a:solidFill>
                <a:latin typeface="+mj-lt"/>
              </a:rPr>
              <a:t>юридичної</a:t>
            </a:r>
            <a:r>
              <a:rPr lang="ru-RU" dirty="0">
                <a:solidFill>
                  <a:srgbClr val="293A55"/>
                </a:solidFill>
                <a:latin typeface="+mj-lt"/>
              </a:rPr>
              <a:t> особи. </a:t>
            </a:r>
            <a:r>
              <a:rPr lang="ru-RU" dirty="0" err="1">
                <a:solidFill>
                  <a:srgbClr val="293A55"/>
                </a:solidFill>
                <a:latin typeface="+mj-lt"/>
              </a:rPr>
              <a:t>Захист</a:t>
            </a:r>
            <a:r>
              <a:rPr lang="ru-RU" dirty="0">
                <a:solidFill>
                  <a:srgbClr val="293A55"/>
                </a:solidFill>
                <a:latin typeface="+mj-lt"/>
              </a:rPr>
              <a:t> </a:t>
            </a:r>
            <a:r>
              <a:rPr lang="ru-RU" dirty="0" err="1">
                <a:solidFill>
                  <a:srgbClr val="293A55"/>
                </a:solidFill>
                <a:latin typeface="+mj-lt"/>
              </a:rPr>
              <a:t>його</a:t>
            </a:r>
            <a:r>
              <a:rPr lang="ru-RU" dirty="0">
                <a:solidFill>
                  <a:srgbClr val="293A55"/>
                </a:solidFill>
                <a:latin typeface="+mj-lt"/>
              </a:rPr>
              <a:t> </a:t>
            </a:r>
            <a:r>
              <a:rPr lang="ru-RU" dirty="0" err="1">
                <a:solidFill>
                  <a:srgbClr val="293A55"/>
                </a:solidFill>
                <a:latin typeface="+mj-lt"/>
              </a:rPr>
              <a:t>майнових</a:t>
            </a:r>
            <a:r>
              <a:rPr lang="ru-RU" dirty="0">
                <a:solidFill>
                  <a:srgbClr val="293A55"/>
                </a:solidFill>
                <a:latin typeface="+mj-lt"/>
              </a:rPr>
              <a:t> прав </a:t>
            </a:r>
            <a:r>
              <a:rPr lang="ru-RU" dirty="0" err="1">
                <a:solidFill>
                  <a:srgbClr val="293A55"/>
                </a:solidFill>
                <a:latin typeface="+mj-lt"/>
              </a:rPr>
              <a:t>має</a:t>
            </a:r>
            <a:r>
              <a:rPr lang="ru-RU" dirty="0">
                <a:solidFill>
                  <a:srgbClr val="293A55"/>
                </a:solidFill>
                <a:latin typeface="+mj-lt"/>
              </a:rPr>
              <a:t> </a:t>
            </a:r>
            <a:r>
              <a:rPr lang="ru-RU" dirty="0" err="1">
                <a:solidFill>
                  <a:srgbClr val="293A55"/>
                </a:solidFill>
                <a:latin typeface="+mj-lt"/>
              </a:rPr>
              <a:t>здійснюватися</a:t>
            </a:r>
            <a:r>
              <a:rPr lang="ru-RU" dirty="0">
                <a:solidFill>
                  <a:srgbClr val="293A55"/>
                </a:solidFill>
                <a:latin typeface="+mj-lt"/>
              </a:rPr>
              <a:t> поза межами </a:t>
            </a:r>
            <a:r>
              <a:rPr lang="ru-RU" dirty="0" err="1">
                <a:solidFill>
                  <a:srgbClr val="293A55"/>
                </a:solidFill>
                <a:latin typeface="+mj-lt"/>
              </a:rPr>
              <a:t>провадження</a:t>
            </a:r>
            <a:r>
              <a:rPr lang="ru-RU" dirty="0">
                <a:solidFill>
                  <a:srgbClr val="293A55"/>
                </a:solidFill>
                <a:latin typeface="+mj-lt"/>
              </a:rPr>
              <a:t> з </a:t>
            </a:r>
            <a:r>
              <a:rPr lang="ru-RU" dirty="0" err="1">
                <a:solidFill>
                  <a:srgbClr val="293A55"/>
                </a:solidFill>
                <a:latin typeface="+mj-lt"/>
              </a:rPr>
              <a:t>оскарження</a:t>
            </a:r>
            <a:r>
              <a:rPr lang="ru-RU" dirty="0">
                <a:solidFill>
                  <a:srgbClr val="293A55"/>
                </a:solidFill>
                <a:latin typeface="+mj-lt"/>
              </a:rPr>
              <a:t> </a:t>
            </a:r>
            <a:r>
              <a:rPr lang="ru-RU" dirty="0" err="1">
                <a:solidFill>
                  <a:srgbClr val="293A55"/>
                </a:solidFill>
                <a:latin typeface="+mj-lt"/>
              </a:rPr>
              <a:t>реєстраційних</a:t>
            </a:r>
            <a:r>
              <a:rPr lang="ru-RU" dirty="0">
                <a:solidFill>
                  <a:srgbClr val="293A55"/>
                </a:solidFill>
                <a:latin typeface="+mj-lt"/>
              </a:rPr>
              <a:t> </a:t>
            </a:r>
            <a:r>
              <a:rPr lang="ru-RU" dirty="0" err="1">
                <a:solidFill>
                  <a:srgbClr val="293A55"/>
                </a:solidFill>
                <a:latin typeface="+mj-lt"/>
              </a:rPr>
              <a:t>дій</a:t>
            </a:r>
            <a:r>
              <a:rPr lang="ru-RU" dirty="0">
                <a:solidFill>
                  <a:srgbClr val="293A55"/>
                </a:solidFill>
                <a:latin typeface="+mj-lt"/>
              </a:rPr>
              <a:t> шляхом </a:t>
            </a:r>
            <a:r>
              <a:rPr lang="ru-RU" dirty="0" err="1">
                <a:solidFill>
                  <a:srgbClr val="293A55"/>
                </a:solidFill>
                <a:latin typeface="+mj-lt"/>
              </a:rPr>
              <a:t>ініціювання</a:t>
            </a:r>
            <a:r>
              <a:rPr lang="ru-RU" dirty="0">
                <a:solidFill>
                  <a:srgbClr val="293A55"/>
                </a:solidFill>
                <a:latin typeface="+mj-lt"/>
              </a:rPr>
              <a:t> </a:t>
            </a:r>
            <a:r>
              <a:rPr lang="ru-RU" dirty="0" err="1">
                <a:solidFill>
                  <a:srgbClr val="293A55"/>
                </a:solidFill>
                <a:latin typeface="+mj-lt"/>
              </a:rPr>
              <a:t>окремого</a:t>
            </a:r>
            <a:r>
              <a:rPr lang="ru-RU" dirty="0">
                <a:solidFill>
                  <a:srgbClr val="293A55"/>
                </a:solidFill>
                <a:latin typeface="+mj-lt"/>
              </a:rPr>
              <a:t> позову.</a:t>
            </a:r>
          </a:p>
          <a:p>
            <a:pPr algn="just"/>
            <a:r>
              <a:rPr lang="ru-RU" dirty="0" err="1">
                <a:solidFill>
                  <a:srgbClr val="293A55"/>
                </a:solidFill>
                <a:latin typeface="+mj-lt"/>
              </a:rPr>
              <a:t>Скасування</a:t>
            </a:r>
            <a:r>
              <a:rPr lang="ru-RU" dirty="0">
                <a:solidFill>
                  <a:srgbClr val="293A55"/>
                </a:solidFill>
                <a:latin typeface="+mj-lt"/>
              </a:rPr>
              <a:t> за </a:t>
            </a:r>
            <a:r>
              <a:rPr lang="ru-RU" dirty="0" err="1">
                <a:solidFill>
                  <a:srgbClr val="293A55"/>
                </a:solidFill>
                <a:latin typeface="+mj-lt"/>
              </a:rPr>
              <a:t>судовим</a:t>
            </a:r>
            <a:r>
              <a:rPr lang="ru-RU" dirty="0">
                <a:solidFill>
                  <a:srgbClr val="293A55"/>
                </a:solidFill>
                <a:latin typeface="+mj-lt"/>
              </a:rPr>
              <a:t> </a:t>
            </a:r>
            <a:r>
              <a:rPr lang="ru-RU" dirty="0" err="1">
                <a:solidFill>
                  <a:srgbClr val="293A55"/>
                </a:solidFill>
                <a:latin typeface="+mj-lt"/>
              </a:rPr>
              <a:t>рішенням</a:t>
            </a:r>
            <a:r>
              <a:rPr lang="ru-RU" dirty="0">
                <a:solidFill>
                  <a:srgbClr val="293A55"/>
                </a:solidFill>
                <a:latin typeface="+mj-lt"/>
              </a:rPr>
              <a:t>, яке набрало </a:t>
            </a:r>
            <a:r>
              <a:rPr lang="ru-RU" dirty="0" err="1">
                <a:solidFill>
                  <a:srgbClr val="293A55"/>
                </a:solidFill>
                <a:latin typeface="+mj-lt"/>
              </a:rPr>
              <a:t>законної</a:t>
            </a:r>
            <a:r>
              <a:rPr lang="ru-RU" dirty="0">
                <a:solidFill>
                  <a:srgbClr val="293A55"/>
                </a:solidFill>
                <a:latin typeface="+mj-lt"/>
              </a:rPr>
              <a:t> </a:t>
            </a:r>
            <a:r>
              <a:rPr lang="ru-RU" dirty="0" err="1">
                <a:solidFill>
                  <a:srgbClr val="293A55"/>
                </a:solidFill>
                <a:latin typeface="+mj-lt"/>
              </a:rPr>
              <a:t>сили</a:t>
            </a:r>
            <a:r>
              <a:rPr lang="ru-RU" dirty="0">
                <a:solidFill>
                  <a:srgbClr val="293A55"/>
                </a:solidFill>
                <a:latin typeface="+mj-lt"/>
              </a:rPr>
              <a:t>, </a:t>
            </a:r>
            <a:r>
              <a:rPr lang="ru-RU" dirty="0" err="1">
                <a:solidFill>
                  <a:srgbClr val="293A55"/>
                </a:solidFill>
                <a:latin typeface="+mj-lt"/>
              </a:rPr>
              <a:t>реєстраційного</a:t>
            </a:r>
            <a:r>
              <a:rPr lang="ru-RU" dirty="0">
                <a:solidFill>
                  <a:srgbClr val="293A55"/>
                </a:solidFill>
                <a:latin typeface="+mj-lt"/>
              </a:rPr>
              <a:t> </a:t>
            </a:r>
            <a:r>
              <a:rPr lang="ru-RU" dirty="0" err="1">
                <a:solidFill>
                  <a:srgbClr val="293A55"/>
                </a:solidFill>
                <a:latin typeface="+mj-lt"/>
              </a:rPr>
              <a:t>запису</a:t>
            </a:r>
            <a:r>
              <a:rPr lang="ru-RU" dirty="0">
                <a:solidFill>
                  <a:srgbClr val="293A55"/>
                </a:solidFill>
                <a:latin typeface="+mj-lt"/>
              </a:rPr>
              <a:t> в ЄДР про </a:t>
            </a:r>
            <a:r>
              <a:rPr lang="ru-RU" dirty="0" err="1">
                <a:solidFill>
                  <a:srgbClr val="293A55"/>
                </a:solidFill>
                <a:latin typeface="+mj-lt"/>
              </a:rPr>
              <a:t>створення</a:t>
            </a:r>
            <a:r>
              <a:rPr lang="ru-RU" dirty="0">
                <a:solidFill>
                  <a:srgbClr val="293A55"/>
                </a:solidFill>
                <a:latin typeface="+mj-lt"/>
              </a:rPr>
              <a:t> </a:t>
            </a:r>
            <a:r>
              <a:rPr lang="ru-RU" dirty="0" err="1">
                <a:solidFill>
                  <a:srgbClr val="293A55"/>
                </a:solidFill>
                <a:latin typeface="+mj-lt"/>
              </a:rPr>
              <a:t>юридичної</a:t>
            </a:r>
            <a:r>
              <a:rPr lang="ru-RU" dirty="0">
                <a:solidFill>
                  <a:srgbClr val="293A55"/>
                </a:solidFill>
                <a:latin typeface="+mj-lt"/>
              </a:rPr>
              <a:t> особи не </a:t>
            </a:r>
            <a:r>
              <a:rPr lang="ru-RU" dirty="0" err="1">
                <a:solidFill>
                  <a:srgbClr val="293A55"/>
                </a:solidFill>
                <a:latin typeface="+mj-lt"/>
              </a:rPr>
              <a:t>має</a:t>
            </a:r>
            <a:r>
              <a:rPr lang="ru-RU" dirty="0">
                <a:solidFill>
                  <a:srgbClr val="293A55"/>
                </a:solidFill>
                <a:latin typeface="+mj-lt"/>
              </a:rPr>
              <a:t> </a:t>
            </a:r>
            <a:r>
              <a:rPr lang="ru-RU" dirty="0" err="1">
                <a:solidFill>
                  <a:srgbClr val="293A55"/>
                </a:solidFill>
                <a:latin typeface="+mj-lt"/>
              </a:rPr>
              <a:t>наслідком</a:t>
            </a:r>
            <a:r>
              <a:rPr lang="ru-RU" dirty="0">
                <a:solidFill>
                  <a:srgbClr val="293A55"/>
                </a:solidFill>
                <a:latin typeface="+mj-lt"/>
              </a:rPr>
              <a:t> фактичного </a:t>
            </a:r>
            <a:r>
              <a:rPr lang="ru-RU" dirty="0" err="1">
                <a:solidFill>
                  <a:srgbClr val="293A55"/>
                </a:solidFill>
                <a:latin typeface="+mj-lt"/>
              </a:rPr>
              <a:t>припинення</a:t>
            </a:r>
            <a:r>
              <a:rPr lang="ru-RU" dirty="0">
                <a:solidFill>
                  <a:srgbClr val="293A55"/>
                </a:solidFill>
                <a:latin typeface="+mj-lt"/>
              </a:rPr>
              <a:t> </a:t>
            </a:r>
            <a:r>
              <a:rPr lang="ru-RU" dirty="0" err="1">
                <a:solidFill>
                  <a:srgbClr val="293A55"/>
                </a:solidFill>
                <a:latin typeface="+mj-lt"/>
              </a:rPr>
              <a:t>такої</a:t>
            </a:r>
            <a:r>
              <a:rPr lang="ru-RU" dirty="0">
                <a:solidFill>
                  <a:srgbClr val="293A55"/>
                </a:solidFill>
                <a:latin typeface="+mj-lt"/>
              </a:rPr>
              <a:t> особи. </a:t>
            </a:r>
            <a:r>
              <a:rPr lang="ru-RU" dirty="0" err="1">
                <a:solidFill>
                  <a:srgbClr val="293A55"/>
                </a:solidFill>
                <a:latin typeface="+mj-lt"/>
              </a:rPr>
              <a:t>Рішення</a:t>
            </a:r>
            <a:r>
              <a:rPr lang="ru-RU" dirty="0">
                <a:solidFill>
                  <a:srgbClr val="293A55"/>
                </a:solidFill>
                <a:latin typeface="+mj-lt"/>
              </a:rPr>
              <a:t> про </a:t>
            </a:r>
            <a:r>
              <a:rPr lang="ru-RU" dirty="0" err="1">
                <a:solidFill>
                  <a:srgbClr val="293A55"/>
                </a:solidFill>
                <a:latin typeface="+mj-lt"/>
              </a:rPr>
              <a:t>її</a:t>
            </a:r>
            <a:r>
              <a:rPr lang="ru-RU" dirty="0">
                <a:solidFill>
                  <a:srgbClr val="293A55"/>
                </a:solidFill>
                <a:latin typeface="+mj-lt"/>
              </a:rPr>
              <a:t> </a:t>
            </a:r>
            <a:r>
              <a:rPr lang="ru-RU" dirty="0" err="1">
                <a:solidFill>
                  <a:srgbClr val="293A55"/>
                </a:solidFill>
                <a:latin typeface="+mj-lt"/>
              </a:rPr>
              <a:t>припинення</a:t>
            </a:r>
            <a:r>
              <a:rPr lang="ru-RU" dirty="0">
                <a:solidFill>
                  <a:srgbClr val="293A55"/>
                </a:solidFill>
                <a:latin typeface="+mj-lt"/>
              </a:rPr>
              <a:t>, </a:t>
            </a:r>
            <a:r>
              <a:rPr lang="ru-RU" dirty="0" err="1">
                <a:solidFill>
                  <a:srgbClr val="293A55"/>
                </a:solidFill>
                <a:latin typeface="+mj-lt"/>
              </a:rPr>
              <a:t>зокрема</a:t>
            </a:r>
            <a:r>
              <a:rPr lang="ru-RU" dirty="0">
                <a:solidFill>
                  <a:srgbClr val="293A55"/>
                </a:solidFill>
                <a:latin typeface="+mj-lt"/>
              </a:rPr>
              <a:t> шляхом </a:t>
            </a:r>
            <a:r>
              <a:rPr lang="ru-RU" dirty="0" err="1">
                <a:solidFill>
                  <a:srgbClr val="293A55"/>
                </a:solidFill>
                <a:latin typeface="+mj-lt"/>
              </a:rPr>
              <a:t>ліквідації</a:t>
            </a:r>
            <a:r>
              <a:rPr lang="ru-RU" dirty="0">
                <a:solidFill>
                  <a:srgbClr val="293A55"/>
                </a:solidFill>
                <a:latin typeface="+mj-lt"/>
              </a:rPr>
              <a:t>, </a:t>
            </a:r>
            <a:r>
              <a:rPr lang="ru-RU" dirty="0" err="1">
                <a:solidFill>
                  <a:srgbClr val="293A55"/>
                </a:solidFill>
                <a:latin typeface="+mj-lt"/>
              </a:rPr>
              <a:t>ухвалюють</a:t>
            </a:r>
            <a:r>
              <a:rPr lang="ru-RU" dirty="0">
                <a:solidFill>
                  <a:srgbClr val="293A55"/>
                </a:solidFill>
                <a:latin typeface="+mj-lt"/>
              </a:rPr>
              <a:t> </a:t>
            </a:r>
            <a:r>
              <a:rPr lang="ru-RU" dirty="0" err="1">
                <a:solidFill>
                  <a:srgbClr val="293A55"/>
                </a:solidFill>
                <a:latin typeface="+mj-lt"/>
              </a:rPr>
              <a:t>її</a:t>
            </a:r>
            <a:r>
              <a:rPr lang="ru-RU" dirty="0">
                <a:solidFill>
                  <a:srgbClr val="293A55"/>
                </a:solidFill>
                <a:latin typeface="+mj-lt"/>
              </a:rPr>
              <a:t> </a:t>
            </a:r>
            <a:r>
              <a:rPr lang="ru-RU" dirty="0" err="1">
                <a:solidFill>
                  <a:srgbClr val="293A55"/>
                </a:solidFill>
                <a:latin typeface="+mj-lt"/>
              </a:rPr>
              <a:t>учасники</a:t>
            </a:r>
            <a:r>
              <a:rPr lang="ru-RU" dirty="0">
                <a:solidFill>
                  <a:srgbClr val="293A55"/>
                </a:solidFill>
                <a:latin typeface="+mj-lt"/>
              </a:rPr>
              <a:t> (суд, </a:t>
            </a:r>
            <a:r>
              <a:rPr lang="ru-RU" dirty="0" err="1">
                <a:solidFill>
                  <a:srgbClr val="293A55"/>
                </a:solidFill>
                <a:latin typeface="+mj-lt"/>
              </a:rPr>
              <a:t>відповідний</a:t>
            </a:r>
            <a:r>
              <a:rPr lang="ru-RU" dirty="0">
                <a:solidFill>
                  <a:srgbClr val="293A55"/>
                </a:solidFill>
                <a:latin typeface="+mj-lt"/>
              </a:rPr>
              <a:t> </a:t>
            </a:r>
            <a:r>
              <a:rPr lang="ru-RU" dirty="0" err="1">
                <a:solidFill>
                  <a:srgbClr val="293A55"/>
                </a:solidFill>
                <a:latin typeface="+mj-lt"/>
              </a:rPr>
              <a:t>державний</a:t>
            </a:r>
            <a:r>
              <a:rPr lang="ru-RU" dirty="0">
                <a:solidFill>
                  <a:srgbClr val="293A55"/>
                </a:solidFill>
                <a:latin typeface="+mj-lt"/>
              </a:rPr>
              <a:t> орган). </a:t>
            </a:r>
            <a:r>
              <a:rPr lang="ru-RU" dirty="0" err="1">
                <a:solidFill>
                  <a:srgbClr val="293A55"/>
                </a:solidFill>
                <a:latin typeface="+mj-lt"/>
              </a:rPr>
              <a:t>Воно</a:t>
            </a:r>
            <a:r>
              <a:rPr lang="ru-RU" dirty="0">
                <a:solidFill>
                  <a:srgbClr val="293A55"/>
                </a:solidFill>
                <a:latin typeface="+mj-lt"/>
              </a:rPr>
              <a:t> є </a:t>
            </a:r>
            <a:r>
              <a:rPr lang="ru-RU" dirty="0" err="1">
                <a:solidFill>
                  <a:srgbClr val="293A55"/>
                </a:solidFill>
                <a:latin typeface="+mj-lt"/>
              </a:rPr>
              <a:t>передумовою</a:t>
            </a:r>
            <a:r>
              <a:rPr lang="ru-RU" dirty="0">
                <a:solidFill>
                  <a:srgbClr val="293A55"/>
                </a:solidFill>
                <a:latin typeface="+mj-lt"/>
              </a:rPr>
              <a:t> для </a:t>
            </a:r>
            <a:r>
              <a:rPr lang="ru-RU" dirty="0" err="1">
                <a:solidFill>
                  <a:srgbClr val="293A55"/>
                </a:solidFill>
                <a:latin typeface="+mj-lt"/>
              </a:rPr>
              <a:t>проведення</a:t>
            </a:r>
            <a:r>
              <a:rPr lang="ru-RU" dirty="0">
                <a:solidFill>
                  <a:srgbClr val="293A55"/>
                </a:solidFill>
                <a:latin typeface="+mj-lt"/>
              </a:rPr>
              <a:t> </a:t>
            </a:r>
            <a:r>
              <a:rPr lang="ru-RU" dirty="0" err="1">
                <a:solidFill>
                  <a:srgbClr val="293A55"/>
                </a:solidFill>
                <a:latin typeface="+mj-lt"/>
              </a:rPr>
              <a:t>процедури</a:t>
            </a:r>
            <a:r>
              <a:rPr lang="ru-RU" dirty="0">
                <a:solidFill>
                  <a:srgbClr val="293A55"/>
                </a:solidFill>
                <a:latin typeface="+mj-lt"/>
              </a:rPr>
              <a:t> </a:t>
            </a:r>
            <a:r>
              <a:rPr lang="ru-RU" dirty="0" err="1">
                <a:solidFill>
                  <a:srgbClr val="293A55"/>
                </a:solidFill>
                <a:latin typeface="+mj-lt"/>
              </a:rPr>
              <a:t>ліквідації</a:t>
            </a:r>
            <a:r>
              <a:rPr lang="ru-RU" dirty="0">
                <a:solidFill>
                  <a:srgbClr val="293A55"/>
                </a:solidFill>
                <a:latin typeface="+mj-lt"/>
              </a:rPr>
              <a:t> </a:t>
            </a:r>
            <a:r>
              <a:rPr lang="ru-RU" dirty="0" err="1">
                <a:solidFill>
                  <a:srgbClr val="293A55"/>
                </a:solidFill>
                <a:latin typeface="+mj-lt"/>
              </a:rPr>
              <a:t>юридичної</a:t>
            </a:r>
            <a:r>
              <a:rPr lang="ru-RU" dirty="0">
                <a:solidFill>
                  <a:srgbClr val="293A55"/>
                </a:solidFill>
                <a:latin typeface="+mj-lt"/>
              </a:rPr>
              <a:t> особи в порядку, </a:t>
            </a:r>
            <a:r>
              <a:rPr lang="ru-RU" dirty="0" err="1">
                <a:solidFill>
                  <a:srgbClr val="293A55"/>
                </a:solidFill>
                <a:latin typeface="+mj-lt"/>
              </a:rPr>
              <a:t>визначеному</a:t>
            </a:r>
            <a:r>
              <a:rPr lang="ru-RU" dirty="0">
                <a:solidFill>
                  <a:srgbClr val="293A55"/>
                </a:solidFill>
                <a:latin typeface="+mj-lt"/>
              </a:rPr>
              <a:t> </a:t>
            </a:r>
            <a:r>
              <a:rPr lang="ru-RU" dirty="0" err="1">
                <a:solidFill>
                  <a:srgbClr val="00ADFA"/>
                </a:solidFill>
                <a:latin typeface="+mj-lt"/>
                <a:hlinkClick r:id="rId3"/>
              </a:rPr>
              <a:t>статтею</a:t>
            </a:r>
            <a:r>
              <a:rPr lang="ru-RU" dirty="0">
                <a:solidFill>
                  <a:srgbClr val="00ADFA"/>
                </a:solidFill>
                <a:latin typeface="+mj-lt"/>
                <a:hlinkClick r:id="rId3"/>
              </a:rPr>
              <a:t> 111 ЦК </a:t>
            </a:r>
            <a:r>
              <a:rPr lang="ru-RU" dirty="0" err="1">
                <a:solidFill>
                  <a:srgbClr val="00ADFA"/>
                </a:solidFill>
                <a:latin typeface="+mj-lt"/>
                <a:hlinkClick r:id="rId3"/>
              </a:rPr>
              <a:t>України</a:t>
            </a:r>
            <a:r>
              <a:rPr lang="ru-RU" dirty="0">
                <a:solidFill>
                  <a:srgbClr val="293A55"/>
                </a:solidFill>
                <a:latin typeface="+mj-lt"/>
              </a:rPr>
              <a:t>, </a:t>
            </a:r>
            <a:r>
              <a:rPr lang="ru-RU" dirty="0" err="1">
                <a:solidFill>
                  <a:srgbClr val="00ADFA"/>
                </a:solidFill>
                <a:latin typeface="+mj-lt"/>
                <a:hlinkClick r:id="rId4"/>
              </a:rPr>
              <a:t>статтею</a:t>
            </a:r>
            <a:r>
              <a:rPr lang="ru-RU" dirty="0">
                <a:solidFill>
                  <a:srgbClr val="00ADFA"/>
                </a:solidFill>
                <a:latin typeface="+mj-lt"/>
                <a:hlinkClick r:id="rId4"/>
              </a:rPr>
              <a:t> 25 Закону </a:t>
            </a:r>
            <a:r>
              <a:rPr lang="ru-RU" dirty="0" err="1">
                <a:solidFill>
                  <a:srgbClr val="00ADFA"/>
                </a:solidFill>
                <a:latin typeface="+mj-lt"/>
                <a:hlinkClick r:id="rId4"/>
              </a:rPr>
              <a:t>України</a:t>
            </a:r>
            <a:r>
              <a:rPr lang="ru-RU" dirty="0">
                <a:solidFill>
                  <a:srgbClr val="00ADFA"/>
                </a:solidFill>
                <a:latin typeface="+mj-lt"/>
                <a:hlinkClick r:id="rId4"/>
              </a:rPr>
              <a:t> "Про </a:t>
            </a:r>
            <a:r>
              <a:rPr lang="ru-RU" dirty="0" err="1">
                <a:solidFill>
                  <a:srgbClr val="00ADFA"/>
                </a:solidFill>
                <a:latin typeface="+mj-lt"/>
                <a:hlinkClick r:id="rId4"/>
              </a:rPr>
              <a:t>державну</a:t>
            </a:r>
            <a:r>
              <a:rPr lang="ru-RU" dirty="0">
                <a:solidFill>
                  <a:srgbClr val="00ADFA"/>
                </a:solidFill>
                <a:latin typeface="+mj-lt"/>
                <a:hlinkClick r:id="rId4"/>
              </a:rPr>
              <a:t> </a:t>
            </a:r>
            <a:r>
              <a:rPr lang="ru-RU" dirty="0" err="1">
                <a:solidFill>
                  <a:srgbClr val="00ADFA"/>
                </a:solidFill>
                <a:latin typeface="+mj-lt"/>
                <a:hlinkClick r:id="rId4"/>
              </a:rPr>
              <a:t>реєстрацію</a:t>
            </a:r>
            <a:r>
              <a:rPr lang="ru-RU" dirty="0">
                <a:solidFill>
                  <a:srgbClr val="00ADFA"/>
                </a:solidFill>
                <a:latin typeface="+mj-lt"/>
                <a:hlinkClick r:id="rId4"/>
              </a:rPr>
              <a:t> </a:t>
            </a:r>
            <a:r>
              <a:rPr lang="ru-RU" dirty="0" err="1">
                <a:solidFill>
                  <a:srgbClr val="00ADFA"/>
                </a:solidFill>
                <a:latin typeface="+mj-lt"/>
                <a:hlinkClick r:id="rId4"/>
              </a:rPr>
              <a:t>юридичних</a:t>
            </a:r>
            <a:r>
              <a:rPr lang="ru-RU" dirty="0">
                <a:solidFill>
                  <a:srgbClr val="00ADFA"/>
                </a:solidFill>
                <a:latin typeface="+mj-lt"/>
                <a:hlinkClick r:id="rId4"/>
              </a:rPr>
              <a:t> </a:t>
            </a:r>
            <a:r>
              <a:rPr lang="ru-RU" dirty="0" err="1">
                <a:solidFill>
                  <a:srgbClr val="00ADFA"/>
                </a:solidFill>
                <a:latin typeface="+mj-lt"/>
                <a:hlinkClick r:id="rId4"/>
              </a:rPr>
              <a:t>осіб</a:t>
            </a:r>
            <a:r>
              <a:rPr lang="ru-RU" dirty="0">
                <a:solidFill>
                  <a:srgbClr val="00ADFA"/>
                </a:solidFill>
                <a:latin typeface="+mj-lt"/>
                <a:hlinkClick r:id="rId4"/>
              </a:rPr>
              <a:t> та </a:t>
            </a:r>
            <a:r>
              <a:rPr lang="ru-RU" dirty="0" err="1">
                <a:solidFill>
                  <a:srgbClr val="00ADFA"/>
                </a:solidFill>
                <a:latin typeface="+mj-lt"/>
                <a:hlinkClick r:id="rId4"/>
              </a:rPr>
              <a:t>фізичних</a:t>
            </a:r>
            <a:r>
              <a:rPr lang="ru-RU" dirty="0">
                <a:solidFill>
                  <a:srgbClr val="00ADFA"/>
                </a:solidFill>
                <a:latin typeface="+mj-lt"/>
                <a:hlinkClick r:id="rId4"/>
              </a:rPr>
              <a:t> </a:t>
            </a:r>
            <a:r>
              <a:rPr lang="ru-RU" dirty="0" err="1">
                <a:solidFill>
                  <a:srgbClr val="00ADFA"/>
                </a:solidFill>
                <a:latin typeface="+mj-lt"/>
                <a:hlinkClick r:id="rId4"/>
              </a:rPr>
              <a:t>осіб</a:t>
            </a:r>
            <a:r>
              <a:rPr lang="ru-RU" dirty="0">
                <a:solidFill>
                  <a:srgbClr val="00ADFA"/>
                </a:solidFill>
                <a:latin typeface="+mj-lt"/>
                <a:hlinkClick r:id="rId4"/>
              </a:rPr>
              <a:t> - </a:t>
            </a:r>
            <a:r>
              <a:rPr lang="ru-RU" dirty="0" err="1">
                <a:solidFill>
                  <a:srgbClr val="00ADFA"/>
                </a:solidFill>
                <a:latin typeface="+mj-lt"/>
                <a:hlinkClick r:id="rId4"/>
              </a:rPr>
              <a:t>підприємців</a:t>
            </a:r>
            <a:r>
              <a:rPr lang="ru-RU" dirty="0">
                <a:solidFill>
                  <a:srgbClr val="00ADFA"/>
                </a:solidFill>
                <a:latin typeface="+mj-lt"/>
                <a:hlinkClick r:id="rId4"/>
              </a:rPr>
              <a:t>"</a:t>
            </a:r>
            <a:r>
              <a:rPr lang="ru-RU" dirty="0">
                <a:solidFill>
                  <a:srgbClr val="293A55"/>
                </a:solidFill>
                <a:latin typeface="+mj-lt"/>
              </a:rPr>
              <a:t>, </a:t>
            </a:r>
            <a:r>
              <a:rPr lang="ru-RU" dirty="0" err="1">
                <a:solidFill>
                  <a:srgbClr val="293A55"/>
                </a:solidFill>
                <a:latin typeface="+mj-lt"/>
              </a:rPr>
              <a:t>із</a:t>
            </a:r>
            <a:r>
              <a:rPr lang="ru-RU" dirty="0">
                <a:solidFill>
                  <a:srgbClr val="293A55"/>
                </a:solidFill>
                <a:latin typeface="+mj-lt"/>
              </a:rPr>
              <a:t> </a:t>
            </a:r>
            <a:r>
              <a:rPr lang="ru-RU" dirty="0" err="1">
                <a:solidFill>
                  <a:srgbClr val="293A55"/>
                </a:solidFill>
                <a:latin typeface="+mj-lt"/>
              </a:rPr>
              <a:t>подальшим</a:t>
            </a:r>
            <a:r>
              <a:rPr lang="ru-RU" dirty="0">
                <a:solidFill>
                  <a:srgbClr val="293A55"/>
                </a:solidFill>
                <a:latin typeface="+mj-lt"/>
              </a:rPr>
              <a:t> </a:t>
            </a:r>
            <a:r>
              <a:rPr lang="ru-RU" dirty="0" err="1">
                <a:solidFill>
                  <a:srgbClr val="293A55"/>
                </a:solidFill>
                <a:latin typeface="+mj-lt"/>
              </a:rPr>
              <a:t>унесенням</a:t>
            </a:r>
            <a:r>
              <a:rPr lang="ru-RU" dirty="0">
                <a:solidFill>
                  <a:srgbClr val="293A55"/>
                </a:solidFill>
                <a:latin typeface="+mj-lt"/>
              </a:rPr>
              <a:t> до ЄДР </a:t>
            </a:r>
            <a:r>
              <a:rPr lang="ru-RU" dirty="0" err="1">
                <a:solidFill>
                  <a:srgbClr val="293A55"/>
                </a:solidFill>
                <a:latin typeface="+mj-lt"/>
              </a:rPr>
              <a:t>запису</a:t>
            </a:r>
            <a:r>
              <a:rPr lang="ru-RU" dirty="0">
                <a:solidFill>
                  <a:srgbClr val="293A55"/>
                </a:solidFill>
                <a:latin typeface="+mj-lt"/>
              </a:rPr>
              <a:t> про </a:t>
            </a:r>
            <a:r>
              <a:rPr lang="ru-RU" dirty="0" err="1">
                <a:solidFill>
                  <a:srgbClr val="293A55"/>
                </a:solidFill>
                <a:latin typeface="+mj-lt"/>
              </a:rPr>
              <a:t>припинення</a:t>
            </a:r>
            <a:r>
              <a:rPr lang="ru-RU" dirty="0">
                <a:solidFill>
                  <a:srgbClr val="293A55"/>
                </a:solidFill>
                <a:latin typeface="+mj-lt"/>
              </a:rPr>
              <a:t> </a:t>
            </a:r>
            <a:r>
              <a:rPr lang="ru-RU" dirty="0" err="1">
                <a:solidFill>
                  <a:srgbClr val="293A55"/>
                </a:solidFill>
                <a:latin typeface="+mj-lt"/>
              </a:rPr>
              <a:t>юридичної</a:t>
            </a:r>
            <a:r>
              <a:rPr lang="ru-RU" dirty="0">
                <a:solidFill>
                  <a:srgbClr val="293A55"/>
                </a:solidFill>
                <a:latin typeface="+mj-lt"/>
              </a:rPr>
              <a:t> особи, </a:t>
            </a:r>
            <a:r>
              <a:rPr lang="ru-RU" dirty="0" err="1">
                <a:solidFill>
                  <a:srgbClr val="293A55"/>
                </a:solidFill>
                <a:latin typeface="+mj-lt"/>
              </a:rPr>
              <a:t>зокрема</a:t>
            </a:r>
            <a:r>
              <a:rPr lang="ru-RU" dirty="0">
                <a:solidFill>
                  <a:srgbClr val="293A55"/>
                </a:solidFill>
                <a:latin typeface="+mj-lt"/>
              </a:rPr>
              <a:t> за </a:t>
            </a:r>
            <a:r>
              <a:rPr lang="ru-RU" dirty="0" err="1">
                <a:solidFill>
                  <a:srgbClr val="293A55"/>
                </a:solidFill>
                <a:latin typeface="+mj-lt"/>
              </a:rPr>
              <a:t>наслідком</a:t>
            </a:r>
            <a:r>
              <a:rPr lang="ru-RU" dirty="0">
                <a:solidFill>
                  <a:srgbClr val="293A55"/>
                </a:solidFill>
                <a:latin typeface="+mj-lt"/>
              </a:rPr>
              <a:t> </a:t>
            </a:r>
            <a:r>
              <a:rPr lang="ru-RU" dirty="0" err="1">
                <a:solidFill>
                  <a:srgbClr val="293A55"/>
                </a:solidFill>
                <a:latin typeface="+mj-lt"/>
              </a:rPr>
              <a:t>спрощеної</a:t>
            </a:r>
            <a:r>
              <a:rPr lang="ru-RU" dirty="0">
                <a:solidFill>
                  <a:srgbClr val="293A55"/>
                </a:solidFill>
                <a:latin typeface="+mj-lt"/>
              </a:rPr>
              <a:t> </a:t>
            </a:r>
            <a:r>
              <a:rPr lang="ru-RU" dirty="0" err="1">
                <a:solidFill>
                  <a:srgbClr val="293A55"/>
                </a:solidFill>
                <a:latin typeface="+mj-lt"/>
              </a:rPr>
              <a:t>процедури</a:t>
            </a:r>
            <a:r>
              <a:rPr lang="ru-RU" dirty="0">
                <a:solidFill>
                  <a:srgbClr val="293A55"/>
                </a:solidFill>
                <a:latin typeface="+mj-lt"/>
              </a:rPr>
              <a:t> </a:t>
            </a:r>
            <a:r>
              <a:rPr lang="ru-RU" dirty="0" err="1">
                <a:solidFill>
                  <a:srgbClr val="293A55"/>
                </a:solidFill>
                <a:latin typeface="+mj-lt"/>
              </a:rPr>
              <a:t>після</a:t>
            </a:r>
            <a:r>
              <a:rPr lang="ru-RU" dirty="0">
                <a:solidFill>
                  <a:srgbClr val="293A55"/>
                </a:solidFill>
                <a:latin typeface="+mj-lt"/>
              </a:rPr>
              <a:t> 1 </a:t>
            </a:r>
            <a:r>
              <a:rPr lang="ru-RU" dirty="0" err="1">
                <a:solidFill>
                  <a:srgbClr val="293A55"/>
                </a:solidFill>
                <a:latin typeface="+mj-lt"/>
              </a:rPr>
              <a:t>липня</a:t>
            </a:r>
            <a:r>
              <a:rPr lang="ru-RU" dirty="0">
                <a:solidFill>
                  <a:srgbClr val="293A55"/>
                </a:solidFill>
                <a:latin typeface="+mj-lt"/>
              </a:rPr>
              <a:t> 2004 року.</a:t>
            </a:r>
            <a:endParaRPr lang="ru-RU" b="0" i="0" dirty="0">
              <a:solidFill>
                <a:srgbClr val="293A55"/>
              </a:solidFill>
              <a:effectLst/>
              <a:latin typeface="+mj-lt"/>
            </a:endParaRPr>
          </a:p>
        </p:txBody>
      </p:sp>
    </p:spTree>
    <p:extLst>
      <p:ext uri="{BB962C8B-B14F-4D97-AF65-F5344CB8AC3E}">
        <p14:creationId xmlns:p14="http://schemas.microsoft.com/office/powerpoint/2010/main" val="275212347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44731" y="751344"/>
            <a:ext cx="10824755" cy="3970318"/>
          </a:xfrm>
          <a:prstGeom prst="rect">
            <a:avLst/>
          </a:prstGeom>
        </p:spPr>
        <p:txBody>
          <a:bodyPr wrap="square">
            <a:spAutoFit/>
          </a:bodyPr>
          <a:lstStyle/>
          <a:p>
            <a:pPr algn="ctr"/>
            <a:r>
              <a:rPr lang="ru-RU" b="1" dirty="0">
                <a:solidFill>
                  <a:srgbClr val="293A55"/>
                </a:solidFill>
                <a:latin typeface="+mj-lt"/>
              </a:rPr>
              <a:t>ВЕРХОВНИЙ СУД</a:t>
            </a:r>
            <a:endParaRPr lang="ru-RU" dirty="0">
              <a:solidFill>
                <a:srgbClr val="293A55"/>
              </a:solidFill>
              <a:latin typeface="+mj-lt"/>
            </a:endParaRPr>
          </a:p>
          <a:p>
            <a:pPr algn="ctr"/>
            <a:r>
              <a:rPr lang="ru-RU" b="1" dirty="0">
                <a:solidFill>
                  <a:srgbClr val="293A55"/>
                </a:solidFill>
                <a:latin typeface="+mj-lt"/>
              </a:rPr>
              <a:t>ПРАВОВА ПОЗИЦІЯ</a:t>
            </a:r>
            <a:br>
              <a:rPr lang="ru-RU" b="1" dirty="0">
                <a:solidFill>
                  <a:srgbClr val="293A55"/>
                </a:solidFill>
                <a:latin typeface="+mj-lt"/>
              </a:rPr>
            </a:br>
            <a:r>
              <a:rPr lang="ru-RU" b="1" dirty="0">
                <a:solidFill>
                  <a:srgbClr val="293A55"/>
                </a:solidFill>
                <a:latin typeface="+mj-lt"/>
              </a:rPr>
              <a:t>(</a:t>
            </a:r>
            <a:r>
              <a:rPr lang="ru-RU" b="1" dirty="0">
                <a:solidFill>
                  <a:srgbClr val="00ADFA"/>
                </a:solidFill>
                <a:latin typeface="+mj-lt"/>
                <a:hlinkClick r:id="rId2"/>
              </a:rPr>
              <a:t>постанова </a:t>
            </a:r>
            <a:r>
              <a:rPr lang="ru-RU" b="1" dirty="0" err="1">
                <a:solidFill>
                  <a:srgbClr val="00ADFA"/>
                </a:solidFill>
                <a:latin typeface="+mj-lt"/>
                <a:hlinkClick r:id="rId2"/>
              </a:rPr>
              <a:t>від</a:t>
            </a:r>
            <a:r>
              <a:rPr lang="ru-RU" b="1" dirty="0">
                <a:solidFill>
                  <a:srgbClr val="00ADFA"/>
                </a:solidFill>
                <a:latin typeface="+mj-lt"/>
                <a:hlinkClick r:id="rId2"/>
              </a:rPr>
              <a:t> 21.07.2022 р. у </a:t>
            </a:r>
            <a:r>
              <a:rPr lang="ru-RU" b="1" dirty="0" err="1">
                <a:solidFill>
                  <a:srgbClr val="00ADFA"/>
                </a:solidFill>
                <a:latin typeface="+mj-lt"/>
                <a:hlinkClick r:id="rId2"/>
              </a:rPr>
              <a:t>справі</a:t>
            </a:r>
            <a:r>
              <a:rPr lang="ru-RU" b="1" dirty="0">
                <a:solidFill>
                  <a:srgbClr val="00ADFA"/>
                </a:solidFill>
                <a:latin typeface="+mj-lt"/>
                <a:hlinkClick r:id="rId2"/>
              </a:rPr>
              <a:t> N 537/4780/18</a:t>
            </a:r>
            <a:r>
              <a:rPr lang="ru-RU" b="1" dirty="0" smtClean="0">
                <a:solidFill>
                  <a:srgbClr val="293A55"/>
                </a:solidFill>
                <a:latin typeface="+mj-lt"/>
              </a:rPr>
              <a:t>)</a:t>
            </a:r>
          </a:p>
          <a:p>
            <a:pPr algn="ctr"/>
            <a:r>
              <a:rPr lang="ru-RU" b="1" dirty="0" err="1">
                <a:solidFill>
                  <a:srgbClr val="293A55"/>
                </a:solidFill>
                <a:latin typeface="+mj-lt"/>
              </a:rPr>
              <a:t>Щодо</a:t>
            </a:r>
            <a:r>
              <a:rPr lang="ru-RU" b="1" dirty="0">
                <a:solidFill>
                  <a:srgbClr val="293A55"/>
                </a:solidFill>
                <a:latin typeface="+mj-lt"/>
              </a:rPr>
              <a:t> </a:t>
            </a:r>
            <a:r>
              <a:rPr lang="ru-RU" b="1" dirty="0" err="1">
                <a:solidFill>
                  <a:srgbClr val="293A55"/>
                </a:solidFill>
                <a:latin typeface="+mj-lt"/>
              </a:rPr>
              <a:t>підстав</a:t>
            </a:r>
            <a:r>
              <a:rPr lang="ru-RU" b="1" dirty="0">
                <a:solidFill>
                  <a:srgbClr val="293A55"/>
                </a:solidFill>
                <a:latin typeface="+mj-lt"/>
              </a:rPr>
              <a:t> для </a:t>
            </a:r>
            <a:r>
              <a:rPr lang="ru-RU" b="1" dirty="0" err="1">
                <a:solidFill>
                  <a:srgbClr val="293A55"/>
                </a:solidFill>
                <a:latin typeface="+mj-lt"/>
              </a:rPr>
              <a:t>відмови</a:t>
            </a:r>
            <a:r>
              <a:rPr lang="ru-RU" b="1" dirty="0">
                <a:solidFill>
                  <a:srgbClr val="293A55"/>
                </a:solidFill>
                <a:latin typeface="+mj-lt"/>
              </a:rPr>
              <a:t> в </a:t>
            </a:r>
            <a:r>
              <a:rPr lang="ru-RU" b="1" dirty="0" err="1">
                <a:solidFill>
                  <a:srgbClr val="293A55"/>
                </a:solidFill>
                <a:latin typeface="+mj-lt"/>
              </a:rPr>
              <a:t>задоволенні</a:t>
            </a:r>
            <a:r>
              <a:rPr lang="ru-RU" b="1" dirty="0">
                <a:solidFill>
                  <a:srgbClr val="293A55"/>
                </a:solidFill>
                <a:latin typeface="+mj-lt"/>
              </a:rPr>
              <a:t> </a:t>
            </a:r>
            <a:r>
              <a:rPr lang="ru-RU" b="1" dirty="0" err="1">
                <a:solidFill>
                  <a:srgbClr val="293A55"/>
                </a:solidFill>
                <a:latin typeface="+mj-lt"/>
              </a:rPr>
              <a:t>вимог</a:t>
            </a:r>
            <a:r>
              <a:rPr lang="ru-RU" b="1" dirty="0">
                <a:solidFill>
                  <a:srgbClr val="293A55"/>
                </a:solidFill>
                <a:latin typeface="+mj-lt"/>
              </a:rPr>
              <a:t> </a:t>
            </a:r>
            <a:r>
              <a:rPr lang="ru-RU" b="1" dirty="0" smtClean="0">
                <a:solidFill>
                  <a:srgbClr val="293A55"/>
                </a:solidFill>
                <a:latin typeface="+mj-lt"/>
              </a:rPr>
              <a:t>кредитора</a:t>
            </a:r>
          </a:p>
          <a:p>
            <a:pPr algn="ctr"/>
            <a:endParaRPr lang="ru-RU" b="1" dirty="0">
              <a:solidFill>
                <a:srgbClr val="293A55"/>
              </a:solidFill>
              <a:latin typeface="+mj-lt"/>
            </a:endParaRPr>
          </a:p>
          <a:p>
            <a:pPr algn="just"/>
            <a:r>
              <a:rPr lang="ru-RU" dirty="0" err="1">
                <a:solidFill>
                  <a:srgbClr val="293A55"/>
                </a:solidFill>
                <a:latin typeface="+mj-lt"/>
              </a:rPr>
              <a:t>Відсутність</a:t>
            </a:r>
            <a:r>
              <a:rPr lang="ru-RU" dirty="0">
                <a:solidFill>
                  <a:srgbClr val="293A55"/>
                </a:solidFill>
                <a:latin typeface="+mj-lt"/>
              </a:rPr>
              <a:t> у </a:t>
            </a:r>
            <a:r>
              <a:rPr lang="ru-RU" dirty="0" err="1">
                <a:solidFill>
                  <a:srgbClr val="293A55"/>
                </a:solidFill>
                <a:latin typeface="+mj-lt"/>
              </a:rPr>
              <a:t>спадкоємця</a:t>
            </a:r>
            <a:r>
              <a:rPr lang="ru-RU" dirty="0">
                <a:solidFill>
                  <a:srgbClr val="293A55"/>
                </a:solidFill>
                <a:latin typeface="+mj-lt"/>
              </a:rPr>
              <a:t> </a:t>
            </a:r>
            <a:r>
              <a:rPr lang="ru-RU" dirty="0" err="1">
                <a:solidFill>
                  <a:srgbClr val="293A55"/>
                </a:solidFill>
                <a:latin typeface="+mj-lt"/>
              </a:rPr>
              <a:t>свідоцтва</a:t>
            </a:r>
            <a:r>
              <a:rPr lang="ru-RU" dirty="0">
                <a:solidFill>
                  <a:srgbClr val="293A55"/>
                </a:solidFill>
                <a:latin typeface="+mj-lt"/>
              </a:rPr>
              <a:t> про право на </a:t>
            </a:r>
            <a:r>
              <a:rPr lang="ru-RU" dirty="0" err="1">
                <a:solidFill>
                  <a:srgbClr val="293A55"/>
                </a:solidFill>
                <a:latin typeface="+mj-lt"/>
              </a:rPr>
              <a:t>спадщину</a:t>
            </a:r>
            <a:r>
              <a:rPr lang="ru-RU" dirty="0">
                <a:solidFill>
                  <a:srgbClr val="293A55"/>
                </a:solidFill>
                <a:latin typeface="+mj-lt"/>
              </a:rPr>
              <a:t> сама по </a:t>
            </a:r>
            <a:r>
              <a:rPr lang="ru-RU" dirty="0" err="1">
                <a:solidFill>
                  <a:srgbClr val="293A55"/>
                </a:solidFill>
                <a:latin typeface="+mj-lt"/>
              </a:rPr>
              <a:t>собі</a:t>
            </a:r>
            <a:r>
              <a:rPr lang="ru-RU" dirty="0">
                <a:solidFill>
                  <a:srgbClr val="293A55"/>
                </a:solidFill>
                <a:latin typeface="+mj-lt"/>
              </a:rPr>
              <a:t> не </a:t>
            </a:r>
            <a:r>
              <a:rPr lang="ru-RU" dirty="0" err="1">
                <a:solidFill>
                  <a:srgbClr val="293A55"/>
                </a:solidFill>
                <a:latin typeface="+mj-lt"/>
              </a:rPr>
              <a:t>може</a:t>
            </a:r>
            <a:r>
              <a:rPr lang="ru-RU" dirty="0">
                <a:solidFill>
                  <a:srgbClr val="293A55"/>
                </a:solidFill>
                <a:latin typeface="+mj-lt"/>
              </a:rPr>
              <a:t> бути </a:t>
            </a:r>
            <a:r>
              <a:rPr lang="ru-RU" dirty="0" err="1">
                <a:solidFill>
                  <a:srgbClr val="293A55"/>
                </a:solidFill>
                <a:latin typeface="+mj-lt"/>
              </a:rPr>
              <a:t>підставою</a:t>
            </a:r>
            <a:r>
              <a:rPr lang="ru-RU" dirty="0">
                <a:solidFill>
                  <a:srgbClr val="293A55"/>
                </a:solidFill>
                <a:latin typeface="+mj-lt"/>
              </a:rPr>
              <a:t> для </a:t>
            </a:r>
            <a:r>
              <a:rPr lang="ru-RU" dirty="0" err="1">
                <a:solidFill>
                  <a:srgbClr val="293A55"/>
                </a:solidFill>
                <a:latin typeface="+mj-lt"/>
              </a:rPr>
              <a:t>відмови</a:t>
            </a:r>
            <a:r>
              <a:rPr lang="ru-RU" dirty="0">
                <a:solidFill>
                  <a:srgbClr val="293A55"/>
                </a:solidFill>
                <a:latin typeface="+mj-lt"/>
              </a:rPr>
              <a:t> в </a:t>
            </a:r>
            <a:r>
              <a:rPr lang="ru-RU" dirty="0" err="1">
                <a:solidFill>
                  <a:srgbClr val="293A55"/>
                </a:solidFill>
                <a:latin typeface="+mj-lt"/>
              </a:rPr>
              <a:t>задоволенні</a:t>
            </a:r>
            <a:r>
              <a:rPr lang="ru-RU" dirty="0">
                <a:solidFill>
                  <a:srgbClr val="293A55"/>
                </a:solidFill>
                <a:latin typeface="+mj-lt"/>
              </a:rPr>
              <a:t> </a:t>
            </a:r>
            <a:r>
              <a:rPr lang="ru-RU" dirty="0" err="1">
                <a:solidFill>
                  <a:srgbClr val="293A55"/>
                </a:solidFill>
                <a:latin typeface="+mj-lt"/>
              </a:rPr>
              <a:t>вимог</a:t>
            </a:r>
            <a:r>
              <a:rPr lang="ru-RU" dirty="0">
                <a:solidFill>
                  <a:srgbClr val="293A55"/>
                </a:solidFill>
                <a:latin typeface="+mj-lt"/>
              </a:rPr>
              <a:t> кредитора.</a:t>
            </a:r>
          </a:p>
          <a:p>
            <a:pPr algn="just"/>
            <a:r>
              <a:rPr lang="ru-RU" dirty="0">
                <a:solidFill>
                  <a:srgbClr val="293A55"/>
                </a:solidFill>
                <a:latin typeface="+mj-lt"/>
              </a:rPr>
              <a:t>У </a:t>
            </a:r>
            <a:r>
              <a:rPr lang="ru-RU" dirty="0" err="1">
                <a:solidFill>
                  <a:srgbClr val="00ADFA"/>
                </a:solidFill>
                <a:latin typeface="+mj-lt"/>
                <a:hlinkClick r:id="rId3"/>
              </a:rPr>
              <a:t>частині</a:t>
            </a:r>
            <a:r>
              <a:rPr lang="ru-RU" dirty="0">
                <a:solidFill>
                  <a:srgbClr val="00ADFA"/>
                </a:solidFill>
                <a:latin typeface="+mj-lt"/>
                <a:hlinkClick r:id="rId3"/>
              </a:rPr>
              <a:t> </a:t>
            </a:r>
            <a:r>
              <a:rPr lang="ru-RU" dirty="0" err="1">
                <a:solidFill>
                  <a:srgbClr val="00ADFA"/>
                </a:solidFill>
                <a:latin typeface="+mj-lt"/>
                <a:hlinkClick r:id="rId3"/>
              </a:rPr>
              <a:t>третій</a:t>
            </a:r>
            <a:r>
              <a:rPr lang="ru-RU" dirty="0">
                <a:solidFill>
                  <a:srgbClr val="00ADFA"/>
                </a:solidFill>
                <a:latin typeface="+mj-lt"/>
                <a:hlinkClick r:id="rId3"/>
              </a:rPr>
              <a:t> </a:t>
            </a:r>
            <a:r>
              <a:rPr lang="ru-RU" dirty="0" err="1">
                <a:solidFill>
                  <a:srgbClr val="00ADFA"/>
                </a:solidFill>
                <a:latin typeface="+mj-lt"/>
                <a:hlinkClick r:id="rId3"/>
              </a:rPr>
              <a:t>статті</a:t>
            </a:r>
            <a:r>
              <a:rPr lang="ru-RU" dirty="0">
                <a:solidFill>
                  <a:srgbClr val="00ADFA"/>
                </a:solidFill>
                <a:latin typeface="+mj-lt"/>
                <a:hlinkClick r:id="rId3"/>
              </a:rPr>
              <a:t> 1296 ЦК </a:t>
            </a:r>
            <a:r>
              <a:rPr lang="ru-RU" dirty="0" err="1">
                <a:solidFill>
                  <a:srgbClr val="00ADFA"/>
                </a:solidFill>
                <a:latin typeface="+mj-lt"/>
                <a:hlinkClick r:id="rId3"/>
              </a:rPr>
              <a:t>України</a:t>
            </a:r>
            <a:r>
              <a:rPr lang="ru-RU" dirty="0">
                <a:solidFill>
                  <a:srgbClr val="293A55"/>
                </a:solidFill>
                <a:latin typeface="+mj-lt"/>
              </a:rPr>
              <a:t> </a:t>
            </a:r>
            <a:r>
              <a:rPr lang="ru-RU" dirty="0" err="1">
                <a:solidFill>
                  <a:srgbClr val="293A55"/>
                </a:solidFill>
                <a:latin typeface="+mj-lt"/>
              </a:rPr>
              <a:t>зазначено</a:t>
            </a:r>
            <a:r>
              <a:rPr lang="ru-RU" dirty="0">
                <a:solidFill>
                  <a:srgbClr val="293A55"/>
                </a:solidFill>
                <a:latin typeface="+mj-lt"/>
              </a:rPr>
              <a:t>, </a:t>
            </a:r>
            <a:r>
              <a:rPr lang="ru-RU" dirty="0" err="1">
                <a:solidFill>
                  <a:srgbClr val="293A55"/>
                </a:solidFill>
                <a:latin typeface="+mj-lt"/>
              </a:rPr>
              <a:t>що</a:t>
            </a:r>
            <a:r>
              <a:rPr lang="ru-RU" dirty="0">
                <a:solidFill>
                  <a:srgbClr val="293A55"/>
                </a:solidFill>
                <a:latin typeface="+mj-lt"/>
              </a:rPr>
              <a:t> </a:t>
            </a:r>
            <a:r>
              <a:rPr lang="ru-RU" dirty="0" err="1">
                <a:solidFill>
                  <a:srgbClr val="293A55"/>
                </a:solidFill>
                <a:latin typeface="+mj-lt"/>
              </a:rPr>
              <a:t>відсутність</a:t>
            </a:r>
            <a:r>
              <a:rPr lang="ru-RU" dirty="0">
                <a:solidFill>
                  <a:srgbClr val="293A55"/>
                </a:solidFill>
                <a:latin typeface="+mj-lt"/>
              </a:rPr>
              <a:t> </a:t>
            </a:r>
            <a:r>
              <a:rPr lang="ru-RU" dirty="0" err="1">
                <a:solidFill>
                  <a:srgbClr val="293A55"/>
                </a:solidFill>
                <a:latin typeface="+mj-lt"/>
              </a:rPr>
              <a:t>свідоцтва</a:t>
            </a:r>
            <a:r>
              <a:rPr lang="ru-RU" dirty="0">
                <a:solidFill>
                  <a:srgbClr val="293A55"/>
                </a:solidFill>
                <a:latin typeface="+mj-lt"/>
              </a:rPr>
              <a:t> про право на </a:t>
            </a:r>
            <a:r>
              <a:rPr lang="ru-RU" dirty="0" err="1">
                <a:solidFill>
                  <a:srgbClr val="293A55"/>
                </a:solidFill>
                <a:latin typeface="+mj-lt"/>
              </a:rPr>
              <a:t>спадщину</a:t>
            </a:r>
            <a:r>
              <a:rPr lang="ru-RU" dirty="0">
                <a:solidFill>
                  <a:srgbClr val="293A55"/>
                </a:solidFill>
                <a:latin typeface="+mj-lt"/>
              </a:rPr>
              <a:t> не </a:t>
            </a:r>
            <a:r>
              <a:rPr lang="ru-RU" dirty="0" err="1">
                <a:solidFill>
                  <a:srgbClr val="293A55"/>
                </a:solidFill>
                <a:latin typeface="+mj-lt"/>
              </a:rPr>
              <a:t>позбавляє</a:t>
            </a:r>
            <a:r>
              <a:rPr lang="ru-RU" dirty="0">
                <a:solidFill>
                  <a:srgbClr val="293A55"/>
                </a:solidFill>
                <a:latin typeface="+mj-lt"/>
              </a:rPr>
              <a:t> </a:t>
            </a:r>
            <a:r>
              <a:rPr lang="ru-RU" dirty="0" err="1">
                <a:solidFill>
                  <a:srgbClr val="293A55"/>
                </a:solidFill>
                <a:latin typeface="+mj-lt"/>
              </a:rPr>
              <a:t>спадкоємця</a:t>
            </a:r>
            <a:r>
              <a:rPr lang="ru-RU" dirty="0">
                <a:solidFill>
                  <a:srgbClr val="293A55"/>
                </a:solidFill>
                <a:latin typeface="+mj-lt"/>
              </a:rPr>
              <a:t> права на </a:t>
            </a:r>
            <a:r>
              <a:rPr lang="ru-RU" dirty="0" err="1">
                <a:solidFill>
                  <a:srgbClr val="293A55"/>
                </a:solidFill>
                <a:latin typeface="+mj-lt"/>
              </a:rPr>
              <a:t>спадщину</a:t>
            </a:r>
            <a:r>
              <a:rPr lang="ru-RU" dirty="0">
                <a:solidFill>
                  <a:srgbClr val="293A55"/>
                </a:solidFill>
                <a:latin typeface="+mj-lt"/>
              </a:rPr>
              <a:t>.</a:t>
            </a:r>
          </a:p>
          <a:p>
            <a:pPr algn="just"/>
            <a:r>
              <a:rPr lang="ru-RU" dirty="0" err="1">
                <a:solidFill>
                  <a:srgbClr val="293A55"/>
                </a:solidFill>
                <a:latin typeface="+mj-lt"/>
              </a:rPr>
              <a:t>Аналіз</a:t>
            </a:r>
            <a:r>
              <a:rPr lang="ru-RU" dirty="0">
                <a:solidFill>
                  <a:srgbClr val="293A55"/>
                </a:solidFill>
                <a:latin typeface="+mj-lt"/>
              </a:rPr>
              <a:t> </a:t>
            </a:r>
            <a:r>
              <a:rPr lang="ru-RU" dirty="0" err="1">
                <a:solidFill>
                  <a:srgbClr val="293A55"/>
                </a:solidFill>
                <a:latin typeface="+mj-lt"/>
              </a:rPr>
              <a:t>цих</a:t>
            </a:r>
            <a:r>
              <a:rPr lang="ru-RU" dirty="0">
                <a:solidFill>
                  <a:srgbClr val="293A55"/>
                </a:solidFill>
                <a:latin typeface="+mj-lt"/>
              </a:rPr>
              <a:t> норм права </a:t>
            </a:r>
            <a:r>
              <a:rPr lang="ru-RU" dirty="0" err="1">
                <a:solidFill>
                  <a:srgbClr val="293A55"/>
                </a:solidFill>
                <a:latin typeface="+mj-lt"/>
              </a:rPr>
              <a:t>дає</a:t>
            </a:r>
            <a:r>
              <a:rPr lang="ru-RU" dirty="0">
                <a:solidFill>
                  <a:srgbClr val="293A55"/>
                </a:solidFill>
                <a:latin typeface="+mj-lt"/>
              </a:rPr>
              <a:t> </a:t>
            </a:r>
            <a:r>
              <a:rPr lang="ru-RU" dirty="0" err="1">
                <a:solidFill>
                  <a:srgbClr val="293A55"/>
                </a:solidFill>
                <a:latin typeface="+mj-lt"/>
              </a:rPr>
              <a:t>підстави</a:t>
            </a:r>
            <a:r>
              <a:rPr lang="ru-RU" dirty="0">
                <a:solidFill>
                  <a:srgbClr val="293A55"/>
                </a:solidFill>
                <a:latin typeface="+mj-lt"/>
              </a:rPr>
              <a:t> для </a:t>
            </a:r>
            <a:r>
              <a:rPr lang="ru-RU" dirty="0" err="1">
                <a:solidFill>
                  <a:srgbClr val="293A55"/>
                </a:solidFill>
                <a:latin typeface="+mj-lt"/>
              </a:rPr>
              <a:t>висновку</a:t>
            </a:r>
            <a:r>
              <a:rPr lang="ru-RU" dirty="0">
                <a:solidFill>
                  <a:srgbClr val="293A55"/>
                </a:solidFill>
                <a:latin typeface="+mj-lt"/>
              </a:rPr>
              <a:t>, </a:t>
            </a:r>
            <a:r>
              <a:rPr lang="ru-RU" dirty="0" err="1">
                <a:solidFill>
                  <a:srgbClr val="293A55"/>
                </a:solidFill>
                <a:latin typeface="+mj-lt"/>
              </a:rPr>
              <a:t>що</a:t>
            </a:r>
            <a:r>
              <a:rPr lang="ru-RU" dirty="0">
                <a:solidFill>
                  <a:srgbClr val="293A55"/>
                </a:solidFill>
                <a:latin typeface="+mj-lt"/>
              </a:rPr>
              <a:t> </a:t>
            </a:r>
            <a:r>
              <a:rPr lang="ru-RU" dirty="0" err="1">
                <a:solidFill>
                  <a:srgbClr val="293A55"/>
                </a:solidFill>
                <a:latin typeface="+mj-lt"/>
              </a:rPr>
              <a:t>спадкові</a:t>
            </a:r>
            <a:r>
              <a:rPr lang="ru-RU" dirty="0">
                <a:solidFill>
                  <a:srgbClr val="293A55"/>
                </a:solidFill>
                <a:latin typeface="+mj-lt"/>
              </a:rPr>
              <a:t> права є </a:t>
            </a:r>
            <a:r>
              <a:rPr lang="ru-RU" dirty="0" err="1">
                <a:solidFill>
                  <a:srgbClr val="293A55"/>
                </a:solidFill>
                <a:latin typeface="+mj-lt"/>
              </a:rPr>
              <a:t>майновим</a:t>
            </a:r>
            <a:r>
              <a:rPr lang="ru-RU" dirty="0">
                <a:solidFill>
                  <a:srgbClr val="293A55"/>
                </a:solidFill>
                <a:latin typeface="+mj-lt"/>
              </a:rPr>
              <a:t> </a:t>
            </a:r>
            <a:r>
              <a:rPr lang="ru-RU" dirty="0" err="1">
                <a:solidFill>
                  <a:srgbClr val="293A55"/>
                </a:solidFill>
                <a:latin typeface="+mj-lt"/>
              </a:rPr>
              <a:t>об'єктом</a:t>
            </a:r>
            <a:r>
              <a:rPr lang="ru-RU" dirty="0">
                <a:solidFill>
                  <a:srgbClr val="293A55"/>
                </a:solidFill>
                <a:latin typeface="+mj-lt"/>
              </a:rPr>
              <a:t> </a:t>
            </a:r>
            <a:r>
              <a:rPr lang="ru-RU" dirty="0" err="1">
                <a:solidFill>
                  <a:srgbClr val="293A55"/>
                </a:solidFill>
                <a:latin typeface="+mj-lt"/>
              </a:rPr>
              <a:t>цивільного</a:t>
            </a:r>
            <a:r>
              <a:rPr lang="ru-RU" dirty="0">
                <a:solidFill>
                  <a:srgbClr val="293A55"/>
                </a:solidFill>
                <a:latin typeface="+mj-lt"/>
              </a:rPr>
              <a:t> права, </a:t>
            </a:r>
            <a:r>
              <a:rPr lang="ru-RU" dirty="0" err="1">
                <a:solidFill>
                  <a:srgbClr val="293A55"/>
                </a:solidFill>
                <a:latin typeface="+mj-lt"/>
              </a:rPr>
              <a:t>оскільки</a:t>
            </a:r>
            <a:r>
              <a:rPr lang="ru-RU" dirty="0">
                <a:solidFill>
                  <a:srgbClr val="293A55"/>
                </a:solidFill>
                <a:latin typeface="+mj-lt"/>
              </a:rPr>
              <a:t> вони </a:t>
            </a:r>
            <a:r>
              <a:rPr lang="ru-RU" dirty="0" err="1">
                <a:solidFill>
                  <a:srgbClr val="293A55"/>
                </a:solidFill>
                <a:latin typeface="+mj-lt"/>
              </a:rPr>
              <a:t>надають</a:t>
            </a:r>
            <a:r>
              <a:rPr lang="ru-RU" dirty="0">
                <a:solidFill>
                  <a:srgbClr val="293A55"/>
                </a:solidFill>
                <a:latin typeface="+mj-lt"/>
              </a:rPr>
              <a:t> </a:t>
            </a:r>
            <a:r>
              <a:rPr lang="ru-RU" dirty="0" err="1">
                <a:solidFill>
                  <a:srgbClr val="293A55"/>
                </a:solidFill>
                <a:latin typeface="+mj-lt"/>
              </a:rPr>
              <a:t>спадкоємцям</a:t>
            </a:r>
            <a:r>
              <a:rPr lang="ru-RU" dirty="0">
                <a:solidFill>
                  <a:srgbClr val="293A55"/>
                </a:solidFill>
                <a:latin typeface="+mj-lt"/>
              </a:rPr>
              <a:t> </a:t>
            </a:r>
            <a:r>
              <a:rPr lang="ru-RU" dirty="0" err="1">
                <a:solidFill>
                  <a:srgbClr val="293A55"/>
                </a:solidFill>
                <a:latin typeface="+mj-lt"/>
              </a:rPr>
              <a:t>можливість</a:t>
            </a:r>
            <a:r>
              <a:rPr lang="ru-RU" dirty="0">
                <a:solidFill>
                  <a:srgbClr val="293A55"/>
                </a:solidFill>
                <a:latin typeface="+mj-lt"/>
              </a:rPr>
              <a:t> </a:t>
            </a:r>
            <a:r>
              <a:rPr lang="ru-RU" dirty="0" err="1">
                <a:solidFill>
                  <a:srgbClr val="293A55"/>
                </a:solidFill>
                <a:latin typeface="+mj-lt"/>
              </a:rPr>
              <a:t>успадкувати</a:t>
            </a:r>
            <a:r>
              <a:rPr lang="ru-RU" dirty="0">
                <a:solidFill>
                  <a:srgbClr val="293A55"/>
                </a:solidFill>
                <a:latin typeface="+mj-lt"/>
              </a:rPr>
              <a:t> </a:t>
            </a:r>
            <a:r>
              <a:rPr lang="ru-RU" dirty="0" err="1">
                <a:solidFill>
                  <a:srgbClr val="293A55"/>
                </a:solidFill>
                <a:latin typeface="+mj-lt"/>
              </a:rPr>
              <a:t>майно</a:t>
            </a:r>
            <a:r>
              <a:rPr lang="ru-RU" dirty="0">
                <a:solidFill>
                  <a:srgbClr val="293A55"/>
                </a:solidFill>
                <a:latin typeface="+mj-lt"/>
              </a:rPr>
              <a:t> (</a:t>
            </a:r>
            <a:r>
              <a:rPr lang="ru-RU" dirty="0" err="1">
                <a:solidFill>
                  <a:srgbClr val="293A55"/>
                </a:solidFill>
                <a:latin typeface="+mj-lt"/>
              </a:rPr>
              <a:t>прийняти</a:t>
            </a:r>
            <a:r>
              <a:rPr lang="ru-RU" dirty="0">
                <a:solidFill>
                  <a:srgbClr val="293A55"/>
                </a:solidFill>
                <a:latin typeface="+mj-lt"/>
              </a:rPr>
              <a:t> </a:t>
            </a:r>
            <a:r>
              <a:rPr lang="ru-RU" dirty="0" err="1">
                <a:solidFill>
                  <a:srgbClr val="293A55"/>
                </a:solidFill>
                <a:latin typeface="+mj-lt"/>
              </a:rPr>
              <a:t>спадщину</a:t>
            </a:r>
            <a:r>
              <a:rPr lang="ru-RU" dirty="0">
                <a:solidFill>
                  <a:srgbClr val="293A55"/>
                </a:solidFill>
                <a:latin typeface="+mj-lt"/>
              </a:rPr>
              <a:t>). </a:t>
            </a:r>
            <a:r>
              <a:rPr lang="ru-RU" dirty="0" err="1">
                <a:solidFill>
                  <a:srgbClr val="293A55"/>
                </a:solidFill>
                <a:latin typeface="+mj-lt"/>
              </a:rPr>
              <a:t>Отримання</a:t>
            </a:r>
            <a:r>
              <a:rPr lang="ru-RU" dirty="0">
                <a:solidFill>
                  <a:srgbClr val="293A55"/>
                </a:solidFill>
                <a:latin typeface="+mj-lt"/>
              </a:rPr>
              <a:t> </a:t>
            </a:r>
            <a:r>
              <a:rPr lang="ru-RU" dirty="0" err="1">
                <a:solidFill>
                  <a:srgbClr val="293A55"/>
                </a:solidFill>
                <a:latin typeface="+mj-lt"/>
              </a:rPr>
              <a:t>спадкоємцем</a:t>
            </a:r>
            <a:r>
              <a:rPr lang="ru-RU" dirty="0">
                <a:solidFill>
                  <a:srgbClr val="293A55"/>
                </a:solidFill>
                <a:latin typeface="+mj-lt"/>
              </a:rPr>
              <a:t>, </a:t>
            </a:r>
            <a:r>
              <a:rPr lang="ru-RU" dirty="0" err="1">
                <a:solidFill>
                  <a:srgbClr val="293A55"/>
                </a:solidFill>
                <a:latin typeface="+mj-lt"/>
              </a:rPr>
              <a:t>який</a:t>
            </a:r>
            <a:r>
              <a:rPr lang="ru-RU" dirty="0">
                <a:solidFill>
                  <a:srgbClr val="293A55"/>
                </a:solidFill>
                <a:latin typeface="+mj-lt"/>
              </a:rPr>
              <a:t> </a:t>
            </a:r>
            <a:r>
              <a:rPr lang="ru-RU" dirty="0" err="1">
                <a:solidFill>
                  <a:srgbClr val="293A55"/>
                </a:solidFill>
                <a:latin typeface="+mj-lt"/>
              </a:rPr>
              <a:t>прийняв</a:t>
            </a:r>
            <a:r>
              <a:rPr lang="ru-RU" dirty="0">
                <a:solidFill>
                  <a:srgbClr val="293A55"/>
                </a:solidFill>
                <a:latin typeface="+mj-lt"/>
              </a:rPr>
              <a:t> </a:t>
            </a:r>
            <a:r>
              <a:rPr lang="ru-RU" dirty="0" err="1">
                <a:solidFill>
                  <a:srgbClr val="293A55"/>
                </a:solidFill>
                <a:latin typeface="+mj-lt"/>
              </a:rPr>
              <a:t>спадщину</a:t>
            </a:r>
            <a:r>
              <a:rPr lang="ru-RU" dirty="0">
                <a:solidFill>
                  <a:srgbClr val="293A55"/>
                </a:solidFill>
                <a:latin typeface="+mj-lt"/>
              </a:rPr>
              <a:t>, </a:t>
            </a:r>
            <a:r>
              <a:rPr lang="ru-RU" dirty="0" err="1">
                <a:solidFill>
                  <a:srgbClr val="293A55"/>
                </a:solidFill>
                <a:latin typeface="+mj-lt"/>
              </a:rPr>
              <a:t>свідоцтва</a:t>
            </a:r>
            <a:r>
              <a:rPr lang="ru-RU" dirty="0">
                <a:solidFill>
                  <a:srgbClr val="293A55"/>
                </a:solidFill>
                <a:latin typeface="+mj-lt"/>
              </a:rPr>
              <a:t> про право на </a:t>
            </a:r>
            <a:r>
              <a:rPr lang="ru-RU" dirty="0" err="1">
                <a:solidFill>
                  <a:srgbClr val="293A55"/>
                </a:solidFill>
                <a:latin typeface="+mj-lt"/>
              </a:rPr>
              <a:t>спадщину</a:t>
            </a:r>
            <a:r>
              <a:rPr lang="ru-RU" dirty="0">
                <a:solidFill>
                  <a:srgbClr val="293A55"/>
                </a:solidFill>
                <a:latin typeface="+mj-lt"/>
              </a:rPr>
              <a:t> </a:t>
            </a:r>
            <a:r>
              <a:rPr lang="ru-RU" dirty="0" err="1">
                <a:solidFill>
                  <a:srgbClr val="293A55"/>
                </a:solidFill>
                <a:latin typeface="+mj-lt"/>
              </a:rPr>
              <a:t>відповідно</a:t>
            </a:r>
            <a:r>
              <a:rPr lang="ru-RU" dirty="0">
                <a:solidFill>
                  <a:srgbClr val="293A55"/>
                </a:solidFill>
                <a:latin typeface="+mj-lt"/>
              </a:rPr>
              <a:t> до </a:t>
            </a:r>
            <a:r>
              <a:rPr lang="ru-RU" dirty="0" err="1">
                <a:solidFill>
                  <a:srgbClr val="00ADFA"/>
                </a:solidFill>
                <a:latin typeface="+mj-lt"/>
                <a:hlinkClick r:id="rId4"/>
              </a:rPr>
              <a:t>статті</a:t>
            </a:r>
            <a:r>
              <a:rPr lang="ru-RU" dirty="0">
                <a:solidFill>
                  <a:srgbClr val="00ADFA"/>
                </a:solidFill>
                <a:latin typeface="+mj-lt"/>
                <a:hlinkClick r:id="rId4"/>
              </a:rPr>
              <a:t> 1296 ЦК </a:t>
            </a:r>
            <a:r>
              <a:rPr lang="ru-RU" dirty="0" err="1">
                <a:solidFill>
                  <a:srgbClr val="00ADFA"/>
                </a:solidFill>
                <a:latin typeface="+mj-lt"/>
                <a:hlinkClick r:id="rId4"/>
              </a:rPr>
              <a:t>України</a:t>
            </a:r>
            <a:r>
              <a:rPr lang="ru-RU" dirty="0">
                <a:solidFill>
                  <a:srgbClr val="293A55"/>
                </a:solidFill>
                <a:latin typeface="+mj-lt"/>
              </a:rPr>
              <a:t> є правом, а не </a:t>
            </a:r>
            <a:r>
              <a:rPr lang="ru-RU" dirty="0" err="1">
                <a:solidFill>
                  <a:srgbClr val="293A55"/>
                </a:solidFill>
                <a:latin typeface="+mj-lt"/>
              </a:rPr>
              <a:t>обов'язком</a:t>
            </a:r>
            <a:r>
              <a:rPr lang="ru-RU" dirty="0">
                <a:solidFill>
                  <a:srgbClr val="293A55"/>
                </a:solidFill>
                <a:latin typeface="+mj-lt"/>
              </a:rPr>
              <a:t> </a:t>
            </a:r>
            <a:r>
              <a:rPr lang="ru-RU" dirty="0" err="1">
                <a:solidFill>
                  <a:srgbClr val="293A55"/>
                </a:solidFill>
                <a:latin typeface="+mj-lt"/>
              </a:rPr>
              <a:t>спадкоємця</a:t>
            </a:r>
            <a:r>
              <a:rPr lang="ru-RU" dirty="0">
                <a:solidFill>
                  <a:srgbClr val="293A55"/>
                </a:solidFill>
                <a:latin typeface="+mj-lt"/>
              </a:rPr>
              <a:t>, </a:t>
            </a:r>
            <a:r>
              <a:rPr lang="ru-RU" dirty="0" err="1">
                <a:solidFill>
                  <a:srgbClr val="293A55"/>
                </a:solidFill>
                <a:latin typeface="+mj-lt"/>
              </a:rPr>
              <a:t>однак</a:t>
            </a:r>
            <a:r>
              <a:rPr lang="ru-RU" dirty="0">
                <a:solidFill>
                  <a:srgbClr val="293A55"/>
                </a:solidFill>
                <a:latin typeface="+mj-lt"/>
              </a:rPr>
              <a:t> </a:t>
            </a:r>
            <a:r>
              <a:rPr lang="ru-RU" dirty="0" err="1">
                <a:solidFill>
                  <a:srgbClr val="293A55"/>
                </a:solidFill>
                <a:latin typeface="+mj-lt"/>
              </a:rPr>
              <a:t>відсутність</a:t>
            </a:r>
            <a:r>
              <a:rPr lang="ru-RU" dirty="0">
                <a:solidFill>
                  <a:srgbClr val="293A55"/>
                </a:solidFill>
                <a:latin typeface="+mj-lt"/>
              </a:rPr>
              <a:t> у </a:t>
            </a:r>
            <a:r>
              <a:rPr lang="ru-RU" dirty="0" err="1">
                <a:solidFill>
                  <a:srgbClr val="293A55"/>
                </a:solidFill>
                <a:latin typeface="+mj-lt"/>
              </a:rPr>
              <a:t>спадкоємця</a:t>
            </a:r>
            <a:r>
              <a:rPr lang="ru-RU" dirty="0">
                <a:solidFill>
                  <a:srgbClr val="293A55"/>
                </a:solidFill>
                <a:latin typeface="+mj-lt"/>
              </a:rPr>
              <a:t> такого </a:t>
            </a:r>
            <a:r>
              <a:rPr lang="ru-RU" dirty="0" err="1">
                <a:solidFill>
                  <a:srgbClr val="293A55"/>
                </a:solidFill>
                <a:latin typeface="+mj-lt"/>
              </a:rPr>
              <a:t>свідоцтва</a:t>
            </a:r>
            <a:r>
              <a:rPr lang="ru-RU" dirty="0">
                <a:solidFill>
                  <a:srgbClr val="293A55"/>
                </a:solidFill>
                <a:latin typeface="+mj-lt"/>
              </a:rPr>
              <a:t> не </a:t>
            </a:r>
            <a:r>
              <a:rPr lang="ru-RU" dirty="0" err="1">
                <a:solidFill>
                  <a:srgbClr val="293A55"/>
                </a:solidFill>
                <a:latin typeface="+mj-lt"/>
              </a:rPr>
              <a:t>може</a:t>
            </a:r>
            <a:r>
              <a:rPr lang="ru-RU" dirty="0">
                <a:solidFill>
                  <a:srgbClr val="293A55"/>
                </a:solidFill>
                <a:latin typeface="+mj-lt"/>
              </a:rPr>
              <a:t> бути </a:t>
            </a:r>
            <a:r>
              <a:rPr lang="ru-RU" dirty="0" err="1">
                <a:solidFill>
                  <a:srgbClr val="293A55"/>
                </a:solidFill>
                <a:latin typeface="+mj-lt"/>
              </a:rPr>
              <a:t>підставою</a:t>
            </a:r>
            <a:r>
              <a:rPr lang="ru-RU" dirty="0">
                <a:solidFill>
                  <a:srgbClr val="293A55"/>
                </a:solidFill>
                <a:latin typeface="+mj-lt"/>
              </a:rPr>
              <a:t> для </a:t>
            </a:r>
            <a:r>
              <a:rPr lang="ru-RU" dirty="0" err="1">
                <a:solidFill>
                  <a:srgbClr val="293A55"/>
                </a:solidFill>
                <a:latin typeface="+mj-lt"/>
              </a:rPr>
              <a:t>відмови</a:t>
            </a:r>
            <a:r>
              <a:rPr lang="ru-RU" dirty="0">
                <a:solidFill>
                  <a:srgbClr val="293A55"/>
                </a:solidFill>
                <a:latin typeface="+mj-lt"/>
              </a:rPr>
              <a:t> у </a:t>
            </a:r>
            <a:r>
              <a:rPr lang="ru-RU" dirty="0" err="1">
                <a:solidFill>
                  <a:srgbClr val="293A55"/>
                </a:solidFill>
                <a:latin typeface="+mj-lt"/>
              </a:rPr>
              <a:t>задоволенні</a:t>
            </a:r>
            <a:r>
              <a:rPr lang="ru-RU" dirty="0">
                <a:solidFill>
                  <a:srgbClr val="293A55"/>
                </a:solidFill>
                <a:latin typeface="+mj-lt"/>
              </a:rPr>
              <a:t> </a:t>
            </a:r>
            <a:r>
              <a:rPr lang="ru-RU" dirty="0" err="1">
                <a:solidFill>
                  <a:srgbClr val="293A55"/>
                </a:solidFill>
                <a:latin typeface="+mj-lt"/>
              </a:rPr>
              <a:t>вимог</a:t>
            </a:r>
            <a:r>
              <a:rPr lang="ru-RU" dirty="0">
                <a:solidFill>
                  <a:srgbClr val="293A55"/>
                </a:solidFill>
                <a:latin typeface="+mj-lt"/>
              </a:rPr>
              <a:t> кредитора.</a:t>
            </a:r>
            <a:endParaRPr lang="ru-RU" b="0" i="0" dirty="0">
              <a:solidFill>
                <a:srgbClr val="293A55"/>
              </a:solidFill>
              <a:effectLst/>
              <a:latin typeface="+mj-lt"/>
            </a:endParaRPr>
          </a:p>
        </p:txBody>
      </p:sp>
    </p:spTree>
    <p:extLst>
      <p:ext uri="{BB962C8B-B14F-4D97-AF65-F5344CB8AC3E}">
        <p14:creationId xmlns:p14="http://schemas.microsoft.com/office/powerpoint/2010/main" val="9778898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818607" y="2673532"/>
            <a:ext cx="3701142" cy="1955530"/>
          </a:xfrm>
        </p:spPr>
        <p:txBody>
          <a:bodyPr>
            <a:normAutofit fontScale="90000"/>
          </a:bodyPr>
          <a:lstStyle/>
          <a:p>
            <a:r>
              <a:rPr lang="uk-UA" sz="3000" dirty="0" smtClean="0"/>
              <a:t>Ми маємо 120 хв </a:t>
            </a:r>
            <a:br>
              <a:rPr lang="uk-UA" sz="3000" dirty="0" smtClean="0"/>
            </a:br>
            <a:r>
              <a:rPr lang="uk-UA" sz="3000" dirty="0" smtClean="0"/>
              <a:t>для огляду практики ВС в справах про спадкування </a:t>
            </a:r>
            <a:br>
              <a:rPr lang="uk-UA" sz="3000" dirty="0" smtClean="0"/>
            </a:br>
            <a:r>
              <a:rPr lang="uk-UA" sz="3000" dirty="0" smtClean="0"/>
              <a:t>за 2022-2023 роки</a:t>
            </a:r>
            <a:endParaRPr lang="uk-UA" sz="3000" dirty="0"/>
          </a:p>
        </p:txBody>
      </p:sp>
      <p:graphicFrame>
        <p:nvGraphicFramePr>
          <p:cNvPr id="12" name="Объект 11"/>
          <p:cNvGraphicFramePr>
            <a:graphicFrameLocks noGrp="1"/>
          </p:cNvGraphicFramePr>
          <p:nvPr>
            <p:ph idx="1"/>
            <p:extLst>
              <p:ext uri="{D42A27DB-BD31-4B8C-83A1-F6EECF244321}">
                <p14:modId xmlns:p14="http://schemas.microsoft.com/office/powerpoint/2010/main" val="701063542"/>
              </p:ext>
            </p:extLst>
          </p:nvPr>
        </p:nvGraphicFramePr>
        <p:xfrm>
          <a:off x="4164495" y="735497"/>
          <a:ext cx="7325139" cy="56653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Google Shape;81;p16"/>
          <p:cNvPicPr preferRelativeResize="0"/>
          <p:nvPr/>
        </p:nvPicPr>
        <p:blipFill rotWithShape="1">
          <a:blip r:embed="rId7">
            <a:alphaModFix amt="92000"/>
          </a:blip>
          <a:srcRect l="17637" t="15956" r="46766" b="30482"/>
          <a:stretch/>
        </p:blipFill>
        <p:spPr>
          <a:xfrm>
            <a:off x="11360633" y="6061434"/>
            <a:ext cx="752967" cy="653500"/>
          </a:xfrm>
          <a:prstGeom prst="rect">
            <a:avLst/>
          </a:prstGeom>
          <a:noFill/>
          <a:ln>
            <a:noFill/>
          </a:ln>
          <a:effectLst>
            <a:outerShdw blurRad="185738" dist="47625" dir="14220000" algn="bl" rotWithShape="0">
              <a:srgbClr val="000000">
                <a:alpha val="94000"/>
              </a:srgbClr>
            </a:outerShdw>
          </a:effectLst>
        </p:spPr>
      </p:pic>
    </p:spTree>
    <p:extLst>
      <p:ext uri="{BB962C8B-B14F-4D97-AF65-F5344CB8AC3E}">
        <p14:creationId xmlns:p14="http://schemas.microsoft.com/office/powerpoint/2010/main" val="423612873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09598" y="762060"/>
            <a:ext cx="10772503" cy="2862322"/>
          </a:xfrm>
          <a:prstGeom prst="rect">
            <a:avLst/>
          </a:prstGeom>
        </p:spPr>
        <p:txBody>
          <a:bodyPr wrap="square">
            <a:spAutoFit/>
          </a:bodyPr>
          <a:lstStyle/>
          <a:p>
            <a:pPr algn="ctr"/>
            <a:r>
              <a:rPr lang="ru-RU" b="1" dirty="0">
                <a:solidFill>
                  <a:srgbClr val="293A55"/>
                </a:solidFill>
                <a:latin typeface="+mj-lt"/>
              </a:rPr>
              <a:t>ВЕРХОВНИЙ СУД</a:t>
            </a:r>
            <a:endParaRPr lang="ru-RU" dirty="0">
              <a:solidFill>
                <a:srgbClr val="293A55"/>
              </a:solidFill>
              <a:latin typeface="+mj-lt"/>
            </a:endParaRPr>
          </a:p>
          <a:p>
            <a:pPr algn="ctr"/>
            <a:r>
              <a:rPr lang="ru-RU" b="1" dirty="0">
                <a:solidFill>
                  <a:srgbClr val="293A55"/>
                </a:solidFill>
                <a:latin typeface="+mj-lt"/>
              </a:rPr>
              <a:t>ПРАВОВА ПОЗИЦІЯ</a:t>
            </a:r>
            <a:br>
              <a:rPr lang="ru-RU" b="1" dirty="0">
                <a:solidFill>
                  <a:srgbClr val="293A55"/>
                </a:solidFill>
                <a:latin typeface="+mj-lt"/>
              </a:rPr>
            </a:br>
            <a:r>
              <a:rPr lang="ru-RU" b="1" dirty="0">
                <a:solidFill>
                  <a:srgbClr val="293A55"/>
                </a:solidFill>
                <a:latin typeface="+mj-lt"/>
              </a:rPr>
              <a:t>(</a:t>
            </a:r>
            <a:r>
              <a:rPr lang="ru-RU" b="1" dirty="0">
                <a:solidFill>
                  <a:srgbClr val="00ADFA"/>
                </a:solidFill>
                <a:latin typeface="+mj-lt"/>
                <a:hlinkClick r:id="rId2"/>
              </a:rPr>
              <a:t>постанова </a:t>
            </a:r>
            <a:r>
              <a:rPr lang="ru-RU" b="1" dirty="0" err="1">
                <a:solidFill>
                  <a:srgbClr val="00ADFA"/>
                </a:solidFill>
                <a:latin typeface="+mj-lt"/>
                <a:hlinkClick r:id="rId2"/>
              </a:rPr>
              <a:t>від</a:t>
            </a:r>
            <a:r>
              <a:rPr lang="ru-RU" b="1" dirty="0">
                <a:solidFill>
                  <a:srgbClr val="00ADFA"/>
                </a:solidFill>
                <a:latin typeface="+mj-lt"/>
                <a:hlinkClick r:id="rId2"/>
              </a:rPr>
              <a:t> 22.08.2022 р. у </a:t>
            </a:r>
            <a:r>
              <a:rPr lang="ru-RU" b="1" dirty="0" err="1">
                <a:solidFill>
                  <a:srgbClr val="00ADFA"/>
                </a:solidFill>
                <a:latin typeface="+mj-lt"/>
                <a:hlinkClick r:id="rId2"/>
              </a:rPr>
              <a:t>справі</a:t>
            </a:r>
            <a:r>
              <a:rPr lang="ru-RU" b="1" dirty="0">
                <a:solidFill>
                  <a:srgbClr val="00ADFA"/>
                </a:solidFill>
                <a:latin typeface="+mj-lt"/>
                <a:hlinkClick r:id="rId2"/>
              </a:rPr>
              <a:t> N 136/2075/19</a:t>
            </a:r>
            <a:r>
              <a:rPr lang="ru-RU" b="1" dirty="0" smtClean="0">
                <a:solidFill>
                  <a:srgbClr val="293A55"/>
                </a:solidFill>
                <a:latin typeface="+mj-lt"/>
              </a:rPr>
              <a:t>)</a:t>
            </a:r>
          </a:p>
          <a:p>
            <a:pPr algn="ctr"/>
            <a:r>
              <a:rPr lang="ru-RU" dirty="0" err="1"/>
              <a:t>Щодо</a:t>
            </a:r>
            <a:r>
              <a:rPr lang="ru-RU" dirty="0"/>
              <a:t> </a:t>
            </a:r>
            <a:r>
              <a:rPr lang="ru-RU" dirty="0" err="1"/>
              <a:t>належного</a:t>
            </a:r>
            <a:r>
              <a:rPr lang="ru-RU" dirty="0"/>
              <a:t> </a:t>
            </a:r>
            <a:r>
              <a:rPr lang="ru-RU" dirty="0" err="1"/>
              <a:t>відповідача</a:t>
            </a:r>
            <a:r>
              <a:rPr lang="ru-RU" dirty="0"/>
              <a:t> у </a:t>
            </a:r>
            <a:r>
              <a:rPr lang="ru-RU" dirty="0" err="1"/>
              <a:t>справі</a:t>
            </a:r>
            <a:r>
              <a:rPr lang="ru-RU" dirty="0"/>
              <a:t> за </a:t>
            </a:r>
            <a:r>
              <a:rPr lang="ru-RU" dirty="0" err="1"/>
              <a:t>позовом</a:t>
            </a:r>
            <a:r>
              <a:rPr lang="ru-RU" dirty="0"/>
              <a:t> особи, яка вчинила </a:t>
            </a:r>
            <a:r>
              <a:rPr lang="ru-RU" dirty="0" err="1"/>
              <a:t>відмову</a:t>
            </a:r>
            <a:r>
              <a:rPr lang="ru-RU" dirty="0"/>
              <a:t> </a:t>
            </a:r>
            <a:r>
              <a:rPr lang="ru-RU" dirty="0" err="1"/>
              <a:t>від</a:t>
            </a:r>
            <a:r>
              <a:rPr lang="ru-RU" dirty="0"/>
              <a:t> </a:t>
            </a:r>
            <a:r>
              <a:rPr lang="ru-RU" dirty="0" err="1"/>
              <a:t>прийняття</a:t>
            </a:r>
            <a:r>
              <a:rPr lang="ru-RU" dirty="0"/>
              <a:t> </a:t>
            </a:r>
            <a:r>
              <a:rPr lang="ru-RU" dirty="0" err="1"/>
              <a:t>спадщини</a:t>
            </a:r>
            <a:r>
              <a:rPr lang="ru-RU" dirty="0"/>
              <a:t> на </a:t>
            </a:r>
            <a:r>
              <a:rPr lang="ru-RU" dirty="0" err="1"/>
              <a:t>користь</a:t>
            </a:r>
            <a:r>
              <a:rPr lang="ru-RU" dirty="0"/>
              <a:t> </a:t>
            </a:r>
            <a:r>
              <a:rPr lang="ru-RU" dirty="0" err="1"/>
              <a:t>спадкоємця</a:t>
            </a:r>
            <a:r>
              <a:rPr lang="ru-RU" dirty="0"/>
              <a:t> за </a:t>
            </a:r>
            <a:r>
              <a:rPr lang="ru-RU" dirty="0" smtClean="0"/>
              <a:t>законом</a:t>
            </a:r>
          </a:p>
          <a:p>
            <a:pPr algn="ctr"/>
            <a:endParaRPr lang="ru-RU" b="1" dirty="0">
              <a:solidFill>
                <a:srgbClr val="293A55"/>
              </a:solidFill>
              <a:latin typeface="+mj-lt"/>
            </a:endParaRPr>
          </a:p>
          <a:p>
            <a:pPr algn="just"/>
            <a:r>
              <a:rPr lang="ru-RU" dirty="0" err="1">
                <a:solidFill>
                  <a:srgbClr val="293A55"/>
                </a:solidFill>
                <a:latin typeface="+mj-lt"/>
              </a:rPr>
              <a:t>Верховний</a:t>
            </a:r>
            <a:r>
              <a:rPr lang="ru-RU" dirty="0">
                <a:solidFill>
                  <a:srgbClr val="293A55"/>
                </a:solidFill>
                <a:latin typeface="+mj-lt"/>
              </a:rPr>
              <a:t> Суд </a:t>
            </a:r>
            <a:r>
              <a:rPr lang="ru-RU" dirty="0" err="1">
                <a:solidFill>
                  <a:srgbClr val="293A55"/>
                </a:solidFill>
                <a:latin typeface="+mj-lt"/>
              </a:rPr>
              <a:t>зауважив</a:t>
            </a:r>
            <a:r>
              <a:rPr lang="ru-RU" dirty="0">
                <a:solidFill>
                  <a:srgbClr val="293A55"/>
                </a:solidFill>
                <a:latin typeface="+mj-lt"/>
              </a:rPr>
              <a:t>, </a:t>
            </a:r>
            <a:r>
              <a:rPr lang="ru-RU" dirty="0" err="1">
                <a:solidFill>
                  <a:srgbClr val="293A55"/>
                </a:solidFill>
                <a:latin typeface="+mj-lt"/>
              </a:rPr>
              <a:t>що</a:t>
            </a:r>
            <a:r>
              <a:rPr lang="ru-RU" dirty="0">
                <a:solidFill>
                  <a:srgbClr val="293A55"/>
                </a:solidFill>
                <a:latin typeface="+mj-lt"/>
              </a:rPr>
              <a:t> у </a:t>
            </a:r>
            <a:r>
              <a:rPr lang="ru-RU" dirty="0" err="1">
                <a:solidFill>
                  <a:srgbClr val="293A55"/>
                </a:solidFill>
                <a:latin typeface="+mj-lt"/>
              </a:rPr>
              <a:t>справі</a:t>
            </a:r>
            <a:r>
              <a:rPr lang="ru-RU" dirty="0">
                <a:solidFill>
                  <a:srgbClr val="293A55"/>
                </a:solidFill>
                <a:latin typeface="+mj-lt"/>
              </a:rPr>
              <a:t> за </a:t>
            </a:r>
            <a:r>
              <a:rPr lang="ru-RU" dirty="0" err="1">
                <a:solidFill>
                  <a:srgbClr val="293A55"/>
                </a:solidFill>
                <a:latin typeface="+mj-lt"/>
              </a:rPr>
              <a:t>позовом</a:t>
            </a:r>
            <a:r>
              <a:rPr lang="ru-RU" dirty="0">
                <a:solidFill>
                  <a:srgbClr val="293A55"/>
                </a:solidFill>
                <a:latin typeface="+mj-lt"/>
              </a:rPr>
              <a:t> особи, яка вчинила </a:t>
            </a:r>
            <a:r>
              <a:rPr lang="ru-RU" dirty="0" err="1">
                <a:solidFill>
                  <a:srgbClr val="293A55"/>
                </a:solidFill>
                <a:latin typeface="+mj-lt"/>
              </a:rPr>
              <a:t>відмову</a:t>
            </a:r>
            <a:r>
              <a:rPr lang="ru-RU" dirty="0">
                <a:solidFill>
                  <a:srgbClr val="293A55"/>
                </a:solidFill>
                <a:latin typeface="+mj-lt"/>
              </a:rPr>
              <a:t> </a:t>
            </a:r>
            <a:r>
              <a:rPr lang="ru-RU" dirty="0" err="1">
                <a:solidFill>
                  <a:srgbClr val="293A55"/>
                </a:solidFill>
                <a:latin typeface="+mj-lt"/>
              </a:rPr>
              <a:t>від</a:t>
            </a:r>
            <a:r>
              <a:rPr lang="ru-RU" dirty="0">
                <a:solidFill>
                  <a:srgbClr val="293A55"/>
                </a:solidFill>
                <a:latin typeface="+mj-lt"/>
              </a:rPr>
              <a:t> </a:t>
            </a:r>
            <a:r>
              <a:rPr lang="ru-RU" dirty="0" err="1">
                <a:solidFill>
                  <a:srgbClr val="293A55"/>
                </a:solidFill>
                <a:latin typeface="+mj-lt"/>
              </a:rPr>
              <a:t>прийняття</a:t>
            </a:r>
            <a:r>
              <a:rPr lang="ru-RU" dirty="0">
                <a:solidFill>
                  <a:srgbClr val="293A55"/>
                </a:solidFill>
                <a:latin typeface="+mj-lt"/>
              </a:rPr>
              <a:t> </a:t>
            </a:r>
            <a:r>
              <a:rPr lang="ru-RU" dirty="0" err="1">
                <a:solidFill>
                  <a:srgbClr val="293A55"/>
                </a:solidFill>
                <a:latin typeface="+mj-lt"/>
              </a:rPr>
              <a:t>спадщини</a:t>
            </a:r>
            <a:r>
              <a:rPr lang="ru-RU" dirty="0">
                <a:solidFill>
                  <a:srgbClr val="293A55"/>
                </a:solidFill>
                <a:latin typeface="+mj-lt"/>
              </a:rPr>
              <a:t> на </a:t>
            </a:r>
            <a:r>
              <a:rPr lang="ru-RU" dirty="0" err="1">
                <a:solidFill>
                  <a:srgbClr val="293A55"/>
                </a:solidFill>
                <a:latin typeface="+mj-lt"/>
              </a:rPr>
              <a:t>користь</a:t>
            </a:r>
            <a:r>
              <a:rPr lang="ru-RU" dirty="0">
                <a:solidFill>
                  <a:srgbClr val="293A55"/>
                </a:solidFill>
                <a:latin typeface="+mj-lt"/>
              </a:rPr>
              <a:t> </a:t>
            </a:r>
            <a:r>
              <a:rPr lang="ru-RU" dirty="0" err="1">
                <a:solidFill>
                  <a:srgbClr val="293A55"/>
                </a:solidFill>
                <a:latin typeface="+mj-lt"/>
              </a:rPr>
              <a:t>спадкоємця</a:t>
            </a:r>
            <a:r>
              <a:rPr lang="ru-RU" dirty="0">
                <a:solidFill>
                  <a:srgbClr val="293A55"/>
                </a:solidFill>
                <a:latin typeface="+mj-lt"/>
              </a:rPr>
              <a:t> за законом, про </a:t>
            </a:r>
            <a:r>
              <a:rPr lang="ru-RU" dirty="0" err="1">
                <a:solidFill>
                  <a:srgbClr val="293A55"/>
                </a:solidFill>
                <a:latin typeface="+mj-lt"/>
              </a:rPr>
              <a:t>визнання</a:t>
            </a:r>
            <a:r>
              <a:rPr lang="ru-RU" dirty="0">
                <a:solidFill>
                  <a:srgbClr val="293A55"/>
                </a:solidFill>
                <a:latin typeface="+mj-lt"/>
              </a:rPr>
              <a:t> </a:t>
            </a:r>
            <a:r>
              <a:rPr lang="ru-RU" dirty="0" err="1">
                <a:solidFill>
                  <a:srgbClr val="293A55"/>
                </a:solidFill>
                <a:latin typeface="+mj-lt"/>
              </a:rPr>
              <a:t>недійсним</a:t>
            </a:r>
            <a:r>
              <a:rPr lang="ru-RU" dirty="0">
                <a:solidFill>
                  <a:srgbClr val="293A55"/>
                </a:solidFill>
                <a:latin typeface="+mj-lt"/>
              </a:rPr>
              <a:t> такого </a:t>
            </a:r>
            <a:r>
              <a:rPr lang="ru-RU" dirty="0" err="1">
                <a:solidFill>
                  <a:srgbClr val="293A55"/>
                </a:solidFill>
                <a:latin typeface="+mj-lt"/>
              </a:rPr>
              <a:t>одностороннього</a:t>
            </a:r>
            <a:r>
              <a:rPr lang="ru-RU" dirty="0">
                <a:solidFill>
                  <a:srgbClr val="293A55"/>
                </a:solidFill>
                <a:latin typeface="+mj-lt"/>
              </a:rPr>
              <a:t> </a:t>
            </a:r>
            <a:r>
              <a:rPr lang="ru-RU" dirty="0" err="1">
                <a:solidFill>
                  <a:srgbClr val="293A55"/>
                </a:solidFill>
                <a:latin typeface="+mj-lt"/>
              </a:rPr>
              <a:t>правочину</a:t>
            </a:r>
            <a:r>
              <a:rPr lang="ru-RU" dirty="0">
                <a:solidFill>
                  <a:srgbClr val="293A55"/>
                </a:solidFill>
                <a:latin typeface="+mj-lt"/>
              </a:rPr>
              <a:t>, як </a:t>
            </a:r>
            <a:r>
              <a:rPr lang="ru-RU" dirty="0" err="1">
                <a:solidFill>
                  <a:srgbClr val="293A55"/>
                </a:solidFill>
                <a:latin typeface="+mj-lt"/>
              </a:rPr>
              <a:t>відмова</a:t>
            </a:r>
            <a:r>
              <a:rPr lang="ru-RU" dirty="0">
                <a:solidFill>
                  <a:srgbClr val="293A55"/>
                </a:solidFill>
                <a:latin typeface="+mj-lt"/>
              </a:rPr>
              <a:t> </a:t>
            </a:r>
            <a:r>
              <a:rPr lang="ru-RU" dirty="0" err="1">
                <a:solidFill>
                  <a:srgbClr val="293A55"/>
                </a:solidFill>
                <a:latin typeface="+mj-lt"/>
              </a:rPr>
              <a:t>від</a:t>
            </a:r>
            <a:r>
              <a:rPr lang="ru-RU" dirty="0">
                <a:solidFill>
                  <a:srgbClr val="293A55"/>
                </a:solidFill>
                <a:latin typeface="+mj-lt"/>
              </a:rPr>
              <a:t> </a:t>
            </a:r>
            <a:r>
              <a:rPr lang="ru-RU" dirty="0" err="1">
                <a:solidFill>
                  <a:srgbClr val="293A55"/>
                </a:solidFill>
                <a:latin typeface="+mj-lt"/>
              </a:rPr>
              <a:t>прийняття</a:t>
            </a:r>
            <a:r>
              <a:rPr lang="ru-RU" dirty="0">
                <a:solidFill>
                  <a:srgbClr val="293A55"/>
                </a:solidFill>
                <a:latin typeface="+mj-lt"/>
              </a:rPr>
              <a:t> </a:t>
            </a:r>
            <a:r>
              <a:rPr lang="ru-RU" dirty="0" err="1">
                <a:solidFill>
                  <a:srgbClr val="293A55"/>
                </a:solidFill>
                <a:latin typeface="+mj-lt"/>
              </a:rPr>
              <a:t>спадщини</a:t>
            </a:r>
            <a:r>
              <a:rPr lang="ru-RU" dirty="0">
                <a:solidFill>
                  <a:srgbClr val="293A55"/>
                </a:solidFill>
                <a:latin typeface="+mj-lt"/>
              </a:rPr>
              <a:t> на </a:t>
            </a:r>
            <a:r>
              <a:rPr lang="ru-RU" dirty="0" err="1">
                <a:solidFill>
                  <a:srgbClr val="293A55"/>
                </a:solidFill>
                <a:latin typeface="+mj-lt"/>
              </a:rPr>
              <a:t>користь</a:t>
            </a:r>
            <a:r>
              <a:rPr lang="ru-RU" dirty="0">
                <a:solidFill>
                  <a:srgbClr val="293A55"/>
                </a:solidFill>
                <a:latin typeface="+mj-lt"/>
              </a:rPr>
              <a:t> </a:t>
            </a:r>
            <a:r>
              <a:rPr lang="ru-RU" dirty="0" err="1">
                <a:solidFill>
                  <a:srgbClr val="293A55"/>
                </a:solidFill>
                <a:latin typeface="+mj-lt"/>
              </a:rPr>
              <a:t>спадкоємця</a:t>
            </a:r>
            <a:r>
              <a:rPr lang="ru-RU" dirty="0">
                <a:solidFill>
                  <a:srgbClr val="293A55"/>
                </a:solidFill>
                <a:latin typeface="+mj-lt"/>
              </a:rPr>
              <a:t> за законом, </a:t>
            </a:r>
            <a:r>
              <a:rPr lang="ru-RU" dirty="0" err="1">
                <a:solidFill>
                  <a:srgbClr val="293A55"/>
                </a:solidFill>
                <a:latin typeface="+mj-lt"/>
              </a:rPr>
              <a:t>належним</a:t>
            </a:r>
            <a:r>
              <a:rPr lang="ru-RU" dirty="0">
                <a:solidFill>
                  <a:srgbClr val="293A55"/>
                </a:solidFill>
                <a:latin typeface="+mj-lt"/>
              </a:rPr>
              <a:t> </a:t>
            </a:r>
            <a:r>
              <a:rPr lang="ru-RU" dirty="0" err="1">
                <a:solidFill>
                  <a:srgbClr val="293A55"/>
                </a:solidFill>
                <a:latin typeface="+mj-lt"/>
              </a:rPr>
              <a:t>відповідачем</a:t>
            </a:r>
            <a:r>
              <a:rPr lang="ru-RU" dirty="0">
                <a:solidFill>
                  <a:srgbClr val="293A55"/>
                </a:solidFill>
                <a:latin typeface="+mj-lt"/>
              </a:rPr>
              <a:t> є </a:t>
            </a:r>
            <a:r>
              <a:rPr lang="ru-RU" dirty="0" err="1">
                <a:solidFill>
                  <a:srgbClr val="293A55"/>
                </a:solidFill>
                <a:latin typeface="+mj-lt"/>
              </a:rPr>
              <a:t>спадкоємець</a:t>
            </a:r>
            <a:r>
              <a:rPr lang="ru-RU" dirty="0">
                <a:solidFill>
                  <a:srgbClr val="293A55"/>
                </a:solidFill>
                <a:latin typeface="+mj-lt"/>
              </a:rPr>
              <a:t>, на </a:t>
            </a:r>
            <a:r>
              <a:rPr lang="ru-RU" dirty="0" err="1">
                <a:solidFill>
                  <a:srgbClr val="293A55"/>
                </a:solidFill>
                <a:latin typeface="+mj-lt"/>
              </a:rPr>
              <a:t>користь</a:t>
            </a:r>
            <a:r>
              <a:rPr lang="ru-RU" dirty="0">
                <a:solidFill>
                  <a:srgbClr val="293A55"/>
                </a:solidFill>
                <a:latin typeface="+mj-lt"/>
              </a:rPr>
              <a:t> </a:t>
            </a:r>
            <a:r>
              <a:rPr lang="ru-RU" dirty="0" err="1">
                <a:solidFill>
                  <a:srgbClr val="293A55"/>
                </a:solidFill>
                <a:latin typeface="+mj-lt"/>
              </a:rPr>
              <a:t>якого</a:t>
            </a:r>
            <a:r>
              <a:rPr lang="ru-RU" dirty="0">
                <a:solidFill>
                  <a:srgbClr val="293A55"/>
                </a:solidFill>
                <a:latin typeface="+mj-lt"/>
              </a:rPr>
              <a:t> вчинена </a:t>
            </a:r>
            <a:r>
              <a:rPr lang="ru-RU" dirty="0" err="1">
                <a:solidFill>
                  <a:srgbClr val="293A55"/>
                </a:solidFill>
                <a:latin typeface="+mj-lt"/>
              </a:rPr>
              <a:t>відмова</a:t>
            </a:r>
            <a:r>
              <a:rPr lang="ru-RU" dirty="0">
                <a:solidFill>
                  <a:srgbClr val="293A55"/>
                </a:solidFill>
                <a:latin typeface="+mj-lt"/>
              </a:rPr>
              <a:t>, а не </a:t>
            </a:r>
            <a:r>
              <a:rPr lang="ru-RU" dirty="0" err="1">
                <a:solidFill>
                  <a:srgbClr val="293A55"/>
                </a:solidFill>
                <a:latin typeface="+mj-lt"/>
              </a:rPr>
              <a:t>нотаріус</a:t>
            </a:r>
            <a:r>
              <a:rPr lang="ru-RU" dirty="0">
                <a:solidFill>
                  <a:srgbClr val="293A55"/>
                </a:solidFill>
                <a:latin typeface="+mj-lt"/>
              </a:rPr>
              <a:t> </a:t>
            </a:r>
            <a:r>
              <a:rPr lang="ru-RU" dirty="0" err="1">
                <a:solidFill>
                  <a:srgbClr val="293A55"/>
                </a:solidFill>
                <a:latin typeface="+mj-lt"/>
              </a:rPr>
              <a:t>чи</a:t>
            </a:r>
            <a:r>
              <a:rPr lang="ru-RU" dirty="0">
                <a:solidFill>
                  <a:srgbClr val="293A55"/>
                </a:solidFill>
                <a:latin typeface="+mj-lt"/>
              </a:rPr>
              <a:t> </a:t>
            </a:r>
            <a:r>
              <a:rPr lang="ru-RU" dirty="0" err="1">
                <a:solidFill>
                  <a:srgbClr val="293A55"/>
                </a:solidFill>
                <a:latin typeface="+mj-lt"/>
              </a:rPr>
              <a:t>нотаріальна</a:t>
            </a:r>
            <a:r>
              <a:rPr lang="ru-RU" dirty="0">
                <a:solidFill>
                  <a:srgbClr val="293A55"/>
                </a:solidFill>
                <a:latin typeface="+mj-lt"/>
              </a:rPr>
              <a:t> контора.</a:t>
            </a:r>
            <a:endParaRPr lang="ru-RU" b="0" i="0" dirty="0">
              <a:solidFill>
                <a:srgbClr val="293A55"/>
              </a:solidFill>
              <a:effectLst/>
              <a:latin typeface="+mj-lt"/>
            </a:endParaRPr>
          </a:p>
        </p:txBody>
      </p:sp>
    </p:spTree>
    <p:extLst>
      <p:ext uri="{BB962C8B-B14F-4D97-AF65-F5344CB8AC3E}">
        <p14:creationId xmlns:p14="http://schemas.microsoft.com/office/powerpoint/2010/main" val="208450745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79268" y="751344"/>
            <a:ext cx="10833463" cy="5355312"/>
          </a:xfrm>
          <a:prstGeom prst="rect">
            <a:avLst/>
          </a:prstGeom>
        </p:spPr>
        <p:txBody>
          <a:bodyPr wrap="square">
            <a:spAutoFit/>
          </a:bodyPr>
          <a:lstStyle/>
          <a:p>
            <a:pPr algn="ctr"/>
            <a:r>
              <a:rPr lang="ru-RU" b="1" dirty="0">
                <a:solidFill>
                  <a:srgbClr val="293A55"/>
                </a:solidFill>
                <a:latin typeface="+mj-lt"/>
              </a:rPr>
              <a:t>ВЕРХОВНИЙ СУД</a:t>
            </a:r>
            <a:endParaRPr lang="ru-RU" dirty="0">
              <a:solidFill>
                <a:srgbClr val="293A55"/>
              </a:solidFill>
              <a:latin typeface="+mj-lt"/>
            </a:endParaRPr>
          </a:p>
          <a:p>
            <a:pPr algn="ctr"/>
            <a:r>
              <a:rPr lang="ru-RU" b="1" dirty="0">
                <a:solidFill>
                  <a:srgbClr val="293A55"/>
                </a:solidFill>
                <a:latin typeface="+mj-lt"/>
              </a:rPr>
              <a:t>ПРАВОВА ПОЗИЦІЯ</a:t>
            </a:r>
            <a:br>
              <a:rPr lang="ru-RU" b="1" dirty="0">
                <a:solidFill>
                  <a:srgbClr val="293A55"/>
                </a:solidFill>
                <a:latin typeface="+mj-lt"/>
              </a:rPr>
            </a:br>
            <a:r>
              <a:rPr lang="ru-RU" b="1" dirty="0">
                <a:solidFill>
                  <a:srgbClr val="293A55"/>
                </a:solidFill>
                <a:latin typeface="+mj-lt"/>
              </a:rPr>
              <a:t>(</a:t>
            </a:r>
            <a:r>
              <a:rPr lang="ru-RU" b="1" dirty="0">
                <a:solidFill>
                  <a:srgbClr val="00ADFA"/>
                </a:solidFill>
                <a:latin typeface="+mj-lt"/>
                <a:hlinkClick r:id="rId2"/>
              </a:rPr>
              <a:t>постанова </a:t>
            </a:r>
            <a:r>
              <a:rPr lang="ru-RU" b="1" dirty="0" err="1">
                <a:solidFill>
                  <a:srgbClr val="00ADFA"/>
                </a:solidFill>
                <a:latin typeface="+mj-lt"/>
                <a:hlinkClick r:id="rId2"/>
              </a:rPr>
              <a:t>від</a:t>
            </a:r>
            <a:r>
              <a:rPr lang="ru-RU" b="1" dirty="0">
                <a:solidFill>
                  <a:srgbClr val="00ADFA"/>
                </a:solidFill>
                <a:latin typeface="+mj-lt"/>
                <a:hlinkClick r:id="rId2"/>
              </a:rPr>
              <a:t> 31.08.2022 р. у </a:t>
            </a:r>
            <a:r>
              <a:rPr lang="ru-RU" b="1" dirty="0" err="1">
                <a:solidFill>
                  <a:srgbClr val="00ADFA"/>
                </a:solidFill>
                <a:latin typeface="+mj-lt"/>
                <a:hlinkClick r:id="rId2"/>
              </a:rPr>
              <a:t>справі</a:t>
            </a:r>
            <a:r>
              <a:rPr lang="ru-RU" b="1" dirty="0">
                <a:solidFill>
                  <a:srgbClr val="00ADFA"/>
                </a:solidFill>
                <a:latin typeface="+mj-lt"/>
                <a:hlinkClick r:id="rId2"/>
              </a:rPr>
              <a:t> N 128/3569/20</a:t>
            </a:r>
            <a:r>
              <a:rPr lang="ru-RU" b="1" dirty="0" smtClean="0">
                <a:solidFill>
                  <a:srgbClr val="293A55"/>
                </a:solidFill>
                <a:latin typeface="+mj-lt"/>
              </a:rPr>
              <a:t>)</a:t>
            </a:r>
          </a:p>
          <a:p>
            <a:pPr algn="ctr"/>
            <a:r>
              <a:rPr lang="ru-RU" b="1" dirty="0">
                <a:solidFill>
                  <a:srgbClr val="293A55"/>
                </a:solidFill>
                <a:latin typeface="+mj-lt"/>
              </a:rPr>
              <a:t>Про </a:t>
            </a:r>
            <a:r>
              <a:rPr lang="ru-RU" b="1" dirty="0" err="1">
                <a:solidFill>
                  <a:srgbClr val="293A55"/>
                </a:solidFill>
                <a:latin typeface="+mj-lt"/>
              </a:rPr>
              <a:t>відсутність</a:t>
            </a:r>
            <a:r>
              <a:rPr lang="ru-RU" b="1" dirty="0">
                <a:solidFill>
                  <a:srgbClr val="293A55"/>
                </a:solidFill>
                <a:latin typeface="+mj-lt"/>
              </a:rPr>
              <a:t> </a:t>
            </a:r>
            <a:r>
              <a:rPr lang="ru-RU" b="1" dirty="0" err="1">
                <a:solidFill>
                  <a:srgbClr val="293A55"/>
                </a:solidFill>
                <a:latin typeface="+mj-lt"/>
              </a:rPr>
              <a:t>істотних</a:t>
            </a:r>
            <a:r>
              <a:rPr lang="ru-RU" b="1" dirty="0">
                <a:solidFill>
                  <a:srgbClr val="293A55"/>
                </a:solidFill>
                <a:latin typeface="+mj-lt"/>
              </a:rPr>
              <a:t> </a:t>
            </a:r>
            <a:r>
              <a:rPr lang="ru-RU" b="1" dirty="0" err="1">
                <a:solidFill>
                  <a:srgbClr val="293A55"/>
                </a:solidFill>
                <a:latin typeface="+mj-lt"/>
              </a:rPr>
              <a:t>порушень</a:t>
            </a:r>
            <a:r>
              <a:rPr lang="ru-RU" b="1" dirty="0">
                <a:solidFill>
                  <a:srgbClr val="293A55"/>
                </a:solidFill>
                <a:latin typeface="+mj-lt"/>
              </a:rPr>
              <a:t> умов договору </a:t>
            </a:r>
            <a:r>
              <a:rPr lang="ru-RU" b="1" dirty="0" err="1">
                <a:solidFill>
                  <a:srgbClr val="293A55"/>
                </a:solidFill>
                <a:latin typeface="+mj-lt"/>
              </a:rPr>
              <a:t>емфітевзису</a:t>
            </a:r>
            <a:r>
              <a:rPr lang="ru-RU" b="1" dirty="0">
                <a:solidFill>
                  <a:srgbClr val="293A55"/>
                </a:solidFill>
                <a:latin typeface="+mj-lt"/>
              </a:rPr>
              <a:t> у </a:t>
            </a:r>
            <a:r>
              <a:rPr lang="ru-RU" b="1" dirty="0" err="1">
                <a:solidFill>
                  <a:srgbClr val="293A55"/>
                </a:solidFill>
                <a:latin typeface="+mj-lt"/>
              </a:rPr>
              <a:t>разі</a:t>
            </a:r>
            <a:r>
              <a:rPr lang="ru-RU" b="1" dirty="0">
                <a:solidFill>
                  <a:srgbClr val="293A55"/>
                </a:solidFill>
                <a:latin typeface="+mj-lt"/>
              </a:rPr>
              <a:t> </a:t>
            </a:r>
            <a:r>
              <a:rPr lang="ru-RU" b="1" dirty="0" err="1">
                <a:solidFill>
                  <a:srgbClr val="293A55"/>
                </a:solidFill>
                <a:latin typeface="+mj-lt"/>
              </a:rPr>
              <a:t>несплати</a:t>
            </a:r>
            <a:r>
              <a:rPr lang="ru-RU" b="1" dirty="0">
                <a:solidFill>
                  <a:srgbClr val="293A55"/>
                </a:solidFill>
                <a:latin typeface="+mj-lt"/>
              </a:rPr>
              <a:t> земельного </a:t>
            </a:r>
            <a:r>
              <a:rPr lang="ru-RU" b="1" dirty="0" err="1" smtClean="0">
                <a:solidFill>
                  <a:srgbClr val="293A55"/>
                </a:solidFill>
                <a:latin typeface="+mj-lt"/>
              </a:rPr>
              <a:t>податку</a:t>
            </a:r>
            <a:endParaRPr lang="ru-RU" b="1" dirty="0" smtClean="0">
              <a:solidFill>
                <a:srgbClr val="293A55"/>
              </a:solidFill>
              <a:latin typeface="+mj-lt"/>
            </a:endParaRPr>
          </a:p>
          <a:p>
            <a:pPr algn="ctr"/>
            <a:endParaRPr lang="ru-RU" b="1" dirty="0">
              <a:solidFill>
                <a:srgbClr val="293A55"/>
              </a:solidFill>
              <a:latin typeface="+mj-lt"/>
            </a:endParaRPr>
          </a:p>
          <a:p>
            <a:pPr algn="just"/>
            <a:r>
              <a:rPr lang="ru-RU" dirty="0">
                <a:solidFill>
                  <a:srgbClr val="293A55"/>
                </a:solidFill>
                <a:latin typeface="+mj-lt"/>
              </a:rPr>
              <a:t>Для </a:t>
            </a:r>
            <a:r>
              <a:rPr lang="ru-RU" dirty="0" err="1">
                <a:solidFill>
                  <a:srgbClr val="293A55"/>
                </a:solidFill>
                <a:latin typeface="+mj-lt"/>
              </a:rPr>
              <a:t>встановлення</a:t>
            </a:r>
            <a:r>
              <a:rPr lang="ru-RU" dirty="0">
                <a:solidFill>
                  <a:srgbClr val="293A55"/>
                </a:solidFill>
                <a:latin typeface="+mj-lt"/>
              </a:rPr>
              <a:t> </a:t>
            </a:r>
            <a:r>
              <a:rPr lang="ru-RU" dirty="0" err="1">
                <a:solidFill>
                  <a:srgbClr val="293A55"/>
                </a:solidFill>
                <a:latin typeface="+mj-lt"/>
              </a:rPr>
              <a:t>можливості</a:t>
            </a:r>
            <a:r>
              <a:rPr lang="ru-RU" dirty="0">
                <a:solidFill>
                  <a:srgbClr val="293A55"/>
                </a:solidFill>
                <a:latin typeface="+mj-lt"/>
              </a:rPr>
              <a:t> </a:t>
            </a:r>
            <a:r>
              <a:rPr lang="ru-RU" dirty="0" err="1">
                <a:solidFill>
                  <a:srgbClr val="293A55"/>
                </a:solidFill>
                <a:latin typeface="+mj-lt"/>
              </a:rPr>
              <a:t>розірвання</a:t>
            </a:r>
            <a:r>
              <a:rPr lang="ru-RU" dirty="0">
                <a:solidFill>
                  <a:srgbClr val="293A55"/>
                </a:solidFill>
                <a:latin typeface="+mj-lt"/>
              </a:rPr>
              <a:t> </a:t>
            </a:r>
            <a:r>
              <a:rPr lang="ru-RU" dirty="0" err="1">
                <a:solidFill>
                  <a:srgbClr val="293A55"/>
                </a:solidFill>
                <a:latin typeface="+mj-lt"/>
              </a:rPr>
              <a:t>спірного</a:t>
            </a:r>
            <a:r>
              <a:rPr lang="ru-RU" dirty="0">
                <a:solidFill>
                  <a:srgbClr val="293A55"/>
                </a:solidFill>
                <a:latin typeface="+mj-lt"/>
              </a:rPr>
              <a:t> договору </a:t>
            </a:r>
            <a:r>
              <a:rPr lang="ru-RU" dirty="0" err="1">
                <a:solidFill>
                  <a:srgbClr val="293A55"/>
                </a:solidFill>
                <a:latin typeface="+mj-lt"/>
              </a:rPr>
              <a:t>необхідно</a:t>
            </a:r>
            <a:r>
              <a:rPr lang="ru-RU" dirty="0">
                <a:solidFill>
                  <a:srgbClr val="293A55"/>
                </a:solidFill>
                <a:latin typeface="+mj-lt"/>
              </a:rPr>
              <a:t> </a:t>
            </a:r>
            <a:r>
              <a:rPr lang="ru-RU" dirty="0" err="1">
                <a:solidFill>
                  <a:srgbClr val="293A55"/>
                </a:solidFill>
                <a:latin typeface="+mj-lt"/>
              </a:rPr>
              <a:t>визначити</a:t>
            </a:r>
            <a:r>
              <a:rPr lang="ru-RU" dirty="0">
                <a:solidFill>
                  <a:srgbClr val="293A55"/>
                </a:solidFill>
                <a:latin typeface="+mj-lt"/>
              </a:rPr>
              <a:t>, </a:t>
            </a:r>
            <a:r>
              <a:rPr lang="ru-RU" dirty="0" err="1">
                <a:solidFill>
                  <a:srgbClr val="293A55"/>
                </a:solidFill>
                <a:latin typeface="+mj-lt"/>
              </a:rPr>
              <a:t>чи</a:t>
            </a:r>
            <a:r>
              <a:rPr lang="ru-RU" dirty="0">
                <a:solidFill>
                  <a:srgbClr val="293A55"/>
                </a:solidFill>
                <a:latin typeface="+mj-lt"/>
              </a:rPr>
              <a:t> </a:t>
            </a:r>
            <a:r>
              <a:rPr lang="ru-RU" dirty="0" err="1">
                <a:solidFill>
                  <a:srgbClr val="293A55"/>
                </a:solidFill>
                <a:latin typeface="+mj-lt"/>
              </a:rPr>
              <a:t>були</a:t>
            </a:r>
            <a:r>
              <a:rPr lang="ru-RU" dirty="0">
                <a:solidFill>
                  <a:srgbClr val="293A55"/>
                </a:solidFill>
                <a:latin typeface="+mj-lt"/>
              </a:rPr>
              <a:t> </a:t>
            </a:r>
            <a:r>
              <a:rPr lang="ru-RU" dirty="0" err="1">
                <a:solidFill>
                  <a:srgbClr val="293A55"/>
                </a:solidFill>
                <a:latin typeface="+mj-lt"/>
              </a:rPr>
              <a:t>допущені</a:t>
            </a:r>
            <a:r>
              <a:rPr lang="ru-RU" dirty="0">
                <a:solidFill>
                  <a:srgbClr val="293A55"/>
                </a:solidFill>
                <a:latin typeface="+mj-lt"/>
              </a:rPr>
              <a:t> </a:t>
            </a:r>
            <a:r>
              <a:rPr lang="ru-RU" dirty="0" err="1">
                <a:solidFill>
                  <a:srgbClr val="293A55"/>
                </a:solidFill>
                <a:latin typeface="+mj-lt"/>
              </a:rPr>
              <a:t>відповідачем</a:t>
            </a:r>
            <a:r>
              <a:rPr lang="ru-RU" dirty="0">
                <a:solidFill>
                  <a:srgbClr val="293A55"/>
                </a:solidFill>
                <a:latin typeface="+mj-lt"/>
              </a:rPr>
              <a:t> </a:t>
            </a:r>
            <a:r>
              <a:rPr lang="ru-RU" dirty="0" err="1">
                <a:solidFill>
                  <a:srgbClr val="293A55"/>
                </a:solidFill>
                <a:latin typeface="+mj-lt"/>
              </a:rPr>
              <a:t>саме</a:t>
            </a:r>
            <a:r>
              <a:rPr lang="ru-RU" dirty="0">
                <a:solidFill>
                  <a:srgbClr val="293A55"/>
                </a:solidFill>
                <a:latin typeface="+mj-lt"/>
              </a:rPr>
              <a:t> </a:t>
            </a:r>
            <a:r>
              <a:rPr lang="ru-RU" dirty="0" err="1">
                <a:solidFill>
                  <a:srgbClr val="293A55"/>
                </a:solidFill>
                <a:latin typeface="+mj-lt"/>
              </a:rPr>
              <a:t>істотні</a:t>
            </a:r>
            <a:r>
              <a:rPr lang="ru-RU" dirty="0">
                <a:solidFill>
                  <a:srgbClr val="293A55"/>
                </a:solidFill>
                <a:latin typeface="+mj-lt"/>
              </a:rPr>
              <a:t> </a:t>
            </a:r>
            <a:r>
              <a:rPr lang="ru-RU" dirty="0" err="1">
                <a:solidFill>
                  <a:srgbClr val="293A55"/>
                </a:solidFill>
                <a:latin typeface="+mj-lt"/>
              </a:rPr>
              <a:t>порушення</a:t>
            </a:r>
            <a:r>
              <a:rPr lang="ru-RU" dirty="0">
                <a:solidFill>
                  <a:srgbClr val="293A55"/>
                </a:solidFill>
                <a:latin typeface="+mj-lt"/>
              </a:rPr>
              <a:t> умов такого договору, </a:t>
            </a:r>
            <a:r>
              <a:rPr lang="ru-RU" dirty="0" err="1">
                <a:solidFill>
                  <a:srgbClr val="293A55"/>
                </a:solidFill>
                <a:latin typeface="+mj-lt"/>
              </a:rPr>
              <a:t>чи</a:t>
            </a:r>
            <a:r>
              <a:rPr lang="ru-RU" dirty="0">
                <a:solidFill>
                  <a:srgbClr val="293A55"/>
                </a:solidFill>
                <a:latin typeface="+mj-lt"/>
              </a:rPr>
              <a:t> </a:t>
            </a:r>
            <a:r>
              <a:rPr lang="ru-RU" dirty="0" err="1">
                <a:solidFill>
                  <a:srgbClr val="293A55"/>
                </a:solidFill>
                <a:latin typeface="+mj-lt"/>
              </a:rPr>
              <a:t>наявна</a:t>
            </a:r>
            <a:r>
              <a:rPr lang="ru-RU" dirty="0">
                <a:solidFill>
                  <a:srgbClr val="293A55"/>
                </a:solidFill>
                <a:latin typeface="+mj-lt"/>
              </a:rPr>
              <a:t> шкода і </a:t>
            </a:r>
            <a:r>
              <a:rPr lang="ru-RU" dirty="0" err="1">
                <a:solidFill>
                  <a:srgbClr val="293A55"/>
                </a:solidFill>
                <a:latin typeface="+mj-lt"/>
              </a:rPr>
              <a:t>її</a:t>
            </a:r>
            <a:r>
              <a:rPr lang="ru-RU" dirty="0">
                <a:solidFill>
                  <a:srgbClr val="293A55"/>
                </a:solidFill>
                <a:latin typeface="+mj-lt"/>
              </a:rPr>
              <a:t> </a:t>
            </a:r>
            <a:r>
              <a:rPr lang="ru-RU" dirty="0" err="1">
                <a:solidFill>
                  <a:srgbClr val="293A55"/>
                </a:solidFill>
                <a:latin typeface="+mj-lt"/>
              </a:rPr>
              <a:t>розмір</a:t>
            </a:r>
            <a:r>
              <a:rPr lang="ru-RU" dirty="0">
                <a:solidFill>
                  <a:srgbClr val="293A55"/>
                </a:solidFill>
                <a:latin typeface="+mj-lt"/>
              </a:rPr>
              <a:t> </a:t>
            </a:r>
            <a:r>
              <a:rPr lang="ru-RU" dirty="0" err="1">
                <a:solidFill>
                  <a:srgbClr val="293A55"/>
                </a:solidFill>
                <a:latin typeface="+mj-lt"/>
              </a:rPr>
              <a:t>внаслідок</a:t>
            </a:r>
            <a:r>
              <a:rPr lang="ru-RU" dirty="0">
                <a:solidFill>
                  <a:srgbClr val="293A55"/>
                </a:solidFill>
                <a:latin typeface="+mj-lt"/>
              </a:rPr>
              <a:t> </a:t>
            </a:r>
            <a:r>
              <a:rPr lang="ru-RU" dirty="0" err="1">
                <a:solidFill>
                  <a:srgbClr val="293A55"/>
                </a:solidFill>
                <a:latin typeface="+mj-lt"/>
              </a:rPr>
              <a:t>дій</a:t>
            </a:r>
            <a:r>
              <a:rPr lang="ru-RU" dirty="0">
                <a:solidFill>
                  <a:srgbClr val="293A55"/>
                </a:solidFill>
                <a:latin typeface="+mj-lt"/>
              </a:rPr>
              <a:t> (</a:t>
            </a:r>
            <a:r>
              <a:rPr lang="ru-RU" dirty="0" err="1">
                <a:solidFill>
                  <a:srgbClr val="293A55"/>
                </a:solidFill>
                <a:latin typeface="+mj-lt"/>
              </a:rPr>
              <a:t>бездіяльності</a:t>
            </a:r>
            <a:r>
              <a:rPr lang="ru-RU" dirty="0">
                <a:solidFill>
                  <a:srgbClr val="293A55"/>
                </a:solidFill>
                <a:latin typeface="+mj-lt"/>
              </a:rPr>
              <a:t>), а </a:t>
            </a:r>
            <a:r>
              <a:rPr lang="ru-RU" dirty="0" err="1">
                <a:solidFill>
                  <a:srgbClr val="293A55"/>
                </a:solidFill>
                <a:latin typeface="+mj-lt"/>
              </a:rPr>
              <a:t>також</a:t>
            </a:r>
            <a:r>
              <a:rPr lang="ru-RU" dirty="0">
                <a:solidFill>
                  <a:srgbClr val="293A55"/>
                </a:solidFill>
                <a:latin typeface="+mj-lt"/>
              </a:rPr>
              <a:t> </a:t>
            </a:r>
            <a:r>
              <a:rPr lang="ru-RU" dirty="0" err="1">
                <a:solidFill>
                  <a:srgbClr val="293A55"/>
                </a:solidFill>
                <a:latin typeface="+mj-lt"/>
              </a:rPr>
              <a:t>співвіднести</a:t>
            </a:r>
            <a:r>
              <a:rPr lang="ru-RU" dirty="0">
                <a:solidFill>
                  <a:srgbClr val="293A55"/>
                </a:solidFill>
                <a:latin typeface="+mj-lt"/>
              </a:rPr>
              <a:t> </a:t>
            </a:r>
            <a:r>
              <a:rPr lang="ru-RU" dirty="0" err="1">
                <a:solidFill>
                  <a:srgbClr val="293A55"/>
                </a:solidFill>
                <a:latin typeface="+mj-lt"/>
              </a:rPr>
              <a:t>очікуваний</a:t>
            </a:r>
            <a:r>
              <a:rPr lang="ru-RU" dirty="0">
                <a:solidFill>
                  <a:srgbClr val="293A55"/>
                </a:solidFill>
                <a:latin typeface="+mj-lt"/>
              </a:rPr>
              <a:t> результат </a:t>
            </a:r>
            <a:r>
              <a:rPr lang="ru-RU" dirty="0" err="1">
                <a:solidFill>
                  <a:srgbClr val="293A55"/>
                </a:solidFill>
                <a:latin typeface="+mj-lt"/>
              </a:rPr>
              <a:t>від</a:t>
            </a:r>
            <a:r>
              <a:rPr lang="ru-RU" dirty="0">
                <a:solidFill>
                  <a:srgbClr val="293A55"/>
                </a:solidFill>
                <a:latin typeface="+mj-lt"/>
              </a:rPr>
              <a:t> </a:t>
            </a:r>
            <a:r>
              <a:rPr lang="ru-RU" dirty="0" err="1">
                <a:solidFill>
                  <a:srgbClr val="293A55"/>
                </a:solidFill>
                <a:latin typeface="+mj-lt"/>
              </a:rPr>
              <a:t>укладеного</a:t>
            </a:r>
            <a:r>
              <a:rPr lang="ru-RU" dirty="0">
                <a:solidFill>
                  <a:srgbClr val="293A55"/>
                </a:solidFill>
                <a:latin typeface="+mj-lt"/>
              </a:rPr>
              <a:t> договору та </a:t>
            </a:r>
            <a:r>
              <a:rPr lang="ru-RU" dirty="0" err="1">
                <a:solidFill>
                  <a:srgbClr val="293A55"/>
                </a:solidFill>
                <a:latin typeface="+mj-lt"/>
              </a:rPr>
              <a:t>фактичні</a:t>
            </a:r>
            <a:r>
              <a:rPr lang="ru-RU" dirty="0">
                <a:solidFill>
                  <a:srgbClr val="293A55"/>
                </a:solidFill>
                <a:latin typeface="+mj-lt"/>
              </a:rPr>
              <a:t> </a:t>
            </a:r>
            <a:r>
              <a:rPr lang="ru-RU" dirty="0" err="1">
                <a:solidFill>
                  <a:srgbClr val="293A55"/>
                </a:solidFill>
                <a:latin typeface="+mj-lt"/>
              </a:rPr>
              <a:t>обставини</a:t>
            </a:r>
            <a:r>
              <a:rPr lang="ru-RU" dirty="0">
                <a:solidFill>
                  <a:srgbClr val="293A55"/>
                </a:solidFill>
                <a:latin typeface="+mj-lt"/>
              </a:rPr>
              <a:t> </a:t>
            </a:r>
            <a:r>
              <a:rPr lang="ru-RU" dirty="0" err="1">
                <a:solidFill>
                  <a:srgbClr val="293A55"/>
                </a:solidFill>
                <a:latin typeface="+mj-lt"/>
              </a:rPr>
              <a:t>внаслідок</a:t>
            </a:r>
            <a:r>
              <a:rPr lang="ru-RU" dirty="0">
                <a:solidFill>
                  <a:srgbClr val="293A55"/>
                </a:solidFill>
                <a:latin typeface="+mj-lt"/>
              </a:rPr>
              <a:t> </a:t>
            </a:r>
            <a:r>
              <a:rPr lang="ru-RU" dirty="0" err="1">
                <a:solidFill>
                  <a:srgbClr val="293A55"/>
                </a:solidFill>
                <a:latin typeface="+mj-lt"/>
              </a:rPr>
              <a:t>неналежного</a:t>
            </a:r>
            <a:r>
              <a:rPr lang="ru-RU" dirty="0">
                <a:solidFill>
                  <a:srgbClr val="293A55"/>
                </a:solidFill>
                <a:latin typeface="+mj-lt"/>
              </a:rPr>
              <a:t> </a:t>
            </a:r>
            <a:r>
              <a:rPr lang="ru-RU" dirty="0" err="1">
                <a:solidFill>
                  <a:srgbClr val="293A55"/>
                </a:solidFill>
                <a:latin typeface="+mj-lt"/>
              </a:rPr>
              <a:t>його</a:t>
            </a:r>
            <a:r>
              <a:rPr lang="ru-RU" dirty="0">
                <a:solidFill>
                  <a:srgbClr val="293A55"/>
                </a:solidFill>
                <a:latin typeface="+mj-lt"/>
              </a:rPr>
              <a:t> </a:t>
            </a:r>
            <a:r>
              <a:rPr lang="ru-RU" dirty="0" err="1">
                <a:solidFill>
                  <a:srgbClr val="293A55"/>
                </a:solidFill>
                <a:latin typeface="+mj-lt"/>
              </a:rPr>
              <a:t>виконання</a:t>
            </a:r>
            <a:r>
              <a:rPr lang="ru-RU" dirty="0">
                <a:solidFill>
                  <a:srgbClr val="293A55"/>
                </a:solidFill>
                <a:latin typeface="+mj-lt"/>
              </a:rPr>
              <a:t>.</a:t>
            </a:r>
          </a:p>
          <a:p>
            <a:pPr algn="just"/>
            <a:r>
              <a:rPr lang="ru-RU" dirty="0" err="1">
                <a:solidFill>
                  <a:srgbClr val="00ADFA"/>
                </a:solidFill>
                <a:latin typeface="+mj-lt"/>
                <a:hlinkClick r:id="rId3"/>
              </a:rPr>
              <a:t>Цивільний</a:t>
            </a:r>
            <a:r>
              <a:rPr lang="ru-RU" dirty="0">
                <a:solidFill>
                  <a:srgbClr val="00ADFA"/>
                </a:solidFill>
                <a:latin typeface="+mj-lt"/>
                <a:hlinkClick r:id="rId3"/>
              </a:rPr>
              <a:t> кодекс </a:t>
            </a:r>
            <a:r>
              <a:rPr lang="ru-RU" dirty="0" err="1">
                <a:solidFill>
                  <a:srgbClr val="00ADFA"/>
                </a:solidFill>
                <a:latin typeface="+mj-lt"/>
                <a:hlinkClick r:id="rId3"/>
              </a:rPr>
              <a:t>України</a:t>
            </a:r>
            <a:r>
              <a:rPr lang="ru-RU" dirty="0">
                <a:solidFill>
                  <a:srgbClr val="293A55"/>
                </a:solidFill>
                <a:latin typeface="+mj-lt"/>
              </a:rPr>
              <a:t> не </a:t>
            </a:r>
            <a:r>
              <a:rPr lang="ru-RU" dirty="0" err="1">
                <a:solidFill>
                  <a:srgbClr val="293A55"/>
                </a:solidFill>
                <a:latin typeface="+mj-lt"/>
              </a:rPr>
              <a:t>встановлює</a:t>
            </a:r>
            <a:r>
              <a:rPr lang="ru-RU" dirty="0">
                <a:solidFill>
                  <a:srgbClr val="293A55"/>
                </a:solidFill>
                <a:latin typeface="+mj-lt"/>
              </a:rPr>
              <a:t> </a:t>
            </a:r>
            <a:r>
              <a:rPr lang="ru-RU" dirty="0" err="1">
                <a:solidFill>
                  <a:srgbClr val="293A55"/>
                </a:solidFill>
                <a:latin typeface="+mj-lt"/>
              </a:rPr>
              <a:t>істотних</a:t>
            </a:r>
            <a:r>
              <a:rPr lang="ru-RU" dirty="0">
                <a:solidFill>
                  <a:srgbClr val="293A55"/>
                </a:solidFill>
                <a:latin typeface="+mj-lt"/>
              </a:rPr>
              <a:t> умов для договору </a:t>
            </a:r>
            <a:r>
              <a:rPr lang="ru-RU" dirty="0" err="1">
                <a:solidFill>
                  <a:srgbClr val="293A55"/>
                </a:solidFill>
                <a:latin typeface="+mj-lt"/>
              </a:rPr>
              <a:t>емфітевзису</a:t>
            </a:r>
            <a:r>
              <a:rPr lang="ru-RU" dirty="0">
                <a:solidFill>
                  <a:srgbClr val="293A55"/>
                </a:solidFill>
                <a:latin typeface="+mj-lt"/>
              </a:rPr>
              <a:t>, тому при </a:t>
            </a:r>
            <a:r>
              <a:rPr lang="ru-RU" dirty="0" err="1">
                <a:solidFill>
                  <a:srgbClr val="293A55"/>
                </a:solidFill>
                <a:latin typeface="+mj-lt"/>
              </a:rPr>
              <a:t>укладенні</a:t>
            </a:r>
            <a:r>
              <a:rPr lang="ru-RU" dirty="0">
                <a:solidFill>
                  <a:srgbClr val="293A55"/>
                </a:solidFill>
                <a:latin typeface="+mj-lt"/>
              </a:rPr>
              <a:t> </a:t>
            </a:r>
            <a:r>
              <a:rPr lang="ru-RU" dirty="0" err="1">
                <a:solidFill>
                  <a:srgbClr val="293A55"/>
                </a:solidFill>
                <a:latin typeface="+mj-lt"/>
              </a:rPr>
              <a:t>цього</a:t>
            </a:r>
            <a:r>
              <a:rPr lang="ru-RU" dirty="0">
                <a:solidFill>
                  <a:srgbClr val="293A55"/>
                </a:solidFill>
                <a:latin typeface="+mj-lt"/>
              </a:rPr>
              <a:t> договору треба </a:t>
            </a:r>
            <a:r>
              <a:rPr lang="ru-RU" dirty="0" err="1">
                <a:solidFill>
                  <a:srgbClr val="293A55"/>
                </a:solidFill>
                <a:latin typeface="+mj-lt"/>
              </a:rPr>
              <a:t>виходити</a:t>
            </a:r>
            <a:r>
              <a:rPr lang="ru-RU" dirty="0">
                <a:solidFill>
                  <a:srgbClr val="293A55"/>
                </a:solidFill>
                <a:latin typeface="+mj-lt"/>
              </a:rPr>
              <a:t> з </a:t>
            </a:r>
            <a:r>
              <a:rPr lang="ru-RU" dirty="0" err="1">
                <a:solidFill>
                  <a:srgbClr val="293A55"/>
                </a:solidFill>
                <a:latin typeface="+mj-lt"/>
              </a:rPr>
              <a:t>загальноприйнятих</a:t>
            </a:r>
            <a:r>
              <a:rPr lang="ru-RU" dirty="0">
                <a:solidFill>
                  <a:srgbClr val="293A55"/>
                </a:solidFill>
                <a:latin typeface="+mj-lt"/>
              </a:rPr>
              <a:t> </a:t>
            </a:r>
            <a:r>
              <a:rPr lang="ru-RU" dirty="0" err="1">
                <a:solidFill>
                  <a:srgbClr val="293A55"/>
                </a:solidFill>
                <a:latin typeface="+mj-lt"/>
              </a:rPr>
              <a:t>істотних</a:t>
            </a:r>
            <a:r>
              <a:rPr lang="ru-RU" dirty="0">
                <a:solidFill>
                  <a:srgbClr val="293A55"/>
                </a:solidFill>
                <a:latin typeface="+mj-lt"/>
              </a:rPr>
              <a:t> умов для </a:t>
            </a:r>
            <a:r>
              <a:rPr lang="ru-RU" dirty="0" err="1">
                <a:solidFill>
                  <a:srgbClr val="293A55"/>
                </a:solidFill>
                <a:latin typeface="+mj-lt"/>
              </a:rPr>
              <a:t>договорів</a:t>
            </a:r>
            <a:r>
              <a:rPr lang="ru-RU" dirty="0">
                <a:solidFill>
                  <a:srgbClr val="293A55"/>
                </a:solidFill>
                <a:latin typeface="+mj-lt"/>
              </a:rPr>
              <a:t> - предмет, </a:t>
            </a:r>
            <a:r>
              <a:rPr lang="ru-RU" dirty="0" err="1">
                <a:solidFill>
                  <a:srgbClr val="293A55"/>
                </a:solidFill>
                <a:latin typeface="+mj-lt"/>
              </a:rPr>
              <a:t>ціна</a:t>
            </a:r>
            <a:r>
              <a:rPr lang="ru-RU" dirty="0">
                <a:solidFill>
                  <a:srgbClr val="293A55"/>
                </a:solidFill>
                <a:latin typeface="+mj-lt"/>
              </a:rPr>
              <a:t> та строк </a:t>
            </a:r>
            <a:r>
              <a:rPr lang="ru-RU" dirty="0" err="1">
                <a:solidFill>
                  <a:srgbClr val="293A55"/>
                </a:solidFill>
                <a:latin typeface="+mj-lt"/>
              </a:rPr>
              <a:t>дії</a:t>
            </a:r>
            <a:r>
              <a:rPr lang="ru-RU" dirty="0">
                <a:solidFill>
                  <a:srgbClr val="293A55"/>
                </a:solidFill>
                <a:latin typeface="+mj-lt"/>
              </a:rPr>
              <a:t> (</a:t>
            </a:r>
            <a:r>
              <a:rPr lang="ru-RU" dirty="0" err="1">
                <a:solidFill>
                  <a:srgbClr val="00ADFA"/>
                </a:solidFill>
                <a:latin typeface="+mj-lt"/>
                <a:hlinkClick r:id="rId4"/>
              </a:rPr>
              <a:t>стаття</a:t>
            </a:r>
            <a:r>
              <a:rPr lang="ru-RU" dirty="0">
                <a:solidFill>
                  <a:srgbClr val="00ADFA"/>
                </a:solidFill>
                <a:latin typeface="+mj-lt"/>
                <a:hlinkClick r:id="rId4"/>
              </a:rPr>
              <a:t> 638 ЦК </a:t>
            </a:r>
            <a:r>
              <a:rPr lang="ru-RU" dirty="0" err="1">
                <a:solidFill>
                  <a:srgbClr val="00ADFA"/>
                </a:solidFill>
                <a:latin typeface="+mj-lt"/>
                <a:hlinkClick r:id="rId4"/>
              </a:rPr>
              <a:t>України</a:t>
            </a:r>
            <a:r>
              <a:rPr lang="ru-RU" dirty="0">
                <a:solidFill>
                  <a:srgbClr val="293A55"/>
                </a:solidFill>
                <a:latin typeface="+mj-lt"/>
              </a:rPr>
              <a:t>).</a:t>
            </a:r>
          </a:p>
          <a:p>
            <a:pPr algn="just"/>
            <a:r>
              <a:rPr lang="ru-RU" dirty="0">
                <a:solidFill>
                  <a:srgbClr val="293A55"/>
                </a:solidFill>
                <a:latin typeface="+mj-lt"/>
              </a:rPr>
              <a:t>Суд установив, </a:t>
            </a:r>
            <a:r>
              <a:rPr lang="ru-RU" dirty="0" err="1">
                <a:solidFill>
                  <a:srgbClr val="293A55"/>
                </a:solidFill>
                <a:latin typeface="+mj-lt"/>
              </a:rPr>
              <a:t>що</a:t>
            </a:r>
            <a:r>
              <a:rPr lang="ru-RU" dirty="0">
                <a:solidFill>
                  <a:srgbClr val="293A55"/>
                </a:solidFill>
                <a:latin typeface="+mj-lt"/>
              </a:rPr>
              <a:t> </a:t>
            </a:r>
            <a:r>
              <a:rPr lang="ru-RU" dirty="0" err="1">
                <a:solidFill>
                  <a:srgbClr val="293A55"/>
                </a:solidFill>
                <a:latin typeface="+mj-lt"/>
              </a:rPr>
              <a:t>спірний</a:t>
            </a:r>
            <a:r>
              <a:rPr lang="ru-RU" dirty="0">
                <a:solidFill>
                  <a:srgbClr val="293A55"/>
                </a:solidFill>
                <a:latin typeface="+mj-lt"/>
              </a:rPr>
              <a:t> </a:t>
            </a:r>
            <a:r>
              <a:rPr lang="ru-RU" dirty="0" err="1">
                <a:solidFill>
                  <a:srgbClr val="293A55"/>
                </a:solidFill>
                <a:latin typeface="+mj-lt"/>
              </a:rPr>
              <a:t>договір</a:t>
            </a:r>
            <a:r>
              <a:rPr lang="ru-RU" dirty="0">
                <a:solidFill>
                  <a:srgbClr val="293A55"/>
                </a:solidFill>
                <a:latin typeface="+mj-lt"/>
              </a:rPr>
              <a:t> </a:t>
            </a:r>
            <a:r>
              <a:rPr lang="ru-RU" dirty="0" err="1">
                <a:solidFill>
                  <a:srgbClr val="293A55"/>
                </a:solidFill>
                <a:latin typeface="+mj-lt"/>
              </a:rPr>
              <a:t>емфітевзису</a:t>
            </a:r>
            <a:r>
              <a:rPr lang="ru-RU" dirty="0">
                <a:solidFill>
                  <a:srgbClr val="293A55"/>
                </a:solidFill>
                <a:latin typeface="+mj-lt"/>
              </a:rPr>
              <a:t> </a:t>
            </a:r>
            <a:r>
              <a:rPr lang="ru-RU" dirty="0" err="1">
                <a:solidFill>
                  <a:srgbClr val="293A55"/>
                </a:solidFill>
                <a:latin typeface="+mj-lt"/>
              </a:rPr>
              <a:t>містить</a:t>
            </a:r>
            <a:r>
              <a:rPr lang="ru-RU" dirty="0">
                <a:solidFill>
                  <a:srgbClr val="293A55"/>
                </a:solidFill>
                <a:latin typeface="+mj-lt"/>
              </a:rPr>
              <a:t> </a:t>
            </a:r>
            <a:r>
              <a:rPr lang="ru-RU" dirty="0" err="1">
                <a:solidFill>
                  <a:srgbClr val="293A55"/>
                </a:solidFill>
                <a:latin typeface="+mj-lt"/>
              </a:rPr>
              <a:t>істотні</a:t>
            </a:r>
            <a:r>
              <a:rPr lang="ru-RU" dirty="0">
                <a:solidFill>
                  <a:srgbClr val="293A55"/>
                </a:solidFill>
                <a:latin typeface="+mj-lt"/>
              </a:rPr>
              <a:t> </a:t>
            </a:r>
            <a:r>
              <a:rPr lang="ru-RU" dirty="0" err="1">
                <a:solidFill>
                  <a:srgbClr val="293A55"/>
                </a:solidFill>
                <a:latin typeface="+mj-lt"/>
              </a:rPr>
              <a:t>умови</a:t>
            </a:r>
            <a:r>
              <a:rPr lang="ru-RU" dirty="0">
                <a:solidFill>
                  <a:srgbClr val="293A55"/>
                </a:solidFill>
                <a:latin typeface="+mj-lt"/>
              </a:rPr>
              <a:t> договору про </a:t>
            </a:r>
            <a:r>
              <a:rPr lang="ru-RU" dirty="0" err="1">
                <a:solidFill>
                  <a:srgbClr val="293A55"/>
                </a:solidFill>
                <a:latin typeface="+mj-lt"/>
              </a:rPr>
              <a:t>його</a:t>
            </a:r>
            <a:r>
              <a:rPr lang="ru-RU" dirty="0">
                <a:solidFill>
                  <a:srgbClr val="293A55"/>
                </a:solidFill>
                <a:latin typeface="+mj-lt"/>
              </a:rPr>
              <a:t> предмет, </a:t>
            </a:r>
            <a:r>
              <a:rPr lang="ru-RU" dirty="0" err="1">
                <a:solidFill>
                  <a:srgbClr val="293A55"/>
                </a:solidFill>
                <a:latin typeface="+mj-lt"/>
              </a:rPr>
              <a:t>ціну</a:t>
            </a:r>
            <a:r>
              <a:rPr lang="ru-RU" dirty="0">
                <a:solidFill>
                  <a:srgbClr val="293A55"/>
                </a:solidFill>
                <a:latin typeface="+mj-lt"/>
              </a:rPr>
              <a:t> та строк </a:t>
            </a:r>
            <a:r>
              <a:rPr lang="ru-RU" dirty="0" err="1">
                <a:solidFill>
                  <a:srgbClr val="293A55"/>
                </a:solidFill>
                <a:latin typeface="+mj-lt"/>
              </a:rPr>
              <a:t>дії</a:t>
            </a:r>
            <a:r>
              <a:rPr lang="ru-RU" dirty="0">
                <a:solidFill>
                  <a:srgbClr val="293A55"/>
                </a:solidFill>
                <a:latin typeface="+mj-lt"/>
              </a:rPr>
              <a:t>, </a:t>
            </a:r>
            <a:r>
              <a:rPr lang="ru-RU" dirty="0" err="1">
                <a:solidFill>
                  <a:srgbClr val="293A55"/>
                </a:solidFill>
                <a:latin typeface="+mj-lt"/>
              </a:rPr>
              <a:t>які</a:t>
            </a:r>
            <a:r>
              <a:rPr lang="ru-RU" dirty="0">
                <a:solidFill>
                  <a:srgbClr val="293A55"/>
                </a:solidFill>
                <a:latin typeface="+mj-lt"/>
              </a:rPr>
              <a:t> </a:t>
            </a:r>
            <a:r>
              <a:rPr lang="ru-RU" dirty="0" err="1">
                <a:solidFill>
                  <a:srgbClr val="293A55"/>
                </a:solidFill>
                <a:latin typeface="+mj-lt"/>
              </a:rPr>
              <a:t>відповідач</a:t>
            </a:r>
            <a:r>
              <a:rPr lang="ru-RU" dirty="0">
                <a:solidFill>
                  <a:srgbClr val="293A55"/>
                </a:solidFill>
                <a:latin typeface="+mj-lt"/>
              </a:rPr>
              <a:t> не порушив.</a:t>
            </a:r>
          </a:p>
          <a:p>
            <a:pPr algn="just"/>
            <a:r>
              <a:rPr lang="ru-RU" dirty="0" err="1">
                <a:solidFill>
                  <a:srgbClr val="293A55"/>
                </a:solidFill>
                <a:latin typeface="+mj-lt"/>
              </a:rPr>
              <a:t>Ураховуючи</a:t>
            </a:r>
            <a:r>
              <a:rPr lang="ru-RU" dirty="0">
                <a:solidFill>
                  <a:srgbClr val="293A55"/>
                </a:solidFill>
                <a:latin typeface="+mj-lt"/>
              </a:rPr>
              <a:t> </a:t>
            </a:r>
            <a:r>
              <a:rPr lang="ru-RU" dirty="0" err="1">
                <a:solidFill>
                  <a:srgbClr val="293A55"/>
                </a:solidFill>
                <a:latin typeface="+mj-lt"/>
              </a:rPr>
              <a:t>вказані</a:t>
            </a:r>
            <a:r>
              <a:rPr lang="ru-RU" dirty="0">
                <a:solidFill>
                  <a:srgbClr val="293A55"/>
                </a:solidFill>
                <a:latin typeface="+mj-lt"/>
              </a:rPr>
              <a:t> </a:t>
            </a:r>
            <a:r>
              <a:rPr lang="ru-RU" dirty="0" err="1">
                <a:solidFill>
                  <a:srgbClr val="293A55"/>
                </a:solidFill>
                <a:latin typeface="+mj-lt"/>
              </a:rPr>
              <a:t>вище</a:t>
            </a:r>
            <a:r>
              <a:rPr lang="ru-RU" dirty="0">
                <a:solidFill>
                  <a:srgbClr val="293A55"/>
                </a:solidFill>
                <a:latin typeface="+mj-lt"/>
              </a:rPr>
              <a:t> </a:t>
            </a:r>
            <a:r>
              <a:rPr lang="ru-RU" dirty="0" err="1">
                <a:solidFill>
                  <a:srgbClr val="293A55"/>
                </a:solidFill>
                <a:latin typeface="+mj-lt"/>
              </a:rPr>
              <a:t>критерії</a:t>
            </a:r>
            <a:r>
              <a:rPr lang="ru-RU" dirty="0">
                <a:solidFill>
                  <a:srgbClr val="293A55"/>
                </a:solidFill>
                <a:latin typeface="+mj-lt"/>
              </a:rPr>
              <a:t> </a:t>
            </a:r>
            <a:r>
              <a:rPr lang="ru-RU" dirty="0" err="1">
                <a:solidFill>
                  <a:srgbClr val="293A55"/>
                </a:solidFill>
                <a:latin typeface="+mj-lt"/>
              </a:rPr>
              <a:t>застосування</a:t>
            </a:r>
            <a:r>
              <a:rPr lang="ru-RU" dirty="0">
                <a:solidFill>
                  <a:srgbClr val="293A55"/>
                </a:solidFill>
                <a:latin typeface="+mj-lt"/>
              </a:rPr>
              <a:t> </a:t>
            </a:r>
            <a:r>
              <a:rPr lang="ru-RU" dirty="0" err="1">
                <a:solidFill>
                  <a:srgbClr val="00ADFA"/>
                </a:solidFill>
                <a:latin typeface="+mj-lt"/>
                <a:hlinkClick r:id="rId5"/>
              </a:rPr>
              <a:t>частини</a:t>
            </a:r>
            <a:r>
              <a:rPr lang="ru-RU" dirty="0">
                <a:solidFill>
                  <a:srgbClr val="00ADFA"/>
                </a:solidFill>
                <a:latin typeface="+mj-lt"/>
                <a:hlinkClick r:id="rId5"/>
              </a:rPr>
              <a:t> 2 </a:t>
            </a:r>
            <a:r>
              <a:rPr lang="ru-RU" dirty="0" err="1">
                <a:solidFill>
                  <a:srgbClr val="00ADFA"/>
                </a:solidFill>
                <a:latin typeface="+mj-lt"/>
                <a:hlinkClick r:id="rId5"/>
              </a:rPr>
              <a:t>статті</a:t>
            </a:r>
            <a:r>
              <a:rPr lang="ru-RU" dirty="0">
                <a:solidFill>
                  <a:srgbClr val="00ADFA"/>
                </a:solidFill>
                <a:latin typeface="+mj-lt"/>
                <a:hlinkClick r:id="rId5"/>
              </a:rPr>
              <a:t> 651 ЦК </a:t>
            </a:r>
            <a:r>
              <a:rPr lang="ru-RU" dirty="0" err="1">
                <a:solidFill>
                  <a:srgbClr val="00ADFA"/>
                </a:solidFill>
                <a:latin typeface="+mj-lt"/>
                <a:hlinkClick r:id="rId5"/>
              </a:rPr>
              <a:t>України</a:t>
            </a:r>
            <a:r>
              <a:rPr lang="ru-RU" dirty="0">
                <a:solidFill>
                  <a:srgbClr val="293A55"/>
                </a:solidFill>
                <a:latin typeface="+mj-lt"/>
              </a:rPr>
              <a:t>, </a:t>
            </a:r>
            <a:r>
              <a:rPr lang="ru-RU" dirty="0" err="1">
                <a:solidFill>
                  <a:srgbClr val="293A55"/>
                </a:solidFill>
                <a:latin typeface="+mj-lt"/>
              </a:rPr>
              <a:t>Верховний</a:t>
            </a:r>
            <a:r>
              <a:rPr lang="ru-RU" dirty="0">
                <a:solidFill>
                  <a:srgbClr val="293A55"/>
                </a:solidFill>
                <a:latin typeface="+mj-lt"/>
              </a:rPr>
              <a:t> Суд </a:t>
            </a:r>
            <a:r>
              <a:rPr lang="ru-RU" dirty="0" err="1">
                <a:solidFill>
                  <a:srgbClr val="293A55"/>
                </a:solidFill>
                <a:latin typeface="+mj-lt"/>
              </a:rPr>
              <a:t>вважав</a:t>
            </a:r>
            <a:r>
              <a:rPr lang="ru-RU" dirty="0">
                <a:solidFill>
                  <a:srgbClr val="293A55"/>
                </a:solidFill>
                <a:latin typeface="+mj-lt"/>
              </a:rPr>
              <a:t>, </a:t>
            </a:r>
            <a:r>
              <a:rPr lang="ru-RU" dirty="0" err="1">
                <a:solidFill>
                  <a:srgbClr val="293A55"/>
                </a:solidFill>
                <a:latin typeface="+mj-lt"/>
              </a:rPr>
              <a:t>що</a:t>
            </a:r>
            <a:r>
              <a:rPr lang="ru-RU" dirty="0">
                <a:solidFill>
                  <a:srgbClr val="293A55"/>
                </a:solidFill>
                <a:latin typeface="+mj-lt"/>
              </a:rPr>
              <a:t> </a:t>
            </a:r>
            <a:r>
              <a:rPr lang="ru-RU" dirty="0" err="1">
                <a:solidFill>
                  <a:srgbClr val="293A55"/>
                </a:solidFill>
                <a:latin typeface="+mj-lt"/>
              </a:rPr>
              <a:t>несплата</a:t>
            </a:r>
            <a:r>
              <a:rPr lang="ru-RU" dirty="0">
                <a:solidFill>
                  <a:srgbClr val="293A55"/>
                </a:solidFill>
                <a:latin typeface="+mj-lt"/>
              </a:rPr>
              <a:t> </a:t>
            </a:r>
            <a:r>
              <a:rPr lang="ru-RU" dirty="0" err="1">
                <a:solidFill>
                  <a:srgbClr val="293A55"/>
                </a:solidFill>
                <a:latin typeface="+mj-lt"/>
              </a:rPr>
              <a:t>відповідачем</a:t>
            </a:r>
            <a:r>
              <a:rPr lang="ru-RU" dirty="0">
                <a:solidFill>
                  <a:srgbClr val="293A55"/>
                </a:solidFill>
                <a:latin typeface="+mj-lt"/>
              </a:rPr>
              <a:t> земельного </a:t>
            </a:r>
            <a:r>
              <a:rPr lang="ru-RU" dirty="0" err="1">
                <a:solidFill>
                  <a:srgbClr val="293A55"/>
                </a:solidFill>
                <a:latin typeface="+mj-lt"/>
              </a:rPr>
              <a:t>податку</a:t>
            </a:r>
            <a:r>
              <a:rPr lang="ru-RU" dirty="0">
                <a:solidFill>
                  <a:srgbClr val="293A55"/>
                </a:solidFill>
                <a:latin typeface="+mj-lt"/>
              </a:rPr>
              <a:t> (</a:t>
            </a:r>
            <a:r>
              <a:rPr lang="ru-RU" dirty="0" err="1">
                <a:solidFill>
                  <a:srgbClr val="293A55"/>
                </a:solidFill>
                <a:latin typeface="+mj-lt"/>
              </a:rPr>
              <a:t>сплату</a:t>
            </a:r>
            <a:r>
              <a:rPr lang="ru-RU" dirty="0">
                <a:solidFill>
                  <a:srgbClr val="293A55"/>
                </a:solidFill>
                <a:latin typeface="+mj-lt"/>
              </a:rPr>
              <a:t> </a:t>
            </a:r>
            <a:r>
              <a:rPr lang="ru-RU" dirty="0" err="1">
                <a:solidFill>
                  <a:srgbClr val="293A55"/>
                </a:solidFill>
                <a:latin typeface="+mj-lt"/>
              </a:rPr>
              <a:t>якого</a:t>
            </a:r>
            <a:r>
              <a:rPr lang="ru-RU" dirty="0">
                <a:solidFill>
                  <a:srgbClr val="293A55"/>
                </a:solidFill>
                <a:latin typeface="+mj-lt"/>
              </a:rPr>
              <a:t> </a:t>
            </a:r>
            <a:r>
              <a:rPr lang="ru-RU" dirty="0" err="1">
                <a:solidFill>
                  <a:srgbClr val="293A55"/>
                </a:solidFill>
                <a:latin typeface="+mj-lt"/>
              </a:rPr>
              <a:t>чинним</a:t>
            </a:r>
            <a:r>
              <a:rPr lang="ru-RU" dirty="0">
                <a:solidFill>
                  <a:srgbClr val="293A55"/>
                </a:solidFill>
                <a:latin typeface="+mj-lt"/>
              </a:rPr>
              <a:t> </a:t>
            </a:r>
            <a:r>
              <a:rPr lang="ru-RU" dirty="0" err="1">
                <a:solidFill>
                  <a:srgbClr val="293A55"/>
                </a:solidFill>
                <a:latin typeface="+mj-lt"/>
              </a:rPr>
              <a:t>законодавством</a:t>
            </a:r>
            <a:r>
              <a:rPr lang="ru-RU" dirty="0">
                <a:solidFill>
                  <a:srgbClr val="293A55"/>
                </a:solidFill>
                <a:latin typeface="+mj-lt"/>
              </a:rPr>
              <a:t> </a:t>
            </a:r>
            <a:r>
              <a:rPr lang="ru-RU" dirty="0" err="1">
                <a:solidFill>
                  <a:srgbClr val="293A55"/>
                </a:solidFill>
                <a:latin typeface="+mj-lt"/>
              </a:rPr>
              <a:t>покладено</a:t>
            </a:r>
            <a:r>
              <a:rPr lang="ru-RU" dirty="0">
                <a:solidFill>
                  <a:srgbClr val="293A55"/>
                </a:solidFill>
                <a:latin typeface="+mj-lt"/>
              </a:rPr>
              <a:t> на </a:t>
            </a:r>
            <a:r>
              <a:rPr lang="ru-RU" dirty="0" err="1">
                <a:solidFill>
                  <a:srgbClr val="293A55"/>
                </a:solidFill>
                <a:latin typeface="+mj-lt"/>
              </a:rPr>
              <a:t>власника</a:t>
            </a:r>
            <a:r>
              <a:rPr lang="ru-RU" dirty="0">
                <a:solidFill>
                  <a:srgbClr val="293A55"/>
                </a:solidFill>
                <a:latin typeface="+mj-lt"/>
              </a:rPr>
              <a:t> </a:t>
            </a:r>
            <a:r>
              <a:rPr lang="ru-RU" dirty="0" err="1">
                <a:solidFill>
                  <a:srgbClr val="293A55"/>
                </a:solidFill>
                <a:latin typeface="+mj-lt"/>
              </a:rPr>
              <a:t>земельної</a:t>
            </a:r>
            <a:r>
              <a:rPr lang="ru-RU" dirty="0">
                <a:solidFill>
                  <a:srgbClr val="293A55"/>
                </a:solidFill>
                <a:latin typeface="+mj-lt"/>
              </a:rPr>
              <a:t> </a:t>
            </a:r>
            <a:r>
              <a:rPr lang="ru-RU" dirty="0" err="1">
                <a:solidFill>
                  <a:srgbClr val="293A55"/>
                </a:solidFill>
                <a:latin typeface="+mj-lt"/>
              </a:rPr>
              <a:t>ділянки</a:t>
            </a:r>
            <a:r>
              <a:rPr lang="ru-RU" dirty="0">
                <a:solidFill>
                  <a:srgbClr val="293A55"/>
                </a:solidFill>
                <a:latin typeface="+mj-lt"/>
              </a:rPr>
              <a:t>) не </a:t>
            </a:r>
            <a:r>
              <a:rPr lang="ru-RU" dirty="0" err="1">
                <a:solidFill>
                  <a:srgbClr val="293A55"/>
                </a:solidFill>
                <a:latin typeface="+mj-lt"/>
              </a:rPr>
              <a:t>свідчить</a:t>
            </a:r>
            <a:r>
              <a:rPr lang="ru-RU" dirty="0">
                <a:solidFill>
                  <a:srgbClr val="293A55"/>
                </a:solidFill>
                <a:latin typeface="+mj-lt"/>
              </a:rPr>
              <a:t> про </a:t>
            </a:r>
            <a:r>
              <a:rPr lang="ru-RU" dirty="0" err="1">
                <a:solidFill>
                  <a:srgbClr val="293A55"/>
                </a:solidFill>
                <a:latin typeface="+mj-lt"/>
              </a:rPr>
              <a:t>істотні</a:t>
            </a:r>
            <a:r>
              <a:rPr lang="ru-RU" dirty="0">
                <a:solidFill>
                  <a:srgbClr val="293A55"/>
                </a:solidFill>
                <a:latin typeface="+mj-lt"/>
              </a:rPr>
              <a:t> </a:t>
            </a:r>
            <a:r>
              <a:rPr lang="ru-RU" dirty="0" err="1">
                <a:solidFill>
                  <a:srgbClr val="293A55"/>
                </a:solidFill>
                <a:latin typeface="+mj-lt"/>
              </a:rPr>
              <a:t>порушення</a:t>
            </a:r>
            <a:r>
              <a:rPr lang="ru-RU" dirty="0">
                <a:solidFill>
                  <a:srgbClr val="293A55"/>
                </a:solidFill>
                <a:latin typeface="+mj-lt"/>
              </a:rPr>
              <a:t> умов такого договору, </a:t>
            </a:r>
            <a:r>
              <a:rPr lang="ru-RU" dirty="0" err="1">
                <a:solidFill>
                  <a:srgbClr val="293A55"/>
                </a:solidFill>
                <a:latin typeface="+mj-lt"/>
              </a:rPr>
              <a:t>оскільки</a:t>
            </a:r>
            <a:r>
              <a:rPr lang="ru-RU" dirty="0">
                <a:solidFill>
                  <a:srgbClr val="293A55"/>
                </a:solidFill>
                <a:latin typeface="+mj-lt"/>
              </a:rPr>
              <a:t> </a:t>
            </a:r>
            <a:r>
              <a:rPr lang="ru-RU" dirty="0" err="1">
                <a:solidFill>
                  <a:srgbClr val="293A55"/>
                </a:solidFill>
                <a:latin typeface="+mj-lt"/>
              </a:rPr>
              <a:t>зазначене</a:t>
            </a:r>
            <a:r>
              <a:rPr lang="ru-RU" dirty="0">
                <a:solidFill>
                  <a:srgbClr val="293A55"/>
                </a:solidFill>
                <a:latin typeface="+mj-lt"/>
              </a:rPr>
              <a:t> </a:t>
            </a:r>
            <a:r>
              <a:rPr lang="ru-RU" dirty="0" err="1">
                <a:solidFill>
                  <a:srgbClr val="293A55"/>
                </a:solidFill>
                <a:latin typeface="+mj-lt"/>
              </a:rPr>
              <a:t>порушення</a:t>
            </a:r>
            <a:r>
              <a:rPr lang="ru-RU" dirty="0">
                <a:solidFill>
                  <a:srgbClr val="293A55"/>
                </a:solidFill>
                <a:latin typeface="+mj-lt"/>
              </a:rPr>
              <a:t> не </a:t>
            </a:r>
            <a:r>
              <a:rPr lang="ru-RU" dirty="0" err="1">
                <a:solidFill>
                  <a:srgbClr val="293A55"/>
                </a:solidFill>
                <a:latin typeface="+mj-lt"/>
              </a:rPr>
              <a:t>призвело</a:t>
            </a:r>
            <a:r>
              <a:rPr lang="ru-RU" dirty="0">
                <a:solidFill>
                  <a:srgbClr val="293A55"/>
                </a:solidFill>
                <a:latin typeface="+mj-lt"/>
              </a:rPr>
              <a:t> до того, </a:t>
            </a:r>
            <a:r>
              <a:rPr lang="ru-RU" dirty="0" err="1">
                <a:solidFill>
                  <a:srgbClr val="293A55"/>
                </a:solidFill>
                <a:latin typeface="+mj-lt"/>
              </a:rPr>
              <a:t>що</a:t>
            </a:r>
            <a:r>
              <a:rPr lang="ru-RU" dirty="0">
                <a:solidFill>
                  <a:srgbClr val="293A55"/>
                </a:solidFill>
                <a:latin typeface="+mj-lt"/>
              </a:rPr>
              <a:t> </a:t>
            </a:r>
            <a:r>
              <a:rPr lang="ru-RU" dirty="0" err="1">
                <a:solidFill>
                  <a:srgbClr val="293A55"/>
                </a:solidFill>
                <a:latin typeface="+mj-lt"/>
              </a:rPr>
              <a:t>позивач</a:t>
            </a:r>
            <a:r>
              <a:rPr lang="ru-RU" dirty="0">
                <a:solidFill>
                  <a:srgbClr val="293A55"/>
                </a:solidFill>
                <a:latin typeface="+mj-lt"/>
              </a:rPr>
              <a:t> </a:t>
            </a:r>
            <a:r>
              <a:rPr lang="ru-RU" dirty="0" err="1">
                <a:solidFill>
                  <a:srgbClr val="293A55"/>
                </a:solidFill>
                <a:latin typeface="+mj-lt"/>
              </a:rPr>
              <a:t>позбавився</a:t>
            </a:r>
            <a:r>
              <a:rPr lang="ru-RU" dirty="0">
                <a:solidFill>
                  <a:srgbClr val="293A55"/>
                </a:solidFill>
                <a:latin typeface="+mj-lt"/>
              </a:rPr>
              <a:t> того, на </a:t>
            </a:r>
            <a:r>
              <a:rPr lang="ru-RU" dirty="0" err="1">
                <a:solidFill>
                  <a:srgbClr val="293A55"/>
                </a:solidFill>
                <a:latin typeface="+mj-lt"/>
              </a:rPr>
              <a:t>що</a:t>
            </a:r>
            <a:r>
              <a:rPr lang="ru-RU" dirty="0">
                <a:solidFill>
                  <a:srgbClr val="293A55"/>
                </a:solidFill>
                <a:latin typeface="+mj-lt"/>
              </a:rPr>
              <a:t> </a:t>
            </a:r>
            <a:r>
              <a:rPr lang="ru-RU" dirty="0" err="1">
                <a:solidFill>
                  <a:srgbClr val="293A55"/>
                </a:solidFill>
                <a:latin typeface="+mj-lt"/>
              </a:rPr>
              <a:t>розраховував</a:t>
            </a:r>
            <a:r>
              <a:rPr lang="ru-RU" dirty="0">
                <a:solidFill>
                  <a:srgbClr val="293A55"/>
                </a:solidFill>
                <a:latin typeface="+mj-lt"/>
              </a:rPr>
              <a:t> при </a:t>
            </a:r>
            <a:r>
              <a:rPr lang="ru-RU" dirty="0" err="1">
                <a:solidFill>
                  <a:srgbClr val="293A55"/>
                </a:solidFill>
                <a:latin typeface="+mj-lt"/>
              </a:rPr>
              <a:t>укладенні</a:t>
            </a:r>
            <a:r>
              <a:rPr lang="ru-RU" dirty="0">
                <a:solidFill>
                  <a:srgbClr val="293A55"/>
                </a:solidFill>
                <a:latin typeface="+mj-lt"/>
              </a:rPr>
              <a:t> договору </a:t>
            </a:r>
            <a:r>
              <a:rPr lang="ru-RU" dirty="0" err="1">
                <a:solidFill>
                  <a:srgbClr val="293A55"/>
                </a:solidFill>
                <a:latin typeface="+mj-lt"/>
              </a:rPr>
              <a:t>емфітевзису</a:t>
            </a:r>
            <a:r>
              <a:rPr lang="ru-RU" dirty="0">
                <a:solidFill>
                  <a:srgbClr val="293A55"/>
                </a:solidFill>
                <a:latin typeface="+mj-lt"/>
              </a:rPr>
              <a:t>, </a:t>
            </a:r>
            <a:r>
              <a:rPr lang="ru-RU" dirty="0" err="1">
                <a:solidFill>
                  <a:srgbClr val="293A55"/>
                </a:solidFill>
                <a:latin typeface="+mj-lt"/>
              </a:rPr>
              <a:t>оскільки</a:t>
            </a:r>
            <a:r>
              <a:rPr lang="ru-RU" dirty="0">
                <a:solidFill>
                  <a:srgbClr val="293A55"/>
                </a:solidFill>
                <a:latin typeface="+mj-lt"/>
              </a:rPr>
              <a:t> </a:t>
            </a:r>
            <a:r>
              <a:rPr lang="ru-RU" dirty="0" err="1">
                <a:solidFill>
                  <a:srgbClr val="293A55"/>
                </a:solidFill>
                <a:latin typeface="+mj-lt"/>
              </a:rPr>
              <a:t>своєчасно</a:t>
            </a:r>
            <a:r>
              <a:rPr lang="ru-RU" dirty="0">
                <a:solidFill>
                  <a:srgbClr val="293A55"/>
                </a:solidFill>
                <a:latin typeface="+mj-lt"/>
              </a:rPr>
              <a:t> </a:t>
            </a:r>
            <a:r>
              <a:rPr lang="ru-RU" dirty="0" err="1">
                <a:solidFill>
                  <a:srgbClr val="293A55"/>
                </a:solidFill>
                <a:latin typeface="+mj-lt"/>
              </a:rPr>
              <a:t>отримав</a:t>
            </a:r>
            <a:r>
              <a:rPr lang="ru-RU" dirty="0">
                <a:solidFill>
                  <a:srgbClr val="293A55"/>
                </a:solidFill>
                <a:latin typeface="+mj-lt"/>
              </a:rPr>
              <a:t> плату за </a:t>
            </a:r>
            <a:r>
              <a:rPr lang="ru-RU" dirty="0" err="1">
                <a:solidFill>
                  <a:srgbClr val="293A55"/>
                </a:solidFill>
                <a:latin typeface="+mj-lt"/>
              </a:rPr>
              <a:t>користування</a:t>
            </a:r>
            <a:r>
              <a:rPr lang="ru-RU" dirty="0">
                <a:solidFill>
                  <a:srgbClr val="293A55"/>
                </a:solidFill>
                <a:latin typeface="+mj-lt"/>
              </a:rPr>
              <a:t> земельною </a:t>
            </a:r>
            <a:r>
              <a:rPr lang="ru-RU" dirty="0" err="1">
                <a:solidFill>
                  <a:srgbClr val="293A55"/>
                </a:solidFill>
                <a:latin typeface="+mj-lt"/>
              </a:rPr>
              <a:t>ділянкою</a:t>
            </a:r>
            <a:r>
              <a:rPr lang="ru-RU" dirty="0">
                <a:solidFill>
                  <a:srgbClr val="293A55"/>
                </a:solidFill>
                <a:latin typeface="+mj-lt"/>
              </a:rPr>
              <a:t>.</a:t>
            </a:r>
            <a:endParaRPr lang="ru-RU" b="0" i="0" dirty="0">
              <a:solidFill>
                <a:srgbClr val="293A55"/>
              </a:solidFill>
              <a:effectLst/>
              <a:latin typeface="+mj-lt"/>
            </a:endParaRPr>
          </a:p>
        </p:txBody>
      </p:sp>
    </p:spTree>
    <p:extLst>
      <p:ext uri="{BB962C8B-B14F-4D97-AF65-F5344CB8AC3E}">
        <p14:creationId xmlns:p14="http://schemas.microsoft.com/office/powerpoint/2010/main" val="62038069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00445" y="426250"/>
            <a:ext cx="11591109" cy="6294031"/>
          </a:xfrm>
          <a:prstGeom prst="rect">
            <a:avLst/>
          </a:prstGeom>
        </p:spPr>
        <p:txBody>
          <a:bodyPr wrap="square">
            <a:spAutoFit/>
          </a:bodyPr>
          <a:lstStyle/>
          <a:p>
            <a:pPr algn="ctr"/>
            <a:r>
              <a:rPr lang="uk-UA" sz="1300" b="1" dirty="0" smtClean="0">
                <a:solidFill>
                  <a:srgbClr val="293A55"/>
                </a:solidFill>
                <a:latin typeface="+mj-lt"/>
              </a:rPr>
              <a:t>ВЕРХОВНИЙ СУД</a:t>
            </a:r>
            <a:endParaRPr lang="uk-UA" sz="1300" dirty="0" smtClean="0">
              <a:solidFill>
                <a:srgbClr val="293A55"/>
              </a:solidFill>
              <a:latin typeface="+mj-lt"/>
            </a:endParaRPr>
          </a:p>
          <a:p>
            <a:pPr algn="ctr"/>
            <a:r>
              <a:rPr lang="uk-UA" sz="1300" b="1" dirty="0" smtClean="0">
                <a:solidFill>
                  <a:srgbClr val="293A55"/>
                </a:solidFill>
                <a:latin typeface="+mj-lt"/>
              </a:rPr>
              <a:t>ПРАВОВА ПОЗИЦІЯ</a:t>
            </a:r>
            <a:br>
              <a:rPr lang="uk-UA" sz="1300" b="1" dirty="0" smtClean="0">
                <a:solidFill>
                  <a:srgbClr val="293A55"/>
                </a:solidFill>
                <a:latin typeface="+mj-lt"/>
              </a:rPr>
            </a:br>
            <a:r>
              <a:rPr lang="uk-UA" sz="1300" b="1" dirty="0" smtClean="0">
                <a:solidFill>
                  <a:srgbClr val="293A55"/>
                </a:solidFill>
                <a:latin typeface="+mj-lt"/>
              </a:rPr>
              <a:t>(</a:t>
            </a:r>
            <a:r>
              <a:rPr lang="uk-UA" sz="1300" b="1" dirty="0" smtClean="0">
                <a:solidFill>
                  <a:srgbClr val="00ADFA"/>
                </a:solidFill>
                <a:latin typeface="+mj-lt"/>
                <a:hlinkClick r:id="rId2"/>
              </a:rPr>
              <a:t>постанова від 05.09.2022 р. у справі N 385/321/20</a:t>
            </a:r>
            <a:r>
              <a:rPr lang="uk-UA" sz="1300" b="1" dirty="0" smtClean="0">
                <a:solidFill>
                  <a:srgbClr val="293A55"/>
                </a:solidFill>
                <a:latin typeface="+mj-lt"/>
              </a:rPr>
              <a:t>)</a:t>
            </a:r>
          </a:p>
          <a:p>
            <a:pPr algn="ctr"/>
            <a:r>
              <a:rPr lang="ru-RU" sz="1300" b="1" dirty="0" err="1">
                <a:solidFill>
                  <a:srgbClr val="293A55"/>
                </a:solidFill>
                <a:latin typeface="+mj-lt"/>
              </a:rPr>
              <a:t>Щодо</a:t>
            </a:r>
            <a:r>
              <a:rPr lang="ru-RU" sz="1300" b="1" dirty="0">
                <a:solidFill>
                  <a:srgbClr val="293A55"/>
                </a:solidFill>
                <a:latin typeface="+mj-lt"/>
              </a:rPr>
              <a:t> </a:t>
            </a:r>
            <a:r>
              <a:rPr lang="ru-RU" sz="1300" b="1" dirty="0" err="1">
                <a:solidFill>
                  <a:srgbClr val="293A55"/>
                </a:solidFill>
                <a:latin typeface="+mj-lt"/>
              </a:rPr>
              <a:t>визнання</a:t>
            </a:r>
            <a:r>
              <a:rPr lang="ru-RU" sz="1300" b="1" dirty="0">
                <a:solidFill>
                  <a:srgbClr val="293A55"/>
                </a:solidFill>
                <a:latin typeface="+mj-lt"/>
              </a:rPr>
              <a:t> </a:t>
            </a:r>
            <a:r>
              <a:rPr lang="ru-RU" sz="1300" b="1" dirty="0" err="1">
                <a:solidFill>
                  <a:srgbClr val="293A55"/>
                </a:solidFill>
                <a:latin typeface="+mj-lt"/>
              </a:rPr>
              <a:t>недійсним</a:t>
            </a:r>
            <a:r>
              <a:rPr lang="ru-RU" sz="1300" b="1" dirty="0">
                <a:solidFill>
                  <a:srgbClr val="293A55"/>
                </a:solidFill>
                <a:latin typeface="+mj-lt"/>
              </a:rPr>
              <a:t> </a:t>
            </a:r>
            <a:r>
              <a:rPr lang="ru-RU" sz="1300" b="1" dirty="0" err="1">
                <a:solidFill>
                  <a:srgbClr val="293A55"/>
                </a:solidFill>
                <a:latin typeface="+mj-lt"/>
              </a:rPr>
              <a:t>свідоцтва</a:t>
            </a:r>
            <a:r>
              <a:rPr lang="ru-RU" sz="1300" b="1" dirty="0">
                <a:solidFill>
                  <a:srgbClr val="293A55"/>
                </a:solidFill>
                <a:latin typeface="+mj-lt"/>
              </a:rPr>
              <a:t> про право на </a:t>
            </a:r>
            <a:r>
              <a:rPr lang="ru-RU" sz="1300" b="1" dirty="0" err="1" smtClean="0">
                <a:solidFill>
                  <a:srgbClr val="293A55"/>
                </a:solidFill>
                <a:latin typeface="+mj-lt"/>
              </a:rPr>
              <a:t>спадщину</a:t>
            </a:r>
            <a:endParaRPr lang="ru-RU" sz="1300" b="1" dirty="0" smtClean="0">
              <a:solidFill>
                <a:srgbClr val="293A55"/>
              </a:solidFill>
              <a:latin typeface="+mj-lt"/>
            </a:endParaRPr>
          </a:p>
          <a:p>
            <a:pPr algn="ctr"/>
            <a:endParaRPr lang="uk-UA" sz="1300" b="1" dirty="0" smtClean="0">
              <a:solidFill>
                <a:srgbClr val="293A55"/>
              </a:solidFill>
              <a:latin typeface="+mj-lt"/>
            </a:endParaRPr>
          </a:p>
          <a:p>
            <a:pPr algn="just"/>
            <a:r>
              <a:rPr lang="uk-UA" sz="1300" b="1" dirty="0" smtClean="0">
                <a:solidFill>
                  <a:srgbClr val="293A55"/>
                </a:solidFill>
                <a:latin typeface="+mj-lt"/>
              </a:rPr>
              <a:t>У приватному праві не передбачено нікчемності для свідоцтва про право на спадщину. В </a:t>
            </a:r>
            <a:r>
              <a:rPr lang="uk-UA" sz="1300" b="1" dirty="0" smtClean="0">
                <a:solidFill>
                  <a:srgbClr val="00ADFA"/>
                </a:solidFill>
                <a:latin typeface="+mj-lt"/>
                <a:hlinkClick r:id="rId3"/>
              </a:rPr>
              <a:t>ЦК України</a:t>
            </a:r>
            <a:r>
              <a:rPr lang="uk-UA" sz="1300" b="1" dirty="0" smtClean="0">
                <a:solidFill>
                  <a:srgbClr val="293A55"/>
                </a:solidFill>
                <a:latin typeface="+mj-lt"/>
              </a:rPr>
              <a:t> закріплено тільки можливість пред'явити позовну вимогу про визнання недійсним свідоцтва про право на спадщину. Заявляти вимогу про визнання недійсним свідоцтва про право на спадщину може будь-яка особа, цивільні права чи інтереси якої порушені </a:t>
            </a:r>
            <a:r>
              <a:rPr lang="uk-UA" sz="1300" b="1" dirty="0" err="1" smtClean="0">
                <a:solidFill>
                  <a:srgbClr val="293A55"/>
                </a:solidFill>
                <a:latin typeface="+mj-lt"/>
              </a:rPr>
              <a:t>видачею</a:t>
            </a:r>
            <a:r>
              <a:rPr lang="uk-UA" sz="1300" b="1" dirty="0" smtClean="0">
                <a:solidFill>
                  <a:srgbClr val="293A55"/>
                </a:solidFill>
                <a:latin typeface="+mj-lt"/>
              </a:rPr>
              <a:t> свідоцтва про право на спадщину. Тобто, оспорювання свідоцтва про право на спадщину відбувається тільки за ініціативою заінтересованої особи шляхом пред'явлення вимоги про визнання його недійсним (позов про оспорювання свідоцтва).</a:t>
            </a:r>
          </a:p>
          <a:p>
            <a:pPr algn="just"/>
            <a:r>
              <a:rPr lang="uk-UA" sz="1300" dirty="0" smtClean="0">
                <a:solidFill>
                  <a:srgbClr val="293A55"/>
                </a:solidFill>
                <a:latin typeface="+mj-lt"/>
              </a:rPr>
              <a:t>Положеннями </a:t>
            </a:r>
            <a:r>
              <a:rPr lang="uk-UA" sz="1300" dirty="0" smtClean="0">
                <a:solidFill>
                  <a:srgbClr val="00ADFA"/>
                </a:solidFill>
                <a:latin typeface="+mj-lt"/>
                <a:hlinkClick r:id="rId4"/>
              </a:rPr>
              <a:t>глави 19 ЦК України</a:t>
            </a:r>
            <a:r>
              <a:rPr lang="uk-UA" sz="1300" dirty="0" smtClean="0">
                <a:solidFill>
                  <a:srgbClr val="293A55"/>
                </a:solidFill>
                <a:latin typeface="+mj-lt"/>
              </a:rPr>
              <a:t> встановлено загальне правило про поширення позовної давності на всі цивільно-правові вимоги, окрім тих, що як виняток зазначені у </a:t>
            </a:r>
            <a:r>
              <a:rPr lang="uk-UA" sz="1300" dirty="0" smtClean="0">
                <a:solidFill>
                  <a:srgbClr val="00ADFA"/>
                </a:solidFill>
                <a:latin typeface="+mj-lt"/>
                <a:hlinkClick r:id="rId5"/>
              </a:rPr>
              <a:t>статті 268 ЦК України</a:t>
            </a:r>
            <a:r>
              <a:rPr lang="uk-UA" sz="1300" dirty="0" smtClean="0">
                <a:solidFill>
                  <a:srgbClr val="293A55"/>
                </a:solidFill>
                <a:latin typeface="+mj-lt"/>
              </a:rPr>
              <a:t>.</a:t>
            </a:r>
          </a:p>
          <a:p>
            <a:pPr algn="just"/>
            <a:r>
              <a:rPr lang="uk-UA" sz="1300" dirty="0" smtClean="0">
                <a:solidFill>
                  <a:srgbClr val="293A55"/>
                </a:solidFill>
                <a:latin typeface="+mj-lt"/>
              </a:rPr>
              <a:t>У частині першій </a:t>
            </a:r>
            <a:r>
              <a:rPr lang="uk-UA" sz="1300" dirty="0" smtClean="0">
                <a:solidFill>
                  <a:srgbClr val="00ADFA"/>
                </a:solidFill>
                <a:latin typeface="+mj-lt"/>
                <a:hlinkClick r:id="rId5"/>
              </a:rPr>
              <a:t>статті 268 ЦК України</a:t>
            </a:r>
            <a:r>
              <a:rPr lang="uk-UA" sz="1300" dirty="0" smtClean="0">
                <a:solidFill>
                  <a:srgbClr val="293A55"/>
                </a:solidFill>
                <a:latin typeface="+mj-lt"/>
              </a:rPr>
              <a:t> законодавець визначив, на які позовні вимоги не поширюється позовна давність. У частині другій </a:t>
            </a:r>
            <a:r>
              <a:rPr lang="uk-UA" sz="1300" dirty="0" smtClean="0">
                <a:solidFill>
                  <a:srgbClr val="00ADFA"/>
                </a:solidFill>
                <a:latin typeface="+mj-lt"/>
                <a:hlinkClick r:id="rId5"/>
              </a:rPr>
              <a:t>статті 268 ЦК України</a:t>
            </a:r>
            <a:r>
              <a:rPr lang="uk-UA" sz="1300" dirty="0" smtClean="0">
                <a:solidFill>
                  <a:srgbClr val="293A55"/>
                </a:solidFill>
                <a:latin typeface="+mj-lt"/>
              </a:rPr>
              <a:t> закріплено, що законом можуть бути встановлені також інші вимоги, на які не поширюється позовна давність.</a:t>
            </a:r>
          </a:p>
          <a:p>
            <a:pPr algn="just"/>
            <a:r>
              <a:rPr lang="uk-UA" sz="1300" dirty="0" smtClean="0">
                <a:solidFill>
                  <a:srgbClr val="293A55"/>
                </a:solidFill>
                <a:latin typeface="+mj-lt"/>
              </a:rPr>
              <a:t>Серед переліку вимог, на які відповідно до закону позовна давність не поширюється, немає вимоги про визнання недійсним свідоцтва про право на спадщину.</a:t>
            </a:r>
          </a:p>
          <a:p>
            <a:pPr algn="just"/>
            <a:r>
              <a:rPr lang="uk-UA" sz="1300" dirty="0" smtClean="0">
                <a:solidFill>
                  <a:srgbClr val="293A55"/>
                </a:solidFill>
                <a:latin typeface="+mj-lt"/>
              </a:rPr>
              <a:t>Факт видачі спадкоємцю свідоцтва про право власності в порядку спадкування на спадкове майно, право на яке має інший спадкоємець, або видача свідоцтва особі, яка не має прав на спадщину, доводить порушення прав та інтересів особи і саме тому перебіг позовної давності необхідно пов'язувати із фактом видачі свідоцтва про право на спадщину другому із спадкоємців (чи особі, яка не є спадкоємцем), а у разі якщо особа, права та інтереси якої порушені видачою такого свідоцтва, доведе, що про існування такого свідоцтва, яким порушуються його права, йому стало відомо пізніше, то перебіг позовної давності варто пов'язувати саме з таким моментом.</a:t>
            </a:r>
          </a:p>
          <a:p>
            <a:pPr algn="just"/>
            <a:r>
              <a:rPr lang="uk-UA" sz="1300" dirty="0" smtClean="0">
                <a:solidFill>
                  <a:srgbClr val="293A55"/>
                </a:solidFill>
                <a:latin typeface="+mj-lt"/>
              </a:rPr>
              <a:t>Факт неотримання позивачем свідоцтва про право на спадщину та </a:t>
            </a:r>
            <a:r>
              <a:rPr lang="uk-UA" sz="1300" dirty="0" err="1" smtClean="0">
                <a:solidFill>
                  <a:srgbClr val="293A55"/>
                </a:solidFill>
                <a:latin typeface="+mj-lt"/>
              </a:rPr>
              <a:t>невизначення</a:t>
            </a:r>
            <a:r>
              <a:rPr lang="uk-UA" sz="1300" dirty="0" smtClean="0">
                <a:solidFill>
                  <a:srgbClr val="293A55"/>
                </a:solidFill>
                <a:latin typeface="+mj-lt"/>
              </a:rPr>
              <a:t> законодавцем строку, протягом якого спадкоємець має оформити свої спадкові права, не може підтверджувати, що у такого спадкоємця не </a:t>
            </a:r>
            <a:r>
              <a:rPr lang="uk-UA" sz="1300" dirty="0" err="1" smtClean="0">
                <a:solidFill>
                  <a:srgbClr val="293A55"/>
                </a:solidFill>
                <a:latin typeface="+mj-lt"/>
              </a:rPr>
              <a:t>виникло</a:t>
            </a:r>
            <a:r>
              <a:rPr lang="uk-UA" sz="1300" dirty="0" smtClean="0">
                <a:solidFill>
                  <a:srgbClr val="293A55"/>
                </a:solidFill>
                <a:latin typeface="+mj-lt"/>
              </a:rPr>
              <a:t> право на позов, оскільки видача свідоцтва про право на спадщину іншому із спадкоємців (чи особі, яка не є спадкоємцем) перешкоджає завершенню оформлення своїх спадкових прав другому із спадкоємців, який не отримав свідоцтва про право на спадщину, а отже обґрунтовує виникнення у цього спадкоємця права на позов у матеріально-правовому аспекті.</a:t>
            </a:r>
          </a:p>
          <a:p>
            <a:pPr algn="just"/>
            <a:r>
              <a:rPr lang="uk-UA" sz="1300" dirty="0" smtClean="0">
                <a:solidFill>
                  <a:srgbClr val="293A55"/>
                </a:solidFill>
                <a:latin typeface="+mj-lt"/>
              </a:rPr>
              <a:t>Об'єднана палата Касаційного цивільного суду у складі Верховного Суду вважає, що існують підстави для </a:t>
            </a:r>
            <a:r>
              <a:rPr lang="uk-UA" sz="1300" b="1" dirty="0" smtClean="0">
                <a:solidFill>
                  <a:srgbClr val="293A55"/>
                </a:solidFill>
                <a:latin typeface="+mj-lt"/>
              </a:rPr>
              <a:t>відступу від висновків</a:t>
            </a:r>
            <a:r>
              <a:rPr lang="uk-UA" sz="1300" dirty="0" smtClean="0">
                <a:solidFill>
                  <a:srgbClr val="293A55"/>
                </a:solidFill>
                <a:latin typeface="+mj-lt"/>
              </a:rPr>
              <a:t>, викладених у постановах Верховного Суду у складі колегії суддів Касаційного цивільного суду про те, </a:t>
            </a:r>
            <a:r>
              <a:rPr lang="uk-UA" sz="1300" b="1" dirty="0" smtClean="0">
                <a:solidFill>
                  <a:srgbClr val="293A55"/>
                </a:solidFill>
                <a:latin typeface="+mj-lt"/>
              </a:rPr>
              <a:t>що цивільним законодавством не передбачено обмеження строку, у який спадкоємець, який прийняв спадщину, може зареєструвати своє право власності у встановленому законом порядку або звернутися до суду за захистом свого права, а тому немає підстав для застосування позовної давності до спірних правовідносин.</a:t>
            </a:r>
            <a:endParaRPr lang="uk-UA" sz="1300" b="1" i="0" dirty="0">
              <a:solidFill>
                <a:srgbClr val="293A55"/>
              </a:solidFill>
              <a:effectLst/>
              <a:latin typeface="+mj-lt"/>
            </a:endParaRPr>
          </a:p>
        </p:txBody>
      </p:sp>
    </p:spTree>
    <p:extLst>
      <p:ext uri="{BB962C8B-B14F-4D97-AF65-F5344CB8AC3E}">
        <p14:creationId xmlns:p14="http://schemas.microsoft.com/office/powerpoint/2010/main" val="338509543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67584" y="832802"/>
            <a:ext cx="10937965" cy="3970318"/>
          </a:xfrm>
          <a:prstGeom prst="rect">
            <a:avLst/>
          </a:prstGeom>
        </p:spPr>
        <p:txBody>
          <a:bodyPr wrap="square">
            <a:spAutoFit/>
          </a:bodyPr>
          <a:lstStyle/>
          <a:p>
            <a:pPr algn="ctr"/>
            <a:r>
              <a:rPr lang="ru-RU" b="1" dirty="0">
                <a:solidFill>
                  <a:srgbClr val="293A55"/>
                </a:solidFill>
                <a:latin typeface="+mj-lt"/>
              </a:rPr>
              <a:t>ВЕРХОВНИЙ СУД</a:t>
            </a:r>
            <a:endParaRPr lang="ru-RU" dirty="0">
              <a:solidFill>
                <a:srgbClr val="293A55"/>
              </a:solidFill>
              <a:latin typeface="+mj-lt"/>
            </a:endParaRPr>
          </a:p>
          <a:p>
            <a:pPr algn="ctr"/>
            <a:r>
              <a:rPr lang="ru-RU" b="1" dirty="0">
                <a:solidFill>
                  <a:srgbClr val="293A55"/>
                </a:solidFill>
                <a:latin typeface="+mj-lt"/>
              </a:rPr>
              <a:t>ПРАВОВА ПОЗИЦІЯ</a:t>
            </a:r>
            <a:br>
              <a:rPr lang="ru-RU" b="1" dirty="0">
                <a:solidFill>
                  <a:srgbClr val="293A55"/>
                </a:solidFill>
                <a:latin typeface="+mj-lt"/>
              </a:rPr>
            </a:br>
            <a:r>
              <a:rPr lang="ru-RU" b="1" dirty="0">
                <a:solidFill>
                  <a:srgbClr val="293A55"/>
                </a:solidFill>
                <a:latin typeface="+mj-lt"/>
              </a:rPr>
              <a:t>(</a:t>
            </a:r>
            <a:r>
              <a:rPr lang="ru-RU" b="1" dirty="0">
                <a:solidFill>
                  <a:srgbClr val="00ADFA"/>
                </a:solidFill>
                <a:latin typeface="+mj-lt"/>
                <a:hlinkClick r:id="rId2"/>
              </a:rPr>
              <a:t>постанова </a:t>
            </a:r>
            <a:r>
              <a:rPr lang="ru-RU" b="1" dirty="0" err="1">
                <a:solidFill>
                  <a:srgbClr val="00ADFA"/>
                </a:solidFill>
                <a:latin typeface="+mj-lt"/>
                <a:hlinkClick r:id="rId2"/>
              </a:rPr>
              <a:t>від</a:t>
            </a:r>
            <a:r>
              <a:rPr lang="ru-RU" b="1" dirty="0">
                <a:solidFill>
                  <a:srgbClr val="00ADFA"/>
                </a:solidFill>
                <a:latin typeface="+mj-lt"/>
                <a:hlinkClick r:id="rId2"/>
              </a:rPr>
              <a:t> 07.09.2022 р. у </a:t>
            </a:r>
            <a:r>
              <a:rPr lang="ru-RU" b="1" dirty="0" err="1">
                <a:solidFill>
                  <a:srgbClr val="00ADFA"/>
                </a:solidFill>
                <a:latin typeface="+mj-lt"/>
                <a:hlinkClick r:id="rId2"/>
              </a:rPr>
              <a:t>справі</a:t>
            </a:r>
            <a:r>
              <a:rPr lang="ru-RU" b="1" dirty="0">
                <a:solidFill>
                  <a:srgbClr val="00ADFA"/>
                </a:solidFill>
                <a:latin typeface="+mj-lt"/>
                <a:hlinkClick r:id="rId2"/>
              </a:rPr>
              <a:t> N 910/16579/20</a:t>
            </a:r>
            <a:r>
              <a:rPr lang="ru-RU" b="1" dirty="0" smtClean="0">
                <a:solidFill>
                  <a:srgbClr val="293A55"/>
                </a:solidFill>
                <a:latin typeface="+mj-lt"/>
              </a:rPr>
              <a:t>)</a:t>
            </a:r>
          </a:p>
          <a:p>
            <a:pPr algn="ctr"/>
            <a:r>
              <a:rPr lang="ru-RU" b="1" dirty="0" err="1">
                <a:solidFill>
                  <a:srgbClr val="293A55"/>
                </a:solidFill>
                <a:latin typeface="+mj-lt"/>
              </a:rPr>
              <a:t>Щодо</a:t>
            </a:r>
            <a:r>
              <a:rPr lang="ru-RU" b="1" dirty="0">
                <a:solidFill>
                  <a:srgbClr val="293A55"/>
                </a:solidFill>
                <a:latin typeface="+mj-lt"/>
              </a:rPr>
              <a:t> </a:t>
            </a:r>
            <a:r>
              <a:rPr lang="ru-RU" b="1" dirty="0" err="1">
                <a:solidFill>
                  <a:srgbClr val="293A55"/>
                </a:solidFill>
                <a:latin typeface="+mj-lt"/>
              </a:rPr>
              <a:t>кваліфікації</a:t>
            </a:r>
            <a:r>
              <a:rPr lang="ru-RU" b="1" dirty="0">
                <a:solidFill>
                  <a:srgbClr val="293A55"/>
                </a:solidFill>
                <a:latin typeface="+mj-lt"/>
              </a:rPr>
              <a:t> </a:t>
            </a:r>
            <a:r>
              <a:rPr lang="ru-RU" b="1" dirty="0" err="1">
                <a:solidFill>
                  <a:srgbClr val="293A55"/>
                </a:solidFill>
                <a:latin typeface="+mj-lt"/>
              </a:rPr>
              <a:t>правочину</a:t>
            </a:r>
            <a:r>
              <a:rPr lang="ru-RU" b="1" dirty="0">
                <a:solidFill>
                  <a:srgbClr val="293A55"/>
                </a:solidFill>
                <a:latin typeface="+mj-lt"/>
              </a:rPr>
              <a:t> як </a:t>
            </a:r>
            <a:r>
              <a:rPr lang="ru-RU" b="1" dirty="0" err="1" smtClean="0">
                <a:solidFill>
                  <a:srgbClr val="293A55"/>
                </a:solidFill>
                <a:latin typeface="+mj-lt"/>
              </a:rPr>
              <a:t>фіктивного</a:t>
            </a:r>
            <a:endParaRPr lang="ru-RU" b="1" dirty="0" smtClean="0">
              <a:solidFill>
                <a:srgbClr val="293A55"/>
              </a:solidFill>
              <a:latin typeface="+mj-lt"/>
            </a:endParaRPr>
          </a:p>
          <a:p>
            <a:pPr algn="ctr"/>
            <a:endParaRPr lang="ru-RU" b="1" dirty="0">
              <a:solidFill>
                <a:srgbClr val="293A55"/>
              </a:solidFill>
              <a:latin typeface="+mj-lt"/>
            </a:endParaRPr>
          </a:p>
          <a:p>
            <a:pPr algn="just"/>
            <a:r>
              <a:rPr lang="ru-RU" dirty="0">
                <a:solidFill>
                  <a:srgbClr val="293A55"/>
                </a:solidFill>
                <a:latin typeface="+mj-lt"/>
              </a:rPr>
              <a:t>При </a:t>
            </a:r>
            <a:r>
              <a:rPr lang="ru-RU" dirty="0" err="1">
                <a:solidFill>
                  <a:srgbClr val="293A55"/>
                </a:solidFill>
                <a:latin typeface="+mj-lt"/>
              </a:rPr>
              <a:t>кваліфікації</a:t>
            </a:r>
            <a:r>
              <a:rPr lang="ru-RU" dirty="0">
                <a:solidFill>
                  <a:srgbClr val="293A55"/>
                </a:solidFill>
                <a:latin typeface="+mj-lt"/>
              </a:rPr>
              <a:t> </a:t>
            </a:r>
            <a:r>
              <a:rPr lang="ru-RU" dirty="0" err="1">
                <a:solidFill>
                  <a:srgbClr val="293A55"/>
                </a:solidFill>
                <a:latin typeface="+mj-lt"/>
              </a:rPr>
              <a:t>оспорюваного</a:t>
            </a:r>
            <a:r>
              <a:rPr lang="ru-RU" dirty="0">
                <a:solidFill>
                  <a:srgbClr val="293A55"/>
                </a:solidFill>
                <a:latin typeface="+mj-lt"/>
              </a:rPr>
              <a:t> </a:t>
            </a:r>
            <a:r>
              <a:rPr lang="ru-RU" dirty="0" err="1">
                <a:solidFill>
                  <a:srgbClr val="293A55"/>
                </a:solidFill>
                <a:latin typeface="+mj-lt"/>
              </a:rPr>
              <a:t>правочину</a:t>
            </a:r>
            <a:r>
              <a:rPr lang="ru-RU" dirty="0">
                <a:solidFill>
                  <a:srgbClr val="293A55"/>
                </a:solidFill>
                <a:latin typeface="+mj-lt"/>
              </a:rPr>
              <a:t> як </a:t>
            </a:r>
            <a:r>
              <a:rPr lang="ru-RU" dirty="0" err="1">
                <a:solidFill>
                  <a:srgbClr val="293A55"/>
                </a:solidFill>
                <a:latin typeface="+mj-lt"/>
              </a:rPr>
              <a:t>фіктивного</a:t>
            </a:r>
            <a:r>
              <a:rPr lang="ru-RU" dirty="0">
                <a:solidFill>
                  <a:srgbClr val="293A55"/>
                </a:solidFill>
                <a:latin typeface="+mj-lt"/>
              </a:rPr>
              <a:t> судам </a:t>
            </a:r>
            <a:r>
              <a:rPr lang="ru-RU" dirty="0" err="1">
                <a:solidFill>
                  <a:srgbClr val="293A55"/>
                </a:solidFill>
                <a:latin typeface="+mj-lt"/>
              </a:rPr>
              <a:t>необхідно</a:t>
            </a:r>
            <a:r>
              <a:rPr lang="ru-RU" dirty="0">
                <a:solidFill>
                  <a:srgbClr val="293A55"/>
                </a:solidFill>
                <a:latin typeface="+mj-lt"/>
              </a:rPr>
              <a:t> </a:t>
            </a:r>
            <a:r>
              <a:rPr lang="ru-RU" dirty="0" err="1">
                <a:solidFill>
                  <a:srgbClr val="293A55"/>
                </a:solidFill>
                <a:latin typeface="+mj-lt"/>
              </a:rPr>
              <a:t>встановити</a:t>
            </a:r>
            <a:r>
              <a:rPr lang="ru-RU" dirty="0">
                <a:solidFill>
                  <a:srgbClr val="293A55"/>
                </a:solidFill>
                <a:latin typeface="+mj-lt"/>
              </a:rPr>
              <a:t> факт </a:t>
            </a:r>
            <a:r>
              <a:rPr lang="ru-RU" dirty="0" err="1">
                <a:solidFill>
                  <a:srgbClr val="293A55"/>
                </a:solidFill>
                <a:latin typeface="+mj-lt"/>
              </a:rPr>
              <a:t>його</a:t>
            </a:r>
            <a:r>
              <a:rPr lang="ru-RU" dirty="0">
                <a:solidFill>
                  <a:srgbClr val="293A55"/>
                </a:solidFill>
                <a:latin typeface="+mj-lt"/>
              </a:rPr>
              <a:t> </a:t>
            </a:r>
            <a:r>
              <a:rPr lang="ru-RU" dirty="0" err="1">
                <a:solidFill>
                  <a:srgbClr val="293A55"/>
                </a:solidFill>
                <a:latin typeface="+mj-lt"/>
              </a:rPr>
              <a:t>вчинення</a:t>
            </a:r>
            <a:r>
              <a:rPr lang="ru-RU" dirty="0">
                <a:solidFill>
                  <a:srgbClr val="293A55"/>
                </a:solidFill>
                <a:latin typeface="+mj-lt"/>
              </a:rPr>
              <a:t> для годиться (про </a:t>
            </a:r>
            <a:r>
              <a:rPr lang="ru-RU" dirty="0" err="1">
                <a:solidFill>
                  <a:srgbClr val="293A55"/>
                </a:solidFill>
                <a:latin typeface="+mj-lt"/>
              </a:rPr>
              <a:t>людське</a:t>
            </a:r>
            <a:r>
              <a:rPr lang="ru-RU" dirty="0">
                <a:solidFill>
                  <a:srgbClr val="293A55"/>
                </a:solidFill>
                <a:latin typeface="+mj-lt"/>
              </a:rPr>
              <a:t> око) </a:t>
            </a:r>
            <a:r>
              <a:rPr lang="ru-RU" dirty="0" err="1">
                <a:solidFill>
                  <a:srgbClr val="293A55"/>
                </a:solidFill>
                <a:latin typeface="+mj-lt"/>
              </a:rPr>
              <a:t>обома</a:t>
            </a:r>
            <a:r>
              <a:rPr lang="ru-RU" dirty="0">
                <a:solidFill>
                  <a:srgbClr val="293A55"/>
                </a:solidFill>
                <a:latin typeface="+mj-lt"/>
              </a:rPr>
              <a:t> сторонами, </a:t>
            </a:r>
            <a:r>
              <a:rPr lang="ru-RU" dirty="0" err="1">
                <a:solidFill>
                  <a:srgbClr val="293A55"/>
                </a:solidFill>
                <a:latin typeface="+mj-lt"/>
              </a:rPr>
              <a:t>позаяк</a:t>
            </a:r>
            <a:r>
              <a:rPr lang="ru-RU" dirty="0">
                <a:solidFill>
                  <a:srgbClr val="293A55"/>
                </a:solidFill>
                <a:latin typeface="+mj-lt"/>
              </a:rPr>
              <a:t> </a:t>
            </a:r>
            <a:r>
              <a:rPr lang="ru-RU" dirty="0" err="1">
                <a:solidFill>
                  <a:srgbClr val="293A55"/>
                </a:solidFill>
                <a:latin typeface="+mj-lt"/>
              </a:rPr>
              <a:t>якщо</a:t>
            </a:r>
            <a:r>
              <a:rPr lang="ru-RU" dirty="0">
                <a:solidFill>
                  <a:srgbClr val="293A55"/>
                </a:solidFill>
                <a:latin typeface="+mj-lt"/>
              </a:rPr>
              <a:t> одна </a:t>
            </a:r>
            <a:r>
              <a:rPr lang="ru-RU" dirty="0" err="1">
                <a:solidFill>
                  <a:srgbClr val="293A55"/>
                </a:solidFill>
                <a:latin typeface="+mj-lt"/>
              </a:rPr>
              <a:t>зі</a:t>
            </a:r>
            <a:r>
              <a:rPr lang="ru-RU" dirty="0">
                <a:solidFill>
                  <a:srgbClr val="293A55"/>
                </a:solidFill>
                <a:latin typeface="+mj-lt"/>
              </a:rPr>
              <a:t> </a:t>
            </a:r>
            <a:r>
              <a:rPr lang="ru-RU" dirty="0" err="1">
                <a:solidFill>
                  <a:srgbClr val="293A55"/>
                </a:solidFill>
                <a:latin typeface="+mj-lt"/>
              </a:rPr>
              <a:t>сторін</a:t>
            </a:r>
            <a:r>
              <a:rPr lang="ru-RU" dirty="0">
                <a:solidFill>
                  <a:srgbClr val="293A55"/>
                </a:solidFill>
                <a:latin typeface="+mj-lt"/>
              </a:rPr>
              <a:t> </a:t>
            </a:r>
            <a:r>
              <a:rPr lang="ru-RU" dirty="0" err="1">
                <a:solidFill>
                  <a:srgbClr val="293A55"/>
                </a:solidFill>
                <a:latin typeface="+mj-lt"/>
              </a:rPr>
              <a:t>діяла</a:t>
            </a:r>
            <a:r>
              <a:rPr lang="ru-RU" dirty="0">
                <a:solidFill>
                  <a:srgbClr val="293A55"/>
                </a:solidFill>
                <a:latin typeface="+mj-lt"/>
              </a:rPr>
              <a:t> </a:t>
            </a:r>
            <a:r>
              <a:rPr lang="ru-RU" dirty="0" err="1">
                <a:solidFill>
                  <a:srgbClr val="293A55"/>
                </a:solidFill>
                <a:latin typeface="+mj-lt"/>
              </a:rPr>
              <a:t>лише</a:t>
            </a:r>
            <a:r>
              <a:rPr lang="ru-RU" dirty="0">
                <a:solidFill>
                  <a:srgbClr val="293A55"/>
                </a:solidFill>
                <a:latin typeface="+mj-lt"/>
              </a:rPr>
              <a:t> для годиться, а </a:t>
            </a:r>
            <a:r>
              <a:rPr lang="ru-RU" dirty="0" err="1">
                <a:solidFill>
                  <a:srgbClr val="293A55"/>
                </a:solidFill>
                <a:latin typeface="+mj-lt"/>
              </a:rPr>
              <a:t>інша</a:t>
            </a:r>
            <a:r>
              <a:rPr lang="ru-RU" dirty="0">
                <a:solidFill>
                  <a:srgbClr val="293A55"/>
                </a:solidFill>
                <a:latin typeface="+mj-lt"/>
              </a:rPr>
              <a:t> </a:t>
            </a:r>
            <a:r>
              <a:rPr lang="ru-RU" dirty="0" err="1">
                <a:solidFill>
                  <a:srgbClr val="293A55"/>
                </a:solidFill>
                <a:latin typeface="+mj-lt"/>
              </a:rPr>
              <a:t>намагалася</a:t>
            </a:r>
            <a:r>
              <a:rPr lang="ru-RU" dirty="0">
                <a:solidFill>
                  <a:srgbClr val="293A55"/>
                </a:solidFill>
                <a:latin typeface="+mj-lt"/>
              </a:rPr>
              <a:t> </a:t>
            </a:r>
            <a:r>
              <a:rPr lang="ru-RU" dirty="0" err="1">
                <a:solidFill>
                  <a:srgbClr val="293A55"/>
                </a:solidFill>
                <a:latin typeface="+mj-lt"/>
              </a:rPr>
              <a:t>досягти</a:t>
            </a:r>
            <a:r>
              <a:rPr lang="ru-RU" dirty="0">
                <a:solidFill>
                  <a:srgbClr val="293A55"/>
                </a:solidFill>
                <a:latin typeface="+mj-lt"/>
              </a:rPr>
              <a:t> правового результату - </a:t>
            </a:r>
            <a:r>
              <a:rPr lang="ru-RU" dirty="0" err="1">
                <a:solidFill>
                  <a:srgbClr val="293A55"/>
                </a:solidFill>
                <a:latin typeface="+mj-lt"/>
              </a:rPr>
              <a:t>такий</a:t>
            </a:r>
            <a:r>
              <a:rPr lang="ru-RU" dirty="0">
                <a:solidFill>
                  <a:srgbClr val="293A55"/>
                </a:solidFill>
                <a:latin typeface="+mj-lt"/>
              </a:rPr>
              <a:t> </a:t>
            </a:r>
            <a:r>
              <a:rPr lang="ru-RU" dirty="0" err="1">
                <a:solidFill>
                  <a:srgbClr val="293A55"/>
                </a:solidFill>
                <a:latin typeface="+mj-lt"/>
              </a:rPr>
              <a:t>правочин</a:t>
            </a:r>
            <a:r>
              <a:rPr lang="ru-RU" dirty="0">
                <a:solidFill>
                  <a:srgbClr val="293A55"/>
                </a:solidFill>
                <a:latin typeface="+mj-lt"/>
              </a:rPr>
              <a:t> не </a:t>
            </a:r>
            <a:r>
              <a:rPr lang="ru-RU" dirty="0" err="1">
                <a:solidFill>
                  <a:srgbClr val="293A55"/>
                </a:solidFill>
                <a:latin typeface="+mj-lt"/>
              </a:rPr>
              <a:t>можна</a:t>
            </a:r>
            <a:r>
              <a:rPr lang="ru-RU" dirty="0">
                <a:solidFill>
                  <a:srgbClr val="293A55"/>
                </a:solidFill>
                <a:latin typeface="+mj-lt"/>
              </a:rPr>
              <a:t> </a:t>
            </a:r>
            <a:r>
              <a:rPr lang="ru-RU" dirty="0" err="1">
                <a:solidFill>
                  <a:srgbClr val="293A55"/>
                </a:solidFill>
                <a:latin typeface="+mj-lt"/>
              </a:rPr>
              <a:t>визнати</a:t>
            </a:r>
            <a:r>
              <a:rPr lang="ru-RU" dirty="0">
                <a:solidFill>
                  <a:srgbClr val="293A55"/>
                </a:solidFill>
                <a:latin typeface="+mj-lt"/>
              </a:rPr>
              <a:t> </a:t>
            </a:r>
            <a:r>
              <a:rPr lang="ru-RU" dirty="0" err="1">
                <a:solidFill>
                  <a:srgbClr val="293A55"/>
                </a:solidFill>
                <a:latin typeface="+mj-lt"/>
              </a:rPr>
              <a:t>фіктивним</a:t>
            </a:r>
            <a:r>
              <a:rPr lang="ru-RU" dirty="0">
                <a:solidFill>
                  <a:srgbClr val="293A55"/>
                </a:solidFill>
                <a:latin typeface="+mj-lt"/>
              </a:rPr>
              <a:t>.</a:t>
            </a:r>
          </a:p>
          <a:p>
            <a:pPr algn="just"/>
            <a:r>
              <a:rPr lang="ru-RU" dirty="0" err="1">
                <a:solidFill>
                  <a:srgbClr val="00ADFA"/>
                </a:solidFill>
                <a:latin typeface="+mj-lt"/>
                <a:hlinkClick r:id="rId3"/>
              </a:rPr>
              <a:t>Статтею</a:t>
            </a:r>
            <a:r>
              <a:rPr lang="ru-RU" dirty="0">
                <a:solidFill>
                  <a:srgbClr val="00ADFA"/>
                </a:solidFill>
                <a:latin typeface="+mj-lt"/>
                <a:hlinkClick r:id="rId3"/>
              </a:rPr>
              <a:t> 235 ЦК </a:t>
            </a:r>
            <a:r>
              <a:rPr lang="ru-RU" dirty="0" err="1">
                <a:solidFill>
                  <a:srgbClr val="00ADFA"/>
                </a:solidFill>
                <a:latin typeface="+mj-lt"/>
                <a:hlinkClick r:id="rId3"/>
              </a:rPr>
              <a:t>України</a:t>
            </a:r>
            <a:r>
              <a:rPr lang="ru-RU" dirty="0">
                <a:solidFill>
                  <a:srgbClr val="293A55"/>
                </a:solidFill>
                <a:latin typeface="+mj-lt"/>
              </a:rPr>
              <a:t> </a:t>
            </a:r>
            <a:r>
              <a:rPr lang="ru-RU" dirty="0" err="1">
                <a:solidFill>
                  <a:srgbClr val="293A55"/>
                </a:solidFill>
                <a:latin typeface="+mj-lt"/>
              </a:rPr>
              <a:t>передбачено</a:t>
            </a:r>
            <a:r>
              <a:rPr lang="ru-RU" dirty="0">
                <a:solidFill>
                  <a:srgbClr val="293A55"/>
                </a:solidFill>
                <a:latin typeface="+mj-lt"/>
              </a:rPr>
              <a:t>, </a:t>
            </a:r>
            <a:r>
              <a:rPr lang="ru-RU" dirty="0" err="1">
                <a:solidFill>
                  <a:srgbClr val="293A55"/>
                </a:solidFill>
                <a:latin typeface="+mj-lt"/>
              </a:rPr>
              <a:t>що</a:t>
            </a:r>
            <a:r>
              <a:rPr lang="ru-RU" dirty="0">
                <a:solidFill>
                  <a:srgbClr val="293A55"/>
                </a:solidFill>
                <a:latin typeface="+mj-lt"/>
              </a:rPr>
              <a:t> </a:t>
            </a:r>
            <a:r>
              <a:rPr lang="ru-RU" dirty="0" err="1">
                <a:solidFill>
                  <a:srgbClr val="293A55"/>
                </a:solidFill>
                <a:latin typeface="+mj-lt"/>
              </a:rPr>
              <a:t>удаваним</a:t>
            </a:r>
            <a:r>
              <a:rPr lang="ru-RU" dirty="0">
                <a:solidFill>
                  <a:srgbClr val="293A55"/>
                </a:solidFill>
                <a:latin typeface="+mj-lt"/>
              </a:rPr>
              <a:t> є </a:t>
            </a:r>
            <a:r>
              <a:rPr lang="ru-RU" dirty="0" err="1">
                <a:solidFill>
                  <a:srgbClr val="293A55"/>
                </a:solidFill>
                <a:latin typeface="+mj-lt"/>
              </a:rPr>
              <a:t>правочин</a:t>
            </a:r>
            <a:r>
              <a:rPr lang="ru-RU" dirty="0">
                <a:solidFill>
                  <a:srgbClr val="293A55"/>
                </a:solidFill>
                <a:latin typeface="+mj-lt"/>
              </a:rPr>
              <a:t>, </a:t>
            </a:r>
            <a:r>
              <a:rPr lang="ru-RU" dirty="0" err="1">
                <a:solidFill>
                  <a:srgbClr val="293A55"/>
                </a:solidFill>
                <a:latin typeface="+mj-lt"/>
              </a:rPr>
              <a:t>який</a:t>
            </a:r>
            <a:r>
              <a:rPr lang="ru-RU" dirty="0">
                <a:solidFill>
                  <a:srgbClr val="293A55"/>
                </a:solidFill>
                <a:latin typeface="+mj-lt"/>
              </a:rPr>
              <a:t> вчинено сторонами для </a:t>
            </a:r>
            <a:r>
              <a:rPr lang="ru-RU" dirty="0" err="1">
                <a:solidFill>
                  <a:srgbClr val="293A55"/>
                </a:solidFill>
                <a:latin typeface="+mj-lt"/>
              </a:rPr>
              <a:t>приховання</a:t>
            </a:r>
            <a:r>
              <a:rPr lang="ru-RU" dirty="0">
                <a:solidFill>
                  <a:srgbClr val="293A55"/>
                </a:solidFill>
                <a:latin typeface="+mj-lt"/>
              </a:rPr>
              <a:t> </a:t>
            </a:r>
            <a:r>
              <a:rPr lang="ru-RU" dirty="0" err="1">
                <a:solidFill>
                  <a:srgbClr val="293A55"/>
                </a:solidFill>
                <a:latin typeface="+mj-lt"/>
              </a:rPr>
              <a:t>іншого</a:t>
            </a:r>
            <a:r>
              <a:rPr lang="ru-RU" dirty="0">
                <a:solidFill>
                  <a:srgbClr val="293A55"/>
                </a:solidFill>
                <a:latin typeface="+mj-lt"/>
              </a:rPr>
              <a:t> </a:t>
            </a:r>
            <a:r>
              <a:rPr lang="ru-RU" dirty="0" err="1">
                <a:solidFill>
                  <a:srgbClr val="293A55"/>
                </a:solidFill>
                <a:latin typeface="+mj-lt"/>
              </a:rPr>
              <a:t>правочину</a:t>
            </a:r>
            <a:r>
              <a:rPr lang="ru-RU" dirty="0">
                <a:solidFill>
                  <a:srgbClr val="293A55"/>
                </a:solidFill>
                <a:latin typeface="+mj-lt"/>
              </a:rPr>
              <a:t>, </a:t>
            </a:r>
            <a:r>
              <a:rPr lang="ru-RU" dirty="0" err="1">
                <a:solidFill>
                  <a:srgbClr val="293A55"/>
                </a:solidFill>
                <a:latin typeface="+mj-lt"/>
              </a:rPr>
              <a:t>який</a:t>
            </a:r>
            <a:r>
              <a:rPr lang="ru-RU" dirty="0">
                <a:solidFill>
                  <a:srgbClr val="293A55"/>
                </a:solidFill>
                <a:latin typeface="+mj-lt"/>
              </a:rPr>
              <a:t> вони </a:t>
            </a:r>
            <a:r>
              <a:rPr lang="ru-RU" dirty="0" err="1">
                <a:solidFill>
                  <a:srgbClr val="293A55"/>
                </a:solidFill>
                <a:latin typeface="+mj-lt"/>
              </a:rPr>
              <a:t>насправді</a:t>
            </a:r>
            <a:r>
              <a:rPr lang="ru-RU" dirty="0">
                <a:solidFill>
                  <a:srgbClr val="293A55"/>
                </a:solidFill>
                <a:latin typeface="+mj-lt"/>
              </a:rPr>
              <a:t> вчинили. </a:t>
            </a:r>
            <a:r>
              <a:rPr lang="ru-RU" dirty="0" err="1">
                <a:solidFill>
                  <a:srgbClr val="293A55"/>
                </a:solidFill>
                <a:latin typeface="+mj-lt"/>
              </a:rPr>
              <a:t>Якщо</a:t>
            </a:r>
            <a:r>
              <a:rPr lang="ru-RU" dirty="0">
                <a:solidFill>
                  <a:srgbClr val="293A55"/>
                </a:solidFill>
                <a:latin typeface="+mj-lt"/>
              </a:rPr>
              <a:t> буде </a:t>
            </a:r>
            <a:r>
              <a:rPr lang="ru-RU" dirty="0" err="1">
                <a:solidFill>
                  <a:srgbClr val="293A55"/>
                </a:solidFill>
                <a:latin typeface="+mj-lt"/>
              </a:rPr>
              <a:t>встановлено</a:t>
            </a:r>
            <a:r>
              <a:rPr lang="ru-RU" dirty="0">
                <a:solidFill>
                  <a:srgbClr val="293A55"/>
                </a:solidFill>
                <a:latin typeface="+mj-lt"/>
              </a:rPr>
              <a:t>, </a:t>
            </a:r>
            <a:r>
              <a:rPr lang="ru-RU" dirty="0" err="1">
                <a:solidFill>
                  <a:srgbClr val="293A55"/>
                </a:solidFill>
                <a:latin typeface="+mj-lt"/>
              </a:rPr>
              <a:t>що</a:t>
            </a:r>
            <a:r>
              <a:rPr lang="ru-RU" dirty="0">
                <a:solidFill>
                  <a:srgbClr val="293A55"/>
                </a:solidFill>
                <a:latin typeface="+mj-lt"/>
              </a:rPr>
              <a:t> </a:t>
            </a:r>
            <a:r>
              <a:rPr lang="ru-RU" dirty="0" err="1">
                <a:solidFill>
                  <a:srgbClr val="293A55"/>
                </a:solidFill>
                <a:latin typeface="+mj-lt"/>
              </a:rPr>
              <a:t>правочин</a:t>
            </a:r>
            <a:r>
              <a:rPr lang="ru-RU" dirty="0">
                <a:solidFill>
                  <a:srgbClr val="293A55"/>
                </a:solidFill>
                <a:latin typeface="+mj-lt"/>
              </a:rPr>
              <a:t> </a:t>
            </a:r>
            <a:r>
              <a:rPr lang="ru-RU" dirty="0" err="1">
                <a:solidFill>
                  <a:srgbClr val="293A55"/>
                </a:solidFill>
                <a:latin typeface="+mj-lt"/>
              </a:rPr>
              <a:t>був</a:t>
            </a:r>
            <a:r>
              <a:rPr lang="ru-RU" dirty="0">
                <a:solidFill>
                  <a:srgbClr val="293A55"/>
                </a:solidFill>
                <a:latin typeface="+mj-lt"/>
              </a:rPr>
              <a:t> </a:t>
            </a:r>
            <a:r>
              <a:rPr lang="ru-RU" dirty="0" err="1">
                <a:solidFill>
                  <a:srgbClr val="293A55"/>
                </a:solidFill>
                <a:latin typeface="+mj-lt"/>
              </a:rPr>
              <a:t>вчинений</a:t>
            </a:r>
            <a:r>
              <a:rPr lang="ru-RU" dirty="0">
                <a:solidFill>
                  <a:srgbClr val="293A55"/>
                </a:solidFill>
                <a:latin typeface="+mj-lt"/>
              </a:rPr>
              <a:t> сторонами для </a:t>
            </a:r>
            <a:r>
              <a:rPr lang="ru-RU" dirty="0" err="1">
                <a:solidFill>
                  <a:srgbClr val="293A55"/>
                </a:solidFill>
                <a:latin typeface="+mj-lt"/>
              </a:rPr>
              <a:t>приховання</a:t>
            </a:r>
            <a:r>
              <a:rPr lang="ru-RU" dirty="0">
                <a:solidFill>
                  <a:srgbClr val="293A55"/>
                </a:solidFill>
                <a:latin typeface="+mj-lt"/>
              </a:rPr>
              <a:t> </a:t>
            </a:r>
            <a:r>
              <a:rPr lang="ru-RU" dirty="0" err="1">
                <a:solidFill>
                  <a:srgbClr val="293A55"/>
                </a:solidFill>
                <a:latin typeface="+mj-lt"/>
              </a:rPr>
              <a:t>іншого</a:t>
            </a:r>
            <a:r>
              <a:rPr lang="ru-RU" dirty="0">
                <a:solidFill>
                  <a:srgbClr val="293A55"/>
                </a:solidFill>
                <a:latin typeface="+mj-lt"/>
              </a:rPr>
              <a:t> </a:t>
            </a:r>
            <a:r>
              <a:rPr lang="ru-RU" dirty="0" err="1">
                <a:solidFill>
                  <a:srgbClr val="293A55"/>
                </a:solidFill>
                <a:latin typeface="+mj-lt"/>
              </a:rPr>
              <a:t>правочину</a:t>
            </a:r>
            <a:r>
              <a:rPr lang="ru-RU" dirty="0">
                <a:solidFill>
                  <a:srgbClr val="293A55"/>
                </a:solidFill>
                <a:latin typeface="+mj-lt"/>
              </a:rPr>
              <a:t>, </a:t>
            </a:r>
            <a:r>
              <a:rPr lang="ru-RU" dirty="0" err="1">
                <a:solidFill>
                  <a:srgbClr val="293A55"/>
                </a:solidFill>
                <a:latin typeface="+mj-lt"/>
              </a:rPr>
              <a:t>який</a:t>
            </a:r>
            <a:r>
              <a:rPr lang="ru-RU" dirty="0">
                <a:solidFill>
                  <a:srgbClr val="293A55"/>
                </a:solidFill>
                <a:latin typeface="+mj-lt"/>
              </a:rPr>
              <a:t> вони </a:t>
            </a:r>
            <a:r>
              <a:rPr lang="ru-RU" dirty="0" err="1">
                <a:solidFill>
                  <a:srgbClr val="293A55"/>
                </a:solidFill>
                <a:latin typeface="+mj-lt"/>
              </a:rPr>
              <a:t>насправді</a:t>
            </a:r>
            <a:r>
              <a:rPr lang="ru-RU" dirty="0">
                <a:solidFill>
                  <a:srgbClr val="293A55"/>
                </a:solidFill>
                <a:latin typeface="+mj-lt"/>
              </a:rPr>
              <a:t> вчинили, </a:t>
            </a:r>
            <a:r>
              <a:rPr lang="ru-RU" dirty="0" err="1">
                <a:solidFill>
                  <a:srgbClr val="293A55"/>
                </a:solidFill>
                <a:latin typeface="+mj-lt"/>
              </a:rPr>
              <a:t>відносини</a:t>
            </a:r>
            <a:r>
              <a:rPr lang="ru-RU" dirty="0">
                <a:solidFill>
                  <a:srgbClr val="293A55"/>
                </a:solidFill>
                <a:latin typeface="+mj-lt"/>
              </a:rPr>
              <a:t> </a:t>
            </a:r>
            <a:r>
              <a:rPr lang="ru-RU" dirty="0" err="1">
                <a:solidFill>
                  <a:srgbClr val="293A55"/>
                </a:solidFill>
                <a:latin typeface="+mj-lt"/>
              </a:rPr>
              <a:t>сторін</a:t>
            </a:r>
            <a:r>
              <a:rPr lang="ru-RU" dirty="0">
                <a:solidFill>
                  <a:srgbClr val="293A55"/>
                </a:solidFill>
                <a:latin typeface="+mj-lt"/>
              </a:rPr>
              <a:t> </a:t>
            </a:r>
            <a:r>
              <a:rPr lang="ru-RU" dirty="0" err="1">
                <a:solidFill>
                  <a:srgbClr val="293A55"/>
                </a:solidFill>
                <a:latin typeface="+mj-lt"/>
              </a:rPr>
              <a:t>регулюються</a:t>
            </a:r>
            <a:r>
              <a:rPr lang="ru-RU" dirty="0">
                <a:solidFill>
                  <a:srgbClr val="293A55"/>
                </a:solidFill>
                <a:latin typeface="+mj-lt"/>
              </a:rPr>
              <a:t> правилами </a:t>
            </a:r>
            <a:r>
              <a:rPr lang="ru-RU" dirty="0" err="1">
                <a:solidFill>
                  <a:srgbClr val="293A55"/>
                </a:solidFill>
                <a:latin typeface="+mj-lt"/>
              </a:rPr>
              <a:t>щодо</a:t>
            </a:r>
            <a:r>
              <a:rPr lang="ru-RU" dirty="0">
                <a:solidFill>
                  <a:srgbClr val="293A55"/>
                </a:solidFill>
                <a:latin typeface="+mj-lt"/>
              </a:rPr>
              <a:t> </a:t>
            </a:r>
            <a:r>
              <a:rPr lang="ru-RU" dirty="0" err="1">
                <a:solidFill>
                  <a:srgbClr val="293A55"/>
                </a:solidFill>
                <a:latin typeface="+mj-lt"/>
              </a:rPr>
              <a:t>правочину</a:t>
            </a:r>
            <a:r>
              <a:rPr lang="ru-RU" dirty="0">
                <a:solidFill>
                  <a:srgbClr val="293A55"/>
                </a:solidFill>
                <a:latin typeface="+mj-lt"/>
              </a:rPr>
              <a:t>, </a:t>
            </a:r>
            <a:r>
              <a:rPr lang="ru-RU" dirty="0" err="1">
                <a:solidFill>
                  <a:srgbClr val="293A55"/>
                </a:solidFill>
                <a:latin typeface="+mj-lt"/>
              </a:rPr>
              <a:t>який</a:t>
            </a:r>
            <a:r>
              <a:rPr lang="ru-RU" dirty="0">
                <a:solidFill>
                  <a:srgbClr val="293A55"/>
                </a:solidFill>
                <a:latin typeface="+mj-lt"/>
              </a:rPr>
              <a:t> </a:t>
            </a:r>
            <a:r>
              <a:rPr lang="ru-RU" dirty="0" err="1">
                <a:solidFill>
                  <a:srgbClr val="293A55"/>
                </a:solidFill>
                <a:latin typeface="+mj-lt"/>
              </a:rPr>
              <a:t>сторони</a:t>
            </a:r>
            <a:r>
              <a:rPr lang="ru-RU" dirty="0">
                <a:solidFill>
                  <a:srgbClr val="293A55"/>
                </a:solidFill>
                <a:latin typeface="+mj-lt"/>
              </a:rPr>
              <a:t> </a:t>
            </a:r>
            <a:r>
              <a:rPr lang="ru-RU" dirty="0" err="1">
                <a:solidFill>
                  <a:srgbClr val="293A55"/>
                </a:solidFill>
                <a:latin typeface="+mj-lt"/>
              </a:rPr>
              <a:t>насправді</a:t>
            </a:r>
            <a:r>
              <a:rPr lang="ru-RU" dirty="0">
                <a:solidFill>
                  <a:srgbClr val="293A55"/>
                </a:solidFill>
                <a:latin typeface="+mj-lt"/>
              </a:rPr>
              <a:t> вчинили.</a:t>
            </a:r>
          </a:p>
          <a:p>
            <a:pPr algn="just"/>
            <a:r>
              <a:rPr lang="ru-RU" dirty="0" err="1">
                <a:solidFill>
                  <a:srgbClr val="293A55"/>
                </a:solidFill>
                <a:latin typeface="+mj-lt"/>
              </a:rPr>
              <a:t>Відтак</a:t>
            </a:r>
            <a:r>
              <a:rPr lang="ru-RU" dirty="0">
                <a:solidFill>
                  <a:srgbClr val="293A55"/>
                </a:solidFill>
                <a:latin typeface="+mj-lt"/>
              </a:rPr>
              <a:t> угода </a:t>
            </a:r>
            <a:r>
              <a:rPr lang="ru-RU" dirty="0" err="1">
                <a:solidFill>
                  <a:srgbClr val="293A55"/>
                </a:solidFill>
                <a:latin typeface="+mj-lt"/>
              </a:rPr>
              <a:t>щодо</a:t>
            </a:r>
            <a:r>
              <a:rPr lang="ru-RU" dirty="0">
                <a:solidFill>
                  <a:srgbClr val="293A55"/>
                </a:solidFill>
                <a:latin typeface="+mj-lt"/>
              </a:rPr>
              <a:t> </a:t>
            </a:r>
            <a:r>
              <a:rPr lang="ru-RU" dirty="0" err="1">
                <a:solidFill>
                  <a:srgbClr val="293A55"/>
                </a:solidFill>
                <a:latin typeface="+mj-lt"/>
              </a:rPr>
              <a:t>прикриття</a:t>
            </a:r>
            <a:r>
              <a:rPr lang="ru-RU" dirty="0">
                <a:solidFill>
                  <a:srgbClr val="293A55"/>
                </a:solidFill>
                <a:latin typeface="+mj-lt"/>
              </a:rPr>
              <a:t> </a:t>
            </a:r>
            <a:r>
              <a:rPr lang="ru-RU" dirty="0" err="1">
                <a:solidFill>
                  <a:srgbClr val="293A55"/>
                </a:solidFill>
                <a:latin typeface="+mj-lt"/>
              </a:rPr>
              <a:t>дійсної</a:t>
            </a:r>
            <a:r>
              <a:rPr lang="ru-RU" dirty="0">
                <a:solidFill>
                  <a:srgbClr val="293A55"/>
                </a:solidFill>
                <a:latin typeface="+mj-lt"/>
              </a:rPr>
              <a:t> угоди </a:t>
            </a:r>
            <a:r>
              <a:rPr lang="ru-RU" dirty="0" err="1">
                <a:solidFill>
                  <a:srgbClr val="293A55"/>
                </a:solidFill>
                <a:latin typeface="+mj-lt"/>
              </a:rPr>
              <a:t>сторін</a:t>
            </a:r>
            <a:r>
              <a:rPr lang="ru-RU" dirty="0">
                <a:solidFill>
                  <a:srgbClr val="293A55"/>
                </a:solidFill>
                <a:latin typeface="+mj-lt"/>
              </a:rPr>
              <a:t> є </a:t>
            </a:r>
            <a:r>
              <a:rPr lang="ru-RU" dirty="0" err="1">
                <a:solidFill>
                  <a:srgbClr val="293A55"/>
                </a:solidFill>
                <a:latin typeface="+mj-lt"/>
              </a:rPr>
              <a:t>удаваним</a:t>
            </a:r>
            <a:r>
              <a:rPr lang="ru-RU" dirty="0">
                <a:solidFill>
                  <a:srgbClr val="293A55"/>
                </a:solidFill>
                <a:latin typeface="+mj-lt"/>
              </a:rPr>
              <a:t>, а не </a:t>
            </a:r>
            <a:r>
              <a:rPr lang="ru-RU" dirty="0" err="1">
                <a:solidFill>
                  <a:srgbClr val="293A55"/>
                </a:solidFill>
                <a:latin typeface="+mj-lt"/>
              </a:rPr>
              <a:t>фіктивним</a:t>
            </a:r>
            <a:r>
              <a:rPr lang="ru-RU" dirty="0">
                <a:solidFill>
                  <a:srgbClr val="293A55"/>
                </a:solidFill>
                <a:latin typeface="+mj-lt"/>
              </a:rPr>
              <a:t> </a:t>
            </a:r>
            <a:r>
              <a:rPr lang="ru-RU" dirty="0" err="1">
                <a:solidFill>
                  <a:srgbClr val="293A55"/>
                </a:solidFill>
                <a:latin typeface="+mj-lt"/>
              </a:rPr>
              <a:t>правочином</a:t>
            </a:r>
            <a:r>
              <a:rPr lang="ru-RU" dirty="0">
                <a:solidFill>
                  <a:srgbClr val="293A55"/>
                </a:solidFill>
                <a:latin typeface="+mj-lt"/>
              </a:rPr>
              <a:t>, </a:t>
            </a:r>
            <a:r>
              <a:rPr lang="ru-RU" dirty="0" err="1">
                <a:solidFill>
                  <a:srgbClr val="293A55"/>
                </a:solidFill>
                <a:latin typeface="+mj-lt"/>
              </a:rPr>
              <a:t>юридичне</a:t>
            </a:r>
            <a:r>
              <a:rPr lang="ru-RU" dirty="0">
                <a:solidFill>
                  <a:srgbClr val="293A55"/>
                </a:solidFill>
                <a:latin typeface="+mj-lt"/>
              </a:rPr>
              <a:t> </a:t>
            </a:r>
            <a:r>
              <a:rPr lang="ru-RU" dirty="0" err="1">
                <a:solidFill>
                  <a:srgbClr val="293A55"/>
                </a:solidFill>
                <a:latin typeface="+mj-lt"/>
              </a:rPr>
              <a:t>визначення</a:t>
            </a:r>
            <a:r>
              <a:rPr lang="ru-RU" dirty="0">
                <a:solidFill>
                  <a:srgbClr val="293A55"/>
                </a:solidFill>
                <a:latin typeface="+mj-lt"/>
              </a:rPr>
              <a:t> </a:t>
            </a:r>
            <a:r>
              <a:rPr lang="ru-RU" dirty="0" err="1">
                <a:solidFill>
                  <a:srgbClr val="293A55"/>
                </a:solidFill>
                <a:latin typeface="+mj-lt"/>
              </a:rPr>
              <a:t>якого</a:t>
            </a:r>
            <a:r>
              <a:rPr lang="ru-RU" dirty="0">
                <a:solidFill>
                  <a:srgbClr val="293A55"/>
                </a:solidFill>
                <a:latin typeface="+mj-lt"/>
              </a:rPr>
              <a:t> </a:t>
            </a:r>
            <a:r>
              <a:rPr lang="ru-RU" dirty="0" err="1">
                <a:solidFill>
                  <a:srgbClr val="293A55"/>
                </a:solidFill>
                <a:latin typeface="+mj-lt"/>
              </a:rPr>
              <a:t>підпадає</a:t>
            </a:r>
            <a:r>
              <a:rPr lang="ru-RU" dirty="0">
                <a:solidFill>
                  <a:srgbClr val="293A55"/>
                </a:solidFill>
                <a:latin typeface="+mj-lt"/>
              </a:rPr>
              <a:t> </a:t>
            </a:r>
            <a:r>
              <a:rPr lang="ru-RU" dirty="0" err="1">
                <a:solidFill>
                  <a:srgbClr val="293A55"/>
                </a:solidFill>
                <a:latin typeface="+mj-lt"/>
              </a:rPr>
              <a:t>під</a:t>
            </a:r>
            <a:r>
              <a:rPr lang="ru-RU" dirty="0">
                <a:solidFill>
                  <a:srgbClr val="293A55"/>
                </a:solidFill>
                <a:latin typeface="+mj-lt"/>
              </a:rPr>
              <a:t> </a:t>
            </a:r>
            <a:r>
              <a:rPr lang="ru-RU" dirty="0" err="1">
                <a:solidFill>
                  <a:srgbClr val="293A55"/>
                </a:solidFill>
                <a:latin typeface="+mj-lt"/>
              </a:rPr>
              <a:t>кваліфікацію</a:t>
            </a:r>
            <a:r>
              <a:rPr lang="ru-RU" dirty="0">
                <a:solidFill>
                  <a:srgbClr val="293A55"/>
                </a:solidFill>
                <a:latin typeface="+mj-lt"/>
              </a:rPr>
              <a:t> за </a:t>
            </a:r>
            <a:r>
              <a:rPr lang="ru-RU" dirty="0" err="1">
                <a:solidFill>
                  <a:srgbClr val="00ADFA"/>
                </a:solidFill>
                <a:latin typeface="+mj-lt"/>
                <a:hlinkClick r:id="rId3"/>
              </a:rPr>
              <a:t>статтею</a:t>
            </a:r>
            <a:r>
              <a:rPr lang="ru-RU" dirty="0">
                <a:solidFill>
                  <a:srgbClr val="00ADFA"/>
                </a:solidFill>
                <a:latin typeface="+mj-lt"/>
                <a:hlinkClick r:id="rId3"/>
              </a:rPr>
              <a:t> 235 ЦК </a:t>
            </a:r>
            <a:r>
              <a:rPr lang="ru-RU" dirty="0" err="1">
                <a:solidFill>
                  <a:srgbClr val="00ADFA"/>
                </a:solidFill>
                <a:latin typeface="+mj-lt"/>
                <a:hlinkClick r:id="rId3"/>
              </a:rPr>
              <a:t>України</a:t>
            </a:r>
            <a:r>
              <a:rPr lang="ru-RU" dirty="0">
                <a:solidFill>
                  <a:srgbClr val="293A55"/>
                </a:solidFill>
                <a:latin typeface="+mj-lt"/>
              </a:rPr>
              <a:t>.</a:t>
            </a:r>
            <a:endParaRPr lang="ru-RU" b="0" i="0" dirty="0">
              <a:solidFill>
                <a:srgbClr val="293A55"/>
              </a:solidFill>
              <a:effectLst/>
              <a:latin typeface="+mj-lt"/>
            </a:endParaRPr>
          </a:p>
        </p:txBody>
      </p:sp>
    </p:spTree>
    <p:extLst>
      <p:ext uri="{BB962C8B-B14F-4D97-AF65-F5344CB8AC3E}">
        <p14:creationId xmlns:p14="http://schemas.microsoft.com/office/powerpoint/2010/main" val="277129111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66057" y="751344"/>
            <a:ext cx="10824754" cy="3693319"/>
          </a:xfrm>
          <a:prstGeom prst="rect">
            <a:avLst/>
          </a:prstGeom>
        </p:spPr>
        <p:txBody>
          <a:bodyPr wrap="square">
            <a:spAutoFit/>
          </a:bodyPr>
          <a:lstStyle/>
          <a:p>
            <a:pPr algn="ctr"/>
            <a:r>
              <a:rPr lang="ru-RU" b="1" dirty="0">
                <a:solidFill>
                  <a:srgbClr val="293A55"/>
                </a:solidFill>
                <a:latin typeface="+mj-lt"/>
              </a:rPr>
              <a:t>ВЕРХОВНИЙ СУД</a:t>
            </a:r>
            <a:endParaRPr lang="ru-RU" dirty="0">
              <a:solidFill>
                <a:srgbClr val="293A55"/>
              </a:solidFill>
              <a:latin typeface="+mj-lt"/>
            </a:endParaRPr>
          </a:p>
          <a:p>
            <a:pPr algn="ctr"/>
            <a:r>
              <a:rPr lang="ru-RU" b="1" dirty="0">
                <a:solidFill>
                  <a:srgbClr val="293A55"/>
                </a:solidFill>
                <a:latin typeface="+mj-lt"/>
              </a:rPr>
              <a:t>ПРАВОВА ПОЗИЦІЯ</a:t>
            </a:r>
            <a:br>
              <a:rPr lang="ru-RU" b="1" dirty="0">
                <a:solidFill>
                  <a:srgbClr val="293A55"/>
                </a:solidFill>
                <a:latin typeface="+mj-lt"/>
              </a:rPr>
            </a:br>
            <a:r>
              <a:rPr lang="ru-RU" b="1" dirty="0">
                <a:solidFill>
                  <a:srgbClr val="293A55"/>
                </a:solidFill>
                <a:latin typeface="+mj-lt"/>
              </a:rPr>
              <a:t>(</a:t>
            </a:r>
            <a:r>
              <a:rPr lang="ru-RU" b="1" dirty="0">
                <a:solidFill>
                  <a:srgbClr val="00ADFA"/>
                </a:solidFill>
                <a:latin typeface="+mj-lt"/>
                <a:hlinkClick r:id="rId2"/>
              </a:rPr>
              <a:t>постанова </a:t>
            </a:r>
            <a:r>
              <a:rPr lang="ru-RU" b="1" dirty="0" err="1">
                <a:solidFill>
                  <a:srgbClr val="00ADFA"/>
                </a:solidFill>
                <a:latin typeface="+mj-lt"/>
                <a:hlinkClick r:id="rId2"/>
              </a:rPr>
              <a:t>від</a:t>
            </a:r>
            <a:r>
              <a:rPr lang="ru-RU" b="1" dirty="0">
                <a:solidFill>
                  <a:srgbClr val="00ADFA"/>
                </a:solidFill>
                <a:latin typeface="+mj-lt"/>
                <a:hlinkClick r:id="rId2"/>
              </a:rPr>
              <a:t> 21.09.2022 р. у </a:t>
            </a:r>
            <a:r>
              <a:rPr lang="ru-RU" b="1" dirty="0" err="1">
                <a:solidFill>
                  <a:srgbClr val="00ADFA"/>
                </a:solidFill>
                <a:latin typeface="+mj-lt"/>
                <a:hlinkClick r:id="rId2"/>
              </a:rPr>
              <a:t>справі</a:t>
            </a:r>
            <a:r>
              <a:rPr lang="ru-RU" b="1" dirty="0">
                <a:solidFill>
                  <a:srgbClr val="00ADFA"/>
                </a:solidFill>
                <a:latin typeface="+mj-lt"/>
                <a:hlinkClick r:id="rId2"/>
              </a:rPr>
              <a:t> </a:t>
            </a:r>
            <a:r>
              <a:rPr lang="en-US" b="1" dirty="0">
                <a:solidFill>
                  <a:srgbClr val="00ADFA"/>
                </a:solidFill>
                <a:latin typeface="+mj-lt"/>
                <a:hlinkClick r:id="rId2"/>
              </a:rPr>
              <a:t>N 170/581/21</a:t>
            </a:r>
            <a:r>
              <a:rPr lang="en-US" b="1" dirty="0" smtClean="0">
                <a:solidFill>
                  <a:srgbClr val="293A55"/>
                </a:solidFill>
                <a:latin typeface="+mj-lt"/>
              </a:rPr>
              <a:t>)</a:t>
            </a:r>
            <a:endParaRPr lang="uk-UA" b="1" dirty="0" smtClean="0">
              <a:solidFill>
                <a:srgbClr val="293A55"/>
              </a:solidFill>
              <a:latin typeface="+mj-lt"/>
            </a:endParaRPr>
          </a:p>
          <a:p>
            <a:pPr algn="ctr"/>
            <a:r>
              <a:rPr lang="ru-RU" b="1" dirty="0" err="1">
                <a:solidFill>
                  <a:srgbClr val="293A55"/>
                </a:solidFill>
                <a:latin typeface="+mj-lt"/>
              </a:rPr>
              <a:t>Щодо</a:t>
            </a:r>
            <a:r>
              <a:rPr lang="ru-RU" b="1" dirty="0">
                <a:solidFill>
                  <a:srgbClr val="293A55"/>
                </a:solidFill>
                <a:latin typeface="+mj-lt"/>
              </a:rPr>
              <a:t> права на </a:t>
            </a:r>
            <a:r>
              <a:rPr lang="ru-RU" b="1" dirty="0" err="1">
                <a:solidFill>
                  <a:srgbClr val="293A55"/>
                </a:solidFill>
                <a:latin typeface="+mj-lt"/>
              </a:rPr>
              <a:t>обов'язкову</a:t>
            </a:r>
            <a:r>
              <a:rPr lang="ru-RU" b="1" dirty="0">
                <a:solidFill>
                  <a:srgbClr val="293A55"/>
                </a:solidFill>
                <a:latin typeface="+mj-lt"/>
              </a:rPr>
              <a:t> </a:t>
            </a:r>
            <a:r>
              <a:rPr lang="ru-RU" b="1" dirty="0" err="1">
                <a:solidFill>
                  <a:srgbClr val="293A55"/>
                </a:solidFill>
                <a:latin typeface="+mj-lt"/>
              </a:rPr>
              <a:t>частку</a:t>
            </a:r>
            <a:r>
              <a:rPr lang="ru-RU" b="1" dirty="0">
                <a:solidFill>
                  <a:srgbClr val="293A55"/>
                </a:solidFill>
                <a:latin typeface="+mj-lt"/>
              </a:rPr>
              <a:t> у </a:t>
            </a:r>
            <a:r>
              <a:rPr lang="ru-RU" b="1" dirty="0" err="1" smtClean="0">
                <a:solidFill>
                  <a:srgbClr val="293A55"/>
                </a:solidFill>
                <a:latin typeface="+mj-lt"/>
              </a:rPr>
              <a:t>спадщині</a:t>
            </a:r>
            <a:endParaRPr lang="ru-RU" b="1" dirty="0" smtClean="0">
              <a:solidFill>
                <a:srgbClr val="293A55"/>
              </a:solidFill>
              <a:latin typeface="+mj-lt"/>
            </a:endParaRPr>
          </a:p>
          <a:p>
            <a:pPr algn="ctr"/>
            <a:endParaRPr lang="en-US" b="1" dirty="0">
              <a:solidFill>
                <a:srgbClr val="293A55"/>
              </a:solidFill>
              <a:latin typeface="+mj-lt"/>
            </a:endParaRPr>
          </a:p>
          <a:p>
            <a:pPr algn="just"/>
            <a:r>
              <a:rPr lang="ru-RU" dirty="0">
                <a:solidFill>
                  <a:srgbClr val="293A55"/>
                </a:solidFill>
                <a:latin typeface="+mj-lt"/>
              </a:rPr>
              <a:t>У </a:t>
            </a:r>
            <a:r>
              <a:rPr lang="ru-RU" dirty="0" err="1">
                <a:solidFill>
                  <a:srgbClr val="293A55"/>
                </a:solidFill>
                <a:latin typeface="+mj-lt"/>
              </a:rPr>
              <a:t>випадку</a:t>
            </a:r>
            <a:r>
              <a:rPr lang="ru-RU" dirty="0">
                <a:solidFill>
                  <a:srgbClr val="293A55"/>
                </a:solidFill>
                <a:latin typeface="+mj-lt"/>
              </a:rPr>
              <a:t>, коли </a:t>
            </a:r>
            <a:r>
              <a:rPr lang="ru-RU" dirty="0" err="1">
                <a:solidFill>
                  <a:srgbClr val="293A55"/>
                </a:solidFill>
                <a:latin typeface="+mj-lt"/>
              </a:rPr>
              <a:t>спадкоємцю</a:t>
            </a:r>
            <a:r>
              <a:rPr lang="ru-RU" dirty="0">
                <a:solidFill>
                  <a:srgbClr val="293A55"/>
                </a:solidFill>
                <a:latin typeface="+mj-lt"/>
              </a:rPr>
              <a:t>, </a:t>
            </a:r>
            <a:r>
              <a:rPr lang="ru-RU" dirty="0" err="1">
                <a:solidFill>
                  <a:srgbClr val="293A55"/>
                </a:solidFill>
                <a:latin typeface="+mj-lt"/>
              </a:rPr>
              <a:t>який</a:t>
            </a:r>
            <a:r>
              <a:rPr lang="ru-RU" dirty="0">
                <a:solidFill>
                  <a:srgbClr val="293A55"/>
                </a:solidFill>
                <a:latin typeface="+mj-lt"/>
              </a:rPr>
              <a:t> </a:t>
            </a:r>
            <a:r>
              <a:rPr lang="ru-RU" dirty="0" err="1">
                <a:solidFill>
                  <a:srgbClr val="293A55"/>
                </a:solidFill>
                <a:latin typeface="+mj-lt"/>
              </a:rPr>
              <a:t>має</a:t>
            </a:r>
            <a:r>
              <a:rPr lang="ru-RU" dirty="0">
                <a:solidFill>
                  <a:srgbClr val="293A55"/>
                </a:solidFill>
                <a:latin typeface="+mj-lt"/>
              </a:rPr>
              <a:t> право на </a:t>
            </a:r>
            <a:r>
              <a:rPr lang="ru-RU" dirty="0" err="1">
                <a:solidFill>
                  <a:srgbClr val="293A55"/>
                </a:solidFill>
                <a:latin typeface="+mj-lt"/>
              </a:rPr>
              <a:t>обов'язкову</a:t>
            </a:r>
            <a:r>
              <a:rPr lang="ru-RU" dirty="0">
                <a:solidFill>
                  <a:srgbClr val="293A55"/>
                </a:solidFill>
                <a:latin typeface="+mj-lt"/>
              </a:rPr>
              <a:t> </a:t>
            </a:r>
            <a:r>
              <a:rPr lang="ru-RU" dirty="0" err="1">
                <a:solidFill>
                  <a:srgbClr val="293A55"/>
                </a:solidFill>
                <a:latin typeface="+mj-lt"/>
              </a:rPr>
              <a:t>частку</a:t>
            </a:r>
            <a:r>
              <a:rPr lang="ru-RU" dirty="0">
                <a:solidFill>
                  <a:srgbClr val="293A55"/>
                </a:solidFill>
                <a:latin typeface="+mj-lt"/>
              </a:rPr>
              <a:t> у </a:t>
            </a:r>
            <a:r>
              <a:rPr lang="ru-RU" dirty="0" err="1">
                <a:solidFill>
                  <a:srgbClr val="293A55"/>
                </a:solidFill>
                <a:latin typeface="+mj-lt"/>
              </a:rPr>
              <a:t>спадщині</a:t>
            </a:r>
            <a:r>
              <a:rPr lang="ru-RU" dirty="0">
                <a:solidFill>
                  <a:srgbClr val="293A55"/>
                </a:solidFill>
                <a:latin typeface="+mj-lt"/>
              </a:rPr>
              <a:t>, </a:t>
            </a:r>
            <a:r>
              <a:rPr lang="ru-RU" dirty="0" err="1">
                <a:solidFill>
                  <a:srgbClr val="293A55"/>
                </a:solidFill>
                <a:latin typeface="+mj-lt"/>
              </a:rPr>
              <a:t>припадає</a:t>
            </a:r>
            <a:r>
              <a:rPr lang="ru-RU" dirty="0">
                <a:solidFill>
                  <a:srgbClr val="293A55"/>
                </a:solidFill>
                <a:latin typeface="+mj-lt"/>
              </a:rPr>
              <a:t> </a:t>
            </a:r>
            <a:r>
              <a:rPr lang="ru-RU" dirty="0" err="1">
                <a:solidFill>
                  <a:srgbClr val="293A55"/>
                </a:solidFill>
                <a:latin typeface="+mj-lt"/>
              </a:rPr>
              <a:t>частка</a:t>
            </a:r>
            <a:r>
              <a:rPr lang="ru-RU" dirty="0">
                <a:solidFill>
                  <a:srgbClr val="293A55"/>
                </a:solidFill>
                <a:latin typeface="+mj-lt"/>
              </a:rPr>
              <a:t>, </a:t>
            </a:r>
            <a:r>
              <a:rPr lang="ru-RU" dirty="0" err="1">
                <a:solidFill>
                  <a:srgbClr val="293A55"/>
                </a:solidFill>
                <a:latin typeface="+mj-lt"/>
              </a:rPr>
              <a:t>рівна</a:t>
            </a:r>
            <a:r>
              <a:rPr lang="ru-RU" dirty="0">
                <a:solidFill>
                  <a:srgbClr val="293A55"/>
                </a:solidFill>
                <a:latin typeface="+mj-lt"/>
              </a:rPr>
              <a:t> </a:t>
            </a:r>
            <a:r>
              <a:rPr lang="ru-RU" dirty="0" err="1">
                <a:solidFill>
                  <a:srgbClr val="293A55"/>
                </a:solidFill>
                <a:latin typeface="+mj-lt"/>
              </a:rPr>
              <a:t>обов'язковій</a:t>
            </a:r>
            <a:r>
              <a:rPr lang="ru-RU" dirty="0">
                <a:solidFill>
                  <a:srgbClr val="293A55"/>
                </a:solidFill>
                <a:latin typeface="+mj-lt"/>
              </a:rPr>
              <a:t> </a:t>
            </a:r>
            <a:r>
              <a:rPr lang="ru-RU" dirty="0" err="1">
                <a:solidFill>
                  <a:srgbClr val="293A55"/>
                </a:solidFill>
                <a:latin typeface="+mj-lt"/>
              </a:rPr>
              <a:t>або</a:t>
            </a:r>
            <a:r>
              <a:rPr lang="ru-RU" dirty="0">
                <a:solidFill>
                  <a:srgbClr val="293A55"/>
                </a:solidFill>
                <a:latin typeface="+mj-lt"/>
              </a:rPr>
              <a:t> </a:t>
            </a:r>
            <a:r>
              <a:rPr lang="ru-RU" dirty="0" err="1">
                <a:solidFill>
                  <a:srgbClr val="293A55"/>
                </a:solidFill>
                <a:latin typeface="+mj-lt"/>
              </a:rPr>
              <a:t>більша</a:t>
            </a:r>
            <a:r>
              <a:rPr lang="ru-RU" dirty="0">
                <a:solidFill>
                  <a:srgbClr val="293A55"/>
                </a:solidFill>
                <a:latin typeface="+mj-lt"/>
              </a:rPr>
              <a:t>, то правила </a:t>
            </a:r>
            <a:r>
              <a:rPr lang="ru-RU" dirty="0" err="1">
                <a:solidFill>
                  <a:srgbClr val="00ADFA"/>
                </a:solidFill>
                <a:latin typeface="+mj-lt"/>
                <a:hlinkClick r:id="rId3"/>
              </a:rPr>
              <a:t>статті</a:t>
            </a:r>
            <a:r>
              <a:rPr lang="ru-RU" dirty="0">
                <a:solidFill>
                  <a:srgbClr val="00ADFA"/>
                </a:solidFill>
                <a:latin typeface="+mj-lt"/>
                <a:hlinkClick r:id="rId3"/>
              </a:rPr>
              <a:t> 1241 ЦК </a:t>
            </a:r>
            <a:r>
              <a:rPr lang="ru-RU" dirty="0" err="1">
                <a:solidFill>
                  <a:srgbClr val="00ADFA"/>
                </a:solidFill>
                <a:latin typeface="+mj-lt"/>
                <a:hlinkClick r:id="rId3"/>
              </a:rPr>
              <a:t>України</a:t>
            </a:r>
            <a:r>
              <a:rPr lang="ru-RU" dirty="0">
                <a:solidFill>
                  <a:srgbClr val="293A55"/>
                </a:solidFill>
                <a:latin typeface="+mj-lt"/>
              </a:rPr>
              <a:t> не </a:t>
            </a:r>
            <a:r>
              <a:rPr lang="ru-RU" dirty="0" err="1">
                <a:solidFill>
                  <a:srgbClr val="293A55"/>
                </a:solidFill>
                <a:latin typeface="+mj-lt"/>
              </a:rPr>
              <a:t>застосовуються</a:t>
            </a:r>
            <a:r>
              <a:rPr lang="ru-RU" dirty="0">
                <a:solidFill>
                  <a:srgbClr val="293A55"/>
                </a:solidFill>
                <a:latin typeface="+mj-lt"/>
              </a:rPr>
              <a:t>.</a:t>
            </a:r>
          </a:p>
          <a:p>
            <a:pPr algn="just"/>
            <a:r>
              <a:rPr lang="ru-RU" dirty="0">
                <a:solidFill>
                  <a:srgbClr val="293A55"/>
                </a:solidFill>
                <a:latin typeface="+mj-lt"/>
              </a:rPr>
              <a:t>При </a:t>
            </a:r>
            <a:r>
              <a:rPr lang="ru-RU" dirty="0" err="1">
                <a:solidFill>
                  <a:srgbClr val="293A55"/>
                </a:solidFill>
                <a:latin typeface="+mj-lt"/>
              </a:rPr>
              <a:t>визначенні</a:t>
            </a:r>
            <a:r>
              <a:rPr lang="ru-RU" dirty="0">
                <a:solidFill>
                  <a:srgbClr val="293A55"/>
                </a:solidFill>
                <a:latin typeface="+mj-lt"/>
              </a:rPr>
              <a:t> </a:t>
            </a:r>
            <a:r>
              <a:rPr lang="ru-RU" dirty="0" err="1">
                <a:solidFill>
                  <a:srgbClr val="293A55"/>
                </a:solidFill>
                <a:latin typeface="+mj-lt"/>
              </a:rPr>
              <a:t>розміру</a:t>
            </a:r>
            <a:r>
              <a:rPr lang="ru-RU" dirty="0">
                <a:solidFill>
                  <a:srgbClr val="293A55"/>
                </a:solidFill>
                <a:latin typeface="+mj-lt"/>
              </a:rPr>
              <a:t> </a:t>
            </a:r>
            <a:r>
              <a:rPr lang="ru-RU" dirty="0" err="1">
                <a:solidFill>
                  <a:srgbClr val="293A55"/>
                </a:solidFill>
                <a:latin typeface="+mj-lt"/>
              </a:rPr>
              <a:t>обов'язкової</a:t>
            </a:r>
            <a:r>
              <a:rPr lang="ru-RU" dirty="0">
                <a:solidFill>
                  <a:srgbClr val="293A55"/>
                </a:solidFill>
                <a:latin typeface="+mj-lt"/>
              </a:rPr>
              <a:t> </a:t>
            </a:r>
            <a:r>
              <a:rPr lang="ru-RU" dirty="0" err="1">
                <a:solidFill>
                  <a:srgbClr val="293A55"/>
                </a:solidFill>
                <a:latin typeface="+mj-lt"/>
              </a:rPr>
              <a:t>частки</a:t>
            </a:r>
            <a:r>
              <a:rPr lang="ru-RU" dirty="0">
                <a:solidFill>
                  <a:srgbClr val="293A55"/>
                </a:solidFill>
                <a:latin typeface="+mj-lt"/>
              </a:rPr>
              <a:t> у </a:t>
            </a:r>
            <a:r>
              <a:rPr lang="ru-RU" dirty="0" err="1">
                <a:solidFill>
                  <a:srgbClr val="293A55"/>
                </a:solidFill>
                <a:latin typeface="+mj-lt"/>
              </a:rPr>
              <a:t>спадщині</a:t>
            </a:r>
            <a:r>
              <a:rPr lang="ru-RU" dirty="0">
                <a:solidFill>
                  <a:srgbClr val="293A55"/>
                </a:solidFill>
                <a:latin typeface="+mj-lt"/>
              </a:rPr>
              <a:t> </a:t>
            </a:r>
            <a:r>
              <a:rPr lang="ru-RU" dirty="0" err="1">
                <a:solidFill>
                  <a:srgbClr val="293A55"/>
                </a:solidFill>
                <a:latin typeface="+mj-lt"/>
              </a:rPr>
              <a:t>враховуються</a:t>
            </a:r>
            <a:r>
              <a:rPr lang="ru-RU" dirty="0">
                <a:solidFill>
                  <a:srgbClr val="293A55"/>
                </a:solidFill>
                <a:latin typeface="+mj-lt"/>
              </a:rPr>
              <a:t> </a:t>
            </a:r>
            <a:r>
              <a:rPr lang="ru-RU" dirty="0" err="1">
                <a:solidFill>
                  <a:srgbClr val="293A55"/>
                </a:solidFill>
                <a:latin typeface="+mj-lt"/>
              </a:rPr>
              <a:t>всі</a:t>
            </a:r>
            <a:r>
              <a:rPr lang="ru-RU" dirty="0">
                <a:solidFill>
                  <a:srgbClr val="293A55"/>
                </a:solidFill>
                <a:latin typeface="+mj-lt"/>
              </a:rPr>
              <a:t> </a:t>
            </a:r>
            <a:r>
              <a:rPr lang="ru-RU" dirty="0" err="1">
                <a:solidFill>
                  <a:srgbClr val="293A55"/>
                </a:solidFill>
                <a:latin typeface="+mj-lt"/>
              </a:rPr>
              <a:t>спадкоємці</a:t>
            </a:r>
            <a:r>
              <a:rPr lang="ru-RU" dirty="0">
                <a:solidFill>
                  <a:srgbClr val="293A55"/>
                </a:solidFill>
                <a:latin typeface="+mj-lt"/>
              </a:rPr>
              <a:t> за законом </a:t>
            </a:r>
            <a:r>
              <a:rPr lang="ru-RU" dirty="0" err="1">
                <a:solidFill>
                  <a:srgbClr val="293A55"/>
                </a:solidFill>
                <a:latin typeface="+mj-lt"/>
              </a:rPr>
              <a:t>першої</a:t>
            </a:r>
            <a:r>
              <a:rPr lang="ru-RU" dirty="0">
                <a:solidFill>
                  <a:srgbClr val="293A55"/>
                </a:solidFill>
                <a:latin typeface="+mj-lt"/>
              </a:rPr>
              <a:t> </a:t>
            </a:r>
            <a:r>
              <a:rPr lang="ru-RU" dirty="0" err="1">
                <a:solidFill>
                  <a:srgbClr val="293A55"/>
                </a:solidFill>
                <a:latin typeface="+mj-lt"/>
              </a:rPr>
              <a:t>черги</a:t>
            </a:r>
            <a:r>
              <a:rPr lang="ru-RU" dirty="0">
                <a:solidFill>
                  <a:srgbClr val="293A55"/>
                </a:solidFill>
                <a:latin typeface="+mj-lt"/>
              </a:rPr>
              <a:t>, увесь склад </a:t>
            </a:r>
            <a:r>
              <a:rPr lang="ru-RU" dirty="0" err="1">
                <a:solidFill>
                  <a:srgbClr val="293A55"/>
                </a:solidFill>
                <a:latin typeface="+mj-lt"/>
              </a:rPr>
              <a:t>спадщини</a:t>
            </a:r>
            <a:r>
              <a:rPr lang="ru-RU" dirty="0">
                <a:solidFill>
                  <a:srgbClr val="293A55"/>
                </a:solidFill>
                <a:latin typeface="+mj-lt"/>
              </a:rPr>
              <a:t>. За </a:t>
            </a:r>
            <a:r>
              <a:rPr lang="ru-RU" dirty="0" err="1">
                <a:solidFill>
                  <a:srgbClr val="293A55"/>
                </a:solidFill>
                <a:latin typeface="+mj-lt"/>
              </a:rPr>
              <a:t>згодою</a:t>
            </a:r>
            <a:r>
              <a:rPr lang="ru-RU" dirty="0">
                <a:solidFill>
                  <a:srgbClr val="293A55"/>
                </a:solidFill>
                <a:latin typeface="+mj-lt"/>
              </a:rPr>
              <a:t> особи, яка </a:t>
            </a:r>
            <a:r>
              <a:rPr lang="ru-RU" dirty="0" err="1">
                <a:solidFill>
                  <a:srgbClr val="293A55"/>
                </a:solidFill>
                <a:latin typeface="+mj-lt"/>
              </a:rPr>
              <a:t>має</a:t>
            </a:r>
            <a:r>
              <a:rPr lang="ru-RU" dirty="0">
                <a:solidFill>
                  <a:srgbClr val="293A55"/>
                </a:solidFill>
                <a:latin typeface="+mj-lt"/>
              </a:rPr>
              <a:t> право на </a:t>
            </a:r>
            <a:r>
              <a:rPr lang="ru-RU" dirty="0" err="1">
                <a:solidFill>
                  <a:srgbClr val="293A55"/>
                </a:solidFill>
                <a:latin typeface="+mj-lt"/>
              </a:rPr>
              <a:t>обов'язкову</a:t>
            </a:r>
            <a:r>
              <a:rPr lang="ru-RU" dirty="0">
                <a:solidFill>
                  <a:srgbClr val="293A55"/>
                </a:solidFill>
                <a:latin typeface="+mj-lt"/>
              </a:rPr>
              <a:t> </a:t>
            </a:r>
            <a:r>
              <a:rPr lang="ru-RU" dirty="0" err="1">
                <a:solidFill>
                  <a:srgbClr val="293A55"/>
                </a:solidFill>
                <a:latin typeface="+mj-lt"/>
              </a:rPr>
              <a:t>частку</a:t>
            </a:r>
            <a:r>
              <a:rPr lang="ru-RU" dirty="0">
                <a:solidFill>
                  <a:srgbClr val="293A55"/>
                </a:solidFill>
                <a:latin typeface="+mj-lt"/>
              </a:rPr>
              <a:t> у </a:t>
            </a:r>
            <a:r>
              <a:rPr lang="ru-RU" dirty="0" err="1">
                <a:solidFill>
                  <a:srgbClr val="293A55"/>
                </a:solidFill>
                <a:latin typeface="+mj-lt"/>
              </a:rPr>
              <a:t>спадщині</a:t>
            </a:r>
            <a:r>
              <a:rPr lang="ru-RU" dirty="0">
                <a:solidFill>
                  <a:srgbClr val="293A55"/>
                </a:solidFill>
                <a:latin typeface="+mj-lt"/>
              </a:rPr>
              <a:t>, </a:t>
            </a:r>
            <a:r>
              <a:rPr lang="ru-RU" dirty="0" err="1">
                <a:solidFill>
                  <a:srgbClr val="293A55"/>
                </a:solidFill>
                <a:latin typeface="+mj-lt"/>
              </a:rPr>
              <a:t>належна</a:t>
            </a:r>
            <a:r>
              <a:rPr lang="ru-RU" dirty="0">
                <a:solidFill>
                  <a:srgbClr val="293A55"/>
                </a:solidFill>
                <a:latin typeface="+mj-lt"/>
              </a:rPr>
              <a:t> </a:t>
            </a:r>
            <a:r>
              <a:rPr lang="ru-RU" dirty="0" err="1">
                <a:solidFill>
                  <a:srgbClr val="293A55"/>
                </a:solidFill>
                <a:latin typeface="+mj-lt"/>
              </a:rPr>
              <a:t>їй</a:t>
            </a:r>
            <a:r>
              <a:rPr lang="ru-RU" dirty="0">
                <a:solidFill>
                  <a:srgbClr val="293A55"/>
                </a:solidFill>
                <a:latin typeface="+mj-lt"/>
              </a:rPr>
              <a:t> </a:t>
            </a:r>
            <a:r>
              <a:rPr lang="ru-RU" dirty="0" err="1">
                <a:solidFill>
                  <a:srgbClr val="293A55"/>
                </a:solidFill>
                <a:latin typeface="+mj-lt"/>
              </a:rPr>
              <a:t>частка</a:t>
            </a:r>
            <a:r>
              <a:rPr lang="ru-RU" dirty="0">
                <a:solidFill>
                  <a:srgbClr val="293A55"/>
                </a:solidFill>
                <a:latin typeface="+mj-lt"/>
              </a:rPr>
              <a:t> </a:t>
            </a:r>
            <a:r>
              <a:rPr lang="ru-RU" dirty="0" err="1">
                <a:solidFill>
                  <a:srgbClr val="293A55"/>
                </a:solidFill>
                <a:latin typeface="+mj-lt"/>
              </a:rPr>
              <a:t>визначається</a:t>
            </a:r>
            <a:r>
              <a:rPr lang="ru-RU" dirty="0">
                <a:solidFill>
                  <a:srgbClr val="293A55"/>
                </a:solidFill>
                <a:latin typeface="+mj-lt"/>
              </a:rPr>
              <a:t> з майна, не </a:t>
            </a:r>
            <a:r>
              <a:rPr lang="ru-RU" dirty="0" err="1">
                <a:solidFill>
                  <a:srgbClr val="293A55"/>
                </a:solidFill>
                <a:latin typeface="+mj-lt"/>
              </a:rPr>
              <a:t>охопленого</a:t>
            </a:r>
            <a:r>
              <a:rPr lang="ru-RU" dirty="0">
                <a:solidFill>
                  <a:srgbClr val="293A55"/>
                </a:solidFill>
                <a:latin typeface="+mj-lt"/>
              </a:rPr>
              <a:t> </a:t>
            </a:r>
            <a:r>
              <a:rPr lang="ru-RU" dirty="0" err="1">
                <a:solidFill>
                  <a:srgbClr val="293A55"/>
                </a:solidFill>
                <a:latin typeface="+mj-lt"/>
              </a:rPr>
              <a:t>заповітом</a:t>
            </a:r>
            <a:r>
              <a:rPr lang="ru-RU" dirty="0">
                <a:solidFill>
                  <a:srgbClr val="293A55"/>
                </a:solidFill>
                <a:latin typeface="+mj-lt"/>
              </a:rPr>
              <a:t>. У </a:t>
            </a:r>
            <a:r>
              <a:rPr lang="ru-RU" dirty="0" err="1">
                <a:solidFill>
                  <a:srgbClr val="293A55"/>
                </a:solidFill>
                <a:latin typeface="+mj-lt"/>
              </a:rPr>
              <a:t>разі</a:t>
            </a:r>
            <a:r>
              <a:rPr lang="ru-RU" dirty="0">
                <a:solidFill>
                  <a:srgbClr val="293A55"/>
                </a:solidFill>
                <a:latin typeface="+mj-lt"/>
              </a:rPr>
              <a:t> </a:t>
            </a:r>
            <a:r>
              <a:rPr lang="ru-RU" dirty="0" err="1">
                <a:solidFill>
                  <a:srgbClr val="293A55"/>
                </a:solidFill>
                <a:latin typeface="+mj-lt"/>
              </a:rPr>
              <a:t>незгоди</a:t>
            </a:r>
            <a:r>
              <a:rPr lang="ru-RU" dirty="0">
                <a:solidFill>
                  <a:srgbClr val="293A55"/>
                </a:solidFill>
                <a:latin typeface="+mj-lt"/>
              </a:rPr>
              <a:t> </a:t>
            </a:r>
            <a:r>
              <a:rPr lang="ru-RU" dirty="0" err="1">
                <a:solidFill>
                  <a:srgbClr val="293A55"/>
                </a:solidFill>
                <a:latin typeface="+mj-lt"/>
              </a:rPr>
              <a:t>ця</a:t>
            </a:r>
            <a:r>
              <a:rPr lang="ru-RU" dirty="0">
                <a:solidFill>
                  <a:srgbClr val="293A55"/>
                </a:solidFill>
                <a:latin typeface="+mj-lt"/>
              </a:rPr>
              <a:t> </a:t>
            </a:r>
            <a:r>
              <a:rPr lang="ru-RU" dirty="0" err="1">
                <a:solidFill>
                  <a:srgbClr val="293A55"/>
                </a:solidFill>
                <a:latin typeface="+mj-lt"/>
              </a:rPr>
              <a:t>частка</a:t>
            </a:r>
            <a:r>
              <a:rPr lang="ru-RU" dirty="0">
                <a:solidFill>
                  <a:srgbClr val="293A55"/>
                </a:solidFill>
                <a:latin typeface="+mj-lt"/>
              </a:rPr>
              <a:t> </a:t>
            </a:r>
            <a:r>
              <a:rPr lang="ru-RU" dirty="0" err="1">
                <a:solidFill>
                  <a:srgbClr val="293A55"/>
                </a:solidFill>
                <a:latin typeface="+mj-lt"/>
              </a:rPr>
              <a:t>визначається</a:t>
            </a:r>
            <a:r>
              <a:rPr lang="ru-RU" dirty="0">
                <a:solidFill>
                  <a:srgbClr val="293A55"/>
                </a:solidFill>
                <a:latin typeface="+mj-lt"/>
              </a:rPr>
              <a:t> з </a:t>
            </a:r>
            <a:r>
              <a:rPr lang="ru-RU" dirty="0" err="1">
                <a:solidFill>
                  <a:srgbClr val="293A55"/>
                </a:solidFill>
                <a:latin typeface="+mj-lt"/>
              </a:rPr>
              <a:t>усього</a:t>
            </a:r>
            <a:r>
              <a:rPr lang="ru-RU" dirty="0">
                <a:solidFill>
                  <a:srgbClr val="293A55"/>
                </a:solidFill>
                <a:latin typeface="+mj-lt"/>
              </a:rPr>
              <a:t> складу </a:t>
            </a:r>
            <a:r>
              <a:rPr lang="ru-RU" dirty="0" err="1">
                <a:solidFill>
                  <a:srgbClr val="293A55"/>
                </a:solidFill>
                <a:latin typeface="+mj-lt"/>
              </a:rPr>
              <a:t>спадщини</a:t>
            </a:r>
            <a:r>
              <a:rPr lang="ru-RU" dirty="0">
                <a:solidFill>
                  <a:srgbClr val="293A55"/>
                </a:solidFill>
                <a:latin typeface="+mj-lt"/>
              </a:rPr>
              <a:t>.</a:t>
            </a:r>
          </a:p>
          <a:p>
            <a:pPr algn="just"/>
            <a:r>
              <a:rPr lang="ru-RU" dirty="0" err="1">
                <a:solidFill>
                  <a:srgbClr val="293A55"/>
                </a:solidFill>
                <a:latin typeface="+mj-lt"/>
              </a:rPr>
              <a:t>Прийняття</a:t>
            </a:r>
            <a:r>
              <a:rPr lang="ru-RU" dirty="0">
                <a:solidFill>
                  <a:srgbClr val="293A55"/>
                </a:solidFill>
                <a:latin typeface="+mj-lt"/>
              </a:rPr>
              <a:t> </a:t>
            </a:r>
            <a:r>
              <a:rPr lang="ru-RU" dirty="0" err="1">
                <a:solidFill>
                  <a:srgbClr val="293A55"/>
                </a:solidFill>
                <a:latin typeface="+mj-lt"/>
              </a:rPr>
              <a:t>спадщини</a:t>
            </a:r>
            <a:r>
              <a:rPr lang="ru-RU" dirty="0">
                <a:solidFill>
                  <a:srgbClr val="293A55"/>
                </a:solidFill>
                <a:latin typeface="+mj-lt"/>
              </a:rPr>
              <a:t> </a:t>
            </a:r>
            <a:r>
              <a:rPr lang="ru-RU" dirty="0" err="1">
                <a:solidFill>
                  <a:srgbClr val="293A55"/>
                </a:solidFill>
                <a:latin typeface="+mj-lt"/>
              </a:rPr>
              <a:t>спадкоємцем</a:t>
            </a:r>
            <a:r>
              <a:rPr lang="ru-RU" dirty="0">
                <a:solidFill>
                  <a:srgbClr val="293A55"/>
                </a:solidFill>
                <a:latin typeface="+mj-lt"/>
              </a:rPr>
              <a:t> є </a:t>
            </a:r>
            <a:r>
              <a:rPr lang="ru-RU" dirty="0" err="1">
                <a:solidFill>
                  <a:srgbClr val="293A55"/>
                </a:solidFill>
                <a:latin typeface="+mj-lt"/>
              </a:rPr>
              <a:t>обов'язковою</a:t>
            </a:r>
            <a:r>
              <a:rPr lang="ru-RU" dirty="0">
                <a:solidFill>
                  <a:srgbClr val="293A55"/>
                </a:solidFill>
                <a:latin typeface="+mj-lt"/>
              </a:rPr>
              <a:t> </a:t>
            </a:r>
            <a:r>
              <a:rPr lang="ru-RU" dirty="0" err="1">
                <a:solidFill>
                  <a:srgbClr val="293A55"/>
                </a:solidFill>
                <a:latin typeface="+mj-lt"/>
              </a:rPr>
              <a:t>умовою</a:t>
            </a:r>
            <a:r>
              <a:rPr lang="ru-RU" dirty="0">
                <a:solidFill>
                  <a:srgbClr val="293A55"/>
                </a:solidFill>
                <a:latin typeface="+mj-lt"/>
              </a:rPr>
              <a:t> </a:t>
            </a:r>
            <a:r>
              <a:rPr lang="ru-RU" dirty="0" err="1">
                <a:solidFill>
                  <a:srgbClr val="293A55"/>
                </a:solidFill>
                <a:latin typeface="+mj-lt"/>
              </a:rPr>
              <a:t>здійснення</a:t>
            </a:r>
            <a:r>
              <a:rPr lang="ru-RU" dirty="0">
                <a:solidFill>
                  <a:srgbClr val="293A55"/>
                </a:solidFill>
                <a:latin typeface="+mj-lt"/>
              </a:rPr>
              <a:t> права на </a:t>
            </a:r>
            <a:r>
              <a:rPr lang="ru-RU" dirty="0" err="1">
                <a:solidFill>
                  <a:srgbClr val="293A55"/>
                </a:solidFill>
                <a:latin typeface="+mj-lt"/>
              </a:rPr>
              <a:t>спадщину</a:t>
            </a:r>
            <a:r>
              <a:rPr lang="ru-RU" dirty="0">
                <a:solidFill>
                  <a:srgbClr val="293A55"/>
                </a:solidFill>
                <a:latin typeface="+mj-lt"/>
              </a:rPr>
              <a:t> як за законом, так і за </a:t>
            </a:r>
            <a:r>
              <a:rPr lang="ru-RU" dirty="0" err="1">
                <a:solidFill>
                  <a:srgbClr val="293A55"/>
                </a:solidFill>
                <a:latin typeface="+mj-lt"/>
              </a:rPr>
              <a:t>заповітом</a:t>
            </a:r>
            <a:r>
              <a:rPr lang="ru-RU" dirty="0">
                <a:solidFill>
                  <a:srgbClr val="293A55"/>
                </a:solidFill>
                <a:latin typeface="+mj-lt"/>
              </a:rPr>
              <a:t>, а </a:t>
            </a:r>
            <a:r>
              <a:rPr lang="ru-RU" dirty="0" err="1">
                <a:solidFill>
                  <a:srgbClr val="293A55"/>
                </a:solidFill>
                <a:latin typeface="+mj-lt"/>
              </a:rPr>
              <a:t>також</a:t>
            </a:r>
            <a:r>
              <a:rPr lang="ru-RU" dirty="0">
                <a:solidFill>
                  <a:srgbClr val="293A55"/>
                </a:solidFill>
                <a:latin typeface="+mj-lt"/>
              </a:rPr>
              <a:t> і права на </a:t>
            </a:r>
            <a:r>
              <a:rPr lang="ru-RU" dirty="0" err="1">
                <a:solidFill>
                  <a:srgbClr val="293A55"/>
                </a:solidFill>
                <a:latin typeface="+mj-lt"/>
              </a:rPr>
              <a:t>обов'язкову</a:t>
            </a:r>
            <a:r>
              <a:rPr lang="ru-RU" dirty="0">
                <a:solidFill>
                  <a:srgbClr val="293A55"/>
                </a:solidFill>
                <a:latin typeface="+mj-lt"/>
              </a:rPr>
              <a:t> </a:t>
            </a:r>
            <a:r>
              <a:rPr lang="ru-RU" dirty="0" err="1">
                <a:solidFill>
                  <a:srgbClr val="293A55"/>
                </a:solidFill>
                <a:latin typeface="+mj-lt"/>
              </a:rPr>
              <a:t>частку</a:t>
            </a:r>
            <a:r>
              <a:rPr lang="ru-RU" dirty="0">
                <a:solidFill>
                  <a:srgbClr val="293A55"/>
                </a:solidFill>
                <a:latin typeface="+mj-lt"/>
              </a:rPr>
              <a:t> у </a:t>
            </a:r>
            <a:r>
              <a:rPr lang="ru-RU" dirty="0" err="1">
                <a:solidFill>
                  <a:srgbClr val="293A55"/>
                </a:solidFill>
                <a:latin typeface="+mj-lt"/>
              </a:rPr>
              <a:t>спадщині</a:t>
            </a:r>
            <a:r>
              <a:rPr lang="ru-RU" dirty="0" smtClean="0">
                <a:solidFill>
                  <a:srgbClr val="293A55"/>
                </a:solidFill>
                <a:latin typeface="+mj-lt"/>
              </a:rPr>
              <a:t>.</a:t>
            </a:r>
            <a:endParaRPr lang="ru-RU" dirty="0">
              <a:solidFill>
                <a:srgbClr val="293A55"/>
              </a:solidFill>
              <a:latin typeface="+mj-lt"/>
            </a:endParaRPr>
          </a:p>
        </p:txBody>
      </p:sp>
    </p:spTree>
    <p:extLst>
      <p:ext uri="{BB962C8B-B14F-4D97-AF65-F5344CB8AC3E}">
        <p14:creationId xmlns:p14="http://schemas.microsoft.com/office/powerpoint/2010/main" val="349068248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Текст 6"/>
          <p:cNvSpPr>
            <a:spLocks noGrp="1"/>
          </p:cNvSpPr>
          <p:nvPr>
            <p:ph type="body" sz="half" idx="4294967295"/>
          </p:nvPr>
        </p:nvSpPr>
        <p:spPr>
          <a:xfrm>
            <a:off x="0" y="4060825"/>
            <a:ext cx="2420938" cy="920750"/>
          </a:xfrm>
        </p:spPr>
        <p:txBody>
          <a:bodyPr>
            <a:normAutofit/>
          </a:bodyPr>
          <a:lstStyle/>
          <a:p>
            <a:pPr marL="0" indent="0" algn="ctr">
              <a:spcBef>
                <a:spcPts val="0"/>
              </a:spcBef>
              <a:buNone/>
            </a:pPr>
            <a:r>
              <a:rPr lang="uk-UA" dirty="0" smtClean="0">
                <a:latin typeface="+mj-lt"/>
              </a:rPr>
              <a:t>Постанова ВС </a:t>
            </a:r>
          </a:p>
          <a:p>
            <a:pPr marL="0" indent="0" algn="ctr">
              <a:spcBef>
                <a:spcPts val="0"/>
              </a:spcBef>
              <a:buNone/>
            </a:pPr>
            <a:r>
              <a:rPr lang="uk-UA" dirty="0" smtClean="0">
                <a:latin typeface="+mj-lt"/>
              </a:rPr>
              <a:t>за 2021 роки</a:t>
            </a:r>
            <a:endParaRPr lang="uk-UA" dirty="0">
              <a:latin typeface="+mj-lt"/>
            </a:endParaRPr>
          </a:p>
        </p:txBody>
      </p:sp>
      <p:sp>
        <p:nvSpPr>
          <p:cNvPr id="5" name="Заголовок 4"/>
          <p:cNvSpPr>
            <a:spLocks noGrp="1"/>
          </p:cNvSpPr>
          <p:nvPr>
            <p:ph type="title" idx="4294967295"/>
          </p:nvPr>
        </p:nvSpPr>
        <p:spPr>
          <a:xfrm>
            <a:off x="0" y="2527300"/>
            <a:ext cx="2413000" cy="1262063"/>
          </a:xfrm>
        </p:spPr>
        <p:txBody>
          <a:bodyPr>
            <a:normAutofit fontScale="90000"/>
          </a:bodyPr>
          <a:lstStyle/>
          <a:p>
            <a:r>
              <a:rPr lang="uk-UA" b="1" dirty="0" smtClean="0"/>
              <a:t>Інші спадкові спори</a:t>
            </a:r>
            <a:br>
              <a:rPr lang="uk-UA" b="1" dirty="0" smtClean="0"/>
            </a:br>
            <a:endParaRPr lang="uk-UA" b="1" dirty="0"/>
          </a:p>
        </p:txBody>
      </p:sp>
      <p:sp>
        <p:nvSpPr>
          <p:cNvPr id="9" name="Блок-схема: процесс 8"/>
          <p:cNvSpPr/>
          <p:nvPr/>
        </p:nvSpPr>
        <p:spPr>
          <a:xfrm>
            <a:off x="2830286" y="121919"/>
            <a:ext cx="7524205" cy="6574973"/>
          </a:xfrm>
          <a:prstGeom prst="flowChartProcess">
            <a:avLst/>
          </a:prstGeom>
          <a:ln/>
        </p:spPr>
        <p:style>
          <a:lnRef idx="2">
            <a:schemeClr val="accent1"/>
          </a:lnRef>
          <a:fillRef idx="1">
            <a:schemeClr val="lt1"/>
          </a:fillRef>
          <a:effectRef idx="0">
            <a:schemeClr val="accent1"/>
          </a:effectRef>
          <a:fontRef idx="minor">
            <a:schemeClr val="dk1"/>
          </a:fontRef>
        </p:style>
        <p:txBody>
          <a:bodyPr rtlCol="0" anchor="ctr"/>
          <a:lstStyle/>
          <a:p>
            <a:r>
              <a:rPr lang="ru-RU" sz="2000" b="1" dirty="0" smtClean="0">
                <a:solidFill>
                  <a:schemeClr val="accent2"/>
                </a:solidFill>
                <a:latin typeface="+mj-lt"/>
              </a:rPr>
              <a:t>ПРАВОВА </a:t>
            </a:r>
            <a:r>
              <a:rPr lang="ru-RU" sz="2000" b="1" dirty="0">
                <a:solidFill>
                  <a:schemeClr val="accent2"/>
                </a:solidFill>
                <a:latin typeface="+mj-lt"/>
              </a:rPr>
              <a:t>ПОЗИЦІЯ </a:t>
            </a:r>
            <a:r>
              <a:rPr lang="ru-RU" sz="2000" b="1" dirty="0" smtClean="0">
                <a:solidFill>
                  <a:schemeClr val="accent2"/>
                </a:solidFill>
                <a:latin typeface="+mj-lt"/>
              </a:rPr>
              <a:t>ВС </a:t>
            </a:r>
            <a:r>
              <a:rPr lang="uk-UA" sz="2000" dirty="0" smtClean="0">
                <a:solidFill>
                  <a:schemeClr val="accent2"/>
                </a:solidFill>
                <a:latin typeface="+mj-lt"/>
              </a:rPr>
              <a:t>Щодо принципу єдності юридичної долі земельної ділянки та розташованих на ній будинку, споруди</a:t>
            </a:r>
          </a:p>
          <a:p>
            <a:r>
              <a:rPr lang="uk-UA" sz="2000" b="1" dirty="0" smtClean="0">
                <a:solidFill>
                  <a:schemeClr val="accent2"/>
                </a:solidFill>
                <a:latin typeface="+mj-lt"/>
              </a:rPr>
              <a:t>Постанова від 20.01.2021 р. у справі N 318/1274/18  </a:t>
            </a:r>
          </a:p>
          <a:p>
            <a:endParaRPr lang="uk-UA" sz="1300" dirty="0">
              <a:latin typeface="+mj-lt"/>
            </a:endParaRPr>
          </a:p>
        </p:txBody>
      </p:sp>
      <p:pic>
        <p:nvPicPr>
          <p:cNvPr id="6" name="Рисунок 5"/>
          <p:cNvPicPr/>
          <p:nvPr/>
        </p:nvPicPr>
        <p:blipFill>
          <a:blip r:embed="rId2" cstate="print"/>
          <a:srcRect l="17637" t="15954" r="46767" b="30484"/>
          <a:stretch>
            <a:fillRect/>
          </a:stretch>
        </p:blipFill>
        <p:spPr bwMode="auto">
          <a:xfrm>
            <a:off x="10909687" y="5857077"/>
            <a:ext cx="1142976" cy="857232"/>
          </a:xfrm>
          <a:prstGeom prst="rect">
            <a:avLst/>
          </a:prstGeom>
          <a:ln>
            <a:noFill/>
          </a:ln>
          <a:effectLst>
            <a:softEdge rad="112500"/>
          </a:effectLst>
        </p:spPr>
      </p:pic>
    </p:spTree>
    <p:extLst>
      <p:ext uri="{BB962C8B-B14F-4D97-AF65-F5344CB8AC3E}">
        <p14:creationId xmlns:p14="http://schemas.microsoft.com/office/powerpoint/2010/main" val="78210171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с одним усеченным и одним скругленным углом 1"/>
          <p:cNvSpPr/>
          <p:nvPr/>
        </p:nvSpPr>
        <p:spPr>
          <a:xfrm>
            <a:off x="3916017" y="214144"/>
            <a:ext cx="7812157" cy="1265583"/>
          </a:xfrm>
          <a:prstGeom prst="snipRoundRect">
            <a:avLst>
              <a:gd name="adj1" fmla="val 0"/>
              <a:gd name="adj2" fmla="val 16667"/>
            </a:avLst>
          </a:prstGeom>
          <a:solidFill>
            <a:schemeClr val="accent2"/>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342900" indent="-342900">
              <a:buAutoNum type="arabicParenR"/>
            </a:pPr>
            <a:r>
              <a:rPr lang="ru-RU" b="1" dirty="0" smtClean="0">
                <a:latin typeface="+mj-lt"/>
              </a:rPr>
              <a:t>Постанова </a:t>
            </a:r>
            <a:r>
              <a:rPr lang="ru-RU" b="1" dirty="0" err="1">
                <a:latin typeface="+mj-lt"/>
              </a:rPr>
              <a:t>від</a:t>
            </a:r>
            <a:r>
              <a:rPr lang="ru-RU" b="1" dirty="0">
                <a:latin typeface="+mj-lt"/>
              </a:rPr>
              <a:t> 20.01.2021 р. у </a:t>
            </a:r>
            <a:r>
              <a:rPr lang="ru-RU" b="1" dirty="0" err="1">
                <a:latin typeface="+mj-lt"/>
              </a:rPr>
              <a:t>справі</a:t>
            </a:r>
            <a:r>
              <a:rPr lang="ru-RU" b="1" dirty="0">
                <a:latin typeface="+mj-lt"/>
              </a:rPr>
              <a:t> N </a:t>
            </a:r>
            <a:r>
              <a:rPr lang="ru-RU" b="1" dirty="0" smtClean="0">
                <a:latin typeface="+mj-lt"/>
              </a:rPr>
              <a:t>318/1274/18</a:t>
            </a:r>
          </a:p>
          <a:p>
            <a:r>
              <a:rPr lang="uk-UA" dirty="0">
                <a:latin typeface="+mj-lt"/>
              </a:rPr>
              <a:t>Щодо принципу єдності юридичної долі земельної ділянки та розташованих на ній будинку, споруди</a:t>
            </a:r>
            <a:r>
              <a:rPr lang="ru-RU" b="1" dirty="0" smtClean="0">
                <a:latin typeface="+mj-lt"/>
              </a:rPr>
              <a:t>  </a:t>
            </a:r>
            <a:endParaRPr lang="ru-RU" b="1" dirty="0">
              <a:latin typeface="+mj-lt"/>
            </a:endParaRPr>
          </a:p>
        </p:txBody>
      </p:sp>
      <p:sp>
        <p:nvSpPr>
          <p:cNvPr id="3" name="Прямоугольник 2"/>
          <p:cNvSpPr/>
          <p:nvPr/>
        </p:nvSpPr>
        <p:spPr>
          <a:xfrm>
            <a:off x="600891" y="1479727"/>
            <a:ext cx="11216640" cy="5047536"/>
          </a:xfrm>
          <a:prstGeom prst="rect">
            <a:avLst/>
          </a:prstGeom>
        </p:spPr>
        <p:txBody>
          <a:bodyPr wrap="square">
            <a:spAutoFit/>
          </a:bodyPr>
          <a:lstStyle/>
          <a:p>
            <a:pPr indent="450215" algn="r">
              <a:spcAft>
                <a:spcPts val="0"/>
              </a:spcAft>
            </a:pPr>
            <a:r>
              <a:rPr lang="uk-UA" sz="1400" b="1" dirty="0">
                <a:latin typeface="+mj-lt"/>
                <a:ea typeface="Calibri" panose="020F0502020204030204" pitchFamily="34" charset="0"/>
                <a:cs typeface="Arial" panose="020B0604020202020204" pitchFamily="34" charset="0"/>
              </a:rPr>
              <a:t>Позиція Верховного </a:t>
            </a:r>
            <a:r>
              <a:rPr lang="uk-UA" sz="1400" b="1" dirty="0" smtClean="0">
                <a:latin typeface="+mj-lt"/>
                <a:ea typeface="Calibri" panose="020F0502020204030204" pitchFamily="34" charset="0"/>
                <a:cs typeface="Arial" panose="020B0604020202020204" pitchFamily="34" charset="0"/>
              </a:rPr>
              <a:t>Суду </a:t>
            </a:r>
          </a:p>
          <a:p>
            <a:pPr indent="450215" algn="just">
              <a:spcAft>
                <a:spcPts val="0"/>
              </a:spcAft>
            </a:pPr>
            <a:endParaRPr lang="uk-UA" sz="1400" b="1" dirty="0" smtClean="0">
              <a:latin typeface="+mj-lt"/>
              <a:ea typeface="Calibri" panose="020F0502020204030204" pitchFamily="34" charset="0"/>
              <a:cs typeface="Arial" panose="020B0604020202020204" pitchFamily="34" charset="0"/>
            </a:endParaRPr>
          </a:p>
          <a:p>
            <a:pPr algn="just"/>
            <a:r>
              <a:rPr lang="uk-UA" sz="1400" dirty="0"/>
              <a:t>При відсутності окремої цивільно-правової угоди щодо земельної ділянки при переході права власності на об'єкт нерухомості, як і у справі, яка переглядається, слід враховувати те, що зазначена норма закріплює загальний принцип цілісності об'єкта нерухомості, спорудженого на земельній ділянці, з такою ділянкою (принцип єдності юридичної </a:t>
            </a:r>
            <a:r>
              <a:rPr lang="uk-UA" sz="1400" dirty="0" err="1"/>
              <a:t>дол</a:t>
            </a:r>
            <a:r>
              <a:rPr lang="uk-UA" sz="1400" dirty="0"/>
              <a:t>. земельної ділянки та розташованих на ній будинку, споруди). За цією нормою визначення правового режиму земельної ділянки перебувало у прямій залежності від права власності на будівлю і споруду та передбачався роздільний механізм правового регулювання нормами цивільного законодавства майнових відносин, що виникали при укладенні правочинів щодо набуття права власності на нерухомість, споруджену на земельній ділянці, та правового регулювання нормами земельного і цивільного законодавства відносин при переході прав на земельну ділянку у разі набуття права власності на вказану нерухомість. Враховуючи принцип єдності юридичної </a:t>
            </a:r>
            <a:r>
              <a:rPr lang="uk-UA" sz="1400" dirty="0" smtClean="0"/>
              <a:t>дол</a:t>
            </a:r>
            <a:r>
              <a:rPr lang="uk-UA" sz="1400" dirty="0"/>
              <a:t>і</a:t>
            </a:r>
            <a:r>
              <a:rPr lang="uk-UA" sz="1400" dirty="0" smtClean="0"/>
              <a:t> </a:t>
            </a:r>
            <a:r>
              <a:rPr lang="uk-UA" sz="1400" dirty="0"/>
              <a:t>земельної ділянки та розташованих на ній будинку, споруди, слід зробити висновок, що земельна ділянка слідує за нерухомим майном, яке придбаває особа, якщо інший спосіб переходу прав на земельну ділянку не визначено умовами договору чи приписами законодавства.</a:t>
            </a:r>
          </a:p>
          <a:p>
            <a:pPr algn="just"/>
            <a:endParaRPr lang="uk-UA" sz="1400" dirty="0"/>
          </a:p>
          <a:p>
            <a:pPr algn="just"/>
            <a:r>
              <a:rPr lang="uk-UA" sz="1400" dirty="0"/>
              <a:t>	При застосуванні положень статті 120 ЗК України у поєднанні з положеннями статті 125 ЗК України у редакції, що була чинною, починаючи з 1 січня 2002 року, слід виходити з того, що у випадку переходу у встановленому законом порядку права власності на об'єкт нерухомості, розміщений на земельній ділянці, що перебуває у власності особи, яка відчужила зазначений об'єкт нерухомості, у набувача останнього право власності на відповідну земельну ділянку виникає одночасно із виникненням права власності на такий об'єкт, розміщений на цій ділянці. Це правило стосується й випадків, коли право на земельну ділянку не було зареєстроване одночасно з правом на розміщену на ній нерухомість, однак земельна ділянка раніше набула ознак об'єкта права власності.</a:t>
            </a:r>
          </a:p>
          <a:p>
            <a:pPr algn="just"/>
            <a:endParaRPr lang="uk-UA" sz="1400" dirty="0"/>
          </a:p>
          <a:p>
            <a:pPr algn="just"/>
            <a:r>
              <a:rPr lang="uk-UA" sz="1400" b="1" dirty="0"/>
              <a:t>	Тобто за загальним правилом, закріпленим у частині першій статті 120 ЗК України, особи, які набули права власності на будівлю чи споруду, стають власниками земельної ділянки на тих самих умовах, на яких вона належала попередньому власнику.</a:t>
            </a:r>
          </a:p>
        </p:txBody>
      </p:sp>
    </p:spTree>
    <p:extLst>
      <p:ext uri="{BB962C8B-B14F-4D97-AF65-F5344CB8AC3E}">
        <p14:creationId xmlns:p14="http://schemas.microsoft.com/office/powerpoint/2010/main" val="134311884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Текст 6"/>
          <p:cNvSpPr>
            <a:spLocks noGrp="1"/>
          </p:cNvSpPr>
          <p:nvPr>
            <p:ph type="body" sz="half" idx="4294967295"/>
          </p:nvPr>
        </p:nvSpPr>
        <p:spPr>
          <a:xfrm>
            <a:off x="0" y="4060825"/>
            <a:ext cx="2420938" cy="920750"/>
          </a:xfrm>
        </p:spPr>
        <p:txBody>
          <a:bodyPr>
            <a:normAutofit/>
          </a:bodyPr>
          <a:lstStyle/>
          <a:p>
            <a:pPr marL="0" indent="0">
              <a:spcBef>
                <a:spcPts val="0"/>
              </a:spcBef>
              <a:buNone/>
            </a:pPr>
            <a:r>
              <a:rPr lang="uk-UA" dirty="0" smtClean="0">
                <a:latin typeface="+mj-lt"/>
              </a:rPr>
              <a:t>Огляд Постанов ВС </a:t>
            </a:r>
          </a:p>
          <a:p>
            <a:pPr marL="0" indent="0">
              <a:spcBef>
                <a:spcPts val="0"/>
              </a:spcBef>
              <a:buNone/>
            </a:pPr>
            <a:r>
              <a:rPr lang="uk-UA" dirty="0" smtClean="0">
                <a:latin typeface="+mj-lt"/>
              </a:rPr>
              <a:t>за 2020 рік</a:t>
            </a:r>
            <a:endParaRPr lang="uk-UA" dirty="0">
              <a:latin typeface="+mj-lt"/>
            </a:endParaRPr>
          </a:p>
        </p:txBody>
      </p:sp>
      <p:sp>
        <p:nvSpPr>
          <p:cNvPr id="5" name="Заголовок 4"/>
          <p:cNvSpPr>
            <a:spLocks noGrp="1"/>
          </p:cNvSpPr>
          <p:nvPr>
            <p:ph type="title" idx="4294967295"/>
          </p:nvPr>
        </p:nvSpPr>
        <p:spPr>
          <a:xfrm>
            <a:off x="0" y="2527300"/>
            <a:ext cx="2413000" cy="1262063"/>
          </a:xfrm>
        </p:spPr>
        <p:txBody>
          <a:bodyPr>
            <a:normAutofit fontScale="90000"/>
          </a:bodyPr>
          <a:lstStyle/>
          <a:p>
            <a:r>
              <a:rPr lang="uk-UA" b="1" dirty="0" smtClean="0"/>
              <a:t>Інші спадкові спори</a:t>
            </a:r>
            <a:endParaRPr lang="uk-UA" b="1" dirty="0"/>
          </a:p>
        </p:txBody>
      </p:sp>
      <p:sp>
        <p:nvSpPr>
          <p:cNvPr id="9" name="Блок-схема: процесс 8"/>
          <p:cNvSpPr/>
          <p:nvPr/>
        </p:nvSpPr>
        <p:spPr>
          <a:xfrm>
            <a:off x="2830286" y="139336"/>
            <a:ext cx="8072845" cy="6574973"/>
          </a:xfrm>
          <a:prstGeom prst="flowChartProcess">
            <a:avLst/>
          </a:prstGeom>
          <a:ln/>
        </p:spPr>
        <p:style>
          <a:lnRef idx="2">
            <a:schemeClr val="accent1"/>
          </a:lnRef>
          <a:fillRef idx="1">
            <a:schemeClr val="lt1"/>
          </a:fillRef>
          <a:effectRef idx="0">
            <a:schemeClr val="accent1"/>
          </a:effectRef>
          <a:fontRef idx="minor">
            <a:schemeClr val="dk1"/>
          </a:fontRef>
        </p:style>
        <p:txBody>
          <a:bodyPr rtlCol="0" anchor="ctr"/>
          <a:lstStyle/>
          <a:p>
            <a:r>
              <a:rPr lang="uk-UA" sz="1600" b="1" dirty="0" smtClean="0">
                <a:solidFill>
                  <a:schemeClr val="accent2"/>
                </a:solidFill>
                <a:latin typeface="+mj-lt"/>
              </a:rPr>
              <a:t>Правова позиція ВС Щодо підстав усунення від права на спадкування за законом </a:t>
            </a:r>
          </a:p>
          <a:p>
            <a:r>
              <a:rPr lang="uk-UA" sz="1600" b="1" dirty="0" smtClean="0">
                <a:solidFill>
                  <a:schemeClr val="accent2"/>
                </a:solidFill>
                <a:latin typeface="+mj-lt"/>
              </a:rPr>
              <a:t>(Постанова ВС від 30 червня 2020 року)</a:t>
            </a:r>
          </a:p>
          <a:p>
            <a:r>
              <a:rPr lang="uk-UA" sz="1600" b="1" dirty="0" smtClean="0">
                <a:solidFill>
                  <a:schemeClr val="accent2"/>
                </a:solidFill>
                <a:latin typeface="+mj-lt"/>
              </a:rPr>
              <a:t>Справа № 521/19609/16-ц</a:t>
            </a:r>
          </a:p>
          <a:p>
            <a:endParaRPr lang="uk-UA" sz="1600" b="1" dirty="0" smtClean="0">
              <a:solidFill>
                <a:schemeClr val="accent2"/>
              </a:solidFill>
              <a:latin typeface="+mj-lt"/>
            </a:endParaRPr>
          </a:p>
          <a:p>
            <a:r>
              <a:rPr lang="uk-UA" sz="1600" b="1" dirty="0" smtClean="0">
                <a:solidFill>
                  <a:schemeClr val="accent2"/>
                </a:solidFill>
                <a:latin typeface="+mj-lt"/>
              </a:rPr>
              <a:t>Правова позиція ВС Щодо переходу до спадкоємця права на завершення процедури приватизації земельної ділянки, яку спадкодавець розпочав за життя у встановленому законом порядку та </a:t>
            </a:r>
          </a:p>
          <a:p>
            <a:r>
              <a:rPr lang="uk-UA" sz="1600" b="1" dirty="0" smtClean="0">
                <a:solidFill>
                  <a:schemeClr val="accent2"/>
                </a:solidFill>
                <a:latin typeface="+mj-lt"/>
              </a:rPr>
              <a:t>не завершив її </a:t>
            </a:r>
          </a:p>
          <a:p>
            <a:r>
              <a:rPr lang="uk-UA" sz="1600" b="1" dirty="0" smtClean="0">
                <a:solidFill>
                  <a:schemeClr val="accent2"/>
                </a:solidFill>
                <a:latin typeface="+mj-lt"/>
              </a:rPr>
              <a:t>(Постанова ВС від 30 червня</a:t>
            </a:r>
            <a:r>
              <a:rPr lang="ru-RU" sz="1600" b="1" dirty="0" smtClean="0">
                <a:solidFill>
                  <a:schemeClr val="accent2"/>
                </a:solidFill>
                <a:latin typeface="+mj-lt"/>
              </a:rPr>
              <a:t> 2020 року)</a:t>
            </a:r>
          </a:p>
          <a:p>
            <a:r>
              <a:rPr lang="uk-UA" sz="1600" b="1" dirty="0" smtClean="0">
                <a:solidFill>
                  <a:schemeClr val="accent2"/>
                </a:solidFill>
                <a:latin typeface="+mj-lt"/>
              </a:rPr>
              <a:t>Справа №623/633/17</a:t>
            </a:r>
          </a:p>
          <a:p>
            <a:endParaRPr lang="uk-UA" sz="1600" b="1" dirty="0" smtClean="0">
              <a:solidFill>
                <a:schemeClr val="accent2"/>
              </a:solidFill>
              <a:latin typeface="+mj-lt"/>
            </a:endParaRPr>
          </a:p>
          <a:p>
            <a:r>
              <a:rPr lang="uk-UA" sz="1600" b="1" dirty="0" smtClean="0">
                <a:solidFill>
                  <a:schemeClr val="accent2"/>
                </a:solidFill>
                <a:latin typeface="+mj-lt"/>
              </a:rPr>
              <a:t>Правова позиція ВС Щодо права спадкоємця витребувати успадковане нерухоме майно від його добросовісного набувача</a:t>
            </a:r>
          </a:p>
          <a:p>
            <a:r>
              <a:rPr lang="uk-UA" sz="1600" b="1" dirty="0" smtClean="0">
                <a:solidFill>
                  <a:schemeClr val="accent2"/>
                </a:solidFill>
                <a:latin typeface="+mj-lt"/>
              </a:rPr>
              <a:t>(Постанова від 30 червня 2020 року) </a:t>
            </a:r>
          </a:p>
          <a:p>
            <a:r>
              <a:rPr lang="uk-UA" sz="1600" b="1" dirty="0" smtClean="0">
                <a:solidFill>
                  <a:schemeClr val="accent2"/>
                </a:solidFill>
                <a:latin typeface="+mj-lt"/>
              </a:rPr>
              <a:t>Справа № 637/897/17</a:t>
            </a:r>
          </a:p>
          <a:p>
            <a:endParaRPr lang="uk-UA" sz="1600" b="1" dirty="0">
              <a:solidFill>
                <a:schemeClr val="accent2"/>
              </a:solidFill>
              <a:latin typeface="+mj-lt"/>
            </a:endParaRPr>
          </a:p>
          <a:p>
            <a:r>
              <a:rPr lang="uk-UA" sz="1600" b="1" dirty="0" smtClean="0">
                <a:solidFill>
                  <a:schemeClr val="accent2"/>
                </a:solidFill>
                <a:latin typeface="+mj-lt"/>
              </a:rPr>
              <a:t>Правова позиція ВС Щодо визначення додаткового строку для прийняття спадщини у зв'язку з необізнаністю про смерть заповідача</a:t>
            </a:r>
          </a:p>
          <a:p>
            <a:r>
              <a:rPr lang="uk-UA" sz="1600" b="1" dirty="0" smtClean="0">
                <a:solidFill>
                  <a:schemeClr val="accent2"/>
                </a:solidFill>
                <a:latin typeface="+mj-lt"/>
              </a:rPr>
              <a:t>(Постанова від  30 червня 2020 року)</a:t>
            </a:r>
          </a:p>
          <a:p>
            <a:r>
              <a:rPr lang="uk-UA" sz="1600" b="1" dirty="0" smtClean="0">
                <a:solidFill>
                  <a:schemeClr val="accent2"/>
                </a:solidFill>
                <a:latin typeface="+mj-lt"/>
              </a:rPr>
              <a:t>Справа № 431/5782/17</a:t>
            </a:r>
          </a:p>
          <a:p>
            <a:endParaRPr lang="uk-UA" sz="1600" b="1" dirty="0">
              <a:solidFill>
                <a:schemeClr val="accent2"/>
              </a:solidFill>
              <a:latin typeface="+mj-lt"/>
            </a:endParaRPr>
          </a:p>
          <a:p>
            <a:r>
              <a:rPr lang="uk-UA" sz="1600" b="1" dirty="0" smtClean="0">
                <a:solidFill>
                  <a:schemeClr val="accent2"/>
                </a:solidFill>
                <a:latin typeface="+mj-lt"/>
              </a:rPr>
              <a:t>Правова позиція ВС Щодо правового значення відсутності оформлення права на спадкове майно</a:t>
            </a:r>
          </a:p>
          <a:p>
            <a:r>
              <a:rPr lang="uk-UA" sz="1600" b="1" dirty="0" smtClean="0">
                <a:solidFill>
                  <a:schemeClr val="accent2"/>
                </a:solidFill>
                <a:latin typeface="+mj-lt"/>
              </a:rPr>
              <a:t>(Постанова від 31 серпня 2020 року)</a:t>
            </a:r>
          </a:p>
          <a:p>
            <a:r>
              <a:rPr lang="uk-UA" sz="1600" b="1" dirty="0" smtClean="0">
                <a:solidFill>
                  <a:schemeClr val="accent2"/>
                </a:solidFill>
                <a:latin typeface="+mj-lt"/>
              </a:rPr>
              <a:t>Справа № 350/1850/17</a:t>
            </a:r>
            <a:endParaRPr lang="uk-UA" sz="1600" b="1" dirty="0">
              <a:solidFill>
                <a:schemeClr val="accent2"/>
              </a:solidFill>
              <a:latin typeface="+mj-lt"/>
            </a:endParaRPr>
          </a:p>
        </p:txBody>
      </p:sp>
      <p:pic>
        <p:nvPicPr>
          <p:cNvPr id="6" name="Рисунок 5"/>
          <p:cNvPicPr/>
          <p:nvPr/>
        </p:nvPicPr>
        <p:blipFill>
          <a:blip r:embed="rId2" cstate="print"/>
          <a:srcRect l="17637" t="15954" r="46767" b="30484"/>
          <a:stretch>
            <a:fillRect/>
          </a:stretch>
        </p:blipFill>
        <p:spPr bwMode="auto">
          <a:xfrm>
            <a:off x="11049024" y="5926746"/>
            <a:ext cx="1142976" cy="857232"/>
          </a:xfrm>
          <a:prstGeom prst="rect">
            <a:avLst/>
          </a:prstGeom>
          <a:ln>
            <a:noFill/>
          </a:ln>
          <a:effectLst>
            <a:softEdge rad="112500"/>
          </a:effectLst>
        </p:spPr>
      </p:pic>
    </p:spTree>
    <p:extLst>
      <p:ext uri="{BB962C8B-B14F-4D97-AF65-F5344CB8AC3E}">
        <p14:creationId xmlns:p14="http://schemas.microsoft.com/office/powerpoint/2010/main" val="200844883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22513" y="391448"/>
            <a:ext cx="11025051" cy="5940088"/>
          </a:xfrm>
          <a:prstGeom prst="rect">
            <a:avLst/>
          </a:prstGeom>
        </p:spPr>
        <p:txBody>
          <a:bodyPr wrap="square">
            <a:spAutoFit/>
          </a:bodyPr>
          <a:lstStyle/>
          <a:p>
            <a:r>
              <a:rPr lang="ru-RU" b="1" dirty="0">
                <a:solidFill>
                  <a:srgbClr val="293A55"/>
                </a:solidFill>
                <a:latin typeface="+mj-lt"/>
              </a:rPr>
              <a:t>1) Постанова ВС </a:t>
            </a:r>
            <a:r>
              <a:rPr lang="ru-RU" b="1" dirty="0" err="1">
                <a:solidFill>
                  <a:srgbClr val="293A55"/>
                </a:solidFill>
                <a:latin typeface="+mj-lt"/>
              </a:rPr>
              <a:t>від</a:t>
            </a:r>
            <a:r>
              <a:rPr lang="ru-RU" b="1" dirty="0">
                <a:solidFill>
                  <a:srgbClr val="293A55"/>
                </a:solidFill>
                <a:latin typeface="+mj-lt"/>
              </a:rPr>
              <a:t> 30.06.2020 </a:t>
            </a:r>
            <a:r>
              <a:rPr lang="ru-RU" b="1" dirty="0" smtClean="0">
                <a:solidFill>
                  <a:srgbClr val="293A55"/>
                </a:solidFill>
                <a:latin typeface="+mj-lt"/>
              </a:rPr>
              <a:t>Справа </a:t>
            </a:r>
            <a:r>
              <a:rPr lang="ru-RU" b="1" dirty="0">
                <a:solidFill>
                  <a:srgbClr val="293A55"/>
                </a:solidFill>
                <a:latin typeface="+mj-lt"/>
              </a:rPr>
              <a:t>№521/19609/16-ц</a:t>
            </a:r>
          </a:p>
          <a:p>
            <a:r>
              <a:rPr lang="en-US" b="1" dirty="0">
                <a:solidFill>
                  <a:srgbClr val="293A55"/>
                </a:solidFill>
                <a:latin typeface="+mj-lt"/>
                <a:hlinkClick r:id="rId2"/>
              </a:rPr>
              <a:t>https://</a:t>
            </a:r>
            <a:r>
              <a:rPr lang="en-US" b="1" dirty="0" smtClean="0">
                <a:solidFill>
                  <a:srgbClr val="293A55"/>
                </a:solidFill>
                <a:latin typeface="+mj-lt"/>
                <a:hlinkClick r:id="rId2"/>
              </a:rPr>
              <a:t>reyestr.court.gov.ua/Review/90169009</a:t>
            </a:r>
            <a:endParaRPr lang="uk-UA" b="1" dirty="0" smtClean="0">
              <a:solidFill>
                <a:srgbClr val="293A55"/>
              </a:solidFill>
              <a:latin typeface="+mj-lt"/>
            </a:endParaRPr>
          </a:p>
          <a:p>
            <a:pPr algn="ctr"/>
            <a:r>
              <a:rPr lang="ru-RU" b="1" dirty="0" err="1" smtClean="0">
                <a:solidFill>
                  <a:srgbClr val="293A55"/>
                </a:solidFill>
                <a:latin typeface="+mj-lt"/>
              </a:rPr>
              <a:t>Правовий</a:t>
            </a:r>
            <a:r>
              <a:rPr lang="ru-RU" b="1" dirty="0" smtClean="0">
                <a:solidFill>
                  <a:srgbClr val="293A55"/>
                </a:solidFill>
                <a:latin typeface="+mj-lt"/>
              </a:rPr>
              <a:t> </a:t>
            </a:r>
            <a:r>
              <a:rPr lang="ru-RU" b="1" dirty="0" err="1">
                <a:solidFill>
                  <a:srgbClr val="293A55"/>
                </a:solidFill>
                <a:latin typeface="+mj-lt"/>
              </a:rPr>
              <a:t>висновок</a:t>
            </a:r>
            <a:r>
              <a:rPr lang="ru-RU" b="1" dirty="0">
                <a:solidFill>
                  <a:srgbClr val="293A55"/>
                </a:solidFill>
                <a:latin typeface="+mj-lt"/>
              </a:rPr>
              <a:t> </a:t>
            </a:r>
            <a:r>
              <a:rPr lang="ru-RU" b="1" dirty="0" err="1">
                <a:solidFill>
                  <a:srgbClr val="293A55"/>
                </a:solidFill>
                <a:latin typeface="+mj-lt"/>
              </a:rPr>
              <a:t>щодо</a:t>
            </a:r>
            <a:r>
              <a:rPr lang="ru-RU" b="1" dirty="0">
                <a:solidFill>
                  <a:srgbClr val="293A55"/>
                </a:solidFill>
                <a:latin typeface="+mj-lt"/>
              </a:rPr>
              <a:t> </a:t>
            </a:r>
            <a:r>
              <a:rPr lang="ru-RU" b="1" dirty="0" err="1">
                <a:solidFill>
                  <a:srgbClr val="293A55"/>
                </a:solidFill>
                <a:latin typeface="+mj-lt"/>
              </a:rPr>
              <a:t>підстав</a:t>
            </a:r>
            <a:r>
              <a:rPr lang="ru-RU" b="1" dirty="0">
                <a:solidFill>
                  <a:srgbClr val="293A55"/>
                </a:solidFill>
                <a:latin typeface="+mj-lt"/>
              </a:rPr>
              <a:t> </a:t>
            </a:r>
            <a:r>
              <a:rPr lang="ru-RU" b="1" dirty="0" err="1">
                <a:solidFill>
                  <a:srgbClr val="293A55"/>
                </a:solidFill>
                <a:latin typeface="+mj-lt"/>
              </a:rPr>
              <a:t>усунення</a:t>
            </a:r>
            <a:r>
              <a:rPr lang="ru-RU" b="1" dirty="0">
                <a:solidFill>
                  <a:srgbClr val="293A55"/>
                </a:solidFill>
                <a:latin typeface="+mj-lt"/>
              </a:rPr>
              <a:t> </a:t>
            </a:r>
            <a:r>
              <a:rPr lang="ru-RU" b="1" dirty="0" err="1">
                <a:solidFill>
                  <a:srgbClr val="293A55"/>
                </a:solidFill>
                <a:latin typeface="+mj-lt"/>
              </a:rPr>
              <a:t>від</a:t>
            </a:r>
            <a:r>
              <a:rPr lang="ru-RU" b="1" dirty="0">
                <a:solidFill>
                  <a:srgbClr val="293A55"/>
                </a:solidFill>
                <a:latin typeface="+mj-lt"/>
              </a:rPr>
              <a:t> права на </a:t>
            </a:r>
            <a:r>
              <a:rPr lang="ru-RU" b="1" dirty="0" err="1">
                <a:solidFill>
                  <a:srgbClr val="293A55"/>
                </a:solidFill>
                <a:latin typeface="+mj-lt"/>
              </a:rPr>
              <a:t>спадкування</a:t>
            </a:r>
            <a:r>
              <a:rPr lang="ru-RU" b="1" dirty="0">
                <a:solidFill>
                  <a:srgbClr val="293A55"/>
                </a:solidFill>
                <a:latin typeface="+mj-lt"/>
              </a:rPr>
              <a:t> за законом</a:t>
            </a:r>
          </a:p>
          <a:p>
            <a:pPr algn="ctr"/>
            <a:endParaRPr lang="ru-RU" b="1" dirty="0">
              <a:solidFill>
                <a:srgbClr val="293A55"/>
              </a:solidFill>
              <a:latin typeface="+mj-lt"/>
            </a:endParaRPr>
          </a:p>
          <a:p>
            <a:pPr algn="just"/>
            <a:r>
              <a:rPr lang="ru-RU" sz="1400" dirty="0">
                <a:solidFill>
                  <a:srgbClr val="293A55"/>
                </a:solidFill>
                <a:latin typeface="+mj-lt"/>
              </a:rPr>
              <a:t>   </a:t>
            </a:r>
            <a:r>
              <a:rPr lang="ru-RU" sz="1400" dirty="0" err="1">
                <a:solidFill>
                  <a:srgbClr val="293A55"/>
                </a:solidFill>
                <a:latin typeface="+mj-lt"/>
              </a:rPr>
              <a:t>Відповідно</a:t>
            </a:r>
            <a:r>
              <a:rPr lang="ru-RU" sz="1400" dirty="0">
                <a:solidFill>
                  <a:srgbClr val="293A55"/>
                </a:solidFill>
                <a:latin typeface="+mj-lt"/>
              </a:rPr>
              <a:t> до </a:t>
            </a:r>
            <a:r>
              <a:rPr lang="ru-RU" sz="1400" dirty="0" err="1">
                <a:solidFill>
                  <a:srgbClr val="293A55"/>
                </a:solidFill>
                <a:latin typeface="+mj-lt"/>
              </a:rPr>
              <a:t>частини</a:t>
            </a:r>
            <a:r>
              <a:rPr lang="ru-RU" sz="1400" dirty="0">
                <a:solidFill>
                  <a:srgbClr val="293A55"/>
                </a:solidFill>
                <a:latin typeface="+mj-lt"/>
              </a:rPr>
              <a:t> </a:t>
            </a:r>
            <a:r>
              <a:rPr lang="ru-RU" sz="1400" dirty="0" err="1">
                <a:solidFill>
                  <a:srgbClr val="293A55"/>
                </a:solidFill>
                <a:latin typeface="+mj-lt"/>
              </a:rPr>
              <a:t>п`ятої</a:t>
            </a:r>
            <a:r>
              <a:rPr lang="ru-RU" sz="1400" dirty="0">
                <a:solidFill>
                  <a:srgbClr val="293A55"/>
                </a:solidFill>
                <a:latin typeface="+mj-lt"/>
              </a:rPr>
              <a:t> </a:t>
            </a:r>
            <a:r>
              <a:rPr lang="ru-RU" sz="1400" dirty="0" err="1">
                <a:solidFill>
                  <a:srgbClr val="293A55"/>
                </a:solidFill>
                <a:latin typeface="+mj-lt"/>
              </a:rPr>
              <a:t>статті</a:t>
            </a:r>
            <a:r>
              <a:rPr lang="ru-RU" sz="1400" dirty="0">
                <a:solidFill>
                  <a:srgbClr val="293A55"/>
                </a:solidFill>
                <a:latin typeface="+mj-lt"/>
              </a:rPr>
              <a:t> 1224 ЦК </a:t>
            </a:r>
            <a:r>
              <a:rPr lang="ru-RU" sz="1400" dirty="0" err="1">
                <a:solidFill>
                  <a:srgbClr val="293A55"/>
                </a:solidFill>
                <a:latin typeface="+mj-lt"/>
              </a:rPr>
              <a:t>України</a:t>
            </a:r>
            <a:r>
              <a:rPr lang="ru-RU" sz="1400" dirty="0">
                <a:solidFill>
                  <a:srgbClr val="293A55"/>
                </a:solidFill>
                <a:latin typeface="+mj-lt"/>
              </a:rPr>
              <a:t> особа </a:t>
            </a:r>
            <a:r>
              <a:rPr lang="ru-RU" sz="1400" dirty="0" err="1">
                <a:solidFill>
                  <a:srgbClr val="293A55"/>
                </a:solidFill>
                <a:latin typeface="+mj-lt"/>
              </a:rPr>
              <a:t>може</a:t>
            </a:r>
            <a:r>
              <a:rPr lang="ru-RU" sz="1400" dirty="0">
                <a:solidFill>
                  <a:srgbClr val="293A55"/>
                </a:solidFill>
                <a:latin typeface="+mj-lt"/>
              </a:rPr>
              <a:t> бути </a:t>
            </a:r>
            <a:r>
              <a:rPr lang="ru-RU" sz="1400" dirty="0" err="1">
                <a:solidFill>
                  <a:srgbClr val="293A55"/>
                </a:solidFill>
                <a:latin typeface="+mj-lt"/>
              </a:rPr>
              <a:t>усунена</a:t>
            </a:r>
            <a:r>
              <a:rPr lang="ru-RU" sz="1400" dirty="0">
                <a:solidFill>
                  <a:srgbClr val="293A55"/>
                </a:solidFill>
                <a:latin typeface="+mj-lt"/>
              </a:rPr>
              <a:t> </a:t>
            </a:r>
            <a:r>
              <a:rPr lang="ru-RU" sz="1400" dirty="0" err="1">
                <a:solidFill>
                  <a:srgbClr val="293A55"/>
                </a:solidFill>
                <a:latin typeface="+mj-lt"/>
              </a:rPr>
              <a:t>від</a:t>
            </a:r>
            <a:r>
              <a:rPr lang="ru-RU" sz="1400" dirty="0">
                <a:solidFill>
                  <a:srgbClr val="293A55"/>
                </a:solidFill>
                <a:latin typeface="+mj-lt"/>
              </a:rPr>
              <a:t> права на </a:t>
            </a:r>
            <a:r>
              <a:rPr lang="ru-RU" sz="1400" dirty="0" err="1">
                <a:solidFill>
                  <a:srgbClr val="293A55"/>
                </a:solidFill>
                <a:latin typeface="+mj-lt"/>
              </a:rPr>
              <a:t>спадкування</a:t>
            </a:r>
            <a:r>
              <a:rPr lang="ru-RU" sz="1400" dirty="0">
                <a:solidFill>
                  <a:srgbClr val="293A55"/>
                </a:solidFill>
                <a:latin typeface="+mj-lt"/>
              </a:rPr>
              <a:t> за законом, </a:t>
            </a:r>
            <a:r>
              <a:rPr lang="ru-RU" sz="1400" dirty="0" err="1">
                <a:solidFill>
                  <a:srgbClr val="293A55"/>
                </a:solidFill>
                <a:latin typeface="+mj-lt"/>
              </a:rPr>
              <a:t>якщо</a:t>
            </a:r>
            <a:r>
              <a:rPr lang="ru-RU" sz="1400" dirty="0">
                <a:solidFill>
                  <a:srgbClr val="293A55"/>
                </a:solidFill>
                <a:latin typeface="+mj-lt"/>
              </a:rPr>
              <a:t> судом буде </a:t>
            </a:r>
            <a:r>
              <a:rPr lang="ru-RU" sz="1400" dirty="0" err="1">
                <a:solidFill>
                  <a:srgbClr val="293A55"/>
                </a:solidFill>
                <a:latin typeface="+mj-lt"/>
              </a:rPr>
              <a:t>встановлено</a:t>
            </a:r>
            <a:r>
              <a:rPr lang="ru-RU" sz="1400" dirty="0">
                <a:solidFill>
                  <a:srgbClr val="293A55"/>
                </a:solidFill>
                <a:latin typeface="+mj-lt"/>
              </a:rPr>
              <a:t>, </a:t>
            </a:r>
            <a:r>
              <a:rPr lang="ru-RU" sz="1400" dirty="0" err="1">
                <a:solidFill>
                  <a:srgbClr val="293A55"/>
                </a:solidFill>
                <a:latin typeface="+mj-lt"/>
              </a:rPr>
              <a:t>що</a:t>
            </a:r>
            <a:r>
              <a:rPr lang="ru-RU" sz="1400" dirty="0">
                <a:solidFill>
                  <a:srgbClr val="293A55"/>
                </a:solidFill>
                <a:latin typeface="+mj-lt"/>
              </a:rPr>
              <a:t> вона </a:t>
            </a:r>
            <a:r>
              <a:rPr lang="ru-RU" sz="1400" dirty="0" err="1">
                <a:solidFill>
                  <a:srgbClr val="293A55"/>
                </a:solidFill>
                <a:latin typeface="+mj-lt"/>
              </a:rPr>
              <a:t>ухилялася</a:t>
            </a:r>
            <a:r>
              <a:rPr lang="ru-RU" sz="1400" dirty="0">
                <a:solidFill>
                  <a:srgbClr val="293A55"/>
                </a:solidFill>
                <a:latin typeface="+mj-lt"/>
              </a:rPr>
              <a:t> </a:t>
            </a:r>
            <a:r>
              <a:rPr lang="ru-RU" sz="1400" dirty="0" err="1">
                <a:solidFill>
                  <a:srgbClr val="293A55"/>
                </a:solidFill>
                <a:latin typeface="+mj-lt"/>
              </a:rPr>
              <a:t>від</a:t>
            </a:r>
            <a:r>
              <a:rPr lang="ru-RU" sz="1400" dirty="0">
                <a:solidFill>
                  <a:srgbClr val="293A55"/>
                </a:solidFill>
                <a:latin typeface="+mj-lt"/>
              </a:rPr>
              <a:t> </a:t>
            </a:r>
            <a:r>
              <a:rPr lang="ru-RU" sz="1400" dirty="0" err="1">
                <a:solidFill>
                  <a:srgbClr val="293A55"/>
                </a:solidFill>
                <a:latin typeface="+mj-lt"/>
              </a:rPr>
              <a:t>надання</a:t>
            </a:r>
            <a:r>
              <a:rPr lang="ru-RU" sz="1400" dirty="0">
                <a:solidFill>
                  <a:srgbClr val="293A55"/>
                </a:solidFill>
                <a:latin typeface="+mj-lt"/>
              </a:rPr>
              <a:t> </a:t>
            </a:r>
            <a:r>
              <a:rPr lang="ru-RU" sz="1400" dirty="0" err="1">
                <a:solidFill>
                  <a:srgbClr val="293A55"/>
                </a:solidFill>
                <a:latin typeface="+mj-lt"/>
              </a:rPr>
              <a:t>допомоги</a:t>
            </a:r>
            <a:r>
              <a:rPr lang="ru-RU" sz="1400" dirty="0">
                <a:solidFill>
                  <a:srgbClr val="293A55"/>
                </a:solidFill>
                <a:latin typeface="+mj-lt"/>
              </a:rPr>
              <a:t> </a:t>
            </a:r>
            <a:r>
              <a:rPr lang="ru-RU" sz="1400" dirty="0" err="1">
                <a:solidFill>
                  <a:srgbClr val="293A55"/>
                </a:solidFill>
                <a:latin typeface="+mj-lt"/>
              </a:rPr>
              <a:t>спадкодавцеві</a:t>
            </a:r>
            <a:r>
              <a:rPr lang="ru-RU" sz="1400" dirty="0">
                <a:solidFill>
                  <a:srgbClr val="293A55"/>
                </a:solidFill>
                <a:latin typeface="+mj-lt"/>
              </a:rPr>
              <a:t>, </a:t>
            </a:r>
            <a:r>
              <a:rPr lang="ru-RU" sz="1400" dirty="0" err="1">
                <a:solidFill>
                  <a:srgbClr val="293A55"/>
                </a:solidFill>
                <a:latin typeface="+mj-lt"/>
              </a:rPr>
              <a:t>який</a:t>
            </a:r>
            <a:r>
              <a:rPr lang="ru-RU" sz="1400" dirty="0">
                <a:solidFill>
                  <a:srgbClr val="293A55"/>
                </a:solidFill>
                <a:latin typeface="+mj-lt"/>
              </a:rPr>
              <a:t> через </a:t>
            </a:r>
            <a:r>
              <a:rPr lang="ru-RU" sz="1400" dirty="0" err="1">
                <a:solidFill>
                  <a:srgbClr val="293A55"/>
                </a:solidFill>
                <a:latin typeface="+mj-lt"/>
              </a:rPr>
              <a:t>похилий</a:t>
            </a:r>
            <a:r>
              <a:rPr lang="ru-RU" sz="1400" dirty="0">
                <a:solidFill>
                  <a:srgbClr val="293A55"/>
                </a:solidFill>
                <a:latin typeface="+mj-lt"/>
              </a:rPr>
              <a:t> </a:t>
            </a:r>
            <a:r>
              <a:rPr lang="ru-RU" sz="1400" dirty="0" err="1">
                <a:solidFill>
                  <a:srgbClr val="293A55"/>
                </a:solidFill>
                <a:latin typeface="+mj-lt"/>
              </a:rPr>
              <a:t>вік</a:t>
            </a:r>
            <a:r>
              <a:rPr lang="ru-RU" sz="1400" dirty="0">
                <a:solidFill>
                  <a:srgbClr val="293A55"/>
                </a:solidFill>
                <a:latin typeface="+mj-lt"/>
              </a:rPr>
              <a:t>, </a:t>
            </a:r>
            <a:r>
              <a:rPr lang="ru-RU" sz="1400" dirty="0" err="1">
                <a:solidFill>
                  <a:srgbClr val="293A55"/>
                </a:solidFill>
                <a:latin typeface="+mj-lt"/>
              </a:rPr>
              <a:t>тяжку</a:t>
            </a:r>
            <a:r>
              <a:rPr lang="ru-RU" sz="1400" dirty="0">
                <a:solidFill>
                  <a:srgbClr val="293A55"/>
                </a:solidFill>
                <a:latin typeface="+mj-lt"/>
              </a:rPr>
              <a:t> хворобу </a:t>
            </a:r>
            <a:r>
              <a:rPr lang="ru-RU" sz="1400" dirty="0" err="1">
                <a:solidFill>
                  <a:srgbClr val="293A55"/>
                </a:solidFill>
                <a:latin typeface="+mj-lt"/>
              </a:rPr>
              <a:t>або</a:t>
            </a:r>
            <a:r>
              <a:rPr lang="ru-RU" sz="1400" dirty="0">
                <a:solidFill>
                  <a:srgbClr val="293A55"/>
                </a:solidFill>
                <a:latin typeface="+mj-lt"/>
              </a:rPr>
              <a:t> </a:t>
            </a:r>
            <a:r>
              <a:rPr lang="ru-RU" sz="1400" dirty="0" err="1">
                <a:solidFill>
                  <a:srgbClr val="293A55"/>
                </a:solidFill>
                <a:latin typeface="+mj-lt"/>
              </a:rPr>
              <a:t>каліцтво</a:t>
            </a:r>
            <a:r>
              <a:rPr lang="ru-RU" sz="1400" dirty="0">
                <a:solidFill>
                  <a:srgbClr val="293A55"/>
                </a:solidFill>
                <a:latin typeface="+mj-lt"/>
              </a:rPr>
              <a:t> </a:t>
            </a:r>
            <a:r>
              <a:rPr lang="ru-RU" sz="1400" dirty="0" err="1">
                <a:solidFill>
                  <a:srgbClr val="293A55"/>
                </a:solidFill>
                <a:latin typeface="+mj-lt"/>
              </a:rPr>
              <a:t>був</a:t>
            </a:r>
            <a:r>
              <a:rPr lang="ru-RU" sz="1400" dirty="0">
                <a:solidFill>
                  <a:srgbClr val="293A55"/>
                </a:solidFill>
                <a:latin typeface="+mj-lt"/>
              </a:rPr>
              <a:t> у </a:t>
            </a:r>
            <a:r>
              <a:rPr lang="ru-RU" sz="1400" dirty="0" err="1">
                <a:solidFill>
                  <a:srgbClr val="293A55"/>
                </a:solidFill>
                <a:latin typeface="+mj-lt"/>
              </a:rPr>
              <a:t>безпорадному</a:t>
            </a:r>
            <a:r>
              <a:rPr lang="ru-RU" sz="1400" dirty="0">
                <a:solidFill>
                  <a:srgbClr val="293A55"/>
                </a:solidFill>
                <a:latin typeface="+mj-lt"/>
              </a:rPr>
              <a:t> </a:t>
            </a:r>
            <a:r>
              <a:rPr lang="ru-RU" sz="1400" dirty="0" err="1">
                <a:solidFill>
                  <a:srgbClr val="293A55"/>
                </a:solidFill>
                <a:latin typeface="+mj-lt"/>
              </a:rPr>
              <a:t>стані</a:t>
            </a:r>
            <a:r>
              <a:rPr lang="ru-RU" sz="1400" dirty="0">
                <a:solidFill>
                  <a:srgbClr val="293A55"/>
                </a:solidFill>
                <a:latin typeface="+mj-lt"/>
              </a:rPr>
              <a:t>.</a:t>
            </a:r>
          </a:p>
          <a:p>
            <a:pPr algn="just"/>
            <a:r>
              <a:rPr lang="ru-RU" sz="1400" dirty="0">
                <a:solidFill>
                  <a:srgbClr val="293A55"/>
                </a:solidFill>
                <a:latin typeface="+mj-lt"/>
              </a:rPr>
              <a:t>   </a:t>
            </a:r>
            <a:r>
              <a:rPr lang="ru-RU" sz="1400" dirty="0" err="1">
                <a:solidFill>
                  <a:srgbClr val="293A55"/>
                </a:solidFill>
                <a:latin typeface="+mj-lt"/>
              </a:rPr>
              <a:t>Виходячи</a:t>
            </a:r>
            <a:r>
              <a:rPr lang="ru-RU" sz="1400" dirty="0">
                <a:solidFill>
                  <a:srgbClr val="293A55"/>
                </a:solidFill>
                <a:latin typeface="+mj-lt"/>
              </a:rPr>
              <a:t> </a:t>
            </a:r>
            <a:r>
              <a:rPr lang="ru-RU" sz="1400" dirty="0" err="1">
                <a:solidFill>
                  <a:srgbClr val="293A55"/>
                </a:solidFill>
                <a:latin typeface="+mj-lt"/>
              </a:rPr>
              <a:t>зі</a:t>
            </a:r>
            <a:r>
              <a:rPr lang="ru-RU" sz="1400" dirty="0">
                <a:solidFill>
                  <a:srgbClr val="293A55"/>
                </a:solidFill>
                <a:latin typeface="+mj-lt"/>
              </a:rPr>
              <a:t> </a:t>
            </a:r>
            <a:r>
              <a:rPr lang="ru-RU" sz="1400" dirty="0" err="1">
                <a:solidFill>
                  <a:srgbClr val="293A55"/>
                </a:solidFill>
                <a:latin typeface="+mj-lt"/>
              </a:rPr>
              <a:t>змісту</a:t>
            </a:r>
            <a:r>
              <a:rPr lang="ru-RU" sz="1400" dirty="0">
                <a:solidFill>
                  <a:srgbClr val="293A55"/>
                </a:solidFill>
                <a:latin typeface="+mj-lt"/>
              </a:rPr>
              <a:t> </a:t>
            </a:r>
            <a:r>
              <a:rPr lang="ru-RU" sz="1400" dirty="0" err="1">
                <a:solidFill>
                  <a:srgbClr val="293A55"/>
                </a:solidFill>
                <a:latin typeface="+mj-lt"/>
              </a:rPr>
              <a:t>частини</a:t>
            </a:r>
            <a:r>
              <a:rPr lang="ru-RU" sz="1400" dirty="0">
                <a:solidFill>
                  <a:srgbClr val="293A55"/>
                </a:solidFill>
                <a:latin typeface="+mj-lt"/>
              </a:rPr>
              <a:t> </a:t>
            </a:r>
            <a:r>
              <a:rPr lang="ru-RU" sz="1400" dirty="0" err="1">
                <a:solidFill>
                  <a:srgbClr val="293A55"/>
                </a:solidFill>
                <a:latin typeface="+mj-lt"/>
              </a:rPr>
              <a:t>п`ятої</a:t>
            </a:r>
            <a:r>
              <a:rPr lang="ru-RU" sz="1400" dirty="0">
                <a:solidFill>
                  <a:srgbClr val="293A55"/>
                </a:solidFill>
                <a:latin typeface="+mj-lt"/>
              </a:rPr>
              <a:t> </a:t>
            </a:r>
            <a:r>
              <a:rPr lang="ru-RU" sz="1400" dirty="0" err="1">
                <a:solidFill>
                  <a:srgbClr val="293A55"/>
                </a:solidFill>
                <a:latin typeface="+mj-lt"/>
              </a:rPr>
              <a:t>статті</a:t>
            </a:r>
            <a:r>
              <a:rPr lang="ru-RU" sz="1400" dirty="0">
                <a:solidFill>
                  <a:srgbClr val="293A55"/>
                </a:solidFill>
                <a:latin typeface="+mj-lt"/>
              </a:rPr>
              <a:t> 1224 ЦК </a:t>
            </a:r>
            <a:r>
              <a:rPr lang="ru-RU" sz="1400" dirty="0" err="1">
                <a:solidFill>
                  <a:srgbClr val="293A55"/>
                </a:solidFill>
                <a:latin typeface="+mj-lt"/>
              </a:rPr>
              <a:t>України</a:t>
            </a:r>
            <a:r>
              <a:rPr lang="ru-RU" sz="1400" dirty="0">
                <a:solidFill>
                  <a:srgbClr val="293A55"/>
                </a:solidFill>
                <a:latin typeface="+mj-lt"/>
              </a:rPr>
              <a:t> та з </a:t>
            </a:r>
            <a:r>
              <a:rPr lang="ru-RU" sz="1400" dirty="0" err="1">
                <a:solidFill>
                  <a:srgbClr val="293A55"/>
                </a:solidFill>
                <a:latin typeface="+mj-lt"/>
              </a:rPr>
              <a:t>урахуванням</a:t>
            </a:r>
            <a:r>
              <a:rPr lang="ru-RU" sz="1400" dirty="0">
                <a:solidFill>
                  <a:srgbClr val="293A55"/>
                </a:solidFill>
                <a:latin typeface="+mj-lt"/>
              </a:rPr>
              <a:t> </a:t>
            </a:r>
            <a:r>
              <a:rPr lang="ru-RU" sz="1400" dirty="0" err="1">
                <a:solidFill>
                  <a:srgbClr val="293A55"/>
                </a:solidFill>
                <a:latin typeface="+mj-lt"/>
              </a:rPr>
              <a:t>роз`яснень</a:t>
            </a:r>
            <a:r>
              <a:rPr lang="ru-RU" sz="1400" dirty="0">
                <a:solidFill>
                  <a:srgbClr val="293A55"/>
                </a:solidFill>
                <a:latin typeface="+mj-lt"/>
              </a:rPr>
              <a:t>, </a:t>
            </a:r>
            <a:r>
              <a:rPr lang="ru-RU" sz="1400" dirty="0" err="1">
                <a:solidFill>
                  <a:srgbClr val="293A55"/>
                </a:solidFill>
                <a:latin typeface="+mj-lt"/>
              </a:rPr>
              <a:t>наданих</a:t>
            </a:r>
            <a:r>
              <a:rPr lang="ru-RU" sz="1400" dirty="0">
                <a:solidFill>
                  <a:srgbClr val="293A55"/>
                </a:solidFill>
                <a:latin typeface="+mj-lt"/>
              </a:rPr>
              <a:t> судам у </a:t>
            </a:r>
            <a:r>
              <a:rPr lang="ru-RU" sz="1400" dirty="0" err="1">
                <a:solidFill>
                  <a:srgbClr val="293A55"/>
                </a:solidFill>
                <a:latin typeface="+mj-lt"/>
              </a:rPr>
              <a:t>пункті</a:t>
            </a:r>
            <a:r>
              <a:rPr lang="ru-RU" sz="1400" dirty="0">
                <a:solidFill>
                  <a:srgbClr val="293A55"/>
                </a:solidFill>
                <a:latin typeface="+mj-lt"/>
              </a:rPr>
              <a:t> 6 постанови Пленуму Верховного Суду </a:t>
            </a:r>
            <a:r>
              <a:rPr lang="ru-RU" sz="1400" dirty="0" err="1">
                <a:solidFill>
                  <a:srgbClr val="293A55"/>
                </a:solidFill>
                <a:latin typeface="+mj-lt"/>
              </a:rPr>
              <a:t>України</a:t>
            </a:r>
            <a:r>
              <a:rPr lang="ru-RU" sz="1400" dirty="0">
                <a:solidFill>
                  <a:srgbClr val="293A55"/>
                </a:solidFill>
                <a:latin typeface="+mj-lt"/>
              </a:rPr>
              <a:t> </a:t>
            </a:r>
            <a:r>
              <a:rPr lang="ru-RU" sz="1400" dirty="0" err="1">
                <a:solidFill>
                  <a:srgbClr val="293A55"/>
                </a:solidFill>
                <a:latin typeface="+mj-lt"/>
              </a:rPr>
              <a:t>від</a:t>
            </a:r>
            <a:r>
              <a:rPr lang="ru-RU" sz="1400" dirty="0">
                <a:solidFill>
                  <a:srgbClr val="293A55"/>
                </a:solidFill>
                <a:latin typeface="+mj-lt"/>
              </a:rPr>
              <a:t> 30 </a:t>
            </a:r>
            <a:r>
              <a:rPr lang="ru-RU" sz="1400" dirty="0" err="1">
                <a:solidFill>
                  <a:srgbClr val="293A55"/>
                </a:solidFill>
                <a:latin typeface="+mj-lt"/>
              </a:rPr>
              <a:t>травня</a:t>
            </a:r>
            <a:r>
              <a:rPr lang="ru-RU" sz="1400" dirty="0">
                <a:solidFill>
                  <a:srgbClr val="293A55"/>
                </a:solidFill>
                <a:latin typeface="+mj-lt"/>
              </a:rPr>
              <a:t> 2008 року № 7 «Про </a:t>
            </a:r>
            <a:r>
              <a:rPr lang="ru-RU" sz="1400" dirty="0" err="1">
                <a:solidFill>
                  <a:srgbClr val="293A55"/>
                </a:solidFill>
                <a:latin typeface="+mj-lt"/>
              </a:rPr>
              <a:t>судову</a:t>
            </a:r>
            <a:r>
              <a:rPr lang="ru-RU" sz="1400" dirty="0">
                <a:solidFill>
                  <a:srgbClr val="293A55"/>
                </a:solidFill>
                <a:latin typeface="+mj-lt"/>
              </a:rPr>
              <a:t> практику у справах про </a:t>
            </a:r>
            <a:r>
              <a:rPr lang="ru-RU" sz="1400" dirty="0" err="1">
                <a:solidFill>
                  <a:srgbClr val="293A55"/>
                </a:solidFill>
                <a:latin typeface="+mj-lt"/>
              </a:rPr>
              <a:t>спадкування</a:t>
            </a:r>
            <a:r>
              <a:rPr lang="ru-RU" sz="1400" dirty="0">
                <a:solidFill>
                  <a:srgbClr val="293A55"/>
                </a:solidFill>
                <a:latin typeface="+mj-lt"/>
              </a:rPr>
              <a:t>», правило </a:t>
            </a:r>
            <a:r>
              <a:rPr lang="ru-RU" sz="1400" dirty="0" err="1">
                <a:solidFill>
                  <a:srgbClr val="293A55"/>
                </a:solidFill>
                <a:latin typeface="+mj-lt"/>
              </a:rPr>
              <a:t>частини</a:t>
            </a:r>
            <a:r>
              <a:rPr lang="ru-RU" sz="1400" dirty="0">
                <a:solidFill>
                  <a:srgbClr val="293A55"/>
                </a:solidFill>
                <a:latin typeface="+mj-lt"/>
              </a:rPr>
              <a:t> </a:t>
            </a:r>
            <a:r>
              <a:rPr lang="ru-RU" sz="1400" dirty="0" err="1">
                <a:solidFill>
                  <a:srgbClr val="293A55"/>
                </a:solidFill>
                <a:latin typeface="+mj-lt"/>
              </a:rPr>
              <a:t>п`ятої</a:t>
            </a:r>
            <a:r>
              <a:rPr lang="ru-RU" sz="1400" dirty="0">
                <a:solidFill>
                  <a:srgbClr val="293A55"/>
                </a:solidFill>
                <a:latin typeface="+mj-lt"/>
              </a:rPr>
              <a:t> </a:t>
            </a:r>
            <a:r>
              <a:rPr lang="ru-RU" sz="1400" dirty="0" err="1">
                <a:solidFill>
                  <a:srgbClr val="293A55"/>
                </a:solidFill>
                <a:latin typeface="+mj-lt"/>
              </a:rPr>
              <a:t>статті</a:t>
            </a:r>
            <a:r>
              <a:rPr lang="ru-RU" sz="1400" dirty="0">
                <a:solidFill>
                  <a:srgbClr val="293A55"/>
                </a:solidFill>
                <a:latin typeface="+mj-lt"/>
              </a:rPr>
              <a:t> 1224 ЦК </a:t>
            </a:r>
            <a:r>
              <a:rPr lang="ru-RU" sz="1400" dirty="0" err="1">
                <a:solidFill>
                  <a:srgbClr val="293A55"/>
                </a:solidFill>
                <a:latin typeface="+mj-lt"/>
              </a:rPr>
              <a:t>України</a:t>
            </a:r>
            <a:r>
              <a:rPr lang="ru-RU" sz="1400" dirty="0">
                <a:solidFill>
                  <a:srgbClr val="293A55"/>
                </a:solidFill>
                <a:latin typeface="+mj-lt"/>
              </a:rPr>
              <a:t> </a:t>
            </a:r>
            <a:r>
              <a:rPr lang="ru-RU" sz="1400" dirty="0" err="1">
                <a:solidFill>
                  <a:srgbClr val="293A55"/>
                </a:solidFill>
                <a:latin typeface="+mj-lt"/>
              </a:rPr>
              <a:t>стосується</a:t>
            </a:r>
            <a:r>
              <a:rPr lang="ru-RU" sz="1400" dirty="0">
                <a:solidFill>
                  <a:srgbClr val="293A55"/>
                </a:solidFill>
                <a:latin typeface="+mj-lt"/>
              </a:rPr>
              <a:t> </a:t>
            </a:r>
            <a:r>
              <a:rPr lang="ru-RU" sz="1400" dirty="0" err="1">
                <a:solidFill>
                  <a:srgbClr val="293A55"/>
                </a:solidFill>
                <a:latin typeface="+mj-lt"/>
              </a:rPr>
              <a:t>всіх</a:t>
            </a:r>
            <a:r>
              <a:rPr lang="ru-RU" sz="1400" dirty="0">
                <a:solidFill>
                  <a:srgbClr val="293A55"/>
                </a:solidFill>
                <a:latin typeface="+mj-lt"/>
              </a:rPr>
              <a:t> </a:t>
            </a:r>
            <a:r>
              <a:rPr lang="ru-RU" sz="1400" dirty="0" err="1">
                <a:solidFill>
                  <a:srgbClr val="293A55"/>
                </a:solidFill>
                <a:latin typeface="+mj-lt"/>
              </a:rPr>
              <a:t>спадкоємців</a:t>
            </a:r>
            <a:r>
              <a:rPr lang="ru-RU" sz="1400" dirty="0">
                <a:solidFill>
                  <a:srgbClr val="293A55"/>
                </a:solidFill>
                <a:latin typeface="+mj-lt"/>
              </a:rPr>
              <a:t> за законом, </a:t>
            </a:r>
            <a:r>
              <a:rPr lang="ru-RU" sz="1400" dirty="0" err="1">
                <a:solidFill>
                  <a:srgbClr val="293A55"/>
                </a:solidFill>
                <a:latin typeface="+mj-lt"/>
              </a:rPr>
              <a:t>зокрема</a:t>
            </a:r>
            <a:r>
              <a:rPr lang="ru-RU" sz="1400" dirty="0">
                <a:solidFill>
                  <a:srgbClr val="293A55"/>
                </a:solidFill>
                <a:latin typeface="+mj-lt"/>
              </a:rPr>
              <a:t> й тих, </a:t>
            </a:r>
            <a:r>
              <a:rPr lang="ru-RU" sz="1400" dirty="0" err="1">
                <a:solidFill>
                  <a:srgbClr val="293A55"/>
                </a:solidFill>
                <a:latin typeface="+mj-lt"/>
              </a:rPr>
              <a:t>які</a:t>
            </a:r>
            <a:r>
              <a:rPr lang="ru-RU" sz="1400" dirty="0">
                <a:solidFill>
                  <a:srgbClr val="293A55"/>
                </a:solidFill>
                <a:latin typeface="+mj-lt"/>
              </a:rPr>
              <a:t> </a:t>
            </a:r>
            <a:r>
              <a:rPr lang="ru-RU" sz="1400" dirty="0" err="1">
                <a:solidFill>
                  <a:srgbClr val="293A55"/>
                </a:solidFill>
                <a:latin typeface="+mj-lt"/>
              </a:rPr>
              <a:t>відповідно</a:t>
            </a:r>
            <a:r>
              <a:rPr lang="ru-RU" sz="1400" dirty="0">
                <a:solidFill>
                  <a:srgbClr val="293A55"/>
                </a:solidFill>
                <a:latin typeface="+mj-lt"/>
              </a:rPr>
              <a:t> до СК </a:t>
            </a:r>
            <a:r>
              <a:rPr lang="ru-RU" sz="1400" dirty="0" err="1">
                <a:solidFill>
                  <a:srgbClr val="293A55"/>
                </a:solidFill>
                <a:latin typeface="+mj-lt"/>
              </a:rPr>
              <a:t>України</a:t>
            </a:r>
            <a:r>
              <a:rPr lang="ru-RU" sz="1400" dirty="0">
                <a:solidFill>
                  <a:srgbClr val="293A55"/>
                </a:solidFill>
                <a:latin typeface="+mj-lt"/>
              </a:rPr>
              <a:t> не </a:t>
            </a:r>
            <a:r>
              <a:rPr lang="ru-RU" sz="1400" dirty="0" err="1">
                <a:solidFill>
                  <a:srgbClr val="293A55"/>
                </a:solidFill>
                <a:latin typeface="+mj-lt"/>
              </a:rPr>
              <a:t>були</a:t>
            </a:r>
            <a:r>
              <a:rPr lang="ru-RU" sz="1400" dirty="0">
                <a:solidFill>
                  <a:srgbClr val="293A55"/>
                </a:solidFill>
                <a:latin typeface="+mj-lt"/>
              </a:rPr>
              <a:t> </a:t>
            </a:r>
            <a:r>
              <a:rPr lang="ru-RU" sz="1400" dirty="0" err="1">
                <a:solidFill>
                  <a:srgbClr val="293A55"/>
                </a:solidFill>
                <a:latin typeface="+mj-lt"/>
              </a:rPr>
              <a:t>зобов`язані</a:t>
            </a:r>
            <a:r>
              <a:rPr lang="ru-RU" sz="1400" dirty="0">
                <a:solidFill>
                  <a:srgbClr val="293A55"/>
                </a:solidFill>
                <a:latin typeface="+mj-lt"/>
              </a:rPr>
              <a:t> </a:t>
            </a:r>
            <a:r>
              <a:rPr lang="ru-RU" sz="1400" dirty="0" err="1">
                <a:solidFill>
                  <a:srgbClr val="293A55"/>
                </a:solidFill>
                <a:latin typeface="+mj-lt"/>
              </a:rPr>
              <a:t>утримувати</a:t>
            </a:r>
            <a:r>
              <a:rPr lang="ru-RU" sz="1400" dirty="0">
                <a:solidFill>
                  <a:srgbClr val="293A55"/>
                </a:solidFill>
                <a:latin typeface="+mj-lt"/>
              </a:rPr>
              <a:t> </a:t>
            </a:r>
            <a:r>
              <a:rPr lang="ru-RU" sz="1400" dirty="0" err="1">
                <a:solidFill>
                  <a:srgbClr val="293A55"/>
                </a:solidFill>
                <a:latin typeface="+mj-lt"/>
              </a:rPr>
              <a:t>спадкодавця</a:t>
            </a:r>
            <a:r>
              <a:rPr lang="ru-RU" sz="1400" dirty="0">
                <a:solidFill>
                  <a:srgbClr val="293A55"/>
                </a:solidFill>
                <a:latin typeface="+mj-lt"/>
              </a:rPr>
              <a:t>. </a:t>
            </a:r>
            <a:r>
              <a:rPr lang="ru-RU" sz="1400" b="1" dirty="0" err="1">
                <a:solidFill>
                  <a:srgbClr val="293A55"/>
                </a:solidFill>
                <a:latin typeface="+mj-lt"/>
              </a:rPr>
              <a:t>Безпорадним</a:t>
            </a:r>
            <a:r>
              <a:rPr lang="ru-RU" sz="1400" b="1" dirty="0">
                <a:solidFill>
                  <a:srgbClr val="293A55"/>
                </a:solidFill>
                <a:latin typeface="+mj-lt"/>
              </a:rPr>
              <a:t> </a:t>
            </a:r>
            <a:r>
              <a:rPr lang="ru-RU" sz="1400" b="1" dirty="0" err="1">
                <a:solidFill>
                  <a:srgbClr val="293A55"/>
                </a:solidFill>
                <a:latin typeface="+mj-lt"/>
              </a:rPr>
              <a:t>слід</a:t>
            </a:r>
            <a:r>
              <a:rPr lang="ru-RU" sz="1400" b="1" dirty="0">
                <a:solidFill>
                  <a:srgbClr val="293A55"/>
                </a:solidFill>
                <a:latin typeface="+mj-lt"/>
              </a:rPr>
              <a:t> </a:t>
            </a:r>
            <a:r>
              <a:rPr lang="ru-RU" sz="1400" b="1" dirty="0" err="1">
                <a:solidFill>
                  <a:srgbClr val="293A55"/>
                </a:solidFill>
                <a:latin typeface="+mj-lt"/>
              </a:rPr>
              <a:t>розуміти</a:t>
            </a:r>
            <a:r>
              <a:rPr lang="ru-RU" sz="1400" b="1" dirty="0">
                <a:solidFill>
                  <a:srgbClr val="293A55"/>
                </a:solidFill>
                <a:latin typeface="+mj-lt"/>
              </a:rPr>
              <a:t> стан особи, </a:t>
            </a:r>
            <a:r>
              <a:rPr lang="ru-RU" sz="1400" b="1" dirty="0" err="1">
                <a:solidFill>
                  <a:srgbClr val="293A55"/>
                </a:solidFill>
                <a:latin typeface="+mj-lt"/>
              </a:rPr>
              <a:t>зумовлений</a:t>
            </a:r>
            <a:r>
              <a:rPr lang="ru-RU" sz="1400" b="1" dirty="0">
                <a:solidFill>
                  <a:srgbClr val="293A55"/>
                </a:solidFill>
                <a:latin typeface="+mj-lt"/>
              </a:rPr>
              <a:t> </a:t>
            </a:r>
            <a:r>
              <a:rPr lang="ru-RU" sz="1400" b="1" dirty="0" err="1">
                <a:solidFill>
                  <a:srgbClr val="293A55"/>
                </a:solidFill>
                <a:latin typeface="+mj-lt"/>
              </a:rPr>
              <a:t>похилим</a:t>
            </a:r>
            <a:r>
              <a:rPr lang="ru-RU" sz="1400" b="1" dirty="0">
                <a:solidFill>
                  <a:srgbClr val="293A55"/>
                </a:solidFill>
                <a:latin typeface="+mj-lt"/>
              </a:rPr>
              <a:t> </a:t>
            </a:r>
            <a:r>
              <a:rPr lang="ru-RU" sz="1400" b="1" dirty="0" err="1">
                <a:solidFill>
                  <a:srgbClr val="293A55"/>
                </a:solidFill>
                <a:latin typeface="+mj-lt"/>
              </a:rPr>
              <a:t>віком</a:t>
            </a:r>
            <a:r>
              <a:rPr lang="ru-RU" sz="1400" b="1" dirty="0">
                <a:solidFill>
                  <a:srgbClr val="293A55"/>
                </a:solidFill>
                <a:latin typeface="+mj-lt"/>
              </a:rPr>
              <a:t>, тяжкою хворобою </a:t>
            </a:r>
            <a:r>
              <a:rPr lang="ru-RU" sz="1400" b="1" dirty="0" err="1">
                <a:solidFill>
                  <a:srgbClr val="293A55"/>
                </a:solidFill>
                <a:latin typeface="+mj-lt"/>
              </a:rPr>
              <a:t>або</a:t>
            </a:r>
            <a:r>
              <a:rPr lang="ru-RU" sz="1400" b="1" dirty="0">
                <a:solidFill>
                  <a:srgbClr val="293A55"/>
                </a:solidFill>
                <a:latin typeface="+mj-lt"/>
              </a:rPr>
              <a:t> </a:t>
            </a:r>
            <a:r>
              <a:rPr lang="ru-RU" sz="1400" b="1" dirty="0" err="1">
                <a:solidFill>
                  <a:srgbClr val="293A55"/>
                </a:solidFill>
                <a:latin typeface="+mj-lt"/>
              </a:rPr>
              <a:t>каліцтвом</a:t>
            </a:r>
            <a:r>
              <a:rPr lang="ru-RU" sz="1400" b="1" dirty="0">
                <a:solidFill>
                  <a:srgbClr val="293A55"/>
                </a:solidFill>
                <a:latin typeface="+mj-lt"/>
              </a:rPr>
              <a:t>, коли вона не </a:t>
            </a:r>
            <a:r>
              <a:rPr lang="ru-RU" sz="1400" b="1" dirty="0" err="1">
                <a:solidFill>
                  <a:srgbClr val="293A55"/>
                </a:solidFill>
                <a:latin typeface="+mj-lt"/>
              </a:rPr>
              <a:t>може</a:t>
            </a:r>
            <a:r>
              <a:rPr lang="ru-RU" sz="1400" b="1" dirty="0">
                <a:solidFill>
                  <a:srgbClr val="293A55"/>
                </a:solidFill>
                <a:latin typeface="+mj-lt"/>
              </a:rPr>
              <a:t> </a:t>
            </a:r>
            <a:r>
              <a:rPr lang="ru-RU" sz="1400" b="1" dirty="0" err="1">
                <a:solidFill>
                  <a:srgbClr val="293A55"/>
                </a:solidFill>
                <a:latin typeface="+mj-lt"/>
              </a:rPr>
              <a:t>самостійно</a:t>
            </a:r>
            <a:r>
              <a:rPr lang="ru-RU" sz="1400" b="1" dirty="0">
                <a:solidFill>
                  <a:srgbClr val="293A55"/>
                </a:solidFill>
                <a:latin typeface="+mj-lt"/>
              </a:rPr>
              <a:t> </a:t>
            </a:r>
            <a:r>
              <a:rPr lang="ru-RU" sz="1400" b="1" dirty="0" err="1">
                <a:solidFill>
                  <a:srgbClr val="293A55"/>
                </a:solidFill>
                <a:latin typeface="+mj-lt"/>
              </a:rPr>
              <a:t>забезпечити</a:t>
            </a:r>
            <a:r>
              <a:rPr lang="ru-RU" sz="1400" b="1" dirty="0">
                <a:solidFill>
                  <a:srgbClr val="293A55"/>
                </a:solidFill>
                <a:latin typeface="+mj-lt"/>
              </a:rPr>
              <a:t> </a:t>
            </a:r>
            <a:r>
              <a:rPr lang="ru-RU" sz="1400" b="1" dirty="0" err="1">
                <a:solidFill>
                  <a:srgbClr val="293A55"/>
                </a:solidFill>
                <a:latin typeface="+mj-lt"/>
              </a:rPr>
              <a:t>умови</a:t>
            </a:r>
            <a:r>
              <a:rPr lang="ru-RU" sz="1400" b="1" dirty="0">
                <a:solidFill>
                  <a:srgbClr val="293A55"/>
                </a:solidFill>
                <a:latin typeface="+mj-lt"/>
              </a:rPr>
              <a:t> </a:t>
            </a:r>
            <a:r>
              <a:rPr lang="ru-RU" sz="1400" b="1" dirty="0" err="1">
                <a:solidFill>
                  <a:srgbClr val="293A55"/>
                </a:solidFill>
                <a:latin typeface="+mj-lt"/>
              </a:rPr>
              <a:t>свого</a:t>
            </a:r>
            <a:r>
              <a:rPr lang="ru-RU" sz="1400" b="1" dirty="0">
                <a:solidFill>
                  <a:srgbClr val="293A55"/>
                </a:solidFill>
                <a:latin typeface="+mj-lt"/>
              </a:rPr>
              <a:t> </a:t>
            </a:r>
            <a:r>
              <a:rPr lang="ru-RU" sz="1400" b="1" dirty="0" err="1">
                <a:solidFill>
                  <a:srgbClr val="293A55"/>
                </a:solidFill>
                <a:latin typeface="+mj-lt"/>
              </a:rPr>
              <a:t>життя</a:t>
            </a:r>
            <a:r>
              <a:rPr lang="ru-RU" sz="1400" b="1" dirty="0">
                <a:solidFill>
                  <a:srgbClr val="293A55"/>
                </a:solidFill>
                <a:latin typeface="+mj-lt"/>
              </a:rPr>
              <a:t>, </a:t>
            </a:r>
            <a:r>
              <a:rPr lang="ru-RU" sz="1400" b="1" dirty="0" err="1">
                <a:solidFill>
                  <a:srgbClr val="293A55"/>
                </a:solidFill>
                <a:latin typeface="+mj-lt"/>
              </a:rPr>
              <a:t>потребує</a:t>
            </a:r>
            <a:r>
              <a:rPr lang="ru-RU" sz="1400" b="1" dirty="0">
                <a:solidFill>
                  <a:srgbClr val="293A55"/>
                </a:solidFill>
                <a:latin typeface="+mj-lt"/>
              </a:rPr>
              <a:t> </a:t>
            </a:r>
            <a:r>
              <a:rPr lang="ru-RU" sz="1400" b="1" dirty="0" err="1">
                <a:solidFill>
                  <a:srgbClr val="293A55"/>
                </a:solidFill>
                <a:latin typeface="+mj-lt"/>
              </a:rPr>
              <a:t>стороннього</a:t>
            </a:r>
            <a:r>
              <a:rPr lang="ru-RU" sz="1400" b="1" dirty="0">
                <a:solidFill>
                  <a:srgbClr val="293A55"/>
                </a:solidFill>
                <a:latin typeface="+mj-lt"/>
              </a:rPr>
              <a:t> догляду, </a:t>
            </a:r>
            <a:r>
              <a:rPr lang="ru-RU" sz="1400" b="1" dirty="0" err="1">
                <a:solidFill>
                  <a:srgbClr val="293A55"/>
                </a:solidFill>
                <a:latin typeface="+mj-lt"/>
              </a:rPr>
              <a:t>допомоги</a:t>
            </a:r>
            <a:r>
              <a:rPr lang="ru-RU" sz="1400" b="1" dirty="0">
                <a:solidFill>
                  <a:srgbClr val="293A55"/>
                </a:solidFill>
                <a:latin typeface="+mj-lt"/>
              </a:rPr>
              <a:t> та </a:t>
            </a:r>
            <a:r>
              <a:rPr lang="ru-RU" sz="1400" b="1" dirty="0" err="1">
                <a:solidFill>
                  <a:srgbClr val="293A55"/>
                </a:solidFill>
                <a:latin typeface="+mj-lt"/>
              </a:rPr>
              <a:t>піклування</a:t>
            </a:r>
            <a:r>
              <a:rPr lang="ru-RU" sz="1400" b="1" dirty="0">
                <a:solidFill>
                  <a:srgbClr val="293A55"/>
                </a:solidFill>
                <a:latin typeface="+mj-lt"/>
              </a:rPr>
              <a:t>.</a:t>
            </a:r>
          </a:p>
          <a:p>
            <a:pPr algn="just"/>
            <a:r>
              <a:rPr lang="ru-RU" sz="1400" dirty="0">
                <a:solidFill>
                  <a:srgbClr val="293A55"/>
                </a:solidFill>
                <a:latin typeface="+mj-lt"/>
              </a:rPr>
              <a:t>   </a:t>
            </a:r>
            <a:r>
              <a:rPr lang="ru-RU" sz="1400" b="1" dirty="0">
                <a:solidFill>
                  <a:srgbClr val="293A55"/>
                </a:solidFill>
                <a:latin typeface="+mj-lt"/>
              </a:rPr>
              <a:t>Суд при </a:t>
            </a:r>
            <a:r>
              <a:rPr lang="ru-RU" sz="1400" b="1" dirty="0" err="1">
                <a:solidFill>
                  <a:srgbClr val="293A55"/>
                </a:solidFill>
                <a:latin typeface="+mj-lt"/>
              </a:rPr>
              <a:t>вирішенні</a:t>
            </a:r>
            <a:r>
              <a:rPr lang="ru-RU" sz="1400" b="1" dirty="0">
                <a:solidFill>
                  <a:srgbClr val="293A55"/>
                </a:solidFill>
                <a:latin typeface="+mj-lt"/>
              </a:rPr>
              <a:t> </a:t>
            </a:r>
            <a:r>
              <a:rPr lang="ru-RU" sz="1400" b="1" dirty="0" err="1">
                <a:solidFill>
                  <a:srgbClr val="293A55"/>
                </a:solidFill>
                <a:latin typeface="+mj-lt"/>
              </a:rPr>
              <a:t>справи</a:t>
            </a:r>
            <a:r>
              <a:rPr lang="ru-RU" sz="1400" b="1" dirty="0">
                <a:solidFill>
                  <a:srgbClr val="293A55"/>
                </a:solidFill>
                <a:latin typeface="+mj-lt"/>
              </a:rPr>
              <a:t> про </a:t>
            </a:r>
            <a:r>
              <a:rPr lang="ru-RU" sz="1400" b="1" dirty="0" err="1">
                <a:solidFill>
                  <a:srgbClr val="293A55"/>
                </a:solidFill>
                <a:latin typeface="+mj-lt"/>
              </a:rPr>
              <a:t>усунення</a:t>
            </a:r>
            <a:r>
              <a:rPr lang="ru-RU" sz="1400" b="1" dirty="0">
                <a:solidFill>
                  <a:srgbClr val="293A55"/>
                </a:solidFill>
                <a:latin typeface="+mj-lt"/>
              </a:rPr>
              <a:t> особи </a:t>
            </a:r>
            <a:r>
              <a:rPr lang="ru-RU" sz="1400" b="1" dirty="0" err="1">
                <a:solidFill>
                  <a:srgbClr val="293A55"/>
                </a:solidFill>
                <a:latin typeface="+mj-lt"/>
              </a:rPr>
              <a:t>від</a:t>
            </a:r>
            <a:r>
              <a:rPr lang="ru-RU" sz="1400" b="1" dirty="0">
                <a:solidFill>
                  <a:srgbClr val="293A55"/>
                </a:solidFill>
                <a:latin typeface="+mj-lt"/>
              </a:rPr>
              <a:t> права на </a:t>
            </a:r>
            <a:r>
              <a:rPr lang="ru-RU" sz="1400" b="1" dirty="0" err="1">
                <a:solidFill>
                  <a:srgbClr val="293A55"/>
                </a:solidFill>
                <a:latin typeface="+mj-lt"/>
              </a:rPr>
              <a:t>спадкування</a:t>
            </a:r>
            <a:r>
              <a:rPr lang="ru-RU" sz="1400" b="1" dirty="0">
                <a:solidFill>
                  <a:srgbClr val="293A55"/>
                </a:solidFill>
                <a:latin typeface="+mj-lt"/>
              </a:rPr>
              <a:t> повинен </a:t>
            </a:r>
            <a:r>
              <a:rPr lang="ru-RU" sz="1400" b="1" dirty="0" err="1">
                <a:solidFill>
                  <a:srgbClr val="293A55"/>
                </a:solidFill>
                <a:latin typeface="+mj-lt"/>
              </a:rPr>
              <a:t>установити</a:t>
            </a:r>
            <a:r>
              <a:rPr lang="ru-RU" sz="1400" b="1" dirty="0">
                <a:solidFill>
                  <a:srgbClr val="293A55"/>
                </a:solidFill>
                <a:latin typeface="+mj-lt"/>
              </a:rPr>
              <a:t> як факт </a:t>
            </a:r>
            <a:r>
              <a:rPr lang="ru-RU" sz="1400" b="1" dirty="0" err="1">
                <a:solidFill>
                  <a:srgbClr val="293A55"/>
                </a:solidFill>
                <a:latin typeface="+mj-lt"/>
              </a:rPr>
              <a:t>ухилення</a:t>
            </a:r>
            <a:r>
              <a:rPr lang="ru-RU" sz="1400" b="1" dirty="0">
                <a:solidFill>
                  <a:srgbClr val="293A55"/>
                </a:solidFill>
                <a:latin typeface="+mj-lt"/>
              </a:rPr>
              <a:t> особи </a:t>
            </a:r>
            <a:r>
              <a:rPr lang="ru-RU" sz="1400" b="1" dirty="0" err="1">
                <a:solidFill>
                  <a:srgbClr val="293A55"/>
                </a:solidFill>
                <a:latin typeface="+mj-lt"/>
              </a:rPr>
              <a:t>від</a:t>
            </a:r>
            <a:r>
              <a:rPr lang="ru-RU" sz="1400" b="1" dirty="0">
                <a:solidFill>
                  <a:srgbClr val="293A55"/>
                </a:solidFill>
                <a:latin typeface="+mj-lt"/>
              </a:rPr>
              <a:t> </a:t>
            </a:r>
            <a:r>
              <a:rPr lang="ru-RU" sz="1400" b="1" dirty="0" err="1">
                <a:solidFill>
                  <a:srgbClr val="293A55"/>
                </a:solidFill>
                <a:latin typeface="+mj-lt"/>
              </a:rPr>
              <a:t>надання</a:t>
            </a:r>
            <a:r>
              <a:rPr lang="ru-RU" sz="1400" b="1" dirty="0">
                <a:solidFill>
                  <a:srgbClr val="293A55"/>
                </a:solidFill>
                <a:latin typeface="+mj-lt"/>
              </a:rPr>
              <a:t> </a:t>
            </a:r>
            <a:r>
              <a:rPr lang="ru-RU" sz="1400" b="1" dirty="0" err="1">
                <a:solidFill>
                  <a:srgbClr val="293A55"/>
                </a:solidFill>
                <a:latin typeface="+mj-lt"/>
              </a:rPr>
              <a:t>спадкодавцеві</a:t>
            </a:r>
            <a:r>
              <a:rPr lang="ru-RU" sz="1400" b="1" dirty="0">
                <a:solidFill>
                  <a:srgbClr val="293A55"/>
                </a:solidFill>
                <a:latin typeface="+mj-lt"/>
              </a:rPr>
              <a:t> </a:t>
            </a:r>
            <a:r>
              <a:rPr lang="ru-RU" sz="1400" b="1" dirty="0" err="1">
                <a:solidFill>
                  <a:srgbClr val="293A55"/>
                </a:solidFill>
                <a:latin typeface="+mj-lt"/>
              </a:rPr>
              <a:t>допомоги</a:t>
            </a:r>
            <a:r>
              <a:rPr lang="ru-RU" sz="1400" b="1" dirty="0">
                <a:solidFill>
                  <a:srgbClr val="293A55"/>
                </a:solidFill>
                <a:latin typeface="+mj-lt"/>
              </a:rPr>
              <a:t>, так і факт </a:t>
            </a:r>
            <a:r>
              <a:rPr lang="ru-RU" sz="1400" b="1" dirty="0" err="1">
                <a:solidFill>
                  <a:srgbClr val="293A55"/>
                </a:solidFill>
                <a:latin typeface="+mj-lt"/>
              </a:rPr>
              <a:t>перебування</a:t>
            </a:r>
            <a:r>
              <a:rPr lang="ru-RU" sz="1400" b="1" dirty="0">
                <a:solidFill>
                  <a:srgbClr val="293A55"/>
                </a:solidFill>
                <a:latin typeface="+mj-lt"/>
              </a:rPr>
              <a:t> </a:t>
            </a:r>
            <a:r>
              <a:rPr lang="ru-RU" sz="1400" b="1" dirty="0" err="1">
                <a:solidFill>
                  <a:srgbClr val="293A55"/>
                </a:solidFill>
                <a:latin typeface="+mj-lt"/>
              </a:rPr>
              <a:t>спадкодавця</a:t>
            </a:r>
            <a:r>
              <a:rPr lang="ru-RU" sz="1400" b="1" dirty="0">
                <a:solidFill>
                  <a:srgbClr val="293A55"/>
                </a:solidFill>
                <a:latin typeface="+mj-lt"/>
              </a:rPr>
              <a:t> в </a:t>
            </a:r>
            <a:r>
              <a:rPr lang="ru-RU" sz="1400" b="1" dirty="0" err="1">
                <a:solidFill>
                  <a:srgbClr val="293A55"/>
                </a:solidFill>
                <a:latin typeface="+mj-lt"/>
              </a:rPr>
              <a:t>безпорадному</a:t>
            </a:r>
            <a:r>
              <a:rPr lang="ru-RU" sz="1400" b="1" dirty="0">
                <a:solidFill>
                  <a:srgbClr val="293A55"/>
                </a:solidFill>
                <a:latin typeface="+mj-lt"/>
              </a:rPr>
              <a:t> </a:t>
            </a:r>
            <a:r>
              <a:rPr lang="ru-RU" sz="1400" b="1" dirty="0" err="1">
                <a:solidFill>
                  <a:srgbClr val="293A55"/>
                </a:solidFill>
                <a:latin typeface="+mj-lt"/>
              </a:rPr>
              <a:t>стані</a:t>
            </a:r>
            <a:r>
              <a:rPr lang="ru-RU" sz="1400" b="1" dirty="0">
                <a:solidFill>
                  <a:srgbClr val="293A55"/>
                </a:solidFill>
                <a:latin typeface="+mj-lt"/>
              </a:rPr>
              <a:t> через </a:t>
            </a:r>
            <a:r>
              <a:rPr lang="ru-RU" sz="1400" b="1" dirty="0" err="1">
                <a:solidFill>
                  <a:srgbClr val="293A55"/>
                </a:solidFill>
                <a:latin typeface="+mj-lt"/>
              </a:rPr>
              <a:t>похилий</a:t>
            </a:r>
            <a:r>
              <a:rPr lang="ru-RU" sz="1400" b="1" dirty="0">
                <a:solidFill>
                  <a:srgbClr val="293A55"/>
                </a:solidFill>
                <a:latin typeface="+mj-lt"/>
              </a:rPr>
              <a:t> </a:t>
            </a:r>
            <a:r>
              <a:rPr lang="ru-RU" sz="1400" b="1" dirty="0" err="1">
                <a:solidFill>
                  <a:srgbClr val="293A55"/>
                </a:solidFill>
                <a:latin typeface="+mj-lt"/>
              </a:rPr>
              <a:t>вік</a:t>
            </a:r>
            <a:r>
              <a:rPr lang="ru-RU" sz="1400" b="1" dirty="0">
                <a:solidFill>
                  <a:srgbClr val="293A55"/>
                </a:solidFill>
                <a:latin typeface="+mj-lt"/>
              </a:rPr>
              <a:t>, </a:t>
            </a:r>
            <a:r>
              <a:rPr lang="ru-RU" sz="1400" b="1" dirty="0" err="1">
                <a:solidFill>
                  <a:srgbClr val="293A55"/>
                </a:solidFill>
                <a:latin typeface="+mj-lt"/>
              </a:rPr>
              <a:t>тяжку</a:t>
            </a:r>
            <a:r>
              <a:rPr lang="ru-RU" sz="1400" b="1" dirty="0">
                <a:solidFill>
                  <a:srgbClr val="293A55"/>
                </a:solidFill>
                <a:latin typeface="+mj-lt"/>
              </a:rPr>
              <a:t> хворобу </a:t>
            </a:r>
            <a:r>
              <a:rPr lang="ru-RU" sz="1400" b="1" dirty="0" err="1">
                <a:solidFill>
                  <a:srgbClr val="293A55"/>
                </a:solidFill>
                <a:latin typeface="+mj-lt"/>
              </a:rPr>
              <a:t>або</a:t>
            </a:r>
            <a:r>
              <a:rPr lang="ru-RU" sz="1400" b="1" dirty="0">
                <a:solidFill>
                  <a:srgbClr val="293A55"/>
                </a:solidFill>
                <a:latin typeface="+mj-lt"/>
              </a:rPr>
              <a:t> </a:t>
            </a:r>
            <a:r>
              <a:rPr lang="ru-RU" sz="1400" b="1" dirty="0" err="1">
                <a:solidFill>
                  <a:srgbClr val="293A55"/>
                </a:solidFill>
                <a:latin typeface="+mj-lt"/>
              </a:rPr>
              <a:t>каліцтво</a:t>
            </a:r>
            <a:r>
              <a:rPr lang="ru-RU" sz="1400" b="1" dirty="0">
                <a:solidFill>
                  <a:srgbClr val="293A55"/>
                </a:solidFill>
                <a:latin typeface="+mj-lt"/>
              </a:rPr>
              <a:t> та потребу </a:t>
            </a:r>
            <a:r>
              <a:rPr lang="ru-RU" sz="1400" b="1" dirty="0" err="1">
                <a:solidFill>
                  <a:srgbClr val="293A55"/>
                </a:solidFill>
                <a:latin typeface="+mj-lt"/>
              </a:rPr>
              <a:t>спадкодавця</a:t>
            </a:r>
            <a:r>
              <a:rPr lang="ru-RU" sz="1400" b="1" dirty="0">
                <a:solidFill>
                  <a:srgbClr val="293A55"/>
                </a:solidFill>
                <a:latin typeface="+mj-lt"/>
              </a:rPr>
              <a:t> в </a:t>
            </a:r>
            <a:r>
              <a:rPr lang="ru-RU" sz="1400" b="1" dirty="0" err="1">
                <a:solidFill>
                  <a:srgbClr val="293A55"/>
                </a:solidFill>
                <a:latin typeface="+mj-lt"/>
              </a:rPr>
              <a:t>допомозі</a:t>
            </a:r>
            <a:r>
              <a:rPr lang="ru-RU" sz="1400" b="1" dirty="0">
                <a:solidFill>
                  <a:srgbClr val="293A55"/>
                </a:solidFill>
                <a:latin typeface="+mj-lt"/>
              </a:rPr>
              <a:t> </a:t>
            </a:r>
            <a:r>
              <a:rPr lang="ru-RU" sz="1400" b="1" dirty="0" err="1">
                <a:solidFill>
                  <a:srgbClr val="293A55"/>
                </a:solidFill>
                <a:latin typeface="+mj-lt"/>
              </a:rPr>
              <a:t>цієї</a:t>
            </a:r>
            <a:r>
              <a:rPr lang="ru-RU" sz="1400" b="1" dirty="0">
                <a:solidFill>
                  <a:srgbClr val="293A55"/>
                </a:solidFill>
                <a:latin typeface="+mj-lt"/>
              </a:rPr>
              <a:t> особи.</a:t>
            </a:r>
          </a:p>
          <a:p>
            <a:pPr algn="just"/>
            <a:r>
              <a:rPr lang="ru-RU" sz="1400" b="1" dirty="0">
                <a:solidFill>
                  <a:srgbClr val="293A55"/>
                </a:solidFill>
                <a:latin typeface="+mj-lt"/>
              </a:rPr>
              <a:t>   </a:t>
            </a:r>
            <a:r>
              <a:rPr lang="ru-RU" sz="1400" b="1" dirty="0" err="1">
                <a:solidFill>
                  <a:srgbClr val="293A55"/>
                </a:solidFill>
                <a:latin typeface="+mj-lt"/>
              </a:rPr>
              <a:t>Ухилення</a:t>
            </a:r>
            <a:r>
              <a:rPr lang="ru-RU" sz="1400" b="1" dirty="0">
                <a:solidFill>
                  <a:srgbClr val="293A55"/>
                </a:solidFill>
                <a:latin typeface="+mj-lt"/>
              </a:rPr>
              <a:t> особи </a:t>
            </a:r>
            <a:r>
              <a:rPr lang="ru-RU" sz="1400" b="1" dirty="0" err="1">
                <a:solidFill>
                  <a:srgbClr val="293A55"/>
                </a:solidFill>
                <a:latin typeface="+mj-lt"/>
              </a:rPr>
              <a:t>від</a:t>
            </a:r>
            <a:r>
              <a:rPr lang="ru-RU" sz="1400" b="1" dirty="0">
                <a:solidFill>
                  <a:srgbClr val="293A55"/>
                </a:solidFill>
                <a:latin typeface="+mj-lt"/>
              </a:rPr>
              <a:t> </a:t>
            </a:r>
            <a:r>
              <a:rPr lang="ru-RU" sz="1400" b="1" dirty="0" err="1">
                <a:solidFill>
                  <a:srgbClr val="293A55"/>
                </a:solidFill>
                <a:latin typeface="+mj-lt"/>
              </a:rPr>
              <a:t>надання</a:t>
            </a:r>
            <a:r>
              <a:rPr lang="ru-RU" sz="1400" b="1" dirty="0">
                <a:solidFill>
                  <a:srgbClr val="293A55"/>
                </a:solidFill>
                <a:latin typeface="+mj-lt"/>
              </a:rPr>
              <a:t> </a:t>
            </a:r>
            <a:r>
              <a:rPr lang="ru-RU" sz="1400" b="1" dirty="0" err="1">
                <a:solidFill>
                  <a:srgbClr val="293A55"/>
                </a:solidFill>
                <a:latin typeface="+mj-lt"/>
              </a:rPr>
              <a:t>допомоги</a:t>
            </a:r>
            <a:r>
              <a:rPr lang="ru-RU" sz="1400" b="1" dirty="0">
                <a:solidFill>
                  <a:srgbClr val="293A55"/>
                </a:solidFill>
                <a:latin typeface="+mj-lt"/>
              </a:rPr>
              <a:t> </a:t>
            </a:r>
            <a:r>
              <a:rPr lang="ru-RU" sz="1400" b="1" dirty="0" err="1">
                <a:solidFill>
                  <a:srgbClr val="293A55"/>
                </a:solidFill>
                <a:latin typeface="+mj-lt"/>
              </a:rPr>
              <a:t>спадкодавцеві</a:t>
            </a:r>
            <a:r>
              <a:rPr lang="ru-RU" sz="1400" b="1" dirty="0">
                <a:solidFill>
                  <a:srgbClr val="293A55"/>
                </a:solidFill>
                <a:latin typeface="+mj-lt"/>
              </a:rPr>
              <a:t>, </a:t>
            </a:r>
            <a:r>
              <a:rPr lang="ru-RU" sz="1400" b="1" dirty="0" err="1">
                <a:solidFill>
                  <a:srgbClr val="293A55"/>
                </a:solidFill>
                <a:latin typeface="+mj-lt"/>
              </a:rPr>
              <a:t>який</a:t>
            </a:r>
            <a:r>
              <a:rPr lang="ru-RU" sz="1400" b="1" dirty="0">
                <a:solidFill>
                  <a:srgbClr val="293A55"/>
                </a:solidFill>
                <a:latin typeface="+mj-lt"/>
              </a:rPr>
              <a:t> </a:t>
            </a:r>
            <a:r>
              <a:rPr lang="ru-RU" sz="1400" b="1" dirty="0" err="1">
                <a:solidFill>
                  <a:srgbClr val="293A55"/>
                </a:solidFill>
                <a:latin typeface="+mj-lt"/>
              </a:rPr>
              <a:t>потребує</a:t>
            </a:r>
            <a:r>
              <a:rPr lang="ru-RU" sz="1400" b="1" dirty="0">
                <a:solidFill>
                  <a:srgbClr val="293A55"/>
                </a:solidFill>
                <a:latin typeface="+mj-lt"/>
              </a:rPr>
              <a:t> </a:t>
            </a:r>
            <a:r>
              <a:rPr lang="ru-RU" sz="1400" b="1" dirty="0" err="1">
                <a:solidFill>
                  <a:srgbClr val="293A55"/>
                </a:solidFill>
                <a:latin typeface="+mj-lt"/>
              </a:rPr>
              <a:t>допомоги</a:t>
            </a:r>
            <a:r>
              <a:rPr lang="ru-RU" sz="1400" b="1" dirty="0">
                <a:solidFill>
                  <a:srgbClr val="293A55"/>
                </a:solidFill>
                <a:latin typeface="+mj-lt"/>
              </a:rPr>
              <a:t>, </a:t>
            </a:r>
            <a:r>
              <a:rPr lang="ru-RU" sz="1400" b="1" dirty="0" err="1">
                <a:solidFill>
                  <a:srgbClr val="293A55"/>
                </a:solidFill>
                <a:latin typeface="+mj-lt"/>
              </a:rPr>
              <a:t>полягає</a:t>
            </a:r>
            <a:r>
              <a:rPr lang="ru-RU" sz="1400" b="1" dirty="0">
                <a:solidFill>
                  <a:srgbClr val="293A55"/>
                </a:solidFill>
                <a:latin typeface="+mj-lt"/>
              </a:rPr>
              <a:t> в </a:t>
            </a:r>
            <a:r>
              <a:rPr lang="ru-RU" sz="1400" b="1" dirty="0" err="1">
                <a:solidFill>
                  <a:srgbClr val="293A55"/>
                </a:solidFill>
                <a:latin typeface="+mj-lt"/>
              </a:rPr>
              <a:t>умисних</a:t>
            </a:r>
            <a:r>
              <a:rPr lang="ru-RU" sz="1400" b="1" dirty="0">
                <a:solidFill>
                  <a:srgbClr val="293A55"/>
                </a:solidFill>
                <a:latin typeface="+mj-lt"/>
              </a:rPr>
              <a:t> </a:t>
            </a:r>
            <a:r>
              <a:rPr lang="ru-RU" sz="1400" b="1" dirty="0" err="1">
                <a:solidFill>
                  <a:srgbClr val="293A55"/>
                </a:solidFill>
                <a:latin typeface="+mj-lt"/>
              </a:rPr>
              <a:t>діях</a:t>
            </a:r>
            <a:r>
              <a:rPr lang="ru-RU" sz="1400" b="1" dirty="0">
                <a:solidFill>
                  <a:srgbClr val="293A55"/>
                </a:solidFill>
                <a:latin typeface="+mj-lt"/>
              </a:rPr>
              <a:t> </a:t>
            </a:r>
            <a:r>
              <a:rPr lang="ru-RU" sz="1400" b="1" dirty="0" err="1">
                <a:solidFill>
                  <a:srgbClr val="293A55"/>
                </a:solidFill>
                <a:latin typeface="+mj-lt"/>
              </a:rPr>
              <a:t>чи</a:t>
            </a:r>
            <a:r>
              <a:rPr lang="ru-RU" sz="1400" b="1" dirty="0">
                <a:solidFill>
                  <a:srgbClr val="293A55"/>
                </a:solidFill>
                <a:latin typeface="+mj-lt"/>
              </a:rPr>
              <a:t> </a:t>
            </a:r>
            <a:r>
              <a:rPr lang="ru-RU" sz="1400" b="1" dirty="0" err="1">
                <a:solidFill>
                  <a:srgbClr val="293A55"/>
                </a:solidFill>
                <a:latin typeface="+mj-lt"/>
              </a:rPr>
              <a:t>бездіяльності</a:t>
            </a:r>
            <a:r>
              <a:rPr lang="ru-RU" sz="1400" b="1" dirty="0">
                <a:solidFill>
                  <a:srgbClr val="293A55"/>
                </a:solidFill>
                <a:latin typeface="+mj-lt"/>
              </a:rPr>
              <a:t> особи, </a:t>
            </a:r>
            <a:r>
              <a:rPr lang="ru-RU" sz="1400" b="1" dirty="0" err="1">
                <a:solidFill>
                  <a:srgbClr val="293A55"/>
                </a:solidFill>
                <a:latin typeface="+mj-lt"/>
              </a:rPr>
              <a:t>спрямованих</a:t>
            </a:r>
            <a:r>
              <a:rPr lang="ru-RU" sz="1400" b="1" dirty="0">
                <a:solidFill>
                  <a:srgbClr val="293A55"/>
                </a:solidFill>
                <a:latin typeface="+mj-lt"/>
              </a:rPr>
              <a:t> на </a:t>
            </a:r>
            <a:r>
              <a:rPr lang="ru-RU" sz="1400" b="1" dirty="0" err="1">
                <a:solidFill>
                  <a:srgbClr val="293A55"/>
                </a:solidFill>
                <a:latin typeface="+mj-lt"/>
              </a:rPr>
              <a:t>ухилення</a:t>
            </a:r>
            <a:r>
              <a:rPr lang="ru-RU" sz="1400" b="1" dirty="0">
                <a:solidFill>
                  <a:srgbClr val="293A55"/>
                </a:solidFill>
                <a:latin typeface="+mj-lt"/>
              </a:rPr>
              <a:t> </a:t>
            </a:r>
            <a:r>
              <a:rPr lang="ru-RU" sz="1400" b="1" dirty="0" err="1">
                <a:solidFill>
                  <a:srgbClr val="293A55"/>
                </a:solidFill>
                <a:latin typeface="+mj-lt"/>
              </a:rPr>
              <a:t>від</a:t>
            </a:r>
            <a:r>
              <a:rPr lang="ru-RU" sz="1400" b="1" dirty="0">
                <a:solidFill>
                  <a:srgbClr val="293A55"/>
                </a:solidFill>
                <a:latin typeface="+mj-lt"/>
              </a:rPr>
              <a:t> </a:t>
            </a:r>
            <a:r>
              <a:rPr lang="ru-RU" sz="1400" b="1" dirty="0" err="1">
                <a:solidFill>
                  <a:srgbClr val="293A55"/>
                </a:solidFill>
                <a:latin typeface="+mj-lt"/>
              </a:rPr>
              <a:t>обов`язку</a:t>
            </a:r>
            <a:r>
              <a:rPr lang="ru-RU" sz="1400" b="1" dirty="0">
                <a:solidFill>
                  <a:srgbClr val="293A55"/>
                </a:solidFill>
                <a:latin typeface="+mj-lt"/>
              </a:rPr>
              <a:t> </a:t>
            </a:r>
            <a:r>
              <a:rPr lang="ru-RU" sz="1400" b="1" dirty="0" err="1">
                <a:solidFill>
                  <a:srgbClr val="293A55"/>
                </a:solidFill>
                <a:latin typeface="+mj-lt"/>
              </a:rPr>
              <a:t>забезпечити</a:t>
            </a:r>
            <a:r>
              <a:rPr lang="ru-RU" sz="1400" b="1" dirty="0">
                <a:solidFill>
                  <a:srgbClr val="293A55"/>
                </a:solidFill>
                <a:latin typeface="+mj-lt"/>
              </a:rPr>
              <a:t> </a:t>
            </a:r>
            <a:r>
              <a:rPr lang="ru-RU" sz="1400" b="1" dirty="0" err="1">
                <a:solidFill>
                  <a:srgbClr val="293A55"/>
                </a:solidFill>
                <a:latin typeface="+mj-lt"/>
              </a:rPr>
              <a:t>підтримку</a:t>
            </a:r>
            <a:r>
              <a:rPr lang="ru-RU" sz="1400" b="1" dirty="0">
                <a:solidFill>
                  <a:srgbClr val="293A55"/>
                </a:solidFill>
                <a:latin typeface="+mj-lt"/>
              </a:rPr>
              <a:t> та </a:t>
            </a:r>
            <a:r>
              <a:rPr lang="ru-RU" sz="1400" b="1" dirty="0" err="1">
                <a:solidFill>
                  <a:srgbClr val="293A55"/>
                </a:solidFill>
                <a:latin typeface="+mj-lt"/>
              </a:rPr>
              <a:t>допомогу</a:t>
            </a:r>
            <a:r>
              <a:rPr lang="ru-RU" sz="1400" b="1" dirty="0">
                <a:solidFill>
                  <a:srgbClr val="293A55"/>
                </a:solidFill>
                <a:latin typeface="+mj-lt"/>
              </a:rPr>
              <a:t> </a:t>
            </a:r>
            <a:r>
              <a:rPr lang="ru-RU" sz="1400" b="1" dirty="0" err="1">
                <a:solidFill>
                  <a:srgbClr val="293A55"/>
                </a:solidFill>
                <a:latin typeface="+mj-lt"/>
              </a:rPr>
              <a:t>спадкодавцю</a:t>
            </a:r>
            <a:r>
              <a:rPr lang="ru-RU" sz="1400" b="1" dirty="0">
                <a:solidFill>
                  <a:srgbClr val="293A55"/>
                </a:solidFill>
                <a:latin typeface="+mj-lt"/>
              </a:rPr>
              <a:t>, </a:t>
            </a:r>
            <a:r>
              <a:rPr lang="ru-RU" sz="1400" b="1" dirty="0" err="1">
                <a:solidFill>
                  <a:srgbClr val="293A55"/>
                </a:solidFill>
                <a:latin typeface="+mj-lt"/>
              </a:rPr>
              <a:t>тобто</a:t>
            </a:r>
            <a:r>
              <a:rPr lang="ru-RU" sz="1400" b="1" dirty="0">
                <a:solidFill>
                  <a:srgbClr val="293A55"/>
                </a:solidFill>
                <a:latin typeface="+mj-lt"/>
              </a:rPr>
              <a:t> </a:t>
            </a:r>
            <a:r>
              <a:rPr lang="ru-RU" sz="1400" b="1" dirty="0" err="1">
                <a:solidFill>
                  <a:srgbClr val="293A55"/>
                </a:solidFill>
                <a:latin typeface="+mj-lt"/>
              </a:rPr>
              <a:t>ухилення</a:t>
            </a:r>
            <a:r>
              <a:rPr lang="ru-RU" sz="1400" b="1" dirty="0">
                <a:solidFill>
                  <a:srgbClr val="293A55"/>
                </a:solidFill>
                <a:latin typeface="+mj-lt"/>
              </a:rPr>
              <a:t>, </a:t>
            </a:r>
            <a:r>
              <a:rPr lang="ru-RU" sz="1400" b="1" dirty="0" err="1">
                <a:solidFill>
                  <a:srgbClr val="293A55"/>
                </a:solidFill>
                <a:latin typeface="+mj-lt"/>
              </a:rPr>
              <a:t>пов`язане</a:t>
            </a:r>
            <a:r>
              <a:rPr lang="ru-RU" sz="1400" b="1" dirty="0">
                <a:solidFill>
                  <a:srgbClr val="293A55"/>
                </a:solidFill>
                <a:latin typeface="+mj-lt"/>
              </a:rPr>
              <a:t> з винною </a:t>
            </a:r>
            <a:r>
              <a:rPr lang="ru-RU" sz="1400" b="1" dirty="0" err="1">
                <a:solidFill>
                  <a:srgbClr val="293A55"/>
                </a:solidFill>
                <a:latin typeface="+mj-lt"/>
              </a:rPr>
              <a:t>поведінкою</a:t>
            </a:r>
            <a:r>
              <a:rPr lang="ru-RU" sz="1400" b="1" dirty="0">
                <a:solidFill>
                  <a:srgbClr val="293A55"/>
                </a:solidFill>
                <a:latin typeface="+mj-lt"/>
              </a:rPr>
              <a:t> особи, яка </a:t>
            </a:r>
            <a:r>
              <a:rPr lang="ru-RU" sz="1400" b="1" dirty="0" err="1">
                <a:solidFill>
                  <a:srgbClr val="293A55"/>
                </a:solidFill>
                <a:latin typeface="+mj-lt"/>
              </a:rPr>
              <a:t>усвідомлювала</a:t>
            </a:r>
            <a:r>
              <a:rPr lang="ru-RU" sz="1400" b="1" dirty="0">
                <a:solidFill>
                  <a:srgbClr val="293A55"/>
                </a:solidFill>
                <a:latin typeface="+mj-lt"/>
              </a:rPr>
              <a:t> </a:t>
            </a:r>
            <a:r>
              <a:rPr lang="ru-RU" sz="1400" b="1" dirty="0" err="1">
                <a:solidFill>
                  <a:srgbClr val="293A55"/>
                </a:solidFill>
                <a:latin typeface="+mj-lt"/>
              </a:rPr>
              <a:t>свій</a:t>
            </a:r>
            <a:r>
              <a:rPr lang="ru-RU" sz="1400" b="1" dirty="0">
                <a:solidFill>
                  <a:srgbClr val="293A55"/>
                </a:solidFill>
                <a:latin typeface="+mj-lt"/>
              </a:rPr>
              <a:t> </a:t>
            </a:r>
            <a:r>
              <a:rPr lang="ru-RU" sz="1400" b="1" dirty="0" err="1">
                <a:solidFill>
                  <a:srgbClr val="293A55"/>
                </a:solidFill>
                <a:latin typeface="+mj-lt"/>
              </a:rPr>
              <a:t>обов`язок</a:t>
            </a:r>
            <a:r>
              <a:rPr lang="ru-RU" sz="1400" b="1" dirty="0">
                <a:solidFill>
                  <a:srgbClr val="293A55"/>
                </a:solidFill>
                <a:latin typeface="+mj-lt"/>
              </a:rPr>
              <a:t>, мала </a:t>
            </a:r>
            <a:r>
              <a:rPr lang="ru-RU" sz="1400" b="1" dirty="0" err="1">
                <a:solidFill>
                  <a:srgbClr val="293A55"/>
                </a:solidFill>
                <a:latin typeface="+mj-lt"/>
              </a:rPr>
              <a:t>можливість</a:t>
            </a:r>
            <a:r>
              <a:rPr lang="ru-RU" sz="1400" b="1" dirty="0">
                <a:solidFill>
                  <a:srgbClr val="293A55"/>
                </a:solidFill>
                <a:latin typeface="+mj-lt"/>
              </a:rPr>
              <a:t> </a:t>
            </a:r>
            <a:r>
              <a:rPr lang="ru-RU" sz="1400" b="1" dirty="0" err="1">
                <a:solidFill>
                  <a:srgbClr val="293A55"/>
                </a:solidFill>
                <a:latin typeface="+mj-lt"/>
              </a:rPr>
              <a:t>його</a:t>
            </a:r>
            <a:r>
              <a:rPr lang="ru-RU" sz="1400" b="1" dirty="0">
                <a:solidFill>
                  <a:srgbClr val="293A55"/>
                </a:solidFill>
                <a:latin typeface="+mj-lt"/>
              </a:rPr>
              <a:t> </a:t>
            </a:r>
            <a:r>
              <a:rPr lang="ru-RU" sz="1400" b="1" dirty="0" err="1">
                <a:solidFill>
                  <a:srgbClr val="293A55"/>
                </a:solidFill>
                <a:latin typeface="+mj-lt"/>
              </a:rPr>
              <a:t>виконувати</a:t>
            </a:r>
            <a:r>
              <a:rPr lang="ru-RU" sz="1400" b="1" dirty="0">
                <a:solidFill>
                  <a:srgbClr val="293A55"/>
                </a:solidFill>
                <a:latin typeface="+mj-lt"/>
              </a:rPr>
              <a:t>, але не вчиняла </a:t>
            </a:r>
            <a:r>
              <a:rPr lang="ru-RU" sz="1400" b="1" dirty="0" err="1">
                <a:solidFill>
                  <a:srgbClr val="293A55"/>
                </a:solidFill>
                <a:latin typeface="+mj-lt"/>
              </a:rPr>
              <a:t>необхідних</a:t>
            </a:r>
            <a:r>
              <a:rPr lang="ru-RU" sz="1400" b="1" dirty="0">
                <a:solidFill>
                  <a:srgbClr val="293A55"/>
                </a:solidFill>
                <a:latin typeface="+mj-lt"/>
              </a:rPr>
              <a:t> </a:t>
            </a:r>
            <a:r>
              <a:rPr lang="ru-RU" sz="1400" b="1" dirty="0" err="1">
                <a:solidFill>
                  <a:srgbClr val="293A55"/>
                </a:solidFill>
                <a:latin typeface="+mj-lt"/>
              </a:rPr>
              <a:t>дій</a:t>
            </a:r>
            <a:r>
              <a:rPr lang="ru-RU" sz="1400" b="1" dirty="0">
                <a:solidFill>
                  <a:srgbClr val="293A55"/>
                </a:solidFill>
                <a:latin typeface="+mj-lt"/>
              </a:rPr>
              <a:t>. Таким чином, </a:t>
            </a:r>
            <a:r>
              <a:rPr lang="ru-RU" sz="1400" b="1" dirty="0" err="1">
                <a:solidFill>
                  <a:srgbClr val="293A55"/>
                </a:solidFill>
                <a:latin typeface="+mj-lt"/>
              </a:rPr>
              <a:t>ухилення</a:t>
            </a:r>
            <a:r>
              <a:rPr lang="ru-RU" sz="1400" b="1" dirty="0">
                <a:solidFill>
                  <a:srgbClr val="293A55"/>
                </a:solidFill>
                <a:latin typeface="+mj-lt"/>
              </a:rPr>
              <a:t> </a:t>
            </a:r>
            <a:r>
              <a:rPr lang="ru-RU" sz="1400" b="1" dirty="0" err="1">
                <a:solidFill>
                  <a:srgbClr val="293A55"/>
                </a:solidFill>
                <a:latin typeface="+mj-lt"/>
              </a:rPr>
              <a:t>характеризується</a:t>
            </a:r>
            <a:r>
              <a:rPr lang="ru-RU" sz="1400" b="1" dirty="0">
                <a:solidFill>
                  <a:srgbClr val="293A55"/>
                </a:solidFill>
                <a:latin typeface="+mj-lt"/>
              </a:rPr>
              <a:t> </a:t>
            </a:r>
            <a:r>
              <a:rPr lang="ru-RU" sz="1400" b="1" dirty="0" err="1">
                <a:solidFill>
                  <a:srgbClr val="293A55"/>
                </a:solidFill>
                <a:latin typeface="+mj-lt"/>
              </a:rPr>
              <a:t>умисною</a:t>
            </a:r>
            <a:r>
              <a:rPr lang="ru-RU" sz="1400" b="1" dirty="0">
                <a:solidFill>
                  <a:srgbClr val="293A55"/>
                </a:solidFill>
                <a:latin typeface="+mj-lt"/>
              </a:rPr>
              <a:t> формою вини.</a:t>
            </a:r>
          </a:p>
          <a:p>
            <a:pPr algn="just"/>
            <a:r>
              <a:rPr lang="ru-RU" sz="1400" b="1" dirty="0">
                <a:solidFill>
                  <a:srgbClr val="293A55"/>
                </a:solidFill>
                <a:latin typeface="+mj-lt"/>
              </a:rPr>
              <a:t>   Так, для </a:t>
            </a:r>
            <a:r>
              <a:rPr lang="ru-RU" sz="1400" b="1" dirty="0" err="1">
                <a:solidFill>
                  <a:srgbClr val="293A55"/>
                </a:solidFill>
                <a:latin typeface="+mj-lt"/>
              </a:rPr>
              <a:t>задоволення</a:t>
            </a:r>
            <a:r>
              <a:rPr lang="ru-RU" sz="1400" b="1" dirty="0">
                <a:solidFill>
                  <a:srgbClr val="293A55"/>
                </a:solidFill>
                <a:latin typeface="+mj-lt"/>
              </a:rPr>
              <a:t> </a:t>
            </a:r>
            <a:r>
              <a:rPr lang="ru-RU" sz="1400" b="1" dirty="0" err="1">
                <a:solidFill>
                  <a:srgbClr val="293A55"/>
                </a:solidFill>
                <a:latin typeface="+mj-lt"/>
              </a:rPr>
              <a:t>позовних</a:t>
            </a:r>
            <a:r>
              <a:rPr lang="ru-RU" sz="1400" b="1" dirty="0">
                <a:solidFill>
                  <a:srgbClr val="293A55"/>
                </a:solidFill>
                <a:latin typeface="+mj-lt"/>
              </a:rPr>
              <a:t> </a:t>
            </a:r>
            <a:r>
              <a:rPr lang="ru-RU" sz="1400" b="1" dirty="0" err="1">
                <a:solidFill>
                  <a:srgbClr val="293A55"/>
                </a:solidFill>
                <a:latin typeface="+mj-lt"/>
              </a:rPr>
              <a:t>вимог</a:t>
            </a:r>
            <a:r>
              <a:rPr lang="ru-RU" sz="1400" b="1" dirty="0">
                <a:solidFill>
                  <a:srgbClr val="293A55"/>
                </a:solidFill>
                <a:latin typeface="+mj-lt"/>
              </a:rPr>
              <a:t> у справах про </a:t>
            </a:r>
            <a:r>
              <a:rPr lang="ru-RU" sz="1400" b="1" dirty="0" err="1">
                <a:solidFill>
                  <a:srgbClr val="293A55"/>
                </a:solidFill>
                <a:latin typeface="+mj-lt"/>
              </a:rPr>
              <a:t>усунення</a:t>
            </a:r>
            <a:r>
              <a:rPr lang="ru-RU" sz="1400" b="1" dirty="0">
                <a:solidFill>
                  <a:srgbClr val="293A55"/>
                </a:solidFill>
                <a:latin typeface="+mj-lt"/>
              </a:rPr>
              <a:t> </a:t>
            </a:r>
            <a:r>
              <a:rPr lang="ru-RU" sz="1400" b="1" dirty="0" err="1">
                <a:solidFill>
                  <a:srgbClr val="293A55"/>
                </a:solidFill>
                <a:latin typeface="+mj-lt"/>
              </a:rPr>
              <a:t>від</a:t>
            </a:r>
            <a:r>
              <a:rPr lang="ru-RU" sz="1400" b="1" dirty="0">
                <a:solidFill>
                  <a:srgbClr val="293A55"/>
                </a:solidFill>
                <a:latin typeface="+mj-lt"/>
              </a:rPr>
              <a:t> права на </a:t>
            </a:r>
            <a:r>
              <a:rPr lang="ru-RU" sz="1400" b="1" dirty="0" err="1">
                <a:solidFill>
                  <a:srgbClr val="293A55"/>
                </a:solidFill>
                <a:latin typeface="+mj-lt"/>
              </a:rPr>
              <a:t>спадкування</a:t>
            </a:r>
            <a:r>
              <a:rPr lang="ru-RU" sz="1400" b="1" dirty="0">
                <a:solidFill>
                  <a:srgbClr val="293A55"/>
                </a:solidFill>
                <a:latin typeface="+mj-lt"/>
              </a:rPr>
              <a:t> </a:t>
            </a:r>
            <a:r>
              <a:rPr lang="ru-RU" sz="1400" b="1" dirty="0" err="1">
                <a:solidFill>
                  <a:srgbClr val="293A55"/>
                </a:solidFill>
                <a:latin typeface="+mj-lt"/>
              </a:rPr>
              <a:t>відповідно</a:t>
            </a:r>
            <a:r>
              <a:rPr lang="ru-RU" sz="1400" b="1" dirty="0">
                <a:solidFill>
                  <a:srgbClr val="293A55"/>
                </a:solidFill>
                <a:latin typeface="+mj-lt"/>
              </a:rPr>
              <a:t> до </a:t>
            </a:r>
            <a:r>
              <a:rPr lang="ru-RU" sz="1400" b="1" dirty="0" err="1">
                <a:solidFill>
                  <a:srgbClr val="293A55"/>
                </a:solidFill>
                <a:latin typeface="+mj-lt"/>
              </a:rPr>
              <a:t>частини</a:t>
            </a:r>
            <a:r>
              <a:rPr lang="ru-RU" sz="1400" b="1" dirty="0">
                <a:solidFill>
                  <a:srgbClr val="293A55"/>
                </a:solidFill>
                <a:latin typeface="+mj-lt"/>
              </a:rPr>
              <a:t> </a:t>
            </a:r>
            <a:r>
              <a:rPr lang="ru-RU" sz="1400" b="1" dirty="0" err="1">
                <a:solidFill>
                  <a:srgbClr val="293A55"/>
                </a:solidFill>
                <a:latin typeface="+mj-lt"/>
              </a:rPr>
              <a:t>п`ятої</a:t>
            </a:r>
            <a:r>
              <a:rPr lang="ru-RU" sz="1400" b="1" dirty="0">
                <a:solidFill>
                  <a:srgbClr val="293A55"/>
                </a:solidFill>
                <a:latin typeface="+mj-lt"/>
              </a:rPr>
              <a:t> </a:t>
            </a:r>
            <a:r>
              <a:rPr lang="ru-RU" sz="1400" b="1" dirty="0" err="1">
                <a:solidFill>
                  <a:srgbClr val="293A55"/>
                </a:solidFill>
                <a:latin typeface="+mj-lt"/>
              </a:rPr>
              <a:t>статті</a:t>
            </a:r>
            <a:r>
              <a:rPr lang="ru-RU" sz="1400" b="1" dirty="0">
                <a:solidFill>
                  <a:srgbClr val="293A55"/>
                </a:solidFill>
                <a:latin typeface="+mj-lt"/>
              </a:rPr>
              <a:t> 1224 ЦК </a:t>
            </a:r>
            <a:r>
              <a:rPr lang="ru-RU" sz="1400" b="1" dirty="0" err="1">
                <a:solidFill>
                  <a:srgbClr val="293A55"/>
                </a:solidFill>
                <a:latin typeface="+mj-lt"/>
              </a:rPr>
              <a:t>України</a:t>
            </a:r>
            <a:r>
              <a:rPr lang="ru-RU" sz="1400" b="1" dirty="0">
                <a:solidFill>
                  <a:srgbClr val="293A55"/>
                </a:solidFill>
                <a:latin typeface="+mj-lt"/>
              </a:rPr>
              <a:t> </a:t>
            </a:r>
            <a:r>
              <a:rPr lang="ru-RU" sz="1400" b="1" dirty="0" err="1">
                <a:solidFill>
                  <a:srgbClr val="293A55"/>
                </a:solidFill>
                <a:latin typeface="+mj-lt"/>
              </a:rPr>
              <a:t>має</a:t>
            </a:r>
            <a:r>
              <a:rPr lang="ru-RU" sz="1400" b="1" dirty="0">
                <a:solidFill>
                  <a:srgbClr val="293A55"/>
                </a:solidFill>
                <a:latin typeface="+mj-lt"/>
              </a:rPr>
              <a:t> </a:t>
            </a:r>
            <a:r>
              <a:rPr lang="ru-RU" sz="1400" b="1" dirty="0" err="1">
                <a:solidFill>
                  <a:srgbClr val="293A55"/>
                </a:solidFill>
                <a:latin typeface="+mj-lt"/>
              </a:rPr>
              <a:t>значення</a:t>
            </a:r>
            <a:r>
              <a:rPr lang="ru-RU" sz="1400" b="1" dirty="0">
                <a:solidFill>
                  <a:srgbClr val="293A55"/>
                </a:solidFill>
                <a:latin typeface="+mj-lt"/>
              </a:rPr>
              <a:t> </a:t>
            </a:r>
            <a:r>
              <a:rPr lang="ru-RU" sz="1400" b="1" dirty="0" err="1">
                <a:solidFill>
                  <a:srgbClr val="293A55"/>
                </a:solidFill>
                <a:latin typeface="+mj-lt"/>
              </a:rPr>
              <a:t>сукупність</a:t>
            </a:r>
            <a:r>
              <a:rPr lang="ru-RU" sz="1400" b="1" dirty="0">
                <a:solidFill>
                  <a:srgbClr val="293A55"/>
                </a:solidFill>
                <a:latin typeface="+mj-lt"/>
              </a:rPr>
              <a:t> таких </a:t>
            </a:r>
            <a:r>
              <a:rPr lang="ru-RU" sz="1400" b="1" dirty="0" err="1">
                <a:solidFill>
                  <a:srgbClr val="293A55"/>
                </a:solidFill>
                <a:latin typeface="+mj-lt"/>
              </a:rPr>
              <a:t>обставин</a:t>
            </a:r>
            <a:r>
              <a:rPr lang="ru-RU" sz="1400" b="1" dirty="0">
                <a:solidFill>
                  <a:srgbClr val="293A55"/>
                </a:solidFill>
                <a:latin typeface="+mj-lt"/>
              </a:rPr>
              <a:t>: </a:t>
            </a:r>
            <a:r>
              <a:rPr lang="ru-RU" sz="1400" b="1" dirty="0" err="1">
                <a:solidFill>
                  <a:srgbClr val="293A55"/>
                </a:solidFill>
                <a:latin typeface="+mj-lt"/>
              </a:rPr>
              <a:t>ухилення</a:t>
            </a:r>
            <a:r>
              <a:rPr lang="ru-RU" sz="1400" b="1" dirty="0">
                <a:solidFill>
                  <a:srgbClr val="293A55"/>
                </a:solidFill>
                <a:latin typeface="+mj-lt"/>
              </a:rPr>
              <a:t> особи </a:t>
            </a:r>
            <a:r>
              <a:rPr lang="ru-RU" sz="1400" b="1" dirty="0" err="1">
                <a:solidFill>
                  <a:srgbClr val="293A55"/>
                </a:solidFill>
                <a:latin typeface="+mj-lt"/>
              </a:rPr>
              <a:t>від</a:t>
            </a:r>
            <a:r>
              <a:rPr lang="ru-RU" sz="1400" b="1" dirty="0">
                <a:solidFill>
                  <a:srgbClr val="293A55"/>
                </a:solidFill>
                <a:latin typeface="+mj-lt"/>
              </a:rPr>
              <a:t> </a:t>
            </a:r>
            <a:r>
              <a:rPr lang="ru-RU" sz="1400" b="1" dirty="0" err="1">
                <a:solidFill>
                  <a:srgbClr val="293A55"/>
                </a:solidFill>
                <a:latin typeface="+mj-lt"/>
              </a:rPr>
              <a:t>надання</a:t>
            </a:r>
            <a:r>
              <a:rPr lang="ru-RU" sz="1400" b="1" dirty="0">
                <a:solidFill>
                  <a:srgbClr val="293A55"/>
                </a:solidFill>
                <a:latin typeface="+mj-lt"/>
              </a:rPr>
              <a:t> </a:t>
            </a:r>
            <a:r>
              <a:rPr lang="ru-RU" sz="1400" b="1" dirty="0" err="1">
                <a:solidFill>
                  <a:srgbClr val="293A55"/>
                </a:solidFill>
                <a:latin typeface="+mj-lt"/>
              </a:rPr>
              <a:t>спадкодавцеві</a:t>
            </a:r>
            <a:r>
              <a:rPr lang="ru-RU" sz="1400" b="1" dirty="0">
                <a:solidFill>
                  <a:srgbClr val="293A55"/>
                </a:solidFill>
                <a:latin typeface="+mj-lt"/>
              </a:rPr>
              <a:t> </a:t>
            </a:r>
            <a:r>
              <a:rPr lang="ru-RU" sz="1400" b="1" dirty="0" err="1">
                <a:solidFill>
                  <a:srgbClr val="293A55"/>
                </a:solidFill>
                <a:latin typeface="+mj-lt"/>
              </a:rPr>
              <a:t>допомоги</a:t>
            </a:r>
            <a:r>
              <a:rPr lang="ru-RU" sz="1400" b="1" dirty="0">
                <a:solidFill>
                  <a:srgbClr val="293A55"/>
                </a:solidFill>
                <a:latin typeface="+mj-lt"/>
              </a:rPr>
              <a:t> при </a:t>
            </a:r>
            <a:r>
              <a:rPr lang="ru-RU" sz="1400" b="1" dirty="0" err="1">
                <a:solidFill>
                  <a:srgbClr val="293A55"/>
                </a:solidFill>
                <a:latin typeface="+mj-lt"/>
              </a:rPr>
              <a:t>можливості</a:t>
            </a:r>
            <a:r>
              <a:rPr lang="ru-RU" sz="1400" b="1" dirty="0">
                <a:solidFill>
                  <a:srgbClr val="293A55"/>
                </a:solidFill>
                <a:latin typeface="+mj-lt"/>
              </a:rPr>
              <a:t> </a:t>
            </a:r>
            <a:r>
              <a:rPr lang="ru-RU" sz="1400" b="1" dirty="0" err="1">
                <a:solidFill>
                  <a:srgbClr val="293A55"/>
                </a:solidFill>
                <a:latin typeface="+mj-lt"/>
              </a:rPr>
              <a:t>її</a:t>
            </a:r>
            <a:r>
              <a:rPr lang="ru-RU" sz="1400" b="1" dirty="0">
                <a:solidFill>
                  <a:srgbClr val="293A55"/>
                </a:solidFill>
                <a:latin typeface="+mj-lt"/>
              </a:rPr>
              <a:t> </a:t>
            </a:r>
            <a:r>
              <a:rPr lang="ru-RU" sz="1400" b="1" dirty="0" err="1">
                <a:solidFill>
                  <a:srgbClr val="293A55"/>
                </a:solidFill>
                <a:latin typeface="+mj-lt"/>
              </a:rPr>
              <a:t>надання</a:t>
            </a:r>
            <a:r>
              <a:rPr lang="ru-RU" sz="1400" b="1" dirty="0">
                <a:solidFill>
                  <a:srgbClr val="293A55"/>
                </a:solidFill>
                <a:latin typeface="+mj-lt"/>
              </a:rPr>
              <a:t>; </a:t>
            </a:r>
            <a:r>
              <a:rPr lang="ru-RU" sz="1400" b="1" dirty="0" err="1">
                <a:solidFill>
                  <a:srgbClr val="293A55"/>
                </a:solidFill>
                <a:latin typeface="+mj-lt"/>
              </a:rPr>
              <a:t>перебування</a:t>
            </a:r>
            <a:r>
              <a:rPr lang="ru-RU" sz="1400" b="1" dirty="0">
                <a:solidFill>
                  <a:srgbClr val="293A55"/>
                </a:solidFill>
                <a:latin typeface="+mj-lt"/>
              </a:rPr>
              <a:t> </a:t>
            </a:r>
            <a:r>
              <a:rPr lang="ru-RU" sz="1400" b="1" dirty="0" err="1">
                <a:solidFill>
                  <a:srgbClr val="293A55"/>
                </a:solidFill>
                <a:latin typeface="+mj-lt"/>
              </a:rPr>
              <a:t>спадкодавця</a:t>
            </a:r>
            <a:r>
              <a:rPr lang="ru-RU" sz="1400" b="1" dirty="0">
                <a:solidFill>
                  <a:srgbClr val="293A55"/>
                </a:solidFill>
                <a:latin typeface="+mj-lt"/>
              </a:rPr>
              <a:t> в </a:t>
            </a:r>
            <a:r>
              <a:rPr lang="ru-RU" sz="1400" b="1" dirty="0" err="1">
                <a:solidFill>
                  <a:srgbClr val="293A55"/>
                </a:solidFill>
                <a:latin typeface="+mj-lt"/>
              </a:rPr>
              <a:t>безпорадному</a:t>
            </a:r>
            <a:r>
              <a:rPr lang="ru-RU" sz="1400" b="1" dirty="0">
                <a:solidFill>
                  <a:srgbClr val="293A55"/>
                </a:solidFill>
                <a:latin typeface="+mj-lt"/>
              </a:rPr>
              <a:t> </a:t>
            </a:r>
            <a:r>
              <a:rPr lang="ru-RU" sz="1400" b="1" dirty="0" err="1">
                <a:solidFill>
                  <a:srgbClr val="293A55"/>
                </a:solidFill>
                <a:latin typeface="+mj-lt"/>
              </a:rPr>
              <a:t>стані</a:t>
            </a:r>
            <a:r>
              <a:rPr lang="ru-RU" sz="1400" b="1" dirty="0">
                <a:solidFill>
                  <a:srgbClr val="293A55"/>
                </a:solidFill>
                <a:latin typeface="+mj-lt"/>
              </a:rPr>
              <a:t>; потреба </a:t>
            </a:r>
            <a:r>
              <a:rPr lang="ru-RU" sz="1400" b="1" dirty="0" err="1">
                <a:solidFill>
                  <a:srgbClr val="293A55"/>
                </a:solidFill>
                <a:latin typeface="+mj-lt"/>
              </a:rPr>
              <a:t>спадкодавця</a:t>
            </a:r>
            <a:r>
              <a:rPr lang="ru-RU" sz="1400" b="1" dirty="0">
                <a:solidFill>
                  <a:srgbClr val="293A55"/>
                </a:solidFill>
                <a:latin typeface="+mj-lt"/>
              </a:rPr>
              <a:t> в </a:t>
            </a:r>
            <a:r>
              <a:rPr lang="ru-RU" sz="1400" b="1" dirty="0" err="1">
                <a:solidFill>
                  <a:srgbClr val="293A55"/>
                </a:solidFill>
                <a:latin typeface="+mj-lt"/>
              </a:rPr>
              <a:t>допомозі</a:t>
            </a:r>
            <a:r>
              <a:rPr lang="ru-RU" sz="1400" b="1" dirty="0">
                <a:solidFill>
                  <a:srgbClr val="293A55"/>
                </a:solidFill>
                <a:latin typeface="+mj-lt"/>
              </a:rPr>
              <a:t> </a:t>
            </a:r>
            <a:r>
              <a:rPr lang="ru-RU" sz="1400" b="1" dirty="0" err="1">
                <a:solidFill>
                  <a:srgbClr val="293A55"/>
                </a:solidFill>
                <a:latin typeface="+mj-lt"/>
              </a:rPr>
              <a:t>саме</a:t>
            </a:r>
            <a:r>
              <a:rPr lang="ru-RU" sz="1400" b="1" dirty="0">
                <a:solidFill>
                  <a:srgbClr val="293A55"/>
                </a:solidFill>
                <a:latin typeface="+mj-lt"/>
              </a:rPr>
              <a:t> </a:t>
            </a:r>
            <a:r>
              <a:rPr lang="ru-RU" sz="1400" b="1" dirty="0" err="1">
                <a:solidFill>
                  <a:srgbClr val="293A55"/>
                </a:solidFill>
                <a:latin typeface="+mj-lt"/>
              </a:rPr>
              <a:t>цієї</a:t>
            </a:r>
            <a:r>
              <a:rPr lang="ru-RU" sz="1400" b="1" dirty="0">
                <a:solidFill>
                  <a:srgbClr val="293A55"/>
                </a:solidFill>
                <a:latin typeface="+mj-lt"/>
              </a:rPr>
              <a:t> особи.</a:t>
            </a:r>
          </a:p>
          <a:p>
            <a:pPr algn="just"/>
            <a:r>
              <a:rPr lang="ru-RU" sz="1400" b="1" dirty="0">
                <a:solidFill>
                  <a:srgbClr val="293A55"/>
                </a:solidFill>
                <a:latin typeface="+mj-lt"/>
              </a:rPr>
              <a:t>    Факт того, </a:t>
            </a:r>
            <a:r>
              <a:rPr lang="ru-RU" sz="1400" b="1" dirty="0" err="1">
                <a:solidFill>
                  <a:srgbClr val="293A55"/>
                </a:solidFill>
                <a:latin typeface="+mj-lt"/>
              </a:rPr>
              <a:t>що</a:t>
            </a:r>
            <a:r>
              <a:rPr lang="ru-RU" sz="1400" b="1" dirty="0">
                <a:solidFill>
                  <a:srgbClr val="293A55"/>
                </a:solidFill>
                <a:latin typeface="+mj-lt"/>
              </a:rPr>
              <a:t> ОСОБА_6 </a:t>
            </a:r>
            <a:r>
              <a:rPr lang="ru-RU" sz="1400" b="1" dirty="0" err="1">
                <a:solidFill>
                  <a:srgbClr val="293A55"/>
                </a:solidFill>
                <a:latin typeface="+mj-lt"/>
              </a:rPr>
              <a:t>була</a:t>
            </a:r>
            <a:r>
              <a:rPr lang="ru-RU" sz="1400" b="1" dirty="0">
                <a:solidFill>
                  <a:srgbClr val="293A55"/>
                </a:solidFill>
                <a:latin typeface="+mj-lt"/>
              </a:rPr>
              <a:t> особою з </a:t>
            </a:r>
            <a:r>
              <a:rPr lang="ru-RU" sz="1400" b="1" dirty="0" err="1">
                <a:solidFill>
                  <a:srgbClr val="293A55"/>
                </a:solidFill>
                <a:latin typeface="+mj-lt"/>
              </a:rPr>
              <a:t>інвалідністю</a:t>
            </a:r>
            <a:r>
              <a:rPr lang="ru-RU" sz="1400" b="1" dirty="0">
                <a:solidFill>
                  <a:srgbClr val="293A55"/>
                </a:solidFill>
                <a:latin typeface="+mj-lt"/>
              </a:rPr>
              <a:t> </a:t>
            </a:r>
            <a:r>
              <a:rPr lang="ru-RU" sz="1400" b="1" dirty="0" err="1">
                <a:solidFill>
                  <a:srgbClr val="293A55"/>
                </a:solidFill>
                <a:latin typeface="+mj-lt"/>
              </a:rPr>
              <a:t>другої</a:t>
            </a:r>
            <a:r>
              <a:rPr lang="ru-RU" sz="1400" b="1" dirty="0">
                <a:solidFill>
                  <a:srgbClr val="293A55"/>
                </a:solidFill>
                <a:latin typeface="+mj-lt"/>
              </a:rPr>
              <a:t> </a:t>
            </a:r>
            <a:r>
              <a:rPr lang="ru-RU" sz="1400" b="1" dirty="0" err="1">
                <a:solidFill>
                  <a:srgbClr val="293A55"/>
                </a:solidFill>
                <a:latin typeface="+mj-lt"/>
              </a:rPr>
              <a:t>групи</a:t>
            </a:r>
            <a:r>
              <a:rPr lang="ru-RU" sz="1400" b="1" dirty="0">
                <a:solidFill>
                  <a:srgbClr val="293A55"/>
                </a:solidFill>
                <a:latin typeface="+mj-lt"/>
              </a:rPr>
              <a:t>, не </a:t>
            </a:r>
            <a:r>
              <a:rPr lang="ru-RU" sz="1400" b="1" dirty="0" err="1">
                <a:solidFill>
                  <a:srgbClr val="293A55"/>
                </a:solidFill>
                <a:latin typeface="+mj-lt"/>
              </a:rPr>
              <a:t>підтверджує</a:t>
            </a:r>
            <a:r>
              <a:rPr lang="ru-RU" sz="1400" b="1" dirty="0">
                <a:solidFill>
                  <a:srgbClr val="293A55"/>
                </a:solidFill>
                <a:latin typeface="+mj-lt"/>
              </a:rPr>
              <a:t> </a:t>
            </a:r>
            <a:r>
              <a:rPr lang="ru-RU" sz="1400" b="1" dirty="0" err="1">
                <a:solidFill>
                  <a:srgbClr val="293A55"/>
                </a:solidFill>
                <a:latin typeface="+mj-lt"/>
              </a:rPr>
              <a:t>перебування</a:t>
            </a:r>
            <a:r>
              <a:rPr lang="ru-RU" sz="1400" b="1" dirty="0">
                <a:solidFill>
                  <a:srgbClr val="293A55"/>
                </a:solidFill>
                <a:latin typeface="+mj-lt"/>
              </a:rPr>
              <a:t> </a:t>
            </a:r>
            <a:r>
              <a:rPr lang="ru-RU" sz="1400" b="1" dirty="0" err="1">
                <a:solidFill>
                  <a:srgbClr val="293A55"/>
                </a:solidFill>
                <a:latin typeface="+mj-lt"/>
              </a:rPr>
              <a:t>спадкодавця</a:t>
            </a:r>
            <a:r>
              <a:rPr lang="ru-RU" sz="1400" b="1" dirty="0">
                <a:solidFill>
                  <a:srgbClr val="293A55"/>
                </a:solidFill>
                <a:latin typeface="+mj-lt"/>
              </a:rPr>
              <a:t> у </a:t>
            </a:r>
            <a:r>
              <a:rPr lang="ru-RU" sz="1400" b="1" dirty="0" err="1">
                <a:solidFill>
                  <a:srgbClr val="293A55"/>
                </a:solidFill>
                <a:latin typeface="+mj-lt"/>
              </a:rPr>
              <a:t>безпорадному</a:t>
            </a:r>
            <a:r>
              <a:rPr lang="ru-RU" sz="1400" b="1" dirty="0">
                <a:solidFill>
                  <a:srgbClr val="293A55"/>
                </a:solidFill>
                <a:latin typeface="+mj-lt"/>
              </a:rPr>
              <a:t> </a:t>
            </a:r>
            <a:r>
              <a:rPr lang="ru-RU" sz="1400" b="1" dirty="0" err="1">
                <a:solidFill>
                  <a:srgbClr val="293A55"/>
                </a:solidFill>
                <a:latin typeface="+mj-lt"/>
              </a:rPr>
              <a:t>стані</a:t>
            </a:r>
            <a:r>
              <a:rPr lang="ru-RU" sz="1400" b="1" dirty="0">
                <a:solidFill>
                  <a:srgbClr val="293A55"/>
                </a:solidFill>
                <a:latin typeface="+mj-lt"/>
              </a:rPr>
              <a:t> та </a:t>
            </a:r>
            <a:r>
              <a:rPr lang="ru-RU" sz="1400" b="1" dirty="0" err="1">
                <a:solidFill>
                  <a:srgbClr val="293A55"/>
                </a:solidFill>
                <a:latin typeface="+mj-lt"/>
              </a:rPr>
              <a:t>потребування</a:t>
            </a:r>
            <a:r>
              <a:rPr lang="ru-RU" sz="1400" b="1" dirty="0">
                <a:solidFill>
                  <a:srgbClr val="293A55"/>
                </a:solidFill>
                <a:latin typeface="+mj-lt"/>
              </a:rPr>
              <a:t> </a:t>
            </a:r>
            <a:r>
              <a:rPr lang="ru-RU" sz="1400" b="1" dirty="0" err="1">
                <a:solidFill>
                  <a:srgbClr val="293A55"/>
                </a:solidFill>
                <a:latin typeface="+mj-lt"/>
              </a:rPr>
              <a:t>допомоги</a:t>
            </a:r>
            <a:r>
              <a:rPr lang="ru-RU" sz="1400" b="1" dirty="0">
                <a:solidFill>
                  <a:srgbClr val="293A55"/>
                </a:solidFill>
                <a:latin typeface="+mj-lt"/>
              </a:rPr>
              <a:t>.</a:t>
            </a:r>
          </a:p>
          <a:p>
            <a:pPr algn="just"/>
            <a:r>
              <a:rPr lang="ru-RU" sz="1400" b="1" dirty="0">
                <a:solidFill>
                  <a:srgbClr val="293A55"/>
                </a:solidFill>
                <a:latin typeface="+mj-lt"/>
              </a:rPr>
              <a:t>   Таким чином, </a:t>
            </a:r>
            <a:r>
              <a:rPr lang="ru-RU" sz="1400" b="1" dirty="0" err="1">
                <a:solidFill>
                  <a:srgbClr val="293A55"/>
                </a:solidFill>
                <a:latin typeface="+mj-lt"/>
              </a:rPr>
              <a:t>лише</a:t>
            </a:r>
            <a:r>
              <a:rPr lang="ru-RU" sz="1400" b="1" dirty="0">
                <a:solidFill>
                  <a:srgbClr val="293A55"/>
                </a:solidFill>
                <a:latin typeface="+mj-lt"/>
              </a:rPr>
              <a:t> при </a:t>
            </a:r>
            <a:r>
              <a:rPr lang="ru-RU" sz="1400" b="1" dirty="0" err="1">
                <a:solidFill>
                  <a:srgbClr val="293A55"/>
                </a:solidFill>
                <a:latin typeface="+mj-lt"/>
              </a:rPr>
              <a:t>одночасному</a:t>
            </a:r>
            <a:r>
              <a:rPr lang="ru-RU" sz="1400" b="1" dirty="0">
                <a:solidFill>
                  <a:srgbClr val="293A55"/>
                </a:solidFill>
                <a:latin typeface="+mj-lt"/>
              </a:rPr>
              <a:t> </a:t>
            </a:r>
            <a:r>
              <a:rPr lang="ru-RU" sz="1400" b="1" dirty="0" err="1">
                <a:solidFill>
                  <a:srgbClr val="293A55"/>
                </a:solidFill>
                <a:latin typeface="+mj-lt"/>
              </a:rPr>
              <a:t>настанні</a:t>
            </a:r>
            <a:r>
              <a:rPr lang="ru-RU" sz="1400" b="1" dirty="0">
                <a:solidFill>
                  <a:srgbClr val="293A55"/>
                </a:solidFill>
                <a:latin typeface="+mj-lt"/>
              </a:rPr>
              <a:t> </a:t>
            </a:r>
            <a:r>
              <a:rPr lang="ru-RU" sz="1400" b="1" dirty="0" err="1">
                <a:solidFill>
                  <a:srgbClr val="293A55"/>
                </a:solidFill>
                <a:latin typeface="+mj-lt"/>
              </a:rPr>
              <a:t>наведених</a:t>
            </a:r>
            <a:r>
              <a:rPr lang="ru-RU" sz="1400" b="1" dirty="0">
                <a:solidFill>
                  <a:srgbClr val="293A55"/>
                </a:solidFill>
                <a:latin typeface="+mj-lt"/>
              </a:rPr>
              <a:t> </a:t>
            </a:r>
            <a:r>
              <a:rPr lang="ru-RU" sz="1400" b="1" dirty="0" err="1">
                <a:solidFill>
                  <a:srgbClr val="293A55"/>
                </a:solidFill>
                <a:latin typeface="+mj-lt"/>
              </a:rPr>
              <a:t>обставин</a:t>
            </a:r>
            <a:r>
              <a:rPr lang="ru-RU" sz="1400" b="1" dirty="0">
                <a:solidFill>
                  <a:srgbClr val="293A55"/>
                </a:solidFill>
                <a:latin typeface="+mj-lt"/>
              </a:rPr>
              <a:t> і </a:t>
            </a:r>
            <a:r>
              <a:rPr lang="ru-RU" sz="1400" b="1" dirty="0" err="1">
                <a:solidFill>
                  <a:srgbClr val="293A55"/>
                </a:solidFill>
                <a:latin typeface="+mj-lt"/>
              </a:rPr>
              <a:t>доведеності</a:t>
            </a:r>
            <a:r>
              <a:rPr lang="ru-RU" sz="1400" b="1" dirty="0">
                <a:solidFill>
                  <a:srgbClr val="293A55"/>
                </a:solidFill>
                <a:latin typeface="+mj-lt"/>
              </a:rPr>
              <a:t> </a:t>
            </a:r>
            <a:r>
              <a:rPr lang="ru-RU" sz="1400" b="1" dirty="0" err="1">
                <a:solidFill>
                  <a:srgbClr val="293A55"/>
                </a:solidFill>
                <a:latin typeface="+mj-lt"/>
              </a:rPr>
              <a:t>зазначених</a:t>
            </a:r>
            <a:r>
              <a:rPr lang="ru-RU" sz="1400" b="1" dirty="0">
                <a:solidFill>
                  <a:srgbClr val="293A55"/>
                </a:solidFill>
                <a:latin typeface="+mj-lt"/>
              </a:rPr>
              <a:t> </a:t>
            </a:r>
            <a:r>
              <a:rPr lang="ru-RU" sz="1400" b="1" dirty="0" err="1">
                <a:solidFill>
                  <a:srgbClr val="293A55"/>
                </a:solidFill>
                <a:latin typeface="+mj-lt"/>
              </a:rPr>
              <a:t>фактів</a:t>
            </a:r>
            <a:r>
              <a:rPr lang="ru-RU" sz="1400" b="1" dirty="0">
                <a:solidFill>
                  <a:srgbClr val="293A55"/>
                </a:solidFill>
                <a:latin typeface="+mj-lt"/>
              </a:rPr>
              <a:t> у </a:t>
            </a:r>
            <a:r>
              <a:rPr lang="ru-RU" sz="1400" b="1" dirty="0" err="1">
                <a:solidFill>
                  <a:srgbClr val="293A55"/>
                </a:solidFill>
                <a:latin typeface="+mj-lt"/>
              </a:rPr>
              <a:t>їх</a:t>
            </a:r>
            <a:r>
              <a:rPr lang="ru-RU" sz="1400" b="1" dirty="0">
                <a:solidFill>
                  <a:srgbClr val="293A55"/>
                </a:solidFill>
                <a:latin typeface="+mj-lt"/>
              </a:rPr>
              <a:t> </a:t>
            </a:r>
            <a:r>
              <a:rPr lang="ru-RU" sz="1400" b="1" dirty="0" err="1">
                <a:solidFill>
                  <a:srgbClr val="293A55"/>
                </a:solidFill>
                <a:latin typeface="+mj-lt"/>
              </a:rPr>
              <a:t>сукупності</a:t>
            </a:r>
            <a:r>
              <a:rPr lang="ru-RU" sz="1400" b="1" dirty="0">
                <a:solidFill>
                  <a:srgbClr val="293A55"/>
                </a:solidFill>
                <a:latin typeface="+mj-lt"/>
              </a:rPr>
              <a:t> </a:t>
            </a:r>
            <a:r>
              <a:rPr lang="ru-RU" sz="1400" b="1" dirty="0" err="1">
                <a:solidFill>
                  <a:srgbClr val="293A55"/>
                </a:solidFill>
                <a:latin typeface="+mj-lt"/>
              </a:rPr>
              <a:t>спадкоємець</a:t>
            </a:r>
            <a:r>
              <a:rPr lang="ru-RU" sz="1400" b="1" dirty="0">
                <a:solidFill>
                  <a:srgbClr val="293A55"/>
                </a:solidFill>
                <a:latin typeface="+mj-lt"/>
              </a:rPr>
              <a:t> </a:t>
            </a:r>
            <a:r>
              <a:rPr lang="ru-RU" sz="1400" b="1" dirty="0" err="1">
                <a:solidFill>
                  <a:srgbClr val="293A55"/>
                </a:solidFill>
                <a:latin typeface="+mj-lt"/>
              </a:rPr>
              <a:t>може</a:t>
            </a:r>
            <a:r>
              <a:rPr lang="ru-RU" sz="1400" b="1" dirty="0">
                <a:solidFill>
                  <a:srgbClr val="293A55"/>
                </a:solidFill>
                <a:latin typeface="+mj-lt"/>
              </a:rPr>
              <a:t> бути </a:t>
            </a:r>
            <a:r>
              <a:rPr lang="ru-RU" sz="1400" b="1" dirty="0" err="1">
                <a:solidFill>
                  <a:srgbClr val="293A55"/>
                </a:solidFill>
                <a:latin typeface="+mj-lt"/>
              </a:rPr>
              <a:t>усунений</a:t>
            </a:r>
            <a:r>
              <a:rPr lang="ru-RU" sz="1400" b="1" dirty="0">
                <a:solidFill>
                  <a:srgbClr val="293A55"/>
                </a:solidFill>
                <a:latin typeface="+mj-lt"/>
              </a:rPr>
              <a:t> </a:t>
            </a:r>
            <a:r>
              <a:rPr lang="ru-RU" sz="1400" b="1" dirty="0" err="1">
                <a:solidFill>
                  <a:srgbClr val="293A55"/>
                </a:solidFill>
                <a:latin typeface="+mj-lt"/>
              </a:rPr>
              <a:t>від</a:t>
            </a:r>
            <a:r>
              <a:rPr lang="ru-RU" sz="1400" b="1" dirty="0">
                <a:solidFill>
                  <a:srgbClr val="293A55"/>
                </a:solidFill>
                <a:latin typeface="+mj-lt"/>
              </a:rPr>
              <a:t> </a:t>
            </a:r>
            <a:r>
              <a:rPr lang="ru-RU" sz="1400" b="1" dirty="0" err="1">
                <a:solidFill>
                  <a:srgbClr val="293A55"/>
                </a:solidFill>
                <a:latin typeface="+mj-lt"/>
              </a:rPr>
              <a:t>спадкування</a:t>
            </a:r>
            <a:r>
              <a:rPr lang="ru-RU" sz="1400" b="1" dirty="0">
                <a:solidFill>
                  <a:srgbClr val="293A55"/>
                </a:solidFill>
                <a:latin typeface="+mj-lt"/>
              </a:rPr>
              <a:t>.</a:t>
            </a:r>
            <a:endParaRPr lang="ru-RU" sz="1400" b="1" i="0" dirty="0">
              <a:solidFill>
                <a:srgbClr val="293A55"/>
              </a:solidFill>
              <a:effectLst/>
              <a:latin typeface="+mj-lt"/>
            </a:endParaRPr>
          </a:p>
        </p:txBody>
      </p:sp>
    </p:spTree>
    <p:extLst>
      <p:ext uri="{BB962C8B-B14F-4D97-AF65-F5344CB8AC3E}">
        <p14:creationId xmlns:p14="http://schemas.microsoft.com/office/powerpoint/2010/main" val="315959882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22513" y="391448"/>
            <a:ext cx="11338561" cy="6324808"/>
          </a:xfrm>
          <a:prstGeom prst="rect">
            <a:avLst/>
          </a:prstGeom>
        </p:spPr>
        <p:txBody>
          <a:bodyPr wrap="square">
            <a:spAutoFit/>
          </a:bodyPr>
          <a:lstStyle/>
          <a:p>
            <a:r>
              <a:rPr lang="ru-RU" sz="1500" b="1" dirty="0" smtClean="0">
                <a:solidFill>
                  <a:srgbClr val="293A55"/>
                </a:solidFill>
                <a:latin typeface="+mj-lt"/>
              </a:rPr>
              <a:t>2</a:t>
            </a:r>
            <a:r>
              <a:rPr lang="ru-RU" sz="1500" b="1" dirty="0">
                <a:solidFill>
                  <a:srgbClr val="293A55"/>
                </a:solidFill>
                <a:latin typeface="+mj-lt"/>
              </a:rPr>
              <a:t>) Постанова ВС </a:t>
            </a:r>
            <a:r>
              <a:rPr lang="ru-RU" sz="1500" b="1" dirty="0" err="1">
                <a:solidFill>
                  <a:srgbClr val="293A55"/>
                </a:solidFill>
                <a:latin typeface="+mj-lt"/>
              </a:rPr>
              <a:t>від</a:t>
            </a:r>
            <a:r>
              <a:rPr lang="ru-RU" sz="1500" b="1" dirty="0">
                <a:solidFill>
                  <a:srgbClr val="293A55"/>
                </a:solidFill>
                <a:latin typeface="+mj-lt"/>
              </a:rPr>
              <a:t> 30.06.2020 </a:t>
            </a:r>
            <a:r>
              <a:rPr lang="ru-RU" sz="1500" b="1" dirty="0" smtClean="0">
                <a:solidFill>
                  <a:srgbClr val="293A55"/>
                </a:solidFill>
                <a:latin typeface="+mj-lt"/>
              </a:rPr>
              <a:t> Справа </a:t>
            </a:r>
            <a:r>
              <a:rPr lang="ru-RU" sz="1500" b="1" dirty="0">
                <a:solidFill>
                  <a:srgbClr val="293A55"/>
                </a:solidFill>
                <a:latin typeface="+mj-lt"/>
              </a:rPr>
              <a:t>№637/897/17</a:t>
            </a:r>
          </a:p>
          <a:p>
            <a:r>
              <a:rPr lang="ru-RU" sz="1500" b="1" dirty="0">
                <a:solidFill>
                  <a:srgbClr val="293A55"/>
                </a:solidFill>
                <a:latin typeface="+mj-lt"/>
                <a:hlinkClick r:id="rId2"/>
              </a:rPr>
              <a:t>https://</a:t>
            </a:r>
            <a:r>
              <a:rPr lang="ru-RU" sz="1500" b="1" dirty="0" smtClean="0">
                <a:solidFill>
                  <a:srgbClr val="293A55"/>
                </a:solidFill>
                <a:latin typeface="+mj-lt"/>
                <a:hlinkClick r:id="rId2"/>
              </a:rPr>
              <a:t>reyestr.court.gov.ua/Review/90202626</a:t>
            </a:r>
            <a:endParaRPr lang="ru-RU" sz="1500" b="1" dirty="0" smtClean="0">
              <a:solidFill>
                <a:srgbClr val="293A55"/>
              </a:solidFill>
              <a:latin typeface="+mj-lt"/>
            </a:endParaRPr>
          </a:p>
          <a:p>
            <a:endParaRPr lang="ru-RU" sz="1500" b="1" dirty="0" smtClean="0">
              <a:solidFill>
                <a:srgbClr val="293A55"/>
              </a:solidFill>
              <a:latin typeface="+mj-lt"/>
            </a:endParaRPr>
          </a:p>
          <a:p>
            <a:r>
              <a:rPr lang="ru-RU" sz="1500" b="1" dirty="0" err="1" smtClean="0">
                <a:solidFill>
                  <a:srgbClr val="293A55"/>
                </a:solidFill>
                <a:latin typeface="+mj-lt"/>
              </a:rPr>
              <a:t>Правовий</a:t>
            </a:r>
            <a:r>
              <a:rPr lang="ru-RU" sz="1500" b="1" dirty="0" smtClean="0">
                <a:solidFill>
                  <a:srgbClr val="293A55"/>
                </a:solidFill>
                <a:latin typeface="+mj-lt"/>
              </a:rPr>
              <a:t> </a:t>
            </a:r>
            <a:r>
              <a:rPr lang="ru-RU" sz="1500" b="1" dirty="0" err="1">
                <a:solidFill>
                  <a:srgbClr val="293A55"/>
                </a:solidFill>
                <a:latin typeface="+mj-lt"/>
              </a:rPr>
              <a:t>висновок</a:t>
            </a:r>
            <a:r>
              <a:rPr lang="ru-RU" sz="1500" b="1" dirty="0">
                <a:solidFill>
                  <a:srgbClr val="293A55"/>
                </a:solidFill>
                <a:latin typeface="+mj-lt"/>
              </a:rPr>
              <a:t> </a:t>
            </a:r>
            <a:r>
              <a:rPr lang="ru-RU" sz="1500" b="1" dirty="0" err="1">
                <a:solidFill>
                  <a:srgbClr val="293A55"/>
                </a:solidFill>
                <a:latin typeface="+mj-lt"/>
              </a:rPr>
              <a:t>щодо</a:t>
            </a:r>
            <a:r>
              <a:rPr lang="ru-RU" sz="1500" b="1" dirty="0">
                <a:solidFill>
                  <a:srgbClr val="293A55"/>
                </a:solidFill>
                <a:latin typeface="+mj-lt"/>
              </a:rPr>
              <a:t> права </a:t>
            </a:r>
            <a:r>
              <a:rPr lang="ru-RU" sz="1500" b="1" dirty="0" err="1">
                <a:solidFill>
                  <a:srgbClr val="293A55"/>
                </a:solidFill>
                <a:latin typeface="+mj-lt"/>
              </a:rPr>
              <a:t>спадкоємця</a:t>
            </a:r>
            <a:r>
              <a:rPr lang="ru-RU" sz="1500" b="1" dirty="0">
                <a:solidFill>
                  <a:srgbClr val="293A55"/>
                </a:solidFill>
                <a:latin typeface="+mj-lt"/>
              </a:rPr>
              <a:t> </a:t>
            </a:r>
            <a:r>
              <a:rPr lang="ru-RU" sz="1500" b="1" dirty="0" err="1">
                <a:solidFill>
                  <a:srgbClr val="293A55"/>
                </a:solidFill>
                <a:latin typeface="+mj-lt"/>
              </a:rPr>
              <a:t>витребувати</a:t>
            </a:r>
            <a:r>
              <a:rPr lang="ru-RU" sz="1500" b="1" dirty="0">
                <a:solidFill>
                  <a:srgbClr val="293A55"/>
                </a:solidFill>
                <a:latin typeface="+mj-lt"/>
              </a:rPr>
              <a:t> </a:t>
            </a:r>
            <a:r>
              <a:rPr lang="ru-RU" sz="1500" b="1" dirty="0" err="1">
                <a:solidFill>
                  <a:srgbClr val="293A55"/>
                </a:solidFill>
                <a:latin typeface="+mj-lt"/>
              </a:rPr>
              <a:t>успадковане</a:t>
            </a:r>
            <a:r>
              <a:rPr lang="ru-RU" sz="1500" b="1" dirty="0">
                <a:solidFill>
                  <a:srgbClr val="293A55"/>
                </a:solidFill>
                <a:latin typeface="+mj-lt"/>
              </a:rPr>
              <a:t> </a:t>
            </a:r>
            <a:r>
              <a:rPr lang="ru-RU" sz="1500" b="1" dirty="0" err="1">
                <a:solidFill>
                  <a:srgbClr val="293A55"/>
                </a:solidFill>
                <a:latin typeface="+mj-lt"/>
              </a:rPr>
              <a:t>нерухоме</a:t>
            </a:r>
            <a:r>
              <a:rPr lang="ru-RU" sz="1500" b="1" dirty="0">
                <a:solidFill>
                  <a:srgbClr val="293A55"/>
                </a:solidFill>
                <a:latin typeface="+mj-lt"/>
              </a:rPr>
              <a:t> </a:t>
            </a:r>
            <a:r>
              <a:rPr lang="ru-RU" sz="1500" b="1" dirty="0" err="1">
                <a:solidFill>
                  <a:srgbClr val="293A55"/>
                </a:solidFill>
                <a:latin typeface="+mj-lt"/>
              </a:rPr>
              <a:t>майно</a:t>
            </a:r>
            <a:r>
              <a:rPr lang="ru-RU" sz="1500" b="1" dirty="0">
                <a:solidFill>
                  <a:srgbClr val="293A55"/>
                </a:solidFill>
                <a:latin typeface="+mj-lt"/>
              </a:rPr>
              <a:t> </a:t>
            </a:r>
            <a:r>
              <a:rPr lang="ru-RU" sz="1500" b="1" dirty="0" err="1">
                <a:solidFill>
                  <a:srgbClr val="293A55"/>
                </a:solidFill>
                <a:latin typeface="+mj-lt"/>
              </a:rPr>
              <a:t>від</a:t>
            </a:r>
            <a:r>
              <a:rPr lang="ru-RU" sz="1500" b="1" dirty="0">
                <a:solidFill>
                  <a:srgbClr val="293A55"/>
                </a:solidFill>
                <a:latin typeface="+mj-lt"/>
              </a:rPr>
              <a:t> </a:t>
            </a:r>
            <a:r>
              <a:rPr lang="ru-RU" sz="1500" b="1" dirty="0" err="1">
                <a:solidFill>
                  <a:srgbClr val="293A55"/>
                </a:solidFill>
                <a:latin typeface="+mj-lt"/>
              </a:rPr>
              <a:t>його</a:t>
            </a:r>
            <a:r>
              <a:rPr lang="ru-RU" sz="1500" b="1" dirty="0">
                <a:solidFill>
                  <a:srgbClr val="293A55"/>
                </a:solidFill>
                <a:latin typeface="+mj-lt"/>
              </a:rPr>
              <a:t> </a:t>
            </a:r>
            <a:r>
              <a:rPr lang="ru-RU" sz="1500" b="1" dirty="0" err="1">
                <a:solidFill>
                  <a:srgbClr val="293A55"/>
                </a:solidFill>
                <a:latin typeface="+mj-lt"/>
              </a:rPr>
              <a:t>добросовісного</a:t>
            </a:r>
            <a:r>
              <a:rPr lang="ru-RU" sz="1500" b="1" dirty="0">
                <a:solidFill>
                  <a:srgbClr val="293A55"/>
                </a:solidFill>
                <a:latin typeface="+mj-lt"/>
              </a:rPr>
              <a:t> </a:t>
            </a:r>
            <a:r>
              <a:rPr lang="ru-RU" sz="1500" b="1" dirty="0" err="1">
                <a:solidFill>
                  <a:srgbClr val="293A55"/>
                </a:solidFill>
                <a:latin typeface="+mj-lt"/>
              </a:rPr>
              <a:t>набувача</a:t>
            </a:r>
            <a:endParaRPr lang="ru-RU" sz="1500" b="1" dirty="0">
              <a:solidFill>
                <a:srgbClr val="293A55"/>
              </a:solidFill>
              <a:latin typeface="+mj-lt"/>
            </a:endParaRPr>
          </a:p>
          <a:p>
            <a:pPr algn="just"/>
            <a:r>
              <a:rPr lang="ru-RU" sz="1500" b="1" dirty="0" smtClean="0">
                <a:solidFill>
                  <a:srgbClr val="293A55"/>
                </a:solidFill>
                <a:latin typeface="+mj-lt"/>
              </a:rPr>
              <a:t>   </a:t>
            </a:r>
            <a:r>
              <a:rPr lang="ru-RU" sz="1500" dirty="0" err="1">
                <a:solidFill>
                  <a:srgbClr val="293A55"/>
                </a:solidFill>
                <a:latin typeface="+mj-lt"/>
              </a:rPr>
              <a:t>Статтею</a:t>
            </a:r>
            <a:r>
              <a:rPr lang="ru-RU" sz="1500" dirty="0">
                <a:solidFill>
                  <a:srgbClr val="293A55"/>
                </a:solidFill>
                <a:latin typeface="+mj-lt"/>
              </a:rPr>
              <a:t> 396 ЦК </a:t>
            </a:r>
            <a:r>
              <a:rPr lang="ru-RU" sz="1500" dirty="0" err="1">
                <a:solidFill>
                  <a:srgbClr val="293A55"/>
                </a:solidFill>
                <a:latin typeface="+mj-lt"/>
              </a:rPr>
              <a:t>України</a:t>
            </a:r>
            <a:r>
              <a:rPr lang="ru-RU" sz="1500" dirty="0">
                <a:solidFill>
                  <a:srgbClr val="293A55"/>
                </a:solidFill>
                <a:latin typeface="+mj-lt"/>
              </a:rPr>
              <a:t> </a:t>
            </a:r>
            <a:r>
              <a:rPr lang="ru-RU" sz="1500" dirty="0" err="1">
                <a:solidFill>
                  <a:srgbClr val="293A55"/>
                </a:solidFill>
                <a:latin typeface="+mj-lt"/>
              </a:rPr>
              <a:t>встановлено</a:t>
            </a:r>
            <a:r>
              <a:rPr lang="ru-RU" sz="1500" dirty="0">
                <a:solidFill>
                  <a:srgbClr val="293A55"/>
                </a:solidFill>
                <a:latin typeface="+mj-lt"/>
              </a:rPr>
              <a:t>, </a:t>
            </a:r>
            <a:r>
              <a:rPr lang="ru-RU" sz="1500" dirty="0" err="1">
                <a:solidFill>
                  <a:srgbClr val="293A55"/>
                </a:solidFill>
                <a:latin typeface="+mj-lt"/>
              </a:rPr>
              <a:t>що</a:t>
            </a:r>
            <a:r>
              <a:rPr lang="ru-RU" sz="1500" dirty="0">
                <a:solidFill>
                  <a:srgbClr val="293A55"/>
                </a:solidFill>
                <a:latin typeface="+mj-lt"/>
              </a:rPr>
              <a:t> особа, яка </a:t>
            </a:r>
            <a:r>
              <a:rPr lang="ru-RU" sz="1500" dirty="0" err="1">
                <a:solidFill>
                  <a:srgbClr val="293A55"/>
                </a:solidFill>
                <a:latin typeface="+mj-lt"/>
              </a:rPr>
              <a:t>має</a:t>
            </a:r>
            <a:r>
              <a:rPr lang="ru-RU" sz="1500" dirty="0">
                <a:solidFill>
                  <a:srgbClr val="293A55"/>
                </a:solidFill>
                <a:latin typeface="+mj-lt"/>
              </a:rPr>
              <a:t> </a:t>
            </a:r>
            <a:r>
              <a:rPr lang="ru-RU" sz="1500" dirty="0" err="1">
                <a:solidFill>
                  <a:srgbClr val="293A55"/>
                </a:solidFill>
                <a:latin typeface="+mj-lt"/>
              </a:rPr>
              <a:t>речове</a:t>
            </a:r>
            <a:r>
              <a:rPr lang="ru-RU" sz="1500" dirty="0">
                <a:solidFill>
                  <a:srgbClr val="293A55"/>
                </a:solidFill>
                <a:latin typeface="+mj-lt"/>
              </a:rPr>
              <a:t> право на </a:t>
            </a:r>
            <a:r>
              <a:rPr lang="ru-RU" sz="1500" dirty="0" err="1">
                <a:solidFill>
                  <a:srgbClr val="293A55"/>
                </a:solidFill>
                <a:latin typeface="+mj-lt"/>
              </a:rPr>
              <a:t>чуже</a:t>
            </a:r>
            <a:r>
              <a:rPr lang="ru-RU" sz="1500" dirty="0">
                <a:solidFill>
                  <a:srgbClr val="293A55"/>
                </a:solidFill>
                <a:latin typeface="+mj-lt"/>
              </a:rPr>
              <a:t> </a:t>
            </a:r>
            <a:r>
              <a:rPr lang="ru-RU" sz="1500" dirty="0" err="1">
                <a:solidFill>
                  <a:srgbClr val="293A55"/>
                </a:solidFill>
                <a:latin typeface="+mj-lt"/>
              </a:rPr>
              <a:t>майно</a:t>
            </a:r>
            <a:r>
              <a:rPr lang="ru-RU" sz="1500" dirty="0">
                <a:solidFill>
                  <a:srgbClr val="293A55"/>
                </a:solidFill>
                <a:latin typeface="+mj-lt"/>
              </a:rPr>
              <a:t>, </a:t>
            </a:r>
            <a:r>
              <a:rPr lang="ru-RU" sz="1500" dirty="0" err="1">
                <a:solidFill>
                  <a:srgbClr val="293A55"/>
                </a:solidFill>
                <a:latin typeface="+mj-lt"/>
              </a:rPr>
              <a:t>має</a:t>
            </a:r>
            <a:r>
              <a:rPr lang="ru-RU" sz="1500" dirty="0">
                <a:solidFill>
                  <a:srgbClr val="293A55"/>
                </a:solidFill>
                <a:latin typeface="+mj-lt"/>
              </a:rPr>
              <a:t> право на </a:t>
            </a:r>
            <a:r>
              <a:rPr lang="ru-RU" sz="1500" dirty="0" err="1">
                <a:solidFill>
                  <a:srgbClr val="293A55"/>
                </a:solidFill>
                <a:latin typeface="+mj-lt"/>
              </a:rPr>
              <a:t>захист</a:t>
            </a:r>
            <a:r>
              <a:rPr lang="ru-RU" sz="1500" dirty="0">
                <a:solidFill>
                  <a:srgbClr val="293A55"/>
                </a:solidFill>
                <a:latin typeface="+mj-lt"/>
              </a:rPr>
              <a:t> </a:t>
            </a:r>
            <a:r>
              <a:rPr lang="ru-RU" sz="1500" dirty="0" err="1">
                <a:solidFill>
                  <a:srgbClr val="293A55"/>
                </a:solidFill>
                <a:latin typeface="+mj-lt"/>
              </a:rPr>
              <a:t>цього</a:t>
            </a:r>
            <a:r>
              <a:rPr lang="ru-RU" sz="1500" dirty="0">
                <a:solidFill>
                  <a:srgbClr val="293A55"/>
                </a:solidFill>
                <a:latin typeface="+mj-lt"/>
              </a:rPr>
              <a:t> права </a:t>
            </a:r>
            <a:r>
              <a:rPr lang="ru-RU" sz="1500" dirty="0" err="1">
                <a:solidFill>
                  <a:srgbClr val="293A55"/>
                </a:solidFill>
                <a:latin typeface="+mj-lt"/>
              </a:rPr>
              <a:t>відповідно</a:t>
            </a:r>
            <a:r>
              <a:rPr lang="ru-RU" sz="1500" dirty="0">
                <a:solidFill>
                  <a:srgbClr val="293A55"/>
                </a:solidFill>
                <a:latin typeface="+mj-lt"/>
              </a:rPr>
              <a:t> до </a:t>
            </a:r>
            <a:r>
              <a:rPr lang="ru-RU" sz="1500" dirty="0" err="1">
                <a:solidFill>
                  <a:srgbClr val="293A55"/>
                </a:solidFill>
                <a:latin typeface="+mj-lt"/>
              </a:rPr>
              <a:t>положень</a:t>
            </a:r>
            <a:r>
              <a:rPr lang="ru-RU" sz="1500" dirty="0">
                <a:solidFill>
                  <a:srgbClr val="293A55"/>
                </a:solidFill>
                <a:latin typeface="+mj-lt"/>
              </a:rPr>
              <a:t> </a:t>
            </a:r>
            <a:r>
              <a:rPr lang="ru-RU" sz="1500" dirty="0" err="1">
                <a:solidFill>
                  <a:srgbClr val="293A55"/>
                </a:solidFill>
                <a:latin typeface="+mj-lt"/>
              </a:rPr>
              <a:t>глави</a:t>
            </a:r>
            <a:r>
              <a:rPr lang="ru-RU" sz="1500" dirty="0">
                <a:solidFill>
                  <a:srgbClr val="293A55"/>
                </a:solidFill>
                <a:latin typeface="+mj-lt"/>
              </a:rPr>
              <a:t> 29 ЦК </a:t>
            </a:r>
            <a:r>
              <a:rPr lang="ru-RU" sz="1500" dirty="0" err="1">
                <a:solidFill>
                  <a:srgbClr val="293A55"/>
                </a:solidFill>
                <a:latin typeface="+mj-lt"/>
              </a:rPr>
              <a:t>України</a:t>
            </a:r>
            <a:r>
              <a:rPr lang="ru-RU" sz="1500" dirty="0">
                <a:solidFill>
                  <a:srgbClr val="293A55"/>
                </a:solidFill>
                <a:latin typeface="+mj-lt"/>
              </a:rPr>
              <a:t>, в тому </a:t>
            </a:r>
            <a:r>
              <a:rPr lang="ru-RU" sz="1500" dirty="0" err="1">
                <a:solidFill>
                  <a:srgbClr val="293A55"/>
                </a:solidFill>
                <a:latin typeface="+mj-lt"/>
              </a:rPr>
              <a:t>числі</a:t>
            </a:r>
            <a:r>
              <a:rPr lang="ru-RU" sz="1500" dirty="0">
                <a:solidFill>
                  <a:srgbClr val="293A55"/>
                </a:solidFill>
                <a:latin typeface="+mj-lt"/>
              </a:rPr>
              <a:t> і на </a:t>
            </a:r>
            <a:r>
              <a:rPr lang="ru-RU" sz="1500" dirty="0" err="1">
                <a:solidFill>
                  <a:srgbClr val="293A55"/>
                </a:solidFill>
                <a:latin typeface="+mj-lt"/>
              </a:rPr>
              <a:t>витребування</a:t>
            </a:r>
            <a:r>
              <a:rPr lang="ru-RU" sz="1500" dirty="0">
                <a:solidFill>
                  <a:srgbClr val="293A55"/>
                </a:solidFill>
                <a:latin typeface="+mj-lt"/>
              </a:rPr>
              <a:t> </a:t>
            </a:r>
            <a:r>
              <a:rPr lang="ru-RU" sz="1500" dirty="0" err="1">
                <a:solidFill>
                  <a:srgbClr val="293A55"/>
                </a:solidFill>
                <a:latin typeface="+mj-lt"/>
              </a:rPr>
              <a:t>цього</a:t>
            </a:r>
            <a:r>
              <a:rPr lang="ru-RU" sz="1500" dirty="0">
                <a:solidFill>
                  <a:srgbClr val="293A55"/>
                </a:solidFill>
                <a:latin typeface="+mj-lt"/>
              </a:rPr>
              <a:t> майна </a:t>
            </a:r>
            <a:r>
              <a:rPr lang="ru-RU" sz="1500" dirty="0" err="1">
                <a:solidFill>
                  <a:srgbClr val="293A55"/>
                </a:solidFill>
                <a:latin typeface="+mj-lt"/>
              </a:rPr>
              <a:t>від</a:t>
            </a:r>
            <a:r>
              <a:rPr lang="ru-RU" sz="1500" dirty="0">
                <a:solidFill>
                  <a:srgbClr val="293A55"/>
                </a:solidFill>
                <a:latin typeface="+mj-lt"/>
              </a:rPr>
              <a:t> </a:t>
            </a:r>
            <a:r>
              <a:rPr lang="ru-RU" sz="1500" dirty="0" err="1">
                <a:solidFill>
                  <a:srgbClr val="293A55"/>
                </a:solidFill>
                <a:latin typeface="+mj-lt"/>
              </a:rPr>
              <a:t>добросовісного</a:t>
            </a:r>
            <a:r>
              <a:rPr lang="ru-RU" sz="1500" dirty="0">
                <a:solidFill>
                  <a:srgbClr val="293A55"/>
                </a:solidFill>
                <a:latin typeface="+mj-lt"/>
              </a:rPr>
              <a:t> </a:t>
            </a:r>
            <a:r>
              <a:rPr lang="ru-RU" sz="1500" dirty="0" err="1">
                <a:solidFill>
                  <a:srgbClr val="293A55"/>
                </a:solidFill>
                <a:latin typeface="+mj-lt"/>
              </a:rPr>
              <a:t>набувача</a:t>
            </a:r>
            <a:r>
              <a:rPr lang="ru-RU" sz="1500" dirty="0">
                <a:solidFill>
                  <a:srgbClr val="293A55"/>
                </a:solidFill>
                <a:latin typeface="+mj-lt"/>
              </a:rPr>
              <a:t>.</a:t>
            </a:r>
          </a:p>
          <a:p>
            <a:pPr algn="just"/>
            <a:r>
              <a:rPr lang="ru-RU" sz="1500" dirty="0">
                <a:solidFill>
                  <a:srgbClr val="293A55"/>
                </a:solidFill>
                <a:latin typeface="+mj-lt"/>
              </a:rPr>
              <a:t>    У </a:t>
            </a:r>
            <a:r>
              <a:rPr lang="ru-RU" sz="1500" dirty="0" err="1">
                <a:solidFill>
                  <a:srgbClr val="293A55"/>
                </a:solidFill>
                <a:latin typeface="+mj-lt"/>
              </a:rPr>
              <a:t>спадкоємця</a:t>
            </a:r>
            <a:r>
              <a:rPr lang="ru-RU" sz="1500" dirty="0">
                <a:solidFill>
                  <a:srgbClr val="293A55"/>
                </a:solidFill>
                <a:latin typeface="+mj-lt"/>
              </a:rPr>
              <a:t>, </a:t>
            </a:r>
            <a:r>
              <a:rPr lang="ru-RU" sz="1500" dirty="0" err="1">
                <a:solidFill>
                  <a:srgbClr val="293A55"/>
                </a:solidFill>
                <a:latin typeface="+mj-lt"/>
              </a:rPr>
              <a:t>який</a:t>
            </a:r>
            <a:r>
              <a:rPr lang="ru-RU" sz="1500" dirty="0">
                <a:solidFill>
                  <a:srgbClr val="293A55"/>
                </a:solidFill>
                <a:latin typeface="+mj-lt"/>
              </a:rPr>
              <a:t> у </a:t>
            </a:r>
            <a:r>
              <a:rPr lang="ru-RU" sz="1500" dirty="0" err="1">
                <a:solidFill>
                  <a:srgbClr val="293A55"/>
                </a:solidFill>
                <a:latin typeface="+mj-lt"/>
              </a:rPr>
              <a:t>встановленому</a:t>
            </a:r>
            <a:r>
              <a:rPr lang="ru-RU" sz="1500" dirty="0">
                <a:solidFill>
                  <a:srgbClr val="293A55"/>
                </a:solidFill>
                <a:latin typeface="+mj-lt"/>
              </a:rPr>
              <a:t> законом порядку </a:t>
            </a:r>
            <a:r>
              <a:rPr lang="ru-RU" sz="1500" dirty="0" err="1">
                <a:solidFill>
                  <a:srgbClr val="293A55"/>
                </a:solidFill>
                <a:latin typeface="+mj-lt"/>
              </a:rPr>
              <a:t>прийняв</a:t>
            </a:r>
            <a:r>
              <a:rPr lang="ru-RU" sz="1500" dirty="0">
                <a:solidFill>
                  <a:srgbClr val="293A55"/>
                </a:solidFill>
                <a:latin typeface="+mj-lt"/>
              </a:rPr>
              <a:t> </a:t>
            </a:r>
            <a:r>
              <a:rPr lang="ru-RU" sz="1500" dirty="0" err="1">
                <a:solidFill>
                  <a:srgbClr val="293A55"/>
                </a:solidFill>
                <a:latin typeface="+mj-lt"/>
              </a:rPr>
              <a:t>спадщину</a:t>
            </a:r>
            <a:r>
              <a:rPr lang="ru-RU" sz="1500" dirty="0">
                <a:solidFill>
                  <a:srgbClr val="293A55"/>
                </a:solidFill>
                <a:latin typeface="+mj-lt"/>
              </a:rPr>
              <a:t>, права </a:t>
            </a:r>
            <a:r>
              <a:rPr lang="ru-RU" sz="1500" dirty="0" err="1">
                <a:solidFill>
                  <a:srgbClr val="293A55"/>
                </a:solidFill>
                <a:latin typeface="+mj-lt"/>
              </a:rPr>
              <a:t>володіння</a:t>
            </a:r>
            <a:r>
              <a:rPr lang="ru-RU" sz="1500" dirty="0">
                <a:solidFill>
                  <a:srgbClr val="293A55"/>
                </a:solidFill>
                <a:latin typeface="+mj-lt"/>
              </a:rPr>
              <a:t> та </a:t>
            </a:r>
            <a:r>
              <a:rPr lang="ru-RU" sz="1500" dirty="0" err="1">
                <a:solidFill>
                  <a:srgbClr val="293A55"/>
                </a:solidFill>
                <a:latin typeface="+mj-lt"/>
              </a:rPr>
              <a:t>користування</a:t>
            </a:r>
            <a:r>
              <a:rPr lang="ru-RU" sz="1500" dirty="0">
                <a:solidFill>
                  <a:srgbClr val="293A55"/>
                </a:solidFill>
                <a:latin typeface="+mj-lt"/>
              </a:rPr>
              <a:t> </a:t>
            </a:r>
            <a:r>
              <a:rPr lang="ru-RU" sz="1500" dirty="0" err="1">
                <a:solidFill>
                  <a:srgbClr val="293A55"/>
                </a:solidFill>
                <a:latin typeface="+mj-lt"/>
              </a:rPr>
              <a:t>спадковим</a:t>
            </a:r>
            <a:r>
              <a:rPr lang="ru-RU" sz="1500" dirty="0">
                <a:solidFill>
                  <a:srgbClr val="293A55"/>
                </a:solidFill>
                <a:latin typeface="+mj-lt"/>
              </a:rPr>
              <a:t> </a:t>
            </a:r>
            <a:r>
              <a:rPr lang="ru-RU" sz="1500" dirty="0" err="1">
                <a:solidFill>
                  <a:srgbClr val="293A55"/>
                </a:solidFill>
                <a:latin typeface="+mj-lt"/>
              </a:rPr>
              <a:t>майном</a:t>
            </a:r>
            <a:r>
              <a:rPr lang="ru-RU" sz="1500" dirty="0">
                <a:solidFill>
                  <a:srgbClr val="293A55"/>
                </a:solidFill>
                <a:latin typeface="+mj-lt"/>
              </a:rPr>
              <a:t> </a:t>
            </a:r>
            <a:r>
              <a:rPr lang="ru-RU" sz="1500" dirty="0" err="1">
                <a:solidFill>
                  <a:srgbClr val="293A55"/>
                </a:solidFill>
                <a:latin typeface="+mj-lt"/>
              </a:rPr>
              <a:t>виникають</a:t>
            </a:r>
            <a:r>
              <a:rPr lang="ru-RU" sz="1500" dirty="0">
                <a:solidFill>
                  <a:srgbClr val="293A55"/>
                </a:solidFill>
                <a:latin typeface="+mj-lt"/>
              </a:rPr>
              <a:t> з часу </a:t>
            </a:r>
            <a:r>
              <a:rPr lang="ru-RU" sz="1500" dirty="0" err="1">
                <a:solidFill>
                  <a:srgbClr val="293A55"/>
                </a:solidFill>
                <a:latin typeface="+mj-lt"/>
              </a:rPr>
              <a:t>відкриття</a:t>
            </a:r>
            <a:r>
              <a:rPr lang="ru-RU" sz="1500" dirty="0">
                <a:solidFill>
                  <a:srgbClr val="293A55"/>
                </a:solidFill>
                <a:latin typeface="+mj-lt"/>
              </a:rPr>
              <a:t> </a:t>
            </a:r>
            <a:r>
              <a:rPr lang="ru-RU" sz="1500" dirty="0" err="1">
                <a:solidFill>
                  <a:srgbClr val="293A55"/>
                </a:solidFill>
                <a:latin typeface="+mj-lt"/>
              </a:rPr>
              <a:t>спадщини</a:t>
            </a:r>
            <a:r>
              <a:rPr lang="ru-RU" sz="1500" dirty="0">
                <a:solidFill>
                  <a:srgbClr val="293A55"/>
                </a:solidFill>
                <a:latin typeface="+mj-lt"/>
              </a:rPr>
              <a:t>. </a:t>
            </a:r>
            <a:r>
              <a:rPr lang="ru-RU" sz="1500" dirty="0" err="1">
                <a:solidFill>
                  <a:srgbClr val="293A55"/>
                </a:solidFill>
                <a:latin typeface="+mj-lt"/>
              </a:rPr>
              <a:t>Такий</a:t>
            </a:r>
            <a:r>
              <a:rPr lang="ru-RU" sz="1500" dirty="0">
                <a:solidFill>
                  <a:srgbClr val="293A55"/>
                </a:solidFill>
                <a:latin typeface="+mj-lt"/>
              </a:rPr>
              <a:t> </a:t>
            </a:r>
            <a:r>
              <a:rPr lang="ru-RU" sz="1500" dirty="0" err="1">
                <a:solidFill>
                  <a:srgbClr val="293A55"/>
                </a:solidFill>
                <a:latin typeface="+mj-lt"/>
              </a:rPr>
              <a:t>спадкоємець</a:t>
            </a:r>
            <a:r>
              <a:rPr lang="ru-RU" sz="1500" dirty="0">
                <a:solidFill>
                  <a:srgbClr val="293A55"/>
                </a:solidFill>
                <a:latin typeface="+mj-lt"/>
              </a:rPr>
              <a:t> </a:t>
            </a:r>
            <a:r>
              <a:rPr lang="ru-RU" sz="1500" dirty="0" err="1">
                <a:solidFill>
                  <a:srgbClr val="293A55"/>
                </a:solidFill>
                <a:latin typeface="+mj-lt"/>
              </a:rPr>
              <a:t>може</a:t>
            </a:r>
            <a:r>
              <a:rPr lang="ru-RU" sz="1500" dirty="0">
                <a:solidFill>
                  <a:srgbClr val="293A55"/>
                </a:solidFill>
                <a:latin typeface="+mj-lt"/>
              </a:rPr>
              <a:t> </a:t>
            </a:r>
            <a:r>
              <a:rPr lang="ru-RU" sz="1500" dirty="0" err="1">
                <a:solidFill>
                  <a:srgbClr val="293A55"/>
                </a:solidFill>
                <a:latin typeface="+mj-lt"/>
              </a:rPr>
              <a:t>захищати</a:t>
            </a:r>
            <a:r>
              <a:rPr lang="ru-RU" sz="1500" dirty="0">
                <a:solidFill>
                  <a:srgbClr val="293A55"/>
                </a:solidFill>
                <a:latin typeface="+mj-lt"/>
              </a:rPr>
              <a:t> </a:t>
            </a:r>
            <a:r>
              <a:rPr lang="ru-RU" sz="1500" dirty="0" err="1">
                <a:solidFill>
                  <a:srgbClr val="293A55"/>
                </a:solidFill>
                <a:latin typeface="+mj-lt"/>
              </a:rPr>
              <a:t>свої</a:t>
            </a:r>
            <a:r>
              <a:rPr lang="ru-RU" sz="1500" dirty="0">
                <a:solidFill>
                  <a:srgbClr val="293A55"/>
                </a:solidFill>
                <a:latin typeface="+mj-lt"/>
              </a:rPr>
              <a:t> </a:t>
            </a:r>
            <a:r>
              <a:rPr lang="ru-RU" sz="1500" dirty="0" err="1">
                <a:solidFill>
                  <a:srgbClr val="293A55"/>
                </a:solidFill>
                <a:latin typeface="+mj-lt"/>
              </a:rPr>
              <a:t>порушені</a:t>
            </a:r>
            <a:r>
              <a:rPr lang="ru-RU" sz="1500" dirty="0">
                <a:solidFill>
                  <a:srgbClr val="293A55"/>
                </a:solidFill>
                <a:latin typeface="+mj-lt"/>
              </a:rPr>
              <a:t> права </a:t>
            </a:r>
            <a:r>
              <a:rPr lang="ru-RU" sz="1500" dirty="0" err="1">
                <a:solidFill>
                  <a:srgbClr val="293A55"/>
                </a:solidFill>
                <a:latin typeface="+mj-lt"/>
              </a:rPr>
              <a:t>володіння</a:t>
            </a:r>
            <a:r>
              <a:rPr lang="ru-RU" sz="1500" dirty="0">
                <a:solidFill>
                  <a:srgbClr val="293A55"/>
                </a:solidFill>
                <a:latin typeface="+mj-lt"/>
              </a:rPr>
              <a:t> та </a:t>
            </a:r>
            <a:r>
              <a:rPr lang="ru-RU" sz="1500" dirty="0" err="1">
                <a:solidFill>
                  <a:srgbClr val="293A55"/>
                </a:solidFill>
                <a:latin typeface="+mj-lt"/>
              </a:rPr>
              <a:t>користування</a:t>
            </a:r>
            <a:r>
              <a:rPr lang="ru-RU" sz="1500" dirty="0">
                <a:solidFill>
                  <a:srgbClr val="293A55"/>
                </a:solidFill>
                <a:latin typeface="+mj-lt"/>
              </a:rPr>
              <a:t> </a:t>
            </a:r>
            <a:r>
              <a:rPr lang="ru-RU" sz="1500" dirty="0" err="1">
                <a:solidFill>
                  <a:srgbClr val="293A55"/>
                </a:solidFill>
                <a:latin typeface="+mj-lt"/>
              </a:rPr>
              <a:t>спадковим</a:t>
            </a:r>
            <a:r>
              <a:rPr lang="ru-RU" sz="1500" dirty="0">
                <a:solidFill>
                  <a:srgbClr val="293A55"/>
                </a:solidFill>
                <a:latin typeface="+mj-lt"/>
              </a:rPr>
              <a:t> </a:t>
            </a:r>
            <a:r>
              <a:rPr lang="ru-RU" sz="1500" dirty="0" err="1">
                <a:solidFill>
                  <a:srgbClr val="293A55"/>
                </a:solidFill>
                <a:latin typeface="+mj-lt"/>
              </a:rPr>
              <a:t>майном</a:t>
            </a:r>
            <a:r>
              <a:rPr lang="ru-RU" sz="1500" dirty="0">
                <a:solidFill>
                  <a:srgbClr val="293A55"/>
                </a:solidFill>
                <a:latin typeface="+mj-lt"/>
              </a:rPr>
              <a:t> </a:t>
            </a:r>
            <a:r>
              <a:rPr lang="ru-RU" sz="1500" dirty="0" err="1">
                <a:solidFill>
                  <a:srgbClr val="293A55"/>
                </a:solidFill>
                <a:latin typeface="+mj-lt"/>
              </a:rPr>
              <a:t>відповідно</a:t>
            </a:r>
            <a:r>
              <a:rPr lang="ru-RU" sz="1500" dirty="0">
                <a:solidFill>
                  <a:srgbClr val="293A55"/>
                </a:solidFill>
                <a:latin typeface="+mj-lt"/>
              </a:rPr>
              <a:t> до </a:t>
            </a:r>
            <a:r>
              <a:rPr lang="ru-RU" sz="1500" dirty="0" err="1">
                <a:solidFill>
                  <a:srgbClr val="293A55"/>
                </a:solidFill>
                <a:latin typeface="+mj-lt"/>
              </a:rPr>
              <a:t>глави</a:t>
            </a:r>
            <a:r>
              <a:rPr lang="ru-RU" sz="1500" dirty="0">
                <a:solidFill>
                  <a:srgbClr val="293A55"/>
                </a:solidFill>
                <a:latin typeface="+mj-lt"/>
              </a:rPr>
              <a:t> 29 ЦК </a:t>
            </a:r>
            <a:r>
              <a:rPr lang="ru-RU" sz="1500" dirty="0" err="1">
                <a:solidFill>
                  <a:srgbClr val="293A55"/>
                </a:solidFill>
                <a:latin typeface="+mj-lt"/>
              </a:rPr>
              <a:t>України</a:t>
            </a:r>
            <a:r>
              <a:rPr lang="ru-RU" sz="1500" dirty="0">
                <a:solidFill>
                  <a:srgbClr val="293A55"/>
                </a:solidFill>
                <a:latin typeface="+mj-lt"/>
              </a:rPr>
              <a:t>. </a:t>
            </a:r>
            <a:r>
              <a:rPr lang="ru-RU" sz="1500" b="1" dirty="0" err="1">
                <a:solidFill>
                  <a:srgbClr val="293A55"/>
                </a:solidFill>
                <a:latin typeface="+mj-lt"/>
              </a:rPr>
              <a:t>Якщо</a:t>
            </a:r>
            <a:r>
              <a:rPr lang="ru-RU" sz="1500" b="1" dirty="0">
                <a:solidFill>
                  <a:srgbClr val="293A55"/>
                </a:solidFill>
                <a:latin typeface="+mj-lt"/>
              </a:rPr>
              <a:t> у </a:t>
            </a:r>
            <a:r>
              <a:rPr lang="ru-RU" sz="1500" b="1" dirty="0" err="1">
                <a:solidFill>
                  <a:srgbClr val="293A55"/>
                </a:solidFill>
                <a:latin typeface="+mj-lt"/>
              </a:rPr>
              <a:t>складі</a:t>
            </a:r>
            <a:r>
              <a:rPr lang="ru-RU" sz="1500" b="1" dirty="0">
                <a:solidFill>
                  <a:srgbClr val="293A55"/>
                </a:solidFill>
                <a:latin typeface="+mj-lt"/>
              </a:rPr>
              <a:t> </a:t>
            </a:r>
            <a:r>
              <a:rPr lang="ru-RU" sz="1500" b="1" dirty="0" err="1">
                <a:solidFill>
                  <a:srgbClr val="293A55"/>
                </a:solidFill>
                <a:latin typeface="+mj-lt"/>
              </a:rPr>
              <a:t>спадщини</a:t>
            </a:r>
            <a:r>
              <a:rPr lang="ru-RU" sz="1500" b="1" dirty="0">
                <a:solidFill>
                  <a:srgbClr val="293A55"/>
                </a:solidFill>
                <a:latin typeface="+mj-lt"/>
              </a:rPr>
              <a:t>, яку </a:t>
            </a:r>
            <a:r>
              <a:rPr lang="ru-RU" sz="1500" b="1" dirty="0" err="1">
                <a:solidFill>
                  <a:srgbClr val="293A55"/>
                </a:solidFill>
                <a:latin typeface="+mj-lt"/>
              </a:rPr>
              <a:t>прийняв</a:t>
            </a:r>
            <a:r>
              <a:rPr lang="ru-RU" sz="1500" b="1" dirty="0">
                <a:solidFill>
                  <a:srgbClr val="293A55"/>
                </a:solidFill>
                <a:latin typeface="+mj-lt"/>
              </a:rPr>
              <a:t> </a:t>
            </a:r>
            <a:r>
              <a:rPr lang="ru-RU" sz="1500" b="1" dirty="0" err="1">
                <a:solidFill>
                  <a:srgbClr val="293A55"/>
                </a:solidFill>
                <a:latin typeface="+mj-lt"/>
              </a:rPr>
              <a:t>спадкоємець</a:t>
            </a:r>
            <a:r>
              <a:rPr lang="ru-RU" sz="1500" b="1" dirty="0">
                <a:solidFill>
                  <a:srgbClr val="293A55"/>
                </a:solidFill>
                <a:latin typeface="+mj-lt"/>
              </a:rPr>
              <a:t>, є </a:t>
            </a:r>
            <a:r>
              <a:rPr lang="ru-RU" sz="1500" b="1" dirty="0" err="1">
                <a:solidFill>
                  <a:srgbClr val="293A55"/>
                </a:solidFill>
                <a:latin typeface="+mj-lt"/>
              </a:rPr>
              <a:t>нерухоме</a:t>
            </a:r>
            <a:r>
              <a:rPr lang="ru-RU" sz="1500" b="1" dirty="0">
                <a:solidFill>
                  <a:srgbClr val="293A55"/>
                </a:solidFill>
                <a:latin typeface="+mj-lt"/>
              </a:rPr>
              <a:t> </a:t>
            </a:r>
            <a:r>
              <a:rPr lang="ru-RU" sz="1500" b="1" dirty="0" err="1">
                <a:solidFill>
                  <a:srgbClr val="293A55"/>
                </a:solidFill>
                <a:latin typeface="+mj-lt"/>
              </a:rPr>
              <a:t>майно</a:t>
            </a:r>
            <a:r>
              <a:rPr lang="ru-RU" sz="1500" b="1" dirty="0">
                <a:solidFill>
                  <a:srgbClr val="293A55"/>
                </a:solidFill>
                <a:latin typeface="+mj-lt"/>
              </a:rPr>
              <a:t>, право </a:t>
            </a:r>
            <a:r>
              <a:rPr lang="ru-RU" sz="1500" b="1" dirty="0" err="1">
                <a:solidFill>
                  <a:srgbClr val="293A55"/>
                </a:solidFill>
                <a:latin typeface="+mj-lt"/>
              </a:rPr>
              <a:t>розпорядження</a:t>
            </a:r>
            <a:r>
              <a:rPr lang="ru-RU" sz="1500" b="1" dirty="0">
                <a:solidFill>
                  <a:srgbClr val="293A55"/>
                </a:solidFill>
                <a:latin typeface="+mj-lt"/>
              </a:rPr>
              <a:t> </a:t>
            </a:r>
            <a:r>
              <a:rPr lang="ru-RU" sz="1500" b="1" dirty="0" err="1">
                <a:solidFill>
                  <a:srgbClr val="293A55"/>
                </a:solidFill>
                <a:latin typeface="+mj-lt"/>
              </a:rPr>
              <a:t>нерухомим</a:t>
            </a:r>
            <a:r>
              <a:rPr lang="ru-RU" sz="1500" b="1" dirty="0">
                <a:solidFill>
                  <a:srgbClr val="293A55"/>
                </a:solidFill>
                <a:latin typeface="+mj-lt"/>
              </a:rPr>
              <a:t> </a:t>
            </a:r>
            <a:r>
              <a:rPr lang="ru-RU" sz="1500" b="1" dirty="0" err="1">
                <a:solidFill>
                  <a:srgbClr val="293A55"/>
                </a:solidFill>
                <a:latin typeface="+mj-lt"/>
              </a:rPr>
              <a:t>майном</a:t>
            </a:r>
            <a:r>
              <a:rPr lang="ru-RU" sz="1500" b="1" dirty="0">
                <a:solidFill>
                  <a:srgbClr val="293A55"/>
                </a:solidFill>
                <a:latin typeface="+mj-lt"/>
              </a:rPr>
              <a:t> </a:t>
            </a:r>
            <a:r>
              <a:rPr lang="ru-RU" sz="1500" b="1" dirty="0" err="1">
                <a:solidFill>
                  <a:srgbClr val="293A55"/>
                </a:solidFill>
                <a:latin typeface="+mj-lt"/>
              </a:rPr>
              <a:t>виникає</a:t>
            </a:r>
            <a:r>
              <a:rPr lang="ru-RU" sz="1500" b="1" dirty="0">
                <a:solidFill>
                  <a:srgbClr val="293A55"/>
                </a:solidFill>
                <a:latin typeface="+mj-lt"/>
              </a:rPr>
              <a:t> в </a:t>
            </a:r>
            <a:r>
              <a:rPr lang="ru-RU" sz="1500" b="1" dirty="0" err="1">
                <a:solidFill>
                  <a:srgbClr val="293A55"/>
                </a:solidFill>
                <a:latin typeface="+mj-lt"/>
              </a:rPr>
              <a:t>нього</a:t>
            </a:r>
            <a:r>
              <a:rPr lang="ru-RU" sz="1500" b="1" dirty="0">
                <a:solidFill>
                  <a:srgbClr val="293A55"/>
                </a:solidFill>
                <a:latin typeface="+mj-lt"/>
              </a:rPr>
              <a:t> з моменту </a:t>
            </a:r>
            <a:r>
              <a:rPr lang="ru-RU" sz="1500" b="1" dirty="0" err="1">
                <a:solidFill>
                  <a:srgbClr val="293A55"/>
                </a:solidFill>
                <a:latin typeface="+mj-lt"/>
              </a:rPr>
              <a:t>державної</a:t>
            </a:r>
            <a:r>
              <a:rPr lang="ru-RU" sz="1500" b="1" dirty="0">
                <a:solidFill>
                  <a:srgbClr val="293A55"/>
                </a:solidFill>
                <a:latin typeface="+mj-lt"/>
              </a:rPr>
              <a:t> </a:t>
            </a:r>
            <a:r>
              <a:rPr lang="ru-RU" sz="1500" b="1" dirty="0" err="1">
                <a:solidFill>
                  <a:srgbClr val="293A55"/>
                </a:solidFill>
                <a:latin typeface="+mj-lt"/>
              </a:rPr>
              <a:t>реєстрації</a:t>
            </a:r>
            <a:r>
              <a:rPr lang="ru-RU" sz="1500" b="1" dirty="0">
                <a:solidFill>
                  <a:srgbClr val="293A55"/>
                </a:solidFill>
                <a:latin typeface="+mj-lt"/>
              </a:rPr>
              <a:t> </a:t>
            </a:r>
            <a:r>
              <a:rPr lang="ru-RU" sz="1500" b="1" dirty="0" err="1">
                <a:solidFill>
                  <a:srgbClr val="293A55"/>
                </a:solidFill>
                <a:latin typeface="+mj-lt"/>
              </a:rPr>
              <a:t>цього</a:t>
            </a:r>
            <a:r>
              <a:rPr lang="ru-RU" sz="1500" b="1" dirty="0">
                <a:solidFill>
                  <a:srgbClr val="293A55"/>
                </a:solidFill>
                <a:latin typeface="+mj-lt"/>
              </a:rPr>
              <a:t> майна (</a:t>
            </a:r>
            <a:r>
              <a:rPr lang="ru-RU" sz="1500" b="1" dirty="0" err="1">
                <a:solidFill>
                  <a:srgbClr val="293A55"/>
                </a:solidFill>
                <a:latin typeface="+mj-lt"/>
              </a:rPr>
              <a:t>частина</a:t>
            </a:r>
            <a:r>
              <a:rPr lang="ru-RU" sz="1500" b="1" dirty="0">
                <a:solidFill>
                  <a:srgbClr val="293A55"/>
                </a:solidFill>
                <a:latin typeface="+mj-lt"/>
              </a:rPr>
              <a:t> друга </a:t>
            </a:r>
            <a:r>
              <a:rPr lang="ru-RU" sz="1500" b="1" dirty="0" err="1">
                <a:solidFill>
                  <a:srgbClr val="293A55"/>
                </a:solidFill>
                <a:latin typeface="+mj-lt"/>
              </a:rPr>
              <a:t>статті</a:t>
            </a:r>
            <a:r>
              <a:rPr lang="ru-RU" sz="1500" b="1" dirty="0">
                <a:solidFill>
                  <a:srgbClr val="293A55"/>
                </a:solidFill>
                <a:latin typeface="+mj-lt"/>
              </a:rPr>
              <a:t> 1299 ЦК </a:t>
            </a:r>
            <a:r>
              <a:rPr lang="ru-RU" sz="1500" b="1" dirty="0" err="1">
                <a:solidFill>
                  <a:srgbClr val="293A55"/>
                </a:solidFill>
                <a:latin typeface="+mj-lt"/>
              </a:rPr>
              <a:t>України</a:t>
            </a:r>
            <a:r>
              <a:rPr lang="ru-RU" sz="1500" b="1" dirty="0">
                <a:solidFill>
                  <a:srgbClr val="293A55"/>
                </a:solidFill>
                <a:latin typeface="+mj-lt"/>
              </a:rPr>
              <a:t>).</a:t>
            </a:r>
          </a:p>
          <a:p>
            <a:pPr algn="just"/>
            <a:r>
              <a:rPr lang="ru-RU" sz="1500" dirty="0">
                <a:solidFill>
                  <a:srgbClr val="293A55"/>
                </a:solidFill>
                <a:latin typeface="+mj-lt"/>
              </a:rPr>
              <a:t>   </a:t>
            </a:r>
            <a:r>
              <a:rPr lang="ru-RU" sz="1500" b="1" dirty="0" err="1">
                <a:solidFill>
                  <a:srgbClr val="293A55"/>
                </a:solidFill>
                <a:latin typeface="+mj-lt"/>
              </a:rPr>
              <a:t>Спадкоємець</a:t>
            </a:r>
            <a:r>
              <a:rPr lang="ru-RU" sz="1500" b="1" dirty="0">
                <a:solidFill>
                  <a:srgbClr val="293A55"/>
                </a:solidFill>
                <a:latin typeface="+mj-lt"/>
              </a:rPr>
              <a:t>, </a:t>
            </a:r>
            <a:r>
              <a:rPr lang="ru-RU" sz="1500" b="1" dirty="0" err="1">
                <a:solidFill>
                  <a:srgbClr val="293A55"/>
                </a:solidFill>
                <a:latin typeface="+mj-lt"/>
              </a:rPr>
              <a:t>який</a:t>
            </a:r>
            <a:r>
              <a:rPr lang="ru-RU" sz="1500" b="1" dirty="0">
                <a:solidFill>
                  <a:srgbClr val="293A55"/>
                </a:solidFill>
                <a:latin typeface="+mj-lt"/>
              </a:rPr>
              <a:t> </a:t>
            </a:r>
            <a:r>
              <a:rPr lang="ru-RU" sz="1500" b="1" dirty="0" err="1">
                <a:solidFill>
                  <a:srgbClr val="293A55"/>
                </a:solidFill>
                <a:latin typeface="+mj-lt"/>
              </a:rPr>
              <a:t>прийняв</a:t>
            </a:r>
            <a:r>
              <a:rPr lang="ru-RU" sz="1500" b="1" dirty="0">
                <a:solidFill>
                  <a:srgbClr val="293A55"/>
                </a:solidFill>
                <a:latin typeface="+mj-lt"/>
              </a:rPr>
              <a:t> у </a:t>
            </a:r>
            <a:r>
              <a:rPr lang="ru-RU" sz="1500" b="1" dirty="0" err="1">
                <a:solidFill>
                  <a:srgbClr val="293A55"/>
                </a:solidFill>
                <a:latin typeface="+mj-lt"/>
              </a:rPr>
              <a:t>спадщину</a:t>
            </a:r>
            <a:r>
              <a:rPr lang="ru-RU" sz="1500" b="1" dirty="0">
                <a:solidFill>
                  <a:srgbClr val="293A55"/>
                </a:solidFill>
                <a:latin typeface="+mj-lt"/>
              </a:rPr>
              <a:t> </a:t>
            </a:r>
            <a:r>
              <a:rPr lang="ru-RU" sz="1500" b="1" dirty="0" err="1">
                <a:solidFill>
                  <a:srgbClr val="293A55"/>
                </a:solidFill>
                <a:latin typeface="+mj-lt"/>
              </a:rPr>
              <a:t>нерухоме</a:t>
            </a:r>
            <a:r>
              <a:rPr lang="ru-RU" sz="1500" b="1" dirty="0">
                <a:solidFill>
                  <a:srgbClr val="293A55"/>
                </a:solidFill>
                <a:latin typeface="+mj-lt"/>
              </a:rPr>
              <a:t> </a:t>
            </a:r>
            <a:r>
              <a:rPr lang="ru-RU" sz="1500" b="1" dirty="0" err="1">
                <a:solidFill>
                  <a:srgbClr val="293A55"/>
                </a:solidFill>
                <a:latin typeface="+mj-lt"/>
              </a:rPr>
              <a:t>майно</a:t>
            </a:r>
            <a:r>
              <a:rPr lang="ru-RU" sz="1500" b="1" dirty="0">
                <a:solidFill>
                  <a:srgbClr val="293A55"/>
                </a:solidFill>
                <a:latin typeface="+mj-lt"/>
              </a:rPr>
              <a:t>, </a:t>
            </a:r>
            <a:r>
              <a:rPr lang="ru-RU" sz="1500" b="1" dirty="0" err="1">
                <a:solidFill>
                  <a:srgbClr val="293A55"/>
                </a:solidFill>
                <a:latin typeface="+mj-lt"/>
              </a:rPr>
              <a:t>ще</a:t>
            </a:r>
            <a:r>
              <a:rPr lang="ru-RU" sz="1500" b="1" dirty="0">
                <a:solidFill>
                  <a:srgbClr val="293A55"/>
                </a:solidFill>
                <a:latin typeface="+mj-lt"/>
              </a:rPr>
              <a:t> до </a:t>
            </a:r>
            <a:r>
              <a:rPr lang="ru-RU" sz="1500" b="1" dirty="0" err="1">
                <a:solidFill>
                  <a:srgbClr val="293A55"/>
                </a:solidFill>
                <a:latin typeface="+mj-lt"/>
              </a:rPr>
              <a:t>його</a:t>
            </a:r>
            <a:r>
              <a:rPr lang="ru-RU" sz="1500" b="1" dirty="0">
                <a:solidFill>
                  <a:srgbClr val="293A55"/>
                </a:solidFill>
                <a:latin typeface="+mj-lt"/>
              </a:rPr>
              <a:t> </a:t>
            </a:r>
            <a:r>
              <a:rPr lang="ru-RU" sz="1500" b="1" dirty="0" err="1">
                <a:solidFill>
                  <a:srgbClr val="293A55"/>
                </a:solidFill>
                <a:latin typeface="+mj-lt"/>
              </a:rPr>
              <a:t>державної</a:t>
            </a:r>
            <a:r>
              <a:rPr lang="ru-RU" sz="1500" b="1" dirty="0">
                <a:solidFill>
                  <a:srgbClr val="293A55"/>
                </a:solidFill>
                <a:latin typeface="+mj-lt"/>
              </a:rPr>
              <a:t> </a:t>
            </a:r>
            <a:r>
              <a:rPr lang="ru-RU" sz="1500" b="1" dirty="0" err="1">
                <a:solidFill>
                  <a:srgbClr val="293A55"/>
                </a:solidFill>
                <a:latin typeface="+mj-lt"/>
              </a:rPr>
              <a:t>реєстрації</a:t>
            </a:r>
            <a:r>
              <a:rPr lang="ru-RU" sz="1500" b="1" dirty="0">
                <a:solidFill>
                  <a:srgbClr val="293A55"/>
                </a:solidFill>
                <a:latin typeface="+mj-lt"/>
              </a:rPr>
              <a:t> </a:t>
            </a:r>
            <a:r>
              <a:rPr lang="ru-RU" sz="1500" b="1" dirty="0" err="1">
                <a:solidFill>
                  <a:srgbClr val="293A55"/>
                </a:solidFill>
                <a:latin typeface="+mj-lt"/>
              </a:rPr>
              <a:t>має</a:t>
            </a:r>
            <a:r>
              <a:rPr lang="ru-RU" sz="1500" b="1" dirty="0">
                <a:solidFill>
                  <a:srgbClr val="293A55"/>
                </a:solidFill>
                <a:latin typeface="+mj-lt"/>
              </a:rPr>
              <a:t> право </a:t>
            </a:r>
            <a:r>
              <a:rPr lang="ru-RU" sz="1500" b="1" dirty="0" err="1">
                <a:solidFill>
                  <a:srgbClr val="293A55"/>
                </a:solidFill>
                <a:latin typeface="+mj-lt"/>
              </a:rPr>
              <a:t>витребувати</a:t>
            </a:r>
            <a:r>
              <a:rPr lang="ru-RU" sz="1500" b="1" dirty="0">
                <a:solidFill>
                  <a:srgbClr val="293A55"/>
                </a:solidFill>
                <a:latin typeface="+mj-lt"/>
              </a:rPr>
              <a:t> </a:t>
            </a:r>
            <a:r>
              <a:rPr lang="ru-RU" sz="1500" b="1" dirty="0" err="1">
                <a:solidFill>
                  <a:srgbClr val="293A55"/>
                </a:solidFill>
                <a:latin typeface="+mj-lt"/>
              </a:rPr>
              <a:t>це</a:t>
            </a:r>
            <a:r>
              <a:rPr lang="ru-RU" sz="1500" b="1" dirty="0">
                <a:solidFill>
                  <a:srgbClr val="293A55"/>
                </a:solidFill>
                <a:latin typeface="+mj-lt"/>
              </a:rPr>
              <a:t> </a:t>
            </a:r>
            <a:r>
              <a:rPr lang="ru-RU" sz="1500" b="1" dirty="0" err="1">
                <a:solidFill>
                  <a:srgbClr val="293A55"/>
                </a:solidFill>
                <a:latin typeface="+mj-lt"/>
              </a:rPr>
              <a:t>майно</a:t>
            </a:r>
            <a:r>
              <a:rPr lang="ru-RU" sz="1500" b="1" dirty="0">
                <a:solidFill>
                  <a:srgbClr val="293A55"/>
                </a:solidFill>
                <a:latin typeface="+mj-lt"/>
              </a:rPr>
              <a:t> </a:t>
            </a:r>
            <a:r>
              <a:rPr lang="ru-RU" sz="1500" b="1" dirty="0" err="1">
                <a:solidFill>
                  <a:srgbClr val="293A55"/>
                </a:solidFill>
                <a:latin typeface="+mj-lt"/>
              </a:rPr>
              <a:t>від</a:t>
            </a:r>
            <a:r>
              <a:rPr lang="ru-RU" sz="1500" b="1" dirty="0">
                <a:solidFill>
                  <a:srgbClr val="293A55"/>
                </a:solidFill>
                <a:latin typeface="+mj-lt"/>
              </a:rPr>
              <a:t> </a:t>
            </a:r>
            <a:r>
              <a:rPr lang="ru-RU" sz="1500" b="1" dirty="0" err="1">
                <a:solidFill>
                  <a:srgbClr val="293A55"/>
                </a:solidFill>
                <a:latin typeface="+mj-lt"/>
              </a:rPr>
              <a:t>його</a:t>
            </a:r>
            <a:r>
              <a:rPr lang="ru-RU" sz="1500" b="1" dirty="0">
                <a:solidFill>
                  <a:srgbClr val="293A55"/>
                </a:solidFill>
                <a:latin typeface="+mj-lt"/>
              </a:rPr>
              <a:t> </a:t>
            </a:r>
            <a:r>
              <a:rPr lang="ru-RU" sz="1500" b="1" dirty="0" err="1">
                <a:solidFill>
                  <a:srgbClr val="293A55"/>
                </a:solidFill>
                <a:latin typeface="+mj-lt"/>
              </a:rPr>
              <a:t>добросовісного</a:t>
            </a:r>
            <a:r>
              <a:rPr lang="ru-RU" sz="1500" b="1" dirty="0">
                <a:solidFill>
                  <a:srgbClr val="293A55"/>
                </a:solidFill>
                <a:latin typeface="+mj-lt"/>
              </a:rPr>
              <a:t> </a:t>
            </a:r>
            <a:r>
              <a:rPr lang="ru-RU" sz="1500" b="1" dirty="0" err="1">
                <a:solidFill>
                  <a:srgbClr val="293A55"/>
                </a:solidFill>
                <a:latin typeface="+mj-lt"/>
              </a:rPr>
              <a:t>набувача</a:t>
            </a:r>
            <a:r>
              <a:rPr lang="ru-RU" sz="1500" b="1" dirty="0">
                <a:solidFill>
                  <a:srgbClr val="293A55"/>
                </a:solidFill>
                <a:latin typeface="+mj-lt"/>
              </a:rPr>
              <a:t> з </a:t>
            </a:r>
            <a:r>
              <a:rPr lang="ru-RU" sz="1500" b="1" dirty="0" err="1">
                <a:solidFill>
                  <a:srgbClr val="293A55"/>
                </a:solidFill>
                <a:latin typeface="+mj-lt"/>
              </a:rPr>
              <a:t>підстав</a:t>
            </a:r>
            <a:r>
              <a:rPr lang="ru-RU" sz="1500" b="1" dirty="0">
                <a:solidFill>
                  <a:srgbClr val="293A55"/>
                </a:solidFill>
                <a:latin typeface="+mj-lt"/>
              </a:rPr>
              <a:t>, </a:t>
            </a:r>
            <a:r>
              <a:rPr lang="ru-RU" sz="1500" b="1" dirty="0" err="1">
                <a:solidFill>
                  <a:srgbClr val="293A55"/>
                </a:solidFill>
                <a:latin typeface="+mj-lt"/>
              </a:rPr>
              <a:t>передбачених</a:t>
            </a:r>
            <a:r>
              <a:rPr lang="ru-RU" sz="1500" b="1" dirty="0">
                <a:solidFill>
                  <a:srgbClr val="293A55"/>
                </a:solidFill>
                <a:latin typeface="+mj-lt"/>
              </a:rPr>
              <a:t> </a:t>
            </a:r>
            <a:r>
              <a:rPr lang="ru-RU" sz="1500" b="1" dirty="0" err="1">
                <a:solidFill>
                  <a:srgbClr val="293A55"/>
                </a:solidFill>
                <a:latin typeface="+mj-lt"/>
              </a:rPr>
              <a:t>статтею</a:t>
            </a:r>
            <a:r>
              <a:rPr lang="ru-RU" sz="1500" b="1" dirty="0">
                <a:solidFill>
                  <a:srgbClr val="293A55"/>
                </a:solidFill>
                <a:latin typeface="+mj-lt"/>
              </a:rPr>
              <a:t> 388 ЦК </a:t>
            </a:r>
            <a:r>
              <a:rPr lang="ru-RU" sz="1500" b="1" dirty="0" err="1">
                <a:solidFill>
                  <a:srgbClr val="293A55"/>
                </a:solidFill>
                <a:latin typeface="+mj-lt"/>
              </a:rPr>
              <a:t>України</a:t>
            </a:r>
            <a:r>
              <a:rPr lang="ru-RU" sz="1500" b="1" dirty="0">
                <a:solidFill>
                  <a:srgbClr val="293A55"/>
                </a:solidFill>
                <a:latin typeface="+mj-lt"/>
              </a:rPr>
              <a:t>, </a:t>
            </a:r>
            <a:r>
              <a:rPr lang="ru-RU" sz="1500" b="1" dirty="0" err="1">
                <a:solidFill>
                  <a:srgbClr val="293A55"/>
                </a:solidFill>
                <a:latin typeface="+mj-lt"/>
              </a:rPr>
              <a:t>зокрема</a:t>
            </a:r>
            <a:r>
              <a:rPr lang="ru-RU" sz="1500" b="1" dirty="0">
                <a:solidFill>
                  <a:srgbClr val="293A55"/>
                </a:solidFill>
                <a:latin typeface="+mj-lt"/>
              </a:rPr>
              <a:t> у </a:t>
            </a:r>
            <a:r>
              <a:rPr lang="ru-RU" sz="1500" b="1" dirty="0" err="1">
                <a:solidFill>
                  <a:srgbClr val="293A55"/>
                </a:solidFill>
                <a:latin typeface="+mj-lt"/>
              </a:rPr>
              <a:t>разі</a:t>
            </a:r>
            <a:r>
              <a:rPr lang="ru-RU" sz="1500" b="1" dirty="0">
                <a:solidFill>
                  <a:srgbClr val="293A55"/>
                </a:solidFill>
                <a:latin typeface="+mj-lt"/>
              </a:rPr>
              <a:t>, </a:t>
            </a:r>
            <a:r>
              <a:rPr lang="ru-RU" sz="1500" b="1" dirty="0" err="1">
                <a:solidFill>
                  <a:srgbClr val="293A55"/>
                </a:solidFill>
                <a:latin typeface="+mj-lt"/>
              </a:rPr>
              <a:t>якщо</a:t>
            </a:r>
            <a:r>
              <a:rPr lang="ru-RU" sz="1500" b="1" dirty="0">
                <a:solidFill>
                  <a:srgbClr val="293A55"/>
                </a:solidFill>
                <a:latin typeface="+mj-lt"/>
              </a:rPr>
              <a:t> </a:t>
            </a:r>
            <a:r>
              <a:rPr lang="ru-RU" sz="1500" b="1" dirty="0" err="1">
                <a:solidFill>
                  <a:srgbClr val="293A55"/>
                </a:solidFill>
                <a:latin typeface="+mj-lt"/>
              </a:rPr>
              <a:t>воно</a:t>
            </a:r>
            <a:r>
              <a:rPr lang="ru-RU" sz="1500" b="1" dirty="0">
                <a:solidFill>
                  <a:srgbClr val="293A55"/>
                </a:solidFill>
                <a:latin typeface="+mj-lt"/>
              </a:rPr>
              <a:t> </a:t>
            </a:r>
            <a:r>
              <a:rPr lang="ru-RU" sz="1500" b="1" dirty="0" err="1">
                <a:solidFill>
                  <a:srgbClr val="293A55"/>
                </a:solidFill>
                <a:latin typeface="+mj-lt"/>
              </a:rPr>
              <a:t>вибуло</a:t>
            </a:r>
            <a:r>
              <a:rPr lang="ru-RU" sz="1500" b="1" dirty="0">
                <a:solidFill>
                  <a:srgbClr val="293A55"/>
                </a:solidFill>
                <a:latin typeface="+mj-lt"/>
              </a:rPr>
              <a:t> з </a:t>
            </a:r>
            <a:r>
              <a:rPr lang="ru-RU" sz="1500" b="1" dirty="0" err="1">
                <a:solidFill>
                  <a:srgbClr val="293A55"/>
                </a:solidFill>
                <a:latin typeface="+mj-lt"/>
              </a:rPr>
              <a:t>володіння</a:t>
            </a:r>
            <a:r>
              <a:rPr lang="ru-RU" sz="1500" b="1" dirty="0">
                <a:solidFill>
                  <a:srgbClr val="293A55"/>
                </a:solidFill>
                <a:latin typeface="+mj-lt"/>
              </a:rPr>
              <a:t> </a:t>
            </a:r>
            <a:r>
              <a:rPr lang="ru-RU" sz="1500" b="1" dirty="0" err="1">
                <a:solidFill>
                  <a:srgbClr val="293A55"/>
                </a:solidFill>
                <a:latin typeface="+mj-lt"/>
              </a:rPr>
              <a:t>спадкодавця</a:t>
            </a:r>
            <a:r>
              <a:rPr lang="ru-RU" sz="1500" b="1" dirty="0">
                <a:solidFill>
                  <a:srgbClr val="293A55"/>
                </a:solidFill>
                <a:latin typeface="+mj-lt"/>
              </a:rPr>
              <a:t> поза волею </a:t>
            </a:r>
            <a:r>
              <a:rPr lang="ru-RU" sz="1500" b="1" dirty="0" err="1">
                <a:solidFill>
                  <a:srgbClr val="293A55"/>
                </a:solidFill>
                <a:latin typeface="+mj-lt"/>
              </a:rPr>
              <a:t>останнього</a:t>
            </a:r>
            <a:r>
              <a:rPr lang="ru-RU" sz="1500" b="1" dirty="0">
                <a:solidFill>
                  <a:srgbClr val="293A55"/>
                </a:solidFill>
                <a:latin typeface="+mj-lt"/>
              </a:rPr>
              <a:t>.</a:t>
            </a:r>
          </a:p>
          <a:p>
            <a:pPr algn="just"/>
            <a:r>
              <a:rPr lang="ru-RU" sz="1500" b="1" dirty="0">
                <a:solidFill>
                  <a:srgbClr val="293A55"/>
                </a:solidFill>
                <a:latin typeface="+mj-lt"/>
              </a:rPr>
              <a:t>   </a:t>
            </a:r>
            <a:r>
              <a:rPr lang="ru-RU" sz="1500" b="1" dirty="0" err="1">
                <a:solidFill>
                  <a:srgbClr val="293A55"/>
                </a:solidFill>
                <a:latin typeface="+mj-lt"/>
              </a:rPr>
              <a:t>Зазначене</a:t>
            </a:r>
            <a:r>
              <a:rPr lang="ru-RU" sz="1500" b="1" dirty="0">
                <a:solidFill>
                  <a:srgbClr val="293A55"/>
                </a:solidFill>
                <a:latin typeface="+mj-lt"/>
              </a:rPr>
              <a:t> </a:t>
            </a:r>
            <a:r>
              <a:rPr lang="ru-RU" sz="1500" b="1" dirty="0" err="1">
                <a:solidFill>
                  <a:srgbClr val="293A55"/>
                </a:solidFill>
                <a:latin typeface="+mj-lt"/>
              </a:rPr>
              <a:t>відповідає</a:t>
            </a:r>
            <a:r>
              <a:rPr lang="ru-RU" sz="1500" b="1" dirty="0">
                <a:solidFill>
                  <a:srgbClr val="293A55"/>
                </a:solidFill>
                <a:latin typeface="+mj-lt"/>
              </a:rPr>
              <a:t> </a:t>
            </a:r>
            <a:r>
              <a:rPr lang="ru-RU" sz="1500" b="1" dirty="0" err="1">
                <a:solidFill>
                  <a:srgbClr val="293A55"/>
                </a:solidFill>
                <a:latin typeface="+mj-lt"/>
              </a:rPr>
              <a:t>правовій</a:t>
            </a:r>
            <a:r>
              <a:rPr lang="ru-RU" sz="1500" b="1" dirty="0">
                <a:solidFill>
                  <a:srgbClr val="293A55"/>
                </a:solidFill>
                <a:latin typeface="+mj-lt"/>
              </a:rPr>
              <a:t> </a:t>
            </a:r>
            <a:r>
              <a:rPr lang="ru-RU" sz="1500" b="1" dirty="0" err="1">
                <a:solidFill>
                  <a:srgbClr val="293A55"/>
                </a:solidFill>
                <a:latin typeface="+mj-lt"/>
              </a:rPr>
              <a:t>позиції</a:t>
            </a:r>
            <a:r>
              <a:rPr lang="ru-RU" sz="1500" b="1" dirty="0">
                <a:solidFill>
                  <a:srgbClr val="293A55"/>
                </a:solidFill>
                <a:latin typeface="+mj-lt"/>
              </a:rPr>
              <a:t>, </a:t>
            </a:r>
            <a:r>
              <a:rPr lang="ru-RU" sz="1500" b="1" dirty="0" err="1">
                <a:solidFill>
                  <a:srgbClr val="293A55"/>
                </a:solidFill>
                <a:latin typeface="+mj-lt"/>
              </a:rPr>
              <a:t>висловленій</a:t>
            </a:r>
            <a:r>
              <a:rPr lang="ru-RU" sz="1500" b="1" dirty="0">
                <a:solidFill>
                  <a:srgbClr val="293A55"/>
                </a:solidFill>
                <a:latin typeface="+mj-lt"/>
              </a:rPr>
              <a:t> </a:t>
            </a:r>
            <a:r>
              <a:rPr lang="ru-RU" sz="1500" b="1" dirty="0" err="1">
                <a:solidFill>
                  <a:srgbClr val="293A55"/>
                </a:solidFill>
                <a:latin typeface="+mj-lt"/>
              </a:rPr>
              <a:t>Верховним</a:t>
            </a:r>
            <a:r>
              <a:rPr lang="ru-RU" sz="1500" b="1" dirty="0">
                <a:solidFill>
                  <a:srgbClr val="293A55"/>
                </a:solidFill>
                <a:latin typeface="+mj-lt"/>
              </a:rPr>
              <a:t> Судом </a:t>
            </a:r>
            <a:r>
              <a:rPr lang="ru-RU" sz="1500" b="1" dirty="0" err="1">
                <a:solidFill>
                  <a:srgbClr val="293A55"/>
                </a:solidFill>
                <a:latin typeface="+mj-lt"/>
              </a:rPr>
              <a:t>України</a:t>
            </a:r>
            <a:r>
              <a:rPr lang="ru-RU" sz="1500" b="1" dirty="0">
                <a:solidFill>
                  <a:srgbClr val="293A55"/>
                </a:solidFill>
                <a:latin typeface="+mj-lt"/>
              </a:rPr>
              <a:t> у </a:t>
            </a:r>
            <a:r>
              <a:rPr lang="ru-RU" sz="1500" b="1" dirty="0" err="1">
                <a:solidFill>
                  <a:srgbClr val="293A55"/>
                </a:solidFill>
                <a:latin typeface="+mj-lt"/>
              </a:rPr>
              <a:t>постанові</a:t>
            </a:r>
            <a:r>
              <a:rPr lang="ru-RU" sz="1500" b="1" dirty="0">
                <a:solidFill>
                  <a:srgbClr val="293A55"/>
                </a:solidFill>
                <a:latin typeface="+mj-lt"/>
              </a:rPr>
              <a:t> </a:t>
            </a:r>
            <a:r>
              <a:rPr lang="ru-RU" sz="1500" b="1" dirty="0" err="1">
                <a:solidFill>
                  <a:srgbClr val="293A55"/>
                </a:solidFill>
                <a:latin typeface="+mj-lt"/>
              </a:rPr>
              <a:t>від</a:t>
            </a:r>
            <a:r>
              <a:rPr lang="ru-RU" sz="1500" b="1" dirty="0">
                <a:solidFill>
                  <a:srgbClr val="293A55"/>
                </a:solidFill>
                <a:latin typeface="+mj-lt"/>
              </a:rPr>
              <a:t> 23 </a:t>
            </a:r>
            <a:r>
              <a:rPr lang="ru-RU" sz="1500" b="1" dirty="0" err="1">
                <a:solidFill>
                  <a:srgbClr val="293A55"/>
                </a:solidFill>
                <a:latin typeface="+mj-lt"/>
              </a:rPr>
              <a:t>січня</a:t>
            </a:r>
            <a:r>
              <a:rPr lang="ru-RU" sz="1500" b="1" dirty="0">
                <a:solidFill>
                  <a:srgbClr val="293A55"/>
                </a:solidFill>
                <a:latin typeface="+mj-lt"/>
              </a:rPr>
              <a:t> 2013 року у </a:t>
            </a:r>
            <a:r>
              <a:rPr lang="ru-RU" sz="1500" b="1" dirty="0" err="1">
                <a:solidFill>
                  <a:srgbClr val="293A55"/>
                </a:solidFill>
                <a:latin typeface="+mj-lt"/>
              </a:rPr>
              <a:t>справі</a:t>
            </a:r>
            <a:r>
              <a:rPr lang="ru-RU" sz="1500" b="1" dirty="0">
                <a:solidFill>
                  <a:srgbClr val="293A55"/>
                </a:solidFill>
                <a:latin typeface="+mj-lt"/>
              </a:rPr>
              <a:t> № 6-164цс12 та у постановах Верховного Суду </a:t>
            </a:r>
            <a:r>
              <a:rPr lang="ru-RU" sz="1500" b="1" dirty="0" err="1">
                <a:solidFill>
                  <a:srgbClr val="293A55"/>
                </a:solidFill>
                <a:latin typeface="+mj-lt"/>
              </a:rPr>
              <a:t>від</a:t>
            </a:r>
            <a:r>
              <a:rPr lang="ru-RU" sz="1500" b="1" dirty="0">
                <a:solidFill>
                  <a:srgbClr val="293A55"/>
                </a:solidFill>
                <a:latin typeface="+mj-lt"/>
              </a:rPr>
              <a:t> 20 </a:t>
            </a:r>
            <a:r>
              <a:rPr lang="ru-RU" sz="1500" b="1" dirty="0" err="1">
                <a:solidFill>
                  <a:srgbClr val="293A55"/>
                </a:solidFill>
                <a:latin typeface="+mj-lt"/>
              </a:rPr>
              <a:t>травня</a:t>
            </a:r>
            <a:r>
              <a:rPr lang="ru-RU" sz="1500" b="1" dirty="0">
                <a:solidFill>
                  <a:srgbClr val="293A55"/>
                </a:solidFill>
                <a:latin typeface="+mj-lt"/>
              </a:rPr>
              <a:t> 2020 року у </a:t>
            </a:r>
            <a:r>
              <a:rPr lang="ru-RU" sz="1500" b="1" dirty="0" err="1">
                <a:solidFill>
                  <a:srgbClr val="293A55"/>
                </a:solidFill>
                <a:latin typeface="+mj-lt"/>
              </a:rPr>
              <a:t>справі</a:t>
            </a:r>
            <a:r>
              <a:rPr lang="ru-RU" sz="1500" b="1" dirty="0">
                <a:solidFill>
                  <a:srgbClr val="293A55"/>
                </a:solidFill>
                <a:latin typeface="+mj-lt"/>
              </a:rPr>
              <a:t> № 303/6974/16-ц, </a:t>
            </a:r>
            <a:r>
              <a:rPr lang="ru-RU" sz="1500" b="1" dirty="0" err="1">
                <a:solidFill>
                  <a:srgbClr val="293A55"/>
                </a:solidFill>
                <a:latin typeface="+mj-lt"/>
              </a:rPr>
              <a:t>від</a:t>
            </a:r>
            <a:r>
              <a:rPr lang="ru-RU" sz="1500" b="1" dirty="0">
                <a:solidFill>
                  <a:srgbClr val="293A55"/>
                </a:solidFill>
                <a:latin typeface="+mj-lt"/>
              </a:rPr>
              <a:t> 04 </a:t>
            </a:r>
            <a:r>
              <a:rPr lang="ru-RU" sz="1500" b="1" dirty="0" err="1">
                <a:solidFill>
                  <a:srgbClr val="293A55"/>
                </a:solidFill>
                <a:latin typeface="+mj-lt"/>
              </a:rPr>
              <a:t>червня</a:t>
            </a:r>
            <a:r>
              <a:rPr lang="ru-RU" sz="1500" b="1" dirty="0">
                <a:solidFill>
                  <a:srgbClr val="293A55"/>
                </a:solidFill>
                <a:latin typeface="+mj-lt"/>
              </a:rPr>
              <a:t> 2020 року у </a:t>
            </a:r>
            <a:r>
              <a:rPr lang="ru-RU" sz="1500" b="1" dirty="0" err="1">
                <a:solidFill>
                  <a:srgbClr val="293A55"/>
                </a:solidFill>
                <a:latin typeface="+mj-lt"/>
              </a:rPr>
              <a:t>справі</a:t>
            </a:r>
            <a:r>
              <a:rPr lang="ru-RU" sz="1500" b="1" dirty="0">
                <a:solidFill>
                  <a:srgbClr val="293A55"/>
                </a:solidFill>
                <a:latin typeface="+mj-lt"/>
              </a:rPr>
              <a:t> № 760/16793/16-ц.</a:t>
            </a:r>
          </a:p>
          <a:p>
            <a:pPr algn="just"/>
            <a:r>
              <a:rPr lang="ru-RU" sz="1500" dirty="0">
                <a:solidFill>
                  <a:srgbClr val="293A55"/>
                </a:solidFill>
                <a:latin typeface="+mj-lt"/>
              </a:rPr>
              <a:t>   </a:t>
            </a:r>
            <a:r>
              <a:rPr lang="ru-RU" sz="1500" dirty="0" err="1">
                <a:solidFill>
                  <a:srgbClr val="293A55"/>
                </a:solidFill>
                <a:latin typeface="+mj-lt"/>
              </a:rPr>
              <a:t>Згідно</a:t>
            </a:r>
            <a:r>
              <a:rPr lang="ru-RU" sz="1500" dirty="0">
                <a:solidFill>
                  <a:srgbClr val="293A55"/>
                </a:solidFill>
                <a:latin typeface="+mj-lt"/>
              </a:rPr>
              <a:t> </a:t>
            </a:r>
            <a:r>
              <a:rPr lang="ru-RU" sz="1500" dirty="0" err="1">
                <a:solidFill>
                  <a:srgbClr val="293A55"/>
                </a:solidFill>
                <a:latin typeface="+mj-lt"/>
              </a:rPr>
              <a:t>зі</a:t>
            </a:r>
            <a:r>
              <a:rPr lang="ru-RU" sz="1500" dirty="0">
                <a:solidFill>
                  <a:srgbClr val="293A55"/>
                </a:solidFill>
                <a:latin typeface="+mj-lt"/>
              </a:rPr>
              <a:t> </a:t>
            </a:r>
            <a:r>
              <a:rPr lang="ru-RU" sz="1500" dirty="0" err="1">
                <a:solidFill>
                  <a:srgbClr val="293A55"/>
                </a:solidFill>
                <a:latin typeface="+mj-lt"/>
              </a:rPr>
              <a:t>статтею</a:t>
            </a:r>
            <a:r>
              <a:rPr lang="ru-RU" sz="1500" dirty="0">
                <a:solidFill>
                  <a:srgbClr val="293A55"/>
                </a:solidFill>
                <a:latin typeface="+mj-lt"/>
              </a:rPr>
              <a:t> 330 ЦК </a:t>
            </a:r>
            <a:r>
              <a:rPr lang="ru-RU" sz="1500" dirty="0" err="1">
                <a:solidFill>
                  <a:srgbClr val="293A55"/>
                </a:solidFill>
                <a:latin typeface="+mj-lt"/>
              </a:rPr>
              <a:t>України</a:t>
            </a:r>
            <a:r>
              <a:rPr lang="ru-RU" sz="1500" dirty="0">
                <a:solidFill>
                  <a:srgbClr val="293A55"/>
                </a:solidFill>
                <a:latin typeface="+mj-lt"/>
              </a:rPr>
              <a:t>, </a:t>
            </a:r>
            <a:r>
              <a:rPr lang="ru-RU" sz="1500" dirty="0" err="1">
                <a:solidFill>
                  <a:srgbClr val="293A55"/>
                </a:solidFill>
                <a:latin typeface="+mj-lt"/>
              </a:rPr>
              <a:t>якщо</a:t>
            </a:r>
            <a:r>
              <a:rPr lang="ru-RU" sz="1500" dirty="0">
                <a:solidFill>
                  <a:srgbClr val="293A55"/>
                </a:solidFill>
                <a:latin typeface="+mj-lt"/>
              </a:rPr>
              <a:t> </a:t>
            </a:r>
            <a:r>
              <a:rPr lang="ru-RU" sz="1500" dirty="0" err="1">
                <a:solidFill>
                  <a:srgbClr val="293A55"/>
                </a:solidFill>
                <a:latin typeface="+mj-lt"/>
              </a:rPr>
              <a:t>майно</a:t>
            </a:r>
            <a:r>
              <a:rPr lang="ru-RU" sz="1500" dirty="0">
                <a:solidFill>
                  <a:srgbClr val="293A55"/>
                </a:solidFill>
                <a:latin typeface="+mj-lt"/>
              </a:rPr>
              <a:t> </a:t>
            </a:r>
            <a:r>
              <a:rPr lang="ru-RU" sz="1500" dirty="0" err="1">
                <a:solidFill>
                  <a:srgbClr val="293A55"/>
                </a:solidFill>
                <a:latin typeface="+mj-lt"/>
              </a:rPr>
              <a:t>відчужене</a:t>
            </a:r>
            <a:r>
              <a:rPr lang="ru-RU" sz="1500" dirty="0">
                <a:solidFill>
                  <a:srgbClr val="293A55"/>
                </a:solidFill>
                <a:latin typeface="+mj-lt"/>
              </a:rPr>
              <a:t> особою, яка не мала на </a:t>
            </a:r>
            <a:r>
              <a:rPr lang="ru-RU" sz="1500" dirty="0" err="1">
                <a:solidFill>
                  <a:srgbClr val="293A55"/>
                </a:solidFill>
                <a:latin typeface="+mj-lt"/>
              </a:rPr>
              <a:t>це</a:t>
            </a:r>
            <a:r>
              <a:rPr lang="ru-RU" sz="1500" dirty="0">
                <a:solidFill>
                  <a:srgbClr val="293A55"/>
                </a:solidFill>
                <a:latin typeface="+mj-lt"/>
              </a:rPr>
              <a:t> права, </a:t>
            </a:r>
            <a:r>
              <a:rPr lang="ru-RU" sz="1500" dirty="0" err="1">
                <a:solidFill>
                  <a:srgbClr val="293A55"/>
                </a:solidFill>
                <a:latin typeface="+mj-lt"/>
              </a:rPr>
              <a:t>добросовісний</a:t>
            </a:r>
            <a:r>
              <a:rPr lang="ru-RU" sz="1500" dirty="0">
                <a:solidFill>
                  <a:srgbClr val="293A55"/>
                </a:solidFill>
                <a:latin typeface="+mj-lt"/>
              </a:rPr>
              <a:t> </a:t>
            </a:r>
            <a:r>
              <a:rPr lang="ru-RU" sz="1500" dirty="0" err="1">
                <a:solidFill>
                  <a:srgbClr val="293A55"/>
                </a:solidFill>
                <a:latin typeface="+mj-lt"/>
              </a:rPr>
              <a:t>набувач</a:t>
            </a:r>
            <a:r>
              <a:rPr lang="ru-RU" sz="1500" dirty="0">
                <a:solidFill>
                  <a:srgbClr val="293A55"/>
                </a:solidFill>
                <a:latin typeface="+mj-lt"/>
              </a:rPr>
              <a:t> </a:t>
            </a:r>
            <a:r>
              <a:rPr lang="ru-RU" sz="1500" dirty="0" err="1">
                <a:solidFill>
                  <a:srgbClr val="293A55"/>
                </a:solidFill>
                <a:latin typeface="+mj-lt"/>
              </a:rPr>
              <a:t>набуває</a:t>
            </a:r>
            <a:r>
              <a:rPr lang="ru-RU" sz="1500" dirty="0">
                <a:solidFill>
                  <a:srgbClr val="293A55"/>
                </a:solidFill>
                <a:latin typeface="+mj-lt"/>
              </a:rPr>
              <a:t> право </a:t>
            </a:r>
            <a:r>
              <a:rPr lang="ru-RU" sz="1500" dirty="0" err="1">
                <a:solidFill>
                  <a:srgbClr val="293A55"/>
                </a:solidFill>
                <a:latin typeface="+mj-lt"/>
              </a:rPr>
              <a:t>власності</a:t>
            </a:r>
            <a:r>
              <a:rPr lang="ru-RU" sz="1500" dirty="0">
                <a:solidFill>
                  <a:srgbClr val="293A55"/>
                </a:solidFill>
                <a:latin typeface="+mj-lt"/>
              </a:rPr>
              <a:t> на </a:t>
            </a:r>
            <a:r>
              <a:rPr lang="ru-RU" sz="1500" dirty="0" err="1">
                <a:solidFill>
                  <a:srgbClr val="293A55"/>
                </a:solidFill>
                <a:latin typeface="+mj-lt"/>
              </a:rPr>
              <a:t>нього</a:t>
            </a:r>
            <a:r>
              <a:rPr lang="ru-RU" sz="1500" dirty="0">
                <a:solidFill>
                  <a:srgbClr val="293A55"/>
                </a:solidFill>
                <a:latin typeface="+mj-lt"/>
              </a:rPr>
              <a:t>, </a:t>
            </a:r>
            <a:r>
              <a:rPr lang="ru-RU" sz="1500" dirty="0" err="1">
                <a:solidFill>
                  <a:srgbClr val="293A55"/>
                </a:solidFill>
                <a:latin typeface="+mj-lt"/>
              </a:rPr>
              <a:t>якщо</a:t>
            </a:r>
            <a:r>
              <a:rPr lang="ru-RU" sz="1500" dirty="0">
                <a:solidFill>
                  <a:srgbClr val="293A55"/>
                </a:solidFill>
                <a:latin typeface="+mj-lt"/>
              </a:rPr>
              <a:t> </a:t>
            </a:r>
            <a:r>
              <a:rPr lang="ru-RU" sz="1500" dirty="0" err="1">
                <a:solidFill>
                  <a:srgbClr val="293A55"/>
                </a:solidFill>
                <a:latin typeface="+mj-lt"/>
              </a:rPr>
              <a:t>відповідно</a:t>
            </a:r>
            <a:r>
              <a:rPr lang="ru-RU" sz="1500" dirty="0">
                <a:solidFill>
                  <a:srgbClr val="293A55"/>
                </a:solidFill>
                <a:latin typeface="+mj-lt"/>
              </a:rPr>
              <a:t> до </a:t>
            </a:r>
            <a:r>
              <a:rPr lang="ru-RU" sz="1500" dirty="0" err="1">
                <a:solidFill>
                  <a:srgbClr val="293A55"/>
                </a:solidFill>
                <a:latin typeface="+mj-lt"/>
              </a:rPr>
              <a:t>статті</a:t>
            </a:r>
            <a:r>
              <a:rPr lang="ru-RU" sz="1500" dirty="0">
                <a:solidFill>
                  <a:srgbClr val="293A55"/>
                </a:solidFill>
                <a:latin typeface="+mj-lt"/>
              </a:rPr>
              <a:t> 388 </a:t>
            </a:r>
            <a:r>
              <a:rPr lang="ru-RU" sz="1500" dirty="0" err="1">
                <a:solidFill>
                  <a:srgbClr val="293A55"/>
                </a:solidFill>
                <a:latin typeface="+mj-lt"/>
              </a:rPr>
              <a:t>цього</a:t>
            </a:r>
            <a:r>
              <a:rPr lang="ru-RU" sz="1500" dirty="0">
                <a:solidFill>
                  <a:srgbClr val="293A55"/>
                </a:solidFill>
                <a:latin typeface="+mj-lt"/>
              </a:rPr>
              <a:t> Кодексу </a:t>
            </a:r>
            <a:r>
              <a:rPr lang="ru-RU" sz="1500" dirty="0" err="1">
                <a:solidFill>
                  <a:srgbClr val="293A55"/>
                </a:solidFill>
                <a:latin typeface="+mj-lt"/>
              </a:rPr>
              <a:t>майно</a:t>
            </a:r>
            <a:r>
              <a:rPr lang="ru-RU" sz="1500" dirty="0">
                <a:solidFill>
                  <a:srgbClr val="293A55"/>
                </a:solidFill>
                <a:latin typeface="+mj-lt"/>
              </a:rPr>
              <a:t> не </a:t>
            </a:r>
            <a:r>
              <a:rPr lang="ru-RU" sz="1500" dirty="0" err="1">
                <a:solidFill>
                  <a:srgbClr val="293A55"/>
                </a:solidFill>
                <a:latin typeface="+mj-lt"/>
              </a:rPr>
              <a:t>може</a:t>
            </a:r>
            <a:r>
              <a:rPr lang="ru-RU" sz="1500" dirty="0">
                <a:solidFill>
                  <a:srgbClr val="293A55"/>
                </a:solidFill>
                <a:latin typeface="+mj-lt"/>
              </a:rPr>
              <a:t> бути </a:t>
            </a:r>
            <a:r>
              <a:rPr lang="ru-RU" sz="1500" dirty="0" err="1">
                <a:solidFill>
                  <a:srgbClr val="293A55"/>
                </a:solidFill>
                <a:latin typeface="+mj-lt"/>
              </a:rPr>
              <a:t>витребуване</a:t>
            </a:r>
            <a:r>
              <a:rPr lang="ru-RU" sz="1500" dirty="0">
                <a:solidFill>
                  <a:srgbClr val="293A55"/>
                </a:solidFill>
                <a:latin typeface="+mj-lt"/>
              </a:rPr>
              <a:t> у </a:t>
            </a:r>
            <a:r>
              <a:rPr lang="ru-RU" sz="1500" dirty="0" err="1">
                <a:solidFill>
                  <a:srgbClr val="293A55"/>
                </a:solidFill>
                <a:latin typeface="+mj-lt"/>
              </a:rPr>
              <a:t>нього</a:t>
            </a:r>
            <a:r>
              <a:rPr lang="ru-RU" sz="1500" dirty="0">
                <a:solidFill>
                  <a:srgbClr val="293A55"/>
                </a:solidFill>
                <a:latin typeface="+mj-lt"/>
              </a:rPr>
              <a:t>.</a:t>
            </a:r>
          </a:p>
          <a:p>
            <a:pPr algn="just"/>
            <a:r>
              <a:rPr lang="ru-RU" sz="1500" dirty="0">
                <a:solidFill>
                  <a:srgbClr val="293A55"/>
                </a:solidFill>
                <a:latin typeface="+mj-lt"/>
              </a:rPr>
              <a:t>   </a:t>
            </a:r>
            <a:r>
              <a:rPr lang="ru-RU" sz="1500" b="1" dirty="0" err="1">
                <a:solidFill>
                  <a:srgbClr val="293A55"/>
                </a:solidFill>
                <a:latin typeface="+mj-lt"/>
              </a:rPr>
              <a:t>Тлумачення</a:t>
            </a:r>
            <a:r>
              <a:rPr lang="ru-RU" sz="1500" b="1" dirty="0">
                <a:solidFill>
                  <a:srgbClr val="293A55"/>
                </a:solidFill>
                <a:latin typeface="+mj-lt"/>
              </a:rPr>
              <a:t> </a:t>
            </a:r>
            <a:r>
              <a:rPr lang="ru-RU" sz="1500" b="1" dirty="0" err="1">
                <a:solidFill>
                  <a:srgbClr val="293A55"/>
                </a:solidFill>
                <a:latin typeface="+mj-lt"/>
              </a:rPr>
              <a:t>статті</a:t>
            </a:r>
            <a:r>
              <a:rPr lang="ru-RU" sz="1500" b="1" dirty="0">
                <a:solidFill>
                  <a:srgbClr val="293A55"/>
                </a:solidFill>
                <a:latin typeface="+mj-lt"/>
              </a:rPr>
              <a:t> 330 ЦК </a:t>
            </a:r>
            <a:r>
              <a:rPr lang="ru-RU" sz="1500" b="1" dirty="0" err="1">
                <a:solidFill>
                  <a:srgbClr val="293A55"/>
                </a:solidFill>
                <a:latin typeface="+mj-lt"/>
              </a:rPr>
              <a:t>України</a:t>
            </a:r>
            <a:r>
              <a:rPr lang="ru-RU" sz="1500" b="1" dirty="0">
                <a:solidFill>
                  <a:srgbClr val="293A55"/>
                </a:solidFill>
                <a:latin typeface="+mj-lt"/>
              </a:rPr>
              <a:t> </a:t>
            </a:r>
            <a:r>
              <a:rPr lang="ru-RU" sz="1500" b="1" dirty="0" err="1">
                <a:solidFill>
                  <a:srgbClr val="293A55"/>
                </a:solidFill>
                <a:latin typeface="+mj-lt"/>
              </a:rPr>
              <a:t>свідчить</a:t>
            </a:r>
            <a:r>
              <a:rPr lang="ru-RU" sz="1500" b="1" dirty="0">
                <a:solidFill>
                  <a:srgbClr val="293A55"/>
                </a:solidFill>
                <a:latin typeface="+mj-lt"/>
              </a:rPr>
              <a:t>, </a:t>
            </a:r>
            <a:r>
              <a:rPr lang="ru-RU" sz="1500" b="1" dirty="0" err="1">
                <a:solidFill>
                  <a:srgbClr val="293A55"/>
                </a:solidFill>
                <a:latin typeface="+mj-lt"/>
              </a:rPr>
              <a:t>що</a:t>
            </a:r>
            <a:r>
              <a:rPr lang="ru-RU" sz="1500" b="1" dirty="0">
                <a:solidFill>
                  <a:srgbClr val="293A55"/>
                </a:solidFill>
                <a:latin typeface="+mj-lt"/>
              </a:rPr>
              <a:t> </a:t>
            </a:r>
            <a:r>
              <a:rPr lang="ru-RU" sz="1500" b="1" dirty="0" err="1">
                <a:solidFill>
                  <a:srgbClr val="293A55"/>
                </a:solidFill>
                <a:latin typeface="+mj-lt"/>
              </a:rPr>
              <a:t>виникнення</a:t>
            </a:r>
            <a:r>
              <a:rPr lang="ru-RU" sz="1500" b="1" dirty="0">
                <a:solidFill>
                  <a:srgbClr val="293A55"/>
                </a:solidFill>
                <a:latin typeface="+mj-lt"/>
              </a:rPr>
              <a:t> права </a:t>
            </a:r>
            <a:r>
              <a:rPr lang="ru-RU" sz="1500" b="1" dirty="0" err="1">
                <a:solidFill>
                  <a:srgbClr val="293A55"/>
                </a:solidFill>
                <a:latin typeface="+mj-lt"/>
              </a:rPr>
              <a:t>власності</a:t>
            </a:r>
            <a:r>
              <a:rPr lang="ru-RU" sz="1500" b="1" dirty="0">
                <a:solidFill>
                  <a:srgbClr val="293A55"/>
                </a:solidFill>
                <a:latin typeface="+mj-lt"/>
              </a:rPr>
              <a:t> у </a:t>
            </a:r>
            <a:r>
              <a:rPr lang="ru-RU" sz="1500" b="1" dirty="0" err="1">
                <a:solidFill>
                  <a:srgbClr val="293A55"/>
                </a:solidFill>
                <a:latin typeface="+mj-lt"/>
              </a:rPr>
              <a:t>добросовісного</a:t>
            </a:r>
            <a:r>
              <a:rPr lang="ru-RU" sz="1500" b="1" dirty="0">
                <a:solidFill>
                  <a:srgbClr val="293A55"/>
                </a:solidFill>
                <a:latin typeface="+mj-lt"/>
              </a:rPr>
              <a:t> </a:t>
            </a:r>
            <a:r>
              <a:rPr lang="ru-RU" sz="1500" b="1" dirty="0" err="1">
                <a:solidFill>
                  <a:srgbClr val="293A55"/>
                </a:solidFill>
                <a:latin typeface="+mj-lt"/>
              </a:rPr>
              <a:t>набувача</a:t>
            </a:r>
            <a:r>
              <a:rPr lang="ru-RU" sz="1500" b="1" dirty="0">
                <a:solidFill>
                  <a:srgbClr val="293A55"/>
                </a:solidFill>
                <a:latin typeface="+mj-lt"/>
              </a:rPr>
              <a:t> </a:t>
            </a:r>
            <a:r>
              <a:rPr lang="ru-RU" sz="1500" b="1" dirty="0" err="1">
                <a:solidFill>
                  <a:srgbClr val="293A55"/>
                </a:solidFill>
                <a:latin typeface="+mj-lt"/>
              </a:rPr>
              <a:t>відбувається</a:t>
            </a:r>
            <a:r>
              <a:rPr lang="ru-RU" sz="1500" b="1" dirty="0">
                <a:solidFill>
                  <a:srgbClr val="293A55"/>
                </a:solidFill>
                <a:latin typeface="+mj-lt"/>
              </a:rPr>
              <a:t> за таких умов: факт </a:t>
            </a:r>
            <a:r>
              <a:rPr lang="ru-RU" sz="1500" b="1" dirty="0" err="1">
                <a:solidFill>
                  <a:srgbClr val="293A55"/>
                </a:solidFill>
                <a:latin typeface="+mj-lt"/>
              </a:rPr>
              <a:t>відчуження</a:t>
            </a:r>
            <a:r>
              <a:rPr lang="ru-RU" sz="1500" b="1" dirty="0">
                <a:solidFill>
                  <a:srgbClr val="293A55"/>
                </a:solidFill>
                <a:latin typeface="+mj-lt"/>
              </a:rPr>
              <a:t> майна; </a:t>
            </a:r>
            <a:r>
              <a:rPr lang="ru-RU" sz="1500" b="1" dirty="0" err="1">
                <a:solidFill>
                  <a:srgbClr val="293A55"/>
                </a:solidFill>
                <a:latin typeface="+mj-lt"/>
              </a:rPr>
              <a:t>майно</a:t>
            </a:r>
            <a:r>
              <a:rPr lang="ru-RU" sz="1500" b="1" dirty="0">
                <a:solidFill>
                  <a:srgbClr val="293A55"/>
                </a:solidFill>
                <a:latin typeface="+mj-lt"/>
              </a:rPr>
              <a:t> </a:t>
            </a:r>
            <a:r>
              <a:rPr lang="ru-RU" sz="1500" b="1" dirty="0" err="1">
                <a:solidFill>
                  <a:srgbClr val="293A55"/>
                </a:solidFill>
                <a:latin typeface="+mj-lt"/>
              </a:rPr>
              <a:t>відчужене</a:t>
            </a:r>
            <a:r>
              <a:rPr lang="ru-RU" sz="1500" b="1" dirty="0">
                <a:solidFill>
                  <a:srgbClr val="293A55"/>
                </a:solidFill>
                <a:latin typeface="+mj-lt"/>
              </a:rPr>
              <a:t> особою, яка не мала на </a:t>
            </a:r>
            <a:r>
              <a:rPr lang="ru-RU" sz="1500" b="1" dirty="0" err="1">
                <a:solidFill>
                  <a:srgbClr val="293A55"/>
                </a:solidFill>
                <a:latin typeface="+mj-lt"/>
              </a:rPr>
              <a:t>це</a:t>
            </a:r>
            <a:r>
              <a:rPr lang="ru-RU" sz="1500" b="1" dirty="0">
                <a:solidFill>
                  <a:srgbClr val="293A55"/>
                </a:solidFill>
                <a:latin typeface="+mj-lt"/>
              </a:rPr>
              <a:t> права; </a:t>
            </a:r>
            <a:r>
              <a:rPr lang="ru-RU" sz="1500" b="1" dirty="0" err="1">
                <a:solidFill>
                  <a:srgbClr val="293A55"/>
                </a:solidFill>
                <a:latin typeface="+mj-lt"/>
              </a:rPr>
              <a:t>відчужене</a:t>
            </a:r>
            <a:r>
              <a:rPr lang="ru-RU" sz="1500" b="1" dirty="0">
                <a:solidFill>
                  <a:srgbClr val="293A55"/>
                </a:solidFill>
                <a:latin typeface="+mj-lt"/>
              </a:rPr>
              <a:t> </a:t>
            </a:r>
            <a:r>
              <a:rPr lang="ru-RU" sz="1500" b="1" dirty="0" err="1">
                <a:solidFill>
                  <a:srgbClr val="293A55"/>
                </a:solidFill>
                <a:latin typeface="+mj-lt"/>
              </a:rPr>
              <a:t>майно</a:t>
            </a:r>
            <a:r>
              <a:rPr lang="ru-RU" sz="1500" b="1" dirty="0">
                <a:solidFill>
                  <a:srgbClr val="293A55"/>
                </a:solidFill>
                <a:latin typeface="+mj-lt"/>
              </a:rPr>
              <a:t> </a:t>
            </a:r>
            <a:r>
              <a:rPr lang="ru-RU" sz="1500" b="1" dirty="0" err="1">
                <a:solidFill>
                  <a:srgbClr val="293A55"/>
                </a:solidFill>
                <a:latin typeface="+mj-lt"/>
              </a:rPr>
              <a:t>придбав</a:t>
            </a:r>
            <a:r>
              <a:rPr lang="ru-RU" sz="1500" b="1" dirty="0">
                <a:solidFill>
                  <a:srgbClr val="293A55"/>
                </a:solidFill>
                <a:latin typeface="+mj-lt"/>
              </a:rPr>
              <a:t> </a:t>
            </a:r>
            <a:r>
              <a:rPr lang="ru-RU" sz="1500" b="1" dirty="0" err="1">
                <a:solidFill>
                  <a:srgbClr val="293A55"/>
                </a:solidFill>
                <a:latin typeface="+mj-lt"/>
              </a:rPr>
              <a:t>добросовісний</a:t>
            </a:r>
            <a:r>
              <a:rPr lang="ru-RU" sz="1500" b="1" dirty="0">
                <a:solidFill>
                  <a:srgbClr val="293A55"/>
                </a:solidFill>
                <a:latin typeface="+mj-lt"/>
              </a:rPr>
              <a:t> </a:t>
            </a:r>
            <a:r>
              <a:rPr lang="ru-RU" sz="1500" b="1" dirty="0" err="1">
                <a:solidFill>
                  <a:srgbClr val="293A55"/>
                </a:solidFill>
                <a:latin typeface="+mj-lt"/>
              </a:rPr>
              <a:t>набувач</a:t>
            </a:r>
            <a:r>
              <a:rPr lang="ru-RU" sz="1500" b="1" dirty="0">
                <a:solidFill>
                  <a:srgbClr val="293A55"/>
                </a:solidFill>
                <a:latin typeface="+mj-lt"/>
              </a:rPr>
              <a:t>; </a:t>
            </a:r>
            <a:r>
              <a:rPr lang="ru-RU" sz="1500" b="1" dirty="0" err="1">
                <a:solidFill>
                  <a:srgbClr val="293A55"/>
                </a:solidFill>
                <a:latin typeface="+mj-lt"/>
              </a:rPr>
              <a:t>відповідно</a:t>
            </a:r>
            <a:r>
              <a:rPr lang="ru-RU" sz="1500" b="1" dirty="0">
                <a:solidFill>
                  <a:srgbClr val="293A55"/>
                </a:solidFill>
                <a:latin typeface="+mj-lt"/>
              </a:rPr>
              <a:t> до </a:t>
            </a:r>
            <a:r>
              <a:rPr lang="ru-RU" sz="1500" b="1" dirty="0" err="1">
                <a:solidFill>
                  <a:srgbClr val="293A55"/>
                </a:solidFill>
                <a:latin typeface="+mj-lt"/>
              </a:rPr>
              <a:t>статті</a:t>
            </a:r>
            <a:r>
              <a:rPr lang="ru-RU" sz="1500" b="1" dirty="0">
                <a:solidFill>
                  <a:srgbClr val="293A55"/>
                </a:solidFill>
                <a:latin typeface="+mj-lt"/>
              </a:rPr>
              <a:t> 388 ЦК </a:t>
            </a:r>
            <a:r>
              <a:rPr lang="ru-RU" sz="1500" b="1" dirty="0" err="1">
                <a:solidFill>
                  <a:srgbClr val="293A55"/>
                </a:solidFill>
                <a:latin typeface="+mj-lt"/>
              </a:rPr>
              <a:t>України</a:t>
            </a:r>
            <a:r>
              <a:rPr lang="ru-RU" sz="1500" b="1" dirty="0">
                <a:solidFill>
                  <a:srgbClr val="293A55"/>
                </a:solidFill>
                <a:latin typeface="+mj-lt"/>
              </a:rPr>
              <a:t> </a:t>
            </a:r>
            <a:r>
              <a:rPr lang="ru-RU" sz="1500" b="1" dirty="0" err="1">
                <a:solidFill>
                  <a:srgbClr val="293A55"/>
                </a:solidFill>
                <a:latin typeface="+mj-lt"/>
              </a:rPr>
              <a:t>майно</a:t>
            </a:r>
            <a:r>
              <a:rPr lang="ru-RU" sz="1500" b="1" dirty="0">
                <a:solidFill>
                  <a:srgbClr val="293A55"/>
                </a:solidFill>
                <a:latin typeface="+mj-lt"/>
              </a:rPr>
              <a:t>, </a:t>
            </a:r>
            <a:r>
              <a:rPr lang="ru-RU" sz="1500" b="1" dirty="0" err="1">
                <a:solidFill>
                  <a:srgbClr val="293A55"/>
                </a:solidFill>
                <a:latin typeface="+mj-lt"/>
              </a:rPr>
              <a:t>відчужене</a:t>
            </a:r>
            <a:r>
              <a:rPr lang="ru-RU" sz="1500" b="1" dirty="0">
                <a:solidFill>
                  <a:srgbClr val="293A55"/>
                </a:solidFill>
                <a:latin typeface="+mj-lt"/>
              </a:rPr>
              <a:t> особою, яка не мала на </a:t>
            </a:r>
            <a:r>
              <a:rPr lang="ru-RU" sz="1500" b="1" dirty="0" err="1">
                <a:solidFill>
                  <a:srgbClr val="293A55"/>
                </a:solidFill>
                <a:latin typeface="+mj-lt"/>
              </a:rPr>
              <a:t>це</a:t>
            </a:r>
            <a:r>
              <a:rPr lang="ru-RU" sz="1500" b="1" dirty="0">
                <a:solidFill>
                  <a:srgbClr val="293A55"/>
                </a:solidFill>
                <a:latin typeface="+mj-lt"/>
              </a:rPr>
              <a:t> право, не </a:t>
            </a:r>
            <a:r>
              <a:rPr lang="ru-RU" sz="1500" b="1" dirty="0" err="1">
                <a:solidFill>
                  <a:srgbClr val="293A55"/>
                </a:solidFill>
                <a:latin typeface="+mj-lt"/>
              </a:rPr>
              <a:t>може</a:t>
            </a:r>
            <a:r>
              <a:rPr lang="ru-RU" sz="1500" b="1" dirty="0">
                <a:solidFill>
                  <a:srgbClr val="293A55"/>
                </a:solidFill>
                <a:latin typeface="+mj-lt"/>
              </a:rPr>
              <a:t> бути </a:t>
            </a:r>
            <a:r>
              <a:rPr lang="ru-RU" sz="1500" b="1" dirty="0" err="1">
                <a:solidFill>
                  <a:srgbClr val="293A55"/>
                </a:solidFill>
                <a:latin typeface="+mj-lt"/>
              </a:rPr>
              <a:t>витребуване</a:t>
            </a:r>
            <a:r>
              <a:rPr lang="ru-RU" sz="1500" b="1" dirty="0">
                <a:solidFill>
                  <a:srgbClr val="293A55"/>
                </a:solidFill>
                <a:latin typeface="+mj-lt"/>
              </a:rPr>
              <a:t> у </a:t>
            </a:r>
            <a:r>
              <a:rPr lang="ru-RU" sz="1500" b="1" dirty="0" err="1">
                <a:solidFill>
                  <a:srgbClr val="293A55"/>
                </a:solidFill>
                <a:latin typeface="+mj-lt"/>
              </a:rPr>
              <a:t>добросовісного</a:t>
            </a:r>
            <a:r>
              <a:rPr lang="ru-RU" sz="1500" b="1" dirty="0">
                <a:solidFill>
                  <a:srgbClr val="293A55"/>
                </a:solidFill>
                <a:latin typeface="+mj-lt"/>
              </a:rPr>
              <a:t> </a:t>
            </a:r>
            <a:r>
              <a:rPr lang="ru-RU" sz="1500" b="1" dirty="0" err="1">
                <a:solidFill>
                  <a:srgbClr val="293A55"/>
                </a:solidFill>
                <a:latin typeface="+mj-lt"/>
              </a:rPr>
              <a:t>набувача</a:t>
            </a:r>
            <a:r>
              <a:rPr lang="ru-RU" sz="1500" b="1" dirty="0">
                <a:solidFill>
                  <a:srgbClr val="293A55"/>
                </a:solidFill>
                <a:latin typeface="+mj-lt"/>
              </a:rPr>
              <a:t>.</a:t>
            </a:r>
          </a:p>
          <a:p>
            <a:pPr algn="just"/>
            <a:r>
              <a:rPr lang="ru-RU" sz="1500" dirty="0">
                <a:solidFill>
                  <a:srgbClr val="293A55"/>
                </a:solidFill>
                <a:latin typeface="+mj-lt"/>
              </a:rPr>
              <a:t>   </a:t>
            </a:r>
            <a:r>
              <a:rPr lang="ru-RU" sz="1500" dirty="0" err="1">
                <a:solidFill>
                  <a:srgbClr val="293A55"/>
                </a:solidFill>
                <a:latin typeface="+mj-lt"/>
              </a:rPr>
              <a:t>Статтею</a:t>
            </a:r>
            <a:r>
              <a:rPr lang="ru-RU" sz="1500" dirty="0">
                <a:solidFill>
                  <a:srgbClr val="293A55"/>
                </a:solidFill>
                <a:latin typeface="+mj-lt"/>
              </a:rPr>
              <a:t> 387 ЦК </a:t>
            </a:r>
            <a:r>
              <a:rPr lang="ru-RU" sz="1500" dirty="0" err="1">
                <a:solidFill>
                  <a:srgbClr val="293A55"/>
                </a:solidFill>
                <a:latin typeface="+mj-lt"/>
              </a:rPr>
              <a:t>України</a:t>
            </a:r>
            <a:r>
              <a:rPr lang="ru-RU" sz="1500" dirty="0">
                <a:solidFill>
                  <a:srgbClr val="293A55"/>
                </a:solidFill>
                <a:latin typeface="+mj-lt"/>
              </a:rPr>
              <a:t> </a:t>
            </a:r>
            <a:r>
              <a:rPr lang="ru-RU" sz="1500" dirty="0" err="1">
                <a:solidFill>
                  <a:srgbClr val="293A55"/>
                </a:solidFill>
                <a:latin typeface="+mj-lt"/>
              </a:rPr>
              <a:t>визначено</a:t>
            </a:r>
            <a:r>
              <a:rPr lang="ru-RU" sz="1500" dirty="0">
                <a:solidFill>
                  <a:srgbClr val="293A55"/>
                </a:solidFill>
                <a:latin typeface="+mj-lt"/>
              </a:rPr>
              <a:t>, </a:t>
            </a:r>
            <a:r>
              <a:rPr lang="ru-RU" sz="1500" dirty="0" err="1">
                <a:solidFill>
                  <a:srgbClr val="293A55"/>
                </a:solidFill>
                <a:latin typeface="+mj-lt"/>
              </a:rPr>
              <a:t>що</a:t>
            </a:r>
            <a:r>
              <a:rPr lang="ru-RU" sz="1500" dirty="0">
                <a:solidFill>
                  <a:srgbClr val="293A55"/>
                </a:solidFill>
                <a:latin typeface="+mj-lt"/>
              </a:rPr>
              <a:t> </a:t>
            </a:r>
            <a:r>
              <a:rPr lang="ru-RU" sz="1500" dirty="0" err="1">
                <a:solidFill>
                  <a:srgbClr val="293A55"/>
                </a:solidFill>
                <a:latin typeface="+mj-lt"/>
              </a:rPr>
              <a:t>власник</a:t>
            </a:r>
            <a:r>
              <a:rPr lang="ru-RU" sz="1500" dirty="0">
                <a:solidFill>
                  <a:srgbClr val="293A55"/>
                </a:solidFill>
                <a:latin typeface="+mj-lt"/>
              </a:rPr>
              <a:t> </a:t>
            </a:r>
            <a:r>
              <a:rPr lang="ru-RU" sz="1500" dirty="0" err="1">
                <a:solidFill>
                  <a:srgbClr val="293A55"/>
                </a:solidFill>
                <a:latin typeface="+mj-lt"/>
              </a:rPr>
              <a:t>має</a:t>
            </a:r>
            <a:r>
              <a:rPr lang="ru-RU" sz="1500" dirty="0">
                <a:solidFill>
                  <a:srgbClr val="293A55"/>
                </a:solidFill>
                <a:latin typeface="+mj-lt"/>
              </a:rPr>
              <a:t> право </a:t>
            </a:r>
            <a:r>
              <a:rPr lang="ru-RU" sz="1500" dirty="0" err="1">
                <a:solidFill>
                  <a:srgbClr val="293A55"/>
                </a:solidFill>
                <a:latin typeface="+mj-lt"/>
              </a:rPr>
              <a:t>витребувати</a:t>
            </a:r>
            <a:r>
              <a:rPr lang="ru-RU" sz="1500" dirty="0">
                <a:solidFill>
                  <a:srgbClr val="293A55"/>
                </a:solidFill>
                <a:latin typeface="+mj-lt"/>
              </a:rPr>
              <a:t> </a:t>
            </a:r>
            <a:r>
              <a:rPr lang="ru-RU" sz="1500" dirty="0" err="1">
                <a:solidFill>
                  <a:srgbClr val="293A55"/>
                </a:solidFill>
                <a:latin typeface="+mj-lt"/>
              </a:rPr>
              <a:t>своє</a:t>
            </a:r>
            <a:r>
              <a:rPr lang="ru-RU" sz="1500" dirty="0">
                <a:solidFill>
                  <a:srgbClr val="293A55"/>
                </a:solidFill>
                <a:latin typeface="+mj-lt"/>
              </a:rPr>
              <a:t> </a:t>
            </a:r>
            <a:r>
              <a:rPr lang="ru-RU" sz="1500" dirty="0" err="1">
                <a:solidFill>
                  <a:srgbClr val="293A55"/>
                </a:solidFill>
                <a:latin typeface="+mj-lt"/>
              </a:rPr>
              <a:t>майно</a:t>
            </a:r>
            <a:r>
              <a:rPr lang="ru-RU" sz="1500" dirty="0">
                <a:solidFill>
                  <a:srgbClr val="293A55"/>
                </a:solidFill>
                <a:latin typeface="+mj-lt"/>
              </a:rPr>
              <a:t> </a:t>
            </a:r>
            <a:r>
              <a:rPr lang="ru-RU" sz="1500" dirty="0" err="1">
                <a:solidFill>
                  <a:srgbClr val="293A55"/>
                </a:solidFill>
                <a:latin typeface="+mj-lt"/>
              </a:rPr>
              <a:t>від</a:t>
            </a:r>
            <a:r>
              <a:rPr lang="ru-RU" sz="1500" dirty="0">
                <a:solidFill>
                  <a:srgbClr val="293A55"/>
                </a:solidFill>
                <a:latin typeface="+mj-lt"/>
              </a:rPr>
              <a:t> особи, яка незаконно, без </a:t>
            </a:r>
            <a:r>
              <a:rPr lang="ru-RU" sz="1500" dirty="0" err="1">
                <a:solidFill>
                  <a:srgbClr val="293A55"/>
                </a:solidFill>
                <a:latin typeface="+mj-lt"/>
              </a:rPr>
              <a:t>відповідної</a:t>
            </a:r>
            <a:r>
              <a:rPr lang="ru-RU" sz="1500" dirty="0">
                <a:solidFill>
                  <a:srgbClr val="293A55"/>
                </a:solidFill>
                <a:latin typeface="+mj-lt"/>
              </a:rPr>
              <a:t> </a:t>
            </a:r>
            <a:r>
              <a:rPr lang="ru-RU" sz="1500" dirty="0" err="1">
                <a:solidFill>
                  <a:srgbClr val="293A55"/>
                </a:solidFill>
                <a:latin typeface="+mj-lt"/>
              </a:rPr>
              <a:t>правової</a:t>
            </a:r>
            <a:r>
              <a:rPr lang="ru-RU" sz="1500" dirty="0">
                <a:solidFill>
                  <a:srgbClr val="293A55"/>
                </a:solidFill>
                <a:latin typeface="+mj-lt"/>
              </a:rPr>
              <a:t> </a:t>
            </a:r>
            <a:r>
              <a:rPr lang="ru-RU" sz="1500" dirty="0" err="1">
                <a:solidFill>
                  <a:srgbClr val="293A55"/>
                </a:solidFill>
                <a:latin typeface="+mj-lt"/>
              </a:rPr>
              <a:t>підстави</a:t>
            </a:r>
            <a:r>
              <a:rPr lang="ru-RU" sz="1500" dirty="0">
                <a:solidFill>
                  <a:srgbClr val="293A55"/>
                </a:solidFill>
                <a:latin typeface="+mj-lt"/>
              </a:rPr>
              <a:t> </a:t>
            </a:r>
            <a:r>
              <a:rPr lang="ru-RU" sz="1500" dirty="0" err="1">
                <a:solidFill>
                  <a:srgbClr val="293A55"/>
                </a:solidFill>
                <a:latin typeface="+mj-lt"/>
              </a:rPr>
              <a:t>заволоділа</a:t>
            </a:r>
            <a:r>
              <a:rPr lang="ru-RU" sz="1500" dirty="0">
                <a:solidFill>
                  <a:srgbClr val="293A55"/>
                </a:solidFill>
                <a:latin typeface="+mj-lt"/>
              </a:rPr>
              <a:t> ним.</a:t>
            </a:r>
          </a:p>
          <a:p>
            <a:r>
              <a:rPr lang="ru-RU" sz="1500" dirty="0">
                <a:solidFill>
                  <a:srgbClr val="293A55"/>
                </a:solidFill>
                <a:latin typeface="+mj-lt"/>
              </a:rPr>
              <a:t>   </a:t>
            </a:r>
            <a:endParaRPr lang="ru-RU" sz="1500" i="0" dirty="0">
              <a:solidFill>
                <a:srgbClr val="293A55"/>
              </a:solidFill>
              <a:effectLst/>
              <a:latin typeface="+mj-lt"/>
            </a:endParaRPr>
          </a:p>
        </p:txBody>
      </p:sp>
    </p:spTree>
    <p:extLst>
      <p:ext uri="{BB962C8B-B14F-4D97-AF65-F5344CB8AC3E}">
        <p14:creationId xmlns:p14="http://schemas.microsoft.com/office/powerpoint/2010/main" val="14373208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Текст 6"/>
          <p:cNvSpPr>
            <a:spLocks noGrp="1"/>
          </p:cNvSpPr>
          <p:nvPr>
            <p:ph type="body" sz="half" idx="4294967295"/>
          </p:nvPr>
        </p:nvSpPr>
        <p:spPr>
          <a:xfrm>
            <a:off x="342265" y="3930197"/>
            <a:ext cx="2314575" cy="1243013"/>
          </a:xfrm>
        </p:spPr>
        <p:txBody>
          <a:bodyPr>
            <a:normAutofit/>
          </a:bodyPr>
          <a:lstStyle/>
          <a:p>
            <a:pPr marL="0" indent="0" algn="ctr">
              <a:spcBef>
                <a:spcPts val="0"/>
              </a:spcBef>
              <a:buNone/>
            </a:pPr>
            <a:r>
              <a:rPr lang="uk-UA" dirty="0" smtClean="0">
                <a:latin typeface="+mj-lt"/>
              </a:rPr>
              <a:t>Огляд Постанови ВС від 25.01.2023 року</a:t>
            </a:r>
            <a:endParaRPr lang="uk-UA" dirty="0">
              <a:latin typeface="+mj-lt"/>
            </a:endParaRPr>
          </a:p>
        </p:txBody>
      </p:sp>
      <p:sp>
        <p:nvSpPr>
          <p:cNvPr id="5" name="Заголовок 4"/>
          <p:cNvSpPr>
            <a:spLocks noGrp="1"/>
          </p:cNvSpPr>
          <p:nvPr>
            <p:ph type="title" idx="4294967295"/>
          </p:nvPr>
        </p:nvSpPr>
        <p:spPr>
          <a:xfrm>
            <a:off x="226423" y="2553425"/>
            <a:ext cx="2413000" cy="1262063"/>
          </a:xfrm>
        </p:spPr>
        <p:txBody>
          <a:bodyPr>
            <a:normAutofit/>
          </a:bodyPr>
          <a:lstStyle/>
          <a:p>
            <a:r>
              <a:rPr lang="uk-UA" b="1" dirty="0"/>
              <a:t>С</a:t>
            </a:r>
            <a:r>
              <a:rPr lang="uk-UA" b="1" dirty="0" smtClean="0"/>
              <a:t>падкові спори</a:t>
            </a:r>
            <a:endParaRPr lang="uk-UA" b="1" dirty="0"/>
          </a:p>
        </p:txBody>
      </p:sp>
      <p:sp>
        <p:nvSpPr>
          <p:cNvPr id="9" name="Блок-схема: процесс 8"/>
          <p:cNvSpPr/>
          <p:nvPr/>
        </p:nvSpPr>
        <p:spPr>
          <a:xfrm>
            <a:off x="3678342" y="104499"/>
            <a:ext cx="7098906" cy="6574973"/>
          </a:xfrm>
          <a:prstGeom prst="flowChartProcess">
            <a:avLst/>
          </a:prstGeom>
          <a:ln/>
        </p:spPr>
        <p:style>
          <a:lnRef idx="2">
            <a:schemeClr val="accent1"/>
          </a:lnRef>
          <a:fillRef idx="1">
            <a:schemeClr val="lt1"/>
          </a:fillRef>
          <a:effectRef idx="0">
            <a:schemeClr val="accent1"/>
          </a:effectRef>
          <a:fontRef idx="minor">
            <a:schemeClr val="dk1"/>
          </a:fontRef>
        </p:style>
        <p:txBody>
          <a:bodyPr rtlCol="0" anchor="ctr"/>
          <a:lstStyle/>
          <a:p>
            <a:endParaRPr lang="uk-UA" sz="1300" b="1" dirty="0">
              <a:latin typeface="+mj-lt"/>
            </a:endParaRPr>
          </a:p>
        </p:txBody>
      </p:sp>
      <p:pic>
        <p:nvPicPr>
          <p:cNvPr id="10" name="Рисунок 9"/>
          <p:cNvPicPr/>
          <p:nvPr/>
        </p:nvPicPr>
        <p:blipFill>
          <a:blip r:embed="rId2" cstate="print"/>
          <a:srcRect l="17637" t="15954" r="46767" b="30484"/>
          <a:stretch>
            <a:fillRect/>
          </a:stretch>
        </p:blipFill>
        <p:spPr bwMode="auto">
          <a:xfrm>
            <a:off x="10909687" y="5857077"/>
            <a:ext cx="1142976" cy="857232"/>
          </a:xfrm>
          <a:prstGeom prst="rect">
            <a:avLst/>
          </a:prstGeom>
          <a:ln>
            <a:noFill/>
          </a:ln>
          <a:effectLst>
            <a:softEdge rad="112500"/>
          </a:effectLst>
        </p:spPr>
      </p:pic>
      <p:sp>
        <p:nvSpPr>
          <p:cNvPr id="6" name="Блок-схема: процесс 5"/>
          <p:cNvSpPr/>
          <p:nvPr/>
        </p:nvSpPr>
        <p:spPr>
          <a:xfrm>
            <a:off x="3678342" y="104498"/>
            <a:ext cx="7098906" cy="6574973"/>
          </a:xfrm>
          <a:prstGeom prst="flowChartProcess">
            <a:avLst/>
          </a:prstGeom>
          <a:ln/>
        </p:spPr>
        <p:style>
          <a:lnRef idx="2">
            <a:schemeClr val="accent1"/>
          </a:lnRef>
          <a:fillRef idx="1">
            <a:schemeClr val="lt1"/>
          </a:fillRef>
          <a:effectRef idx="0">
            <a:schemeClr val="accent1"/>
          </a:effectRef>
          <a:fontRef idx="minor">
            <a:schemeClr val="dk1"/>
          </a:fontRef>
        </p:style>
        <p:txBody>
          <a:bodyPr rtlCol="0" anchor="ctr"/>
          <a:lstStyle/>
          <a:p>
            <a:endParaRPr lang="ru-RU" sz="1500" b="1" dirty="0" smtClean="0">
              <a:solidFill>
                <a:srgbClr val="00ADFA"/>
              </a:solidFill>
              <a:latin typeface="+mj-lt"/>
              <a:hlinkClick r:id="rId3"/>
            </a:endParaRPr>
          </a:p>
          <a:p>
            <a:r>
              <a:rPr lang="uk-UA" sz="1300" b="1" dirty="0" smtClean="0">
                <a:latin typeface="+mj-lt"/>
              </a:rPr>
              <a:t>Постанова ВС від 25.01.2023 року </a:t>
            </a:r>
            <a:r>
              <a:rPr lang="en-US" sz="1300" b="1" dirty="0">
                <a:latin typeface="+mj-lt"/>
                <a:hlinkClick r:id="rId4"/>
              </a:rPr>
              <a:t>https://</a:t>
            </a:r>
            <a:r>
              <a:rPr lang="en-US" sz="1300" b="1" dirty="0" smtClean="0">
                <a:latin typeface="+mj-lt"/>
                <a:hlinkClick r:id="rId4"/>
              </a:rPr>
              <a:t>reyestr.court.gov.ua/Review/108654283</a:t>
            </a:r>
            <a:r>
              <a:rPr lang="uk-UA" sz="1300" b="1" dirty="0" smtClean="0">
                <a:latin typeface="+mj-lt"/>
              </a:rPr>
              <a:t> </a:t>
            </a:r>
            <a:endParaRPr lang="uk-UA" sz="1300" b="1" dirty="0">
              <a:latin typeface="+mj-lt"/>
            </a:endParaRPr>
          </a:p>
        </p:txBody>
      </p:sp>
    </p:spTree>
    <p:extLst>
      <p:ext uri="{BB962C8B-B14F-4D97-AF65-F5344CB8AC3E}">
        <p14:creationId xmlns:p14="http://schemas.microsoft.com/office/powerpoint/2010/main" val="44524680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31235" y="1087187"/>
            <a:ext cx="11025051" cy="5401479"/>
          </a:xfrm>
          <a:prstGeom prst="rect">
            <a:avLst/>
          </a:prstGeom>
        </p:spPr>
        <p:txBody>
          <a:bodyPr wrap="square">
            <a:spAutoFit/>
          </a:bodyPr>
          <a:lstStyle/>
          <a:p>
            <a:pPr algn="just"/>
            <a:r>
              <a:rPr lang="ru-RU" sz="1500" dirty="0" err="1" smtClean="0">
                <a:solidFill>
                  <a:srgbClr val="293A55"/>
                </a:solidFill>
                <a:latin typeface="+mj-lt"/>
              </a:rPr>
              <a:t>Частиною</a:t>
            </a:r>
            <a:r>
              <a:rPr lang="ru-RU" sz="1500" dirty="0" smtClean="0">
                <a:solidFill>
                  <a:srgbClr val="293A55"/>
                </a:solidFill>
                <a:latin typeface="+mj-lt"/>
              </a:rPr>
              <a:t> </a:t>
            </a:r>
            <a:r>
              <a:rPr lang="ru-RU" sz="1500" dirty="0" err="1">
                <a:solidFill>
                  <a:srgbClr val="293A55"/>
                </a:solidFill>
                <a:latin typeface="+mj-lt"/>
              </a:rPr>
              <a:t>першою</a:t>
            </a:r>
            <a:r>
              <a:rPr lang="ru-RU" sz="1500" dirty="0">
                <a:solidFill>
                  <a:srgbClr val="293A55"/>
                </a:solidFill>
                <a:latin typeface="+mj-lt"/>
              </a:rPr>
              <a:t> </a:t>
            </a:r>
            <a:r>
              <a:rPr lang="ru-RU" sz="1500" dirty="0" err="1">
                <a:solidFill>
                  <a:srgbClr val="293A55"/>
                </a:solidFill>
                <a:latin typeface="+mj-lt"/>
              </a:rPr>
              <a:t>статті</a:t>
            </a:r>
            <a:r>
              <a:rPr lang="ru-RU" sz="1500" dirty="0">
                <a:solidFill>
                  <a:srgbClr val="293A55"/>
                </a:solidFill>
                <a:latin typeface="+mj-lt"/>
              </a:rPr>
              <a:t> 388 ЦК </a:t>
            </a:r>
            <a:r>
              <a:rPr lang="ru-RU" sz="1500" dirty="0" err="1">
                <a:solidFill>
                  <a:srgbClr val="293A55"/>
                </a:solidFill>
                <a:latin typeface="+mj-lt"/>
              </a:rPr>
              <a:t>України</a:t>
            </a:r>
            <a:r>
              <a:rPr lang="ru-RU" sz="1500" dirty="0">
                <a:solidFill>
                  <a:srgbClr val="293A55"/>
                </a:solidFill>
                <a:latin typeface="+mj-lt"/>
              </a:rPr>
              <a:t> </a:t>
            </a:r>
            <a:r>
              <a:rPr lang="ru-RU" sz="1500" dirty="0" err="1">
                <a:solidFill>
                  <a:srgbClr val="293A55"/>
                </a:solidFill>
                <a:latin typeface="+mj-lt"/>
              </a:rPr>
              <a:t>закріплено</a:t>
            </a:r>
            <a:r>
              <a:rPr lang="ru-RU" sz="1500" dirty="0">
                <a:solidFill>
                  <a:srgbClr val="293A55"/>
                </a:solidFill>
                <a:latin typeface="+mj-lt"/>
              </a:rPr>
              <a:t> право </a:t>
            </a:r>
            <a:r>
              <a:rPr lang="ru-RU" sz="1500" dirty="0" err="1">
                <a:solidFill>
                  <a:srgbClr val="293A55"/>
                </a:solidFill>
                <a:latin typeface="+mj-lt"/>
              </a:rPr>
              <a:t>власника</a:t>
            </a:r>
            <a:r>
              <a:rPr lang="ru-RU" sz="1500" dirty="0">
                <a:solidFill>
                  <a:srgbClr val="293A55"/>
                </a:solidFill>
                <a:latin typeface="+mj-lt"/>
              </a:rPr>
              <a:t> на </a:t>
            </a:r>
            <a:r>
              <a:rPr lang="ru-RU" sz="1500" dirty="0" err="1">
                <a:solidFill>
                  <a:srgbClr val="293A55"/>
                </a:solidFill>
                <a:latin typeface="+mj-lt"/>
              </a:rPr>
              <a:t>витребування</a:t>
            </a:r>
            <a:r>
              <a:rPr lang="ru-RU" sz="1500" dirty="0">
                <a:solidFill>
                  <a:srgbClr val="293A55"/>
                </a:solidFill>
                <a:latin typeface="+mj-lt"/>
              </a:rPr>
              <a:t> майна </a:t>
            </a:r>
            <a:r>
              <a:rPr lang="ru-RU" sz="1500" dirty="0" err="1">
                <a:solidFill>
                  <a:srgbClr val="293A55"/>
                </a:solidFill>
                <a:latin typeface="+mj-lt"/>
              </a:rPr>
              <a:t>від</a:t>
            </a:r>
            <a:r>
              <a:rPr lang="ru-RU" sz="1500" dirty="0">
                <a:solidFill>
                  <a:srgbClr val="293A55"/>
                </a:solidFill>
                <a:latin typeface="+mj-lt"/>
              </a:rPr>
              <a:t> </a:t>
            </a:r>
            <a:r>
              <a:rPr lang="ru-RU" sz="1500" dirty="0" err="1">
                <a:solidFill>
                  <a:srgbClr val="293A55"/>
                </a:solidFill>
                <a:latin typeface="+mj-lt"/>
              </a:rPr>
              <a:t>добросовісного</a:t>
            </a:r>
            <a:r>
              <a:rPr lang="ru-RU" sz="1500" dirty="0">
                <a:solidFill>
                  <a:srgbClr val="293A55"/>
                </a:solidFill>
                <a:latin typeface="+mj-lt"/>
              </a:rPr>
              <a:t> </a:t>
            </a:r>
            <a:r>
              <a:rPr lang="ru-RU" sz="1500" dirty="0" err="1">
                <a:solidFill>
                  <a:srgbClr val="293A55"/>
                </a:solidFill>
                <a:latin typeface="+mj-lt"/>
              </a:rPr>
              <a:t>набувача</a:t>
            </a:r>
            <a:r>
              <a:rPr lang="ru-RU" sz="1500" dirty="0">
                <a:solidFill>
                  <a:srgbClr val="293A55"/>
                </a:solidFill>
                <a:latin typeface="+mj-lt"/>
              </a:rPr>
              <a:t> у </a:t>
            </a:r>
            <a:r>
              <a:rPr lang="ru-RU" sz="1500" dirty="0" err="1">
                <a:solidFill>
                  <a:srgbClr val="293A55"/>
                </a:solidFill>
                <a:latin typeface="+mj-lt"/>
              </a:rPr>
              <a:t>випадку</a:t>
            </a:r>
            <a:r>
              <a:rPr lang="ru-RU" sz="1500" dirty="0">
                <a:solidFill>
                  <a:srgbClr val="293A55"/>
                </a:solidFill>
                <a:latin typeface="+mj-lt"/>
              </a:rPr>
              <a:t>, </a:t>
            </a:r>
            <a:r>
              <a:rPr lang="ru-RU" sz="1500" dirty="0" err="1">
                <a:solidFill>
                  <a:srgbClr val="293A55"/>
                </a:solidFill>
                <a:latin typeface="+mj-lt"/>
              </a:rPr>
              <a:t>якщо</a:t>
            </a:r>
            <a:r>
              <a:rPr lang="ru-RU" sz="1500" dirty="0">
                <a:solidFill>
                  <a:srgbClr val="293A55"/>
                </a:solidFill>
                <a:latin typeface="+mj-lt"/>
              </a:rPr>
              <a:t> </a:t>
            </a:r>
            <a:r>
              <a:rPr lang="ru-RU" sz="1500" dirty="0" err="1">
                <a:solidFill>
                  <a:srgbClr val="293A55"/>
                </a:solidFill>
                <a:latin typeface="+mj-lt"/>
              </a:rPr>
              <a:t>майно</a:t>
            </a:r>
            <a:r>
              <a:rPr lang="ru-RU" sz="1500" dirty="0">
                <a:solidFill>
                  <a:srgbClr val="293A55"/>
                </a:solidFill>
                <a:latin typeface="+mj-lt"/>
              </a:rPr>
              <a:t> за </a:t>
            </a:r>
            <a:r>
              <a:rPr lang="ru-RU" sz="1500" dirty="0" err="1">
                <a:solidFill>
                  <a:srgbClr val="293A55"/>
                </a:solidFill>
                <a:latin typeface="+mj-lt"/>
              </a:rPr>
              <a:t>відплатним</a:t>
            </a:r>
            <a:r>
              <a:rPr lang="ru-RU" sz="1500" dirty="0">
                <a:solidFill>
                  <a:srgbClr val="293A55"/>
                </a:solidFill>
                <a:latin typeface="+mj-lt"/>
              </a:rPr>
              <a:t> договором </a:t>
            </a:r>
            <a:r>
              <a:rPr lang="ru-RU" sz="1500" dirty="0" err="1">
                <a:solidFill>
                  <a:srgbClr val="293A55"/>
                </a:solidFill>
                <a:latin typeface="+mj-lt"/>
              </a:rPr>
              <a:t>придбане</a:t>
            </a:r>
            <a:r>
              <a:rPr lang="ru-RU" sz="1500" dirty="0">
                <a:solidFill>
                  <a:srgbClr val="293A55"/>
                </a:solidFill>
                <a:latin typeface="+mj-lt"/>
              </a:rPr>
              <a:t> в особи, яка не мала права </a:t>
            </a:r>
            <a:r>
              <a:rPr lang="ru-RU" sz="1500" dirty="0" err="1">
                <a:solidFill>
                  <a:srgbClr val="293A55"/>
                </a:solidFill>
                <a:latin typeface="+mj-lt"/>
              </a:rPr>
              <a:t>його</a:t>
            </a:r>
            <a:r>
              <a:rPr lang="ru-RU" sz="1500" dirty="0">
                <a:solidFill>
                  <a:srgbClr val="293A55"/>
                </a:solidFill>
                <a:latin typeface="+mj-lt"/>
              </a:rPr>
              <a:t> </a:t>
            </a:r>
            <a:r>
              <a:rPr lang="ru-RU" sz="1500" dirty="0" err="1">
                <a:solidFill>
                  <a:srgbClr val="293A55"/>
                </a:solidFill>
                <a:latin typeface="+mj-lt"/>
              </a:rPr>
              <a:t>відчужувати</a:t>
            </a:r>
            <a:r>
              <a:rPr lang="ru-RU" sz="1500" dirty="0">
                <a:solidFill>
                  <a:srgbClr val="293A55"/>
                </a:solidFill>
                <a:latin typeface="+mj-lt"/>
              </a:rPr>
              <a:t>, про </a:t>
            </a:r>
            <a:r>
              <a:rPr lang="ru-RU" sz="1500" dirty="0" err="1">
                <a:solidFill>
                  <a:srgbClr val="293A55"/>
                </a:solidFill>
                <a:latin typeface="+mj-lt"/>
              </a:rPr>
              <a:t>що</a:t>
            </a:r>
            <a:r>
              <a:rPr lang="ru-RU" sz="1500" dirty="0">
                <a:solidFill>
                  <a:srgbClr val="293A55"/>
                </a:solidFill>
                <a:latin typeface="+mj-lt"/>
              </a:rPr>
              <a:t> </a:t>
            </a:r>
            <a:r>
              <a:rPr lang="ru-RU" sz="1500" dirty="0" err="1">
                <a:solidFill>
                  <a:srgbClr val="293A55"/>
                </a:solidFill>
                <a:latin typeface="+mj-lt"/>
              </a:rPr>
              <a:t>набувач</a:t>
            </a:r>
            <a:r>
              <a:rPr lang="ru-RU" sz="1500" dirty="0">
                <a:solidFill>
                  <a:srgbClr val="293A55"/>
                </a:solidFill>
                <a:latin typeface="+mj-lt"/>
              </a:rPr>
              <a:t> не знав і не </a:t>
            </a:r>
            <a:r>
              <a:rPr lang="ru-RU" sz="1500" dirty="0" err="1">
                <a:solidFill>
                  <a:srgbClr val="293A55"/>
                </a:solidFill>
                <a:latin typeface="+mj-lt"/>
              </a:rPr>
              <a:t>міг</a:t>
            </a:r>
            <a:r>
              <a:rPr lang="ru-RU" sz="1500" dirty="0">
                <a:solidFill>
                  <a:srgbClr val="293A55"/>
                </a:solidFill>
                <a:latin typeface="+mj-lt"/>
              </a:rPr>
              <a:t> знати (</a:t>
            </a:r>
            <a:r>
              <a:rPr lang="ru-RU" sz="1500" dirty="0" err="1">
                <a:solidFill>
                  <a:srgbClr val="293A55"/>
                </a:solidFill>
                <a:latin typeface="+mj-lt"/>
              </a:rPr>
              <a:t>добросовісний</a:t>
            </a:r>
            <a:r>
              <a:rPr lang="ru-RU" sz="1500" dirty="0">
                <a:solidFill>
                  <a:srgbClr val="293A55"/>
                </a:solidFill>
                <a:latin typeface="+mj-lt"/>
              </a:rPr>
              <a:t> </a:t>
            </a:r>
            <a:r>
              <a:rPr lang="ru-RU" sz="1500" dirty="0" err="1">
                <a:solidFill>
                  <a:srgbClr val="293A55"/>
                </a:solidFill>
                <a:latin typeface="+mj-lt"/>
              </a:rPr>
              <a:t>набувач</a:t>
            </a:r>
            <a:r>
              <a:rPr lang="ru-RU" sz="1500" dirty="0">
                <a:solidFill>
                  <a:srgbClr val="293A55"/>
                </a:solidFill>
                <a:latin typeface="+mj-lt"/>
              </a:rPr>
              <a:t>), </a:t>
            </a:r>
            <a:r>
              <a:rPr lang="ru-RU" sz="1500" dirty="0" err="1">
                <a:solidFill>
                  <a:srgbClr val="293A55"/>
                </a:solidFill>
                <a:latin typeface="+mj-lt"/>
              </a:rPr>
              <a:t>лише</a:t>
            </a:r>
            <a:r>
              <a:rPr lang="ru-RU" sz="1500" dirty="0">
                <a:solidFill>
                  <a:srgbClr val="293A55"/>
                </a:solidFill>
                <a:latin typeface="+mj-lt"/>
              </a:rPr>
              <a:t> у </a:t>
            </a:r>
            <a:r>
              <a:rPr lang="ru-RU" sz="1500" dirty="0" err="1">
                <a:solidFill>
                  <a:srgbClr val="293A55"/>
                </a:solidFill>
                <a:latin typeface="+mj-lt"/>
              </a:rPr>
              <a:t>разі</a:t>
            </a:r>
            <a:r>
              <a:rPr lang="ru-RU" sz="1500" dirty="0">
                <a:solidFill>
                  <a:srgbClr val="293A55"/>
                </a:solidFill>
                <a:latin typeface="+mj-lt"/>
              </a:rPr>
              <a:t>, </a:t>
            </a:r>
            <a:r>
              <a:rPr lang="ru-RU" sz="1500" dirty="0" err="1">
                <a:solidFill>
                  <a:srgbClr val="293A55"/>
                </a:solidFill>
                <a:latin typeface="+mj-lt"/>
              </a:rPr>
              <a:t>якщо</a:t>
            </a:r>
            <a:r>
              <a:rPr lang="ru-RU" sz="1500" dirty="0">
                <a:solidFill>
                  <a:srgbClr val="293A55"/>
                </a:solidFill>
                <a:latin typeface="+mj-lt"/>
              </a:rPr>
              <a:t> </a:t>
            </a:r>
            <a:r>
              <a:rPr lang="ru-RU" sz="1500" dirty="0" err="1">
                <a:solidFill>
                  <a:srgbClr val="293A55"/>
                </a:solidFill>
                <a:latin typeface="+mj-lt"/>
              </a:rPr>
              <a:t>майно</a:t>
            </a:r>
            <a:r>
              <a:rPr lang="ru-RU" sz="1500" dirty="0">
                <a:solidFill>
                  <a:srgbClr val="293A55"/>
                </a:solidFill>
                <a:latin typeface="+mj-lt"/>
              </a:rPr>
              <a:t>: 1) </a:t>
            </a:r>
            <a:r>
              <a:rPr lang="ru-RU" sz="1500" dirty="0" err="1">
                <a:solidFill>
                  <a:srgbClr val="293A55"/>
                </a:solidFill>
                <a:latin typeface="+mj-lt"/>
              </a:rPr>
              <a:t>було</a:t>
            </a:r>
            <a:r>
              <a:rPr lang="ru-RU" sz="1500" dirty="0">
                <a:solidFill>
                  <a:srgbClr val="293A55"/>
                </a:solidFill>
                <a:latin typeface="+mj-lt"/>
              </a:rPr>
              <a:t> </a:t>
            </a:r>
            <a:r>
              <a:rPr lang="ru-RU" sz="1500" dirty="0" err="1">
                <a:solidFill>
                  <a:srgbClr val="293A55"/>
                </a:solidFill>
                <a:latin typeface="+mj-lt"/>
              </a:rPr>
              <a:t>загублене</a:t>
            </a:r>
            <a:r>
              <a:rPr lang="ru-RU" sz="1500" dirty="0">
                <a:solidFill>
                  <a:srgbClr val="293A55"/>
                </a:solidFill>
                <a:latin typeface="+mj-lt"/>
              </a:rPr>
              <a:t> </a:t>
            </a:r>
            <a:r>
              <a:rPr lang="ru-RU" sz="1500" dirty="0" err="1">
                <a:solidFill>
                  <a:srgbClr val="293A55"/>
                </a:solidFill>
                <a:latin typeface="+mj-lt"/>
              </a:rPr>
              <a:t>власником</a:t>
            </a:r>
            <a:r>
              <a:rPr lang="ru-RU" sz="1500" dirty="0">
                <a:solidFill>
                  <a:srgbClr val="293A55"/>
                </a:solidFill>
                <a:latin typeface="+mj-lt"/>
              </a:rPr>
              <a:t> </a:t>
            </a:r>
            <a:r>
              <a:rPr lang="ru-RU" sz="1500" dirty="0" err="1">
                <a:solidFill>
                  <a:srgbClr val="293A55"/>
                </a:solidFill>
                <a:latin typeface="+mj-lt"/>
              </a:rPr>
              <a:t>або</a:t>
            </a:r>
            <a:r>
              <a:rPr lang="ru-RU" sz="1500" dirty="0">
                <a:solidFill>
                  <a:srgbClr val="293A55"/>
                </a:solidFill>
                <a:latin typeface="+mj-lt"/>
              </a:rPr>
              <a:t> особою, </a:t>
            </a:r>
            <a:r>
              <a:rPr lang="ru-RU" sz="1500" dirty="0" err="1">
                <a:solidFill>
                  <a:srgbClr val="293A55"/>
                </a:solidFill>
                <a:latin typeface="+mj-lt"/>
              </a:rPr>
              <a:t>якій</a:t>
            </a:r>
            <a:r>
              <a:rPr lang="ru-RU" sz="1500" dirty="0">
                <a:solidFill>
                  <a:srgbClr val="293A55"/>
                </a:solidFill>
                <a:latin typeface="+mj-lt"/>
              </a:rPr>
              <a:t> </a:t>
            </a:r>
            <a:r>
              <a:rPr lang="ru-RU" sz="1500" dirty="0" err="1">
                <a:solidFill>
                  <a:srgbClr val="293A55"/>
                </a:solidFill>
                <a:latin typeface="+mj-lt"/>
              </a:rPr>
              <a:t>він</a:t>
            </a:r>
            <a:r>
              <a:rPr lang="ru-RU" sz="1500" dirty="0">
                <a:solidFill>
                  <a:srgbClr val="293A55"/>
                </a:solidFill>
                <a:latin typeface="+mj-lt"/>
              </a:rPr>
              <a:t> передав </a:t>
            </a:r>
            <a:r>
              <a:rPr lang="ru-RU" sz="1500" dirty="0" err="1">
                <a:solidFill>
                  <a:srgbClr val="293A55"/>
                </a:solidFill>
                <a:latin typeface="+mj-lt"/>
              </a:rPr>
              <a:t>майно</a:t>
            </a:r>
            <a:r>
              <a:rPr lang="ru-RU" sz="1500" dirty="0">
                <a:solidFill>
                  <a:srgbClr val="293A55"/>
                </a:solidFill>
                <a:latin typeface="+mj-lt"/>
              </a:rPr>
              <a:t> у </a:t>
            </a:r>
            <a:r>
              <a:rPr lang="ru-RU" sz="1500" dirty="0" err="1">
                <a:solidFill>
                  <a:srgbClr val="293A55"/>
                </a:solidFill>
                <a:latin typeface="+mj-lt"/>
              </a:rPr>
              <a:t>володіння</a:t>
            </a:r>
            <a:r>
              <a:rPr lang="ru-RU" sz="1500" dirty="0">
                <a:solidFill>
                  <a:srgbClr val="293A55"/>
                </a:solidFill>
                <a:latin typeface="+mj-lt"/>
              </a:rPr>
              <a:t>; 2) </a:t>
            </a:r>
            <a:r>
              <a:rPr lang="ru-RU" sz="1500" dirty="0" err="1">
                <a:solidFill>
                  <a:srgbClr val="293A55"/>
                </a:solidFill>
                <a:latin typeface="+mj-lt"/>
              </a:rPr>
              <a:t>було</a:t>
            </a:r>
            <a:r>
              <a:rPr lang="ru-RU" sz="1500" dirty="0">
                <a:solidFill>
                  <a:srgbClr val="293A55"/>
                </a:solidFill>
                <a:latin typeface="+mj-lt"/>
              </a:rPr>
              <a:t> </a:t>
            </a:r>
            <a:r>
              <a:rPr lang="ru-RU" sz="1500" dirty="0" err="1">
                <a:solidFill>
                  <a:srgbClr val="293A55"/>
                </a:solidFill>
                <a:latin typeface="+mj-lt"/>
              </a:rPr>
              <a:t>викрадене</a:t>
            </a:r>
            <a:r>
              <a:rPr lang="ru-RU" sz="1500" dirty="0">
                <a:solidFill>
                  <a:srgbClr val="293A55"/>
                </a:solidFill>
                <a:latin typeface="+mj-lt"/>
              </a:rPr>
              <a:t> у </a:t>
            </a:r>
            <a:r>
              <a:rPr lang="ru-RU" sz="1500" dirty="0" err="1">
                <a:solidFill>
                  <a:srgbClr val="293A55"/>
                </a:solidFill>
                <a:latin typeface="+mj-lt"/>
              </a:rPr>
              <a:t>власника</a:t>
            </a:r>
            <a:r>
              <a:rPr lang="ru-RU" sz="1500" dirty="0">
                <a:solidFill>
                  <a:srgbClr val="293A55"/>
                </a:solidFill>
                <a:latin typeface="+mj-lt"/>
              </a:rPr>
              <a:t> </a:t>
            </a:r>
            <a:r>
              <a:rPr lang="ru-RU" sz="1500" dirty="0" err="1">
                <a:solidFill>
                  <a:srgbClr val="293A55"/>
                </a:solidFill>
                <a:latin typeface="+mj-lt"/>
              </a:rPr>
              <a:t>або</a:t>
            </a:r>
            <a:r>
              <a:rPr lang="ru-RU" sz="1500" dirty="0">
                <a:solidFill>
                  <a:srgbClr val="293A55"/>
                </a:solidFill>
                <a:latin typeface="+mj-lt"/>
              </a:rPr>
              <a:t> особи, </a:t>
            </a:r>
            <a:r>
              <a:rPr lang="ru-RU" sz="1500" dirty="0" err="1">
                <a:solidFill>
                  <a:srgbClr val="293A55"/>
                </a:solidFill>
                <a:latin typeface="+mj-lt"/>
              </a:rPr>
              <a:t>якій</a:t>
            </a:r>
            <a:r>
              <a:rPr lang="ru-RU" sz="1500" dirty="0">
                <a:solidFill>
                  <a:srgbClr val="293A55"/>
                </a:solidFill>
                <a:latin typeface="+mj-lt"/>
              </a:rPr>
              <a:t> </a:t>
            </a:r>
            <a:r>
              <a:rPr lang="ru-RU" sz="1500" dirty="0" err="1">
                <a:solidFill>
                  <a:srgbClr val="293A55"/>
                </a:solidFill>
                <a:latin typeface="+mj-lt"/>
              </a:rPr>
              <a:t>він</a:t>
            </a:r>
            <a:r>
              <a:rPr lang="ru-RU" sz="1500" dirty="0">
                <a:solidFill>
                  <a:srgbClr val="293A55"/>
                </a:solidFill>
                <a:latin typeface="+mj-lt"/>
              </a:rPr>
              <a:t> передав </a:t>
            </a:r>
            <a:r>
              <a:rPr lang="ru-RU" sz="1500" dirty="0" err="1">
                <a:solidFill>
                  <a:srgbClr val="293A55"/>
                </a:solidFill>
                <a:latin typeface="+mj-lt"/>
              </a:rPr>
              <a:t>майно</a:t>
            </a:r>
            <a:r>
              <a:rPr lang="ru-RU" sz="1500" dirty="0">
                <a:solidFill>
                  <a:srgbClr val="293A55"/>
                </a:solidFill>
                <a:latin typeface="+mj-lt"/>
              </a:rPr>
              <a:t> у </a:t>
            </a:r>
            <a:r>
              <a:rPr lang="ru-RU" sz="1500" dirty="0" err="1">
                <a:solidFill>
                  <a:srgbClr val="293A55"/>
                </a:solidFill>
                <a:latin typeface="+mj-lt"/>
              </a:rPr>
              <a:t>володіння</a:t>
            </a:r>
            <a:r>
              <a:rPr lang="ru-RU" sz="1500" dirty="0">
                <a:solidFill>
                  <a:srgbClr val="293A55"/>
                </a:solidFill>
                <a:latin typeface="+mj-lt"/>
              </a:rPr>
              <a:t>; 3) </a:t>
            </a:r>
            <a:r>
              <a:rPr lang="ru-RU" sz="1500" dirty="0" err="1">
                <a:solidFill>
                  <a:srgbClr val="293A55"/>
                </a:solidFill>
                <a:latin typeface="+mj-lt"/>
              </a:rPr>
              <a:t>вибуло</a:t>
            </a:r>
            <a:r>
              <a:rPr lang="ru-RU" sz="1500" dirty="0">
                <a:solidFill>
                  <a:srgbClr val="293A55"/>
                </a:solidFill>
                <a:latin typeface="+mj-lt"/>
              </a:rPr>
              <a:t> з </a:t>
            </a:r>
            <a:r>
              <a:rPr lang="ru-RU" sz="1500" dirty="0" err="1">
                <a:solidFill>
                  <a:srgbClr val="293A55"/>
                </a:solidFill>
                <a:latin typeface="+mj-lt"/>
              </a:rPr>
              <a:t>володіння</a:t>
            </a:r>
            <a:r>
              <a:rPr lang="ru-RU" sz="1500" dirty="0">
                <a:solidFill>
                  <a:srgbClr val="293A55"/>
                </a:solidFill>
                <a:latin typeface="+mj-lt"/>
              </a:rPr>
              <a:t> </a:t>
            </a:r>
            <a:r>
              <a:rPr lang="ru-RU" sz="1500" dirty="0" err="1">
                <a:solidFill>
                  <a:srgbClr val="293A55"/>
                </a:solidFill>
                <a:latin typeface="+mj-lt"/>
              </a:rPr>
              <a:t>власника</a:t>
            </a:r>
            <a:r>
              <a:rPr lang="ru-RU" sz="1500" dirty="0">
                <a:solidFill>
                  <a:srgbClr val="293A55"/>
                </a:solidFill>
                <a:latin typeface="+mj-lt"/>
              </a:rPr>
              <a:t> </a:t>
            </a:r>
            <a:r>
              <a:rPr lang="ru-RU" sz="1500" dirty="0" err="1">
                <a:solidFill>
                  <a:srgbClr val="293A55"/>
                </a:solidFill>
                <a:latin typeface="+mj-lt"/>
              </a:rPr>
              <a:t>або</a:t>
            </a:r>
            <a:r>
              <a:rPr lang="ru-RU" sz="1500" dirty="0">
                <a:solidFill>
                  <a:srgbClr val="293A55"/>
                </a:solidFill>
                <a:latin typeface="+mj-lt"/>
              </a:rPr>
              <a:t> особи, </a:t>
            </a:r>
            <a:r>
              <a:rPr lang="ru-RU" sz="1500" dirty="0" err="1">
                <a:solidFill>
                  <a:srgbClr val="293A55"/>
                </a:solidFill>
                <a:latin typeface="+mj-lt"/>
              </a:rPr>
              <a:t>якій</a:t>
            </a:r>
            <a:r>
              <a:rPr lang="ru-RU" sz="1500" dirty="0">
                <a:solidFill>
                  <a:srgbClr val="293A55"/>
                </a:solidFill>
                <a:latin typeface="+mj-lt"/>
              </a:rPr>
              <a:t> </a:t>
            </a:r>
            <a:r>
              <a:rPr lang="ru-RU" sz="1500" dirty="0" err="1">
                <a:solidFill>
                  <a:srgbClr val="293A55"/>
                </a:solidFill>
                <a:latin typeface="+mj-lt"/>
              </a:rPr>
              <a:t>він</a:t>
            </a:r>
            <a:r>
              <a:rPr lang="ru-RU" sz="1500" dirty="0">
                <a:solidFill>
                  <a:srgbClr val="293A55"/>
                </a:solidFill>
                <a:latin typeface="+mj-lt"/>
              </a:rPr>
              <a:t> передав </a:t>
            </a:r>
            <a:r>
              <a:rPr lang="ru-RU" sz="1500" dirty="0" err="1">
                <a:solidFill>
                  <a:srgbClr val="293A55"/>
                </a:solidFill>
                <a:latin typeface="+mj-lt"/>
              </a:rPr>
              <a:t>майно</a:t>
            </a:r>
            <a:r>
              <a:rPr lang="ru-RU" sz="1500" dirty="0">
                <a:solidFill>
                  <a:srgbClr val="293A55"/>
                </a:solidFill>
                <a:latin typeface="+mj-lt"/>
              </a:rPr>
              <a:t> у </a:t>
            </a:r>
            <a:r>
              <a:rPr lang="ru-RU" sz="1500" dirty="0" err="1">
                <a:solidFill>
                  <a:srgbClr val="293A55"/>
                </a:solidFill>
                <a:latin typeface="+mj-lt"/>
              </a:rPr>
              <a:t>володіння</a:t>
            </a:r>
            <a:r>
              <a:rPr lang="ru-RU" sz="1500" dirty="0">
                <a:solidFill>
                  <a:srgbClr val="293A55"/>
                </a:solidFill>
                <a:latin typeface="+mj-lt"/>
              </a:rPr>
              <a:t>, не з </a:t>
            </a:r>
            <a:r>
              <a:rPr lang="ru-RU" sz="1500" dirty="0" err="1">
                <a:solidFill>
                  <a:srgbClr val="293A55"/>
                </a:solidFill>
                <a:latin typeface="+mj-lt"/>
              </a:rPr>
              <a:t>їхньої</a:t>
            </a:r>
            <a:r>
              <a:rPr lang="ru-RU" sz="1500" dirty="0">
                <a:solidFill>
                  <a:srgbClr val="293A55"/>
                </a:solidFill>
                <a:latin typeface="+mj-lt"/>
              </a:rPr>
              <a:t> </a:t>
            </a:r>
            <a:r>
              <a:rPr lang="ru-RU" sz="1500" dirty="0" err="1">
                <a:solidFill>
                  <a:srgbClr val="293A55"/>
                </a:solidFill>
                <a:latin typeface="+mj-lt"/>
              </a:rPr>
              <a:t>волі</a:t>
            </a:r>
            <a:r>
              <a:rPr lang="ru-RU" sz="1500" dirty="0">
                <a:solidFill>
                  <a:srgbClr val="293A55"/>
                </a:solidFill>
                <a:latin typeface="+mj-lt"/>
              </a:rPr>
              <a:t> </a:t>
            </a:r>
            <a:r>
              <a:rPr lang="ru-RU" sz="1500" dirty="0" err="1">
                <a:solidFill>
                  <a:srgbClr val="293A55"/>
                </a:solidFill>
                <a:latin typeface="+mj-lt"/>
              </a:rPr>
              <a:t>іншим</a:t>
            </a:r>
            <a:r>
              <a:rPr lang="ru-RU" sz="1500" dirty="0">
                <a:solidFill>
                  <a:srgbClr val="293A55"/>
                </a:solidFill>
                <a:latin typeface="+mj-lt"/>
              </a:rPr>
              <a:t> шляхом.</a:t>
            </a:r>
          </a:p>
          <a:p>
            <a:pPr algn="just"/>
            <a:r>
              <a:rPr lang="ru-RU" sz="1500" dirty="0">
                <a:solidFill>
                  <a:srgbClr val="293A55"/>
                </a:solidFill>
                <a:latin typeface="+mj-lt"/>
              </a:rPr>
              <a:t>   </a:t>
            </a:r>
            <a:r>
              <a:rPr lang="ru-RU" sz="1500" b="1" dirty="0">
                <a:solidFill>
                  <a:srgbClr val="293A55"/>
                </a:solidFill>
                <a:latin typeface="+mj-lt"/>
              </a:rPr>
              <a:t>У </a:t>
            </a:r>
            <a:r>
              <a:rPr lang="ru-RU" sz="1500" b="1" dirty="0" err="1">
                <a:solidFill>
                  <a:srgbClr val="293A55"/>
                </a:solidFill>
                <a:latin typeface="+mj-lt"/>
              </a:rPr>
              <a:t>постанові</a:t>
            </a:r>
            <a:r>
              <a:rPr lang="ru-RU" sz="1500" b="1" dirty="0">
                <a:solidFill>
                  <a:srgbClr val="293A55"/>
                </a:solidFill>
                <a:latin typeface="+mj-lt"/>
              </a:rPr>
              <a:t> </a:t>
            </a:r>
            <a:r>
              <a:rPr lang="ru-RU" sz="1500" b="1" dirty="0" err="1">
                <a:solidFill>
                  <a:srgbClr val="293A55"/>
                </a:solidFill>
                <a:latin typeface="+mj-lt"/>
              </a:rPr>
              <a:t>Великої</a:t>
            </a:r>
            <a:r>
              <a:rPr lang="ru-RU" sz="1500" b="1" dirty="0">
                <a:solidFill>
                  <a:srgbClr val="293A55"/>
                </a:solidFill>
                <a:latin typeface="+mj-lt"/>
              </a:rPr>
              <a:t> </a:t>
            </a:r>
            <a:r>
              <a:rPr lang="ru-RU" sz="1500" b="1" dirty="0" err="1">
                <a:solidFill>
                  <a:srgbClr val="293A55"/>
                </a:solidFill>
                <a:latin typeface="+mj-lt"/>
              </a:rPr>
              <a:t>Палати</a:t>
            </a:r>
            <a:r>
              <a:rPr lang="ru-RU" sz="1500" b="1" dirty="0">
                <a:solidFill>
                  <a:srgbClr val="293A55"/>
                </a:solidFill>
                <a:latin typeface="+mj-lt"/>
              </a:rPr>
              <a:t> Верховного Суду </a:t>
            </a:r>
            <a:r>
              <a:rPr lang="ru-RU" sz="1500" b="1" dirty="0" err="1">
                <a:solidFill>
                  <a:srgbClr val="293A55"/>
                </a:solidFill>
                <a:latin typeface="+mj-lt"/>
              </a:rPr>
              <a:t>від</a:t>
            </a:r>
            <a:r>
              <a:rPr lang="ru-RU" sz="1500" b="1" dirty="0">
                <a:solidFill>
                  <a:srgbClr val="293A55"/>
                </a:solidFill>
                <a:latin typeface="+mj-lt"/>
              </a:rPr>
              <a:t> 15 </a:t>
            </a:r>
            <a:r>
              <a:rPr lang="ru-RU" sz="1500" b="1" dirty="0" err="1">
                <a:solidFill>
                  <a:srgbClr val="293A55"/>
                </a:solidFill>
                <a:latin typeface="+mj-lt"/>
              </a:rPr>
              <a:t>травня</a:t>
            </a:r>
            <a:r>
              <a:rPr lang="ru-RU" sz="1500" b="1" dirty="0">
                <a:solidFill>
                  <a:srgbClr val="293A55"/>
                </a:solidFill>
                <a:latin typeface="+mj-lt"/>
              </a:rPr>
              <a:t> 2019 року у </a:t>
            </a:r>
            <a:r>
              <a:rPr lang="ru-RU" sz="1500" b="1" dirty="0" err="1">
                <a:solidFill>
                  <a:srgbClr val="293A55"/>
                </a:solidFill>
                <a:latin typeface="+mj-lt"/>
              </a:rPr>
              <a:t>справі</a:t>
            </a:r>
            <a:r>
              <a:rPr lang="ru-RU" sz="1500" b="1" dirty="0">
                <a:solidFill>
                  <a:srgbClr val="293A55"/>
                </a:solidFill>
                <a:latin typeface="+mj-lt"/>
              </a:rPr>
              <a:t> № 522/7636/14-ц (</a:t>
            </a:r>
            <a:r>
              <a:rPr lang="ru-RU" sz="1500" b="1" dirty="0" err="1">
                <a:solidFill>
                  <a:srgbClr val="293A55"/>
                </a:solidFill>
                <a:latin typeface="+mj-lt"/>
              </a:rPr>
              <a:t>провадження</a:t>
            </a:r>
            <a:r>
              <a:rPr lang="ru-RU" sz="1500" b="1" dirty="0">
                <a:solidFill>
                  <a:srgbClr val="293A55"/>
                </a:solidFill>
                <a:latin typeface="+mj-lt"/>
              </a:rPr>
              <a:t> № 14-636цс18) </a:t>
            </a:r>
            <a:r>
              <a:rPr lang="ru-RU" sz="1500" b="1" dirty="0" err="1">
                <a:solidFill>
                  <a:srgbClr val="293A55"/>
                </a:solidFill>
                <a:latin typeface="+mj-lt"/>
              </a:rPr>
              <a:t>вказано</a:t>
            </a:r>
            <a:r>
              <a:rPr lang="ru-RU" sz="1500" b="1" dirty="0">
                <a:solidFill>
                  <a:srgbClr val="293A55"/>
                </a:solidFill>
                <a:latin typeface="+mj-lt"/>
              </a:rPr>
              <a:t>, </a:t>
            </a:r>
            <a:r>
              <a:rPr lang="ru-RU" sz="1500" b="1" dirty="0" err="1">
                <a:solidFill>
                  <a:srgbClr val="293A55"/>
                </a:solidFill>
                <a:latin typeface="+mj-lt"/>
              </a:rPr>
              <a:t>що</a:t>
            </a:r>
            <a:r>
              <a:rPr lang="ru-RU" sz="1500" b="1" dirty="0">
                <a:solidFill>
                  <a:srgbClr val="293A55"/>
                </a:solidFill>
                <a:latin typeface="+mj-lt"/>
              </a:rPr>
              <a:t> за </a:t>
            </a:r>
            <a:r>
              <a:rPr lang="ru-RU" sz="1500" b="1" dirty="0" err="1">
                <a:solidFill>
                  <a:srgbClr val="293A55"/>
                </a:solidFill>
                <a:latin typeface="+mj-lt"/>
              </a:rPr>
              <a:t>змістом</a:t>
            </a:r>
            <a:r>
              <a:rPr lang="ru-RU" sz="1500" b="1" dirty="0">
                <a:solidFill>
                  <a:srgbClr val="293A55"/>
                </a:solidFill>
                <a:latin typeface="+mj-lt"/>
              </a:rPr>
              <a:t> </a:t>
            </a:r>
            <a:r>
              <a:rPr lang="ru-RU" sz="1500" b="1" dirty="0" err="1">
                <a:solidFill>
                  <a:srgbClr val="293A55"/>
                </a:solidFill>
                <a:latin typeface="+mj-lt"/>
              </a:rPr>
              <a:t>статті</a:t>
            </a:r>
            <a:r>
              <a:rPr lang="ru-RU" sz="1500" b="1" dirty="0">
                <a:solidFill>
                  <a:srgbClr val="293A55"/>
                </a:solidFill>
                <a:latin typeface="+mj-lt"/>
              </a:rPr>
              <a:t> 388 ЦК </a:t>
            </a:r>
            <a:r>
              <a:rPr lang="ru-RU" sz="1500" b="1" dirty="0" err="1">
                <a:solidFill>
                  <a:srgbClr val="293A55"/>
                </a:solidFill>
                <a:latin typeface="+mj-lt"/>
              </a:rPr>
              <a:t>України</a:t>
            </a:r>
            <a:r>
              <a:rPr lang="ru-RU" sz="1500" b="1" dirty="0">
                <a:solidFill>
                  <a:srgbClr val="293A55"/>
                </a:solidFill>
                <a:latin typeface="+mj-lt"/>
              </a:rPr>
              <a:t> </a:t>
            </a:r>
            <a:r>
              <a:rPr lang="ru-RU" sz="1500" b="1" dirty="0" err="1">
                <a:solidFill>
                  <a:srgbClr val="293A55"/>
                </a:solidFill>
                <a:latin typeface="+mj-lt"/>
              </a:rPr>
              <a:t>майно</a:t>
            </a:r>
            <a:r>
              <a:rPr lang="ru-RU" sz="1500" b="1" dirty="0">
                <a:solidFill>
                  <a:srgbClr val="293A55"/>
                </a:solidFill>
                <a:latin typeface="+mj-lt"/>
              </a:rPr>
              <a:t>, яке </a:t>
            </a:r>
            <a:r>
              <a:rPr lang="ru-RU" sz="1500" b="1" dirty="0" err="1">
                <a:solidFill>
                  <a:srgbClr val="293A55"/>
                </a:solidFill>
                <a:latin typeface="+mj-lt"/>
              </a:rPr>
              <a:t>вибуло</a:t>
            </a:r>
            <a:r>
              <a:rPr lang="ru-RU" sz="1500" b="1" dirty="0">
                <a:solidFill>
                  <a:srgbClr val="293A55"/>
                </a:solidFill>
                <a:latin typeface="+mj-lt"/>
              </a:rPr>
              <a:t> з </a:t>
            </a:r>
            <a:r>
              <a:rPr lang="ru-RU" sz="1500" b="1" dirty="0" err="1">
                <a:solidFill>
                  <a:srgbClr val="293A55"/>
                </a:solidFill>
                <a:latin typeface="+mj-lt"/>
              </a:rPr>
              <a:t>володіння</a:t>
            </a:r>
            <a:r>
              <a:rPr lang="ru-RU" sz="1500" b="1" dirty="0">
                <a:solidFill>
                  <a:srgbClr val="293A55"/>
                </a:solidFill>
                <a:latin typeface="+mj-lt"/>
              </a:rPr>
              <a:t> </a:t>
            </a:r>
            <a:r>
              <a:rPr lang="ru-RU" sz="1500" b="1" dirty="0" err="1">
                <a:solidFill>
                  <a:srgbClr val="293A55"/>
                </a:solidFill>
                <a:latin typeface="+mj-lt"/>
              </a:rPr>
              <a:t>власника</a:t>
            </a:r>
            <a:r>
              <a:rPr lang="ru-RU" sz="1500" b="1" dirty="0">
                <a:solidFill>
                  <a:srgbClr val="293A55"/>
                </a:solidFill>
                <a:latin typeface="+mj-lt"/>
              </a:rPr>
              <a:t> на </a:t>
            </a:r>
            <a:r>
              <a:rPr lang="ru-RU" sz="1500" b="1" dirty="0" err="1">
                <a:solidFill>
                  <a:srgbClr val="293A55"/>
                </a:solidFill>
                <a:latin typeface="+mj-lt"/>
              </a:rPr>
              <a:t>підставі</a:t>
            </a:r>
            <a:r>
              <a:rPr lang="ru-RU" sz="1500" b="1" dirty="0">
                <a:solidFill>
                  <a:srgbClr val="293A55"/>
                </a:solidFill>
                <a:latin typeface="+mj-lt"/>
              </a:rPr>
              <a:t> </a:t>
            </a:r>
            <a:r>
              <a:rPr lang="ru-RU" sz="1500" b="1" dirty="0" err="1">
                <a:solidFill>
                  <a:srgbClr val="293A55"/>
                </a:solidFill>
                <a:latin typeface="+mj-lt"/>
              </a:rPr>
              <a:t>рішення</a:t>
            </a:r>
            <a:r>
              <a:rPr lang="ru-RU" sz="1500" b="1" dirty="0">
                <a:solidFill>
                  <a:srgbClr val="293A55"/>
                </a:solidFill>
                <a:latin typeface="+mj-lt"/>
              </a:rPr>
              <a:t> суду, </a:t>
            </a:r>
            <a:r>
              <a:rPr lang="ru-RU" sz="1500" b="1" dirty="0" err="1">
                <a:solidFill>
                  <a:srgbClr val="293A55"/>
                </a:solidFill>
                <a:latin typeface="+mj-lt"/>
              </a:rPr>
              <a:t>ухваленого</a:t>
            </a:r>
            <a:r>
              <a:rPr lang="ru-RU" sz="1500" b="1" dirty="0">
                <a:solidFill>
                  <a:srgbClr val="293A55"/>
                </a:solidFill>
                <a:latin typeface="+mj-lt"/>
              </a:rPr>
              <a:t> </a:t>
            </a:r>
            <a:r>
              <a:rPr lang="ru-RU" sz="1500" b="1" dirty="0" err="1">
                <a:solidFill>
                  <a:srgbClr val="293A55"/>
                </a:solidFill>
                <a:latin typeface="+mj-lt"/>
              </a:rPr>
              <a:t>щодо</a:t>
            </a:r>
            <a:r>
              <a:rPr lang="ru-RU" sz="1500" b="1" dirty="0">
                <a:solidFill>
                  <a:srgbClr val="293A55"/>
                </a:solidFill>
                <a:latin typeface="+mj-lt"/>
              </a:rPr>
              <a:t> </a:t>
            </a:r>
            <a:r>
              <a:rPr lang="ru-RU" sz="1500" b="1" dirty="0" err="1">
                <a:solidFill>
                  <a:srgbClr val="293A55"/>
                </a:solidFill>
                <a:latin typeface="+mj-lt"/>
              </a:rPr>
              <a:t>цього</a:t>
            </a:r>
            <a:r>
              <a:rPr lang="ru-RU" sz="1500" b="1" dirty="0">
                <a:solidFill>
                  <a:srgbClr val="293A55"/>
                </a:solidFill>
                <a:latin typeface="+mj-lt"/>
              </a:rPr>
              <a:t> майна, але </a:t>
            </a:r>
            <a:r>
              <a:rPr lang="ru-RU" sz="1500" b="1" dirty="0" err="1">
                <a:solidFill>
                  <a:srgbClr val="293A55"/>
                </a:solidFill>
                <a:latin typeface="+mj-lt"/>
              </a:rPr>
              <a:t>надалі</a:t>
            </a:r>
            <a:r>
              <a:rPr lang="ru-RU" sz="1500" b="1" dirty="0">
                <a:solidFill>
                  <a:srgbClr val="293A55"/>
                </a:solidFill>
                <a:latin typeface="+mj-lt"/>
              </a:rPr>
              <a:t> </a:t>
            </a:r>
            <a:r>
              <a:rPr lang="ru-RU" sz="1500" b="1" dirty="0" err="1">
                <a:solidFill>
                  <a:srgbClr val="293A55"/>
                </a:solidFill>
                <a:latin typeface="+mj-lt"/>
              </a:rPr>
              <a:t>скасованого</a:t>
            </a:r>
            <a:r>
              <a:rPr lang="ru-RU" sz="1500" b="1" dirty="0">
                <a:solidFill>
                  <a:srgbClr val="293A55"/>
                </a:solidFill>
                <a:latin typeface="+mj-lt"/>
              </a:rPr>
              <a:t>, </a:t>
            </a:r>
            <a:r>
              <a:rPr lang="ru-RU" sz="1500" b="1" dirty="0" err="1">
                <a:solidFill>
                  <a:srgbClr val="293A55"/>
                </a:solidFill>
                <a:latin typeface="+mj-lt"/>
              </a:rPr>
              <a:t>вважається</a:t>
            </a:r>
            <a:r>
              <a:rPr lang="ru-RU" sz="1500" b="1" dirty="0">
                <a:solidFill>
                  <a:srgbClr val="293A55"/>
                </a:solidFill>
                <a:latin typeface="+mj-lt"/>
              </a:rPr>
              <a:t> таким, </a:t>
            </a:r>
            <a:r>
              <a:rPr lang="ru-RU" sz="1500" b="1" dirty="0" err="1">
                <a:solidFill>
                  <a:srgbClr val="293A55"/>
                </a:solidFill>
                <a:latin typeface="+mj-lt"/>
              </a:rPr>
              <a:t>що</a:t>
            </a:r>
            <a:r>
              <a:rPr lang="ru-RU" sz="1500" b="1" dirty="0">
                <a:solidFill>
                  <a:srgbClr val="293A55"/>
                </a:solidFill>
                <a:latin typeface="+mj-lt"/>
              </a:rPr>
              <a:t> </a:t>
            </a:r>
            <a:r>
              <a:rPr lang="ru-RU" sz="1500" b="1" dirty="0" err="1">
                <a:solidFill>
                  <a:srgbClr val="293A55"/>
                </a:solidFill>
                <a:latin typeface="+mj-lt"/>
              </a:rPr>
              <a:t>вибуло</a:t>
            </a:r>
            <a:r>
              <a:rPr lang="ru-RU" sz="1500" b="1" dirty="0">
                <a:solidFill>
                  <a:srgbClr val="293A55"/>
                </a:solidFill>
                <a:latin typeface="+mj-lt"/>
              </a:rPr>
              <a:t> з </a:t>
            </a:r>
            <a:r>
              <a:rPr lang="ru-RU" sz="1500" b="1" dirty="0" err="1">
                <a:solidFill>
                  <a:srgbClr val="293A55"/>
                </a:solidFill>
                <a:latin typeface="+mj-lt"/>
              </a:rPr>
              <a:t>володіння</a:t>
            </a:r>
            <a:r>
              <a:rPr lang="ru-RU" sz="1500" b="1" dirty="0">
                <a:solidFill>
                  <a:srgbClr val="293A55"/>
                </a:solidFill>
                <a:latin typeface="+mj-lt"/>
              </a:rPr>
              <a:t> </a:t>
            </a:r>
            <a:r>
              <a:rPr lang="ru-RU" sz="1500" b="1" dirty="0" err="1">
                <a:solidFill>
                  <a:srgbClr val="293A55"/>
                </a:solidFill>
                <a:latin typeface="+mj-lt"/>
              </a:rPr>
              <a:t>власника</a:t>
            </a:r>
            <a:r>
              <a:rPr lang="ru-RU" sz="1500" b="1" dirty="0">
                <a:solidFill>
                  <a:srgbClr val="293A55"/>
                </a:solidFill>
                <a:latin typeface="+mj-lt"/>
              </a:rPr>
              <a:t> поза </a:t>
            </a:r>
            <a:r>
              <a:rPr lang="ru-RU" sz="1500" b="1" dirty="0" err="1">
                <a:solidFill>
                  <a:srgbClr val="293A55"/>
                </a:solidFill>
                <a:latin typeface="+mj-lt"/>
              </a:rPr>
              <a:t>його</a:t>
            </a:r>
            <a:r>
              <a:rPr lang="ru-RU" sz="1500" b="1" dirty="0">
                <a:solidFill>
                  <a:srgbClr val="293A55"/>
                </a:solidFill>
                <a:latin typeface="+mj-lt"/>
              </a:rPr>
              <a:t> волею. </a:t>
            </a:r>
            <a:r>
              <a:rPr lang="ru-RU" sz="1500" b="1" dirty="0" err="1">
                <a:solidFill>
                  <a:srgbClr val="293A55"/>
                </a:solidFill>
                <a:latin typeface="+mj-lt"/>
              </a:rPr>
              <a:t>Такий</a:t>
            </a:r>
            <a:r>
              <a:rPr lang="ru-RU" sz="1500" b="1" dirty="0">
                <a:solidFill>
                  <a:srgbClr val="293A55"/>
                </a:solidFill>
                <a:latin typeface="+mj-lt"/>
              </a:rPr>
              <a:t> </a:t>
            </a:r>
            <a:r>
              <a:rPr lang="ru-RU" sz="1500" b="1" dirty="0" err="1">
                <a:solidFill>
                  <a:srgbClr val="293A55"/>
                </a:solidFill>
                <a:latin typeface="+mj-lt"/>
              </a:rPr>
              <a:t>висновок</a:t>
            </a:r>
            <a:r>
              <a:rPr lang="ru-RU" sz="1500" b="1" dirty="0">
                <a:solidFill>
                  <a:srgbClr val="293A55"/>
                </a:solidFill>
                <a:latin typeface="+mj-lt"/>
              </a:rPr>
              <a:t> </a:t>
            </a:r>
            <a:r>
              <a:rPr lang="ru-RU" sz="1500" b="1" dirty="0" err="1">
                <a:solidFill>
                  <a:srgbClr val="293A55"/>
                </a:solidFill>
                <a:latin typeface="+mj-lt"/>
              </a:rPr>
              <a:t>викладено</a:t>
            </a:r>
            <a:r>
              <a:rPr lang="ru-RU" sz="1500" b="1" dirty="0">
                <a:solidFill>
                  <a:srgbClr val="293A55"/>
                </a:solidFill>
                <a:latin typeface="+mj-lt"/>
              </a:rPr>
              <a:t> у </a:t>
            </a:r>
            <a:r>
              <a:rPr lang="ru-RU" sz="1500" b="1" dirty="0" err="1">
                <a:solidFill>
                  <a:srgbClr val="293A55"/>
                </a:solidFill>
                <a:latin typeface="+mj-lt"/>
              </a:rPr>
              <a:t>постанові</a:t>
            </a:r>
            <a:r>
              <a:rPr lang="ru-RU" sz="1500" b="1" dirty="0">
                <a:solidFill>
                  <a:srgbClr val="293A55"/>
                </a:solidFill>
                <a:latin typeface="+mj-lt"/>
              </a:rPr>
              <a:t> Верховного Суду </a:t>
            </a:r>
            <a:r>
              <a:rPr lang="ru-RU" sz="1500" b="1" dirty="0" err="1">
                <a:solidFill>
                  <a:srgbClr val="293A55"/>
                </a:solidFill>
                <a:latin typeface="+mj-lt"/>
              </a:rPr>
              <a:t>України</a:t>
            </a:r>
            <a:r>
              <a:rPr lang="ru-RU" sz="1500" b="1" dirty="0">
                <a:solidFill>
                  <a:srgbClr val="293A55"/>
                </a:solidFill>
                <a:latin typeface="+mj-lt"/>
              </a:rPr>
              <a:t> </a:t>
            </a:r>
            <a:r>
              <a:rPr lang="ru-RU" sz="1500" b="1" dirty="0" err="1">
                <a:solidFill>
                  <a:srgbClr val="293A55"/>
                </a:solidFill>
                <a:latin typeface="+mj-lt"/>
              </a:rPr>
              <a:t>від</a:t>
            </a:r>
            <a:r>
              <a:rPr lang="ru-RU" sz="1500" b="1" dirty="0">
                <a:solidFill>
                  <a:srgbClr val="293A55"/>
                </a:solidFill>
                <a:latin typeface="+mj-lt"/>
              </a:rPr>
              <a:t> 24 </a:t>
            </a:r>
            <a:r>
              <a:rPr lang="ru-RU" sz="1500" b="1" dirty="0" err="1">
                <a:solidFill>
                  <a:srgbClr val="293A55"/>
                </a:solidFill>
                <a:latin typeface="+mj-lt"/>
              </a:rPr>
              <a:t>червня</a:t>
            </a:r>
            <a:r>
              <a:rPr lang="ru-RU" sz="1500" b="1" dirty="0">
                <a:solidFill>
                  <a:srgbClr val="293A55"/>
                </a:solidFill>
                <a:latin typeface="+mj-lt"/>
              </a:rPr>
              <a:t> 2015 року (</a:t>
            </a:r>
            <a:r>
              <a:rPr lang="ru-RU" sz="1500" b="1" dirty="0" err="1">
                <a:solidFill>
                  <a:srgbClr val="293A55"/>
                </a:solidFill>
                <a:latin typeface="+mj-lt"/>
              </a:rPr>
              <a:t>провадження</a:t>
            </a:r>
            <a:r>
              <a:rPr lang="ru-RU" sz="1500" b="1" dirty="0">
                <a:solidFill>
                  <a:srgbClr val="293A55"/>
                </a:solidFill>
                <a:latin typeface="+mj-lt"/>
              </a:rPr>
              <a:t> № 6-251цс15). </a:t>
            </a:r>
            <a:r>
              <a:rPr lang="ru-RU" sz="1500" b="1" dirty="0" err="1">
                <a:solidFill>
                  <a:srgbClr val="293A55"/>
                </a:solidFill>
                <a:latin typeface="+mj-lt"/>
              </a:rPr>
              <a:t>Цей</a:t>
            </a:r>
            <a:r>
              <a:rPr lang="ru-RU" sz="1500" b="1" dirty="0">
                <a:solidFill>
                  <a:srgbClr val="293A55"/>
                </a:solidFill>
                <a:latin typeface="+mj-lt"/>
              </a:rPr>
              <a:t> </a:t>
            </a:r>
            <a:r>
              <a:rPr lang="ru-RU" sz="1500" b="1" dirty="0" err="1">
                <a:solidFill>
                  <a:srgbClr val="293A55"/>
                </a:solidFill>
                <a:latin typeface="+mj-lt"/>
              </a:rPr>
              <a:t>висновок</a:t>
            </a:r>
            <a:r>
              <a:rPr lang="ru-RU" sz="1500" b="1" dirty="0">
                <a:solidFill>
                  <a:srgbClr val="293A55"/>
                </a:solidFill>
                <a:latin typeface="+mj-lt"/>
              </a:rPr>
              <a:t> </a:t>
            </a:r>
            <a:r>
              <a:rPr lang="ru-RU" sz="1500" b="1" dirty="0" err="1">
                <a:solidFill>
                  <a:srgbClr val="293A55"/>
                </a:solidFill>
                <a:latin typeface="+mj-lt"/>
              </a:rPr>
              <a:t>також</a:t>
            </a:r>
            <a:r>
              <a:rPr lang="ru-RU" sz="1500" b="1" dirty="0">
                <a:solidFill>
                  <a:srgbClr val="293A55"/>
                </a:solidFill>
                <a:latin typeface="+mj-lt"/>
              </a:rPr>
              <a:t> </a:t>
            </a:r>
            <a:r>
              <a:rPr lang="ru-RU" sz="1500" b="1" dirty="0" err="1">
                <a:solidFill>
                  <a:srgbClr val="293A55"/>
                </a:solidFill>
                <a:latin typeface="+mj-lt"/>
              </a:rPr>
              <a:t>був</a:t>
            </a:r>
            <a:r>
              <a:rPr lang="ru-RU" sz="1500" b="1" dirty="0">
                <a:solidFill>
                  <a:srgbClr val="293A55"/>
                </a:solidFill>
                <a:latin typeface="+mj-lt"/>
              </a:rPr>
              <a:t> </a:t>
            </a:r>
            <a:r>
              <a:rPr lang="ru-RU" sz="1500" b="1" dirty="0" err="1">
                <a:solidFill>
                  <a:srgbClr val="293A55"/>
                </a:solidFill>
                <a:latin typeface="+mj-lt"/>
              </a:rPr>
              <a:t>підтриманий</a:t>
            </a:r>
            <a:r>
              <a:rPr lang="ru-RU" sz="1500" b="1" dirty="0">
                <a:solidFill>
                  <a:srgbClr val="293A55"/>
                </a:solidFill>
                <a:latin typeface="+mj-lt"/>
              </a:rPr>
              <a:t> Великою Палатою Верховного Суду, </a:t>
            </a:r>
            <a:r>
              <a:rPr lang="ru-RU" sz="1500" b="1" dirty="0" err="1">
                <a:solidFill>
                  <a:srgbClr val="293A55"/>
                </a:solidFill>
                <a:latin typeface="+mj-lt"/>
              </a:rPr>
              <a:t>зокрема</a:t>
            </a:r>
            <a:r>
              <a:rPr lang="ru-RU" sz="1500" b="1" dirty="0">
                <a:solidFill>
                  <a:srgbClr val="293A55"/>
                </a:solidFill>
                <a:latin typeface="+mj-lt"/>
              </a:rPr>
              <a:t> у постановах </a:t>
            </a:r>
            <a:r>
              <a:rPr lang="ru-RU" sz="1500" b="1" dirty="0" err="1">
                <a:solidFill>
                  <a:srgbClr val="293A55"/>
                </a:solidFill>
                <a:latin typeface="+mj-lt"/>
              </a:rPr>
              <a:t>від</a:t>
            </a:r>
            <a:r>
              <a:rPr lang="ru-RU" sz="1500" b="1" dirty="0">
                <a:solidFill>
                  <a:srgbClr val="293A55"/>
                </a:solidFill>
                <a:latin typeface="+mj-lt"/>
              </a:rPr>
              <a:t> 05 </a:t>
            </a:r>
            <a:r>
              <a:rPr lang="ru-RU" sz="1500" b="1" dirty="0" err="1">
                <a:solidFill>
                  <a:srgbClr val="293A55"/>
                </a:solidFill>
                <a:latin typeface="+mj-lt"/>
              </a:rPr>
              <a:t>грудня</a:t>
            </a:r>
            <a:r>
              <a:rPr lang="ru-RU" sz="1500" b="1" dirty="0">
                <a:solidFill>
                  <a:srgbClr val="293A55"/>
                </a:solidFill>
                <a:latin typeface="+mj-lt"/>
              </a:rPr>
              <a:t> 2018 року (</a:t>
            </a:r>
            <a:r>
              <a:rPr lang="ru-RU" sz="1500" b="1" dirty="0" err="1">
                <a:solidFill>
                  <a:srgbClr val="293A55"/>
                </a:solidFill>
                <a:latin typeface="+mj-lt"/>
              </a:rPr>
              <a:t>провадження</a:t>
            </a:r>
            <a:r>
              <a:rPr lang="ru-RU" sz="1500" b="1" dirty="0">
                <a:solidFill>
                  <a:srgbClr val="293A55"/>
                </a:solidFill>
                <a:latin typeface="+mj-lt"/>
              </a:rPr>
              <a:t> № 14-247цс18 та № 14-179цс18).</a:t>
            </a:r>
          </a:p>
          <a:p>
            <a:pPr algn="just"/>
            <a:r>
              <a:rPr lang="ru-RU" sz="1500" dirty="0">
                <a:solidFill>
                  <a:srgbClr val="293A55"/>
                </a:solidFill>
                <a:latin typeface="+mj-lt"/>
              </a:rPr>
              <a:t>   </a:t>
            </a:r>
            <a:r>
              <a:rPr lang="ru-RU" sz="1500" dirty="0" err="1">
                <a:solidFill>
                  <a:srgbClr val="293A55"/>
                </a:solidFill>
                <a:latin typeface="+mj-lt"/>
              </a:rPr>
              <a:t>Згідно</a:t>
            </a:r>
            <a:r>
              <a:rPr lang="ru-RU" sz="1500" dirty="0">
                <a:solidFill>
                  <a:srgbClr val="293A55"/>
                </a:solidFill>
                <a:latin typeface="+mj-lt"/>
              </a:rPr>
              <a:t> з </a:t>
            </a:r>
            <a:r>
              <a:rPr lang="ru-RU" sz="1500" dirty="0" err="1">
                <a:solidFill>
                  <a:srgbClr val="293A55"/>
                </a:solidFill>
                <a:latin typeface="+mj-lt"/>
              </a:rPr>
              <a:t>частиною</a:t>
            </a:r>
            <a:r>
              <a:rPr lang="ru-RU" sz="1500" dirty="0">
                <a:solidFill>
                  <a:srgbClr val="293A55"/>
                </a:solidFill>
                <a:latin typeface="+mj-lt"/>
              </a:rPr>
              <a:t> </a:t>
            </a:r>
            <a:r>
              <a:rPr lang="ru-RU" sz="1500" dirty="0" err="1">
                <a:solidFill>
                  <a:srgbClr val="293A55"/>
                </a:solidFill>
                <a:latin typeface="+mj-lt"/>
              </a:rPr>
              <a:t>третьою</a:t>
            </a:r>
            <a:r>
              <a:rPr lang="ru-RU" sz="1500" dirty="0">
                <a:solidFill>
                  <a:srgbClr val="293A55"/>
                </a:solidFill>
                <a:latin typeface="+mj-lt"/>
              </a:rPr>
              <a:t> </a:t>
            </a:r>
            <a:r>
              <a:rPr lang="ru-RU" sz="1500" dirty="0" err="1">
                <a:solidFill>
                  <a:srgbClr val="293A55"/>
                </a:solidFill>
                <a:latin typeface="+mj-lt"/>
              </a:rPr>
              <a:t>статті</a:t>
            </a:r>
            <a:r>
              <a:rPr lang="ru-RU" sz="1500" dirty="0">
                <a:solidFill>
                  <a:srgbClr val="293A55"/>
                </a:solidFill>
                <a:latin typeface="+mj-lt"/>
              </a:rPr>
              <a:t> 388 ЦК </a:t>
            </a:r>
            <a:r>
              <a:rPr lang="ru-RU" sz="1500" dirty="0" err="1">
                <a:solidFill>
                  <a:srgbClr val="293A55"/>
                </a:solidFill>
                <a:latin typeface="+mj-lt"/>
              </a:rPr>
              <a:t>України</a:t>
            </a:r>
            <a:r>
              <a:rPr lang="ru-RU" sz="1500" dirty="0">
                <a:solidFill>
                  <a:srgbClr val="293A55"/>
                </a:solidFill>
                <a:latin typeface="+mj-lt"/>
              </a:rPr>
              <a:t> </a:t>
            </a:r>
            <a:r>
              <a:rPr lang="ru-RU" sz="1500" dirty="0" err="1">
                <a:solidFill>
                  <a:srgbClr val="293A55"/>
                </a:solidFill>
                <a:latin typeface="+mj-lt"/>
              </a:rPr>
              <a:t>якщо</a:t>
            </a:r>
            <a:r>
              <a:rPr lang="ru-RU" sz="1500" dirty="0">
                <a:solidFill>
                  <a:srgbClr val="293A55"/>
                </a:solidFill>
                <a:latin typeface="+mj-lt"/>
              </a:rPr>
              <a:t> </a:t>
            </a:r>
            <a:r>
              <a:rPr lang="ru-RU" sz="1500" dirty="0" err="1">
                <a:solidFill>
                  <a:srgbClr val="293A55"/>
                </a:solidFill>
                <a:latin typeface="+mj-lt"/>
              </a:rPr>
              <a:t>майно</a:t>
            </a:r>
            <a:r>
              <a:rPr lang="ru-RU" sz="1500" dirty="0">
                <a:solidFill>
                  <a:srgbClr val="293A55"/>
                </a:solidFill>
                <a:latin typeface="+mj-lt"/>
              </a:rPr>
              <a:t> </a:t>
            </a:r>
            <a:r>
              <a:rPr lang="ru-RU" sz="1500" dirty="0" err="1">
                <a:solidFill>
                  <a:srgbClr val="293A55"/>
                </a:solidFill>
                <a:latin typeface="+mj-lt"/>
              </a:rPr>
              <a:t>було</a:t>
            </a:r>
            <a:r>
              <a:rPr lang="ru-RU" sz="1500" dirty="0">
                <a:solidFill>
                  <a:srgbClr val="293A55"/>
                </a:solidFill>
                <a:latin typeface="+mj-lt"/>
              </a:rPr>
              <a:t> </a:t>
            </a:r>
            <a:r>
              <a:rPr lang="ru-RU" sz="1500" dirty="0" err="1">
                <a:solidFill>
                  <a:srgbClr val="293A55"/>
                </a:solidFill>
                <a:latin typeface="+mj-lt"/>
              </a:rPr>
              <a:t>набуте</a:t>
            </a:r>
            <a:r>
              <a:rPr lang="ru-RU" sz="1500" dirty="0">
                <a:solidFill>
                  <a:srgbClr val="293A55"/>
                </a:solidFill>
                <a:latin typeface="+mj-lt"/>
              </a:rPr>
              <a:t> </a:t>
            </a:r>
            <a:r>
              <a:rPr lang="ru-RU" sz="1500" dirty="0" err="1">
                <a:solidFill>
                  <a:srgbClr val="293A55"/>
                </a:solidFill>
                <a:latin typeface="+mj-lt"/>
              </a:rPr>
              <a:t>безпідставно</a:t>
            </a:r>
            <a:r>
              <a:rPr lang="ru-RU" sz="1500" dirty="0">
                <a:solidFill>
                  <a:srgbClr val="293A55"/>
                </a:solidFill>
                <a:latin typeface="+mj-lt"/>
              </a:rPr>
              <a:t> в особи, яка не мала права </a:t>
            </a:r>
            <a:r>
              <a:rPr lang="ru-RU" sz="1500" dirty="0" err="1">
                <a:solidFill>
                  <a:srgbClr val="293A55"/>
                </a:solidFill>
                <a:latin typeface="+mj-lt"/>
              </a:rPr>
              <a:t>його</a:t>
            </a:r>
            <a:r>
              <a:rPr lang="ru-RU" sz="1500" dirty="0">
                <a:solidFill>
                  <a:srgbClr val="293A55"/>
                </a:solidFill>
                <a:latin typeface="+mj-lt"/>
              </a:rPr>
              <a:t> </a:t>
            </a:r>
            <a:r>
              <a:rPr lang="ru-RU" sz="1500" dirty="0" err="1">
                <a:solidFill>
                  <a:srgbClr val="293A55"/>
                </a:solidFill>
                <a:latin typeface="+mj-lt"/>
              </a:rPr>
              <a:t>відчужувати</a:t>
            </a:r>
            <a:r>
              <a:rPr lang="ru-RU" sz="1500" dirty="0">
                <a:solidFill>
                  <a:srgbClr val="293A55"/>
                </a:solidFill>
                <a:latin typeface="+mj-lt"/>
              </a:rPr>
              <a:t>, </a:t>
            </a:r>
            <a:r>
              <a:rPr lang="ru-RU" sz="1500" dirty="0" err="1">
                <a:solidFill>
                  <a:srgbClr val="293A55"/>
                </a:solidFill>
                <a:latin typeface="+mj-lt"/>
              </a:rPr>
              <a:t>власник</a:t>
            </a:r>
            <a:r>
              <a:rPr lang="ru-RU" sz="1500" dirty="0">
                <a:solidFill>
                  <a:srgbClr val="293A55"/>
                </a:solidFill>
                <a:latin typeface="+mj-lt"/>
              </a:rPr>
              <a:t> </a:t>
            </a:r>
            <a:r>
              <a:rPr lang="ru-RU" sz="1500" dirty="0" err="1">
                <a:solidFill>
                  <a:srgbClr val="293A55"/>
                </a:solidFill>
                <a:latin typeface="+mj-lt"/>
              </a:rPr>
              <a:t>має</a:t>
            </a:r>
            <a:r>
              <a:rPr lang="ru-RU" sz="1500" dirty="0">
                <a:solidFill>
                  <a:srgbClr val="293A55"/>
                </a:solidFill>
                <a:latin typeface="+mj-lt"/>
              </a:rPr>
              <a:t> право </a:t>
            </a:r>
            <a:r>
              <a:rPr lang="ru-RU" sz="1500" dirty="0" err="1">
                <a:solidFill>
                  <a:srgbClr val="293A55"/>
                </a:solidFill>
                <a:latin typeface="+mj-lt"/>
              </a:rPr>
              <a:t>витребувати</a:t>
            </a:r>
            <a:r>
              <a:rPr lang="ru-RU" sz="1500" dirty="0">
                <a:solidFill>
                  <a:srgbClr val="293A55"/>
                </a:solidFill>
                <a:latin typeface="+mj-lt"/>
              </a:rPr>
              <a:t> </a:t>
            </a:r>
            <a:r>
              <a:rPr lang="ru-RU" sz="1500" dirty="0" err="1">
                <a:solidFill>
                  <a:srgbClr val="293A55"/>
                </a:solidFill>
                <a:latin typeface="+mj-lt"/>
              </a:rPr>
              <a:t>його</a:t>
            </a:r>
            <a:r>
              <a:rPr lang="ru-RU" sz="1500" dirty="0">
                <a:solidFill>
                  <a:srgbClr val="293A55"/>
                </a:solidFill>
                <a:latin typeface="+mj-lt"/>
              </a:rPr>
              <a:t> </a:t>
            </a:r>
            <a:r>
              <a:rPr lang="ru-RU" sz="1500" dirty="0" err="1">
                <a:solidFill>
                  <a:srgbClr val="293A55"/>
                </a:solidFill>
                <a:latin typeface="+mj-lt"/>
              </a:rPr>
              <a:t>від</a:t>
            </a:r>
            <a:r>
              <a:rPr lang="ru-RU" sz="1500" dirty="0">
                <a:solidFill>
                  <a:srgbClr val="293A55"/>
                </a:solidFill>
                <a:latin typeface="+mj-lt"/>
              </a:rPr>
              <a:t> </a:t>
            </a:r>
            <a:r>
              <a:rPr lang="ru-RU" sz="1500" dirty="0" err="1">
                <a:solidFill>
                  <a:srgbClr val="293A55"/>
                </a:solidFill>
                <a:latin typeface="+mj-lt"/>
              </a:rPr>
              <a:t>добросовісного</a:t>
            </a:r>
            <a:r>
              <a:rPr lang="ru-RU" sz="1500" dirty="0">
                <a:solidFill>
                  <a:srgbClr val="293A55"/>
                </a:solidFill>
                <a:latin typeface="+mj-lt"/>
              </a:rPr>
              <a:t> </a:t>
            </a:r>
            <a:r>
              <a:rPr lang="ru-RU" sz="1500" dirty="0" err="1">
                <a:solidFill>
                  <a:srgbClr val="293A55"/>
                </a:solidFill>
                <a:latin typeface="+mj-lt"/>
              </a:rPr>
              <a:t>набувача</a:t>
            </a:r>
            <a:r>
              <a:rPr lang="ru-RU" sz="1500" dirty="0">
                <a:solidFill>
                  <a:srgbClr val="293A55"/>
                </a:solidFill>
                <a:latin typeface="+mj-lt"/>
              </a:rPr>
              <a:t> у </a:t>
            </a:r>
            <a:r>
              <a:rPr lang="ru-RU" sz="1500" dirty="0" err="1">
                <a:solidFill>
                  <a:srgbClr val="293A55"/>
                </a:solidFill>
                <a:latin typeface="+mj-lt"/>
              </a:rPr>
              <a:t>всіх</a:t>
            </a:r>
            <a:r>
              <a:rPr lang="ru-RU" sz="1500" dirty="0">
                <a:solidFill>
                  <a:srgbClr val="293A55"/>
                </a:solidFill>
                <a:latin typeface="+mj-lt"/>
              </a:rPr>
              <a:t> </a:t>
            </a:r>
            <a:r>
              <a:rPr lang="ru-RU" sz="1500" dirty="0" err="1">
                <a:solidFill>
                  <a:srgbClr val="293A55"/>
                </a:solidFill>
                <a:latin typeface="+mj-lt"/>
              </a:rPr>
              <a:t>випадках</a:t>
            </a:r>
            <a:r>
              <a:rPr lang="ru-RU" sz="1500" dirty="0">
                <a:solidFill>
                  <a:srgbClr val="293A55"/>
                </a:solidFill>
                <a:latin typeface="+mj-lt"/>
              </a:rPr>
              <a:t>.</a:t>
            </a:r>
          </a:p>
          <a:p>
            <a:pPr algn="just"/>
            <a:r>
              <a:rPr lang="ru-RU" sz="1500" dirty="0">
                <a:solidFill>
                  <a:srgbClr val="293A55"/>
                </a:solidFill>
                <a:latin typeface="+mj-lt"/>
              </a:rPr>
              <a:t>   ОСОБА_1 </a:t>
            </a:r>
            <a:r>
              <a:rPr lang="ru-RU" sz="1500" dirty="0" err="1">
                <a:solidFill>
                  <a:srgbClr val="293A55"/>
                </a:solidFill>
                <a:latin typeface="+mj-lt"/>
              </a:rPr>
              <a:t>має</a:t>
            </a:r>
            <a:r>
              <a:rPr lang="ru-RU" sz="1500" dirty="0">
                <a:solidFill>
                  <a:srgbClr val="293A55"/>
                </a:solidFill>
                <a:latin typeface="+mj-lt"/>
              </a:rPr>
              <a:t> право 1/4 </a:t>
            </a:r>
            <a:r>
              <a:rPr lang="ru-RU" sz="1500" dirty="0" err="1">
                <a:solidFill>
                  <a:srgbClr val="293A55"/>
                </a:solidFill>
                <a:latin typeface="+mj-lt"/>
              </a:rPr>
              <a:t>частину</a:t>
            </a:r>
            <a:r>
              <a:rPr lang="ru-RU" sz="1500" dirty="0">
                <a:solidFill>
                  <a:srgbClr val="293A55"/>
                </a:solidFill>
                <a:latin typeface="+mj-lt"/>
              </a:rPr>
              <a:t> </a:t>
            </a:r>
            <a:r>
              <a:rPr lang="ru-RU" sz="1500" dirty="0" err="1">
                <a:solidFill>
                  <a:srgbClr val="293A55"/>
                </a:solidFill>
                <a:latin typeface="+mj-lt"/>
              </a:rPr>
              <a:t>спірної</a:t>
            </a:r>
            <a:r>
              <a:rPr lang="ru-RU" sz="1500" dirty="0">
                <a:solidFill>
                  <a:srgbClr val="293A55"/>
                </a:solidFill>
                <a:latin typeface="+mj-lt"/>
              </a:rPr>
              <a:t> </a:t>
            </a:r>
            <a:r>
              <a:rPr lang="ru-RU" sz="1500" dirty="0" err="1">
                <a:solidFill>
                  <a:srgbClr val="293A55"/>
                </a:solidFill>
                <a:latin typeface="+mj-lt"/>
              </a:rPr>
              <a:t>квартири</a:t>
            </a:r>
            <a:r>
              <a:rPr lang="ru-RU" sz="1500" dirty="0">
                <a:solidFill>
                  <a:srgbClr val="293A55"/>
                </a:solidFill>
                <a:latin typeface="+mj-lt"/>
              </a:rPr>
              <a:t>, </a:t>
            </a:r>
            <a:r>
              <a:rPr lang="ru-RU" sz="1500" dirty="0" err="1">
                <a:solidFill>
                  <a:srgbClr val="293A55"/>
                </a:solidFill>
                <a:latin typeface="+mj-lt"/>
              </a:rPr>
              <a:t>оскільки</a:t>
            </a:r>
            <a:r>
              <a:rPr lang="ru-RU" sz="1500" dirty="0">
                <a:solidFill>
                  <a:srgbClr val="293A55"/>
                </a:solidFill>
                <a:latin typeface="+mj-lt"/>
              </a:rPr>
              <a:t> до складу </a:t>
            </a:r>
            <a:r>
              <a:rPr lang="ru-RU" sz="1500" dirty="0" err="1">
                <a:solidFill>
                  <a:srgbClr val="293A55"/>
                </a:solidFill>
                <a:latin typeface="+mj-lt"/>
              </a:rPr>
              <a:t>спадщини</a:t>
            </a:r>
            <a:r>
              <a:rPr lang="ru-RU" sz="1500" dirty="0">
                <a:solidFill>
                  <a:srgbClr val="293A55"/>
                </a:solidFill>
                <a:latin typeface="+mj-lt"/>
              </a:rPr>
              <a:t> </a:t>
            </a:r>
            <a:r>
              <a:rPr lang="ru-RU" sz="1500" dirty="0" err="1">
                <a:solidFill>
                  <a:srgbClr val="293A55"/>
                </a:solidFill>
                <a:latin typeface="+mj-lt"/>
              </a:rPr>
              <a:t>увійшла</a:t>
            </a:r>
            <a:r>
              <a:rPr lang="ru-RU" sz="1500" dirty="0">
                <a:solidFill>
                  <a:srgbClr val="293A55"/>
                </a:solidFill>
                <a:latin typeface="+mj-lt"/>
              </a:rPr>
              <a:t> 1/2 </a:t>
            </a:r>
            <a:r>
              <a:rPr lang="ru-RU" sz="1500" dirty="0" err="1">
                <a:solidFill>
                  <a:srgbClr val="293A55"/>
                </a:solidFill>
                <a:latin typeface="+mj-lt"/>
              </a:rPr>
              <a:t>частина</a:t>
            </a:r>
            <a:r>
              <a:rPr lang="ru-RU" sz="1500" dirty="0">
                <a:solidFill>
                  <a:srgbClr val="293A55"/>
                </a:solidFill>
                <a:latin typeface="+mj-lt"/>
              </a:rPr>
              <a:t> </a:t>
            </a:r>
            <a:r>
              <a:rPr lang="ru-RU" sz="1500" dirty="0" err="1">
                <a:solidFill>
                  <a:srgbClr val="293A55"/>
                </a:solidFill>
                <a:latin typeface="+mj-lt"/>
              </a:rPr>
              <a:t>квартири</a:t>
            </a:r>
            <a:r>
              <a:rPr lang="ru-RU" sz="1500" dirty="0">
                <a:solidFill>
                  <a:srgbClr val="293A55"/>
                </a:solidFill>
                <a:latin typeface="+mj-lt"/>
              </a:rPr>
              <a:t>, а </a:t>
            </a:r>
            <a:r>
              <a:rPr lang="ru-RU" sz="1500" dirty="0" err="1">
                <a:solidFill>
                  <a:srgbClr val="293A55"/>
                </a:solidFill>
                <a:latin typeface="+mj-lt"/>
              </a:rPr>
              <a:t>спадкоємців</a:t>
            </a:r>
            <a:r>
              <a:rPr lang="ru-RU" sz="1500" dirty="0">
                <a:solidFill>
                  <a:srgbClr val="293A55"/>
                </a:solidFill>
                <a:latin typeface="+mj-lt"/>
              </a:rPr>
              <a:t> </a:t>
            </a:r>
            <a:r>
              <a:rPr lang="ru-RU" sz="1500" dirty="0" err="1">
                <a:solidFill>
                  <a:srgbClr val="293A55"/>
                </a:solidFill>
                <a:latin typeface="+mj-lt"/>
              </a:rPr>
              <a:t>першої</a:t>
            </a:r>
            <a:r>
              <a:rPr lang="ru-RU" sz="1500" dirty="0">
                <a:solidFill>
                  <a:srgbClr val="293A55"/>
                </a:solidFill>
                <a:latin typeface="+mj-lt"/>
              </a:rPr>
              <a:t> </a:t>
            </a:r>
            <a:r>
              <a:rPr lang="ru-RU" sz="1500" dirty="0" err="1">
                <a:solidFill>
                  <a:srgbClr val="293A55"/>
                </a:solidFill>
                <a:latin typeface="+mj-lt"/>
              </a:rPr>
              <a:t>черги</a:t>
            </a:r>
            <a:r>
              <a:rPr lang="ru-RU" sz="1500" dirty="0">
                <a:solidFill>
                  <a:srgbClr val="293A55"/>
                </a:solidFill>
                <a:latin typeface="+mj-lt"/>
              </a:rPr>
              <a:t> за законом </a:t>
            </a:r>
            <a:r>
              <a:rPr lang="ru-RU" sz="1500" dirty="0" err="1">
                <a:solidFill>
                  <a:srgbClr val="293A55"/>
                </a:solidFill>
                <a:latin typeface="+mj-lt"/>
              </a:rPr>
              <a:t>двоє</a:t>
            </a:r>
            <a:r>
              <a:rPr lang="ru-RU" sz="1500" dirty="0">
                <a:solidFill>
                  <a:srgbClr val="293A55"/>
                </a:solidFill>
                <a:latin typeface="+mj-lt"/>
              </a:rPr>
              <a:t> - батьки </a:t>
            </a:r>
            <a:r>
              <a:rPr lang="ru-RU" sz="1500" dirty="0" err="1">
                <a:solidFill>
                  <a:srgbClr val="293A55"/>
                </a:solidFill>
                <a:latin typeface="+mj-lt"/>
              </a:rPr>
              <a:t>спадкодавця</a:t>
            </a:r>
            <a:r>
              <a:rPr lang="ru-RU" sz="1500" dirty="0">
                <a:solidFill>
                  <a:srgbClr val="293A55"/>
                </a:solidFill>
                <a:latin typeface="+mj-lt"/>
              </a:rPr>
              <a:t>. При </a:t>
            </a:r>
            <a:r>
              <a:rPr lang="ru-RU" sz="1500" dirty="0" err="1">
                <a:solidFill>
                  <a:srgbClr val="293A55"/>
                </a:solidFill>
                <a:latin typeface="+mj-lt"/>
              </a:rPr>
              <a:t>цьому</a:t>
            </a:r>
            <a:r>
              <a:rPr lang="ru-RU" sz="1500" dirty="0">
                <a:solidFill>
                  <a:srgbClr val="293A55"/>
                </a:solidFill>
                <a:latin typeface="+mj-lt"/>
              </a:rPr>
              <a:t> до </a:t>
            </a:r>
            <a:r>
              <a:rPr lang="ru-RU" sz="1500" dirty="0" err="1">
                <a:solidFill>
                  <a:srgbClr val="293A55"/>
                </a:solidFill>
                <a:latin typeface="+mj-lt"/>
              </a:rPr>
              <a:t>повноважень</a:t>
            </a:r>
            <a:r>
              <a:rPr lang="ru-RU" sz="1500" dirty="0">
                <a:solidFill>
                  <a:srgbClr val="293A55"/>
                </a:solidFill>
                <a:latin typeface="+mj-lt"/>
              </a:rPr>
              <a:t> Верховного Суду не </a:t>
            </a:r>
            <a:r>
              <a:rPr lang="ru-RU" sz="1500" dirty="0" err="1">
                <a:solidFill>
                  <a:srgbClr val="293A55"/>
                </a:solidFill>
                <a:latin typeface="+mj-lt"/>
              </a:rPr>
              <a:t>належить</a:t>
            </a:r>
            <a:r>
              <a:rPr lang="ru-RU" sz="1500" dirty="0">
                <a:solidFill>
                  <a:srgbClr val="293A55"/>
                </a:solidFill>
                <a:latin typeface="+mj-lt"/>
              </a:rPr>
              <a:t> </a:t>
            </a:r>
            <a:r>
              <a:rPr lang="ru-RU" sz="1500" dirty="0" err="1">
                <a:solidFill>
                  <a:srgbClr val="293A55"/>
                </a:solidFill>
                <a:latin typeface="+mj-lt"/>
              </a:rPr>
              <a:t>встановлення</a:t>
            </a:r>
            <a:r>
              <a:rPr lang="ru-RU" sz="1500" dirty="0">
                <a:solidFill>
                  <a:srgbClr val="293A55"/>
                </a:solidFill>
                <a:latin typeface="+mj-lt"/>
              </a:rPr>
              <a:t> </a:t>
            </a:r>
            <a:r>
              <a:rPr lang="ru-RU" sz="1500" dirty="0" err="1">
                <a:solidFill>
                  <a:srgbClr val="293A55"/>
                </a:solidFill>
                <a:latin typeface="+mj-lt"/>
              </a:rPr>
              <a:t>фактичних</a:t>
            </a:r>
            <a:r>
              <a:rPr lang="ru-RU" sz="1500" dirty="0">
                <a:solidFill>
                  <a:srgbClr val="293A55"/>
                </a:solidFill>
                <a:latin typeface="+mj-lt"/>
              </a:rPr>
              <a:t> </a:t>
            </a:r>
            <a:r>
              <a:rPr lang="ru-RU" sz="1500" dirty="0" err="1">
                <a:solidFill>
                  <a:srgbClr val="293A55"/>
                </a:solidFill>
                <a:latin typeface="+mj-lt"/>
              </a:rPr>
              <a:t>обставин</a:t>
            </a:r>
            <a:r>
              <a:rPr lang="ru-RU" sz="1500" dirty="0">
                <a:solidFill>
                  <a:srgbClr val="293A55"/>
                </a:solidFill>
                <a:latin typeface="+mj-lt"/>
              </a:rPr>
              <a:t> </a:t>
            </a:r>
            <a:r>
              <a:rPr lang="ru-RU" sz="1500" dirty="0" err="1">
                <a:solidFill>
                  <a:srgbClr val="293A55"/>
                </a:solidFill>
                <a:latin typeface="+mj-lt"/>
              </a:rPr>
              <a:t>справи</a:t>
            </a:r>
            <a:r>
              <a:rPr lang="ru-RU" sz="1500" dirty="0">
                <a:solidFill>
                  <a:srgbClr val="293A55"/>
                </a:solidFill>
                <a:latin typeface="+mj-lt"/>
              </a:rPr>
              <a:t>, </a:t>
            </a:r>
            <a:r>
              <a:rPr lang="ru-RU" sz="1500" dirty="0" err="1">
                <a:solidFill>
                  <a:srgbClr val="293A55"/>
                </a:solidFill>
                <a:latin typeface="+mj-lt"/>
              </a:rPr>
              <a:t>зокрема</a:t>
            </a:r>
            <a:r>
              <a:rPr lang="ru-RU" sz="1500" dirty="0">
                <a:solidFill>
                  <a:srgbClr val="293A55"/>
                </a:solidFill>
                <a:latin typeface="+mj-lt"/>
              </a:rPr>
              <a:t> </a:t>
            </a:r>
            <a:r>
              <a:rPr lang="ru-RU" sz="1500" dirty="0" err="1">
                <a:solidFill>
                  <a:srgbClr val="293A55"/>
                </a:solidFill>
                <a:latin typeface="+mj-lt"/>
              </a:rPr>
              <a:t>оцінка</a:t>
            </a:r>
            <a:r>
              <a:rPr lang="ru-RU" sz="1500" dirty="0">
                <a:solidFill>
                  <a:srgbClr val="293A55"/>
                </a:solidFill>
                <a:latin typeface="+mj-lt"/>
              </a:rPr>
              <a:t> </a:t>
            </a:r>
            <a:r>
              <a:rPr lang="ru-RU" sz="1500" dirty="0" err="1">
                <a:solidFill>
                  <a:srgbClr val="293A55"/>
                </a:solidFill>
                <a:latin typeface="+mj-lt"/>
              </a:rPr>
              <a:t>наявних</a:t>
            </a:r>
            <a:r>
              <a:rPr lang="ru-RU" sz="1500" dirty="0">
                <a:solidFill>
                  <a:srgbClr val="293A55"/>
                </a:solidFill>
                <a:latin typeface="+mj-lt"/>
              </a:rPr>
              <a:t> у </a:t>
            </a:r>
            <a:r>
              <a:rPr lang="ru-RU" sz="1500" dirty="0" err="1">
                <a:solidFill>
                  <a:srgbClr val="293A55"/>
                </a:solidFill>
                <a:latin typeface="+mj-lt"/>
              </a:rPr>
              <a:t>справі</a:t>
            </a:r>
            <a:r>
              <a:rPr lang="ru-RU" sz="1500" dirty="0">
                <a:solidFill>
                  <a:srgbClr val="293A55"/>
                </a:solidFill>
                <a:latin typeface="+mj-lt"/>
              </a:rPr>
              <a:t> </a:t>
            </a:r>
            <a:r>
              <a:rPr lang="ru-RU" sz="1500" dirty="0" err="1">
                <a:solidFill>
                  <a:srgbClr val="293A55"/>
                </a:solidFill>
                <a:latin typeface="+mj-lt"/>
              </a:rPr>
              <a:t>доказів</a:t>
            </a:r>
            <a:r>
              <a:rPr lang="ru-RU" sz="1500" dirty="0">
                <a:solidFill>
                  <a:srgbClr val="293A55"/>
                </a:solidFill>
                <a:latin typeface="+mj-lt"/>
              </a:rPr>
              <a:t> </a:t>
            </a:r>
            <a:r>
              <a:rPr lang="ru-RU" sz="1500" dirty="0" err="1">
                <a:solidFill>
                  <a:srgbClr val="293A55"/>
                </a:solidFill>
                <a:latin typeface="+mj-lt"/>
              </a:rPr>
              <a:t>щодо</a:t>
            </a:r>
            <a:r>
              <a:rPr lang="ru-RU" sz="1500" dirty="0">
                <a:solidFill>
                  <a:srgbClr val="293A55"/>
                </a:solidFill>
                <a:latin typeface="+mj-lt"/>
              </a:rPr>
              <a:t> того, </a:t>
            </a:r>
            <a:r>
              <a:rPr lang="ru-RU" sz="1500" dirty="0" err="1">
                <a:solidFill>
                  <a:srgbClr val="293A55"/>
                </a:solidFill>
                <a:latin typeface="+mj-lt"/>
              </a:rPr>
              <a:t>чи</a:t>
            </a:r>
            <a:r>
              <a:rPr lang="ru-RU" sz="1500" dirty="0">
                <a:solidFill>
                  <a:srgbClr val="293A55"/>
                </a:solidFill>
                <a:latin typeface="+mj-lt"/>
              </a:rPr>
              <a:t> </a:t>
            </a:r>
            <a:r>
              <a:rPr lang="ru-RU" sz="1500" dirty="0" err="1">
                <a:solidFill>
                  <a:srgbClr val="293A55"/>
                </a:solidFill>
                <a:latin typeface="+mj-lt"/>
              </a:rPr>
              <a:t>прийняла</a:t>
            </a:r>
            <a:r>
              <a:rPr lang="ru-RU" sz="1500" dirty="0">
                <a:solidFill>
                  <a:srgbClr val="293A55"/>
                </a:solidFill>
                <a:latin typeface="+mj-lt"/>
              </a:rPr>
              <a:t> </a:t>
            </a:r>
            <a:r>
              <a:rPr lang="ru-RU" sz="1500" dirty="0" err="1">
                <a:solidFill>
                  <a:srgbClr val="293A55"/>
                </a:solidFill>
                <a:latin typeface="+mj-lt"/>
              </a:rPr>
              <a:t>мати</a:t>
            </a:r>
            <a:r>
              <a:rPr lang="ru-RU" sz="1500" dirty="0">
                <a:solidFill>
                  <a:srgbClr val="293A55"/>
                </a:solidFill>
                <a:latin typeface="+mj-lt"/>
              </a:rPr>
              <a:t> </a:t>
            </a:r>
            <a:r>
              <a:rPr lang="ru-RU" sz="1500" dirty="0" err="1">
                <a:solidFill>
                  <a:srgbClr val="293A55"/>
                </a:solidFill>
                <a:latin typeface="+mj-lt"/>
              </a:rPr>
              <a:t>спадкодавця</a:t>
            </a:r>
            <a:r>
              <a:rPr lang="ru-RU" sz="1500" dirty="0">
                <a:solidFill>
                  <a:srgbClr val="293A55"/>
                </a:solidFill>
                <a:latin typeface="+mj-lt"/>
              </a:rPr>
              <a:t> ОСОБА_2 </a:t>
            </a:r>
            <a:r>
              <a:rPr lang="ru-RU" sz="1500" dirty="0" err="1">
                <a:solidFill>
                  <a:srgbClr val="293A55"/>
                </a:solidFill>
                <a:latin typeface="+mj-lt"/>
              </a:rPr>
              <a:t>спадщину</a:t>
            </a:r>
            <a:r>
              <a:rPr lang="ru-RU" sz="1500" dirty="0" smtClean="0">
                <a:solidFill>
                  <a:srgbClr val="293A55"/>
                </a:solidFill>
                <a:latin typeface="+mj-lt"/>
              </a:rPr>
              <a:t>.</a:t>
            </a:r>
          </a:p>
          <a:p>
            <a:pPr algn="just"/>
            <a:endParaRPr lang="ru-RU" sz="1500" i="0" dirty="0">
              <a:solidFill>
                <a:srgbClr val="293A55"/>
              </a:solidFill>
              <a:effectLst/>
              <a:latin typeface="+mj-lt"/>
            </a:endParaRPr>
          </a:p>
          <a:p>
            <a:pPr algn="just"/>
            <a:r>
              <a:rPr lang="ru-RU" sz="1500" b="1" dirty="0" err="1">
                <a:solidFill>
                  <a:srgbClr val="293A55"/>
                </a:solidFill>
                <a:latin typeface="+mj-lt"/>
              </a:rPr>
              <a:t>Враховуючи</a:t>
            </a:r>
            <a:r>
              <a:rPr lang="ru-RU" sz="1500" b="1" dirty="0">
                <a:solidFill>
                  <a:srgbClr val="293A55"/>
                </a:solidFill>
                <a:latin typeface="+mj-lt"/>
              </a:rPr>
              <a:t> </a:t>
            </a:r>
            <a:r>
              <a:rPr lang="ru-RU" sz="1500" b="1" dirty="0" err="1">
                <a:solidFill>
                  <a:srgbClr val="293A55"/>
                </a:solidFill>
                <a:latin typeface="+mj-lt"/>
              </a:rPr>
              <a:t>викладене</a:t>
            </a:r>
            <a:r>
              <a:rPr lang="ru-RU" sz="1500" b="1" dirty="0">
                <a:solidFill>
                  <a:srgbClr val="293A55"/>
                </a:solidFill>
                <a:latin typeface="+mj-lt"/>
              </a:rPr>
              <a:t> </a:t>
            </a:r>
            <a:r>
              <a:rPr lang="ru-RU" sz="1500" b="1" dirty="0" err="1">
                <a:solidFill>
                  <a:srgbClr val="293A55"/>
                </a:solidFill>
                <a:latin typeface="+mj-lt"/>
              </a:rPr>
              <a:t>Верховний</a:t>
            </a:r>
            <a:r>
              <a:rPr lang="ru-RU" sz="1500" b="1" dirty="0">
                <a:solidFill>
                  <a:srgbClr val="293A55"/>
                </a:solidFill>
                <a:latin typeface="+mj-lt"/>
              </a:rPr>
              <a:t> Суд </a:t>
            </a:r>
            <a:r>
              <a:rPr lang="ru-RU" sz="1500" b="1" dirty="0" err="1">
                <a:solidFill>
                  <a:srgbClr val="293A55"/>
                </a:solidFill>
                <a:latin typeface="+mj-lt"/>
              </a:rPr>
              <a:t>погоджується</a:t>
            </a:r>
            <a:r>
              <a:rPr lang="ru-RU" sz="1500" b="1" dirty="0">
                <a:solidFill>
                  <a:srgbClr val="293A55"/>
                </a:solidFill>
                <a:latin typeface="+mj-lt"/>
              </a:rPr>
              <a:t> з </a:t>
            </a:r>
            <a:r>
              <a:rPr lang="ru-RU" sz="1500" b="1" dirty="0" err="1">
                <a:solidFill>
                  <a:srgbClr val="293A55"/>
                </a:solidFill>
                <a:latin typeface="+mj-lt"/>
              </a:rPr>
              <a:t>висновками</a:t>
            </a:r>
            <a:r>
              <a:rPr lang="ru-RU" sz="1500" b="1" dirty="0">
                <a:solidFill>
                  <a:srgbClr val="293A55"/>
                </a:solidFill>
                <a:latin typeface="+mj-lt"/>
              </a:rPr>
              <a:t> суду </a:t>
            </a:r>
            <a:r>
              <a:rPr lang="ru-RU" sz="1500" b="1" dirty="0" err="1">
                <a:solidFill>
                  <a:srgbClr val="293A55"/>
                </a:solidFill>
                <a:latin typeface="+mj-lt"/>
              </a:rPr>
              <a:t>апеляційної</a:t>
            </a:r>
            <a:r>
              <a:rPr lang="ru-RU" sz="1500" b="1" dirty="0">
                <a:solidFill>
                  <a:srgbClr val="293A55"/>
                </a:solidFill>
                <a:latin typeface="+mj-lt"/>
              </a:rPr>
              <a:t> </a:t>
            </a:r>
            <a:r>
              <a:rPr lang="ru-RU" sz="1500" b="1" dirty="0" err="1">
                <a:solidFill>
                  <a:srgbClr val="293A55"/>
                </a:solidFill>
                <a:latin typeface="+mj-lt"/>
              </a:rPr>
              <a:t>інстанції</a:t>
            </a:r>
            <a:r>
              <a:rPr lang="ru-RU" sz="1500" b="1" dirty="0">
                <a:solidFill>
                  <a:srgbClr val="293A55"/>
                </a:solidFill>
                <a:latin typeface="+mj-lt"/>
              </a:rPr>
              <a:t>, </a:t>
            </a:r>
            <a:r>
              <a:rPr lang="ru-RU" sz="1500" b="1" dirty="0" err="1">
                <a:solidFill>
                  <a:srgbClr val="293A55"/>
                </a:solidFill>
                <a:latin typeface="+mj-lt"/>
              </a:rPr>
              <a:t>що</a:t>
            </a:r>
            <a:r>
              <a:rPr lang="ru-RU" sz="1500" b="1" dirty="0">
                <a:solidFill>
                  <a:srgbClr val="293A55"/>
                </a:solidFill>
                <a:latin typeface="+mj-lt"/>
              </a:rPr>
              <a:t> </a:t>
            </a:r>
            <a:r>
              <a:rPr lang="ru-RU" sz="1500" b="1" dirty="0" err="1">
                <a:solidFill>
                  <a:srgbClr val="293A55"/>
                </a:solidFill>
                <a:latin typeface="+mj-lt"/>
              </a:rPr>
              <a:t>позивач</a:t>
            </a:r>
            <a:r>
              <a:rPr lang="ru-RU" sz="1500" b="1" dirty="0">
                <a:solidFill>
                  <a:srgbClr val="293A55"/>
                </a:solidFill>
                <a:latin typeface="+mj-lt"/>
              </a:rPr>
              <a:t> у </a:t>
            </a:r>
            <a:r>
              <a:rPr lang="ru-RU" sz="1500" b="1" dirty="0" err="1">
                <a:solidFill>
                  <a:srgbClr val="293A55"/>
                </a:solidFill>
                <a:latin typeface="+mj-lt"/>
              </a:rPr>
              <a:t>встановлений</a:t>
            </a:r>
            <a:r>
              <a:rPr lang="ru-RU" sz="1500" b="1" dirty="0">
                <a:solidFill>
                  <a:srgbClr val="293A55"/>
                </a:solidFill>
                <a:latin typeface="+mj-lt"/>
              </a:rPr>
              <a:t> законом строк </a:t>
            </a:r>
            <a:r>
              <a:rPr lang="ru-RU" sz="1500" b="1" dirty="0" err="1">
                <a:solidFill>
                  <a:srgbClr val="293A55"/>
                </a:solidFill>
                <a:latin typeface="+mj-lt"/>
              </a:rPr>
              <a:t>прийняв</a:t>
            </a:r>
            <a:r>
              <a:rPr lang="ru-RU" sz="1500" b="1" dirty="0">
                <a:solidFill>
                  <a:srgbClr val="293A55"/>
                </a:solidFill>
                <a:latin typeface="+mj-lt"/>
              </a:rPr>
              <a:t> </a:t>
            </a:r>
            <a:r>
              <a:rPr lang="ru-RU" sz="1500" b="1" dirty="0" err="1">
                <a:solidFill>
                  <a:srgbClr val="293A55"/>
                </a:solidFill>
                <a:latin typeface="+mj-lt"/>
              </a:rPr>
              <a:t>спадщину</a:t>
            </a:r>
            <a:r>
              <a:rPr lang="ru-RU" sz="1500" b="1" dirty="0">
                <a:solidFill>
                  <a:srgbClr val="293A55"/>
                </a:solidFill>
                <a:latin typeface="+mj-lt"/>
              </a:rPr>
              <a:t> </a:t>
            </a:r>
            <a:r>
              <a:rPr lang="ru-RU" sz="1500" b="1" dirty="0" err="1">
                <a:solidFill>
                  <a:srgbClr val="293A55"/>
                </a:solidFill>
                <a:latin typeface="+mj-lt"/>
              </a:rPr>
              <a:t>після</a:t>
            </a:r>
            <a:r>
              <a:rPr lang="ru-RU" sz="1500" b="1" dirty="0">
                <a:solidFill>
                  <a:srgbClr val="293A55"/>
                </a:solidFill>
                <a:latin typeface="+mj-lt"/>
              </a:rPr>
              <a:t> </a:t>
            </a:r>
            <a:r>
              <a:rPr lang="ru-RU" sz="1500" b="1" dirty="0" err="1">
                <a:solidFill>
                  <a:srgbClr val="293A55"/>
                </a:solidFill>
                <a:latin typeface="+mj-lt"/>
              </a:rPr>
              <a:t>смерті</a:t>
            </a:r>
            <a:r>
              <a:rPr lang="ru-RU" sz="1500" b="1" dirty="0">
                <a:solidFill>
                  <a:srgbClr val="293A55"/>
                </a:solidFill>
                <a:latin typeface="+mj-lt"/>
              </a:rPr>
              <a:t> ОСОБА_4 , але </a:t>
            </a:r>
            <a:r>
              <a:rPr lang="ru-RU" sz="1500" b="1" dirty="0" err="1">
                <a:solidFill>
                  <a:srgbClr val="293A55"/>
                </a:solidFill>
                <a:latin typeface="+mj-lt"/>
              </a:rPr>
              <a:t>інший</a:t>
            </a:r>
            <a:r>
              <a:rPr lang="ru-RU" sz="1500" b="1" dirty="0">
                <a:solidFill>
                  <a:srgbClr val="293A55"/>
                </a:solidFill>
                <a:latin typeface="+mj-lt"/>
              </a:rPr>
              <a:t> </a:t>
            </a:r>
            <a:r>
              <a:rPr lang="ru-RU" sz="1500" b="1" dirty="0" err="1">
                <a:solidFill>
                  <a:srgbClr val="293A55"/>
                </a:solidFill>
                <a:latin typeface="+mj-lt"/>
              </a:rPr>
              <a:t>спадкоємець</a:t>
            </a:r>
            <a:r>
              <a:rPr lang="ru-RU" sz="1500" b="1" dirty="0">
                <a:solidFill>
                  <a:srgbClr val="293A55"/>
                </a:solidFill>
                <a:latin typeface="+mj-lt"/>
              </a:rPr>
              <a:t> </a:t>
            </a:r>
            <a:r>
              <a:rPr lang="ru-RU" sz="1500" b="1" dirty="0" err="1">
                <a:solidFill>
                  <a:srgbClr val="293A55"/>
                </a:solidFill>
                <a:latin typeface="+mj-lt"/>
              </a:rPr>
              <a:t>першої</a:t>
            </a:r>
            <a:r>
              <a:rPr lang="ru-RU" sz="1500" b="1" dirty="0">
                <a:solidFill>
                  <a:srgbClr val="293A55"/>
                </a:solidFill>
                <a:latin typeface="+mj-lt"/>
              </a:rPr>
              <a:t> </a:t>
            </a:r>
            <a:r>
              <a:rPr lang="ru-RU" sz="1500" b="1" dirty="0" err="1">
                <a:solidFill>
                  <a:srgbClr val="293A55"/>
                </a:solidFill>
                <a:latin typeface="+mj-lt"/>
              </a:rPr>
              <a:t>черги</a:t>
            </a:r>
            <a:r>
              <a:rPr lang="ru-RU" sz="1500" b="1" dirty="0">
                <a:solidFill>
                  <a:srgbClr val="293A55"/>
                </a:solidFill>
                <a:latin typeface="+mj-lt"/>
              </a:rPr>
              <a:t> ОСОБА_2 , </a:t>
            </a:r>
            <a:r>
              <a:rPr lang="ru-RU" sz="1500" b="1" dirty="0" err="1">
                <a:solidFill>
                  <a:srgbClr val="293A55"/>
                </a:solidFill>
                <a:latin typeface="+mj-lt"/>
              </a:rPr>
              <a:t>набувши</a:t>
            </a:r>
            <a:r>
              <a:rPr lang="ru-RU" sz="1500" b="1" dirty="0">
                <a:solidFill>
                  <a:srgbClr val="293A55"/>
                </a:solidFill>
                <a:latin typeface="+mj-lt"/>
              </a:rPr>
              <a:t> право </a:t>
            </a:r>
            <a:r>
              <a:rPr lang="ru-RU" sz="1500" b="1" dirty="0" err="1">
                <a:solidFill>
                  <a:srgbClr val="293A55"/>
                </a:solidFill>
                <a:latin typeface="+mj-lt"/>
              </a:rPr>
              <a:t>власності</a:t>
            </a:r>
            <a:r>
              <a:rPr lang="ru-RU" sz="1500" b="1" dirty="0">
                <a:solidFill>
                  <a:srgbClr val="293A55"/>
                </a:solidFill>
                <a:latin typeface="+mj-lt"/>
              </a:rPr>
              <a:t> на </a:t>
            </a:r>
            <a:r>
              <a:rPr lang="ru-RU" sz="1500" b="1" dirty="0" err="1">
                <a:solidFill>
                  <a:srgbClr val="293A55"/>
                </a:solidFill>
                <a:latin typeface="+mj-lt"/>
              </a:rPr>
              <a:t>спірне</a:t>
            </a:r>
            <a:r>
              <a:rPr lang="ru-RU" sz="1500" b="1" dirty="0">
                <a:solidFill>
                  <a:srgbClr val="293A55"/>
                </a:solidFill>
                <a:latin typeface="+mj-lt"/>
              </a:rPr>
              <a:t> </a:t>
            </a:r>
            <a:r>
              <a:rPr lang="ru-RU" sz="1500" b="1" dirty="0" err="1">
                <a:solidFill>
                  <a:srgbClr val="293A55"/>
                </a:solidFill>
                <a:latin typeface="+mj-lt"/>
              </a:rPr>
              <a:t>нерухоме</a:t>
            </a:r>
            <a:r>
              <a:rPr lang="ru-RU" sz="1500" b="1" dirty="0">
                <a:solidFill>
                  <a:srgbClr val="293A55"/>
                </a:solidFill>
                <a:latin typeface="+mj-lt"/>
              </a:rPr>
              <a:t> </a:t>
            </a:r>
            <a:r>
              <a:rPr lang="ru-RU" sz="1500" b="1" dirty="0" err="1">
                <a:solidFill>
                  <a:srgbClr val="293A55"/>
                </a:solidFill>
                <a:latin typeface="+mj-lt"/>
              </a:rPr>
              <a:t>майно</a:t>
            </a:r>
            <a:r>
              <a:rPr lang="ru-RU" sz="1500" b="1" dirty="0">
                <a:solidFill>
                  <a:srgbClr val="293A55"/>
                </a:solidFill>
                <a:latin typeface="+mj-lt"/>
              </a:rPr>
              <a:t> на </a:t>
            </a:r>
            <a:r>
              <a:rPr lang="ru-RU" sz="1500" b="1" dirty="0" err="1">
                <a:solidFill>
                  <a:srgbClr val="293A55"/>
                </a:solidFill>
                <a:latin typeface="+mj-lt"/>
              </a:rPr>
              <a:t>підставі</a:t>
            </a:r>
            <a:r>
              <a:rPr lang="ru-RU" sz="1500" b="1" dirty="0">
                <a:solidFill>
                  <a:srgbClr val="293A55"/>
                </a:solidFill>
                <a:latin typeface="+mj-lt"/>
              </a:rPr>
              <a:t> судового </a:t>
            </a:r>
            <a:r>
              <a:rPr lang="ru-RU" sz="1500" b="1" dirty="0" err="1">
                <a:solidFill>
                  <a:srgbClr val="293A55"/>
                </a:solidFill>
                <a:latin typeface="+mj-lt"/>
              </a:rPr>
              <a:t>рішення</a:t>
            </a:r>
            <a:r>
              <a:rPr lang="ru-RU" sz="1500" b="1" dirty="0">
                <a:solidFill>
                  <a:srgbClr val="293A55"/>
                </a:solidFill>
                <a:latin typeface="+mj-lt"/>
              </a:rPr>
              <a:t>, яке </a:t>
            </a:r>
            <a:r>
              <a:rPr lang="ru-RU" sz="1500" b="1" dirty="0" err="1">
                <a:solidFill>
                  <a:srgbClr val="293A55"/>
                </a:solidFill>
                <a:latin typeface="+mj-lt"/>
              </a:rPr>
              <a:t>було</a:t>
            </a:r>
            <a:r>
              <a:rPr lang="ru-RU" sz="1500" b="1" dirty="0">
                <a:solidFill>
                  <a:srgbClr val="293A55"/>
                </a:solidFill>
                <a:latin typeface="+mj-lt"/>
              </a:rPr>
              <a:t> в </a:t>
            </a:r>
            <a:r>
              <a:rPr lang="ru-RU" sz="1500" b="1" dirty="0" err="1">
                <a:solidFill>
                  <a:srgbClr val="293A55"/>
                </a:solidFill>
                <a:latin typeface="+mj-lt"/>
              </a:rPr>
              <a:t>подальшому</a:t>
            </a:r>
            <a:r>
              <a:rPr lang="ru-RU" sz="1500" b="1" dirty="0">
                <a:solidFill>
                  <a:srgbClr val="293A55"/>
                </a:solidFill>
                <a:latin typeface="+mj-lt"/>
              </a:rPr>
              <a:t> </a:t>
            </a:r>
            <a:r>
              <a:rPr lang="ru-RU" sz="1500" b="1" dirty="0" err="1">
                <a:solidFill>
                  <a:srgbClr val="293A55"/>
                </a:solidFill>
                <a:latin typeface="+mj-lt"/>
              </a:rPr>
              <a:t>скасоване</a:t>
            </a:r>
            <a:r>
              <a:rPr lang="ru-RU" sz="1500" b="1" dirty="0">
                <a:solidFill>
                  <a:srgbClr val="293A55"/>
                </a:solidFill>
                <a:latin typeface="+mj-lt"/>
              </a:rPr>
              <a:t>, </a:t>
            </a:r>
            <a:r>
              <a:rPr lang="ru-RU" sz="1500" b="1" dirty="0" err="1">
                <a:solidFill>
                  <a:srgbClr val="293A55"/>
                </a:solidFill>
                <a:latin typeface="+mj-lt"/>
              </a:rPr>
              <a:t>здійснила</a:t>
            </a:r>
            <a:r>
              <a:rPr lang="ru-RU" sz="1500" b="1" dirty="0">
                <a:solidFill>
                  <a:srgbClr val="293A55"/>
                </a:solidFill>
                <a:latin typeface="+mj-lt"/>
              </a:rPr>
              <a:t> </a:t>
            </a:r>
            <a:r>
              <a:rPr lang="ru-RU" sz="1500" b="1" dirty="0" err="1">
                <a:solidFill>
                  <a:srgbClr val="293A55"/>
                </a:solidFill>
                <a:latin typeface="+mj-lt"/>
              </a:rPr>
              <a:t>відчуження</a:t>
            </a:r>
            <a:r>
              <a:rPr lang="ru-RU" sz="1500" b="1" dirty="0">
                <a:solidFill>
                  <a:srgbClr val="293A55"/>
                </a:solidFill>
                <a:latin typeface="+mj-lt"/>
              </a:rPr>
              <a:t> </a:t>
            </a:r>
            <a:r>
              <a:rPr lang="ru-RU" sz="1500" b="1" dirty="0" err="1">
                <a:solidFill>
                  <a:srgbClr val="293A55"/>
                </a:solidFill>
                <a:latin typeface="+mj-lt"/>
              </a:rPr>
              <a:t>цього</a:t>
            </a:r>
            <a:r>
              <a:rPr lang="ru-RU" sz="1500" b="1" dirty="0">
                <a:solidFill>
                  <a:srgbClr val="293A55"/>
                </a:solidFill>
                <a:latin typeface="+mj-lt"/>
              </a:rPr>
              <a:t> майна на </a:t>
            </a:r>
            <a:r>
              <a:rPr lang="ru-RU" sz="1500" b="1" dirty="0" err="1">
                <a:solidFill>
                  <a:srgbClr val="293A55"/>
                </a:solidFill>
                <a:latin typeface="+mj-lt"/>
              </a:rPr>
              <a:t>користь</a:t>
            </a:r>
            <a:r>
              <a:rPr lang="ru-RU" sz="1500" b="1" dirty="0">
                <a:solidFill>
                  <a:srgbClr val="293A55"/>
                </a:solidFill>
                <a:latin typeface="+mj-lt"/>
              </a:rPr>
              <a:t> ОСОБА_3 , у </a:t>
            </a:r>
            <a:r>
              <a:rPr lang="ru-RU" sz="1500" b="1" dirty="0" err="1">
                <a:solidFill>
                  <a:srgbClr val="293A55"/>
                </a:solidFill>
                <a:latin typeface="+mj-lt"/>
              </a:rPr>
              <a:t>зв`язку</a:t>
            </a:r>
            <a:r>
              <a:rPr lang="ru-RU" sz="1500" b="1" dirty="0">
                <a:solidFill>
                  <a:srgbClr val="293A55"/>
                </a:solidFill>
                <a:latin typeface="+mj-lt"/>
              </a:rPr>
              <a:t> з </a:t>
            </a:r>
            <a:r>
              <a:rPr lang="ru-RU" sz="1500" b="1" dirty="0" err="1">
                <a:solidFill>
                  <a:srgbClr val="293A55"/>
                </a:solidFill>
                <a:latin typeface="+mj-lt"/>
              </a:rPr>
              <a:t>чим</a:t>
            </a:r>
            <a:r>
              <a:rPr lang="ru-RU" sz="1500" b="1" dirty="0">
                <a:solidFill>
                  <a:srgbClr val="293A55"/>
                </a:solidFill>
                <a:latin typeface="+mj-lt"/>
              </a:rPr>
              <a:t> </a:t>
            </a:r>
            <a:r>
              <a:rPr lang="ru-RU" sz="1500" b="1" dirty="0" err="1">
                <a:solidFill>
                  <a:srgbClr val="293A55"/>
                </a:solidFill>
                <a:latin typeface="+mj-lt"/>
              </a:rPr>
              <a:t>воно</a:t>
            </a:r>
            <a:r>
              <a:rPr lang="ru-RU" sz="1500" b="1" dirty="0">
                <a:solidFill>
                  <a:srgbClr val="293A55"/>
                </a:solidFill>
                <a:latin typeface="+mj-lt"/>
              </a:rPr>
              <a:t> </a:t>
            </a:r>
            <a:r>
              <a:rPr lang="ru-RU" sz="1500" b="1" dirty="0" err="1">
                <a:solidFill>
                  <a:srgbClr val="293A55"/>
                </a:solidFill>
                <a:latin typeface="+mj-lt"/>
              </a:rPr>
              <a:t>вибуло</a:t>
            </a:r>
            <a:r>
              <a:rPr lang="ru-RU" sz="1500" b="1" dirty="0">
                <a:solidFill>
                  <a:srgbClr val="293A55"/>
                </a:solidFill>
                <a:latin typeface="+mj-lt"/>
              </a:rPr>
              <a:t> з </a:t>
            </a:r>
            <a:r>
              <a:rPr lang="ru-RU" sz="1500" b="1" dirty="0" err="1">
                <a:solidFill>
                  <a:srgbClr val="293A55"/>
                </a:solidFill>
                <a:latin typeface="+mj-lt"/>
              </a:rPr>
              <a:t>володіння</a:t>
            </a:r>
            <a:r>
              <a:rPr lang="ru-RU" sz="1500" b="1" dirty="0">
                <a:solidFill>
                  <a:srgbClr val="293A55"/>
                </a:solidFill>
                <a:latin typeface="+mj-lt"/>
              </a:rPr>
              <a:t> </a:t>
            </a:r>
            <a:r>
              <a:rPr lang="ru-RU" sz="1500" b="1" dirty="0" err="1">
                <a:solidFill>
                  <a:srgbClr val="293A55"/>
                </a:solidFill>
                <a:latin typeface="+mj-lt"/>
              </a:rPr>
              <a:t>позивача</a:t>
            </a:r>
            <a:r>
              <a:rPr lang="ru-RU" sz="1500" b="1" dirty="0">
                <a:solidFill>
                  <a:srgbClr val="293A55"/>
                </a:solidFill>
                <a:latin typeface="+mj-lt"/>
              </a:rPr>
              <a:t> поза </a:t>
            </a:r>
            <a:r>
              <a:rPr lang="ru-RU" sz="1500" b="1" dirty="0" err="1">
                <a:solidFill>
                  <a:srgbClr val="293A55"/>
                </a:solidFill>
                <a:latin typeface="+mj-lt"/>
              </a:rPr>
              <a:t>його</a:t>
            </a:r>
            <a:r>
              <a:rPr lang="ru-RU" sz="1500" b="1" dirty="0">
                <a:solidFill>
                  <a:srgbClr val="293A55"/>
                </a:solidFill>
                <a:latin typeface="+mj-lt"/>
              </a:rPr>
              <a:t> волею, а тому </a:t>
            </a:r>
            <a:r>
              <a:rPr lang="ru-RU" sz="1500" b="1" dirty="0" err="1">
                <a:solidFill>
                  <a:srgbClr val="293A55"/>
                </a:solidFill>
                <a:latin typeface="+mj-lt"/>
              </a:rPr>
              <a:t>позов</a:t>
            </a:r>
            <a:r>
              <a:rPr lang="ru-RU" sz="1500" b="1" dirty="0">
                <a:solidFill>
                  <a:srgbClr val="293A55"/>
                </a:solidFill>
                <a:latin typeface="+mj-lt"/>
              </a:rPr>
              <a:t> </a:t>
            </a:r>
            <a:r>
              <a:rPr lang="ru-RU" sz="1500" b="1" dirty="0" err="1">
                <a:solidFill>
                  <a:srgbClr val="293A55"/>
                </a:solidFill>
                <a:latin typeface="+mj-lt"/>
              </a:rPr>
              <a:t>підлягає</a:t>
            </a:r>
            <a:r>
              <a:rPr lang="ru-RU" sz="1500" b="1" dirty="0">
                <a:solidFill>
                  <a:srgbClr val="293A55"/>
                </a:solidFill>
                <a:latin typeface="+mj-lt"/>
              </a:rPr>
              <a:t> </a:t>
            </a:r>
            <a:r>
              <a:rPr lang="ru-RU" sz="1500" b="1" dirty="0" err="1">
                <a:solidFill>
                  <a:srgbClr val="293A55"/>
                </a:solidFill>
                <a:latin typeface="+mj-lt"/>
              </a:rPr>
              <a:t>частковому</a:t>
            </a:r>
            <a:r>
              <a:rPr lang="ru-RU" sz="1500" b="1" dirty="0">
                <a:solidFill>
                  <a:srgbClr val="293A55"/>
                </a:solidFill>
                <a:latin typeface="+mj-lt"/>
              </a:rPr>
              <a:t> </a:t>
            </a:r>
            <a:r>
              <a:rPr lang="ru-RU" sz="1500" b="1" dirty="0" err="1">
                <a:solidFill>
                  <a:srgbClr val="293A55"/>
                </a:solidFill>
                <a:latin typeface="+mj-lt"/>
              </a:rPr>
              <a:t>задоволенню</a:t>
            </a:r>
            <a:r>
              <a:rPr lang="ru-RU" sz="1500" b="1" dirty="0">
                <a:solidFill>
                  <a:srgbClr val="293A55"/>
                </a:solidFill>
                <a:latin typeface="+mj-lt"/>
              </a:rPr>
              <a:t>.</a:t>
            </a:r>
            <a:endParaRPr lang="ru-RU" sz="1500" b="1" i="0" dirty="0">
              <a:solidFill>
                <a:srgbClr val="293A55"/>
              </a:solidFill>
              <a:effectLst/>
              <a:latin typeface="+mj-lt"/>
            </a:endParaRPr>
          </a:p>
        </p:txBody>
      </p:sp>
    </p:spTree>
    <p:extLst>
      <p:ext uri="{BB962C8B-B14F-4D97-AF65-F5344CB8AC3E}">
        <p14:creationId xmlns:p14="http://schemas.microsoft.com/office/powerpoint/2010/main" val="260238106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70992" y="764024"/>
            <a:ext cx="11007636" cy="6093976"/>
          </a:xfrm>
          <a:prstGeom prst="rect">
            <a:avLst/>
          </a:prstGeom>
        </p:spPr>
        <p:txBody>
          <a:bodyPr wrap="square">
            <a:spAutoFit/>
          </a:bodyPr>
          <a:lstStyle/>
          <a:p>
            <a:r>
              <a:rPr lang="ru-RU" sz="1500" b="1" dirty="0">
                <a:solidFill>
                  <a:srgbClr val="293A55"/>
                </a:solidFill>
                <a:latin typeface="+mj-lt"/>
              </a:rPr>
              <a:t>3) Постанова ВС </a:t>
            </a:r>
            <a:r>
              <a:rPr lang="ru-RU" sz="1500" b="1" dirty="0" err="1">
                <a:solidFill>
                  <a:srgbClr val="293A55"/>
                </a:solidFill>
                <a:latin typeface="+mj-lt"/>
              </a:rPr>
              <a:t>від</a:t>
            </a:r>
            <a:r>
              <a:rPr lang="ru-RU" sz="1500" b="1" dirty="0">
                <a:solidFill>
                  <a:srgbClr val="293A55"/>
                </a:solidFill>
                <a:latin typeface="+mj-lt"/>
              </a:rPr>
              <a:t> 30.06.2020 року </a:t>
            </a:r>
            <a:r>
              <a:rPr lang="ru-RU" sz="1500" b="1" dirty="0" smtClean="0">
                <a:solidFill>
                  <a:srgbClr val="293A55"/>
                </a:solidFill>
                <a:latin typeface="+mj-lt"/>
              </a:rPr>
              <a:t> Справа </a:t>
            </a:r>
            <a:r>
              <a:rPr lang="ru-RU" sz="1500" b="1" dirty="0">
                <a:solidFill>
                  <a:srgbClr val="293A55"/>
                </a:solidFill>
                <a:latin typeface="+mj-lt"/>
              </a:rPr>
              <a:t>№623/633/17</a:t>
            </a:r>
          </a:p>
          <a:p>
            <a:r>
              <a:rPr lang="ru-RU" sz="1500" b="1" dirty="0">
                <a:solidFill>
                  <a:srgbClr val="293A55"/>
                </a:solidFill>
                <a:latin typeface="+mj-lt"/>
                <a:hlinkClick r:id="rId2"/>
              </a:rPr>
              <a:t>https://</a:t>
            </a:r>
            <a:r>
              <a:rPr lang="ru-RU" sz="1500" b="1" dirty="0" smtClean="0">
                <a:solidFill>
                  <a:srgbClr val="293A55"/>
                </a:solidFill>
                <a:latin typeface="+mj-lt"/>
                <a:hlinkClick r:id="rId2"/>
              </a:rPr>
              <a:t>reyestr.court.gov.ua/Review/90143761</a:t>
            </a:r>
            <a:endParaRPr lang="ru-RU" sz="1500" b="1" dirty="0" smtClean="0">
              <a:solidFill>
                <a:srgbClr val="293A55"/>
              </a:solidFill>
              <a:latin typeface="+mj-lt"/>
            </a:endParaRPr>
          </a:p>
          <a:p>
            <a:r>
              <a:rPr lang="ru-RU" sz="1500" b="1" dirty="0" err="1" smtClean="0">
                <a:solidFill>
                  <a:srgbClr val="293A55"/>
                </a:solidFill>
                <a:latin typeface="+mj-lt"/>
              </a:rPr>
              <a:t>Правовий</a:t>
            </a:r>
            <a:r>
              <a:rPr lang="ru-RU" sz="1500" b="1" dirty="0" smtClean="0">
                <a:solidFill>
                  <a:srgbClr val="293A55"/>
                </a:solidFill>
                <a:latin typeface="+mj-lt"/>
              </a:rPr>
              <a:t> </a:t>
            </a:r>
            <a:r>
              <a:rPr lang="ru-RU" sz="1500" b="1" dirty="0" err="1">
                <a:solidFill>
                  <a:srgbClr val="293A55"/>
                </a:solidFill>
                <a:latin typeface="+mj-lt"/>
              </a:rPr>
              <a:t>висновок</a:t>
            </a:r>
            <a:r>
              <a:rPr lang="ru-RU" sz="1500" b="1" dirty="0">
                <a:solidFill>
                  <a:srgbClr val="293A55"/>
                </a:solidFill>
                <a:latin typeface="+mj-lt"/>
              </a:rPr>
              <a:t> </a:t>
            </a:r>
            <a:r>
              <a:rPr lang="ru-RU" sz="1500" b="1" dirty="0" err="1">
                <a:solidFill>
                  <a:srgbClr val="293A55"/>
                </a:solidFill>
                <a:latin typeface="+mj-lt"/>
              </a:rPr>
              <a:t>щодо</a:t>
            </a:r>
            <a:r>
              <a:rPr lang="ru-RU" sz="1500" b="1" dirty="0">
                <a:solidFill>
                  <a:srgbClr val="293A55"/>
                </a:solidFill>
                <a:latin typeface="+mj-lt"/>
              </a:rPr>
              <a:t> переходу до </a:t>
            </a:r>
            <a:r>
              <a:rPr lang="ru-RU" sz="1500" b="1" dirty="0" err="1">
                <a:solidFill>
                  <a:srgbClr val="293A55"/>
                </a:solidFill>
                <a:latin typeface="+mj-lt"/>
              </a:rPr>
              <a:t>спадкоємця</a:t>
            </a:r>
            <a:r>
              <a:rPr lang="ru-RU" sz="1500" b="1" dirty="0">
                <a:solidFill>
                  <a:srgbClr val="293A55"/>
                </a:solidFill>
                <a:latin typeface="+mj-lt"/>
              </a:rPr>
              <a:t> права на </a:t>
            </a:r>
            <a:r>
              <a:rPr lang="ru-RU" sz="1500" b="1" dirty="0" err="1">
                <a:solidFill>
                  <a:srgbClr val="293A55"/>
                </a:solidFill>
                <a:latin typeface="+mj-lt"/>
              </a:rPr>
              <a:t>завершення</a:t>
            </a:r>
            <a:r>
              <a:rPr lang="ru-RU" sz="1500" b="1" dirty="0">
                <a:solidFill>
                  <a:srgbClr val="293A55"/>
                </a:solidFill>
                <a:latin typeface="+mj-lt"/>
              </a:rPr>
              <a:t> </a:t>
            </a:r>
            <a:r>
              <a:rPr lang="ru-RU" sz="1500" b="1" dirty="0" err="1">
                <a:solidFill>
                  <a:srgbClr val="293A55"/>
                </a:solidFill>
                <a:latin typeface="+mj-lt"/>
              </a:rPr>
              <a:t>процедури</a:t>
            </a:r>
            <a:r>
              <a:rPr lang="ru-RU" sz="1500" b="1" dirty="0">
                <a:solidFill>
                  <a:srgbClr val="293A55"/>
                </a:solidFill>
                <a:latin typeface="+mj-lt"/>
              </a:rPr>
              <a:t> </a:t>
            </a:r>
            <a:r>
              <a:rPr lang="ru-RU" sz="1500" b="1" dirty="0" err="1">
                <a:solidFill>
                  <a:srgbClr val="293A55"/>
                </a:solidFill>
                <a:latin typeface="+mj-lt"/>
              </a:rPr>
              <a:t>приватизації</a:t>
            </a:r>
            <a:r>
              <a:rPr lang="ru-RU" sz="1500" b="1" dirty="0">
                <a:solidFill>
                  <a:srgbClr val="293A55"/>
                </a:solidFill>
                <a:latin typeface="+mj-lt"/>
              </a:rPr>
              <a:t> </a:t>
            </a:r>
            <a:r>
              <a:rPr lang="ru-RU" sz="1500" b="1" dirty="0" err="1">
                <a:solidFill>
                  <a:srgbClr val="293A55"/>
                </a:solidFill>
                <a:latin typeface="+mj-lt"/>
              </a:rPr>
              <a:t>земельної</a:t>
            </a:r>
            <a:r>
              <a:rPr lang="ru-RU" sz="1500" b="1" dirty="0">
                <a:solidFill>
                  <a:srgbClr val="293A55"/>
                </a:solidFill>
                <a:latin typeface="+mj-lt"/>
              </a:rPr>
              <a:t> </a:t>
            </a:r>
            <a:r>
              <a:rPr lang="ru-RU" sz="1500" b="1" dirty="0" err="1">
                <a:solidFill>
                  <a:srgbClr val="293A55"/>
                </a:solidFill>
                <a:latin typeface="+mj-lt"/>
              </a:rPr>
              <a:t>ділянки</a:t>
            </a:r>
            <a:r>
              <a:rPr lang="ru-RU" sz="1500" b="1" dirty="0">
                <a:solidFill>
                  <a:srgbClr val="293A55"/>
                </a:solidFill>
                <a:latin typeface="+mj-lt"/>
              </a:rPr>
              <a:t>, яку </a:t>
            </a:r>
            <a:r>
              <a:rPr lang="ru-RU" sz="1500" b="1" dirty="0" err="1">
                <a:solidFill>
                  <a:srgbClr val="293A55"/>
                </a:solidFill>
                <a:latin typeface="+mj-lt"/>
              </a:rPr>
              <a:t>спадкодавець</a:t>
            </a:r>
            <a:r>
              <a:rPr lang="ru-RU" sz="1500" b="1" dirty="0">
                <a:solidFill>
                  <a:srgbClr val="293A55"/>
                </a:solidFill>
                <a:latin typeface="+mj-lt"/>
              </a:rPr>
              <a:t> </a:t>
            </a:r>
            <a:r>
              <a:rPr lang="ru-RU" sz="1500" b="1" dirty="0" err="1">
                <a:solidFill>
                  <a:srgbClr val="293A55"/>
                </a:solidFill>
                <a:latin typeface="+mj-lt"/>
              </a:rPr>
              <a:t>розпочав</a:t>
            </a:r>
            <a:r>
              <a:rPr lang="ru-RU" sz="1500" b="1" dirty="0">
                <a:solidFill>
                  <a:srgbClr val="293A55"/>
                </a:solidFill>
                <a:latin typeface="+mj-lt"/>
              </a:rPr>
              <a:t> за </a:t>
            </a:r>
            <a:r>
              <a:rPr lang="ru-RU" sz="1500" b="1" dirty="0" err="1">
                <a:solidFill>
                  <a:srgbClr val="293A55"/>
                </a:solidFill>
                <a:latin typeface="+mj-lt"/>
              </a:rPr>
              <a:t>життя</a:t>
            </a:r>
            <a:r>
              <a:rPr lang="ru-RU" sz="1500" b="1" dirty="0">
                <a:solidFill>
                  <a:srgbClr val="293A55"/>
                </a:solidFill>
                <a:latin typeface="+mj-lt"/>
              </a:rPr>
              <a:t> у </a:t>
            </a:r>
            <a:r>
              <a:rPr lang="ru-RU" sz="1500" b="1" dirty="0" err="1">
                <a:solidFill>
                  <a:srgbClr val="293A55"/>
                </a:solidFill>
                <a:latin typeface="+mj-lt"/>
              </a:rPr>
              <a:t>встановленому</a:t>
            </a:r>
            <a:r>
              <a:rPr lang="ru-RU" sz="1500" b="1" dirty="0">
                <a:solidFill>
                  <a:srgbClr val="293A55"/>
                </a:solidFill>
                <a:latin typeface="+mj-lt"/>
              </a:rPr>
              <a:t> законом порядку та не завершив </a:t>
            </a:r>
            <a:r>
              <a:rPr lang="ru-RU" sz="1500" b="1" dirty="0" err="1">
                <a:solidFill>
                  <a:srgbClr val="293A55"/>
                </a:solidFill>
                <a:latin typeface="+mj-lt"/>
              </a:rPr>
              <a:t>її</a:t>
            </a:r>
            <a:endParaRPr lang="ru-RU" sz="1500" b="1" dirty="0">
              <a:solidFill>
                <a:srgbClr val="293A55"/>
              </a:solidFill>
              <a:latin typeface="+mj-lt"/>
            </a:endParaRPr>
          </a:p>
          <a:p>
            <a:endParaRPr lang="ru-RU" sz="1500" b="1" dirty="0">
              <a:solidFill>
                <a:srgbClr val="293A55"/>
              </a:solidFill>
              <a:latin typeface="+mj-lt"/>
            </a:endParaRPr>
          </a:p>
          <a:p>
            <a:pPr algn="just"/>
            <a:r>
              <a:rPr lang="ru-RU" sz="1500" b="1" dirty="0">
                <a:solidFill>
                  <a:srgbClr val="293A55"/>
                </a:solidFill>
                <a:latin typeface="+mj-lt"/>
              </a:rPr>
              <a:t>   </a:t>
            </a:r>
            <a:r>
              <a:rPr lang="ru-RU" sz="1500" dirty="0">
                <a:solidFill>
                  <a:srgbClr val="293A55"/>
                </a:solidFill>
                <a:latin typeface="+mj-lt"/>
              </a:rPr>
              <a:t>До складу </a:t>
            </a:r>
            <a:r>
              <a:rPr lang="ru-RU" sz="1500" dirty="0" err="1">
                <a:solidFill>
                  <a:srgbClr val="293A55"/>
                </a:solidFill>
                <a:latin typeface="+mj-lt"/>
              </a:rPr>
              <a:t>спадщини</a:t>
            </a:r>
            <a:r>
              <a:rPr lang="ru-RU" sz="1500" dirty="0">
                <a:solidFill>
                  <a:srgbClr val="293A55"/>
                </a:solidFill>
                <a:latin typeface="+mj-lt"/>
              </a:rPr>
              <a:t>, </a:t>
            </a:r>
            <a:r>
              <a:rPr lang="ru-RU" sz="1500" dirty="0" err="1">
                <a:solidFill>
                  <a:srgbClr val="293A55"/>
                </a:solidFill>
                <a:latin typeface="+mj-lt"/>
              </a:rPr>
              <a:t>відповідно</a:t>
            </a:r>
            <a:r>
              <a:rPr lang="ru-RU" sz="1500" dirty="0">
                <a:solidFill>
                  <a:srgbClr val="293A55"/>
                </a:solidFill>
                <a:latin typeface="+mj-lt"/>
              </a:rPr>
              <a:t> до </a:t>
            </a:r>
            <a:r>
              <a:rPr lang="ru-RU" sz="1500" dirty="0" err="1">
                <a:solidFill>
                  <a:srgbClr val="293A55"/>
                </a:solidFill>
                <a:latin typeface="+mj-lt"/>
              </a:rPr>
              <a:t>статті</a:t>
            </a:r>
            <a:r>
              <a:rPr lang="ru-RU" sz="1500" dirty="0">
                <a:solidFill>
                  <a:srgbClr val="293A55"/>
                </a:solidFill>
                <a:latin typeface="+mj-lt"/>
              </a:rPr>
              <a:t> 1218 ЦК </a:t>
            </a:r>
            <a:r>
              <a:rPr lang="ru-RU" sz="1500" dirty="0" err="1">
                <a:solidFill>
                  <a:srgbClr val="293A55"/>
                </a:solidFill>
                <a:latin typeface="+mj-lt"/>
              </a:rPr>
              <a:t>України</a:t>
            </a:r>
            <a:r>
              <a:rPr lang="ru-RU" sz="1500" dirty="0">
                <a:solidFill>
                  <a:srgbClr val="293A55"/>
                </a:solidFill>
                <a:latin typeface="+mj-lt"/>
              </a:rPr>
              <a:t>, </a:t>
            </a:r>
            <a:r>
              <a:rPr lang="ru-RU" sz="1500" dirty="0" err="1">
                <a:solidFill>
                  <a:srgbClr val="293A55"/>
                </a:solidFill>
                <a:latin typeface="+mj-lt"/>
              </a:rPr>
              <a:t>входять</a:t>
            </a:r>
            <a:r>
              <a:rPr lang="ru-RU" sz="1500" dirty="0">
                <a:solidFill>
                  <a:srgbClr val="293A55"/>
                </a:solidFill>
                <a:latin typeface="+mj-lt"/>
              </a:rPr>
              <a:t> </a:t>
            </a:r>
            <a:r>
              <a:rPr lang="ru-RU" sz="1500" dirty="0" err="1">
                <a:solidFill>
                  <a:srgbClr val="293A55"/>
                </a:solidFill>
                <a:latin typeface="+mj-lt"/>
              </a:rPr>
              <a:t>усі</a:t>
            </a:r>
            <a:r>
              <a:rPr lang="ru-RU" sz="1500" dirty="0">
                <a:solidFill>
                  <a:srgbClr val="293A55"/>
                </a:solidFill>
                <a:latin typeface="+mj-lt"/>
              </a:rPr>
              <a:t> права та </a:t>
            </a:r>
            <a:r>
              <a:rPr lang="ru-RU" sz="1500" dirty="0" err="1">
                <a:solidFill>
                  <a:srgbClr val="293A55"/>
                </a:solidFill>
                <a:latin typeface="+mj-lt"/>
              </a:rPr>
              <a:t>обов`язки</a:t>
            </a:r>
            <a:r>
              <a:rPr lang="ru-RU" sz="1500" dirty="0">
                <a:solidFill>
                  <a:srgbClr val="293A55"/>
                </a:solidFill>
                <a:latin typeface="+mj-lt"/>
              </a:rPr>
              <a:t>, </a:t>
            </a:r>
            <a:r>
              <a:rPr lang="ru-RU" sz="1500" dirty="0" err="1">
                <a:solidFill>
                  <a:srgbClr val="293A55"/>
                </a:solidFill>
                <a:latin typeface="+mj-lt"/>
              </a:rPr>
              <a:t>що</a:t>
            </a:r>
            <a:r>
              <a:rPr lang="ru-RU" sz="1500" dirty="0">
                <a:solidFill>
                  <a:srgbClr val="293A55"/>
                </a:solidFill>
                <a:latin typeface="+mj-lt"/>
              </a:rPr>
              <a:t> належали </a:t>
            </a:r>
            <a:r>
              <a:rPr lang="ru-RU" sz="1500" dirty="0" err="1">
                <a:solidFill>
                  <a:srgbClr val="293A55"/>
                </a:solidFill>
                <a:latin typeface="+mj-lt"/>
              </a:rPr>
              <a:t>спадкодавцеві</a:t>
            </a:r>
            <a:r>
              <a:rPr lang="ru-RU" sz="1500" dirty="0">
                <a:solidFill>
                  <a:srgbClr val="293A55"/>
                </a:solidFill>
                <a:latin typeface="+mj-lt"/>
              </a:rPr>
              <a:t> на момент </a:t>
            </a:r>
            <a:r>
              <a:rPr lang="ru-RU" sz="1500" dirty="0" err="1">
                <a:solidFill>
                  <a:srgbClr val="293A55"/>
                </a:solidFill>
                <a:latin typeface="+mj-lt"/>
              </a:rPr>
              <a:t>відкриття</a:t>
            </a:r>
            <a:r>
              <a:rPr lang="ru-RU" sz="1500" dirty="0">
                <a:solidFill>
                  <a:srgbClr val="293A55"/>
                </a:solidFill>
                <a:latin typeface="+mj-lt"/>
              </a:rPr>
              <a:t> </a:t>
            </a:r>
            <a:r>
              <a:rPr lang="ru-RU" sz="1500" dirty="0" err="1">
                <a:solidFill>
                  <a:srgbClr val="293A55"/>
                </a:solidFill>
                <a:latin typeface="+mj-lt"/>
              </a:rPr>
              <a:t>спадщини</a:t>
            </a:r>
            <a:r>
              <a:rPr lang="ru-RU" sz="1500" dirty="0">
                <a:solidFill>
                  <a:srgbClr val="293A55"/>
                </a:solidFill>
                <a:latin typeface="+mj-lt"/>
              </a:rPr>
              <a:t> і не </a:t>
            </a:r>
            <a:r>
              <a:rPr lang="ru-RU" sz="1500" dirty="0" err="1">
                <a:solidFill>
                  <a:srgbClr val="293A55"/>
                </a:solidFill>
                <a:latin typeface="+mj-lt"/>
              </a:rPr>
              <a:t>припинилися</a:t>
            </a:r>
            <a:r>
              <a:rPr lang="ru-RU" sz="1500" dirty="0">
                <a:solidFill>
                  <a:srgbClr val="293A55"/>
                </a:solidFill>
                <a:latin typeface="+mj-lt"/>
              </a:rPr>
              <a:t> </a:t>
            </a:r>
            <a:r>
              <a:rPr lang="ru-RU" sz="1500" dirty="0" err="1">
                <a:solidFill>
                  <a:srgbClr val="293A55"/>
                </a:solidFill>
                <a:latin typeface="+mj-lt"/>
              </a:rPr>
              <a:t>внаслідок</a:t>
            </a:r>
            <a:r>
              <a:rPr lang="ru-RU" sz="1500" dirty="0">
                <a:solidFill>
                  <a:srgbClr val="293A55"/>
                </a:solidFill>
                <a:latin typeface="+mj-lt"/>
              </a:rPr>
              <a:t> </a:t>
            </a:r>
            <a:r>
              <a:rPr lang="ru-RU" sz="1500" dirty="0" err="1">
                <a:solidFill>
                  <a:srgbClr val="293A55"/>
                </a:solidFill>
                <a:latin typeface="+mj-lt"/>
              </a:rPr>
              <a:t>його</a:t>
            </a:r>
            <a:r>
              <a:rPr lang="ru-RU" sz="1500" dirty="0">
                <a:solidFill>
                  <a:srgbClr val="293A55"/>
                </a:solidFill>
                <a:latin typeface="+mj-lt"/>
              </a:rPr>
              <a:t> </a:t>
            </a:r>
            <a:r>
              <a:rPr lang="ru-RU" sz="1500" dirty="0" err="1">
                <a:solidFill>
                  <a:srgbClr val="293A55"/>
                </a:solidFill>
                <a:latin typeface="+mj-lt"/>
              </a:rPr>
              <a:t>смерті</a:t>
            </a:r>
            <a:r>
              <a:rPr lang="ru-RU" sz="1500" dirty="0">
                <a:solidFill>
                  <a:srgbClr val="293A55"/>
                </a:solidFill>
                <a:latin typeface="+mj-lt"/>
              </a:rPr>
              <a:t>.</a:t>
            </a:r>
          </a:p>
          <a:p>
            <a:pPr algn="just"/>
            <a:r>
              <a:rPr lang="ru-RU" sz="1500" dirty="0">
                <a:solidFill>
                  <a:srgbClr val="293A55"/>
                </a:solidFill>
                <a:latin typeface="+mj-lt"/>
              </a:rPr>
              <a:t>   </a:t>
            </a:r>
            <a:r>
              <a:rPr lang="ru-RU" sz="1500" dirty="0" err="1">
                <a:solidFill>
                  <a:srgbClr val="293A55"/>
                </a:solidFill>
                <a:latin typeface="+mj-lt"/>
              </a:rPr>
              <a:t>Згідно</a:t>
            </a:r>
            <a:r>
              <a:rPr lang="ru-RU" sz="1500" dirty="0">
                <a:solidFill>
                  <a:srgbClr val="293A55"/>
                </a:solidFill>
                <a:latin typeface="+mj-lt"/>
              </a:rPr>
              <a:t> з пунктом «г» </a:t>
            </a:r>
            <a:r>
              <a:rPr lang="ru-RU" sz="1500" dirty="0" err="1">
                <a:solidFill>
                  <a:srgbClr val="293A55"/>
                </a:solidFill>
                <a:latin typeface="+mj-lt"/>
              </a:rPr>
              <a:t>частини</a:t>
            </a:r>
            <a:r>
              <a:rPr lang="ru-RU" sz="1500" dirty="0">
                <a:solidFill>
                  <a:srgbClr val="293A55"/>
                </a:solidFill>
                <a:latin typeface="+mj-lt"/>
              </a:rPr>
              <a:t> </a:t>
            </a:r>
            <a:r>
              <a:rPr lang="ru-RU" sz="1500" dirty="0" err="1">
                <a:solidFill>
                  <a:srgbClr val="293A55"/>
                </a:solidFill>
                <a:latin typeface="+mj-lt"/>
              </a:rPr>
              <a:t>першої</a:t>
            </a:r>
            <a:r>
              <a:rPr lang="ru-RU" sz="1500" dirty="0">
                <a:solidFill>
                  <a:srgbClr val="293A55"/>
                </a:solidFill>
                <a:latin typeface="+mj-lt"/>
              </a:rPr>
              <a:t> </a:t>
            </a:r>
            <a:r>
              <a:rPr lang="ru-RU" sz="1500" dirty="0" err="1">
                <a:solidFill>
                  <a:srgbClr val="293A55"/>
                </a:solidFill>
                <a:latin typeface="+mj-lt"/>
              </a:rPr>
              <a:t>статті</a:t>
            </a:r>
            <a:r>
              <a:rPr lang="ru-RU" sz="1500" dirty="0">
                <a:solidFill>
                  <a:srgbClr val="293A55"/>
                </a:solidFill>
                <a:latin typeface="+mj-lt"/>
              </a:rPr>
              <a:t> 81 Земельного кодексу </a:t>
            </a:r>
            <a:r>
              <a:rPr lang="ru-RU" sz="1500" dirty="0" err="1">
                <a:solidFill>
                  <a:srgbClr val="293A55"/>
                </a:solidFill>
                <a:latin typeface="+mj-lt"/>
              </a:rPr>
              <a:t>України</a:t>
            </a:r>
            <a:r>
              <a:rPr lang="ru-RU" sz="1500" dirty="0">
                <a:solidFill>
                  <a:srgbClr val="293A55"/>
                </a:solidFill>
                <a:latin typeface="+mj-lt"/>
              </a:rPr>
              <a:t> (</a:t>
            </a:r>
            <a:r>
              <a:rPr lang="ru-RU" sz="1500" dirty="0" err="1">
                <a:solidFill>
                  <a:srgbClr val="293A55"/>
                </a:solidFill>
                <a:latin typeface="+mj-lt"/>
              </a:rPr>
              <a:t>далі</a:t>
            </a:r>
            <a:r>
              <a:rPr lang="ru-RU" sz="1500" dirty="0">
                <a:solidFill>
                  <a:srgbClr val="293A55"/>
                </a:solidFill>
                <a:latin typeface="+mj-lt"/>
              </a:rPr>
              <a:t> - ЗК </a:t>
            </a:r>
            <a:r>
              <a:rPr lang="ru-RU" sz="1500" dirty="0" err="1">
                <a:solidFill>
                  <a:srgbClr val="293A55"/>
                </a:solidFill>
                <a:latin typeface="+mj-lt"/>
              </a:rPr>
              <a:t>України</a:t>
            </a:r>
            <a:r>
              <a:rPr lang="ru-RU" sz="1500" dirty="0">
                <a:solidFill>
                  <a:srgbClr val="293A55"/>
                </a:solidFill>
                <a:latin typeface="+mj-lt"/>
              </a:rPr>
              <a:t>) </a:t>
            </a:r>
            <a:r>
              <a:rPr lang="ru-RU" sz="1500" dirty="0" err="1">
                <a:solidFill>
                  <a:srgbClr val="293A55"/>
                </a:solidFill>
                <a:latin typeface="+mj-lt"/>
              </a:rPr>
              <a:t>громадяни</a:t>
            </a:r>
            <a:r>
              <a:rPr lang="ru-RU" sz="1500" dirty="0">
                <a:solidFill>
                  <a:srgbClr val="293A55"/>
                </a:solidFill>
                <a:latin typeface="+mj-lt"/>
              </a:rPr>
              <a:t> </a:t>
            </a:r>
            <a:r>
              <a:rPr lang="ru-RU" sz="1500" dirty="0" err="1">
                <a:solidFill>
                  <a:srgbClr val="293A55"/>
                </a:solidFill>
                <a:latin typeface="+mj-lt"/>
              </a:rPr>
              <a:t>України</a:t>
            </a:r>
            <a:r>
              <a:rPr lang="ru-RU" sz="1500" dirty="0">
                <a:solidFill>
                  <a:srgbClr val="293A55"/>
                </a:solidFill>
                <a:latin typeface="+mj-lt"/>
              </a:rPr>
              <a:t> </a:t>
            </a:r>
            <a:r>
              <a:rPr lang="ru-RU" sz="1500" dirty="0" err="1">
                <a:solidFill>
                  <a:srgbClr val="293A55"/>
                </a:solidFill>
                <a:latin typeface="+mj-lt"/>
              </a:rPr>
              <a:t>набувають</a:t>
            </a:r>
            <a:r>
              <a:rPr lang="ru-RU" sz="1500" dirty="0">
                <a:solidFill>
                  <a:srgbClr val="293A55"/>
                </a:solidFill>
                <a:latin typeface="+mj-lt"/>
              </a:rPr>
              <a:t> права </a:t>
            </a:r>
            <a:r>
              <a:rPr lang="ru-RU" sz="1500" dirty="0" err="1">
                <a:solidFill>
                  <a:srgbClr val="293A55"/>
                </a:solidFill>
                <a:latin typeface="+mj-lt"/>
              </a:rPr>
              <a:t>власності</a:t>
            </a:r>
            <a:r>
              <a:rPr lang="ru-RU" sz="1500" dirty="0">
                <a:solidFill>
                  <a:srgbClr val="293A55"/>
                </a:solidFill>
                <a:latin typeface="+mj-lt"/>
              </a:rPr>
              <a:t> на </a:t>
            </a:r>
            <a:r>
              <a:rPr lang="ru-RU" sz="1500" dirty="0" err="1">
                <a:solidFill>
                  <a:srgbClr val="293A55"/>
                </a:solidFill>
                <a:latin typeface="+mj-lt"/>
              </a:rPr>
              <a:t>земельні</a:t>
            </a:r>
            <a:r>
              <a:rPr lang="ru-RU" sz="1500" dirty="0">
                <a:solidFill>
                  <a:srgbClr val="293A55"/>
                </a:solidFill>
                <a:latin typeface="+mj-lt"/>
              </a:rPr>
              <a:t> </a:t>
            </a:r>
            <a:r>
              <a:rPr lang="ru-RU" sz="1500" dirty="0" err="1">
                <a:solidFill>
                  <a:srgbClr val="293A55"/>
                </a:solidFill>
                <a:latin typeface="+mj-lt"/>
              </a:rPr>
              <a:t>ділянки</a:t>
            </a:r>
            <a:r>
              <a:rPr lang="ru-RU" sz="1500" dirty="0">
                <a:solidFill>
                  <a:srgbClr val="293A55"/>
                </a:solidFill>
                <a:latin typeface="+mj-lt"/>
              </a:rPr>
              <a:t> на </a:t>
            </a:r>
            <a:r>
              <a:rPr lang="ru-RU" sz="1500" dirty="0" err="1">
                <a:solidFill>
                  <a:srgbClr val="293A55"/>
                </a:solidFill>
                <a:latin typeface="+mj-lt"/>
              </a:rPr>
              <a:t>підставі</a:t>
            </a:r>
            <a:r>
              <a:rPr lang="ru-RU" sz="1500" dirty="0">
                <a:solidFill>
                  <a:srgbClr val="293A55"/>
                </a:solidFill>
                <a:latin typeface="+mj-lt"/>
              </a:rPr>
              <a:t> </a:t>
            </a:r>
            <a:r>
              <a:rPr lang="ru-RU" sz="1500" dirty="0" err="1">
                <a:solidFill>
                  <a:srgbClr val="293A55"/>
                </a:solidFill>
                <a:latin typeface="+mj-lt"/>
              </a:rPr>
              <a:t>прийняття</a:t>
            </a:r>
            <a:r>
              <a:rPr lang="ru-RU" sz="1500" dirty="0">
                <a:solidFill>
                  <a:srgbClr val="293A55"/>
                </a:solidFill>
                <a:latin typeface="+mj-lt"/>
              </a:rPr>
              <a:t> </a:t>
            </a:r>
            <a:r>
              <a:rPr lang="ru-RU" sz="1500" dirty="0" err="1">
                <a:solidFill>
                  <a:srgbClr val="293A55"/>
                </a:solidFill>
                <a:latin typeface="+mj-lt"/>
              </a:rPr>
              <a:t>спадщини</a:t>
            </a:r>
            <a:r>
              <a:rPr lang="ru-RU" sz="1500" dirty="0">
                <a:solidFill>
                  <a:srgbClr val="293A55"/>
                </a:solidFill>
                <a:latin typeface="+mj-lt"/>
              </a:rPr>
              <a:t>.</a:t>
            </a:r>
          </a:p>
          <a:p>
            <a:pPr algn="just"/>
            <a:r>
              <a:rPr lang="ru-RU" sz="1500" dirty="0">
                <a:solidFill>
                  <a:srgbClr val="293A55"/>
                </a:solidFill>
                <a:latin typeface="+mj-lt"/>
              </a:rPr>
              <a:t>    Пунктом «а» </a:t>
            </a:r>
            <a:r>
              <a:rPr lang="ru-RU" sz="1500" dirty="0" err="1">
                <a:solidFill>
                  <a:srgbClr val="293A55"/>
                </a:solidFill>
                <a:latin typeface="+mj-lt"/>
              </a:rPr>
              <a:t>частини</a:t>
            </a:r>
            <a:r>
              <a:rPr lang="ru-RU" sz="1500" dirty="0">
                <a:solidFill>
                  <a:srgbClr val="293A55"/>
                </a:solidFill>
                <a:latin typeface="+mj-lt"/>
              </a:rPr>
              <a:t> </a:t>
            </a:r>
            <a:r>
              <a:rPr lang="ru-RU" sz="1500" dirty="0" err="1">
                <a:solidFill>
                  <a:srgbClr val="293A55"/>
                </a:solidFill>
                <a:latin typeface="+mj-lt"/>
              </a:rPr>
              <a:t>третьої</a:t>
            </a:r>
            <a:r>
              <a:rPr lang="ru-RU" sz="1500" dirty="0">
                <a:solidFill>
                  <a:srgbClr val="293A55"/>
                </a:solidFill>
                <a:latin typeface="+mj-lt"/>
              </a:rPr>
              <a:t> </a:t>
            </a:r>
            <a:r>
              <a:rPr lang="ru-RU" sz="1500" dirty="0" err="1">
                <a:solidFill>
                  <a:srgbClr val="293A55"/>
                </a:solidFill>
                <a:latin typeface="+mj-lt"/>
              </a:rPr>
              <a:t>статті</a:t>
            </a:r>
            <a:r>
              <a:rPr lang="ru-RU" sz="1500" dirty="0">
                <a:solidFill>
                  <a:srgbClr val="293A55"/>
                </a:solidFill>
                <a:latin typeface="+mj-lt"/>
              </a:rPr>
              <a:t> 152 ЗК </a:t>
            </a:r>
            <a:r>
              <a:rPr lang="ru-RU" sz="1500" dirty="0" err="1">
                <a:solidFill>
                  <a:srgbClr val="293A55"/>
                </a:solidFill>
                <a:latin typeface="+mj-lt"/>
              </a:rPr>
              <a:t>України</a:t>
            </a:r>
            <a:r>
              <a:rPr lang="ru-RU" sz="1500" dirty="0">
                <a:solidFill>
                  <a:srgbClr val="293A55"/>
                </a:solidFill>
                <a:latin typeface="+mj-lt"/>
              </a:rPr>
              <a:t> </a:t>
            </a:r>
            <a:r>
              <a:rPr lang="ru-RU" sz="1500" dirty="0" err="1">
                <a:solidFill>
                  <a:srgbClr val="293A55"/>
                </a:solidFill>
                <a:latin typeface="+mj-lt"/>
              </a:rPr>
              <a:t>передбачено</a:t>
            </a:r>
            <a:r>
              <a:rPr lang="ru-RU" sz="1500" dirty="0">
                <a:solidFill>
                  <a:srgbClr val="293A55"/>
                </a:solidFill>
                <a:latin typeface="+mj-lt"/>
              </a:rPr>
              <a:t>, </a:t>
            </a:r>
            <a:r>
              <a:rPr lang="ru-RU" sz="1500" dirty="0" err="1">
                <a:solidFill>
                  <a:srgbClr val="293A55"/>
                </a:solidFill>
                <a:latin typeface="+mj-lt"/>
              </a:rPr>
              <a:t>що</a:t>
            </a:r>
            <a:r>
              <a:rPr lang="ru-RU" sz="1500" dirty="0">
                <a:solidFill>
                  <a:srgbClr val="293A55"/>
                </a:solidFill>
                <a:latin typeface="+mj-lt"/>
              </a:rPr>
              <a:t> </a:t>
            </a:r>
            <a:r>
              <a:rPr lang="ru-RU" sz="1500" dirty="0" err="1">
                <a:solidFill>
                  <a:srgbClr val="293A55"/>
                </a:solidFill>
                <a:latin typeface="+mj-lt"/>
              </a:rPr>
              <a:t>захист</a:t>
            </a:r>
            <a:r>
              <a:rPr lang="ru-RU" sz="1500" dirty="0">
                <a:solidFill>
                  <a:srgbClr val="293A55"/>
                </a:solidFill>
                <a:latin typeface="+mj-lt"/>
              </a:rPr>
              <a:t> прав </a:t>
            </a:r>
            <a:r>
              <a:rPr lang="ru-RU" sz="1500" dirty="0" err="1">
                <a:solidFill>
                  <a:srgbClr val="293A55"/>
                </a:solidFill>
                <a:latin typeface="+mj-lt"/>
              </a:rPr>
              <a:t>громадян</a:t>
            </a:r>
            <a:r>
              <a:rPr lang="ru-RU" sz="1500" dirty="0">
                <a:solidFill>
                  <a:srgbClr val="293A55"/>
                </a:solidFill>
                <a:latin typeface="+mj-lt"/>
              </a:rPr>
              <a:t> на </a:t>
            </a:r>
            <a:r>
              <a:rPr lang="ru-RU" sz="1500" dirty="0" err="1">
                <a:solidFill>
                  <a:srgbClr val="293A55"/>
                </a:solidFill>
                <a:latin typeface="+mj-lt"/>
              </a:rPr>
              <a:t>земельні</a:t>
            </a:r>
            <a:r>
              <a:rPr lang="ru-RU" sz="1500" dirty="0">
                <a:solidFill>
                  <a:srgbClr val="293A55"/>
                </a:solidFill>
                <a:latin typeface="+mj-lt"/>
              </a:rPr>
              <a:t> </a:t>
            </a:r>
            <a:r>
              <a:rPr lang="ru-RU" sz="1500" dirty="0" err="1">
                <a:solidFill>
                  <a:srgbClr val="293A55"/>
                </a:solidFill>
                <a:latin typeface="+mj-lt"/>
              </a:rPr>
              <a:t>ділянки</a:t>
            </a:r>
            <a:r>
              <a:rPr lang="ru-RU" sz="1500" dirty="0">
                <a:solidFill>
                  <a:srgbClr val="293A55"/>
                </a:solidFill>
                <a:latin typeface="+mj-lt"/>
              </a:rPr>
              <a:t> </a:t>
            </a:r>
            <a:r>
              <a:rPr lang="ru-RU" sz="1500" dirty="0" err="1">
                <a:solidFill>
                  <a:srgbClr val="293A55"/>
                </a:solidFill>
                <a:latin typeface="+mj-lt"/>
              </a:rPr>
              <a:t>здійснюється</a:t>
            </a:r>
            <a:r>
              <a:rPr lang="ru-RU" sz="1500" dirty="0">
                <a:solidFill>
                  <a:srgbClr val="293A55"/>
                </a:solidFill>
                <a:latin typeface="+mj-lt"/>
              </a:rPr>
              <a:t>, </a:t>
            </a:r>
            <a:r>
              <a:rPr lang="ru-RU" sz="1500" dirty="0" err="1">
                <a:solidFill>
                  <a:srgbClr val="293A55"/>
                </a:solidFill>
                <a:latin typeface="+mj-lt"/>
              </a:rPr>
              <a:t>зокрема</a:t>
            </a:r>
            <a:r>
              <a:rPr lang="ru-RU" sz="1500" dirty="0">
                <a:solidFill>
                  <a:srgbClr val="293A55"/>
                </a:solidFill>
                <a:latin typeface="+mj-lt"/>
              </a:rPr>
              <a:t>, шляхом </a:t>
            </a:r>
            <a:r>
              <a:rPr lang="ru-RU" sz="1500" dirty="0" err="1">
                <a:solidFill>
                  <a:srgbClr val="293A55"/>
                </a:solidFill>
                <a:latin typeface="+mj-lt"/>
              </a:rPr>
              <a:t>визнання</a:t>
            </a:r>
            <a:r>
              <a:rPr lang="ru-RU" sz="1500" dirty="0">
                <a:solidFill>
                  <a:srgbClr val="293A55"/>
                </a:solidFill>
                <a:latin typeface="+mj-lt"/>
              </a:rPr>
              <a:t> права.</a:t>
            </a:r>
          </a:p>
          <a:p>
            <a:pPr algn="just"/>
            <a:r>
              <a:rPr lang="ru-RU" sz="1500" dirty="0">
                <a:solidFill>
                  <a:srgbClr val="293A55"/>
                </a:solidFill>
                <a:latin typeface="+mj-lt"/>
              </a:rPr>
              <a:t>   </a:t>
            </a:r>
            <a:r>
              <a:rPr lang="ru-RU" sz="1500" b="1" dirty="0">
                <a:solidFill>
                  <a:srgbClr val="293A55"/>
                </a:solidFill>
                <a:latin typeface="+mj-lt"/>
              </a:rPr>
              <a:t>У </a:t>
            </a:r>
            <a:r>
              <a:rPr lang="ru-RU" sz="1500" b="1" dirty="0" err="1">
                <a:solidFill>
                  <a:srgbClr val="293A55"/>
                </a:solidFill>
                <a:latin typeface="+mj-lt"/>
              </a:rPr>
              <a:t>постанові</a:t>
            </a:r>
            <a:r>
              <a:rPr lang="ru-RU" sz="1500" b="1" dirty="0">
                <a:solidFill>
                  <a:srgbClr val="293A55"/>
                </a:solidFill>
                <a:latin typeface="+mj-lt"/>
              </a:rPr>
              <a:t> </a:t>
            </a:r>
            <a:r>
              <a:rPr lang="ru-RU" sz="1500" b="1" dirty="0" err="1">
                <a:solidFill>
                  <a:srgbClr val="293A55"/>
                </a:solidFill>
                <a:latin typeface="+mj-lt"/>
              </a:rPr>
              <a:t>Великої</a:t>
            </a:r>
            <a:r>
              <a:rPr lang="ru-RU" sz="1500" b="1" dirty="0">
                <a:solidFill>
                  <a:srgbClr val="293A55"/>
                </a:solidFill>
                <a:latin typeface="+mj-lt"/>
              </a:rPr>
              <a:t> </a:t>
            </a:r>
            <a:r>
              <a:rPr lang="ru-RU" sz="1500" b="1" dirty="0" err="1">
                <a:solidFill>
                  <a:srgbClr val="293A55"/>
                </a:solidFill>
                <a:latin typeface="+mj-lt"/>
              </a:rPr>
              <a:t>Палати</a:t>
            </a:r>
            <a:r>
              <a:rPr lang="ru-RU" sz="1500" b="1" dirty="0">
                <a:solidFill>
                  <a:srgbClr val="293A55"/>
                </a:solidFill>
                <a:latin typeface="+mj-lt"/>
              </a:rPr>
              <a:t> Верховного Суду </a:t>
            </a:r>
            <a:r>
              <a:rPr lang="ru-RU" sz="1500" b="1" dirty="0" err="1">
                <a:solidFill>
                  <a:srgbClr val="293A55"/>
                </a:solidFill>
                <a:latin typeface="+mj-lt"/>
              </a:rPr>
              <a:t>від</a:t>
            </a:r>
            <a:r>
              <a:rPr lang="ru-RU" sz="1500" b="1" dirty="0">
                <a:solidFill>
                  <a:srgbClr val="293A55"/>
                </a:solidFill>
                <a:latin typeface="+mj-lt"/>
              </a:rPr>
              <a:t> 20 </a:t>
            </a:r>
            <a:r>
              <a:rPr lang="ru-RU" sz="1500" b="1" dirty="0" err="1">
                <a:solidFill>
                  <a:srgbClr val="293A55"/>
                </a:solidFill>
                <a:latin typeface="+mj-lt"/>
              </a:rPr>
              <a:t>березня</a:t>
            </a:r>
            <a:r>
              <a:rPr lang="ru-RU" sz="1500" b="1" dirty="0">
                <a:solidFill>
                  <a:srgbClr val="293A55"/>
                </a:solidFill>
                <a:latin typeface="+mj-lt"/>
              </a:rPr>
              <a:t> 2019 року у </a:t>
            </a:r>
            <a:r>
              <a:rPr lang="ru-RU" sz="1500" b="1" dirty="0" err="1">
                <a:solidFill>
                  <a:srgbClr val="293A55"/>
                </a:solidFill>
                <a:latin typeface="+mj-lt"/>
              </a:rPr>
              <a:t>справі</a:t>
            </a:r>
            <a:r>
              <a:rPr lang="ru-RU" sz="1500" b="1" dirty="0">
                <a:solidFill>
                  <a:srgbClr val="293A55"/>
                </a:solidFill>
                <a:latin typeface="+mj-lt"/>
              </a:rPr>
              <a:t> № 350/67/15-ц (</a:t>
            </a:r>
            <a:r>
              <a:rPr lang="ru-RU" sz="1500" b="1" dirty="0" err="1">
                <a:solidFill>
                  <a:srgbClr val="293A55"/>
                </a:solidFill>
                <a:latin typeface="+mj-lt"/>
              </a:rPr>
              <a:t>провадження</a:t>
            </a:r>
            <a:r>
              <a:rPr lang="ru-RU" sz="1500" b="1" dirty="0">
                <a:solidFill>
                  <a:srgbClr val="293A55"/>
                </a:solidFill>
                <a:latin typeface="+mj-lt"/>
              </a:rPr>
              <a:t> № 14-652цс18), а </a:t>
            </a:r>
            <a:r>
              <a:rPr lang="ru-RU" sz="1500" b="1" dirty="0" err="1">
                <a:solidFill>
                  <a:srgbClr val="293A55"/>
                </a:solidFill>
                <a:latin typeface="+mj-lt"/>
              </a:rPr>
              <a:t>також</a:t>
            </a:r>
            <a:r>
              <a:rPr lang="ru-RU" sz="1500" b="1" dirty="0">
                <a:solidFill>
                  <a:srgbClr val="293A55"/>
                </a:solidFill>
                <a:latin typeface="+mj-lt"/>
              </a:rPr>
              <a:t> у </a:t>
            </a:r>
            <a:r>
              <a:rPr lang="ru-RU" sz="1500" b="1" dirty="0" err="1">
                <a:solidFill>
                  <a:srgbClr val="293A55"/>
                </a:solidFill>
                <a:latin typeface="+mj-lt"/>
              </a:rPr>
              <a:t>постанові</a:t>
            </a:r>
            <a:r>
              <a:rPr lang="ru-RU" sz="1500" b="1" dirty="0">
                <a:solidFill>
                  <a:srgbClr val="293A55"/>
                </a:solidFill>
                <a:latin typeface="+mj-lt"/>
              </a:rPr>
              <a:t> </a:t>
            </a:r>
            <a:r>
              <a:rPr lang="ru-RU" sz="1500" b="1" dirty="0" err="1">
                <a:solidFill>
                  <a:srgbClr val="293A55"/>
                </a:solidFill>
                <a:latin typeface="+mj-lt"/>
              </a:rPr>
              <a:t>Касаційного</a:t>
            </a:r>
            <a:r>
              <a:rPr lang="ru-RU" sz="1500" b="1" dirty="0">
                <a:solidFill>
                  <a:srgbClr val="293A55"/>
                </a:solidFill>
                <a:latin typeface="+mj-lt"/>
              </a:rPr>
              <a:t> </a:t>
            </a:r>
            <a:r>
              <a:rPr lang="ru-RU" sz="1500" b="1" dirty="0" err="1">
                <a:solidFill>
                  <a:srgbClr val="293A55"/>
                </a:solidFill>
                <a:latin typeface="+mj-lt"/>
              </a:rPr>
              <a:t>цивільного</a:t>
            </a:r>
            <a:r>
              <a:rPr lang="ru-RU" sz="1500" b="1" dirty="0">
                <a:solidFill>
                  <a:srgbClr val="293A55"/>
                </a:solidFill>
                <a:latin typeface="+mj-lt"/>
              </a:rPr>
              <a:t> суду у </a:t>
            </a:r>
            <a:r>
              <a:rPr lang="ru-RU" sz="1500" b="1" dirty="0" err="1">
                <a:solidFill>
                  <a:srgbClr val="293A55"/>
                </a:solidFill>
                <a:latin typeface="+mj-lt"/>
              </a:rPr>
              <a:t>складі</a:t>
            </a:r>
            <a:r>
              <a:rPr lang="ru-RU" sz="1500" b="1" dirty="0">
                <a:solidFill>
                  <a:srgbClr val="293A55"/>
                </a:solidFill>
                <a:latin typeface="+mj-lt"/>
              </a:rPr>
              <a:t> Верховного Суду </a:t>
            </a:r>
            <a:r>
              <a:rPr lang="ru-RU" sz="1500" b="1" dirty="0" err="1">
                <a:solidFill>
                  <a:srgbClr val="293A55"/>
                </a:solidFill>
                <a:latin typeface="+mj-lt"/>
              </a:rPr>
              <a:t>від</a:t>
            </a:r>
            <a:r>
              <a:rPr lang="ru-RU" sz="1500" b="1" dirty="0">
                <a:solidFill>
                  <a:srgbClr val="293A55"/>
                </a:solidFill>
                <a:latin typeface="+mj-lt"/>
              </a:rPr>
              <a:t> 17 </a:t>
            </a:r>
            <a:r>
              <a:rPr lang="ru-RU" sz="1500" b="1" dirty="0" err="1">
                <a:solidFill>
                  <a:srgbClr val="293A55"/>
                </a:solidFill>
                <a:latin typeface="+mj-lt"/>
              </a:rPr>
              <a:t>квітня</a:t>
            </a:r>
            <a:r>
              <a:rPr lang="ru-RU" sz="1500" b="1" dirty="0">
                <a:solidFill>
                  <a:srgbClr val="293A55"/>
                </a:solidFill>
                <a:latin typeface="+mj-lt"/>
              </a:rPr>
              <a:t> 2019 року у </a:t>
            </a:r>
            <a:r>
              <a:rPr lang="ru-RU" sz="1500" b="1" dirty="0" err="1">
                <a:solidFill>
                  <a:srgbClr val="293A55"/>
                </a:solidFill>
                <a:latin typeface="+mj-lt"/>
              </a:rPr>
              <a:t>справі</a:t>
            </a:r>
            <a:r>
              <a:rPr lang="ru-RU" sz="1500" b="1" dirty="0">
                <a:solidFill>
                  <a:srgbClr val="293A55"/>
                </a:solidFill>
                <a:latin typeface="+mj-lt"/>
              </a:rPr>
              <a:t>  </a:t>
            </a:r>
            <a:r>
              <a:rPr lang="ru-RU" sz="1500" b="1" dirty="0" smtClean="0">
                <a:solidFill>
                  <a:srgbClr val="293A55"/>
                </a:solidFill>
                <a:latin typeface="+mj-lt"/>
              </a:rPr>
              <a:t>№</a:t>
            </a:r>
            <a:r>
              <a:rPr lang="ru-RU" sz="1500" b="1" dirty="0">
                <a:solidFill>
                  <a:srgbClr val="293A55"/>
                </a:solidFill>
                <a:latin typeface="+mj-lt"/>
              </a:rPr>
              <a:t>723/1061/17 (</a:t>
            </a:r>
            <a:r>
              <a:rPr lang="ru-RU" sz="1500" b="1" dirty="0" err="1">
                <a:solidFill>
                  <a:srgbClr val="293A55"/>
                </a:solidFill>
                <a:latin typeface="+mj-lt"/>
              </a:rPr>
              <a:t>провадження</a:t>
            </a:r>
            <a:r>
              <a:rPr lang="ru-RU" sz="1500" b="1" dirty="0">
                <a:solidFill>
                  <a:srgbClr val="293A55"/>
                </a:solidFill>
                <a:latin typeface="+mj-lt"/>
              </a:rPr>
              <a:t> №61-26091св18) </a:t>
            </a:r>
            <a:r>
              <a:rPr lang="ru-RU" sz="1500" b="1" dirty="0" err="1">
                <a:solidFill>
                  <a:srgbClr val="293A55"/>
                </a:solidFill>
                <a:latin typeface="+mj-lt"/>
              </a:rPr>
              <a:t>викладено</a:t>
            </a:r>
            <a:r>
              <a:rPr lang="ru-RU" sz="1500" b="1" dirty="0">
                <a:solidFill>
                  <a:srgbClr val="293A55"/>
                </a:solidFill>
                <a:latin typeface="+mj-lt"/>
              </a:rPr>
              <a:t> </a:t>
            </a:r>
            <a:r>
              <a:rPr lang="ru-RU" sz="1500" b="1" dirty="0" err="1">
                <a:solidFill>
                  <a:srgbClr val="293A55"/>
                </a:solidFill>
                <a:latin typeface="+mj-lt"/>
              </a:rPr>
              <a:t>правовий</a:t>
            </a:r>
            <a:r>
              <a:rPr lang="ru-RU" sz="1500" b="1" dirty="0">
                <a:solidFill>
                  <a:srgbClr val="293A55"/>
                </a:solidFill>
                <a:latin typeface="+mj-lt"/>
              </a:rPr>
              <a:t> </a:t>
            </a:r>
            <a:r>
              <a:rPr lang="ru-RU" sz="1500" b="1" dirty="0" err="1">
                <a:solidFill>
                  <a:srgbClr val="293A55"/>
                </a:solidFill>
                <a:latin typeface="+mj-lt"/>
              </a:rPr>
              <a:t>висновок</a:t>
            </a:r>
            <a:r>
              <a:rPr lang="ru-RU" sz="1500" b="1" dirty="0">
                <a:solidFill>
                  <a:srgbClr val="293A55"/>
                </a:solidFill>
                <a:latin typeface="+mj-lt"/>
              </a:rPr>
              <a:t> про </a:t>
            </a:r>
            <a:r>
              <a:rPr lang="ru-RU" sz="1500" b="1" dirty="0" err="1">
                <a:solidFill>
                  <a:srgbClr val="293A55"/>
                </a:solidFill>
                <a:latin typeface="+mj-lt"/>
              </a:rPr>
              <a:t>можливість</a:t>
            </a:r>
            <a:r>
              <a:rPr lang="ru-RU" sz="1500" b="1" dirty="0">
                <a:solidFill>
                  <a:srgbClr val="293A55"/>
                </a:solidFill>
                <a:latin typeface="+mj-lt"/>
              </a:rPr>
              <a:t> </a:t>
            </a:r>
            <a:r>
              <a:rPr lang="ru-RU" sz="1500" b="1" dirty="0" err="1">
                <a:solidFill>
                  <a:srgbClr val="293A55"/>
                </a:solidFill>
                <a:latin typeface="+mj-lt"/>
              </a:rPr>
              <a:t>визнання</a:t>
            </a:r>
            <a:r>
              <a:rPr lang="ru-RU" sz="1500" b="1" dirty="0">
                <a:solidFill>
                  <a:srgbClr val="293A55"/>
                </a:solidFill>
                <a:latin typeface="+mj-lt"/>
              </a:rPr>
              <a:t> в порядку </a:t>
            </a:r>
            <a:r>
              <a:rPr lang="ru-RU" sz="1500" b="1" dirty="0" err="1">
                <a:solidFill>
                  <a:srgbClr val="293A55"/>
                </a:solidFill>
                <a:latin typeface="+mj-lt"/>
              </a:rPr>
              <a:t>спадкування</a:t>
            </a:r>
            <a:r>
              <a:rPr lang="ru-RU" sz="1500" b="1" dirty="0">
                <a:solidFill>
                  <a:srgbClr val="293A55"/>
                </a:solidFill>
                <a:latin typeface="+mj-lt"/>
              </a:rPr>
              <a:t> права на </a:t>
            </a:r>
            <a:r>
              <a:rPr lang="ru-RU" sz="1500" b="1" dirty="0" err="1">
                <a:solidFill>
                  <a:srgbClr val="293A55"/>
                </a:solidFill>
                <a:latin typeface="+mj-lt"/>
              </a:rPr>
              <a:t>завершення</a:t>
            </a:r>
            <a:r>
              <a:rPr lang="ru-RU" sz="1500" b="1" dirty="0">
                <a:solidFill>
                  <a:srgbClr val="293A55"/>
                </a:solidFill>
                <a:latin typeface="+mj-lt"/>
              </a:rPr>
              <a:t> </a:t>
            </a:r>
            <a:r>
              <a:rPr lang="ru-RU" sz="1500" b="1" dirty="0" err="1">
                <a:solidFill>
                  <a:srgbClr val="293A55"/>
                </a:solidFill>
                <a:latin typeface="+mj-lt"/>
              </a:rPr>
              <a:t>приватизації</a:t>
            </a:r>
            <a:r>
              <a:rPr lang="ru-RU" sz="1500" b="1" dirty="0">
                <a:solidFill>
                  <a:srgbClr val="293A55"/>
                </a:solidFill>
                <a:latin typeface="+mj-lt"/>
              </a:rPr>
              <a:t> </a:t>
            </a:r>
            <a:r>
              <a:rPr lang="ru-RU" sz="1500" b="1" dirty="0" err="1">
                <a:solidFill>
                  <a:srgbClr val="293A55"/>
                </a:solidFill>
                <a:latin typeface="+mj-lt"/>
              </a:rPr>
              <a:t>земельної</a:t>
            </a:r>
            <a:r>
              <a:rPr lang="ru-RU" sz="1500" b="1" dirty="0">
                <a:solidFill>
                  <a:srgbClr val="293A55"/>
                </a:solidFill>
                <a:latin typeface="+mj-lt"/>
              </a:rPr>
              <a:t> </a:t>
            </a:r>
            <a:r>
              <a:rPr lang="ru-RU" sz="1500" b="1" dirty="0" err="1">
                <a:solidFill>
                  <a:srgbClr val="293A55"/>
                </a:solidFill>
                <a:latin typeface="+mj-lt"/>
              </a:rPr>
              <a:t>ділянки</a:t>
            </a:r>
            <a:r>
              <a:rPr lang="ru-RU" sz="1500" b="1" dirty="0">
                <a:solidFill>
                  <a:srgbClr val="293A55"/>
                </a:solidFill>
                <a:latin typeface="+mj-lt"/>
              </a:rPr>
              <a:t>, </a:t>
            </a:r>
            <a:r>
              <a:rPr lang="ru-RU" sz="1500" b="1" dirty="0" err="1">
                <a:solidFill>
                  <a:srgbClr val="293A55"/>
                </a:solidFill>
                <a:latin typeface="+mj-lt"/>
              </a:rPr>
              <a:t>що</a:t>
            </a:r>
            <a:r>
              <a:rPr lang="ru-RU" sz="1500" b="1" dirty="0">
                <a:solidFill>
                  <a:srgbClr val="293A55"/>
                </a:solidFill>
                <a:latin typeface="+mj-lt"/>
              </a:rPr>
              <a:t> </a:t>
            </a:r>
            <a:r>
              <a:rPr lang="ru-RU" sz="1500" b="1" dirty="0" err="1">
                <a:solidFill>
                  <a:srgbClr val="293A55"/>
                </a:solidFill>
                <a:latin typeface="+mj-lt"/>
              </a:rPr>
              <a:t>полягає</a:t>
            </a:r>
            <a:r>
              <a:rPr lang="ru-RU" sz="1500" b="1" dirty="0">
                <a:solidFill>
                  <a:srgbClr val="293A55"/>
                </a:solidFill>
                <a:latin typeface="+mj-lt"/>
              </a:rPr>
              <a:t> в </a:t>
            </a:r>
            <a:r>
              <a:rPr lang="ru-RU" sz="1500" b="1" dirty="0" err="1">
                <a:solidFill>
                  <a:srgbClr val="293A55"/>
                </a:solidFill>
                <a:latin typeface="+mj-lt"/>
              </a:rPr>
              <a:t>наступному</a:t>
            </a:r>
            <a:r>
              <a:rPr lang="ru-RU" sz="1500" b="1" dirty="0">
                <a:solidFill>
                  <a:srgbClr val="293A55"/>
                </a:solidFill>
                <a:latin typeface="+mj-lt"/>
              </a:rPr>
              <a:t>.</a:t>
            </a:r>
          </a:p>
          <a:p>
            <a:pPr algn="just"/>
            <a:r>
              <a:rPr lang="ru-RU" sz="1500" dirty="0">
                <a:solidFill>
                  <a:srgbClr val="293A55"/>
                </a:solidFill>
                <a:latin typeface="+mj-lt"/>
              </a:rPr>
              <a:t>   Так, </a:t>
            </a:r>
            <a:r>
              <a:rPr lang="ru-RU" sz="1500" dirty="0" err="1">
                <a:solidFill>
                  <a:srgbClr val="293A55"/>
                </a:solidFill>
                <a:latin typeface="+mj-lt"/>
              </a:rPr>
              <a:t>положеннями</a:t>
            </a:r>
            <a:r>
              <a:rPr lang="ru-RU" sz="1500" dirty="0">
                <a:solidFill>
                  <a:srgbClr val="293A55"/>
                </a:solidFill>
                <a:latin typeface="+mj-lt"/>
              </a:rPr>
              <a:t> ЗК </a:t>
            </a:r>
            <a:r>
              <a:rPr lang="ru-RU" sz="1500" dirty="0" err="1">
                <a:solidFill>
                  <a:srgbClr val="293A55"/>
                </a:solidFill>
                <a:latin typeface="+mj-lt"/>
              </a:rPr>
              <a:t>України</a:t>
            </a:r>
            <a:r>
              <a:rPr lang="ru-RU" sz="1500" dirty="0">
                <a:solidFill>
                  <a:srgbClr val="293A55"/>
                </a:solidFill>
                <a:latin typeface="+mj-lt"/>
              </a:rPr>
              <a:t> (у </a:t>
            </a:r>
            <a:r>
              <a:rPr lang="ru-RU" sz="1500" dirty="0" err="1">
                <a:solidFill>
                  <a:srgbClr val="293A55"/>
                </a:solidFill>
                <a:latin typeface="+mj-lt"/>
              </a:rPr>
              <a:t>редакції</a:t>
            </a:r>
            <a:r>
              <a:rPr lang="ru-RU" sz="1500" dirty="0">
                <a:solidFill>
                  <a:srgbClr val="293A55"/>
                </a:solidFill>
                <a:latin typeface="+mj-lt"/>
              </a:rPr>
              <a:t>, </a:t>
            </a:r>
            <a:r>
              <a:rPr lang="ru-RU" sz="1500" dirty="0" err="1">
                <a:solidFill>
                  <a:srgbClr val="293A55"/>
                </a:solidFill>
                <a:latin typeface="+mj-lt"/>
              </a:rPr>
              <a:t>чинній</a:t>
            </a:r>
            <a:r>
              <a:rPr lang="ru-RU" sz="1500" dirty="0">
                <a:solidFill>
                  <a:srgbClr val="293A55"/>
                </a:solidFill>
                <a:latin typeface="+mj-lt"/>
              </a:rPr>
              <a:t> на момент </a:t>
            </a:r>
            <a:r>
              <a:rPr lang="ru-RU" sz="1500" dirty="0" err="1">
                <a:solidFill>
                  <a:srgbClr val="293A55"/>
                </a:solidFill>
                <a:latin typeface="+mj-lt"/>
              </a:rPr>
              <a:t>виникнення</a:t>
            </a:r>
            <a:r>
              <a:rPr lang="ru-RU" sz="1500" dirty="0">
                <a:solidFill>
                  <a:srgbClr val="293A55"/>
                </a:solidFill>
                <a:latin typeface="+mj-lt"/>
              </a:rPr>
              <a:t> </a:t>
            </a:r>
            <a:r>
              <a:rPr lang="ru-RU" sz="1500" dirty="0" err="1">
                <a:solidFill>
                  <a:srgbClr val="293A55"/>
                </a:solidFill>
                <a:latin typeface="+mj-lt"/>
              </a:rPr>
              <a:t>спірних</a:t>
            </a:r>
            <a:r>
              <a:rPr lang="ru-RU" sz="1500" dirty="0">
                <a:solidFill>
                  <a:srgbClr val="293A55"/>
                </a:solidFill>
                <a:latin typeface="+mj-lt"/>
              </a:rPr>
              <a:t> </a:t>
            </a:r>
            <a:r>
              <a:rPr lang="ru-RU" sz="1500" dirty="0" err="1">
                <a:solidFill>
                  <a:srgbClr val="293A55"/>
                </a:solidFill>
                <a:latin typeface="+mj-lt"/>
              </a:rPr>
              <a:t>правовідносин</a:t>
            </a:r>
            <a:r>
              <a:rPr lang="ru-RU" sz="1500" dirty="0">
                <a:solidFill>
                  <a:srgbClr val="293A55"/>
                </a:solidFill>
                <a:latin typeface="+mj-lt"/>
              </a:rPr>
              <a:t>) </a:t>
            </a:r>
            <a:r>
              <a:rPr lang="ru-RU" sz="1500" dirty="0" err="1">
                <a:solidFill>
                  <a:srgbClr val="293A55"/>
                </a:solidFill>
                <a:latin typeface="+mj-lt"/>
              </a:rPr>
              <a:t>встановлено</a:t>
            </a:r>
            <a:r>
              <a:rPr lang="ru-RU" sz="1500" dirty="0">
                <a:solidFill>
                  <a:srgbClr val="293A55"/>
                </a:solidFill>
                <a:latin typeface="+mj-lt"/>
              </a:rPr>
              <a:t>, </a:t>
            </a:r>
            <a:r>
              <a:rPr lang="ru-RU" sz="1500" dirty="0" err="1">
                <a:solidFill>
                  <a:srgbClr val="293A55"/>
                </a:solidFill>
                <a:latin typeface="+mj-lt"/>
              </a:rPr>
              <a:t>що</a:t>
            </a:r>
            <a:r>
              <a:rPr lang="ru-RU" sz="1500" dirty="0">
                <a:solidFill>
                  <a:srgbClr val="293A55"/>
                </a:solidFill>
                <a:latin typeface="+mj-lt"/>
              </a:rPr>
              <a:t> </a:t>
            </a:r>
            <a:r>
              <a:rPr lang="ru-RU" sz="1500" dirty="0" err="1">
                <a:solidFill>
                  <a:srgbClr val="293A55"/>
                </a:solidFill>
                <a:latin typeface="+mj-lt"/>
              </a:rPr>
              <a:t>набуття</a:t>
            </a:r>
            <a:r>
              <a:rPr lang="ru-RU" sz="1500" dirty="0">
                <a:solidFill>
                  <a:srgbClr val="293A55"/>
                </a:solidFill>
                <a:latin typeface="+mj-lt"/>
              </a:rPr>
              <a:t> права </a:t>
            </a:r>
            <a:r>
              <a:rPr lang="ru-RU" sz="1500" dirty="0" err="1">
                <a:solidFill>
                  <a:srgbClr val="293A55"/>
                </a:solidFill>
                <a:latin typeface="+mj-lt"/>
              </a:rPr>
              <a:t>власності</a:t>
            </a:r>
            <a:r>
              <a:rPr lang="ru-RU" sz="1500" dirty="0">
                <a:solidFill>
                  <a:srgbClr val="293A55"/>
                </a:solidFill>
                <a:latin typeface="+mj-lt"/>
              </a:rPr>
              <a:t> на </a:t>
            </a:r>
            <a:r>
              <a:rPr lang="ru-RU" sz="1500" dirty="0" err="1">
                <a:solidFill>
                  <a:srgbClr val="293A55"/>
                </a:solidFill>
                <a:latin typeface="+mj-lt"/>
              </a:rPr>
              <a:t>земельну</a:t>
            </a:r>
            <a:r>
              <a:rPr lang="ru-RU" sz="1500" dirty="0">
                <a:solidFill>
                  <a:srgbClr val="293A55"/>
                </a:solidFill>
                <a:latin typeface="+mj-lt"/>
              </a:rPr>
              <a:t> </a:t>
            </a:r>
            <a:r>
              <a:rPr lang="ru-RU" sz="1500" dirty="0" err="1">
                <a:solidFill>
                  <a:srgbClr val="293A55"/>
                </a:solidFill>
                <a:latin typeface="+mj-lt"/>
              </a:rPr>
              <a:t>ділянку</a:t>
            </a:r>
            <a:r>
              <a:rPr lang="ru-RU" sz="1500" dirty="0">
                <a:solidFill>
                  <a:srgbClr val="293A55"/>
                </a:solidFill>
                <a:latin typeface="+mj-lt"/>
              </a:rPr>
              <a:t> та </a:t>
            </a:r>
            <a:r>
              <a:rPr lang="ru-RU" sz="1500" dirty="0" err="1">
                <a:solidFill>
                  <a:srgbClr val="293A55"/>
                </a:solidFill>
                <a:latin typeface="+mj-lt"/>
              </a:rPr>
              <a:t>перехід</a:t>
            </a:r>
            <a:r>
              <a:rPr lang="ru-RU" sz="1500" dirty="0">
                <a:solidFill>
                  <a:srgbClr val="293A55"/>
                </a:solidFill>
                <a:latin typeface="+mj-lt"/>
              </a:rPr>
              <a:t> права </a:t>
            </a:r>
            <a:r>
              <a:rPr lang="ru-RU" sz="1500" dirty="0" err="1">
                <a:solidFill>
                  <a:srgbClr val="293A55"/>
                </a:solidFill>
                <a:latin typeface="+mj-lt"/>
              </a:rPr>
              <a:t>власності</a:t>
            </a:r>
            <a:r>
              <a:rPr lang="ru-RU" sz="1500" dirty="0">
                <a:solidFill>
                  <a:srgbClr val="293A55"/>
                </a:solidFill>
                <a:latin typeface="+mj-lt"/>
              </a:rPr>
              <a:t> на </a:t>
            </a:r>
            <a:r>
              <a:rPr lang="ru-RU" sz="1500" dirty="0" err="1">
                <a:solidFill>
                  <a:srgbClr val="293A55"/>
                </a:solidFill>
                <a:latin typeface="+mj-lt"/>
              </a:rPr>
              <a:t>земельну</a:t>
            </a:r>
            <a:r>
              <a:rPr lang="ru-RU" sz="1500" dirty="0">
                <a:solidFill>
                  <a:srgbClr val="293A55"/>
                </a:solidFill>
                <a:latin typeface="+mj-lt"/>
              </a:rPr>
              <a:t> </a:t>
            </a:r>
            <a:r>
              <a:rPr lang="ru-RU" sz="1500" dirty="0" err="1">
                <a:solidFill>
                  <a:srgbClr val="293A55"/>
                </a:solidFill>
                <a:latin typeface="+mj-lt"/>
              </a:rPr>
              <a:t>ділянку</a:t>
            </a:r>
            <a:r>
              <a:rPr lang="ru-RU" sz="1500" dirty="0">
                <a:solidFill>
                  <a:srgbClr val="293A55"/>
                </a:solidFill>
                <a:latin typeface="+mj-lt"/>
              </a:rPr>
              <a:t> в порядку </a:t>
            </a:r>
            <a:r>
              <a:rPr lang="ru-RU" sz="1500" dirty="0" err="1">
                <a:solidFill>
                  <a:srgbClr val="293A55"/>
                </a:solidFill>
                <a:latin typeface="+mj-lt"/>
              </a:rPr>
              <a:t>спадкування</a:t>
            </a:r>
            <a:r>
              <a:rPr lang="ru-RU" sz="1500" dirty="0">
                <a:solidFill>
                  <a:srgbClr val="293A55"/>
                </a:solidFill>
                <a:latin typeface="+mj-lt"/>
              </a:rPr>
              <a:t> </a:t>
            </a:r>
            <a:r>
              <a:rPr lang="ru-RU" sz="1500" dirty="0" err="1">
                <a:solidFill>
                  <a:srgbClr val="293A55"/>
                </a:solidFill>
                <a:latin typeface="+mj-lt"/>
              </a:rPr>
              <a:t>має</a:t>
            </a:r>
            <a:r>
              <a:rPr lang="ru-RU" sz="1500" dirty="0">
                <a:solidFill>
                  <a:srgbClr val="293A55"/>
                </a:solidFill>
                <a:latin typeface="+mj-lt"/>
              </a:rPr>
              <a:t> </a:t>
            </a:r>
            <a:r>
              <a:rPr lang="ru-RU" sz="1500" dirty="0" err="1">
                <a:solidFill>
                  <a:srgbClr val="293A55"/>
                </a:solidFill>
                <a:latin typeface="+mj-lt"/>
              </a:rPr>
              <a:t>місце</a:t>
            </a:r>
            <a:r>
              <a:rPr lang="ru-RU" sz="1500" dirty="0">
                <a:solidFill>
                  <a:srgbClr val="293A55"/>
                </a:solidFill>
                <a:latin typeface="+mj-lt"/>
              </a:rPr>
              <a:t> за </a:t>
            </a:r>
            <a:r>
              <a:rPr lang="ru-RU" sz="1500" dirty="0" err="1">
                <a:solidFill>
                  <a:srgbClr val="293A55"/>
                </a:solidFill>
                <a:latin typeface="+mj-lt"/>
              </a:rPr>
              <a:t>наявності</a:t>
            </a:r>
            <a:r>
              <a:rPr lang="ru-RU" sz="1500" dirty="0">
                <a:solidFill>
                  <a:srgbClr val="293A55"/>
                </a:solidFill>
                <a:latin typeface="+mj-lt"/>
              </a:rPr>
              <a:t> </a:t>
            </a:r>
            <a:r>
              <a:rPr lang="ru-RU" sz="1500" dirty="0" err="1">
                <a:solidFill>
                  <a:srgbClr val="293A55"/>
                </a:solidFill>
                <a:latin typeface="+mj-lt"/>
              </a:rPr>
              <a:t>наступних</a:t>
            </a:r>
            <a:r>
              <a:rPr lang="ru-RU" sz="1500" dirty="0">
                <a:solidFill>
                  <a:srgbClr val="293A55"/>
                </a:solidFill>
                <a:latin typeface="+mj-lt"/>
              </a:rPr>
              <a:t> </a:t>
            </a:r>
            <a:r>
              <a:rPr lang="ru-RU" sz="1500" dirty="0" err="1">
                <a:solidFill>
                  <a:srgbClr val="293A55"/>
                </a:solidFill>
                <a:latin typeface="+mj-lt"/>
              </a:rPr>
              <a:t>юридичних</a:t>
            </a:r>
            <a:r>
              <a:rPr lang="ru-RU" sz="1500" dirty="0">
                <a:solidFill>
                  <a:srgbClr val="293A55"/>
                </a:solidFill>
                <a:latin typeface="+mj-lt"/>
              </a:rPr>
              <a:t> </a:t>
            </a:r>
            <a:r>
              <a:rPr lang="ru-RU" sz="1500" dirty="0" err="1">
                <a:solidFill>
                  <a:srgbClr val="293A55"/>
                </a:solidFill>
                <a:latin typeface="+mj-lt"/>
              </a:rPr>
              <a:t>фактів</a:t>
            </a:r>
            <a:r>
              <a:rPr lang="ru-RU" sz="1500" dirty="0">
                <a:solidFill>
                  <a:srgbClr val="293A55"/>
                </a:solidFill>
                <a:latin typeface="+mj-lt"/>
              </a:rPr>
              <a:t> у </a:t>
            </a:r>
            <a:r>
              <a:rPr lang="ru-RU" sz="1500" dirty="0" err="1">
                <a:solidFill>
                  <a:srgbClr val="293A55"/>
                </a:solidFill>
                <a:latin typeface="+mj-lt"/>
              </a:rPr>
              <a:t>їх</a:t>
            </a:r>
            <a:r>
              <a:rPr lang="ru-RU" sz="1500" dirty="0">
                <a:solidFill>
                  <a:srgbClr val="293A55"/>
                </a:solidFill>
                <a:latin typeface="+mj-lt"/>
              </a:rPr>
              <a:t> </a:t>
            </a:r>
            <a:r>
              <a:rPr lang="ru-RU" sz="1500" dirty="0" err="1">
                <a:solidFill>
                  <a:srgbClr val="293A55"/>
                </a:solidFill>
                <a:latin typeface="+mj-lt"/>
              </a:rPr>
              <a:t>сукупності</a:t>
            </a:r>
            <a:r>
              <a:rPr lang="ru-RU" sz="1500" dirty="0">
                <a:solidFill>
                  <a:srgbClr val="293A55"/>
                </a:solidFill>
                <a:latin typeface="+mj-lt"/>
              </a:rPr>
              <a:t>: </a:t>
            </a:r>
            <a:r>
              <a:rPr lang="ru-RU" sz="1500" dirty="0" err="1">
                <a:solidFill>
                  <a:srgbClr val="293A55"/>
                </a:solidFill>
                <a:latin typeface="+mj-lt"/>
              </a:rPr>
              <a:t>ухвалення</a:t>
            </a:r>
            <a:r>
              <a:rPr lang="ru-RU" sz="1500" dirty="0">
                <a:solidFill>
                  <a:srgbClr val="293A55"/>
                </a:solidFill>
                <a:latin typeface="+mj-lt"/>
              </a:rPr>
              <a:t> </a:t>
            </a:r>
            <a:r>
              <a:rPr lang="ru-RU" sz="1500" dirty="0" err="1">
                <a:solidFill>
                  <a:srgbClr val="293A55"/>
                </a:solidFill>
                <a:latin typeface="+mj-lt"/>
              </a:rPr>
              <a:t>рішення</a:t>
            </a:r>
            <a:r>
              <a:rPr lang="ru-RU" sz="1500" dirty="0">
                <a:solidFill>
                  <a:srgbClr val="293A55"/>
                </a:solidFill>
                <a:latin typeface="+mj-lt"/>
              </a:rPr>
              <a:t> компетентного органу про передачу у </a:t>
            </a:r>
            <a:r>
              <a:rPr lang="ru-RU" sz="1500" dirty="0" err="1">
                <a:solidFill>
                  <a:srgbClr val="293A55"/>
                </a:solidFill>
                <a:latin typeface="+mj-lt"/>
              </a:rPr>
              <a:t>власність</a:t>
            </a:r>
            <a:r>
              <a:rPr lang="ru-RU" sz="1500" dirty="0">
                <a:solidFill>
                  <a:srgbClr val="293A55"/>
                </a:solidFill>
                <a:latin typeface="+mj-lt"/>
              </a:rPr>
              <a:t> </a:t>
            </a:r>
            <a:r>
              <a:rPr lang="ru-RU" sz="1500" dirty="0" err="1">
                <a:solidFill>
                  <a:srgbClr val="293A55"/>
                </a:solidFill>
                <a:latin typeface="+mj-lt"/>
              </a:rPr>
              <a:t>земельної</a:t>
            </a:r>
            <a:r>
              <a:rPr lang="ru-RU" sz="1500" dirty="0">
                <a:solidFill>
                  <a:srgbClr val="293A55"/>
                </a:solidFill>
                <a:latin typeface="+mj-lt"/>
              </a:rPr>
              <a:t> </a:t>
            </a:r>
            <a:r>
              <a:rPr lang="ru-RU" sz="1500" dirty="0" err="1">
                <a:solidFill>
                  <a:srgbClr val="293A55"/>
                </a:solidFill>
                <a:latin typeface="+mj-lt"/>
              </a:rPr>
              <a:t>ділянки</a:t>
            </a:r>
            <a:r>
              <a:rPr lang="ru-RU" sz="1500" dirty="0">
                <a:solidFill>
                  <a:srgbClr val="293A55"/>
                </a:solidFill>
                <a:latin typeface="+mj-lt"/>
              </a:rPr>
              <a:t> </a:t>
            </a:r>
            <a:r>
              <a:rPr lang="ru-RU" sz="1500" dirty="0" err="1">
                <a:solidFill>
                  <a:srgbClr val="293A55"/>
                </a:solidFill>
                <a:latin typeface="+mj-lt"/>
              </a:rPr>
              <a:t>спадкодавцю</a:t>
            </a:r>
            <a:r>
              <a:rPr lang="ru-RU" sz="1500" dirty="0">
                <a:solidFill>
                  <a:srgbClr val="293A55"/>
                </a:solidFill>
                <a:latin typeface="+mj-lt"/>
              </a:rPr>
              <a:t>, </a:t>
            </a:r>
            <a:r>
              <a:rPr lang="ru-RU" sz="1500" dirty="0" err="1">
                <a:solidFill>
                  <a:srgbClr val="293A55"/>
                </a:solidFill>
                <a:latin typeface="+mj-lt"/>
              </a:rPr>
              <a:t>укладення</a:t>
            </a:r>
            <a:r>
              <a:rPr lang="ru-RU" sz="1500" dirty="0">
                <a:solidFill>
                  <a:srgbClr val="293A55"/>
                </a:solidFill>
                <a:latin typeface="+mj-lt"/>
              </a:rPr>
              <a:t> </a:t>
            </a:r>
            <a:r>
              <a:rPr lang="ru-RU" sz="1500" dirty="0" err="1">
                <a:solidFill>
                  <a:srgbClr val="293A55"/>
                </a:solidFill>
                <a:latin typeface="+mj-lt"/>
              </a:rPr>
              <a:t>спадкодавцем</a:t>
            </a:r>
            <a:r>
              <a:rPr lang="ru-RU" sz="1500" dirty="0">
                <a:solidFill>
                  <a:srgbClr val="293A55"/>
                </a:solidFill>
                <a:latin typeface="+mj-lt"/>
              </a:rPr>
              <a:t> </a:t>
            </a:r>
            <a:r>
              <a:rPr lang="ru-RU" sz="1500" dirty="0" err="1">
                <a:solidFill>
                  <a:srgbClr val="293A55"/>
                </a:solidFill>
                <a:latin typeface="+mj-lt"/>
              </a:rPr>
              <a:t>правочинів</a:t>
            </a:r>
            <a:r>
              <a:rPr lang="ru-RU" sz="1500" dirty="0">
                <a:solidFill>
                  <a:srgbClr val="293A55"/>
                </a:solidFill>
                <a:latin typeface="+mj-lt"/>
              </a:rPr>
              <a:t> </a:t>
            </a:r>
            <a:r>
              <a:rPr lang="ru-RU" sz="1500" dirty="0" err="1">
                <a:solidFill>
                  <a:srgbClr val="293A55"/>
                </a:solidFill>
                <a:latin typeface="+mj-lt"/>
              </a:rPr>
              <a:t>щодо</a:t>
            </a:r>
            <a:r>
              <a:rPr lang="ru-RU" sz="1500" dirty="0">
                <a:solidFill>
                  <a:srgbClr val="293A55"/>
                </a:solidFill>
                <a:latin typeface="+mj-lt"/>
              </a:rPr>
              <a:t> </a:t>
            </a:r>
            <a:r>
              <a:rPr lang="ru-RU" sz="1500" dirty="0" err="1">
                <a:solidFill>
                  <a:srgbClr val="293A55"/>
                </a:solidFill>
                <a:latin typeface="+mj-lt"/>
              </a:rPr>
              <a:t>набуття</a:t>
            </a:r>
            <a:r>
              <a:rPr lang="ru-RU" sz="1500" dirty="0">
                <a:solidFill>
                  <a:srgbClr val="293A55"/>
                </a:solidFill>
                <a:latin typeface="+mj-lt"/>
              </a:rPr>
              <a:t> права </a:t>
            </a:r>
            <a:r>
              <a:rPr lang="ru-RU" sz="1500" dirty="0" err="1">
                <a:solidFill>
                  <a:srgbClr val="293A55"/>
                </a:solidFill>
                <a:latin typeface="+mj-lt"/>
              </a:rPr>
              <a:t>власності</a:t>
            </a:r>
            <a:r>
              <a:rPr lang="ru-RU" sz="1500" dirty="0">
                <a:solidFill>
                  <a:srgbClr val="293A55"/>
                </a:solidFill>
                <a:latin typeface="+mj-lt"/>
              </a:rPr>
              <a:t> на </a:t>
            </a:r>
            <a:r>
              <a:rPr lang="ru-RU" sz="1500" dirty="0" err="1">
                <a:solidFill>
                  <a:srgbClr val="293A55"/>
                </a:solidFill>
                <a:latin typeface="+mj-lt"/>
              </a:rPr>
              <a:t>земельні</a:t>
            </a:r>
            <a:r>
              <a:rPr lang="ru-RU" sz="1500" dirty="0">
                <a:solidFill>
                  <a:srgbClr val="293A55"/>
                </a:solidFill>
                <a:latin typeface="+mj-lt"/>
              </a:rPr>
              <a:t> </a:t>
            </a:r>
            <a:r>
              <a:rPr lang="ru-RU" sz="1500" dirty="0" err="1">
                <a:solidFill>
                  <a:srgbClr val="293A55"/>
                </a:solidFill>
                <a:latin typeface="+mj-lt"/>
              </a:rPr>
              <a:t>ділянки</a:t>
            </a:r>
            <a:r>
              <a:rPr lang="ru-RU" sz="1500" dirty="0">
                <a:solidFill>
                  <a:srgbClr val="293A55"/>
                </a:solidFill>
                <a:latin typeface="+mj-lt"/>
              </a:rPr>
              <a:t>; </a:t>
            </a:r>
            <a:r>
              <a:rPr lang="ru-RU" sz="1500" dirty="0" err="1">
                <a:solidFill>
                  <a:srgbClr val="293A55"/>
                </a:solidFill>
                <a:latin typeface="+mj-lt"/>
              </a:rPr>
              <a:t>виготовлення</a:t>
            </a:r>
            <a:r>
              <a:rPr lang="ru-RU" sz="1500" dirty="0">
                <a:solidFill>
                  <a:srgbClr val="293A55"/>
                </a:solidFill>
                <a:latin typeface="+mj-lt"/>
              </a:rPr>
              <a:t> </a:t>
            </a:r>
            <a:r>
              <a:rPr lang="ru-RU" sz="1500" dirty="0" err="1">
                <a:solidFill>
                  <a:srgbClr val="293A55"/>
                </a:solidFill>
                <a:latin typeface="+mj-lt"/>
              </a:rPr>
              <a:t>технічної</a:t>
            </a:r>
            <a:r>
              <a:rPr lang="ru-RU" sz="1500" dirty="0">
                <a:solidFill>
                  <a:srgbClr val="293A55"/>
                </a:solidFill>
                <a:latin typeface="+mj-lt"/>
              </a:rPr>
              <a:t> </a:t>
            </a:r>
            <a:r>
              <a:rPr lang="ru-RU" sz="1500" dirty="0" err="1">
                <a:solidFill>
                  <a:srgbClr val="293A55"/>
                </a:solidFill>
                <a:latin typeface="+mj-lt"/>
              </a:rPr>
              <a:t>документації</a:t>
            </a:r>
            <a:r>
              <a:rPr lang="ru-RU" sz="1500" dirty="0">
                <a:solidFill>
                  <a:srgbClr val="293A55"/>
                </a:solidFill>
                <a:latin typeface="+mj-lt"/>
              </a:rPr>
              <a:t> на </a:t>
            </a:r>
            <a:r>
              <a:rPr lang="ru-RU" sz="1500" dirty="0" err="1">
                <a:solidFill>
                  <a:srgbClr val="293A55"/>
                </a:solidFill>
                <a:latin typeface="+mj-lt"/>
              </a:rPr>
              <a:t>земельні</a:t>
            </a:r>
            <a:r>
              <a:rPr lang="ru-RU" sz="1500" dirty="0">
                <a:solidFill>
                  <a:srgbClr val="293A55"/>
                </a:solidFill>
                <a:latin typeface="+mj-lt"/>
              </a:rPr>
              <a:t> </a:t>
            </a:r>
            <a:r>
              <a:rPr lang="ru-RU" sz="1500" dirty="0" err="1">
                <a:solidFill>
                  <a:srgbClr val="293A55"/>
                </a:solidFill>
                <a:latin typeface="+mj-lt"/>
              </a:rPr>
              <a:t>ділянки</a:t>
            </a:r>
            <a:r>
              <a:rPr lang="ru-RU" sz="1500" dirty="0">
                <a:solidFill>
                  <a:srgbClr val="293A55"/>
                </a:solidFill>
                <a:latin typeface="+mj-lt"/>
              </a:rPr>
              <a:t>; </a:t>
            </a:r>
            <a:r>
              <a:rPr lang="ru-RU" sz="1500" dirty="0" err="1">
                <a:solidFill>
                  <a:srgbClr val="293A55"/>
                </a:solidFill>
                <a:latin typeface="+mj-lt"/>
              </a:rPr>
              <a:t>визначення</a:t>
            </a:r>
            <a:r>
              <a:rPr lang="ru-RU" sz="1500" dirty="0">
                <a:solidFill>
                  <a:srgbClr val="293A55"/>
                </a:solidFill>
                <a:latin typeface="+mj-lt"/>
              </a:rPr>
              <a:t> меж </a:t>
            </a:r>
            <a:r>
              <a:rPr lang="ru-RU" sz="1500" dirty="0" err="1">
                <a:solidFill>
                  <a:srgbClr val="293A55"/>
                </a:solidFill>
                <a:latin typeface="+mj-lt"/>
              </a:rPr>
              <a:t>земельної</a:t>
            </a:r>
            <a:r>
              <a:rPr lang="ru-RU" sz="1500" dirty="0">
                <a:solidFill>
                  <a:srgbClr val="293A55"/>
                </a:solidFill>
                <a:latin typeface="+mj-lt"/>
              </a:rPr>
              <a:t> </a:t>
            </a:r>
            <a:r>
              <a:rPr lang="ru-RU" sz="1500" dirty="0" err="1">
                <a:solidFill>
                  <a:srgbClr val="293A55"/>
                </a:solidFill>
                <a:latin typeface="+mj-lt"/>
              </a:rPr>
              <a:t>ділянки</a:t>
            </a:r>
            <a:r>
              <a:rPr lang="ru-RU" sz="1500" dirty="0">
                <a:solidFill>
                  <a:srgbClr val="293A55"/>
                </a:solidFill>
                <a:latin typeface="+mj-lt"/>
              </a:rPr>
              <a:t> в </a:t>
            </a:r>
            <a:r>
              <a:rPr lang="ru-RU" sz="1500" dirty="0" err="1">
                <a:solidFill>
                  <a:srgbClr val="293A55"/>
                </a:solidFill>
                <a:latin typeface="+mj-lt"/>
              </a:rPr>
              <a:t>натурі</a:t>
            </a:r>
            <a:r>
              <a:rPr lang="ru-RU" sz="1500" dirty="0">
                <a:solidFill>
                  <a:srgbClr val="293A55"/>
                </a:solidFill>
                <a:latin typeface="+mj-lt"/>
              </a:rPr>
              <a:t>; </a:t>
            </a:r>
            <a:r>
              <a:rPr lang="ru-RU" sz="1500" dirty="0" err="1">
                <a:solidFill>
                  <a:srgbClr val="293A55"/>
                </a:solidFill>
                <a:latin typeface="+mj-lt"/>
              </a:rPr>
              <a:t>погодження</a:t>
            </a:r>
            <a:r>
              <a:rPr lang="ru-RU" sz="1500" dirty="0">
                <a:solidFill>
                  <a:srgbClr val="293A55"/>
                </a:solidFill>
                <a:latin typeface="+mj-lt"/>
              </a:rPr>
              <a:t> </a:t>
            </a:r>
            <a:r>
              <a:rPr lang="ru-RU" sz="1500" dirty="0" err="1">
                <a:solidFill>
                  <a:srgbClr val="293A55"/>
                </a:solidFill>
                <a:latin typeface="+mj-lt"/>
              </a:rPr>
              <a:t>із</a:t>
            </a:r>
            <a:r>
              <a:rPr lang="ru-RU" sz="1500" dirty="0">
                <a:solidFill>
                  <a:srgbClr val="293A55"/>
                </a:solidFill>
                <a:latin typeface="+mj-lt"/>
              </a:rPr>
              <a:t> </a:t>
            </a:r>
            <a:r>
              <a:rPr lang="ru-RU" sz="1500" dirty="0" err="1">
                <a:solidFill>
                  <a:srgbClr val="293A55"/>
                </a:solidFill>
                <a:latin typeface="+mj-lt"/>
              </a:rPr>
              <a:t>суміжними</a:t>
            </a:r>
            <a:r>
              <a:rPr lang="ru-RU" sz="1500" dirty="0">
                <a:solidFill>
                  <a:srgbClr val="293A55"/>
                </a:solidFill>
                <a:latin typeface="+mj-lt"/>
              </a:rPr>
              <a:t> </a:t>
            </a:r>
            <a:r>
              <a:rPr lang="ru-RU" sz="1500" dirty="0" err="1">
                <a:solidFill>
                  <a:srgbClr val="293A55"/>
                </a:solidFill>
                <a:latin typeface="+mj-lt"/>
              </a:rPr>
              <a:t>землевласниками</a:t>
            </a:r>
            <a:r>
              <a:rPr lang="ru-RU" sz="1500" dirty="0">
                <a:solidFill>
                  <a:srgbClr val="293A55"/>
                </a:solidFill>
                <a:latin typeface="+mj-lt"/>
              </a:rPr>
              <a:t> та </a:t>
            </a:r>
            <a:r>
              <a:rPr lang="ru-RU" sz="1500" dirty="0" err="1">
                <a:solidFill>
                  <a:srgbClr val="293A55"/>
                </a:solidFill>
                <a:latin typeface="+mj-lt"/>
              </a:rPr>
              <a:t>землекористувачами</a:t>
            </a:r>
            <a:r>
              <a:rPr lang="ru-RU" sz="1500" dirty="0">
                <a:solidFill>
                  <a:srgbClr val="293A55"/>
                </a:solidFill>
                <a:latin typeface="+mj-lt"/>
              </a:rPr>
              <a:t>; </a:t>
            </a:r>
            <a:r>
              <a:rPr lang="ru-RU" sz="1500" dirty="0" err="1">
                <a:solidFill>
                  <a:srgbClr val="293A55"/>
                </a:solidFill>
                <a:latin typeface="+mj-lt"/>
              </a:rPr>
              <a:t>одержання</a:t>
            </a:r>
            <a:r>
              <a:rPr lang="ru-RU" sz="1500" dirty="0">
                <a:solidFill>
                  <a:srgbClr val="293A55"/>
                </a:solidFill>
                <a:latin typeface="+mj-lt"/>
              </a:rPr>
              <a:t> у </a:t>
            </a:r>
            <a:r>
              <a:rPr lang="ru-RU" sz="1500" dirty="0" err="1">
                <a:solidFill>
                  <a:srgbClr val="293A55"/>
                </a:solidFill>
                <a:latin typeface="+mj-lt"/>
              </a:rPr>
              <a:t>встановленому</a:t>
            </a:r>
            <a:r>
              <a:rPr lang="ru-RU" sz="1500" dirty="0">
                <a:solidFill>
                  <a:srgbClr val="293A55"/>
                </a:solidFill>
                <a:latin typeface="+mj-lt"/>
              </a:rPr>
              <a:t> порядку державного акта на землю; </a:t>
            </a:r>
            <a:r>
              <a:rPr lang="ru-RU" sz="1500" dirty="0" err="1">
                <a:solidFill>
                  <a:srgbClr val="293A55"/>
                </a:solidFill>
                <a:latin typeface="+mj-lt"/>
              </a:rPr>
              <a:t>реєстрація</a:t>
            </a:r>
            <a:r>
              <a:rPr lang="ru-RU" sz="1500" dirty="0">
                <a:solidFill>
                  <a:srgbClr val="293A55"/>
                </a:solidFill>
                <a:latin typeface="+mj-lt"/>
              </a:rPr>
              <a:t> права </a:t>
            </a:r>
            <a:r>
              <a:rPr lang="ru-RU" sz="1500" dirty="0" err="1">
                <a:solidFill>
                  <a:srgbClr val="293A55"/>
                </a:solidFill>
                <a:latin typeface="+mj-lt"/>
              </a:rPr>
              <a:t>власності</a:t>
            </a:r>
            <a:r>
              <a:rPr lang="ru-RU" sz="1500" dirty="0">
                <a:solidFill>
                  <a:srgbClr val="293A55"/>
                </a:solidFill>
                <a:latin typeface="+mj-lt"/>
              </a:rPr>
              <a:t> на </a:t>
            </a:r>
            <a:r>
              <a:rPr lang="ru-RU" sz="1500" dirty="0" err="1">
                <a:solidFill>
                  <a:srgbClr val="293A55"/>
                </a:solidFill>
                <a:latin typeface="+mj-lt"/>
              </a:rPr>
              <a:t>земельну</a:t>
            </a:r>
            <a:r>
              <a:rPr lang="ru-RU" sz="1500" dirty="0">
                <a:solidFill>
                  <a:srgbClr val="293A55"/>
                </a:solidFill>
                <a:latin typeface="+mj-lt"/>
              </a:rPr>
              <a:t> </a:t>
            </a:r>
            <a:r>
              <a:rPr lang="ru-RU" sz="1500" dirty="0" err="1">
                <a:solidFill>
                  <a:srgbClr val="293A55"/>
                </a:solidFill>
                <a:latin typeface="+mj-lt"/>
              </a:rPr>
              <a:t>ділянку</a:t>
            </a:r>
            <a:r>
              <a:rPr lang="ru-RU" sz="1500" dirty="0">
                <a:solidFill>
                  <a:srgbClr val="293A55"/>
                </a:solidFill>
                <a:latin typeface="+mj-lt"/>
              </a:rPr>
              <a:t>. </a:t>
            </a:r>
            <a:r>
              <a:rPr lang="ru-RU" sz="1500" dirty="0" err="1">
                <a:solidFill>
                  <a:srgbClr val="293A55"/>
                </a:solidFill>
                <a:latin typeface="+mj-lt"/>
              </a:rPr>
              <a:t>Якщо</a:t>
            </a:r>
            <a:r>
              <a:rPr lang="ru-RU" sz="1500" dirty="0">
                <a:solidFill>
                  <a:srgbClr val="293A55"/>
                </a:solidFill>
                <a:latin typeface="+mj-lt"/>
              </a:rPr>
              <a:t> </a:t>
            </a:r>
            <a:r>
              <a:rPr lang="ru-RU" sz="1500" dirty="0" err="1">
                <a:solidFill>
                  <a:srgbClr val="293A55"/>
                </a:solidFill>
                <a:latin typeface="+mj-lt"/>
              </a:rPr>
              <a:t>зазначені</a:t>
            </a:r>
            <a:r>
              <a:rPr lang="ru-RU" sz="1500" dirty="0">
                <a:solidFill>
                  <a:srgbClr val="293A55"/>
                </a:solidFill>
                <a:latin typeface="+mj-lt"/>
              </a:rPr>
              <a:t> </a:t>
            </a:r>
            <a:r>
              <a:rPr lang="ru-RU" sz="1500" dirty="0" err="1">
                <a:solidFill>
                  <a:srgbClr val="293A55"/>
                </a:solidFill>
                <a:latin typeface="+mj-lt"/>
              </a:rPr>
              <a:t>вимоги</a:t>
            </a:r>
            <a:r>
              <a:rPr lang="ru-RU" sz="1500" dirty="0">
                <a:solidFill>
                  <a:srgbClr val="293A55"/>
                </a:solidFill>
                <a:latin typeface="+mj-lt"/>
              </a:rPr>
              <a:t> </a:t>
            </a:r>
            <a:r>
              <a:rPr lang="ru-RU" sz="1500" dirty="0" err="1">
                <a:solidFill>
                  <a:srgbClr val="293A55"/>
                </a:solidFill>
                <a:latin typeface="+mj-lt"/>
              </a:rPr>
              <a:t>спадкодавцем</a:t>
            </a:r>
            <a:r>
              <a:rPr lang="ru-RU" sz="1500" dirty="0">
                <a:solidFill>
                  <a:srgbClr val="293A55"/>
                </a:solidFill>
                <a:latin typeface="+mj-lt"/>
              </a:rPr>
              <a:t> не </a:t>
            </a:r>
            <a:r>
              <a:rPr lang="ru-RU" sz="1500" dirty="0" err="1">
                <a:solidFill>
                  <a:srgbClr val="293A55"/>
                </a:solidFill>
                <a:latin typeface="+mj-lt"/>
              </a:rPr>
              <a:t>дотримано</a:t>
            </a:r>
            <a:r>
              <a:rPr lang="ru-RU" sz="1500" dirty="0">
                <a:solidFill>
                  <a:srgbClr val="293A55"/>
                </a:solidFill>
                <a:latin typeface="+mj-lt"/>
              </a:rPr>
              <a:t> - право </a:t>
            </a:r>
            <a:r>
              <a:rPr lang="ru-RU" sz="1500" dirty="0" err="1">
                <a:solidFill>
                  <a:srgbClr val="293A55"/>
                </a:solidFill>
                <a:latin typeface="+mj-lt"/>
              </a:rPr>
              <a:t>власності</a:t>
            </a:r>
            <a:r>
              <a:rPr lang="ru-RU" sz="1500" dirty="0">
                <a:solidFill>
                  <a:srgbClr val="293A55"/>
                </a:solidFill>
                <a:latin typeface="+mj-lt"/>
              </a:rPr>
              <a:t> на </a:t>
            </a:r>
            <a:r>
              <a:rPr lang="ru-RU" sz="1500" dirty="0" err="1">
                <a:solidFill>
                  <a:srgbClr val="293A55"/>
                </a:solidFill>
                <a:latin typeface="+mj-lt"/>
              </a:rPr>
              <a:t>конкретні</a:t>
            </a:r>
            <a:r>
              <a:rPr lang="ru-RU" sz="1500" dirty="0">
                <a:solidFill>
                  <a:srgbClr val="293A55"/>
                </a:solidFill>
                <a:latin typeface="+mj-lt"/>
              </a:rPr>
              <a:t> </a:t>
            </a:r>
            <a:r>
              <a:rPr lang="ru-RU" sz="1500" dirty="0" err="1">
                <a:solidFill>
                  <a:srgbClr val="293A55"/>
                </a:solidFill>
                <a:latin typeface="+mj-lt"/>
              </a:rPr>
              <a:t>земельні</a:t>
            </a:r>
            <a:r>
              <a:rPr lang="ru-RU" sz="1500" dirty="0">
                <a:solidFill>
                  <a:srgbClr val="293A55"/>
                </a:solidFill>
                <a:latin typeface="+mj-lt"/>
              </a:rPr>
              <a:t> </a:t>
            </a:r>
            <a:r>
              <a:rPr lang="ru-RU" sz="1500" dirty="0" err="1">
                <a:solidFill>
                  <a:srgbClr val="293A55"/>
                </a:solidFill>
                <a:latin typeface="+mj-lt"/>
              </a:rPr>
              <a:t>ділянки</a:t>
            </a:r>
            <a:r>
              <a:rPr lang="ru-RU" sz="1500" dirty="0">
                <a:solidFill>
                  <a:srgbClr val="293A55"/>
                </a:solidFill>
                <a:latin typeface="+mj-lt"/>
              </a:rPr>
              <a:t> не </a:t>
            </a:r>
            <a:r>
              <a:rPr lang="ru-RU" sz="1500" dirty="0" err="1">
                <a:solidFill>
                  <a:srgbClr val="293A55"/>
                </a:solidFill>
                <a:latin typeface="+mj-lt"/>
              </a:rPr>
              <a:t>виникає</a:t>
            </a:r>
            <a:r>
              <a:rPr lang="ru-RU" sz="1500" dirty="0">
                <a:solidFill>
                  <a:srgbClr val="293A55"/>
                </a:solidFill>
                <a:latin typeface="+mj-lt"/>
              </a:rPr>
              <a:t> та </a:t>
            </a:r>
            <a:r>
              <a:rPr lang="ru-RU" sz="1500" dirty="0" err="1">
                <a:solidFill>
                  <a:srgbClr val="293A55"/>
                </a:solidFill>
                <a:latin typeface="+mj-lt"/>
              </a:rPr>
              <a:t>відповідно</a:t>
            </a:r>
            <a:r>
              <a:rPr lang="ru-RU" sz="1500" dirty="0">
                <a:solidFill>
                  <a:srgbClr val="293A55"/>
                </a:solidFill>
                <a:latin typeface="+mj-lt"/>
              </a:rPr>
              <a:t> до </a:t>
            </a:r>
            <a:r>
              <a:rPr lang="ru-RU" sz="1500" dirty="0" err="1">
                <a:solidFill>
                  <a:srgbClr val="293A55"/>
                </a:solidFill>
                <a:latin typeface="+mj-lt"/>
              </a:rPr>
              <a:t>статті</a:t>
            </a:r>
            <a:r>
              <a:rPr lang="ru-RU" sz="1500" dirty="0">
                <a:solidFill>
                  <a:srgbClr val="293A55"/>
                </a:solidFill>
                <a:latin typeface="+mj-lt"/>
              </a:rPr>
              <a:t> 1216 ЦК не переходить до </a:t>
            </a:r>
            <a:r>
              <a:rPr lang="ru-RU" sz="1500" dirty="0" err="1">
                <a:solidFill>
                  <a:srgbClr val="293A55"/>
                </a:solidFill>
                <a:latin typeface="+mj-lt"/>
              </a:rPr>
              <a:t>спадкоємців</a:t>
            </a:r>
            <a:r>
              <a:rPr lang="ru-RU" sz="1500" dirty="0">
                <a:solidFill>
                  <a:srgbClr val="293A55"/>
                </a:solidFill>
                <a:latin typeface="+mj-lt"/>
              </a:rPr>
              <a:t> у порядку </a:t>
            </a:r>
            <a:r>
              <a:rPr lang="ru-RU" sz="1500" dirty="0" err="1">
                <a:solidFill>
                  <a:srgbClr val="293A55"/>
                </a:solidFill>
                <a:latin typeface="+mj-lt"/>
              </a:rPr>
              <a:t>спадкування</a:t>
            </a:r>
            <a:r>
              <a:rPr lang="ru-RU" sz="1500" dirty="0">
                <a:solidFill>
                  <a:srgbClr val="293A55"/>
                </a:solidFill>
                <a:latin typeface="+mj-lt"/>
              </a:rPr>
              <a:t>, за </a:t>
            </a:r>
            <a:r>
              <a:rPr lang="ru-RU" sz="1500" dirty="0" err="1">
                <a:solidFill>
                  <a:srgbClr val="293A55"/>
                </a:solidFill>
                <a:latin typeface="+mj-lt"/>
              </a:rPr>
              <a:t>винятком</a:t>
            </a:r>
            <a:r>
              <a:rPr lang="ru-RU" sz="1500" dirty="0">
                <a:solidFill>
                  <a:srgbClr val="293A55"/>
                </a:solidFill>
                <a:latin typeface="+mj-lt"/>
              </a:rPr>
              <a:t> </a:t>
            </a:r>
            <a:r>
              <a:rPr lang="ru-RU" sz="1500" dirty="0" err="1">
                <a:solidFill>
                  <a:srgbClr val="293A55"/>
                </a:solidFill>
                <a:latin typeface="+mj-lt"/>
              </a:rPr>
              <a:t>встановлених</a:t>
            </a:r>
            <a:r>
              <a:rPr lang="ru-RU" sz="1500" dirty="0">
                <a:solidFill>
                  <a:srgbClr val="293A55"/>
                </a:solidFill>
                <a:latin typeface="+mj-lt"/>
              </a:rPr>
              <a:t> </a:t>
            </a:r>
            <a:r>
              <a:rPr lang="ru-RU" sz="1500" dirty="0" err="1">
                <a:solidFill>
                  <a:srgbClr val="293A55"/>
                </a:solidFill>
                <a:latin typeface="+mj-lt"/>
              </a:rPr>
              <a:t>випадків</a:t>
            </a:r>
            <a:r>
              <a:rPr lang="ru-RU" sz="1500" dirty="0">
                <a:solidFill>
                  <a:srgbClr val="293A55"/>
                </a:solidFill>
                <a:latin typeface="+mj-lt"/>
              </a:rPr>
              <a:t>, на </a:t>
            </a:r>
            <a:r>
              <a:rPr lang="ru-RU" sz="1500" dirty="0" err="1">
                <a:solidFill>
                  <a:srgbClr val="293A55"/>
                </a:solidFill>
                <a:latin typeface="+mj-lt"/>
              </a:rPr>
              <a:t>які</a:t>
            </a:r>
            <a:r>
              <a:rPr lang="ru-RU" sz="1500" dirty="0">
                <a:solidFill>
                  <a:srgbClr val="293A55"/>
                </a:solidFill>
                <a:latin typeface="+mj-lt"/>
              </a:rPr>
              <a:t> </a:t>
            </a:r>
            <a:r>
              <a:rPr lang="ru-RU" sz="1500" dirty="0" err="1">
                <a:solidFill>
                  <a:srgbClr val="293A55"/>
                </a:solidFill>
                <a:latin typeface="+mj-lt"/>
              </a:rPr>
              <a:t>поширюється</a:t>
            </a:r>
            <a:r>
              <a:rPr lang="ru-RU" sz="1500" dirty="0">
                <a:solidFill>
                  <a:srgbClr val="293A55"/>
                </a:solidFill>
                <a:latin typeface="+mj-lt"/>
              </a:rPr>
              <a:t> </a:t>
            </a:r>
            <a:r>
              <a:rPr lang="ru-RU" sz="1500" dirty="0" err="1">
                <a:solidFill>
                  <a:srgbClr val="293A55"/>
                </a:solidFill>
                <a:latin typeface="+mj-lt"/>
              </a:rPr>
              <a:t>дія</a:t>
            </a:r>
            <a:r>
              <a:rPr lang="ru-RU" sz="1500" dirty="0">
                <a:solidFill>
                  <a:srgbClr val="293A55"/>
                </a:solidFill>
                <a:latin typeface="+mj-lt"/>
              </a:rPr>
              <a:t> пункту 1 </a:t>
            </a:r>
            <a:r>
              <a:rPr lang="ru-RU" sz="1500" dirty="0" err="1">
                <a:solidFill>
                  <a:srgbClr val="293A55"/>
                </a:solidFill>
                <a:latin typeface="+mj-lt"/>
              </a:rPr>
              <a:t>розділу</a:t>
            </a:r>
            <a:r>
              <a:rPr lang="ru-RU" sz="1500" dirty="0">
                <a:solidFill>
                  <a:srgbClr val="293A55"/>
                </a:solidFill>
                <a:latin typeface="+mj-lt"/>
              </a:rPr>
              <a:t> X «</a:t>
            </a:r>
            <a:r>
              <a:rPr lang="ru-RU" sz="1500" dirty="0" err="1">
                <a:solidFill>
                  <a:srgbClr val="293A55"/>
                </a:solidFill>
                <a:latin typeface="+mj-lt"/>
              </a:rPr>
              <a:t>Перехідні</a:t>
            </a:r>
            <a:r>
              <a:rPr lang="ru-RU" sz="1500" dirty="0">
                <a:solidFill>
                  <a:srgbClr val="293A55"/>
                </a:solidFill>
                <a:latin typeface="+mj-lt"/>
              </a:rPr>
              <a:t> </a:t>
            </a:r>
            <a:r>
              <a:rPr lang="ru-RU" sz="1500" dirty="0" err="1">
                <a:solidFill>
                  <a:srgbClr val="293A55"/>
                </a:solidFill>
                <a:latin typeface="+mj-lt"/>
              </a:rPr>
              <a:t>положення</a:t>
            </a:r>
            <a:r>
              <a:rPr lang="ru-RU" sz="1500" dirty="0">
                <a:solidFill>
                  <a:srgbClr val="293A55"/>
                </a:solidFill>
                <a:latin typeface="+mj-lt"/>
              </a:rPr>
              <a:t>» Земельного Кодексу </a:t>
            </a:r>
            <a:r>
              <a:rPr lang="ru-RU" sz="1500" dirty="0" err="1" smtClean="0">
                <a:solidFill>
                  <a:srgbClr val="293A55"/>
                </a:solidFill>
                <a:latin typeface="+mj-lt"/>
              </a:rPr>
              <a:t>України</a:t>
            </a:r>
            <a:r>
              <a:rPr lang="ru-RU" sz="1500" dirty="0" smtClean="0">
                <a:solidFill>
                  <a:srgbClr val="293A55"/>
                </a:solidFill>
                <a:latin typeface="+mj-lt"/>
              </a:rPr>
              <a:t>…</a:t>
            </a:r>
          </a:p>
          <a:p>
            <a:pPr algn="just"/>
            <a:r>
              <a:rPr lang="ru-RU" sz="1500" dirty="0" smtClean="0">
                <a:solidFill>
                  <a:srgbClr val="293A55"/>
                </a:solidFill>
                <a:latin typeface="+mj-lt"/>
              </a:rPr>
              <a:t> </a:t>
            </a:r>
            <a:endParaRPr lang="ru-RU" sz="1500" i="0" dirty="0">
              <a:solidFill>
                <a:srgbClr val="293A55"/>
              </a:solidFill>
              <a:effectLst/>
              <a:latin typeface="+mj-lt"/>
            </a:endParaRPr>
          </a:p>
        </p:txBody>
      </p:sp>
    </p:spTree>
    <p:extLst>
      <p:ext uri="{BB962C8B-B14F-4D97-AF65-F5344CB8AC3E}">
        <p14:creationId xmlns:p14="http://schemas.microsoft.com/office/powerpoint/2010/main" val="112697883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31235" y="600169"/>
            <a:ext cx="11025051" cy="6093976"/>
          </a:xfrm>
          <a:prstGeom prst="rect">
            <a:avLst/>
          </a:prstGeom>
        </p:spPr>
        <p:txBody>
          <a:bodyPr wrap="square">
            <a:spAutoFit/>
          </a:bodyPr>
          <a:lstStyle/>
          <a:p>
            <a:pPr algn="just"/>
            <a:r>
              <a:rPr lang="ru-RU" sz="1500" dirty="0" err="1" smtClean="0">
                <a:solidFill>
                  <a:srgbClr val="293A55"/>
                </a:solidFill>
                <a:latin typeface="+mj-lt"/>
              </a:rPr>
              <a:t>Якщо</a:t>
            </a:r>
            <a:r>
              <a:rPr lang="ru-RU" sz="1500" dirty="0" smtClean="0">
                <a:solidFill>
                  <a:srgbClr val="293A55"/>
                </a:solidFill>
                <a:latin typeface="+mj-lt"/>
              </a:rPr>
              <a:t> </a:t>
            </a:r>
            <a:r>
              <a:rPr lang="ru-RU" sz="1500" dirty="0" err="1">
                <a:solidFill>
                  <a:srgbClr val="293A55"/>
                </a:solidFill>
                <a:latin typeface="+mj-lt"/>
              </a:rPr>
              <a:t>спадкодавець</a:t>
            </a:r>
            <a:r>
              <a:rPr lang="ru-RU" sz="1500" dirty="0">
                <a:solidFill>
                  <a:srgbClr val="293A55"/>
                </a:solidFill>
                <a:latin typeface="+mj-lt"/>
              </a:rPr>
              <a:t> не </a:t>
            </a:r>
            <a:r>
              <a:rPr lang="ru-RU" sz="1500" dirty="0" err="1">
                <a:solidFill>
                  <a:srgbClr val="293A55"/>
                </a:solidFill>
                <a:latin typeface="+mj-lt"/>
              </a:rPr>
              <a:t>набув</a:t>
            </a:r>
            <a:r>
              <a:rPr lang="ru-RU" sz="1500" dirty="0">
                <a:solidFill>
                  <a:srgbClr val="293A55"/>
                </a:solidFill>
                <a:latin typeface="+mj-lt"/>
              </a:rPr>
              <a:t> права </a:t>
            </a:r>
            <a:r>
              <a:rPr lang="ru-RU" sz="1500" dirty="0" err="1">
                <a:solidFill>
                  <a:srgbClr val="293A55"/>
                </a:solidFill>
                <a:latin typeface="+mj-lt"/>
              </a:rPr>
              <a:t>власності</a:t>
            </a:r>
            <a:r>
              <a:rPr lang="ru-RU" sz="1500" dirty="0">
                <a:solidFill>
                  <a:srgbClr val="293A55"/>
                </a:solidFill>
                <a:latin typeface="+mj-lt"/>
              </a:rPr>
              <a:t> на </a:t>
            </a:r>
            <a:r>
              <a:rPr lang="ru-RU" sz="1500" dirty="0" err="1">
                <a:solidFill>
                  <a:srgbClr val="293A55"/>
                </a:solidFill>
                <a:latin typeface="+mj-lt"/>
              </a:rPr>
              <a:t>земельну</a:t>
            </a:r>
            <a:r>
              <a:rPr lang="ru-RU" sz="1500" dirty="0">
                <a:solidFill>
                  <a:srgbClr val="293A55"/>
                </a:solidFill>
                <a:latin typeface="+mj-lt"/>
              </a:rPr>
              <a:t> </a:t>
            </a:r>
            <a:r>
              <a:rPr lang="ru-RU" sz="1500" dirty="0" err="1">
                <a:solidFill>
                  <a:srgbClr val="293A55"/>
                </a:solidFill>
                <a:latin typeface="+mj-lt"/>
              </a:rPr>
              <a:t>ділянку</a:t>
            </a:r>
            <a:r>
              <a:rPr lang="ru-RU" sz="1500" dirty="0">
                <a:solidFill>
                  <a:srgbClr val="293A55"/>
                </a:solidFill>
                <a:latin typeface="+mj-lt"/>
              </a:rPr>
              <a:t> </a:t>
            </a:r>
            <a:r>
              <a:rPr lang="ru-RU" sz="1500" dirty="0" err="1">
                <a:solidFill>
                  <a:srgbClr val="293A55"/>
                </a:solidFill>
                <a:latin typeface="+mj-lt"/>
              </a:rPr>
              <a:t>згідно</a:t>
            </a:r>
            <a:r>
              <a:rPr lang="ru-RU" sz="1500" dirty="0">
                <a:solidFill>
                  <a:srgbClr val="293A55"/>
                </a:solidFill>
                <a:latin typeface="+mj-lt"/>
              </a:rPr>
              <a:t> </a:t>
            </a:r>
            <a:r>
              <a:rPr lang="ru-RU" sz="1500" dirty="0" err="1">
                <a:solidFill>
                  <a:srgbClr val="293A55"/>
                </a:solidFill>
                <a:latin typeface="+mj-lt"/>
              </a:rPr>
              <a:t>зі</a:t>
            </a:r>
            <a:r>
              <a:rPr lang="ru-RU" sz="1500" dirty="0">
                <a:solidFill>
                  <a:srgbClr val="293A55"/>
                </a:solidFill>
                <a:latin typeface="+mj-lt"/>
              </a:rPr>
              <a:t> </a:t>
            </a:r>
            <a:r>
              <a:rPr lang="ru-RU" sz="1500" dirty="0" err="1">
                <a:solidFill>
                  <a:srgbClr val="293A55"/>
                </a:solidFill>
                <a:latin typeface="+mj-lt"/>
              </a:rPr>
              <a:t>статтею</a:t>
            </a:r>
            <a:r>
              <a:rPr lang="ru-RU" sz="1500" dirty="0">
                <a:solidFill>
                  <a:srgbClr val="293A55"/>
                </a:solidFill>
                <a:latin typeface="+mj-lt"/>
              </a:rPr>
              <a:t> 125 ЗК </a:t>
            </a:r>
            <a:r>
              <a:rPr lang="ru-RU" sz="1500" dirty="0" err="1">
                <a:solidFill>
                  <a:srgbClr val="293A55"/>
                </a:solidFill>
                <a:latin typeface="+mj-lt"/>
              </a:rPr>
              <a:t>України</a:t>
            </a:r>
            <a:r>
              <a:rPr lang="ru-RU" sz="1500" dirty="0">
                <a:solidFill>
                  <a:srgbClr val="293A55"/>
                </a:solidFill>
                <a:latin typeface="+mj-lt"/>
              </a:rPr>
              <a:t>, </a:t>
            </a:r>
            <a:r>
              <a:rPr lang="ru-RU" sz="1500" dirty="0" err="1">
                <a:solidFill>
                  <a:srgbClr val="293A55"/>
                </a:solidFill>
                <a:latin typeface="+mj-lt"/>
              </a:rPr>
              <a:t>проте</a:t>
            </a:r>
            <a:r>
              <a:rPr lang="ru-RU" sz="1500" dirty="0">
                <a:solidFill>
                  <a:srgbClr val="293A55"/>
                </a:solidFill>
                <a:latin typeface="+mj-lt"/>
              </a:rPr>
              <a:t> </a:t>
            </a:r>
            <a:r>
              <a:rPr lang="ru-RU" sz="1500" dirty="0" err="1">
                <a:solidFill>
                  <a:srgbClr val="293A55"/>
                </a:solidFill>
                <a:latin typeface="+mj-lt"/>
              </a:rPr>
              <a:t>розпочав</a:t>
            </a:r>
            <a:r>
              <a:rPr lang="ru-RU" sz="1500" dirty="0">
                <a:solidFill>
                  <a:srgbClr val="293A55"/>
                </a:solidFill>
                <a:latin typeface="+mj-lt"/>
              </a:rPr>
              <a:t> процедуру </a:t>
            </a:r>
            <a:r>
              <a:rPr lang="ru-RU" sz="1500" dirty="0" err="1">
                <a:solidFill>
                  <a:srgbClr val="293A55"/>
                </a:solidFill>
                <a:latin typeface="+mj-lt"/>
              </a:rPr>
              <a:t>приватизації</a:t>
            </a:r>
            <a:r>
              <a:rPr lang="ru-RU" sz="1500" dirty="0">
                <a:solidFill>
                  <a:srgbClr val="293A55"/>
                </a:solidFill>
                <a:latin typeface="+mj-lt"/>
              </a:rPr>
              <a:t> </a:t>
            </a:r>
            <a:r>
              <a:rPr lang="ru-RU" sz="1500" dirty="0" err="1">
                <a:solidFill>
                  <a:srgbClr val="293A55"/>
                </a:solidFill>
                <a:latin typeface="+mj-lt"/>
              </a:rPr>
              <a:t>земельної</a:t>
            </a:r>
            <a:r>
              <a:rPr lang="ru-RU" sz="1500" dirty="0">
                <a:solidFill>
                  <a:srgbClr val="293A55"/>
                </a:solidFill>
                <a:latin typeface="+mj-lt"/>
              </a:rPr>
              <a:t> </a:t>
            </a:r>
            <a:r>
              <a:rPr lang="ru-RU" sz="1500" dirty="0" err="1">
                <a:solidFill>
                  <a:srgbClr val="293A55"/>
                </a:solidFill>
                <a:latin typeface="+mj-lt"/>
              </a:rPr>
              <a:t>ділянки</a:t>
            </a:r>
            <a:r>
              <a:rPr lang="ru-RU" sz="1500" dirty="0">
                <a:solidFill>
                  <a:srgbClr val="293A55"/>
                </a:solidFill>
                <a:latin typeface="+mj-lt"/>
              </a:rPr>
              <a:t> </a:t>
            </a:r>
            <a:r>
              <a:rPr lang="ru-RU" sz="1500" dirty="0" err="1">
                <a:solidFill>
                  <a:srgbClr val="293A55"/>
                </a:solidFill>
                <a:latin typeface="+mj-lt"/>
              </a:rPr>
              <a:t>відповідно</a:t>
            </a:r>
            <a:r>
              <a:rPr lang="ru-RU" sz="1500" dirty="0">
                <a:solidFill>
                  <a:srgbClr val="293A55"/>
                </a:solidFill>
                <a:latin typeface="+mj-lt"/>
              </a:rPr>
              <a:t> до чинного </a:t>
            </a:r>
            <a:r>
              <a:rPr lang="ru-RU" sz="1500" dirty="0" err="1">
                <a:solidFill>
                  <a:srgbClr val="293A55"/>
                </a:solidFill>
                <a:latin typeface="+mj-lt"/>
              </a:rPr>
              <a:t>законодавства</a:t>
            </a:r>
            <a:r>
              <a:rPr lang="ru-RU" sz="1500" dirty="0">
                <a:solidFill>
                  <a:srgbClr val="293A55"/>
                </a:solidFill>
                <a:latin typeface="+mj-lt"/>
              </a:rPr>
              <a:t> </a:t>
            </a:r>
            <a:r>
              <a:rPr lang="ru-RU" sz="1500" dirty="0" err="1">
                <a:solidFill>
                  <a:srgbClr val="293A55"/>
                </a:solidFill>
                <a:latin typeface="+mj-lt"/>
              </a:rPr>
              <a:t>України</a:t>
            </a:r>
            <a:r>
              <a:rPr lang="ru-RU" sz="1500" dirty="0">
                <a:solidFill>
                  <a:srgbClr val="293A55"/>
                </a:solidFill>
                <a:latin typeface="+mj-lt"/>
              </a:rPr>
              <a:t>, а органами </a:t>
            </a:r>
            <a:r>
              <a:rPr lang="ru-RU" sz="1500" dirty="0" err="1">
                <a:solidFill>
                  <a:srgbClr val="293A55"/>
                </a:solidFill>
                <a:latin typeface="+mj-lt"/>
              </a:rPr>
              <a:t>місцевого</a:t>
            </a:r>
            <a:r>
              <a:rPr lang="ru-RU" sz="1500" dirty="0">
                <a:solidFill>
                  <a:srgbClr val="293A55"/>
                </a:solidFill>
                <a:latin typeface="+mj-lt"/>
              </a:rPr>
              <a:t> </a:t>
            </a:r>
            <a:r>
              <a:rPr lang="ru-RU" sz="1500" dirty="0" err="1">
                <a:solidFill>
                  <a:srgbClr val="293A55"/>
                </a:solidFill>
                <a:latin typeface="+mj-lt"/>
              </a:rPr>
              <a:t>самоврядування</a:t>
            </a:r>
            <a:r>
              <a:rPr lang="ru-RU" sz="1500" dirty="0">
                <a:solidFill>
                  <a:srgbClr val="293A55"/>
                </a:solidFill>
                <a:latin typeface="+mj-lt"/>
              </a:rPr>
              <a:t> </a:t>
            </a:r>
            <a:r>
              <a:rPr lang="ru-RU" sz="1500" dirty="0" err="1">
                <a:solidFill>
                  <a:srgbClr val="293A55"/>
                </a:solidFill>
                <a:latin typeface="+mj-lt"/>
              </a:rPr>
              <a:t>відмовлено</a:t>
            </a:r>
            <a:r>
              <a:rPr lang="ru-RU" sz="1500" dirty="0">
                <a:solidFill>
                  <a:srgbClr val="293A55"/>
                </a:solidFill>
                <a:latin typeface="+mj-lt"/>
              </a:rPr>
              <a:t> </a:t>
            </a:r>
            <a:r>
              <a:rPr lang="ru-RU" sz="1500" dirty="0" err="1">
                <a:solidFill>
                  <a:srgbClr val="293A55"/>
                </a:solidFill>
                <a:latin typeface="+mj-lt"/>
              </a:rPr>
              <a:t>спадкоємцям</a:t>
            </a:r>
            <a:r>
              <a:rPr lang="ru-RU" sz="1500" dirty="0">
                <a:solidFill>
                  <a:srgbClr val="293A55"/>
                </a:solidFill>
                <a:latin typeface="+mj-lt"/>
              </a:rPr>
              <a:t> у </a:t>
            </a:r>
            <a:r>
              <a:rPr lang="ru-RU" sz="1500" dirty="0" err="1">
                <a:solidFill>
                  <a:srgbClr val="293A55"/>
                </a:solidFill>
                <a:latin typeface="+mj-lt"/>
              </a:rPr>
              <a:t>завершенні</a:t>
            </a:r>
            <a:r>
              <a:rPr lang="ru-RU" sz="1500" dirty="0">
                <a:solidFill>
                  <a:srgbClr val="293A55"/>
                </a:solidFill>
                <a:latin typeface="+mj-lt"/>
              </a:rPr>
              <a:t> </a:t>
            </a:r>
            <a:r>
              <a:rPr lang="ru-RU" sz="1500" dirty="0" err="1">
                <a:solidFill>
                  <a:srgbClr val="293A55"/>
                </a:solidFill>
                <a:latin typeface="+mj-lt"/>
              </a:rPr>
              <a:t>процедури</a:t>
            </a:r>
            <a:r>
              <a:rPr lang="ru-RU" sz="1500" dirty="0">
                <a:solidFill>
                  <a:srgbClr val="293A55"/>
                </a:solidFill>
                <a:latin typeface="+mj-lt"/>
              </a:rPr>
              <a:t> </a:t>
            </a:r>
            <a:r>
              <a:rPr lang="ru-RU" sz="1500" dirty="0" err="1">
                <a:solidFill>
                  <a:srgbClr val="293A55"/>
                </a:solidFill>
                <a:latin typeface="+mj-lt"/>
              </a:rPr>
              <a:t>приватизації</a:t>
            </a:r>
            <a:r>
              <a:rPr lang="ru-RU" sz="1500" dirty="0">
                <a:solidFill>
                  <a:srgbClr val="293A55"/>
                </a:solidFill>
                <a:latin typeface="+mj-lt"/>
              </a:rPr>
              <a:t>, то </a:t>
            </a:r>
            <a:r>
              <a:rPr lang="ru-RU" sz="1500" dirty="0" err="1">
                <a:solidFill>
                  <a:srgbClr val="293A55"/>
                </a:solidFill>
                <a:latin typeface="+mj-lt"/>
              </a:rPr>
              <a:t>спадкоємці</a:t>
            </a:r>
            <a:r>
              <a:rPr lang="ru-RU" sz="1500" dirty="0">
                <a:solidFill>
                  <a:srgbClr val="293A55"/>
                </a:solidFill>
                <a:latin typeface="+mj-lt"/>
              </a:rPr>
              <a:t> </a:t>
            </a:r>
            <a:r>
              <a:rPr lang="ru-RU" sz="1500" dirty="0" err="1">
                <a:solidFill>
                  <a:srgbClr val="293A55"/>
                </a:solidFill>
                <a:latin typeface="+mj-lt"/>
              </a:rPr>
              <a:t>мають</a:t>
            </a:r>
            <a:r>
              <a:rPr lang="ru-RU" sz="1500" dirty="0">
                <a:solidFill>
                  <a:srgbClr val="293A55"/>
                </a:solidFill>
                <a:latin typeface="+mj-lt"/>
              </a:rPr>
              <a:t> право </a:t>
            </a:r>
            <a:r>
              <a:rPr lang="ru-RU" sz="1500" dirty="0" err="1">
                <a:solidFill>
                  <a:srgbClr val="293A55"/>
                </a:solidFill>
                <a:latin typeface="+mj-lt"/>
              </a:rPr>
              <a:t>звертатися</a:t>
            </a:r>
            <a:r>
              <a:rPr lang="ru-RU" sz="1500" dirty="0">
                <a:solidFill>
                  <a:srgbClr val="293A55"/>
                </a:solidFill>
                <a:latin typeface="+mj-lt"/>
              </a:rPr>
              <a:t> до суду </a:t>
            </a:r>
            <a:r>
              <a:rPr lang="ru-RU" sz="1500" dirty="0" err="1">
                <a:solidFill>
                  <a:srgbClr val="293A55"/>
                </a:solidFill>
                <a:latin typeface="+mj-lt"/>
              </a:rPr>
              <a:t>із</a:t>
            </a:r>
            <a:r>
              <a:rPr lang="ru-RU" sz="1500" dirty="0">
                <a:solidFill>
                  <a:srgbClr val="293A55"/>
                </a:solidFill>
                <a:latin typeface="+mj-lt"/>
              </a:rPr>
              <a:t> </a:t>
            </a:r>
            <a:r>
              <a:rPr lang="ru-RU" sz="1500" dirty="0" err="1">
                <a:solidFill>
                  <a:srgbClr val="293A55"/>
                </a:solidFill>
                <a:latin typeface="+mj-lt"/>
              </a:rPr>
              <a:t>позовами</a:t>
            </a:r>
            <a:r>
              <a:rPr lang="ru-RU" sz="1500" dirty="0">
                <a:solidFill>
                  <a:srgbClr val="293A55"/>
                </a:solidFill>
                <a:latin typeface="+mj-lt"/>
              </a:rPr>
              <a:t> про </a:t>
            </a:r>
            <a:r>
              <a:rPr lang="ru-RU" sz="1500" dirty="0" err="1">
                <a:solidFill>
                  <a:srgbClr val="293A55"/>
                </a:solidFill>
                <a:latin typeface="+mj-lt"/>
              </a:rPr>
              <a:t>визнання</a:t>
            </a:r>
            <a:r>
              <a:rPr lang="ru-RU" sz="1500" dirty="0">
                <a:solidFill>
                  <a:srgbClr val="293A55"/>
                </a:solidFill>
                <a:latin typeface="+mj-lt"/>
              </a:rPr>
              <a:t> </a:t>
            </a:r>
            <a:r>
              <a:rPr lang="ru-RU" sz="1500" dirty="0" err="1">
                <a:solidFill>
                  <a:srgbClr val="293A55"/>
                </a:solidFill>
                <a:latin typeface="+mj-lt"/>
              </a:rPr>
              <a:t>відповідного</a:t>
            </a:r>
            <a:r>
              <a:rPr lang="ru-RU" sz="1500" dirty="0">
                <a:solidFill>
                  <a:srgbClr val="293A55"/>
                </a:solidFill>
                <a:latin typeface="+mj-lt"/>
              </a:rPr>
              <a:t> права в порядку </a:t>
            </a:r>
            <a:r>
              <a:rPr lang="ru-RU" sz="1500" dirty="0" err="1">
                <a:solidFill>
                  <a:srgbClr val="293A55"/>
                </a:solidFill>
                <a:latin typeface="+mj-lt"/>
              </a:rPr>
              <a:t>спадкування</a:t>
            </a:r>
            <a:r>
              <a:rPr lang="ru-RU" sz="1500" dirty="0">
                <a:solidFill>
                  <a:srgbClr val="293A55"/>
                </a:solidFill>
                <a:latin typeface="+mj-lt"/>
              </a:rPr>
              <a:t> - права на </a:t>
            </a:r>
            <a:r>
              <a:rPr lang="ru-RU" sz="1500" dirty="0" err="1">
                <a:solidFill>
                  <a:srgbClr val="293A55"/>
                </a:solidFill>
                <a:latin typeface="+mj-lt"/>
              </a:rPr>
              <a:t>завершення</a:t>
            </a:r>
            <a:r>
              <a:rPr lang="ru-RU" sz="1500" dirty="0">
                <a:solidFill>
                  <a:srgbClr val="293A55"/>
                </a:solidFill>
                <a:latin typeface="+mj-lt"/>
              </a:rPr>
              <a:t> </a:t>
            </a:r>
            <a:r>
              <a:rPr lang="ru-RU" sz="1500" dirty="0" err="1">
                <a:solidFill>
                  <a:srgbClr val="293A55"/>
                </a:solidFill>
                <a:latin typeface="+mj-lt"/>
              </a:rPr>
              <a:t>приватизації</a:t>
            </a:r>
            <a:r>
              <a:rPr lang="ru-RU" sz="1500" dirty="0">
                <a:solidFill>
                  <a:srgbClr val="293A55"/>
                </a:solidFill>
                <a:latin typeface="+mj-lt"/>
              </a:rPr>
              <a:t> та </a:t>
            </a:r>
            <a:r>
              <a:rPr lang="ru-RU" sz="1500" dirty="0" err="1">
                <a:solidFill>
                  <a:srgbClr val="293A55"/>
                </a:solidFill>
                <a:latin typeface="+mj-lt"/>
              </a:rPr>
              <a:t>одержання</a:t>
            </a:r>
            <a:r>
              <a:rPr lang="ru-RU" sz="1500" dirty="0">
                <a:solidFill>
                  <a:srgbClr val="293A55"/>
                </a:solidFill>
                <a:latin typeface="+mj-lt"/>
              </a:rPr>
              <a:t> державного акта про право </a:t>
            </a:r>
            <a:r>
              <a:rPr lang="ru-RU" sz="1500" dirty="0" err="1">
                <a:solidFill>
                  <a:srgbClr val="293A55"/>
                </a:solidFill>
                <a:latin typeface="+mj-lt"/>
              </a:rPr>
              <a:t>власності</a:t>
            </a:r>
            <a:r>
              <a:rPr lang="ru-RU" sz="1500" dirty="0">
                <a:solidFill>
                  <a:srgbClr val="293A55"/>
                </a:solidFill>
                <a:latin typeface="+mj-lt"/>
              </a:rPr>
              <a:t> на землю на </a:t>
            </a:r>
            <a:r>
              <a:rPr lang="ru-RU" sz="1500" dirty="0" err="1">
                <a:solidFill>
                  <a:srgbClr val="293A55"/>
                </a:solidFill>
                <a:latin typeface="+mj-lt"/>
              </a:rPr>
              <a:t>ім`я</a:t>
            </a:r>
            <a:r>
              <a:rPr lang="ru-RU" sz="1500" dirty="0">
                <a:solidFill>
                  <a:srgbClr val="293A55"/>
                </a:solidFill>
                <a:latin typeface="+mj-lt"/>
              </a:rPr>
              <a:t> </a:t>
            </a:r>
            <a:r>
              <a:rPr lang="ru-RU" sz="1500" dirty="0" err="1">
                <a:solidFill>
                  <a:srgbClr val="293A55"/>
                </a:solidFill>
                <a:latin typeface="+mj-lt"/>
              </a:rPr>
              <a:t>спадкоємця</a:t>
            </a:r>
            <a:r>
              <a:rPr lang="ru-RU" sz="1500" dirty="0">
                <a:solidFill>
                  <a:srgbClr val="293A55"/>
                </a:solidFill>
                <a:latin typeface="+mj-lt"/>
              </a:rPr>
              <a:t>, а не права </a:t>
            </a:r>
            <a:r>
              <a:rPr lang="ru-RU" sz="1500" dirty="0" err="1">
                <a:solidFill>
                  <a:srgbClr val="293A55"/>
                </a:solidFill>
                <a:latin typeface="+mj-lt"/>
              </a:rPr>
              <a:t>власності</a:t>
            </a:r>
            <a:r>
              <a:rPr lang="ru-RU" sz="1500" dirty="0">
                <a:solidFill>
                  <a:srgbClr val="293A55"/>
                </a:solidFill>
                <a:latin typeface="+mj-lt"/>
              </a:rPr>
              <a:t> на </a:t>
            </a:r>
            <a:r>
              <a:rPr lang="ru-RU" sz="1500" dirty="0" err="1">
                <a:solidFill>
                  <a:srgbClr val="293A55"/>
                </a:solidFill>
                <a:latin typeface="+mj-lt"/>
              </a:rPr>
              <a:t>земельну</a:t>
            </a:r>
            <a:r>
              <a:rPr lang="ru-RU" sz="1500" dirty="0">
                <a:solidFill>
                  <a:srgbClr val="293A55"/>
                </a:solidFill>
                <a:latin typeface="+mj-lt"/>
              </a:rPr>
              <a:t> </a:t>
            </a:r>
            <a:r>
              <a:rPr lang="ru-RU" sz="1500" dirty="0" err="1">
                <a:solidFill>
                  <a:srgbClr val="293A55"/>
                </a:solidFill>
                <a:latin typeface="+mj-lt"/>
              </a:rPr>
              <a:t>ділянку</a:t>
            </a:r>
            <a:r>
              <a:rPr lang="ru-RU" sz="1500" dirty="0" smtClean="0">
                <a:solidFill>
                  <a:srgbClr val="293A55"/>
                </a:solidFill>
                <a:latin typeface="+mj-lt"/>
              </a:rPr>
              <a:t>.</a:t>
            </a:r>
          </a:p>
          <a:p>
            <a:pPr algn="just"/>
            <a:r>
              <a:rPr lang="ru-RU" sz="1500" dirty="0" err="1">
                <a:solidFill>
                  <a:srgbClr val="293A55"/>
                </a:solidFill>
                <a:latin typeface="+mj-lt"/>
              </a:rPr>
              <a:t>Якщо</a:t>
            </a:r>
            <a:r>
              <a:rPr lang="ru-RU" sz="1500" dirty="0">
                <a:solidFill>
                  <a:srgbClr val="293A55"/>
                </a:solidFill>
                <a:latin typeface="+mj-lt"/>
              </a:rPr>
              <a:t> </a:t>
            </a:r>
            <a:r>
              <a:rPr lang="ru-RU" sz="1500" dirty="0" err="1">
                <a:solidFill>
                  <a:srgbClr val="293A55"/>
                </a:solidFill>
                <a:latin typeface="+mj-lt"/>
              </a:rPr>
              <a:t>видача</a:t>
            </a:r>
            <a:r>
              <a:rPr lang="ru-RU" sz="1500" dirty="0">
                <a:solidFill>
                  <a:srgbClr val="293A55"/>
                </a:solidFill>
                <a:latin typeface="+mj-lt"/>
              </a:rPr>
              <a:t> державного акта на право </a:t>
            </a:r>
            <a:r>
              <a:rPr lang="ru-RU" sz="1500" dirty="0" err="1">
                <a:solidFill>
                  <a:srgbClr val="293A55"/>
                </a:solidFill>
                <a:latin typeface="+mj-lt"/>
              </a:rPr>
              <a:t>власності</a:t>
            </a:r>
            <a:r>
              <a:rPr lang="ru-RU" sz="1500" dirty="0">
                <a:solidFill>
                  <a:srgbClr val="293A55"/>
                </a:solidFill>
                <a:latin typeface="+mj-lt"/>
              </a:rPr>
              <a:t> на землю </a:t>
            </a:r>
            <a:r>
              <a:rPr lang="ru-RU" sz="1500" dirty="0" err="1">
                <a:solidFill>
                  <a:srgbClr val="293A55"/>
                </a:solidFill>
                <a:latin typeface="+mj-lt"/>
              </a:rPr>
              <a:t>здійснюється</a:t>
            </a:r>
            <a:r>
              <a:rPr lang="ru-RU" sz="1500" dirty="0">
                <a:solidFill>
                  <a:srgbClr val="293A55"/>
                </a:solidFill>
                <a:latin typeface="+mj-lt"/>
              </a:rPr>
              <a:t> на </a:t>
            </a:r>
            <a:r>
              <a:rPr lang="ru-RU" sz="1500" dirty="0" err="1">
                <a:solidFill>
                  <a:srgbClr val="293A55"/>
                </a:solidFill>
                <a:latin typeface="+mj-lt"/>
              </a:rPr>
              <a:t>підставі</a:t>
            </a:r>
            <a:r>
              <a:rPr lang="ru-RU" sz="1500" dirty="0">
                <a:solidFill>
                  <a:srgbClr val="293A55"/>
                </a:solidFill>
                <a:latin typeface="+mj-lt"/>
              </a:rPr>
              <a:t> </a:t>
            </a:r>
            <a:r>
              <a:rPr lang="ru-RU" sz="1500" dirty="0" err="1">
                <a:solidFill>
                  <a:srgbClr val="293A55"/>
                </a:solidFill>
                <a:latin typeface="+mj-lt"/>
              </a:rPr>
              <a:t>рішення</a:t>
            </a:r>
            <a:r>
              <a:rPr lang="ru-RU" sz="1500" dirty="0">
                <a:solidFill>
                  <a:srgbClr val="293A55"/>
                </a:solidFill>
                <a:latin typeface="+mj-lt"/>
              </a:rPr>
              <a:t> про передачу </a:t>
            </a:r>
            <a:r>
              <a:rPr lang="ru-RU" sz="1500" dirty="0" err="1">
                <a:solidFill>
                  <a:srgbClr val="293A55"/>
                </a:solidFill>
                <a:latin typeface="+mj-lt"/>
              </a:rPr>
              <a:t>громадянам</a:t>
            </a:r>
            <a:r>
              <a:rPr lang="ru-RU" sz="1500" dirty="0">
                <a:solidFill>
                  <a:srgbClr val="293A55"/>
                </a:solidFill>
                <a:latin typeface="+mj-lt"/>
              </a:rPr>
              <a:t> </a:t>
            </a:r>
            <a:r>
              <a:rPr lang="ru-RU" sz="1500" dirty="0" err="1">
                <a:solidFill>
                  <a:srgbClr val="293A55"/>
                </a:solidFill>
                <a:latin typeface="+mj-lt"/>
              </a:rPr>
              <a:t>України</a:t>
            </a:r>
            <a:r>
              <a:rPr lang="ru-RU" sz="1500" dirty="0">
                <a:solidFill>
                  <a:srgbClr val="293A55"/>
                </a:solidFill>
                <a:latin typeface="+mj-lt"/>
              </a:rPr>
              <a:t> </a:t>
            </a:r>
            <a:r>
              <a:rPr lang="ru-RU" sz="1500" dirty="0" err="1">
                <a:solidFill>
                  <a:srgbClr val="293A55"/>
                </a:solidFill>
                <a:latin typeface="+mj-lt"/>
              </a:rPr>
              <a:t>безоплатно</a:t>
            </a:r>
            <a:r>
              <a:rPr lang="ru-RU" sz="1500" dirty="0">
                <a:solidFill>
                  <a:srgbClr val="293A55"/>
                </a:solidFill>
                <a:latin typeface="+mj-lt"/>
              </a:rPr>
              <a:t> у </a:t>
            </a:r>
            <a:r>
              <a:rPr lang="ru-RU" sz="1500" dirty="0" err="1">
                <a:solidFill>
                  <a:srgbClr val="293A55"/>
                </a:solidFill>
                <a:latin typeface="+mj-lt"/>
              </a:rPr>
              <a:t>приватну</a:t>
            </a:r>
            <a:r>
              <a:rPr lang="ru-RU" sz="1500" dirty="0">
                <a:solidFill>
                  <a:srgbClr val="293A55"/>
                </a:solidFill>
                <a:latin typeface="+mj-lt"/>
              </a:rPr>
              <a:t> </a:t>
            </a:r>
            <a:r>
              <a:rPr lang="ru-RU" sz="1500" dirty="0" err="1">
                <a:solidFill>
                  <a:srgbClr val="293A55"/>
                </a:solidFill>
                <a:latin typeface="+mj-lt"/>
              </a:rPr>
              <a:t>власність</a:t>
            </a:r>
            <a:r>
              <a:rPr lang="ru-RU" sz="1500" dirty="0">
                <a:solidFill>
                  <a:srgbClr val="293A55"/>
                </a:solidFill>
                <a:latin typeface="+mj-lt"/>
              </a:rPr>
              <a:t> </a:t>
            </a:r>
            <a:r>
              <a:rPr lang="ru-RU" sz="1500" dirty="0" err="1">
                <a:solidFill>
                  <a:srgbClr val="293A55"/>
                </a:solidFill>
                <a:latin typeface="+mj-lt"/>
              </a:rPr>
              <a:t>земельних</a:t>
            </a:r>
            <a:r>
              <a:rPr lang="ru-RU" sz="1500" dirty="0">
                <a:solidFill>
                  <a:srgbClr val="293A55"/>
                </a:solidFill>
                <a:latin typeface="+mj-lt"/>
              </a:rPr>
              <a:t> </a:t>
            </a:r>
            <a:r>
              <a:rPr lang="ru-RU" sz="1500" dirty="0" err="1">
                <a:solidFill>
                  <a:srgbClr val="293A55"/>
                </a:solidFill>
                <a:latin typeface="+mj-lt"/>
              </a:rPr>
              <a:t>ділянок</a:t>
            </a:r>
            <a:r>
              <a:rPr lang="ru-RU" sz="1500" dirty="0">
                <a:solidFill>
                  <a:srgbClr val="293A55"/>
                </a:solidFill>
                <a:latin typeface="+mj-lt"/>
              </a:rPr>
              <a:t>, </a:t>
            </a:r>
            <a:r>
              <a:rPr lang="ru-RU" sz="1500" dirty="0" err="1">
                <a:solidFill>
                  <a:srgbClr val="293A55"/>
                </a:solidFill>
                <a:latin typeface="+mj-lt"/>
              </a:rPr>
              <a:t>прийнятого</a:t>
            </a:r>
            <a:r>
              <a:rPr lang="ru-RU" sz="1500" dirty="0">
                <a:solidFill>
                  <a:srgbClr val="293A55"/>
                </a:solidFill>
                <a:latin typeface="+mj-lt"/>
              </a:rPr>
              <a:t> органами </a:t>
            </a:r>
            <a:r>
              <a:rPr lang="ru-RU" sz="1500" dirty="0" err="1">
                <a:solidFill>
                  <a:srgbClr val="293A55"/>
                </a:solidFill>
                <a:latin typeface="+mj-lt"/>
              </a:rPr>
              <a:t>місцевого</a:t>
            </a:r>
            <a:r>
              <a:rPr lang="ru-RU" sz="1500" dirty="0">
                <a:solidFill>
                  <a:srgbClr val="293A55"/>
                </a:solidFill>
                <a:latin typeface="+mj-lt"/>
              </a:rPr>
              <a:t> </a:t>
            </a:r>
            <a:r>
              <a:rPr lang="ru-RU" sz="1500" dirty="0" err="1">
                <a:solidFill>
                  <a:srgbClr val="293A55"/>
                </a:solidFill>
                <a:latin typeface="+mj-lt"/>
              </a:rPr>
              <a:t>самоврядування</a:t>
            </a:r>
            <a:r>
              <a:rPr lang="ru-RU" sz="1500" dirty="0">
                <a:solidFill>
                  <a:srgbClr val="293A55"/>
                </a:solidFill>
                <a:latin typeface="+mj-lt"/>
              </a:rPr>
              <a:t>, до </a:t>
            </a:r>
            <a:r>
              <a:rPr lang="ru-RU" sz="1500" dirty="0" err="1">
                <a:solidFill>
                  <a:srgbClr val="293A55"/>
                </a:solidFill>
                <a:latin typeface="+mj-lt"/>
              </a:rPr>
              <a:t>спадкоємців</a:t>
            </a:r>
            <a:r>
              <a:rPr lang="ru-RU" sz="1500" dirty="0">
                <a:solidFill>
                  <a:srgbClr val="293A55"/>
                </a:solidFill>
                <a:latin typeface="+mj-lt"/>
              </a:rPr>
              <a:t> переходить право </a:t>
            </a:r>
            <a:r>
              <a:rPr lang="ru-RU" sz="1500" dirty="0" err="1">
                <a:solidFill>
                  <a:srgbClr val="293A55"/>
                </a:solidFill>
                <a:latin typeface="+mj-lt"/>
              </a:rPr>
              <a:t>отримати</a:t>
            </a:r>
            <a:r>
              <a:rPr lang="ru-RU" sz="1500" dirty="0">
                <a:solidFill>
                  <a:srgbClr val="293A55"/>
                </a:solidFill>
                <a:latin typeface="+mj-lt"/>
              </a:rPr>
              <a:t> </a:t>
            </a:r>
            <a:r>
              <a:rPr lang="ru-RU" sz="1500" dirty="0" err="1">
                <a:solidFill>
                  <a:srgbClr val="293A55"/>
                </a:solidFill>
                <a:latin typeface="+mj-lt"/>
              </a:rPr>
              <a:t>державний</a:t>
            </a:r>
            <a:r>
              <a:rPr lang="ru-RU" sz="1500" dirty="0">
                <a:solidFill>
                  <a:srgbClr val="293A55"/>
                </a:solidFill>
                <a:latin typeface="+mj-lt"/>
              </a:rPr>
              <a:t> акт про право </a:t>
            </a:r>
            <a:r>
              <a:rPr lang="ru-RU" sz="1500" dirty="0" err="1">
                <a:solidFill>
                  <a:srgbClr val="293A55"/>
                </a:solidFill>
                <a:latin typeface="+mj-lt"/>
              </a:rPr>
              <a:t>власності</a:t>
            </a:r>
            <a:r>
              <a:rPr lang="ru-RU" sz="1500" dirty="0">
                <a:solidFill>
                  <a:srgbClr val="293A55"/>
                </a:solidFill>
                <a:latin typeface="+mj-lt"/>
              </a:rPr>
              <a:t> на </a:t>
            </a:r>
            <a:r>
              <a:rPr lang="ru-RU" sz="1500" dirty="0" err="1">
                <a:solidFill>
                  <a:srgbClr val="293A55"/>
                </a:solidFill>
                <a:latin typeface="+mj-lt"/>
              </a:rPr>
              <a:t>земельну</a:t>
            </a:r>
            <a:r>
              <a:rPr lang="ru-RU" sz="1500" dirty="0">
                <a:solidFill>
                  <a:srgbClr val="293A55"/>
                </a:solidFill>
                <a:latin typeface="+mj-lt"/>
              </a:rPr>
              <a:t> </a:t>
            </a:r>
            <a:r>
              <a:rPr lang="ru-RU" sz="1500" dirty="0" err="1">
                <a:solidFill>
                  <a:srgbClr val="293A55"/>
                </a:solidFill>
                <a:latin typeface="+mj-lt"/>
              </a:rPr>
              <a:t>ділянку</a:t>
            </a:r>
            <a:r>
              <a:rPr lang="ru-RU" sz="1500" dirty="0">
                <a:solidFill>
                  <a:srgbClr val="293A55"/>
                </a:solidFill>
                <a:latin typeface="+mj-lt"/>
              </a:rPr>
              <a:t>.</a:t>
            </a:r>
          </a:p>
          <a:p>
            <a:pPr algn="just"/>
            <a:r>
              <a:rPr lang="ru-RU" sz="1500" dirty="0">
                <a:solidFill>
                  <a:srgbClr val="293A55"/>
                </a:solidFill>
                <a:latin typeface="+mj-lt"/>
              </a:rPr>
              <a:t>   Суди </a:t>
            </a:r>
            <a:r>
              <a:rPr lang="ru-RU" sz="1500" dirty="0" err="1">
                <a:solidFill>
                  <a:srgbClr val="293A55"/>
                </a:solidFill>
                <a:latin typeface="+mj-lt"/>
              </a:rPr>
              <a:t>попередніх</a:t>
            </a:r>
            <a:r>
              <a:rPr lang="ru-RU" sz="1500" dirty="0">
                <a:solidFill>
                  <a:srgbClr val="293A55"/>
                </a:solidFill>
                <a:latin typeface="+mj-lt"/>
              </a:rPr>
              <a:t> </a:t>
            </a:r>
            <a:r>
              <a:rPr lang="ru-RU" sz="1500" dirty="0" err="1">
                <a:solidFill>
                  <a:srgbClr val="293A55"/>
                </a:solidFill>
                <a:latin typeface="+mj-lt"/>
              </a:rPr>
              <a:t>інстанцій</a:t>
            </a:r>
            <a:r>
              <a:rPr lang="ru-RU" sz="1500" dirty="0">
                <a:solidFill>
                  <a:srgbClr val="293A55"/>
                </a:solidFill>
                <a:latin typeface="+mj-lt"/>
              </a:rPr>
              <a:t> установили, </a:t>
            </a:r>
            <a:r>
              <a:rPr lang="ru-RU" sz="1500" dirty="0" err="1">
                <a:solidFill>
                  <a:srgbClr val="293A55"/>
                </a:solidFill>
                <a:latin typeface="+mj-lt"/>
              </a:rPr>
              <a:t>що</a:t>
            </a:r>
            <a:r>
              <a:rPr lang="ru-RU" sz="1500" dirty="0">
                <a:solidFill>
                  <a:srgbClr val="293A55"/>
                </a:solidFill>
                <a:latin typeface="+mj-lt"/>
              </a:rPr>
              <a:t> ОСОБА_2 за </a:t>
            </a:r>
            <a:r>
              <a:rPr lang="ru-RU" sz="1500" dirty="0" err="1">
                <a:solidFill>
                  <a:srgbClr val="293A55"/>
                </a:solidFill>
                <a:latin typeface="+mj-lt"/>
              </a:rPr>
              <a:t>життя</a:t>
            </a:r>
            <a:r>
              <a:rPr lang="ru-RU" sz="1500" dirty="0">
                <a:solidFill>
                  <a:srgbClr val="293A55"/>
                </a:solidFill>
                <a:latin typeface="+mj-lt"/>
              </a:rPr>
              <a:t> </a:t>
            </a:r>
            <a:r>
              <a:rPr lang="ru-RU" sz="1500" dirty="0" err="1">
                <a:solidFill>
                  <a:srgbClr val="293A55"/>
                </a:solidFill>
                <a:latin typeface="+mj-lt"/>
              </a:rPr>
              <a:t>розпочала</a:t>
            </a:r>
            <a:r>
              <a:rPr lang="ru-RU" sz="1500" dirty="0">
                <a:solidFill>
                  <a:srgbClr val="293A55"/>
                </a:solidFill>
                <a:latin typeface="+mj-lt"/>
              </a:rPr>
              <a:t> </a:t>
            </a:r>
            <a:r>
              <a:rPr lang="ru-RU" sz="1500" dirty="0" err="1">
                <a:solidFill>
                  <a:srgbClr val="293A55"/>
                </a:solidFill>
                <a:latin typeface="+mj-lt"/>
              </a:rPr>
              <a:t>приватизацію</a:t>
            </a:r>
            <a:r>
              <a:rPr lang="ru-RU" sz="1500" dirty="0">
                <a:solidFill>
                  <a:srgbClr val="293A55"/>
                </a:solidFill>
                <a:latin typeface="+mj-lt"/>
              </a:rPr>
              <a:t> </a:t>
            </a:r>
            <a:r>
              <a:rPr lang="ru-RU" sz="1500" dirty="0" err="1">
                <a:solidFill>
                  <a:srgbClr val="293A55"/>
                </a:solidFill>
                <a:latin typeface="+mj-lt"/>
              </a:rPr>
              <a:t>земельної</a:t>
            </a:r>
            <a:r>
              <a:rPr lang="ru-RU" sz="1500" dirty="0">
                <a:solidFill>
                  <a:srgbClr val="293A55"/>
                </a:solidFill>
                <a:latin typeface="+mj-lt"/>
              </a:rPr>
              <a:t> </a:t>
            </a:r>
            <a:r>
              <a:rPr lang="ru-RU" sz="1500" dirty="0" err="1">
                <a:solidFill>
                  <a:srgbClr val="293A55"/>
                </a:solidFill>
                <a:latin typeface="+mj-lt"/>
              </a:rPr>
              <a:t>ділянки</a:t>
            </a:r>
            <a:r>
              <a:rPr lang="ru-RU" sz="1500" dirty="0">
                <a:solidFill>
                  <a:srgbClr val="293A55"/>
                </a:solidFill>
                <a:latin typeface="+mj-lt"/>
              </a:rPr>
              <a:t> </a:t>
            </a:r>
            <a:r>
              <a:rPr lang="ru-RU" sz="1500" dirty="0" err="1">
                <a:solidFill>
                  <a:srgbClr val="293A55"/>
                </a:solidFill>
                <a:latin typeface="+mj-lt"/>
              </a:rPr>
              <a:t>із</a:t>
            </a:r>
            <a:r>
              <a:rPr lang="ru-RU" sz="1500" dirty="0">
                <a:solidFill>
                  <a:srgbClr val="293A55"/>
                </a:solidFill>
                <a:latin typeface="+mj-lt"/>
              </a:rPr>
              <a:t> земель державного резервного фонду, на </a:t>
            </a:r>
            <a:r>
              <a:rPr lang="ru-RU" sz="1500" dirty="0" err="1">
                <a:solidFill>
                  <a:srgbClr val="293A55"/>
                </a:solidFill>
                <a:latin typeface="+mj-lt"/>
              </a:rPr>
              <a:t>рівні</a:t>
            </a:r>
            <a:r>
              <a:rPr lang="ru-RU" sz="1500" dirty="0">
                <a:solidFill>
                  <a:srgbClr val="293A55"/>
                </a:solidFill>
                <a:latin typeface="+mj-lt"/>
              </a:rPr>
              <a:t> </a:t>
            </a:r>
            <a:r>
              <a:rPr lang="ru-RU" sz="1500" dirty="0" err="1">
                <a:solidFill>
                  <a:srgbClr val="293A55"/>
                </a:solidFill>
                <a:latin typeface="+mj-lt"/>
              </a:rPr>
              <a:t>земельної</a:t>
            </a:r>
            <a:r>
              <a:rPr lang="ru-RU" sz="1500" dirty="0">
                <a:solidFill>
                  <a:srgbClr val="293A55"/>
                </a:solidFill>
                <a:latin typeface="+mj-lt"/>
              </a:rPr>
              <a:t> </a:t>
            </a:r>
            <a:r>
              <a:rPr lang="ru-RU" sz="1500" dirty="0" err="1">
                <a:solidFill>
                  <a:srgbClr val="293A55"/>
                </a:solidFill>
                <a:latin typeface="+mj-lt"/>
              </a:rPr>
              <a:t>частки</a:t>
            </a:r>
            <a:r>
              <a:rPr lang="ru-RU" sz="1500" dirty="0">
                <a:solidFill>
                  <a:srgbClr val="293A55"/>
                </a:solidFill>
                <a:latin typeface="+mj-lt"/>
              </a:rPr>
              <a:t> (паю), </a:t>
            </a:r>
            <a:r>
              <a:rPr lang="ru-RU" sz="1500" dirty="0" err="1">
                <a:solidFill>
                  <a:srgbClr val="293A55"/>
                </a:solidFill>
                <a:latin typeface="+mj-lt"/>
              </a:rPr>
              <a:t>визначеної</a:t>
            </a:r>
            <a:r>
              <a:rPr lang="ru-RU" sz="1500" dirty="0">
                <a:solidFill>
                  <a:srgbClr val="293A55"/>
                </a:solidFill>
                <a:latin typeface="+mj-lt"/>
              </a:rPr>
              <a:t> для </a:t>
            </a:r>
            <a:r>
              <a:rPr lang="ru-RU" sz="1500" dirty="0" err="1">
                <a:solidFill>
                  <a:srgbClr val="293A55"/>
                </a:solidFill>
                <a:latin typeface="+mj-lt"/>
              </a:rPr>
              <a:t>членів</a:t>
            </a:r>
            <a:r>
              <a:rPr lang="ru-RU" sz="1500" dirty="0">
                <a:solidFill>
                  <a:srgbClr val="293A55"/>
                </a:solidFill>
                <a:latin typeface="+mj-lt"/>
              </a:rPr>
              <a:t> ААП «</a:t>
            </a:r>
            <a:r>
              <a:rPr lang="ru-RU" sz="1500" dirty="0" err="1">
                <a:solidFill>
                  <a:srgbClr val="293A55"/>
                </a:solidFill>
                <a:latin typeface="+mj-lt"/>
              </a:rPr>
              <a:t>Світанок</a:t>
            </a:r>
            <a:r>
              <a:rPr lang="ru-RU" sz="1500" dirty="0">
                <a:solidFill>
                  <a:srgbClr val="293A55"/>
                </a:solidFill>
                <a:latin typeface="+mj-lt"/>
              </a:rPr>
              <a:t>» </a:t>
            </a:r>
            <a:r>
              <a:rPr lang="ru-RU" sz="1500" dirty="0" err="1">
                <a:solidFill>
                  <a:srgbClr val="293A55"/>
                </a:solidFill>
                <a:latin typeface="+mj-lt"/>
              </a:rPr>
              <a:t>із</a:t>
            </a:r>
            <a:r>
              <a:rPr lang="ru-RU" sz="1500" dirty="0">
                <a:solidFill>
                  <a:srgbClr val="293A55"/>
                </a:solidFill>
                <a:latin typeface="+mj-lt"/>
              </a:rPr>
              <a:t> </a:t>
            </a:r>
            <a:r>
              <a:rPr lang="ru-RU" sz="1500" dirty="0" err="1">
                <a:solidFill>
                  <a:srgbClr val="293A55"/>
                </a:solidFill>
                <a:latin typeface="+mj-lt"/>
              </a:rPr>
              <a:t>площі</a:t>
            </a:r>
            <a:r>
              <a:rPr lang="ru-RU" sz="1500" dirty="0">
                <a:solidFill>
                  <a:srgbClr val="293A55"/>
                </a:solidFill>
                <a:latin typeface="+mj-lt"/>
              </a:rPr>
              <a:t> 14 га, поля № 1 </a:t>
            </a:r>
            <a:r>
              <a:rPr lang="ru-RU" sz="1500" dirty="0" err="1">
                <a:solidFill>
                  <a:srgbClr val="293A55"/>
                </a:solidFill>
                <a:latin typeface="+mj-lt"/>
              </a:rPr>
              <a:t>третьої</a:t>
            </a:r>
            <a:r>
              <a:rPr lang="ru-RU" sz="1500" dirty="0">
                <a:solidFill>
                  <a:srgbClr val="293A55"/>
                </a:solidFill>
                <a:latin typeface="+mj-lt"/>
              </a:rPr>
              <a:t> </a:t>
            </a:r>
            <a:r>
              <a:rPr lang="ru-RU" sz="1500" dirty="0" err="1">
                <a:solidFill>
                  <a:srgbClr val="293A55"/>
                </a:solidFill>
                <a:latin typeface="+mj-lt"/>
              </a:rPr>
              <a:t>ґрунтозахисної</a:t>
            </a:r>
            <a:r>
              <a:rPr lang="ru-RU" sz="1500" dirty="0">
                <a:solidFill>
                  <a:srgbClr val="293A55"/>
                </a:solidFill>
                <a:latin typeface="+mj-lt"/>
              </a:rPr>
              <a:t> </a:t>
            </a:r>
            <a:r>
              <a:rPr lang="ru-RU" sz="1500" dirty="0" err="1">
                <a:solidFill>
                  <a:srgbClr val="293A55"/>
                </a:solidFill>
                <a:latin typeface="+mj-lt"/>
              </a:rPr>
              <a:t>сівозміни</a:t>
            </a:r>
            <a:r>
              <a:rPr lang="ru-RU" sz="1500" dirty="0">
                <a:solidFill>
                  <a:srgbClr val="293A55"/>
                </a:solidFill>
                <a:latin typeface="+mj-lt"/>
              </a:rPr>
              <a:t>, </a:t>
            </a:r>
            <a:r>
              <a:rPr lang="ru-RU" sz="1500" dirty="0" err="1">
                <a:solidFill>
                  <a:srgbClr val="293A55"/>
                </a:solidFill>
                <a:latin typeface="+mj-lt"/>
              </a:rPr>
              <a:t>розташованої</a:t>
            </a:r>
            <a:r>
              <a:rPr lang="ru-RU" sz="1500" dirty="0">
                <a:solidFill>
                  <a:srgbClr val="293A55"/>
                </a:solidFill>
                <a:latin typeface="+mj-lt"/>
              </a:rPr>
              <a:t> на </a:t>
            </a:r>
            <a:r>
              <a:rPr lang="ru-RU" sz="1500" dirty="0" err="1">
                <a:solidFill>
                  <a:srgbClr val="293A55"/>
                </a:solidFill>
                <a:latin typeface="+mj-lt"/>
              </a:rPr>
              <a:t>території</a:t>
            </a:r>
            <a:r>
              <a:rPr lang="ru-RU" sz="1500" dirty="0">
                <a:solidFill>
                  <a:srgbClr val="293A55"/>
                </a:solidFill>
                <a:latin typeface="+mj-lt"/>
              </a:rPr>
              <a:t> </a:t>
            </a:r>
            <a:r>
              <a:rPr lang="ru-RU" sz="1500" dirty="0" err="1">
                <a:solidFill>
                  <a:srgbClr val="293A55"/>
                </a:solidFill>
                <a:latin typeface="+mj-lt"/>
              </a:rPr>
              <a:t>Левківської</a:t>
            </a:r>
            <a:r>
              <a:rPr lang="ru-RU" sz="1500" dirty="0">
                <a:solidFill>
                  <a:srgbClr val="293A55"/>
                </a:solidFill>
                <a:latin typeface="+mj-lt"/>
              </a:rPr>
              <a:t> </a:t>
            </a:r>
            <a:r>
              <a:rPr lang="ru-RU" sz="1500" dirty="0" err="1">
                <a:solidFill>
                  <a:srgbClr val="293A55"/>
                </a:solidFill>
                <a:latin typeface="+mj-lt"/>
              </a:rPr>
              <a:t>сільської</a:t>
            </a:r>
            <a:r>
              <a:rPr lang="ru-RU" sz="1500" dirty="0">
                <a:solidFill>
                  <a:srgbClr val="293A55"/>
                </a:solidFill>
                <a:latin typeface="+mj-lt"/>
              </a:rPr>
              <a:t> ради.</a:t>
            </a:r>
          </a:p>
          <a:p>
            <a:pPr algn="just"/>
            <a:r>
              <a:rPr lang="ru-RU" sz="1500" dirty="0">
                <a:solidFill>
                  <a:srgbClr val="293A55"/>
                </a:solidFill>
                <a:latin typeface="+mj-lt"/>
              </a:rPr>
              <a:t>   </a:t>
            </a:r>
            <a:r>
              <a:rPr lang="ru-RU" sz="1500" dirty="0" err="1">
                <a:solidFill>
                  <a:srgbClr val="293A55"/>
                </a:solidFill>
                <a:latin typeface="+mj-lt"/>
              </a:rPr>
              <a:t>Рішенням</a:t>
            </a:r>
            <a:r>
              <a:rPr lang="ru-RU" sz="1500" dirty="0">
                <a:solidFill>
                  <a:srgbClr val="293A55"/>
                </a:solidFill>
                <a:latin typeface="+mj-lt"/>
              </a:rPr>
              <a:t>  </a:t>
            </a:r>
            <a:r>
              <a:rPr lang="ru-RU" sz="1500" dirty="0" err="1">
                <a:solidFill>
                  <a:srgbClr val="293A55"/>
                </a:solidFill>
                <a:latin typeface="+mj-lt"/>
              </a:rPr>
              <a:t>Ізюмського</a:t>
            </a:r>
            <a:r>
              <a:rPr lang="ru-RU" sz="1500" dirty="0">
                <a:solidFill>
                  <a:srgbClr val="293A55"/>
                </a:solidFill>
                <a:latin typeface="+mj-lt"/>
              </a:rPr>
              <a:t> </a:t>
            </a:r>
            <a:r>
              <a:rPr lang="ru-RU" sz="1500" dirty="0" err="1">
                <a:solidFill>
                  <a:srgbClr val="293A55"/>
                </a:solidFill>
                <a:latin typeface="+mj-lt"/>
              </a:rPr>
              <a:t>міськрайонного</a:t>
            </a:r>
            <a:r>
              <a:rPr lang="ru-RU" sz="1500" dirty="0">
                <a:solidFill>
                  <a:srgbClr val="293A55"/>
                </a:solidFill>
                <a:latin typeface="+mj-lt"/>
              </a:rPr>
              <a:t> суду </a:t>
            </a:r>
            <a:r>
              <a:rPr lang="ru-RU" sz="1500" dirty="0" err="1">
                <a:solidFill>
                  <a:srgbClr val="293A55"/>
                </a:solidFill>
                <a:latin typeface="+mj-lt"/>
              </a:rPr>
              <a:t>Харківської</a:t>
            </a:r>
            <a:r>
              <a:rPr lang="ru-RU" sz="1500" dirty="0">
                <a:solidFill>
                  <a:srgbClr val="293A55"/>
                </a:solidFill>
                <a:latin typeface="+mj-lt"/>
              </a:rPr>
              <a:t> </a:t>
            </a:r>
            <a:r>
              <a:rPr lang="ru-RU" sz="1500" dirty="0" err="1">
                <a:solidFill>
                  <a:srgbClr val="293A55"/>
                </a:solidFill>
                <a:latin typeface="+mj-lt"/>
              </a:rPr>
              <a:t>області</a:t>
            </a:r>
            <a:r>
              <a:rPr lang="ru-RU" sz="1500" dirty="0">
                <a:solidFill>
                  <a:srgbClr val="293A55"/>
                </a:solidFill>
                <a:latin typeface="+mj-lt"/>
              </a:rPr>
              <a:t> </a:t>
            </a:r>
            <a:r>
              <a:rPr lang="ru-RU" sz="1500" dirty="0" err="1">
                <a:solidFill>
                  <a:srgbClr val="293A55"/>
                </a:solidFill>
                <a:latin typeface="+mj-lt"/>
              </a:rPr>
              <a:t>від</a:t>
            </a:r>
            <a:r>
              <a:rPr lang="ru-RU" sz="1500" dirty="0">
                <a:solidFill>
                  <a:srgbClr val="293A55"/>
                </a:solidFill>
                <a:latin typeface="+mj-lt"/>
              </a:rPr>
              <a:t> 31 </a:t>
            </a:r>
            <a:r>
              <a:rPr lang="ru-RU" sz="1500" dirty="0" err="1">
                <a:solidFill>
                  <a:srgbClr val="293A55"/>
                </a:solidFill>
                <a:latin typeface="+mj-lt"/>
              </a:rPr>
              <a:t>травня</a:t>
            </a:r>
            <a:r>
              <a:rPr lang="ru-RU" sz="1500" dirty="0">
                <a:solidFill>
                  <a:srgbClr val="293A55"/>
                </a:solidFill>
                <a:latin typeface="+mj-lt"/>
              </a:rPr>
              <a:t> 2011 року у </a:t>
            </a:r>
            <a:r>
              <a:rPr lang="ru-RU" sz="1500" dirty="0" err="1">
                <a:solidFill>
                  <a:srgbClr val="293A55"/>
                </a:solidFill>
                <a:latin typeface="+mj-lt"/>
              </a:rPr>
              <a:t>справі</a:t>
            </a:r>
            <a:r>
              <a:rPr lang="ru-RU" sz="1500" dirty="0">
                <a:solidFill>
                  <a:srgbClr val="293A55"/>
                </a:solidFill>
                <a:latin typeface="+mj-lt"/>
              </a:rPr>
              <a:t> № 2-176/11 </a:t>
            </a:r>
            <a:r>
              <a:rPr lang="ru-RU" sz="1500" dirty="0" err="1">
                <a:solidFill>
                  <a:srgbClr val="293A55"/>
                </a:solidFill>
                <a:latin typeface="+mj-lt"/>
              </a:rPr>
              <a:t>встановлено</a:t>
            </a:r>
            <a:r>
              <a:rPr lang="ru-RU" sz="1500" dirty="0">
                <a:solidFill>
                  <a:srgbClr val="293A55"/>
                </a:solidFill>
                <a:latin typeface="+mj-lt"/>
              </a:rPr>
              <a:t> факт </a:t>
            </a:r>
            <a:r>
              <a:rPr lang="ru-RU" sz="1500" dirty="0" err="1">
                <a:solidFill>
                  <a:srgbClr val="293A55"/>
                </a:solidFill>
                <a:latin typeface="+mj-lt"/>
              </a:rPr>
              <a:t>прийняття</a:t>
            </a:r>
            <a:r>
              <a:rPr lang="ru-RU" sz="1500" dirty="0">
                <a:solidFill>
                  <a:srgbClr val="293A55"/>
                </a:solidFill>
                <a:latin typeface="+mj-lt"/>
              </a:rPr>
              <a:t> ОСОБА_3 -  </a:t>
            </a:r>
            <a:r>
              <a:rPr lang="ru-RU" sz="1500" dirty="0" err="1">
                <a:solidFill>
                  <a:srgbClr val="293A55"/>
                </a:solidFill>
                <a:latin typeface="+mj-lt"/>
              </a:rPr>
              <a:t>батьком</a:t>
            </a:r>
            <a:r>
              <a:rPr lang="ru-RU" sz="1500" dirty="0">
                <a:solidFill>
                  <a:srgbClr val="293A55"/>
                </a:solidFill>
                <a:latin typeface="+mj-lt"/>
              </a:rPr>
              <a:t> </a:t>
            </a:r>
            <a:r>
              <a:rPr lang="ru-RU" sz="1500" dirty="0" err="1">
                <a:solidFill>
                  <a:srgbClr val="293A55"/>
                </a:solidFill>
                <a:latin typeface="+mj-lt"/>
              </a:rPr>
              <a:t>позивача</a:t>
            </a:r>
            <a:r>
              <a:rPr lang="ru-RU" sz="1500" dirty="0">
                <a:solidFill>
                  <a:srgbClr val="293A55"/>
                </a:solidFill>
                <a:latin typeface="+mj-lt"/>
              </a:rPr>
              <a:t> </a:t>
            </a:r>
            <a:r>
              <a:rPr lang="ru-RU" sz="1500" dirty="0" err="1">
                <a:solidFill>
                  <a:srgbClr val="293A55"/>
                </a:solidFill>
                <a:latin typeface="+mj-lt"/>
              </a:rPr>
              <a:t>спадщини</a:t>
            </a:r>
            <a:r>
              <a:rPr lang="ru-RU" sz="1500" dirty="0">
                <a:solidFill>
                  <a:srgbClr val="293A55"/>
                </a:solidFill>
                <a:latin typeface="+mj-lt"/>
              </a:rPr>
              <a:t> </a:t>
            </a:r>
            <a:r>
              <a:rPr lang="ru-RU" sz="1500" dirty="0" err="1">
                <a:solidFill>
                  <a:srgbClr val="293A55"/>
                </a:solidFill>
                <a:latin typeface="+mj-lt"/>
              </a:rPr>
              <a:t>після</a:t>
            </a:r>
            <a:r>
              <a:rPr lang="ru-RU" sz="1500" dirty="0">
                <a:solidFill>
                  <a:srgbClr val="293A55"/>
                </a:solidFill>
                <a:latin typeface="+mj-lt"/>
              </a:rPr>
              <a:t> </a:t>
            </a:r>
            <a:r>
              <a:rPr lang="ru-RU" sz="1500" dirty="0" err="1">
                <a:solidFill>
                  <a:srgbClr val="293A55"/>
                </a:solidFill>
                <a:latin typeface="+mj-lt"/>
              </a:rPr>
              <a:t>смерті</a:t>
            </a:r>
            <a:r>
              <a:rPr lang="ru-RU" sz="1500" dirty="0">
                <a:solidFill>
                  <a:srgbClr val="293A55"/>
                </a:solidFill>
                <a:latin typeface="+mj-lt"/>
              </a:rPr>
              <a:t> ІНФОРМАЦІЯ_1 </a:t>
            </a:r>
            <a:r>
              <a:rPr lang="ru-RU" sz="1500" dirty="0" err="1">
                <a:solidFill>
                  <a:srgbClr val="293A55"/>
                </a:solidFill>
                <a:latin typeface="+mj-lt"/>
              </a:rPr>
              <a:t>його</a:t>
            </a:r>
            <a:r>
              <a:rPr lang="ru-RU" sz="1500" dirty="0">
                <a:solidFill>
                  <a:srgbClr val="293A55"/>
                </a:solidFill>
                <a:latin typeface="+mj-lt"/>
              </a:rPr>
              <a:t> </a:t>
            </a:r>
            <a:r>
              <a:rPr lang="ru-RU" sz="1500" dirty="0" err="1">
                <a:solidFill>
                  <a:srgbClr val="293A55"/>
                </a:solidFill>
                <a:latin typeface="+mj-lt"/>
              </a:rPr>
              <a:t>матері</a:t>
            </a:r>
            <a:r>
              <a:rPr lang="ru-RU" sz="1500" dirty="0">
                <a:solidFill>
                  <a:srgbClr val="293A55"/>
                </a:solidFill>
                <a:latin typeface="+mj-lt"/>
              </a:rPr>
              <a:t> ОСОБА_2 .</a:t>
            </a:r>
          </a:p>
          <a:p>
            <a:pPr algn="just"/>
            <a:r>
              <a:rPr lang="ru-RU" sz="1500" dirty="0">
                <a:solidFill>
                  <a:srgbClr val="293A55"/>
                </a:solidFill>
                <a:latin typeface="+mj-lt"/>
              </a:rPr>
              <a:t>   </a:t>
            </a:r>
            <a:r>
              <a:rPr lang="ru-RU" sz="1500" dirty="0" err="1">
                <a:solidFill>
                  <a:srgbClr val="293A55"/>
                </a:solidFill>
                <a:latin typeface="+mj-lt"/>
              </a:rPr>
              <a:t>Особливістю</a:t>
            </a:r>
            <a:r>
              <a:rPr lang="ru-RU" sz="1500" dirty="0">
                <a:solidFill>
                  <a:srgbClr val="293A55"/>
                </a:solidFill>
                <a:latin typeface="+mj-lt"/>
              </a:rPr>
              <a:t> </a:t>
            </a:r>
            <a:r>
              <a:rPr lang="ru-RU" sz="1500" dirty="0" err="1">
                <a:solidFill>
                  <a:srgbClr val="293A55"/>
                </a:solidFill>
                <a:latin typeface="+mj-lt"/>
              </a:rPr>
              <a:t>звернення</a:t>
            </a:r>
            <a:r>
              <a:rPr lang="ru-RU" sz="1500" dirty="0">
                <a:solidFill>
                  <a:srgbClr val="293A55"/>
                </a:solidFill>
                <a:latin typeface="+mj-lt"/>
              </a:rPr>
              <a:t> до суду з </a:t>
            </a:r>
            <a:r>
              <a:rPr lang="ru-RU" sz="1500" dirty="0" err="1">
                <a:solidFill>
                  <a:srgbClr val="293A55"/>
                </a:solidFill>
                <a:latin typeface="+mj-lt"/>
              </a:rPr>
              <a:t>позовом</a:t>
            </a:r>
            <a:r>
              <a:rPr lang="ru-RU" sz="1500" dirty="0">
                <a:solidFill>
                  <a:srgbClr val="293A55"/>
                </a:solidFill>
                <a:latin typeface="+mj-lt"/>
              </a:rPr>
              <a:t> про </a:t>
            </a:r>
            <a:r>
              <a:rPr lang="ru-RU" sz="1500" dirty="0" err="1">
                <a:solidFill>
                  <a:srgbClr val="293A55"/>
                </a:solidFill>
                <a:latin typeface="+mj-lt"/>
              </a:rPr>
              <a:t>визнання</a:t>
            </a:r>
            <a:r>
              <a:rPr lang="ru-RU" sz="1500" dirty="0">
                <a:solidFill>
                  <a:srgbClr val="293A55"/>
                </a:solidFill>
                <a:latin typeface="+mj-lt"/>
              </a:rPr>
              <a:t> в порядку </a:t>
            </a:r>
            <a:r>
              <a:rPr lang="ru-RU" sz="1500" dirty="0" err="1">
                <a:solidFill>
                  <a:srgbClr val="293A55"/>
                </a:solidFill>
                <a:latin typeface="+mj-lt"/>
              </a:rPr>
              <a:t>спадкування</a:t>
            </a:r>
            <a:r>
              <a:rPr lang="ru-RU" sz="1500" dirty="0">
                <a:solidFill>
                  <a:srgbClr val="293A55"/>
                </a:solidFill>
                <a:latin typeface="+mj-lt"/>
              </a:rPr>
              <a:t> права на </a:t>
            </a:r>
            <a:r>
              <a:rPr lang="ru-RU" sz="1500" dirty="0" err="1">
                <a:solidFill>
                  <a:srgbClr val="293A55"/>
                </a:solidFill>
                <a:latin typeface="+mj-lt"/>
              </a:rPr>
              <a:t>завершення</a:t>
            </a:r>
            <a:r>
              <a:rPr lang="ru-RU" sz="1500" dirty="0">
                <a:solidFill>
                  <a:srgbClr val="293A55"/>
                </a:solidFill>
                <a:latin typeface="+mj-lt"/>
              </a:rPr>
              <a:t> </a:t>
            </a:r>
            <a:r>
              <a:rPr lang="ru-RU" sz="1500" dirty="0" err="1">
                <a:solidFill>
                  <a:srgbClr val="293A55"/>
                </a:solidFill>
                <a:latin typeface="+mj-lt"/>
              </a:rPr>
              <a:t>приватизації</a:t>
            </a:r>
            <a:r>
              <a:rPr lang="ru-RU" sz="1500" dirty="0">
                <a:solidFill>
                  <a:srgbClr val="293A55"/>
                </a:solidFill>
                <a:latin typeface="+mj-lt"/>
              </a:rPr>
              <a:t> </a:t>
            </a:r>
            <a:r>
              <a:rPr lang="ru-RU" sz="1500" dirty="0" err="1">
                <a:solidFill>
                  <a:srgbClr val="293A55"/>
                </a:solidFill>
                <a:latin typeface="+mj-lt"/>
              </a:rPr>
              <a:t>земельних</a:t>
            </a:r>
            <a:r>
              <a:rPr lang="ru-RU" sz="1500" dirty="0">
                <a:solidFill>
                  <a:srgbClr val="293A55"/>
                </a:solidFill>
                <a:latin typeface="+mj-lt"/>
              </a:rPr>
              <a:t> </a:t>
            </a:r>
            <a:r>
              <a:rPr lang="ru-RU" sz="1500" dirty="0" err="1">
                <a:solidFill>
                  <a:srgbClr val="293A55"/>
                </a:solidFill>
                <a:latin typeface="+mj-lt"/>
              </a:rPr>
              <a:t>ділянок</a:t>
            </a:r>
            <a:r>
              <a:rPr lang="ru-RU" sz="1500" dirty="0">
                <a:solidFill>
                  <a:srgbClr val="293A55"/>
                </a:solidFill>
                <a:latin typeface="+mj-lt"/>
              </a:rPr>
              <a:t> є те, </a:t>
            </a:r>
            <a:r>
              <a:rPr lang="ru-RU" sz="1500" dirty="0" err="1">
                <a:solidFill>
                  <a:srgbClr val="293A55"/>
                </a:solidFill>
                <a:latin typeface="+mj-lt"/>
              </a:rPr>
              <a:t>що</a:t>
            </a:r>
            <a:r>
              <a:rPr lang="ru-RU" sz="1500" dirty="0">
                <a:solidFill>
                  <a:srgbClr val="293A55"/>
                </a:solidFill>
                <a:latin typeface="+mj-lt"/>
              </a:rPr>
              <a:t> </a:t>
            </a:r>
            <a:r>
              <a:rPr lang="ru-RU" sz="1500" dirty="0" err="1">
                <a:solidFill>
                  <a:srgbClr val="293A55"/>
                </a:solidFill>
                <a:latin typeface="+mj-lt"/>
              </a:rPr>
              <a:t>позивач</a:t>
            </a:r>
            <a:r>
              <a:rPr lang="ru-RU" sz="1500" dirty="0">
                <a:solidFill>
                  <a:srgbClr val="293A55"/>
                </a:solidFill>
                <a:latin typeface="+mj-lt"/>
              </a:rPr>
              <a:t> </a:t>
            </a:r>
            <a:r>
              <a:rPr lang="ru-RU" sz="1500" dirty="0" err="1">
                <a:solidFill>
                  <a:srgbClr val="293A55"/>
                </a:solidFill>
                <a:latin typeface="+mj-lt"/>
              </a:rPr>
              <a:t>вправі</a:t>
            </a:r>
            <a:r>
              <a:rPr lang="ru-RU" sz="1500" dirty="0">
                <a:solidFill>
                  <a:srgbClr val="293A55"/>
                </a:solidFill>
                <a:latin typeface="+mj-lt"/>
              </a:rPr>
              <a:t> </a:t>
            </a:r>
            <a:r>
              <a:rPr lang="ru-RU" sz="1500" dirty="0" err="1">
                <a:solidFill>
                  <a:srgbClr val="293A55"/>
                </a:solidFill>
                <a:latin typeface="+mj-lt"/>
              </a:rPr>
              <a:t>порушувати</a:t>
            </a:r>
            <a:r>
              <a:rPr lang="ru-RU" sz="1500" dirty="0">
                <a:solidFill>
                  <a:srgbClr val="293A55"/>
                </a:solidFill>
                <a:latin typeface="+mj-lt"/>
              </a:rPr>
              <a:t> </a:t>
            </a:r>
            <a:r>
              <a:rPr lang="ru-RU" sz="1500" dirty="0" err="1">
                <a:solidFill>
                  <a:srgbClr val="293A55"/>
                </a:solidFill>
                <a:latin typeface="+mj-lt"/>
              </a:rPr>
              <a:t>питання</a:t>
            </a:r>
            <a:r>
              <a:rPr lang="ru-RU" sz="1500" dirty="0">
                <a:solidFill>
                  <a:srgbClr val="293A55"/>
                </a:solidFill>
                <a:latin typeface="+mj-lt"/>
              </a:rPr>
              <a:t> про </a:t>
            </a:r>
            <a:r>
              <a:rPr lang="ru-RU" sz="1500" dirty="0" err="1">
                <a:solidFill>
                  <a:srgbClr val="293A55"/>
                </a:solidFill>
                <a:latin typeface="+mj-lt"/>
              </a:rPr>
              <a:t>визнання</a:t>
            </a:r>
            <a:r>
              <a:rPr lang="ru-RU" sz="1500" dirty="0">
                <a:solidFill>
                  <a:srgbClr val="293A55"/>
                </a:solidFill>
                <a:latin typeface="+mj-lt"/>
              </a:rPr>
              <a:t> </a:t>
            </a:r>
            <a:r>
              <a:rPr lang="ru-RU" sz="1500" dirty="0" err="1">
                <a:solidFill>
                  <a:srgbClr val="293A55"/>
                </a:solidFill>
                <a:latin typeface="+mj-lt"/>
              </a:rPr>
              <a:t>майнового</a:t>
            </a:r>
            <a:r>
              <a:rPr lang="ru-RU" sz="1500" dirty="0">
                <a:solidFill>
                  <a:srgbClr val="293A55"/>
                </a:solidFill>
                <a:latin typeface="+mj-lt"/>
              </a:rPr>
              <a:t> права, </a:t>
            </a:r>
            <a:r>
              <a:rPr lang="ru-RU" sz="1500" dirty="0" err="1">
                <a:solidFill>
                  <a:srgbClr val="293A55"/>
                </a:solidFill>
                <a:latin typeface="+mj-lt"/>
              </a:rPr>
              <a:t>набутого</a:t>
            </a:r>
            <a:r>
              <a:rPr lang="ru-RU" sz="1500" dirty="0">
                <a:solidFill>
                  <a:srgbClr val="293A55"/>
                </a:solidFill>
                <a:latin typeface="+mj-lt"/>
              </a:rPr>
              <a:t> </a:t>
            </a:r>
            <a:r>
              <a:rPr lang="ru-RU" sz="1500" dirty="0" err="1">
                <a:solidFill>
                  <a:srgbClr val="293A55"/>
                </a:solidFill>
                <a:latin typeface="+mj-lt"/>
              </a:rPr>
              <a:t>спадкодавцем</a:t>
            </a:r>
            <a:r>
              <a:rPr lang="ru-RU" sz="1500" dirty="0">
                <a:solidFill>
                  <a:srgbClr val="293A55"/>
                </a:solidFill>
                <a:latin typeface="+mj-lt"/>
              </a:rPr>
              <a:t> за </a:t>
            </a:r>
            <a:r>
              <a:rPr lang="ru-RU" sz="1500" dirty="0" err="1">
                <a:solidFill>
                  <a:srgbClr val="293A55"/>
                </a:solidFill>
                <a:latin typeface="+mj-lt"/>
              </a:rPr>
              <a:t>життя</a:t>
            </a:r>
            <a:r>
              <a:rPr lang="ru-RU" sz="1500" dirty="0">
                <a:solidFill>
                  <a:srgbClr val="293A55"/>
                </a:solidFill>
                <a:latin typeface="+mj-lt"/>
              </a:rPr>
              <a:t>, </a:t>
            </a:r>
            <a:r>
              <a:rPr lang="ru-RU" sz="1500" dirty="0" err="1">
                <a:solidFill>
                  <a:srgbClr val="293A55"/>
                </a:solidFill>
                <a:latin typeface="+mj-lt"/>
              </a:rPr>
              <a:t>тобто</a:t>
            </a:r>
            <a:r>
              <a:rPr lang="ru-RU" sz="1500" dirty="0">
                <a:solidFill>
                  <a:srgbClr val="293A55"/>
                </a:solidFill>
                <a:latin typeface="+mj-lt"/>
              </a:rPr>
              <a:t> </a:t>
            </a:r>
            <a:r>
              <a:rPr lang="ru-RU" sz="1500" dirty="0" err="1">
                <a:solidFill>
                  <a:srgbClr val="293A55"/>
                </a:solidFill>
                <a:latin typeface="+mj-lt"/>
              </a:rPr>
              <a:t>особистого</a:t>
            </a:r>
            <a:r>
              <a:rPr lang="ru-RU" sz="1500" dirty="0">
                <a:solidFill>
                  <a:srgbClr val="293A55"/>
                </a:solidFill>
                <a:latin typeface="+mj-lt"/>
              </a:rPr>
              <a:t> </a:t>
            </a:r>
            <a:r>
              <a:rPr lang="ru-RU" sz="1500" dirty="0" err="1">
                <a:solidFill>
                  <a:srgbClr val="293A55"/>
                </a:solidFill>
                <a:latin typeface="+mj-lt"/>
              </a:rPr>
              <a:t>майнового</a:t>
            </a:r>
            <a:r>
              <a:rPr lang="ru-RU" sz="1500" dirty="0">
                <a:solidFill>
                  <a:srgbClr val="293A55"/>
                </a:solidFill>
                <a:latin typeface="+mj-lt"/>
              </a:rPr>
              <a:t> права </a:t>
            </a:r>
            <a:r>
              <a:rPr lang="ru-RU" sz="1500" dirty="0" err="1">
                <a:solidFill>
                  <a:srgbClr val="293A55"/>
                </a:solidFill>
                <a:latin typeface="+mj-lt"/>
              </a:rPr>
              <a:t>спадкодавця</a:t>
            </a:r>
            <a:r>
              <a:rPr lang="ru-RU" sz="1500" dirty="0">
                <a:solidFill>
                  <a:srgbClr val="293A55"/>
                </a:solidFill>
                <a:latin typeface="+mj-lt"/>
              </a:rPr>
              <a:t>.</a:t>
            </a:r>
          </a:p>
          <a:p>
            <a:pPr algn="just"/>
            <a:r>
              <a:rPr lang="ru-RU" sz="1500" dirty="0">
                <a:solidFill>
                  <a:srgbClr val="293A55"/>
                </a:solidFill>
                <a:latin typeface="+mj-lt"/>
              </a:rPr>
              <a:t>   </a:t>
            </a:r>
            <a:r>
              <a:rPr lang="ru-RU" sz="1500" dirty="0" err="1">
                <a:solidFill>
                  <a:srgbClr val="293A55"/>
                </a:solidFill>
                <a:latin typeface="+mj-lt"/>
              </a:rPr>
              <a:t>Колегія</a:t>
            </a:r>
            <a:r>
              <a:rPr lang="ru-RU" sz="1500" dirty="0">
                <a:solidFill>
                  <a:srgbClr val="293A55"/>
                </a:solidFill>
                <a:latin typeface="+mj-lt"/>
              </a:rPr>
              <a:t> </a:t>
            </a:r>
            <a:r>
              <a:rPr lang="ru-RU" sz="1500" dirty="0" err="1">
                <a:solidFill>
                  <a:srgbClr val="293A55"/>
                </a:solidFill>
                <a:latin typeface="+mj-lt"/>
              </a:rPr>
              <a:t>суддів</a:t>
            </a:r>
            <a:r>
              <a:rPr lang="ru-RU" sz="1500" dirty="0">
                <a:solidFill>
                  <a:srgbClr val="293A55"/>
                </a:solidFill>
                <a:latin typeface="+mj-lt"/>
              </a:rPr>
              <a:t> </a:t>
            </a:r>
            <a:r>
              <a:rPr lang="ru-RU" sz="1500" dirty="0" err="1">
                <a:solidFill>
                  <a:srgbClr val="293A55"/>
                </a:solidFill>
                <a:latin typeface="+mj-lt"/>
              </a:rPr>
              <a:t>зауважує</a:t>
            </a:r>
            <a:r>
              <a:rPr lang="ru-RU" sz="1500" dirty="0">
                <a:solidFill>
                  <a:srgbClr val="293A55"/>
                </a:solidFill>
                <a:latin typeface="+mj-lt"/>
              </a:rPr>
              <a:t>, </a:t>
            </a:r>
            <a:r>
              <a:rPr lang="ru-RU" sz="1500" dirty="0" err="1">
                <a:solidFill>
                  <a:srgbClr val="293A55"/>
                </a:solidFill>
                <a:latin typeface="+mj-lt"/>
              </a:rPr>
              <a:t>що</a:t>
            </a:r>
            <a:r>
              <a:rPr lang="ru-RU" sz="1500" dirty="0">
                <a:solidFill>
                  <a:srgbClr val="293A55"/>
                </a:solidFill>
                <a:latin typeface="+mj-lt"/>
              </a:rPr>
              <a:t> предметом </a:t>
            </a:r>
            <a:r>
              <a:rPr lang="ru-RU" sz="1500" dirty="0" err="1">
                <a:solidFill>
                  <a:srgbClr val="293A55"/>
                </a:solidFill>
                <a:latin typeface="+mj-lt"/>
              </a:rPr>
              <a:t>цього</a:t>
            </a:r>
            <a:r>
              <a:rPr lang="ru-RU" sz="1500" dirty="0">
                <a:solidFill>
                  <a:srgbClr val="293A55"/>
                </a:solidFill>
                <a:latin typeface="+mj-lt"/>
              </a:rPr>
              <a:t> спору є </a:t>
            </a:r>
            <a:r>
              <a:rPr lang="ru-RU" sz="1500" dirty="0" err="1">
                <a:solidFill>
                  <a:srgbClr val="293A55"/>
                </a:solidFill>
                <a:latin typeface="+mj-lt"/>
              </a:rPr>
              <a:t>визнання</a:t>
            </a:r>
            <a:r>
              <a:rPr lang="ru-RU" sz="1500" dirty="0">
                <a:solidFill>
                  <a:srgbClr val="293A55"/>
                </a:solidFill>
                <a:latin typeface="+mj-lt"/>
              </a:rPr>
              <a:t> в порядку </a:t>
            </a:r>
            <a:r>
              <a:rPr lang="ru-RU" sz="1500" dirty="0" err="1">
                <a:solidFill>
                  <a:srgbClr val="293A55"/>
                </a:solidFill>
                <a:latin typeface="+mj-lt"/>
              </a:rPr>
              <a:t>спадкування</a:t>
            </a:r>
            <a:r>
              <a:rPr lang="ru-RU" sz="1500" dirty="0">
                <a:solidFill>
                  <a:srgbClr val="293A55"/>
                </a:solidFill>
                <a:latin typeface="+mj-lt"/>
              </a:rPr>
              <a:t> права на </a:t>
            </a:r>
            <a:r>
              <a:rPr lang="ru-RU" sz="1500" dirty="0" err="1">
                <a:solidFill>
                  <a:srgbClr val="293A55"/>
                </a:solidFill>
                <a:latin typeface="+mj-lt"/>
              </a:rPr>
              <a:t>завершення</a:t>
            </a:r>
            <a:r>
              <a:rPr lang="ru-RU" sz="1500" dirty="0">
                <a:solidFill>
                  <a:srgbClr val="293A55"/>
                </a:solidFill>
                <a:latin typeface="+mj-lt"/>
              </a:rPr>
              <a:t> </a:t>
            </a:r>
            <a:r>
              <a:rPr lang="ru-RU" sz="1500" dirty="0" err="1">
                <a:solidFill>
                  <a:srgbClr val="293A55"/>
                </a:solidFill>
                <a:latin typeface="+mj-lt"/>
              </a:rPr>
              <a:t>приватизації</a:t>
            </a:r>
            <a:r>
              <a:rPr lang="ru-RU" sz="1500" dirty="0">
                <a:solidFill>
                  <a:srgbClr val="293A55"/>
                </a:solidFill>
                <a:latin typeface="+mj-lt"/>
              </a:rPr>
              <a:t> </a:t>
            </a:r>
            <a:r>
              <a:rPr lang="ru-RU" sz="1500" dirty="0" err="1">
                <a:solidFill>
                  <a:srgbClr val="293A55"/>
                </a:solidFill>
                <a:latin typeface="+mj-lt"/>
              </a:rPr>
              <a:t>земельних</a:t>
            </a:r>
            <a:r>
              <a:rPr lang="ru-RU" sz="1500" dirty="0">
                <a:solidFill>
                  <a:srgbClr val="293A55"/>
                </a:solidFill>
                <a:latin typeface="+mj-lt"/>
              </a:rPr>
              <a:t> </a:t>
            </a:r>
            <a:r>
              <a:rPr lang="ru-RU" sz="1500" dirty="0" err="1">
                <a:solidFill>
                  <a:srgbClr val="293A55"/>
                </a:solidFill>
                <a:latin typeface="+mj-lt"/>
              </a:rPr>
              <a:t>ділянок</a:t>
            </a:r>
            <a:r>
              <a:rPr lang="ru-RU" sz="1500" dirty="0">
                <a:solidFill>
                  <a:srgbClr val="293A55"/>
                </a:solidFill>
                <a:latin typeface="+mj-lt"/>
              </a:rPr>
              <a:t> та права на </a:t>
            </a:r>
            <a:r>
              <a:rPr lang="ru-RU" sz="1500" dirty="0" err="1">
                <a:solidFill>
                  <a:srgbClr val="293A55"/>
                </a:solidFill>
                <a:latin typeface="+mj-lt"/>
              </a:rPr>
              <a:t>одержання</a:t>
            </a:r>
            <a:r>
              <a:rPr lang="ru-RU" sz="1500" dirty="0">
                <a:solidFill>
                  <a:srgbClr val="293A55"/>
                </a:solidFill>
                <a:latin typeface="+mj-lt"/>
              </a:rPr>
              <a:t> </a:t>
            </a:r>
            <a:r>
              <a:rPr lang="ru-RU" sz="1500" dirty="0" err="1">
                <a:solidFill>
                  <a:srgbClr val="293A55"/>
                </a:solidFill>
                <a:latin typeface="+mj-lt"/>
              </a:rPr>
              <a:t>свідоцтва</a:t>
            </a:r>
            <a:r>
              <a:rPr lang="ru-RU" sz="1500" dirty="0">
                <a:solidFill>
                  <a:srgbClr val="293A55"/>
                </a:solidFill>
                <a:latin typeface="+mj-lt"/>
              </a:rPr>
              <a:t> на право </a:t>
            </a:r>
            <a:r>
              <a:rPr lang="ru-RU" sz="1500" dirty="0" err="1">
                <a:solidFill>
                  <a:srgbClr val="293A55"/>
                </a:solidFill>
                <a:latin typeface="+mj-lt"/>
              </a:rPr>
              <a:t>власності</a:t>
            </a:r>
            <a:r>
              <a:rPr lang="ru-RU" sz="1500" dirty="0">
                <a:solidFill>
                  <a:srgbClr val="293A55"/>
                </a:solidFill>
                <a:latin typeface="+mj-lt"/>
              </a:rPr>
              <a:t> на </a:t>
            </a:r>
            <a:r>
              <a:rPr lang="ru-RU" sz="1500" dirty="0" err="1">
                <a:solidFill>
                  <a:srgbClr val="293A55"/>
                </a:solidFill>
                <a:latin typeface="+mj-lt"/>
              </a:rPr>
              <a:t>земельні</a:t>
            </a:r>
            <a:r>
              <a:rPr lang="ru-RU" sz="1500" dirty="0">
                <a:solidFill>
                  <a:srgbClr val="293A55"/>
                </a:solidFill>
                <a:latin typeface="+mj-lt"/>
              </a:rPr>
              <a:t> </a:t>
            </a:r>
            <a:r>
              <a:rPr lang="ru-RU" sz="1500" dirty="0" err="1">
                <a:solidFill>
                  <a:srgbClr val="293A55"/>
                </a:solidFill>
                <a:latin typeface="+mj-lt"/>
              </a:rPr>
              <a:t>ділянки</a:t>
            </a:r>
            <a:r>
              <a:rPr lang="ru-RU" sz="1500" dirty="0">
                <a:solidFill>
                  <a:srgbClr val="293A55"/>
                </a:solidFill>
                <a:latin typeface="+mj-lt"/>
              </a:rPr>
              <a:t>, </a:t>
            </a:r>
            <a:r>
              <a:rPr lang="ru-RU" sz="1500" dirty="0" err="1">
                <a:solidFill>
                  <a:srgbClr val="293A55"/>
                </a:solidFill>
                <a:latin typeface="+mj-lt"/>
              </a:rPr>
              <a:t>приватизація</a:t>
            </a:r>
            <a:r>
              <a:rPr lang="ru-RU" sz="1500" dirty="0">
                <a:solidFill>
                  <a:srgbClr val="293A55"/>
                </a:solidFill>
                <a:latin typeface="+mj-lt"/>
              </a:rPr>
              <a:t> </a:t>
            </a:r>
            <a:r>
              <a:rPr lang="ru-RU" sz="1500" dirty="0" err="1">
                <a:solidFill>
                  <a:srgbClr val="293A55"/>
                </a:solidFill>
                <a:latin typeface="+mj-lt"/>
              </a:rPr>
              <a:t>яких</a:t>
            </a:r>
            <a:r>
              <a:rPr lang="ru-RU" sz="1500" dirty="0">
                <a:solidFill>
                  <a:srgbClr val="293A55"/>
                </a:solidFill>
                <a:latin typeface="+mj-lt"/>
              </a:rPr>
              <a:t> </a:t>
            </a:r>
            <a:r>
              <a:rPr lang="ru-RU" sz="1500" dirty="0" err="1">
                <a:solidFill>
                  <a:srgbClr val="293A55"/>
                </a:solidFill>
                <a:latin typeface="+mj-lt"/>
              </a:rPr>
              <a:t>була</a:t>
            </a:r>
            <a:r>
              <a:rPr lang="ru-RU" sz="1500" dirty="0">
                <a:solidFill>
                  <a:srgbClr val="293A55"/>
                </a:solidFill>
                <a:latin typeface="+mj-lt"/>
              </a:rPr>
              <a:t> </a:t>
            </a:r>
            <a:r>
              <a:rPr lang="ru-RU" sz="1500" dirty="0" err="1">
                <a:solidFill>
                  <a:srgbClr val="293A55"/>
                </a:solidFill>
                <a:latin typeface="+mj-lt"/>
              </a:rPr>
              <a:t>розпочата</a:t>
            </a:r>
            <a:r>
              <a:rPr lang="ru-RU" sz="1500" dirty="0">
                <a:solidFill>
                  <a:srgbClr val="293A55"/>
                </a:solidFill>
                <a:latin typeface="+mj-lt"/>
              </a:rPr>
              <a:t>, </a:t>
            </a:r>
            <a:r>
              <a:rPr lang="ru-RU" sz="1500" dirty="0" err="1">
                <a:solidFill>
                  <a:srgbClr val="293A55"/>
                </a:solidFill>
                <a:latin typeface="+mj-lt"/>
              </a:rPr>
              <a:t>проте</a:t>
            </a:r>
            <a:r>
              <a:rPr lang="ru-RU" sz="1500" dirty="0">
                <a:solidFill>
                  <a:srgbClr val="293A55"/>
                </a:solidFill>
                <a:latin typeface="+mj-lt"/>
              </a:rPr>
              <a:t> не завершена за </a:t>
            </a:r>
            <a:r>
              <a:rPr lang="ru-RU" sz="1500" dirty="0" err="1">
                <a:solidFill>
                  <a:srgbClr val="293A55"/>
                </a:solidFill>
                <a:latin typeface="+mj-lt"/>
              </a:rPr>
              <a:t>життя</a:t>
            </a:r>
            <a:r>
              <a:rPr lang="ru-RU" sz="1500" dirty="0">
                <a:solidFill>
                  <a:srgbClr val="293A55"/>
                </a:solidFill>
                <a:latin typeface="+mj-lt"/>
              </a:rPr>
              <a:t>  </a:t>
            </a:r>
            <a:r>
              <a:rPr lang="ru-RU" sz="1500" dirty="0" err="1">
                <a:solidFill>
                  <a:srgbClr val="293A55"/>
                </a:solidFill>
                <a:latin typeface="+mj-lt"/>
              </a:rPr>
              <a:t>спадкодавця</a:t>
            </a:r>
            <a:r>
              <a:rPr lang="ru-RU" sz="1500" dirty="0">
                <a:solidFill>
                  <a:srgbClr val="293A55"/>
                </a:solidFill>
                <a:latin typeface="+mj-lt"/>
              </a:rPr>
              <a:t>.</a:t>
            </a:r>
          </a:p>
          <a:p>
            <a:pPr algn="just"/>
            <a:r>
              <a:rPr lang="ru-RU" sz="1500" dirty="0">
                <a:solidFill>
                  <a:srgbClr val="293A55"/>
                </a:solidFill>
                <a:latin typeface="+mj-lt"/>
              </a:rPr>
              <a:t>   </a:t>
            </a:r>
            <a:r>
              <a:rPr lang="ru-RU" sz="1500" dirty="0" err="1">
                <a:solidFill>
                  <a:srgbClr val="293A55"/>
                </a:solidFill>
                <a:latin typeface="+mj-lt"/>
              </a:rPr>
              <a:t>Оскільки</a:t>
            </a:r>
            <a:r>
              <a:rPr lang="ru-RU" sz="1500" dirty="0">
                <a:solidFill>
                  <a:srgbClr val="293A55"/>
                </a:solidFill>
                <a:latin typeface="+mj-lt"/>
              </a:rPr>
              <a:t> ОСОБА_1 є </a:t>
            </a:r>
            <a:r>
              <a:rPr lang="ru-RU" sz="1500" dirty="0" err="1">
                <a:solidFill>
                  <a:srgbClr val="293A55"/>
                </a:solidFill>
                <a:latin typeface="+mj-lt"/>
              </a:rPr>
              <a:t>спадкоємцем</a:t>
            </a:r>
            <a:r>
              <a:rPr lang="ru-RU" sz="1500" dirty="0">
                <a:solidFill>
                  <a:srgbClr val="293A55"/>
                </a:solidFill>
                <a:latin typeface="+mj-lt"/>
              </a:rPr>
              <a:t> за законом </a:t>
            </a:r>
            <a:r>
              <a:rPr lang="ru-RU" sz="1500" dirty="0" err="1">
                <a:solidFill>
                  <a:srgbClr val="293A55"/>
                </a:solidFill>
                <a:latin typeface="+mj-lt"/>
              </a:rPr>
              <a:t>після</a:t>
            </a:r>
            <a:r>
              <a:rPr lang="ru-RU" sz="1500" dirty="0">
                <a:solidFill>
                  <a:srgbClr val="293A55"/>
                </a:solidFill>
                <a:latin typeface="+mj-lt"/>
              </a:rPr>
              <a:t> </a:t>
            </a:r>
            <a:r>
              <a:rPr lang="ru-RU" sz="1500" dirty="0" err="1">
                <a:solidFill>
                  <a:srgbClr val="293A55"/>
                </a:solidFill>
                <a:latin typeface="+mj-lt"/>
              </a:rPr>
              <a:t>смерті</a:t>
            </a:r>
            <a:r>
              <a:rPr lang="ru-RU" sz="1500" dirty="0">
                <a:solidFill>
                  <a:srgbClr val="293A55"/>
                </a:solidFill>
                <a:latin typeface="+mj-lt"/>
              </a:rPr>
              <a:t> батька, </a:t>
            </a:r>
            <a:r>
              <a:rPr lang="ru-RU" sz="1500" dirty="0" err="1">
                <a:solidFill>
                  <a:srgbClr val="293A55"/>
                </a:solidFill>
                <a:latin typeface="+mj-lt"/>
              </a:rPr>
              <a:t>що</a:t>
            </a:r>
            <a:r>
              <a:rPr lang="ru-RU" sz="1500" dirty="0">
                <a:solidFill>
                  <a:srgbClr val="293A55"/>
                </a:solidFill>
                <a:latin typeface="+mj-lt"/>
              </a:rPr>
              <a:t> </a:t>
            </a:r>
            <a:r>
              <a:rPr lang="ru-RU" sz="1500" dirty="0" err="1">
                <a:solidFill>
                  <a:srgbClr val="293A55"/>
                </a:solidFill>
                <a:latin typeface="+mj-lt"/>
              </a:rPr>
              <a:t>був</a:t>
            </a:r>
            <a:r>
              <a:rPr lang="ru-RU" sz="1500" dirty="0">
                <a:solidFill>
                  <a:srgbClr val="293A55"/>
                </a:solidFill>
                <a:latin typeface="+mj-lt"/>
              </a:rPr>
              <a:t> </a:t>
            </a:r>
            <a:r>
              <a:rPr lang="ru-RU" sz="1500" dirty="0" err="1">
                <a:solidFill>
                  <a:srgbClr val="293A55"/>
                </a:solidFill>
                <a:latin typeface="+mj-lt"/>
              </a:rPr>
              <a:t>спадкоємцем</a:t>
            </a:r>
            <a:r>
              <a:rPr lang="ru-RU" sz="1500" dirty="0">
                <a:solidFill>
                  <a:srgbClr val="293A55"/>
                </a:solidFill>
                <a:latin typeface="+mj-lt"/>
              </a:rPr>
              <a:t> </a:t>
            </a:r>
            <a:r>
              <a:rPr lang="ru-RU" sz="1500" dirty="0" err="1">
                <a:solidFill>
                  <a:srgbClr val="293A55"/>
                </a:solidFill>
                <a:latin typeface="+mj-lt"/>
              </a:rPr>
              <a:t>після</a:t>
            </a:r>
            <a:r>
              <a:rPr lang="ru-RU" sz="1500" dirty="0">
                <a:solidFill>
                  <a:srgbClr val="293A55"/>
                </a:solidFill>
                <a:latin typeface="+mj-lt"/>
              </a:rPr>
              <a:t> </a:t>
            </a:r>
            <a:r>
              <a:rPr lang="ru-RU" sz="1500" dirty="0" err="1">
                <a:solidFill>
                  <a:srgbClr val="293A55"/>
                </a:solidFill>
                <a:latin typeface="+mj-lt"/>
              </a:rPr>
              <a:t>смерті</a:t>
            </a:r>
            <a:r>
              <a:rPr lang="ru-RU" sz="1500" dirty="0">
                <a:solidFill>
                  <a:srgbClr val="293A55"/>
                </a:solidFill>
                <a:latin typeface="+mj-lt"/>
              </a:rPr>
              <a:t> ОСОБА_2 , то </a:t>
            </a:r>
            <a:r>
              <a:rPr lang="ru-RU" sz="1500" dirty="0" err="1">
                <a:solidFill>
                  <a:srgbClr val="293A55"/>
                </a:solidFill>
                <a:latin typeface="+mj-lt"/>
              </a:rPr>
              <a:t>вважається</a:t>
            </a:r>
            <a:r>
              <a:rPr lang="ru-RU" sz="1500" dirty="0">
                <a:solidFill>
                  <a:srgbClr val="293A55"/>
                </a:solidFill>
                <a:latin typeface="+mj-lt"/>
              </a:rPr>
              <a:t>, </a:t>
            </a:r>
            <a:r>
              <a:rPr lang="ru-RU" sz="1500" dirty="0" err="1">
                <a:solidFill>
                  <a:srgbClr val="293A55"/>
                </a:solidFill>
                <a:latin typeface="+mj-lt"/>
              </a:rPr>
              <a:t>що</a:t>
            </a:r>
            <a:r>
              <a:rPr lang="ru-RU" sz="1500" dirty="0">
                <a:solidFill>
                  <a:srgbClr val="293A55"/>
                </a:solidFill>
                <a:latin typeface="+mj-lt"/>
              </a:rPr>
              <a:t> </a:t>
            </a:r>
            <a:r>
              <a:rPr lang="ru-RU" sz="1500" dirty="0" err="1">
                <a:solidFill>
                  <a:srgbClr val="293A55"/>
                </a:solidFill>
                <a:latin typeface="+mj-lt"/>
              </a:rPr>
              <a:t>позивачка</a:t>
            </a:r>
            <a:r>
              <a:rPr lang="ru-RU" sz="1500" dirty="0">
                <a:solidFill>
                  <a:srgbClr val="293A55"/>
                </a:solidFill>
                <a:latin typeface="+mj-lt"/>
              </a:rPr>
              <a:t> </a:t>
            </a:r>
            <a:r>
              <a:rPr lang="ru-RU" sz="1500" dirty="0" err="1">
                <a:solidFill>
                  <a:srgbClr val="293A55"/>
                </a:solidFill>
                <a:latin typeface="+mj-lt"/>
              </a:rPr>
              <a:t>набула</a:t>
            </a:r>
            <a:r>
              <a:rPr lang="ru-RU" sz="1500" dirty="0">
                <a:solidFill>
                  <a:srgbClr val="293A55"/>
                </a:solidFill>
                <a:latin typeface="+mj-lt"/>
              </a:rPr>
              <a:t> право на </a:t>
            </a:r>
            <a:r>
              <a:rPr lang="ru-RU" sz="1500" dirty="0" err="1">
                <a:solidFill>
                  <a:srgbClr val="293A55"/>
                </a:solidFill>
                <a:latin typeface="+mj-lt"/>
              </a:rPr>
              <a:t>спадкування</a:t>
            </a:r>
            <a:r>
              <a:rPr lang="ru-RU" sz="1500" dirty="0">
                <a:solidFill>
                  <a:srgbClr val="293A55"/>
                </a:solidFill>
                <a:latin typeface="+mj-lt"/>
              </a:rPr>
              <a:t> </a:t>
            </a:r>
            <a:r>
              <a:rPr lang="ru-RU" sz="1500" dirty="0" err="1">
                <a:solidFill>
                  <a:srgbClr val="293A55"/>
                </a:solidFill>
                <a:latin typeface="+mj-lt"/>
              </a:rPr>
              <a:t>усіх</a:t>
            </a:r>
            <a:r>
              <a:rPr lang="ru-RU" sz="1500" dirty="0">
                <a:solidFill>
                  <a:srgbClr val="293A55"/>
                </a:solidFill>
                <a:latin typeface="+mj-lt"/>
              </a:rPr>
              <a:t> прав та </a:t>
            </a:r>
            <a:r>
              <a:rPr lang="ru-RU" sz="1500" dirty="0" err="1">
                <a:solidFill>
                  <a:srgbClr val="293A55"/>
                </a:solidFill>
                <a:latin typeface="+mj-lt"/>
              </a:rPr>
              <a:t>обов`язків</a:t>
            </a:r>
            <a:r>
              <a:rPr lang="ru-RU" sz="1500" dirty="0">
                <a:solidFill>
                  <a:srgbClr val="293A55"/>
                </a:solidFill>
                <a:latin typeface="+mj-lt"/>
              </a:rPr>
              <a:t>, </a:t>
            </a:r>
            <a:r>
              <a:rPr lang="ru-RU" sz="1500" dirty="0" err="1">
                <a:solidFill>
                  <a:srgbClr val="293A55"/>
                </a:solidFill>
                <a:latin typeface="+mj-lt"/>
              </a:rPr>
              <a:t>що</a:t>
            </a:r>
            <a:r>
              <a:rPr lang="ru-RU" sz="1500" dirty="0">
                <a:solidFill>
                  <a:srgbClr val="293A55"/>
                </a:solidFill>
                <a:latin typeface="+mj-lt"/>
              </a:rPr>
              <a:t> належали ОСОБА_2 , на </a:t>
            </a:r>
            <a:r>
              <a:rPr lang="ru-RU" sz="1500" dirty="0" err="1">
                <a:solidFill>
                  <a:srgbClr val="293A55"/>
                </a:solidFill>
                <a:latin typeface="+mj-lt"/>
              </a:rPr>
              <a:t>підставі</a:t>
            </a:r>
            <a:r>
              <a:rPr lang="ru-RU" sz="1500" dirty="0">
                <a:solidFill>
                  <a:srgbClr val="293A55"/>
                </a:solidFill>
                <a:latin typeface="+mj-lt"/>
              </a:rPr>
              <a:t> статей 1216 та 1218 ЦК </a:t>
            </a:r>
            <a:r>
              <a:rPr lang="ru-RU" sz="1500" dirty="0" err="1">
                <a:solidFill>
                  <a:srgbClr val="293A55"/>
                </a:solidFill>
                <a:latin typeface="+mj-lt"/>
              </a:rPr>
              <a:t>України</a:t>
            </a:r>
            <a:r>
              <a:rPr lang="ru-RU" sz="1500" dirty="0">
                <a:solidFill>
                  <a:srgbClr val="293A55"/>
                </a:solidFill>
                <a:latin typeface="+mj-lt"/>
              </a:rPr>
              <a:t>.</a:t>
            </a:r>
          </a:p>
          <a:p>
            <a:pPr algn="just"/>
            <a:r>
              <a:rPr lang="ru-RU" sz="1500" dirty="0">
                <a:solidFill>
                  <a:srgbClr val="293A55"/>
                </a:solidFill>
                <a:latin typeface="+mj-lt"/>
              </a:rPr>
              <a:t>   </a:t>
            </a:r>
            <a:r>
              <a:rPr lang="ru-RU" sz="1500" b="1" dirty="0">
                <a:solidFill>
                  <a:srgbClr val="293A55"/>
                </a:solidFill>
                <a:latin typeface="+mj-lt"/>
              </a:rPr>
              <a:t>Таким чином, до складу </a:t>
            </a:r>
            <a:r>
              <a:rPr lang="ru-RU" sz="1500" b="1" dirty="0" err="1">
                <a:solidFill>
                  <a:srgbClr val="293A55"/>
                </a:solidFill>
                <a:latin typeface="+mj-lt"/>
              </a:rPr>
              <a:t>спадщини</a:t>
            </a:r>
            <a:r>
              <a:rPr lang="ru-RU" sz="1500" b="1" dirty="0">
                <a:solidFill>
                  <a:srgbClr val="293A55"/>
                </a:solidFill>
                <a:latin typeface="+mj-lt"/>
              </a:rPr>
              <a:t> входить, у тому </a:t>
            </a:r>
            <a:r>
              <a:rPr lang="ru-RU" sz="1500" b="1" dirty="0" err="1">
                <a:solidFill>
                  <a:srgbClr val="293A55"/>
                </a:solidFill>
                <a:latin typeface="+mj-lt"/>
              </a:rPr>
              <a:t>числі</a:t>
            </a:r>
            <a:r>
              <a:rPr lang="ru-RU" sz="1500" b="1" dirty="0">
                <a:solidFill>
                  <a:srgbClr val="293A55"/>
                </a:solidFill>
                <a:latin typeface="+mj-lt"/>
              </a:rPr>
              <a:t>, право на </a:t>
            </a:r>
            <a:r>
              <a:rPr lang="ru-RU" sz="1500" b="1" dirty="0" err="1">
                <a:solidFill>
                  <a:srgbClr val="293A55"/>
                </a:solidFill>
                <a:latin typeface="+mj-lt"/>
              </a:rPr>
              <a:t>завершення</a:t>
            </a:r>
            <a:r>
              <a:rPr lang="ru-RU" sz="1500" b="1" dirty="0">
                <a:solidFill>
                  <a:srgbClr val="293A55"/>
                </a:solidFill>
                <a:latin typeface="+mj-lt"/>
              </a:rPr>
              <a:t> </a:t>
            </a:r>
            <a:r>
              <a:rPr lang="ru-RU" sz="1500" b="1" dirty="0" err="1">
                <a:solidFill>
                  <a:srgbClr val="293A55"/>
                </a:solidFill>
                <a:latin typeface="+mj-lt"/>
              </a:rPr>
              <a:t>процедури</a:t>
            </a:r>
            <a:r>
              <a:rPr lang="ru-RU" sz="1500" b="1" dirty="0">
                <a:solidFill>
                  <a:srgbClr val="293A55"/>
                </a:solidFill>
                <a:latin typeface="+mj-lt"/>
              </a:rPr>
              <a:t> </a:t>
            </a:r>
            <a:r>
              <a:rPr lang="ru-RU" sz="1500" b="1" dirty="0" err="1">
                <a:solidFill>
                  <a:srgbClr val="293A55"/>
                </a:solidFill>
                <a:latin typeface="+mj-lt"/>
              </a:rPr>
              <a:t>приватизації</a:t>
            </a:r>
            <a:r>
              <a:rPr lang="ru-RU" sz="1500" b="1" dirty="0">
                <a:solidFill>
                  <a:srgbClr val="293A55"/>
                </a:solidFill>
                <a:latin typeface="+mj-lt"/>
              </a:rPr>
              <a:t> </a:t>
            </a:r>
            <a:r>
              <a:rPr lang="ru-RU" sz="1500" b="1" dirty="0" err="1">
                <a:solidFill>
                  <a:srgbClr val="293A55"/>
                </a:solidFill>
                <a:latin typeface="+mj-lt"/>
              </a:rPr>
              <a:t>земельної</a:t>
            </a:r>
            <a:r>
              <a:rPr lang="ru-RU" sz="1500" b="1" dirty="0">
                <a:solidFill>
                  <a:srgbClr val="293A55"/>
                </a:solidFill>
                <a:latin typeface="+mj-lt"/>
              </a:rPr>
              <a:t> </a:t>
            </a:r>
            <a:r>
              <a:rPr lang="ru-RU" sz="1500" b="1" dirty="0" err="1">
                <a:solidFill>
                  <a:srgbClr val="293A55"/>
                </a:solidFill>
                <a:latin typeface="+mj-lt"/>
              </a:rPr>
              <a:t>ділянки</a:t>
            </a:r>
            <a:r>
              <a:rPr lang="ru-RU" sz="1500" b="1" dirty="0">
                <a:solidFill>
                  <a:srgbClr val="293A55"/>
                </a:solidFill>
                <a:latin typeface="+mj-lt"/>
              </a:rPr>
              <a:t>, яку </a:t>
            </a:r>
            <a:r>
              <a:rPr lang="ru-RU" sz="1500" b="1" dirty="0" err="1">
                <a:solidFill>
                  <a:srgbClr val="293A55"/>
                </a:solidFill>
                <a:latin typeface="+mj-lt"/>
              </a:rPr>
              <a:t>спадкодавець</a:t>
            </a:r>
            <a:r>
              <a:rPr lang="ru-RU" sz="1500" b="1" dirty="0">
                <a:solidFill>
                  <a:srgbClr val="293A55"/>
                </a:solidFill>
                <a:latin typeface="+mj-lt"/>
              </a:rPr>
              <a:t> </a:t>
            </a:r>
            <a:r>
              <a:rPr lang="ru-RU" sz="1500" b="1" dirty="0" err="1">
                <a:solidFill>
                  <a:srgbClr val="293A55"/>
                </a:solidFill>
                <a:latin typeface="+mj-lt"/>
              </a:rPr>
              <a:t>розпочав</a:t>
            </a:r>
            <a:r>
              <a:rPr lang="ru-RU" sz="1500" b="1" dirty="0">
                <a:solidFill>
                  <a:srgbClr val="293A55"/>
                </a:solidFill>
                <a:latin typeface="+mj-lt"/>
              </a:rPr>
              <a:t> за </a:t>
            </a:r>
            <a:r>
              <a:rPr lang="ru-RU" sz="1500" b="1" dirty="0" err="1">
                <a:solidFill>
                  <a:srgbClr val="293A55"/>
                </a:solidFill>
                <a:latin typeface="+mj-lt"/>
              </a:rPr>
              <a:t>життя</a:t>
            </a:r>
            <a:r>
              <a:rPr lang="ru-RU" sz="1500" b="1" dirty="0">
                <a:solidFill>
                  <a:srgbClr val="293A55"/>
                </a:solidFill>
                <a:latin typeface="+mj-lt"/>
              </a:rPr>
              <a:t> у </a:t>
            </a:r>
            <a:r>
              <a:rPr lang="ru-RU" sz="1500" b="1" dirty="0" err="1">
                <a:solidFill>
                  <a:srgbClr val="293A55"/>
                </a:solidFill>
                <a:latin typeface="+mj-lt"/>
              </a:rPr>
              <a:t>встановленому</a:t>
            </a:r>
            <a:r>
              <a:rPr lang="ru-RU" sz="1500" b="1" dirty="0">
                <a:solidFill>
                  <a:srgbClr val="293A55"/>
                </a:solidFill>
                <a:latin typeface="+mj-lt"/>
              </a:rPr>
              <a:t> законом порядку та не завершив у </a:t>
            </a:r>
            <a:r>
              <a:rPr lang="ru-RU" sz="1500" b="1" dirty="0" err="1">
                <a:solidFill>
                  <a:srgbClr val="293A55"/>
                </a:solidFill>
                <a:latin typeface="+mj-lt"/>
              </a:rPr>
              <a:t>зв`язку</a:t>
            </a:r>
            <a:r>
              <a:rPr lang="ru-RU" sz="1500" b="1" dirty="0">
                <a:solidFill>
                  <a:srgbClr val="293A55"/>
                </a:solidFill>
                <a:latin typeface="+mj-lt"/>
              </a:rPr>
              <a:t> </a:t>
            </a:r>
            <a:r>
              <a:rPr lang="ru-RU" sz="1500" b="1" dirty="0" err="1">
                <a:solidFill>
                  <a:srgbClr val="293A55"/>
                </a:solidFill>
                <a:latin typeface="+mj-lt"/>
              </a:rPr>
              <a:t>зі</a:t>
            </a:r>
            <a:r>
              <a:rPr lang="ru-RU" sz="1500" b="1" dirty="0">
                <a:solidFill>
                  <a:srgbClr val="293A55"/>
                </a:solidFill>
                <a:latin typeface="+mj-lt"/>
              </a:rPr>
              <a:t> </a:t>
            </a:r>
            <a:r>
              <a:rPr lang="ru-RU" sz="1500" b="1" dirty="0" err="1">
                <a:solidFill>
                  <a:srgbClr val="293A55"/>
                </a:solidFill>
                <a:latin typeface="+mj-lt"/>
              </a:rPr>
              <a:t>смертю</a:t>
            </a:r>
            <a:r>
              <a:rPr lang="ru-RU" sz="1500" b="1" dirty="0">
                <a:solidFill>
                  <a:srgbClr val="293A55"/>
                </a:solidFill>
                <a:latin typeface="+mj-lt"/>
              </a:rPr>
              <a:t>. </a:t>
            </a:r>
            <a:r>
              <a:rPr lang="ru-RU" sz="1500" b="1" dirty="0" err="1">
                <a:solidFill>
                  <a:srgbClr val="293A55"/>
                </a:solidFill>
                <a:latin typeface="+mj-lt"/>
              </a:rPr>
              <a:t>Це</a:t>
            </a:r>
            <a:r>
              <a:rPr lang="ru-RU" sz="1500" b="1" dirty="0">
                <a:solidFill>
                  <a:srgbClr val="293A55"/>
                </a:solidFill>
                <a:latin typeface="+mj-lt"/>
              </a:rPr>
              <a:t> право не </a:t>
            </a:r>
            <a:r>
              <a:rPr lang="ru-RU" sz="1500" b="1" dirty="0" err="1">
                <a:solidFill>
                  <a:srgbClr val="293A55"/>
                </a:solidFill>
                <a:latin typeface="+mj-lt"/>
              </a:rPr>
              <a:t>залежить</a:t>
            </a:r>
            <a:r>
              <a:rPr lang="ru-RU" sz="1500" b="1" dirty="0">
                <a:solidFill>
                  <a:srgbClr val="293A55"/>
                </a:solidFill>
                <a:latin typeface="+mj-lt"/>
              </a:rPr>
              <a:t> </a:t>
            </a:r>
            <a:r>
              <a:rPr lang="ru-RU" sz="1500" b="1" dirty="0" err="1">
                <a:solidFill>
                  <a:srgbClr val="293A55"/>
                </a:solidFill>
                <a:latin typeface="+mj-lt"/>
              </a:rPr>
              <a:t>від</a:t>
            </a:r>
            <a:r>
              <a:rPr lang="ru-RU" sz="1500" b="1" dirty="0">
                <a:solidFill>
                  <a:srgbClr val="293A55"/>
                </a:solidFill>
                <a:latin typeface="+mj-lt"/>
              </a:rPr>
              <a:t> </a:t>
            </a:r>
            <a:r>
              <a:rPr lang="ru-RU" sz="1500" b="1" dirty="0" err="1">
                <a:solidFill>
                  <a:srgbClr val="293A55"/>
                </a:solidFill>
                <a:latin typeface="+mj-lt"/>
              </a:rPr>
              <a:t>наявності</a:t>
            </a:r>
            <a:r>
              <a:rPr lang="ru-RU" sz="1500" b="1" dirty="0">
                <a:solidFill>
                  <a:srgbClr val="293A55"/>
                </a:solidFill>
                <a:latin typeface="+mj-lt"/>
              </a:rPr>
              <a:t> у </a:t>
            </a:r>
            <a:r>
              <a:rPr lang="ru-RU" sz="1500" b="1" dirty="0" err="1">
                <a:solidFill>
                  <a:srgbClr val="293A55"/>
                </a:solidFill>
                <a:latin typeface="+mj-lt"/>
              </a:rPr>
              <a:t>спадкоємця</a:t>
            </a:r>
            <a:r>
              <a:rPr lang="ru-RU" sz="1500" b="1" dirty="0">
                <a:solidFill>
                  <a:srgbClr val="293A55"/>
                </a:solidFill>
                <a:latin typeface="+mj-lt"/>
              </a:rPr>
              <a:t> </a:t>
            </a:r>
            <a:r>
              <a:rPr lang="ru-RU" sz="1500" b="1" dirty="0" err="1">
                <a:solidFill>
                  <a:srgbClr val="293A55"/>
                </a:solidFill>
                <a:latin typeface="+mj-lt"/>
              </a:rPr>
              <a:t>особистого</a:t>
            </a:r>
            <a:r>
              <a:rPr lang="ru-RU" sz="1500" b="1" dirty="0">
                <a:solidFill>
                  <a:srgbClr val="293A55"/>
                </a:solidFill>
                <a:latin typeface="+mj-lt"/>
              </a:rPr>
              <a:t> права на </a:t>
            </a:r>
            <a:r>
              <a:rPr lang="ru-RU" sz="1500" b="1" dirty="0" err="1">
                <a:solidFill>
                  <a:srgbClr val="293A55"/>
                </a:solidFill>
                <a:latin typeface="+mj-lt"/>
              </a:rPr>
              <a:t>приватизацію</a:t>
            </a:r>
            <a:r>
              <a:rPr lang="ru-RU" sz="1500" b="1" dirty="0">
                <a:solidFill>
                  <a:srgbClr val="293A55"/>
                </a:solidFill>
                <a:latin typeface="+mj-lt"/>
              </a:rPr>
              <a:t> </a:t>
            </a:r>
            <a:r>
              <a:rPr lang="ru-RU" sz="1500" b="1" dirty="0" err="1">
                <a:solidFill>
                  <a:srgbClr val="293A55"/>
                </a:solidFill>
                <a:latin typeface="+mj-lt"/>
              </a:rPr>
              <a:t>землі</a:t>
            </a:r>
            <a:r>
              <a:rPr lang="ru-RU" sz="1500" b="1" dirty="0">
                <a:solidFill>
                  <a:srgbClr val="293A55"/>
                </a:solidFill>
                <a:latin typeface="+mj-lt"/>
              </a:rPr>
              <a:t>.</a:t>
            </a:r>
            <a:endParaRPr lang="ru-RU" sz="1500" b="1" i="0" dirty="0">
              <a:solidFill>
                <a:srgbClr val="293A55"/>
              </a:solidFill>
              <a:effectLst/>
              <a:latin typeface="+mj-lt"/>
            </a:endParaRPr>
          </a:p>
        </p:txBody>
      </p:sp>
    </p:spTree>
    <p:extLst>
      <p:ext uri="{BB962C8B-B14F-4D97-AF65-F5344CB8AC3E}">
        <p14:creationId xmlns:p14="http://schemas.microsoft.com/office/powerpoint/2010/main" val="315498018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9930" y="181957"/>
            <a:ext cx="11295018" cy="6494085"/>
          </a:xfrm>
          <a:prstGeom prst="rect">
            <a:avLst/>
          </a:prstGeom>
        </p:spPr>
        <p:txBody>
          <a:bodyPr wrap="square">
            <a:spAutoFit/>
          </a:bodyPr>
          <a:lstStyle/>
          <a:p>
            <a:r>
              <a:rPr lang="ru-RU" sz="1300" b="1" dirty="0">
                <a:solidFill>
                  <a:srgbClr val="293A55"/>
                </a:solidFill>
                <a:latin typeface="+mj-lt"/>
              </a:rPr>
              <a:t>4) Постанова ВС </a:t>
            </a:r>
            <a:r>
              <a:rPr lang="ru-RU" sz="1300" b="1" dirty="0" err="1">
                <a:solidFill>
                  <a:srgbClr val="293A55"/>
                </a:solidFill>
                <a:latin typeface="+mj-lt"/>
              </a:rPr>
              <a:t>від</a:t>
            </a:r>
            <a:r>
              <a:rPr lang="ru-RU" sz="1300" b="1" dirty="0">
                <a:solidFill>
                  <a:srgbClr val="293A55"/>
                </a:solidFill>
                <a:latin typeface="+mj-lt"/>
              </a:rPr>
              <a:t> 30.06.2020 року </a:t>
            </a:r>
            <a:r>
              <a:rPr lang="ru-RU" sz="1300" b="1" dirty="0" smtClean="0">
                <a:solidFill>
                  <a:srgbClr val="293A55"/>
                </a:solidFill>
                <a:latin typeface="+mj-lt"/>
              </a:rPr>
              <a:t> Справа </a:t>
            </a:r>
            <a:r>
              <a:rPr lang="ru-RU" sz="1300" b="1" dirty="0">
                <a:solidFill>
                  <a:srgbClr val="293A55"/>
                </a:solidFill>
                <a:latin typeface="+mj-lt"/>
              </a:rPr>
              <a:t>№431/5782/17</a:t>
            </a:r>
          </a:p>
          <a:p>
            <a:r>
              <a:rPr lang="ru-RU" sz="1300" b="1" dirty="0">
                <a:solidFill>
                  <a:srgbClr val="293A55"/>
                </a:solidFill>
                <a:latin typeface="+mj-lt"/>
                <a:hlinkClick r:id="rId2"/>
              </a:rPr>
              <a:t>https://</a:t>
            </a:r>
            <a:r>
              <a:rPr lang="ru-RU" sz="1300" b="1" dirty="0" smtClean="0">
                <a:solidFill>
                  <a:srgbClr val="293A55"/>
                </a:solidFill>
                <a:latin typeface="+mj-lt"/>
                <a:hlinkClick r:id="rId2"/>
              </a:rPr>
              <a:t>reyestr.court.gov.ua/Review/90202275</a:t>
            </a:r>
            <a:endParaRPr lang="ru-RU" sz="1300" b="1" dirty="0" smtClean="0">
              <a:solidFill>
                <a:srgbClr val="293A55"/>
              </a:solidFill>
              <a:latin typeface="+mj-lt"/>
            </a:endParaRPr>
          </a:p>
          <a:p>
            <a:r>
              <a:rPr lang="ru-RU" sz="1300" b="1" dirty="0" err="1" smtClean="0">
                <a:solidFill>
                  <a:srgbClr val="293A55"/>
                </a:solidFill>
                <a:latin typeface="+mj-lt"/>
              </a:rPr>
              <a:t>Правовий</a:t>
            </a:r>
            <a:r>
              <a:rPr lang="ru-RU" sz="1300" b="1" dirty="0" smtClean="0">
                <a:solidFill>
                  <a:srgbClr val="293A55"/>
                </a:solidFill>
                <a:latin typeface="+mj-lt"/>
              </a:rPr>
              <a:t> </a:t>
            </a:r>
            <a:r>
              <a:rPr lang="ru-RU" sz="1300" b="1" dirty="0" err="1">
                <a:solidFill>
                  <a:srgbClr val="293A55"/>
                </a:solidFill>
                <a:latin typeface="+mj-lt"/>
              </a:rPr>
              <a:t>висновок</a:t>
            </a:r>
            <a:r>
              <a:rPr lang="ru-RU" sz="1300" b="1" dirty="0">
                <a:solidFill>
                  <a:srgbClr val="293A55"/>
                </a:solidFill>
                <a:latin typeface="+mj-lt"/>
              </a:rPr>
              <a:t>: сам по </a:t>
            </a:r>
            <a:r>
              <a:rPr lang="ru-RU" sz="1300" b="1" dirty="0" err="1">
                <a:solidFill>
                  <a:srgbClr val="293A55"/>
                </a:solidFill>
                <a:latin typeface="+mj-lt"/>
              </a:rPr>
              <a:t>собі</a:t>
            </a:r>
            <a:r>
              <a:rPr lang="ru-RU" sz="1300" b="1" dirty="0">
                <a:solidFill>
                  <a:srgbClr val="293A55"/>
                </a:solidFill>
                <a:latin typeface="+mj-lt"/>
              </a:rPr>
              <a:t> факт </a:t>
            </a:r>
            <a:r>
              <a:rPr lang="ru-RU" sz="1300" b="1" dirty="0" err="1">
                <a:solidFill>
                  <a:srgbClr val="293A55"/>
                </a:solidFill>
                <a:latin typeface="+mj-lt"/>
              </a:rPr>
              <a:t>необізнаності</a:t>
            </a:r>
            <a:r>
              <a:rPr lang="ru-RU" sz="1300" b="1" dirty="0">
                <a:solidFill>
                  <a:srgbClr val="293A55"/>
                </a:solidFill>
                <a:latin typeface="+mj-lt"/>
              </a:rPr>
              <a:t> про смерть </a:t>
            </a:r>
            <a:r>
              <a:rPr lang="ru-RU" sz="1300" b="1" dirty="0" err="1">
                <a:solidFill>
                  <a:srgbClr val="293A55"/>
                </a:solidFill>
                <a:latin typeface="+mj-lt"/>
              </a:rPr>
              <a:t>заповідача</a:t>
            </a:r>
            <a:r>
              <a:rPr lang="ru-RU" sz="1300" b="1" dirty="0">
                <a:solidFill>
                  <a:srgbClr val="293A55"/>
                </a:solidFill>
                <a:latin typeface="+mj-lt"/>
              </a:rPr>
              <a:t> не є </a:t>
            </a:r>
            <a:r>
              <a:rPr lang="ru-RU" sz="1300" b="1" dirty="0" err="1">
                <a:solidFill>
                  <a:srgbClr val="293A55"/>
                </a:solidFill>
                <a:latin typeface="+mj-lt"/>
              </a:rPr>
              <a:t>поважною</a:t>
            </a:r>
            <a:r>
              <a:rPr lang="ru-RU" sz="1300" b="1" dirty="0">
                <a:solidFill>
                  <a:srgbClr val="293A55"/>
                </a:solidFill>
                <a:latin typeface="+mj-lt"/>
              </a:rPr>
              <a:t> причиною для </a:t>
            </a:r>
            <a:r>
              <a:rPr lang="ru-RU" sz="1300" b="1" dirty="0" err="1">
                <a:solidFill>
                  <a:srgbClr val="293A55"/>
                </a:solidFill>
                <a:latin typeface="+mj-lt"/>
              </a:rPr>
              <a:t>визначення</a:t>
            </a:r>
            <a:r>
              <a:rPr lang="ru-RU" sz="1300" b="1" dirty="0">
                <a:solidFill>
                  <a:srgbClr val="293A55"/>
                </a:solidFill>
                <a:latin typeface="+mj-lt"/>
              </a:rPr>
              <a:t> </a:t>
            </a:r>
            <a:r>
              <a:rPr lang="ru-RU" sz="1300" b="1" dirty="0" err="1">
                <a:solidFill>
                  <a:srgbClr val="293A55"/>
                </a:solidFill>
                <a:latin typeface="+mj-lt"/>
              </a:rPr>
              <a:t>додаткового</a:t>
            </a:r>
            <a:r>
              <a:rPr lang="ru-RU" sz="1300" b="1" dirty="0">
                <a:solidFill>
                  <a:srgbClr val="293A55"/>
                </a:solidFill>
                <a:latin typeface="+mj-lt"/>
              </a:rPr>
              <a:t> строку для </a:t>
            </a:r>
            <a:r>
              <a:rPr lang="ru-RU" sz="1300" b="1" dirty="0" err="1">
                <a:solidFill>
                  <a:srgbClr val="293A55"/>
                </a:solidFill>
                <a:latin typeface="+mj-lt"/>
              </a:rPr>
              <a:t>прийняття</a:t>
            </a:r>
            <a:r>
              <a:rPr lang="ru-RU" sz="1300" b="1" dirty="0">
                <a:solidFill>
                  <a:srgbClr val="293A55"/>
                </a:solidFill>
                <a:latin typeface="+mj-lt"/>
              </a:rPr>
              <a:t> </a:t>
            </a:r>
            <a:r>
              <a:rPr lang="ru-RU" sz="1300" b="1" dirty="0" err="1">
                <a:solidFill>
                  <a:srgbClr val="293A55"/>
                </a:solidFill>
                <a:latin typeface="+mj-lt"/>
              </a:rPr>
              <a:t>спадщини</a:t>
            </a:r>
            <a:r>
              <a:rPr lang="ru-RU" sz="1300" b="1" dirty="0" smtClean="0">
                <a:solidFill>
                  <a:srgbClr val="293A55"/>
                </a:solidFill>
                <a:latin typeface="+mj-lt"/>
              </a:rPr>
              <a:t>.</a:t>
            </a:r>
          </a:p>
          <a:p>
            <a:endParaRPr lang="ru-RU" sz="1300" b="1" dirty="0">
              <a:solidFill>
                <a:srgbClr val="293A55"/>
              </a:solidFill>
              <a:latin typeface="+mj-lt"/>
            </a:endParaRPr>
          </a:p>
          <a:p>
            <a:pPr algn="just"/>
            <a:r>
              <a:rPr lang="ru-RU" sz="1300" dirty="0" smtClean="0">
                <a:solidFill>
                  <a:srgbClr val="293A55"/>
                </a:solidFill>
                <a:latin typeface="+mj-lt"/>
              </a:rPr>
              <a:t>   </a:t>
            </a:r>
            <a:r>
              <a:rPr lang="ru-RU" sz="1300" dirty="0" err="1">
                <a:solidFill>
                  <a:srgbClr val="293A55"/>
                </a:solidFill>
                <a:latin typeface="+mj-lt"/>
              </a:rPr>
              <a:t>Згідно</a:t>
            </a:r>
            <a:r>
              <a:rPr lang="ru-RU" sz="1300" dirty="0">
                <a:solidFill>
                  <a:srgbClr val="293A55"/>
                </a:solidFill>
                <a:latin typeface="+mj-lt"/>
              </a:rPr>
              <a:t> з </a:t>
            </a:r>
            <a:r>
              <a:rPr lang="ru-RU" sz="1300" dirty="0" err="1">
                <a:solidFill>
                  <a:srgbClr val="293A55"/>
                </a:solidFill>
                <a:latin typeface="+mj-lt"/>
              </a:rPr>
              <a:t>частиною</a:t>
            </a:r>
            <a:r>
              <a:rPr lang="ru-RU" sz="1300" dirty="0">
                <a:solidFill>
                  <a:srgbClr val="293A55"/>
                </a:solidFill>
                <a:latin typeface="+mj-lt"/>
              </a:rPr>
              <a:t> </a:t>
            </a:r>
            <a:r>
              <a:rPr lang="ru-RU" sz="1300" dirty="0" err="1">
                <a:solidFill>
                  <a:srgbClr val="293A55"/>
                </a:solidFill>
                <a:latin typeface="+mj-lt"/>
              </a:rPr>
              <a:t>третьою</a:t>
            </a:r>
            <a:r>
              <a:rPr lang="ru-RU" sz="1300" dirty="0">
                <a:solidFill>
                  <a:srgbClr val="293A55"/>
                </a:solidFill>
                <a:latin typeface="+mj-lt"/>
              </a:rPr>
              <a:t> </a:t>
            </a:r>
            <a:r>
              <a:rPr lang="ru-RU" sz="1300" dirty="0" err="1">
                <a:solidFill>
                  <a:srgbClr val="293A55"/>
                </a:solidFill>
                <a:latin typeface="+mj-lt"/>
              </a:rPr>
              <a:t>статті</a:t>
            </a:r>
            <a:r>
              <a:rPr lang="ru-RU" sz="1300" dirty="0">
                <a:solidFill>
                  <a:srgbClr val="293A55"/>
                </a:solidFill>
                <a:latin typeface="+mj-lt"/>
              </a:rPr>
              <a:t> 1272 ЦК </a:t>
            </a:r>
            <a:r>
              <a:rPr lang="ru-RU" sz="1300" dirty="0" err="1">
                <a:solidFill>
                  <a:srgbClr val="293A55"/>
                </a:solidFill>
                <a:latin typeface="+mj-lt"/>
              </a:rPr>
              <a:t>України</a:t>
            </a:r>
            <a:r>
              <a:rPr lang="ru-RU" sz="1300" dirty="0">
                <a:solidFill>
                  <a:srgbClr val="293A55"/>
                </a:solidFill>
                <a:latin typeface="+mj-lt"/>
              </a:rPr>
              <a:t> за </a:t>
            </a:r>
            <a:r>
              <a:rPr lang="ru-RU" sz="1300" dirty="0" err="1">
                <a:solidFill>
                  <a:srgbClr val="293A55"/>
                </a:solidFill>
                <a:latin typeface="+mj-lt"/>
              </a:rPr>
              <a:t>позовом</a:t>
            </a:r>
            <a:r>
              <a:rPr lang="ru-RU" sz="1300" dirty="0">
                <a:solidFill>
                  <a:srgbClr val="293A55"/>
                </a:solidFill>
                <a:latin typeface="+mj-lt"/>
              </a:rPr>
              <a:t> </a:t>
            </a:r>
            <a:r>
              <a:rPr lang="ru-RU" sz="1300" dirty="0" err="1">
                <a:solidFill>
                  <a:srgbClr val="293A55"/>
                </a:solidFill>
                <a:latin typeface="+mj-lt"/>
              </a:rPr>
              <a:t>спадкоємця</a:t>
            </a:r>
            <a:r>
              <a:rPr lang="ru-RU" sz="1300" dirty="0">
                <a:solidFill>
                  <a:srgbClr val="293A55"/>
                </a:solidFill>
                <a:latin typeface="+mj-lt"/>
              </a:rPr>
              <a:t>, </a:t>
            </a:r>
            <a:r>
              <a:rPr lang="ru-RU" sz="1300" dirty="0" err="1">
                <a:solidFill>
                  <a:srgbClr val="293A55"/>
                </a:solidFill>
                <a:latin typeface="+mj-lt"/>
              </a:rPr>
              <a:t>який</a:t>
            </a:r>
            <a:r>
              <a:rPr lang="ru-RU" sz="1300" dirty="0">
                <a:solidFill>
                  <a:srgbClr val="293A55"/>
                </a:solidFill>
                <a:latin typeface="+mj-lt"/>
              </a:rPr>
              <a:t> пропустив строк для </a:t>
            </a:r>
            <a:r>
              <a:rPr lang="ru-RU" sz="1300" dirty="0" err="1">
                <a:solidFill>
                  <a:srgbClr val="293A55"/>
                </a:solidFill>
                <a:latin typeface="+mj-lt"/>
              </a:rPr>
              <a:t>прийняття</a:t>
            </a:r>
            <a:r>
              <a:rPr lang="ru-RU" sz="1300" dirty="0">
                <a:solidFill>
                  <a:srgbClr val="293A55"/>
                </a:solidFill>
                <a:latin typeface="+mj-lt"/>
              </a:rPr>
              <a:t> </a:t>
            </a:r>
            <a:r>
              <a:rPr lang="ru-RU" sz="1300" dirty="0" err="1">
                <a:solidFill>
                  <a:srgbClr val="293A55"/>
                </a:solidFill>
                <a:latin typeface="+mj-lt"/>
              </a:rPr>
              <a:t>спадщини</a:t>
            </a:r>
            <a:r>
              <a:rPr lang="ru-RU" sz="1300" dirty="0">
                <a:solidFill>
                  <a:srgbClr val="293A55"/>
                </a:solidFill>
                <a:latin typeface="+mj-lt"/>
              </a:rPr>
              <a:t> з </a:t>
            </a:r>
            <a:r>
              <a:rPr lang="ru-RU" sz="1300" dirty="0" err="1">
                <a:solidFill>
                  <a:srgbClr val="293A55"/>
                </a:solidFill>
                <a:latin typeface="+mj-lt"/>
              </a:rPr>
              <a:t>поважної</a:t>
            </a:r>
            <a:r>
              <a:rPr lang="ru-RU" sz="1300" dirty="0">
                <a:solidFill>
                  <a:srgbClr val="293A55"/>
                </a:solidFill>
                <a:latin typeface="+mj-lt"/>
              </a:rPr>
              <a:t> причини, суд </a:t>
            </a:r>
            <a:r>
              <a:rPr lang="ru-RU" sz="1300" dirty="0" err="1">
                <a:solidFill>
                  <a:srgbClr val="293A55"/>
                </a:solidFill>
                <a:latin typeface="+mj-lt"/>
              </a:rPr>
              <a:t>може</a:t>
            </a:r>
            <a:r>
              <a:rPr lang="ru-RU" sz="1300" dirty="0">
                <a:solidFill>
                  <a:srgbClr val="293A55"/>
                </a:solidFill>
                <a:latin typeface="+mj-lt"/>
              </a:rPr>
              <a:t> </a:t>
            </a:r>
            <a:r>
              <a:rPr lang="ru-RU" sz="1300" dirty="0" err="1">
                <a:solidFill>
                  <a:srgbClr val="293A55"/>
                </a:solidFill>
                <a:latin typeface="+mj-lt"/>
              </a:rPr>
              <a:t>визначити</a:t>
            </a:r>
            <a:r>
              <a:rPr lang="ru-RU" sz="1300" dirty="0">
                <a:solidFill>
                  <a:srgbClr val="293A55"/>
                </a:solidFill>
                <a:latin typeface="+mj-lt"/>
              </a:rPr>
              <a:t> </a:t>
            </a:r>
            <a:r>
              <a:rPr lang="ru-RU" sz="1300" dirty="0" err="1">
                <a:solidFill>
                  <a:srgbClr val="293A55"/>
                </a:solidFill>
                <a:latin typeface="+mj-lt"/>
              </a:rPr>
              <a:t>йому</a:t>
            </a:r>
            <a:r>
              <a:rPr lang="ru-RU" sz="1300" dirty="0">
                <a:solidFill>
                  <a:srgbClr val="293A55"/>
                </a:solidFill>
                <a:latin typeface="+mj-lt"/>
              </a:rPr>
              <a:t> </a:t>
            </a:r>
            <a:r>
              <a:rPr lang="ru-RU" sz="1300" dirty="0" err="1">
                <a:solidFill>
                  <a:srgbClr val="293A55"/>
                </a:solidFill>
                <a:latin typeface="+mj-lt"/>
              </a:rPr>
              <a:t>додатковий</a:t>
            </a:r>
            <a:r>
              <a:rPr lang="ru-RU" sz="1300" dirty="0">
                <a:solidFill>
                  <a:srgbClr val="293A55"/>
                </a:solidFill>
                <a:latin typeface="+mj-lt"/>
              </a:rPr>
              <a:t> строк, </a:t>
            </a:r>
            <a:r>
              <a:rPr lang="ru-RU" sz="1300" dirty="0" err="1">
                <a:solidFill>
                  <a:srgbClr val="293A55"/>
                </a:solidFill>
                <a:latin typeface="+mj-lt"/>
              </a:rPr>
              <a:t>достатній</a:t>
            </a:r>
            <a:r>
              <a:rPr lang="ru-RU" sz="1300" dirty="0">
                <a:solidFill>
                  <a:srgbClr val="293A55"/>
                </a:solidFill>
                <a:latin typeface="+mj-lt"/>
              </a:rPr>
              <a:t> для </a:t>
            </a:r>
            <a:r>
              <a:rPr lang="ru-RU" sz="1300" dirty="0" err="1">
                <a:solidFill>
                  <a:srgbClr val="293A55"/>
                </a:solidFill>
                <a:latin typeface="+mj-lt"/>
              </a:rPr>
              <a:t>подання</a:t>
            </a:r>
            <a:r>
              <a:rPr lang="ru-RU" sz="1300" dirty="0">
                <a:solidFill>
                  <a:srgbClr val="293A55"/>
                </a:solidFill>
                <a:latin typeface="+mj-lt"/>
              </a:rPr>
              <a:t> ним заяви про </a:t>
            </a:r>
            <a:r>
              <a:rPr lang="ru-RU" sz="1300" dirty="0" err="1">
                <a:solidFill>
                  <a:srgbClr val="293A55"/>
                </a:solidFill>
                <a:latin typeface="+mj-lt"/>
              </a:rPr>
              <a:t>прийняття</a:t>
            </a:r>
            <a:r>
              <a:rPr lang="ru-RU" sz="1300" dirty="0">
                <a:solidFill>
                  <a:srgbClr val="293A55"/>
                </a:solidFill>
                <a:latin typeface="+mj-lt"/>
              </a:rPr>
              <a:t> </a:t>
            </a:r>
            <a:r>
              <a:rPr lang="ru-RU" sz="1300" dirty="0" err="1">
                <a:solidFill>
                  <a:srgbClr val="293A55"/>
                </a:solidFill>
                <a:latin typeface="+mj-lt"/>
              </a:rPr>
              <a:t>спадщини</a:t>
            </a:r>
            <a:r>
              <a:rPr lang="ru-RU" sz="1300" dirty="0">
                <a:solidFill>
                  <a:srgbClr val="293A55"/>
                </a:solidFill>
                <a:latin typeface="+mj-lt"/>
              </a:rPr>
              <a:t>.</a:t>
            </a:r>
          </a:p>
          <a:p>
            <a:pPr algn="just"/>
            <a:r>
              <a:rPr lang="ru-RU" sz="1300" dirty="0">
                <a:solidFill>
                  <a:srgbClr val="293A55"/>
                </a:solidFill>
                <a:latin typeface="+mj-lt"/>
              </a:rPr>
              <a:t>   У </a:t>
            </a:r>
            <a:r>
              <a:rPr lang="ru-RU" sz="1300" dirty="0" err="1">
                <a:solidFill>
                  <a:srgbClr val="293A55"/>
                </a:solidFill>
                <a:latin typeface="+mj-lt"/>
              </a:rPr>
              <a:t>постанові</a:t>
            </a:r>
            <a:r>
              <a:rPr lang="ru-RU" sz="1300" dirty="0">
                <a:solidFill>
                  <a:srgbClr val="293A55"/>
                </a:solidFill>
                <a:latin typeface="+mj-lt"/>
              </a:rPr>
              <a:t> Верховного Суду </a:t>
            </a:r>
            <a:r>
              <a:rPr lang="ru-RU" sz="1300" dirty="0" err="1">
                <a:solidFill>
                  <a:srgbClr val="293A55"/>
                </a:solidFill>
                <a:latin typeface="+mj-lt"/>
              </a:rPr>
              <a:t>України</a:t>
            </a:r>
            <a:r>
              <a:rPr lang="ru-RU" sz="1300" dirty="0">
                <a:solidFill>
                  <a:srgbClr val="293A55"/>
                </a:solidFill>
                <a:latin typeface="+mj-lt"/>
              </a:rPr>
              <a:t> </a:t>
            </a:r>
            <a:r>
              <a:rPr lang="ru-RU" sz="1300" dirty="0" err="1">
                <a:solidFill>
                  <a:srgbClr val="293A55"/>
                </a:solidFill>
                <a:latin typeface="+mj-lt"/>
              </a:rPr>
              <a:t>від</a:t>
            </a:r>
            <a:r>
              <a:rPr lang="ru-RU" sz="1300" dirty="0">
                <a:solidFill>
                  <a:srgbClr val="293A55"/>
                </a:solidFill>
                <a:latin typeface="+mj-lt"/>
              </a:rPr>
              <a:t> 04 листопада 2015 року у </a:t>
            </a:r>
            <a:r>
              <a:rPr lang="ru-RU" sz="1300" dirty="0" err="1">
                <a:solidFill>
                  <a:srgbClr val="293A55"/>
                </a:solidFill>
                <a:latin typeface="+mj-lt"/>
              </a:rPr>
              <a:t>справі</a:t>
            </a:r>
            <a:r>
              <a:rPr lang="ru-RU" sz="1300" dirty="0">
                <a:solidFill>
                  <a:srgbClr val="293A55"/>
                </a:solidFill>
                <a:latin typeface="+mj-lt"/>
              </a:rPr>
              <a:t> № 6-1486цс15 </a:t>
            </a:r>
            <a:r>
              <a:rPr lang="ru-RU" sz="1300" dirty="0" err="1">
                <a:solidFill>
                  <a:srgbClr val="293A55"/>
                </a:solidFill>
                <a:latin typeface="+mj-lt"/>
              </a:rPr>
              <a:t>зроблено</a:t>
            </a:r>
            <a:r>
              <a:rPr lang="ru-RU" sz="1300" dirty="0">
                <a:solidFill>
                  <a:srgbClr val="293A55"/>
                </a:solidFill>
                <a:latin typeface="+mj-lt"/>
              </a:rPr>
              <a:t> </a:t>
            </a:r>
            <a:r>
              <a:rPr lang="ru-RU" sz="1300" dirty="0" err="1">
                <a:solidFill>
                  <a:srgbClr val="293A55"/>
                </a:solidFill>
                <a:latin typeface="+mj-lt"/>
              </a:rPr>
              <a:t>висновок</a:t>
            </a:r>
            <a:r>
              <a:rPr lang="ru-RU" sz="1300" dirty="0">
                <a:solidFill>
                  <a:srgbClr val="293A55"/>
                </a:solidFill>
                <a:latin typeface="+mj-lt"/>
              </a:rPr>
              <a:t>, </a:t>
            </a:r>
            <a:r>
              <a:rPr lang="ru-RU" sz="1300" dirty="0" err="1">
                <a:solidFill>
                  <a:srgbClr val="293A55"/>
                </a:solidFill>
                <a:latin typeface="+mj-lt"/>
              </a:rPr>
              <a:t>що</a:t>
            </a:r>
            <a:r>
              <a:rPr lang="ru-RU" sz="1300" dirty="0">
                <a:solidFill>
                  <a:srgbClr val="293A55"/>
                </a:solidFill>
                <a:latin typeface="+mj-lt"/>
              </a:rPr>
              <a:t> «право на </a:t>
            </a:r>
            <a:r>
              <a:rPr lang="ru-RU" sz="1300" dirty="0" err="1">
                <a:solidFill>
                  <a:srgbClr val="293A55"/>
                </a:solidFill>
                <a:latin typeface="+mj-lt"/>
              </a:rPr>
              <a:t>спадщину</a:t>
            </a:r>
            <a:r>
              <a:rPr lang="ru-RU" sz="1300" dirty="0">
                <a:solidFill>
                  <a:srgbClr val="293A55"/>
                </a:solidFill>
                <a:latin typeface="+mj-lt"/>
              </a:rPr>
              <a:t> </a:t>
            </a:r>
            <a:r>
              <a:rPr lang="ru-RU" sz="1300" dirty="0" err="1">
                <a:solidFill>
                  <a:srgbClr val="293A55"/>
                </a:solidFill>
                <a:latin typeface="+mj-lt"/>
              </a:rPr>
              <a:t>виникає</a:t>
            </a:r>
            <a:r>
              <a:rPr lang="ru-RU" sz="1300" dirty="0">
                <a:solidFill>
                  <a:srgbClr val="293A55"/>
                </a:solidFill>
                <a:latin typeface="+mj-lt"/>
              </a:rPr>
              <a:t> з моменту </a:t>
            </a:r>
            <a:r>
              <a:rPr lang="ru-RU" sz="1300" dirty="0" err="1">
                <a:solidFill>
                  <a:srgbClr val="293A55"/>
                </a:solidFill>
                <a:latin typeface="+mj-lt"/>
              </a:rPr>
              <a:t>її</a:t>
            </a:r>
            <a:r>
              <a:rPr lang="ru-RU" sz="1300" dirty="0">
                <a:solidFill>
                  <a:srgbClr val="293A55"/>
                </a:solidFill>
                <a:latin typeface="+mj-lt"/>
              </a:rPr>
              <a:t> </a:t>
            </a:r>
            <a:r>
              <a:rPr lang="ru-RU" sz="1300" dirty="0" err="1">
                <a:solidFill>
                  <a:srgbClr val="293A55"/>
                </a:solidFill>
                <a:latin typeface="+mj-lt"/>
              </a:rPr>
              <a:t>відкриття</a:t>
            </a:r>
            <a:r>
              <a:rPr lang="ru-RU" sz="1300" dirty="0">
                <a:solidFill>
                  <a:srgbClr val="293A55"/>
                </a:solidFill>
                <a:latin typeface="+mj-lt"/>
              </a:rPr>
              <a:t>, і закон </a:t>
            </a:r>
            <a:r>
              <a:rPr lang="ru-RU" sz="1300" dirty="0" err="1">
                <a:solidFill>
                  <a:srgbClr val="293A55"/>
                </a:solidFill>
                <a:latin typeface="+mj-lt"/>
              </a:rPr>
              <a:t>зобовязує</a:t>
            </a:r>
            <a:r>
              <a:rPr lang="ru-RU" sz="1300" dirty="0">
                <a:solidFill>
                  <a:srgbClr val="293A55"/>
                </a:solidFill>
                <a:latin typeface="+mj-lt"/>
              </a:rPr>
              <a:t> </a:t>
            </a:r>
            <a:r>
              <a:rPr lang="ru-RU" sz="1300" dirty="0" err="1">
                <a:solidFill>
                  <a:srgbClr val="293A55"/>
                </a:solidFill>
                <a:latin typeface="+mj-lt"/>
              </a:rPr>
              <a:t>спадкоємця</a:t>
            </a:r>
            <a:r>
              <a:rPr lang="ru-RU" sz="1300" dirty="0">
                <a:solidFill>
                  <a:srgbClr val="293A55"/>
                </a:solidFill>
                <a:latin typeface="+mj-lt"/>
              </a:rPr>
              <a:t>, </a:t>
            </a:r>
            <a:r>
              <a:rPr lang="ru-RU" sz="1300" dirty="0" err="1">
                <a:solidFill>
                  <a:srgbClr val="293A55"/>
                </a:solidFill>
                <a:latin typeface="+mj-lt"/>
              </a:rPr>
              <a:t>який</a:t>
            </a:r>
            <a:r>
              <a:rPr lang="ru-RU" sz="1300" dirty="0">
                <a:solidFill>
                  <a:srgbClr val="293A55"/>
                </a:solidFill>
                <a:latin typeface="+mj-lt"/>
              </a:rPr>
              <a:t> </a:t>
            </a:r>
            <a:r>
              <a:rPr lang="ru-RU" sz="1300" dirty="0" err="1">
                <a:solidFill>
                  <a:srgbClr val="293A55"/>
                </a:solidFill>
                <a:latin typeface="+mj-lt"/>
              </a:rPr>
              <a:t>постійно</a:t>
            </a:r>
            <a:r>
              <a:rPr lang="ru-RU" sz="1300" dirty="0">
                <a:solidFill>
                  <a:srgbClr val="293A55"/>
                </a:solidFill>
                <a:latin typeface="+mj-lt"/>
              </a:rPr>
              <a:t> не проживав </a:t>
            </a:r>
            <a:r>
              <a:rPr lang="ru-RU" sz="1300" dirty="0" err="1">
                <a:solidFill>
                  <a:srgbClr val="293A55"/>
                </a:solidFill>
                <a:latin typeface="+mj-lt"/>
              </a:rPr>
              <a:t>зі</a:t>
            </a:r>
            <a:r>
              <a:rPr lang="ru-RU" sz="1300" dirty="0">
                <a:solidFill>
                  <a:srgbClr val="293A55"/>
                </a:solidFill>
                <a:latin typeface="+mj-lt"/>
              </a:rPr>
              <a:t> </a:t>
            </a:r>
            <a:r>
              <a:rPr lang="ru-RU" sz="1300" dirty="0" err="1">
                <a:solidFill>
                  <a:srgbClr val="293A55"/>
                </a:solidFill>
                <a:latin typeface="+mj-lt"/>
              </a:rPr>
              <a:t>спадкодавцем</a:t>
            </a:r>
            <a:r>
              <a:rPr lang="ru-RU" sz="1300" dirty="0">
                <a:solidFill>
                  <a:srgbClr val="293A55"/>
                </a:solidFill>
                <a:latin typeface="+mj-lt"/>
              </a:rPr>
              <a:t>, у </a:t>
            </a:r>
            <a:r>
              <a:rPr lang="ru-RU" sz="1300" dirty="0" err="1">
                <a:solidFill>
                  <a:srgbClr val="293A55"/>
                </a:solidFill>
                <a:latin typeface="+mj-lt"/>
              </a:rPr>
              <a:t>шестимісячний</a:t>
            </a:r>
            <a:r>
              <a:rPr lang="ru-RU" sz="1300" dirty="0">
                <a:solidFill>
                  <a:srgbClr val="293A55"/>
                </a:solidFill>
                <a:latin typeface="+mj-lt"/>
              </a:rPr>
              <a:t> строк подати </a:t>
            </a:r>
            <a:r>
              <a:rPr lang="ru-RU" sz="1300" dirty="0" err="1">
                <a:solidFill>
                  <a:srgbClr val="293A55"/>
                </a:solidFill>
                <a:latin typeface="+mj-lt"/>
              </a:rPr>
              <a:t>нотаріусу</a:t>
            </a:r>
            <a:r>
              <a:rPr lang="ru-RU" sz="1300" dirty="0">
                <a:solidFill>
                  <a:srgbClr val="293A55"/>
                </a:solidFill>
                <a:latin typeface="+mj-lt"/>
              </a:rPr>
              <a:t> </a:t>
            </a:r>
            <a:r>
              <a:rPr lang="ru-RU" sz="1300" dirty="0" err="1">
                <a:solidFill>
                  <a:srgbClr val="293A55"/>
                </a:solidFill>
                <a:latin typeface="+mj-lt"/>
              </a:rPr>
              <a:t>заяву</a:t>
            </a:r>
            <a:r>
              <a:rPr lang="ru-RU" sz="1300" dirty="0">
                <a:solidFill>
                  <a:srgbClr val="293A55"/>
                </a:solidFill>
                <a:latin typeface="+mj-lt"/>
              </a:rPr>
              <a:t> про </a:t>
            </a:r>
            <a:r>
              <a:rPr lang="ru-RU" sz="1300" dirty="0" err="1">
                <a:solidFill>
                  <a:srgbClr val="293A55"/>
                </a:solidFill>
                <a:latin typeface="+mj-lt"/>
              </a:rPr>
              <a:t>прийняття</a:t>
            </a:r>
            <a:r>
              <a:rPr lang="ru-RU" sz="1300" dirty="0">
                <a:solidFill>
                  <a:srgbClr val="293A55"/>
                </a:solidFill>
                <a:latin typeface="+mj-lt"/>
              </a:rPr>
              <a:t> </a:t>
            </a:r>
            <a:r>
              <a:rPr lang="ru-RU" sz="1300" dirty="0" err="1">
                <a:solidFill>
                  <a:srgbClr val="293A55"/>
                </a:solidFill>
                <a:latin typeface="+mj-lt"/>
              </a:rPr>
              <a:t>спадщини</a:t>
            </a:r>
            <a:r>
              <a:rPr lang="ru-RU" sz="1300" dirty="0">
                <a:solidFill>
                  <a:srgbClr val="293A55"/>
                </a:solidFill>
                <a:latin typeface="+mj-lt"/>
              </a:rPr>
              <a:t>. </a:t>
            </a:r>
            <a:r>
              <a:rPr lang="ru-RU" sz="1300" dirty="0" err="1">
                <a:solidFill>
                  <a:srgbClr val="293A55"/>
                </a:solidFill>
                <a:latin typeface="+mj-lt"/>
              </a:rPr>
              <a:t>Відповідно</a:t>
            </a:r>
            <a:r>
              <a:rPr lang="ru-RU" sz="1300" dirty="0">
                <a:solidFill>
                  <a:srgbClr val="293A55"/>
                </a:solidFill>
                <a:latin typeface="+mj-lt"/>
              </a:rPr>
              <a:t> до </a:t>
            </a:r>
            <a:r>
              <a:rPr lang="ru-RU" sz="1300" dirty="0" err="1">
                <a:solidFill>
                  <a:srgbClr val="293A55"/>
                </a:solidFill>
                <a:latin typeface="+mj-lt"/>
              </a:rPr>
              <a:t>частини</a:t>
            </a:r>
            <a:r>
              <a:rPr lang="ru-RU" sz="1300" dirty="0">
                <a:solidFill>
                  <a:srgbClr val="293A55"/>
                </a:solidFill>
                <a:latin typeface="+mj-lt"/>
              </a:rPr>
              <a:t> </a:t>
            </a:r>
            <a:r>
              <a:rPr lang="ru-RU" sz="1300" dirty="0" err="1">
                <a:solidFill>
                  <a:srgbClr val="293A55"/>
                </a:solidFill>
                <a:latin typeface="+mj-lt"/>
              </a:rPr>
              <a:t>третьої</a:t>
            </a:r>
            <a:r>
              <a:rPr lang="ru-RU" sz="1300" dirty="0">
                <a:solidFill>
                  <a:srgbClr val="293A55"/>
                </a:solidFill>
                <a:latin typeface="+mj-lt"/>
              </a:rPr>
              <a:t> </a:t>
            </a:r>
            <a:r>
              <a:rPr lang="ru-RU" sz="1300" dirty="0" err="1">
                <a:solidFill>
                  <a:srgbClr val="293A55"/>
                </a:solidFill>
                <a:latin typeface="+mj-lt"/>
              </a:rPr>
              <a:t>статті</a:t>
            </a:r>
            <a:r>
              <a:rPr lang="ru-RU" sz="1300" dirty="0">
                <a:solidFill>
                  <a:srgbClr val="293A55"/>
                </a:solidFill>
                <a:latin typeface="+mj-lt"/>
              </a:rPr>
              <a:t> 1272 ЦК </a:t>
            </a:r>
            <a:r>
              <a:rPr lang="ru-RU" sz="1300" dirty="0" err="1">
                <a:solidFill>
                  <a:srgbClr val="293A55"/>
                </a:solidFill>
                <a:latin typeface="+mj-lt"/>
              </a:rPr>
              <a:t>України</a:t>
            </a:r>
            <a:r>
              <a:rPr lang="ru-RU" sz="1300" dirty="0">
                <a:solidFill>
                  <a:srgbClr val="293A55"/>
                </a:solidFill>
                <a:latin typeface="+mj-lt"/>
              </a:rPr>
              <a:t> за </a:t>
            </a:r>
            <a:r>
              <a:rPr lang="ru-RU" sz="1300" dirty="0" err="1">
                <a:solidFill>
                  <a:srgbClr val="293A55"/>
                </a:solidFill>
                <a:latin typeface="+mj-lt"/>
              </a:rPr>
              <a:t>позовом</a:t>
            </a:r>
            <a:r>
              <a:rPr lang="ru-RU" sz="1300" dirty="0">
                <a:solidFill>
                  <a:srgbClr val="293A55"/>
                </a:solidFill>
                <a:latin typeface="+mj-lt"/>
              </a:rPr>
              <a:t> </a:t>
            </a:r>
            <a:r>
              <a:rPr lang="ru-RU" sz="1300" dirty="0" err="1">
                <a:solidFill>
                  <a:srgbClr val="293A55"/>
                </a:solidFill>
                <a:latin typeface="+mj-lt"/>
              </a:rPr>
              <a:t>спадкоємця</a:t>
            </a:r>
            <a:r>
              <a:rPr lang="ru-RU" sz="1300" dirty="0">
                <a:solidFill>
                  <a:srgbClr val="293A55"/>
                </a:solidFill>
                <a:latin typeface="+mj-lt"/>
              </a:rPr>
              <a:t>, </a:t>
            </a:r>
            <a:r>
              <a:rPr lang="ru-RU" sz="1300" dirty="0" err="1">
                <a:solidFill>
                  <a:srgbClr val="293A55"/>
                </a:solidFill>
                <a:latin typeface="+mj-lt"/>
              </a:rPr>
              <a:t>який</a:t>
            </a:r>
            <a:r>
              <a:rPr lang="ru-RU" sz="1300" dirty="0">
                <a:solidFill>
                  <a:srgbClr val="293A55"/>
                </a:solidFill>
                <a:latin typeface="+mj-lt"/>
              </a:rPr>
              <a:t> пропустив строк для </a:t>
            </a:r>
            <a:r>
              <a:rPr lang="ru-RU" sz="1300" dirty="0" err="1">
                <a:solidFill>
                  <a:srgbClr val="293A55"/>
                </a:solidFill>
                <a:latin typeface="+mj-lt"/>
              </a:rPr>
              <a:t>прийняття</a:t>
            </a:r>
            <a:r>
              <a:rPr lang="ru-RU" sz="1300" dirty="0">
                <a:solidFill>
                  <a:srgbClr val="293A55"/>
                </a:solidFill>
                <a:latin typeface="+mj-lt"/>
              </a:rPr>
              <a:t> </a:t>
            </a:r>
            <a:r>
              <a:rPr lang="ru-RU" sz="1300" dirty="0" err="1">
                <a:solidFill>
                  <a:srgbClr val="293A55"/>
                </a:solidFill>
                <a:latin typeface="+mj-lt"/>
              </a:rPr>
              <a:t>спадщини</a:t>
            </a:r>
            <a:r>
              <a:rPr lang="ru-RU" sz="1300" dirty="0">
                <a:solidFill>
                  <a:srgbClr val="293A55"/>
                </a:solidFill>
                <a:latin typeface="+mj-lt"/>
              </a:rPr>
              <a:t> з </a:t>
            </a:r>
            <a:r>
              <a:rPr lang="ru-RU" sz="1300" dirty="0" err="1">
                <a:solidFill>
                  <a:srgbClr val="293A55"/>
                </a:solidFill>
                <a:latin typeface="+mj-lt"/>
              </a:rPr>
              <a:t>поважної</a:t>
            </a:r>
            <a:r>
              <a:rPr lang="ru-RU" sz="1300" dirty="0">
                <a:solidFill>
                  <a:srgbClr val="293A55"/>
                </a:solidFill>
                <a:latin typeface="+mj-lt"/>
              </a:rPr>
              <a:t> причини, суд </a:t>
            </a:r>
            <a:r>
              <a:rPr lang="ru-RU" sz="1300" dirty="0" err="1">
                <a:solidFill>
                  <a:srgbClr val="293A55"/>
                </a:solidFill>
                <a:latin typeface="+mj-lt"/>
              </a:rPr>
              <a:t>може</a:t>
            </a:r>
            <a:r>
              <a:rPr lang="ru-RU" sz="1300" dirty="0">
                <a:solidFill>
                  <a:srgbClr val="293A55"/>
                </a:solidFill>
                <a:latin typeface="+mj-lt"/>
              </a:rPr>
              <a:t> </a:t>
            </a:r>
            <a:r>
              <a:rPr lang="ru-RU" sz="1300" dirty="0" err="1">
                <a:solidFill>
                  <a:srgbClr val="293A55"/>
                </a:solidFill>
                <a:latin typeface="+mj-lt"/>
              </a:rPr>
              <a:t>визначити</a:t>
            </a:r>
            <a:r>
              <a:rPr lang="ru-RU" sz="1300" dirty="0">
                <a:solidFill>
                  <a:srgbClr val="293A55"/>
                </a:solidFill>
                <a:latin typeface="+mj-lt"/>
              </a:rPr>
              <a:t> </a:t>
            </a:r>
            <a:r>
              <a:rPr lang="ru-RU" sz="1300" dirty="0" err="1">
                <a:solidFill>
                  <a:srgbClr val="293A55"/>
                </a:solidFill>
                <a:latin typeface="+mj-lt"/>
              </a:rPr>
              <a:t>йому</a:t>
            </a:r>
            <a:r>
              <a:rPr lang="ru-RU" sz="1300" dirty="0">
                <a:solidFill>
                  <a:srgbClr val="293A55"/>
                </a:solidFill>
                <a:latin typeface="+mj-lt"/>
              </a:rPr>
              <a:t> </a:t>
            </a:r>
            <a:r>
              <a:rPr lang="ru-RU" sz="1300" dirty="0" err="1">
                <a:solidFill>
                  <a:srgbClr val="293A55"/>
                </a:solidFill>
                <a:latin typeface="+mj-lt"/>
              </a:rPr>
              <a:t>додатковий</a:t>
            </a:r>
            <a:r>
              <a:rPr lang="ru-RU" sz="1300" dirty="0">
                <a:solidFill>
                  <a:srgbClr val="293A55"/>
                </a:solidFill>
                <a:latin typeface="+mj-lt"/>
              </a:rPr>
              <a:t> строк, </a:t>
            </a:r>
            <a:r>
              <a:rPr lang="ru-RU" sz="1300" dirty="0" err="1">
                <a:solidFill>
                  <a:srgbClr val="293A55"/>
                </a:solidFill>
                <a:latin typeface="+mj-lt"/>
              </a:rPr>
              <a:t>достатній</a:t>
            </a:r>
            <a:r>
              <a:rPr lang="ru-RU" sz="1300" dirty="0">
                <a:solidFill>
                  <a:srgbClr val="293A55"/>
                </a:solidFill>
                <a:latin typeface="+mj-lt"/>
              </a:rPr>
              <a:t> для </a:t>
            </a:r>
            <a:r>
              <a:rPr lang="ru-RU" sz="1300" dirty="0" err="1">
                <a:solidFill>
                  <a:srgbClr val="293A55"/>
                </a:solidFill>
                <a:latin typeface="+mj-lt"/>
              </a:rPr>
              <a:t>подання</a:t>
            </a:r>
            <a:r>
              <a:rPr lang="ru-RU" sz="1300" dirty="0">
                <a:solidFill>
                  <a:srgbClr val="293A55"/>
                </a:solidFill>
                <a:latin typeface="+mj-lt"/>
              </a:rPr>
              <a:t> ним заяви про </a:t>
            </a:r>
            <a:r>
              <a:rPr lang="ru-RU" sz="1300" dirty="0" err="1">
                <a:solidFill>
                  <a:srgbClr val="293A55"/>
                </a:solidFill>
                <a:latin typeface="+mj-lt"/>
              </a:rPr>
              <a:t>прийняття</a:t>
            </a:r>
            <a:r>
              <a:rPr lang="ru-RU" sz="1300" dirty="0">
                <a:solidFill>
                  <a:srgbClr val="293A55"/>
                </a:solidFill>
                <a:latin typeface="+mj-lt"/>
              </a:rPr>
              <a:t> </a:t>
            </a:r>
            <a:r>
              <a:rPr lang="ru-RU" sz="1300" dirty="0" err="1">
                <a:solidFill>
                  <a:srgbClr val="293A55"/>
                </a:solidFill>
                <a:latin typeface="+mj-lt"/>
              </a:rPr>
              <a:t>спадщини</a:t>
            </a:r>
            <a:r>
              <a:rPr lang="ru-RU" sz="1300" dirty="0">
                <a:solidFill>
                  <a:srgbClr val="293A55"/>
                </a:solidFill>
                <a:latin typeface="+mj-lt"/>
              </a:rPr>
              <a:t>. За </a:t>
            </a:r>
            <a:r>
              <a:rPr lang="ru-RU" sz="1300" dirty="0" err="1">
                <a:solidFill>
                  <a:srgbClr val="293A55"/>
                </a:solidFill>
                <a:latin typeface="+mj-lt"/>
              </a:rPr>
              <a:t>змістом</a:t>
            </a:r>
            <a:r>
              <a:rPr lang="ru-RU" sz="1300" dirty="0">
                <a:solidFill>
                  <a:srgbClr val="293A55"/>
                </a:solidFill>
                <a:latin typeface="+mj-lt"/>
              </a:rPr>
              <a:t> </a:t>
            </a:r>
            <a:r>
              <a:rPr lang="ru-RU" sz="1300" dirty="0" err="1">
                <a:solidFill>
                  <a:srgbClr val="293A55"/>
                </a:solidFill>
                <a:latin typeface="+mj-lt"/>
              </a:rPr>
              <a:t>цієї</a:t>
            </a:r>
            <a:r>
              <a:rPr lang="ru-RU" sz="1300" dirty="0">
                <a:solidFill>
                  <a:srgbClr val="293A55"/>
                </a:solidFill>
                <a:latin typeface="+mj-lt"/>
              </a:rPr>
              <a:t> </a:t>
            </a:r>
            <a:r>
              <a:rPr lang="ru-RU" sz="1300" dirty="0" err="1">
                <a:solidFill>
                  <a:srgbClr val="293A55"/>
                </a:solidFill>
                <a:latin typeface="+mj-lt"/>
              </a:rPr>
              <a:t>статті</a:t>
            </a:r>
            <a:r>
              <a:rPr lang="ru-RU" sz="1300" dirty="0">
                <a:solidFill>
                  <a:srgbClr val="293A55"/>
                </a:solidFill>
                <a:latin typeface="+mj-lt"/>
              </a:rPr>
              <a:t> </a:t>
            </a:r>
            <a:r>
              <a:rPr lang="ru-RU" sz="1300" dirty="0" err="1">
                <a:solidFill>
                  <a:srgbClr val="293A55"/>
                </a:solidFill>
                <a:latin typeface="+mj-lt"/>
              </a:rPr>
              <a:t>поважними</a:t>
            </a:r>
            <a:r>
              <a:rPr lang="ru-RU" sz="1300" dirty="0">
                <a:solidFill>
                  <a:srgbClr val="293A55"/>
                </a:solidFill>
                <a:latin typeface="+mj-lt"/>
              </a:rPr>
              <a:t> причинами пропуску строку для </a:t>
            </a:r>
            <a:r>
              <a:rPr lang="ru-RU" sz="1300" dirty="0" err="1">
                <a:solidFill>
                  <a:srgbClr val="293A55"/>
                </a:solidFill>
                <a:latin typeface="+mj-lt"/>
              </a:rPr>
              <a:t>прийняття</a:t>
            </a:r>
            <a:r>
              <a:rPr lang="ru-RU" sz="1300" dirty="0">
                <a:solidFill>
                  <a:srgbClr val="293A55"/>
                </a:solidFill>
                <a:latin typeface="+mj-lt"/>
              </a:rPr>
              <a:t> </a:t>
            </a:r>
            <a:r>
              <a:rPr lang="ru-RU" sz="1300" dirty="0" err="1">
                <a:solidFill>
                  <a:srgbClr val="293A55"/>
                </a:solidFill>
                <a:latin typeface="+mj-lt"/>
              </a:rPr>
              <a:t>спадщини</a:t>
            </a:r>
            <a:r>
              <a:rPr lang="ru-RU" sz="1300" dirty="0">
                <a:solidFill>
                  <a:srgbClr val="293A55"/>
                </a:solidFill>
                <a:latin typeface="+mj-lt"/>
              </a:rPr>
              <a:t> є причини, </a:t>
            </a:r>
            <a:r>
              <a:rPr lang="ru-RU" sz="1300" dirty="0" err="1">
                <a:solidFill>
                  <a:srgbClr val="293A55"/>
                </a:solidFill>
                <a:latin typeface="+mj-lt"/>
              </a:rPr>
              <a:t>які</a:t>
            </a:r>
            <a:r>
              <a:rPr lang="ru-RU" sz="1300" dirty="0">
                <a:solidFill>
                  <a:srgbClr val="293A55"/>
                </a:solidFill>
                <a:latin typeface="+mj-lt"/>
              </a:rPr>
              <a:t> </a:t>
            </a:r>
            <a:r>
              <a:rPr lang="ru-RU" sz="1300" dirty="0" err="1">
                <a:solidFill>
                  <a:srgbClr val="293A55"/>
                </a:solidFill>
                <a:latin typeface="+mj-lt"/>
              </a:rPr>
              <a:t>повязані</a:t>
            </a:r>
            <a:r>
              <a:rPr lang="ru-RU" sz="1300" dirty="0">
                <a:solidFill>
                  <a:srgbClr val="293A55"/>
                </a:solidFill>
                <a:latin typeface="+mj-lt"/>
              </a:rPr>
              <a:t> з </a:t>
            </a:r>
            <a:r>
              <a:rPr lang="ru-RU" sz="1300" dirty="0" err="1">
                <a:solidFill>
                  <a:srgbClr val="293A55"/>
                </a:solidFill>
                <a:latin typeface="+mj-lt"/>
              </a:rPr>
              <a:t>обєктивними</a:t>
            </a:r>
            <a:r>
              <a:rPr lang="ru-RU" sz="1300" dirty="0">
                <a:solidFill>
                  <a:srgbClr val="293A55"/>
                </a:solidFill>
                <a:latin typeface="+mj-lt"/>
              </a:rPr>
              <a:t>, </a:t>
            </a:r>
            <a:r>
              <a:rPr lang="ru-RU" sz="1300" dirty="0" err="1">
                <a:solidFill>
                  <a:srgbClr val="293A55"/>
                </a:solidFill>
                <a:latin typeface="+mj-lt"/>
              </a:rPr>
              <a:t>непереборними</a:t>
            </a:r>
            <a:r>
              <a:rPr lang="ru-RU" sz="1300" dirty="0">
                <a:solidFill>
                  <a:srgbClr val="293A55"/>
                </a:solidFill>
                <a:latin typeface="+mj-lt"/>
              </a:rPr>
              <a:t>, </a:t>
            </a:r>
            <a:r>
              <a:rPr lang="ru-RU" sz="1300" dirty="0" err="1">
                <a:solidFill>
                  <a:srgbClr val="293A55"/>
                </a:solidFill>
                <a:latin typeface="+mj-lt"/>
              </a:rPr>
              <a:t>істотними</a:t>
            </a:r>
            <a:r>
              <a:rPr lang="ru-RU" sz="1300" dirty="0">
                <a:solidFill>
                  <a:srgbClr val="293A55"/>
                </a:solidFill>
                <a:latin typeface="+mj-lt"/>
              </a:rPr>
              <a:t> </a:t>
            </a:r>
            <a:r>
              <a:rPr lang="ru-RU" sz="1300" dirty="0" err="1">
                <a:solidFill>
                  <a:srgbClr val="293A55"/>
                </a:solidFill>
                <a:latin typeface="+mj-lt"/>
              </a:rPr>
              <a:t>труднощами</a:t>
            </a:r>
            <a:r>
              <a:rPr lang="ru-RU" sz="1300" dirty="0">
                <a:solidFill>
                  <a:srgbClr val="293A55"/>
                </a:solidFill>
                <a:latin typeface="+mj-lt"/>
              </a:rPr>
              <a:t> для </a:t>
            </a:r>
            <a:r>
              <a:rPr lang="ru-RU" sz="1300" dirty="0" err="1">
                <a:solidFill>
                  <a:srgbClr val="293A55"/>
                </a:solidFill>
                <a:latin typeface="+mj-lt"/>
              </a:rPr>
              <a:t>спадкоємця</a:t>
            </a:r>
            <a:r>
              <a:rPr lang="ru-RU" sz="1300" dirty="0">
                <a:solidFill>
                  <a:srgbClr val="293A55"/>
                </a:solidFill>
                <a:latin typeface="+mj-lt"/>
              </a:rPr>
              <a:t> на </a:t>
            </a:r>
            <a:r>
              <a:rPr lang="ru-RU" sz="1300" dirty="0" err="1">
                <a:solidFill>
                  <a:srgbClr val="293A55"/>
                </a:solidFill>
                <a:latin typeface="+mj-lt"/>
              </a:rPr>
              <a:t>вчинення</a:t>
            </a:r>
            <a:r>
              <a:rPr lang="ru-RU" sz="1300" dirty="0">
                <a:solidFill>
                  <a:srgbClr val="293A55"/>
                </a:solidFill>
                <a:latin typeface="+mj-lt"/>
              </a:rPr>
              <a:t> </a:t>
            </a:r>
            <a:r>
              <a:rPr lang="ru-RU" sz="1300" dirty="0" err="1">
                <a:solidFill>
                  <a:srgbClr val="293A55"/>
                </a:solidFill>
                <a:latin typeface="+mj-lt"/>
              </a:rPr>
              <a:t>цих</a:t>
            </a:r>
            <a:r>
              <a:rPr lang="ru-RU" sz="1300" dirty="0">
                <a:solidFill>
                  <a:srgbClr val="293A55"/>
                </a:solidFill>
                <a:latin typeface="+mj-lt"/>
              </a:rPr>
              <a:t> </a:t>
            </a:r>
            <a:r>
              <a:rPr lang="ru-RU" sz="1300" dirty="0" err="1">
                <a:solidFill>
                  <a:srgbClr val="293A55"/>
                </a:solidFill>
                <a:latin typeface="+mj-lt"/>
              </a:rPr>
              <a:t>дій</a:t>
            </a:r>
            <a:r>
              <a:rPr lang="ru-RU" sz="1300" dirty="0">
                <a:solidFill>
                  <a:srgbClr val="293A55"/>
                </a:solidFill>
                <a:latin typeface="+mj-lt"/>
              </a:rPr>
              <a:t>. </a:t>
            </a:r>
            <a:r>
              <a:rPr lang="ru-RU" sz="1300" dirty="0" err="1">
                <a:solidFill>
                  <a:srgbClr val="293A55"/>
                </a:solidFill>
                <a:latin typeface="+mj-lt"/>
              </a:rPr>
              <a:t>Якщо</a:t>
            </a:r>
            <a:r>
              <a:rPr lang="ru-RU" sz="1300" dirty="0">
                <a:solidFill>
                  <a:srgbClr val="293A55"/>
                </a:solidFill>
                <a:latin typeface="+mj-lt"/>
              </a:rPr>
              <a:t> ж у </a:t>
            </a:r>
            <a:r>
              <a:rPr lang="ru-RU" sz="1300" dirty="0" err="1">
                <a:solidFill>
                  <a:srgbClr val="293A55"/>
                </a:solidFill>
                <a:latin typeface="+mj-lt"/>
              </a:rPr>
              <a:t>спадкоємця</a:t>
            </a:r>
            <a:r>
              <a:rPr lang="ru-RU" sz="1300" dirty="0">
                <a:solidFill>
                  <a:srgbClr val="293A55"/>
                </a:solidFill>
                <a:latin typeface="+mj-lt"/>
              </a:rPr>
              <a:t> </a:t>
            </a:r>
            <a:r>
              <a:rPr lang="ru-RU" sz="1300" dirty="0" err="1">
                <a:solidFill>
                  <a:srgbClr val="293A55"/>
                </a:solidFill>
                <a:latin typeface="+mj-lt"/>
              </a:rPr>
              <a:t>перешкод</a:t>
            </a:r>
            <a:r>
              <a:rPr lang="ru-RU" sz="1300" dirty="0">
                <a:solidFill>
                  <a:srgbClr val="293A55"/>
                </a:solidFill>
                <a:latin typeface="+mj-lt"/>
              </a:rPr>
              <a:t> для </a:t>
            </a:r>
            <a:r>
              <a:rPr lang="ru-RU" sz="1300" dirty="0" err="1">
                <a:solidFill>
                  <a:srgbClr val="293A55"/>
                </a:solidFill>
                <a:latin typeface="+mj-lt"/>
              </a:rPr>
              <a:t>подання</a:t>
            </a:r>
            <a:r>
              <a:rPr lang="ru-RU" sz="1300" dirty="0">
                <a:solidFill>
                  <a:srgbClr val="293A55"/>
                </a:solidFill>
                <a:latin typeface="+mj-lt"/>
              </a:rPr>
              <a:t> заяви не </a:t>
            </a:r>
            <a:r>
              <a:rPr lang="ru-RU" sz="1300" dirty="0" err="1">
                <a:solidFill>
                  <a:srgbClr val="293A55"/>
                </a:solidFill>
                <a:latin typeface="+mj-lt"/>
              </a:rPr>
              <a:t>було</a:t>
            </a:r>
            <a:r>
              <a:rPr lang="ru-RU" sz="1300" dirty="0">
                <a:solidFill>
                  <a:srgbClr val="293A55"/>
                </a:solidFill>
                <a:latin typeface="+mj-lt"/>
              </a:rPr>
              <a:t>, а </a:t>
            </a:r>
            <a:r>
              <a:rPr lang="ru-RU" sz="1300" dirty="0" err="1">
                <a:solidFill>
                  <a:srgbClr val="293A55"/>
                </a:solidFill>
                <a:latin typeface="+mj-lt"/>
              </a:rPr>
              <a:t>він</a:t>
            </a:r>
            <a:r>
              <a:rPr lang="ru-RU" sz="1300" dirty="0">
                <a:solidFill>
                  <a:srgbClr val="293A55"/>
                </a:solidFill>
                <a:latin typeface="+mj-lt"/>
              </a:rPr>
              <a:t> не </a:t>
            </a:r>
            <a:r>
              <a:rPr lang="ru-RU" sz="1300" dirty="0" err="1">
                <a:solidFill>
                  <a:srgbClr val="293A55"/>
                </a:solidFill>
                <a:latin typeface="+mj-lt"/>
              </a:rPr>
              <a:t>скористався</a:t>
            </a:r>
            <a:r>
              <a:rPr lang="ru-RU" sz="1300" dirty="0">
                <a:solidFill>
                  <a:srgbClr val="293A55"/>
                </a:solidFill>
                <a:latin typeface="+mj-lt"/>
              </a:rPr>
              <a:t> правом на </a:t>
            </a:r>
            <a:r>
              <a:rPr lang="ru-RU" sz="1300" dirty="0" err="1">
                <a:solidFill>
                  <a:srgbClr val="293A55"/>
                </a:solidFill>
                <a:latin typeface="+mj-lt"/>
              </a:rPr>
              <a:t>прийняття</a:t>
            </a:r>
            <a:r>
              <a:rPr lang="ru-RU" sz="1300" dirty="0">
                <a:solidFill>
                  <a:srgbClr val="293A55"/>
                </a:solidFill>
                <a:latin typeface="+mj-lt"/>
              </a:rPr>
              <a:t> </a:t>
            </a:r>
            <a:r>
              <a:rPr lang="ru-RU" sz="1300" dirty="0" err="1">
                <a:solidFill>
                  <a:srgbClr val="293A55"/>
                </a:solidFill>
                <a:latin typeface="+mj-lt"/>
              </a:rPr>
              <a:t>спадщини</a:t>
            </a:r>
            <a:r>
              <a:rPr lang="ru-RU" sz="1300" dirty="0">
                <a:solidFill>
                  <a:srgbClr val="293A55"/>
                </a:solidFill>
                <a:latin typeface="+mj-lt"/>
              </a:rPr>
              <a:t> через </a:t>
            </a:r>
            <a:r>
              <a:rPr lang="ru-RU" sz="1300" dirty="0" err="1">
                <a:solidFill>
                  <a:srgbClr val="293A55"/>
                </a:solidFill>
                <a:latin typeface="+mj-lt"/>
              </a:rPr>
              <a:t>відсутність</a:t>
            </a:r>
            <a:r>
              <a:rPr lang="ru-RU" sz="1300" dirty="0">
                <a:solidFill>
                  <a:srgbClr val="293A55"/>
                </a:solidFill>
                <a:latin typeface="+mj-lt"/>
              </a:rPr>
              <a:t> </a:t>
            </a:r>
            <a:r>
              <a:rPr lang="ru-RU" sz="1300" dirty="0" err="1">
                <a:solidFill>
                  <a:srgbClr val="293A55"/>
                </a:solidFill>
                <a:latin typeface="+mj-lt"/>
              </a:rPr>
              <a:t>інформації</a:t>
            </a:r>
            <a:r>
              <a:rPr lang="ru-RU" sz="1300" dirty="0">
                <a:solidFill>
                  <a:srgbClr val="293A55"/>
                </a:solidFill>
                <a:latin typeface="+mj-lt"/>
              </a:rPr>
              <a:t> про смерть </a:t>
            </a:r>
            <a:r>
              <a:rPr lang="ru-RU" sz="1300" dirty="0" err="1">
                <a:solidFill>
                  <a:srgbClr val="293A55"/>
                </a:solidFill>
                <a:latin typeface="+mj-lt"/>
              </a:rPr>
              <a:t>спадкодавця</a:t>
            </a:r>
            <a:r>
              <a:rPr lang="ru-RU" sz="1300" dirty="0">
                <a:solidFill>
                  <a:srgbClr val="293A55"/>
                </a:solidFill>
                <a:latin typeface="+mj-lt"/>
              </a:rPr>
              <a:t>, то </a:t>
            </a:r>
            <a:r>
              <a:rPr lang="ru-RU" sz="1300" dirty="0" err="1">
                <a:solidFill>
                  <a:srgbClr val="293A55"/>
                </a:solidFill>
                <a:latin typeface="+mj-lt"/>
              </a:rPr>
              <a:t>правові</a:t>
            </a:r>
            <a:r>
              <a:rPr lang="ru-RU" sz="1300" dirty="0">
                <a:solidFill>
                  <a:srgbClr val="293A55"/>
                </a:solidFill>
                <a:latin typeface="+mj-lt"/>
              </a:rPr>
              <a:t> </a:t>
            </a:r>
            <a:r>
              <a:rPr lang="ru-RU" sz="1300" dirty="0" err="1">
                <a:solidFill>
                  <a:srgbClr val="293A55"/>
                </a:solidFill>
                <a:latin typeface="+mj-lt"/>
              </a:rPr>
              <a:t>підстави</a:t>
            </a:r>
            <a:r>
              <a:rPr lang="ru-RU" sz="1300" dirty="0">
                <a:solidFill>
                  <a:srgbClr val="293A55"/>
                </a:solidFill>
                <a:latin typeface="+mj-lt"/>
              </a:rPr>
              <a:t> для </a:t>
            </a:r>
            <a:r>
              <a:rPr lang="ru-RU" sz="1300" dirty="0" err="1">
                <a:solidFill>
                  <a:srgbClr val="293A55"/>
                </a:solidFill>
                <a:latin typeface="+mj-lt"/>
              </a:rPr>
              <a:t>визначення</a:t>
            </a:r>
            <a:r>
              <a:rPr lang="ru-RU" sz="1300" dirty="0">
                <a:solidFill>
                  <a:srgbClr val="293A55"/>
                </a:solidFill>
                <a:latin typeface="+mj-lt"/>
              </a:rPr>
              <a:t> </a:t>
            </a:r>
            <a:r>
              <a:rPr lang="ru-RU" sz="1300" dirty="0" err="1">
                <a:solidFill>
                  <a:srgbClr val="293A55"/>
                </a:solidFill>
                <a:latin typeface="+mj-lt"/>
              </a:rPr>
              <a:t>додаткового</a:t>
            </a:r>
            <a:r>
              <a:rPr lang="ru-RU" sz="1300" dirty="0">
                <a:solidFill>
                  <a:srgbClr val="293A55"/>
                </a:solidFill>
                <a:latin typeface="+mj-lt"/>
              </a:rPr>
              <a:t> строку для </a:t>
            </a:r>
            <a:r>
              <a:rPr lang="ru-RU" sz="1300" dirty="0" err="1">
                <a:solidFill>
                  <a:srgbClr val="293A55"/>
                </a:solidFill>
                <a:latin typeface="+mj-lt"/>
              </a:rPr>
              <a:t>прийняття</a:t>
            </a:r>
            <a:r>
              <a:rPr lang="ru-RU" sz="1300" dirty="0">
                <a:solidFill>
                  <a:srgbClr val="293A55"/>
                </a:solidFill>
                <a:latin typeface="+mj-lt"/>
              </a:rPr>
              <a:t> </a:t>
            </a:r>
            <a:r>
              <a:rPr lang="ru-RU" sz="1300" dirty="0" err="1">
                <a:solidFill>
                  <a:srgbClr val="293A55"/>
                </a:solidFill>
                <a:latin typeface="+mj-lt"/>
              </a:rPr>
              <a:t>спадщини</a:t>
            </a:r>
            <a:r>
              <a:rPr lang="ru-RU" sz="1300" dirty="0">
                <a:solidFill>
                  <a:srgbClr val="293A55"/>
                </a:solidFill>
                <a:latin typeface="+mj-lt"/>
              </a:rPr>
              <a:t> </a:t>
            </a:r>
            <a:r>
              <a:rPr lang="ru-RU" sz="1300" dirty="0" err="1">
                <a:solidFill>
                  <a:srgbClr val="293A55"/>
                </a:solidFill>
                <a:latin typeface="+mj-lt"/>
              </a:rPr>
              <a:t>відсутні</a:t>
            </a:r>
            <a:r>
              <a:rPr lang="ru-RU" sz="1300" dirty="0">
                <a:solidFill>
                  <a:srgbClr val="293A55"/>
                </a:solidFill>
                <a:latin typeface="+mj-lt"/>
              </a:rPr>
              <a:t>. </a:t>
            </a:r>
            <a:r>
              <a:rPr lang="ru-RU" sz="1300" dirty="0" err="1">
                <a:solidFill>
                  <a:srgbClr val="293A55"/>
                </a:solidFill>
                <a:latin typeface="+mj-lt"/>
              </a:rPr>
              <a:t>Аналогічна</a:t>
            </a:r>
            <a:r>
              <a:rPr lang="ru-RU" sz="1300" dirty="0">
                <a:solidFill>
                  <a:srgbClr val="293A55"/>
                </a:solidFill>
                <a:latin typeface="+mj-lt"/>
              </a:rPr>
              <a:t> </a:t>
            </a:r>
            <a:r>
              <a:rPr lang="ru-RU" sz="1300" dirty="0" err="1">
                <a:solidFill>
                  <a:srgbClr val="293A55"/>
                </a:solidFill>
                <a:latin typeface="+mj-lt"/>
              </a:rPr>
              <a:t>правова</a:t>
            </a:r>
            <a:r>
              <a:rPr lang="ru-RU" sz="1300" dirty="0">
                <a:solidFill>
                  <a:srgbClr val="293A55"/>
                </a:solidFill>
                <a:latin typeface="+mj-lt"/>
              </a:rPr>
              <a:t> </a:t>
            </a:r>
            <a:r>
              <a:rPr lang="ru-RU" sz="1300" dirty="0" err="1">
                <a:solidFill>
                  <a:srgbClr val="293A55"/>
                </a:solidFill>
                <a:latin typeface="+mj-lt"/>
              </a:rPr>
              <a:t>позиція</a:t>
            </a:r>
            <a:r>
              <a:rPr lang="ru-RU" sz="1300" dirty="0">
                <a:solidFill>
                  <a:srgbClr val="293A55"/>
                </a:solidFill>
                <a:latin typeface="+mj-lt"/>
              </a:rPr>
              <a:t> </a:t>
            </a:r>
            <a:r>
              <a:rPr lang="ru-RU" sz="1300" dirty="0" err="1">
                <a:solidFill>
                  <a:srgbClr val="293A55"/>
                </a:solidFill>
                <a:latin typeface="+mj-lt"/>
              </a:rPr>
              <a:t>міститься</a:t>
            </a:r>
            <a:r>
              <a:rPr lang="ru-RU" sz="1300" dirty="0">
                <a:solidFill>
                  <a:srgbClr val="293A55"/>
                </a:solidFill>
                <a:latin typeface="+mj-lt"/>
              </a:rPr>
              <a:t> у </a:t>
            </a:r>
            <a:r>
              <a:rPr lang="ru-RU" sz="1300" dirty="0" err="1">
                <a:solidFill>
                  <a:srgbClr val="293A55"/>
                </a:solidFill>
                <a:latin typeface="+mj-lt"/>
              </a:rPr>
              <a:t>постанові</a:t>
            </a:r>
            <a:r>
              <a:rPr lang="ru-RU" sz="1300" dirty="0">
                <a:solidFill>
                  <a:srgbClr val="293A55"/>
                </a:solidFill>
                <a:latin typeface="+mj-lt"/>
              </a:rPr>
              <a:t> Верховного Суду </a:t>
            </a:r>
            <a:r>
              <a:rPr lang="ru-RU" sz="1300" dirty="0" err="1">
                <a:solidFill>
                  <a:srgbClr val="293A55"/>
                </a:solidFill>
                <a:latin typeface="+mj-lt"/>
              </a:rPr>
              <a:t>України</a:t>
            </a:r>
            <a:r>
              <a:rPr lang="ru-RU" sz="1300" dirty="0">
                <a:solidFill>
                  <a:srgbClr val="293A55"/>
                </a:solidFill>
                <a:latin typeface="+mj-lt"/>
              </a:rPr>
              <a:t> </a:t>
            </a:r>
            <a:r>
              <a:rPr lang="ru-RU" sz="1300" dirty="0" err="1">
                <a:solidFill>
                  <a:srgbClr val="293A55"/>
                </a:solidFill>
                <a:latin typeface="+mj-lt"/>
              </a:rPr>
              <a:t>від</a:t>
            </a:r>
            <a:r>
              <a:rPr lang="ru-RU" sz="1300" dirty="0">
                <a:solidFill>
                  <a:srgbClr val="293A55"/>
                </a:solidFill>
                <a:latin typeface="+mj-lt"/>
              </a:rPr>
              <a:t> 26 </a:t>
            </a:r>
            <a:r>
              <a:rPr lang="ru-RU" sz="1300" dirty="0" err="1">
                <a:solidFill>
                  <a:srgbClr val="293A55"/>
                </a:solidFill>
                <a:latin typeface="+mj-lt"/>
              </a:rPr>
              <a:t>вересня</a:t>
            </a:r>
            <a:r>
              <a:rPr lang="ru-RU" sz="1300" dirty="0">
                <a:solidFill>
                  <a:srgbClr val="293A55"/>
                </a:solidFill>
                <a:latin typeface="+mj-lt"/>
              </a:rPr>
              <a:t> 2012 року (справа №6-85цс12). </a:t>
            </a:r>
            <a:r>
              <a:rPr lang="ru-RU" sz="1300" dirty="0" err="1">
                <a:solidFill>
                  <a:srgbClr val="293A55"/>
                </a:solidFill>
                <a:latin typeface="+mj-lt"/>
              </a:rPr>
              <a:t>Отже</a:t>
            </a:r>
            <a:r>
              <a:rPr lang="ru-RU" sz="1300" dirty="0">
                <a:solidFill>
                  <a:srgbClr val="293A55"/>
                </a:solidFill>
                <a:latin typeface="+mj-lt"/>
              </a:rPr>
              <a:t>, </a:t>
            </a:r>
            <a:r>
              <a:rPr lang="ru-RU" sz="1300" dirty="0" err="1">
                <a:solidFill>
                  <a:srgbClr val="293A55"/>
                </a:solidFill>
                <a:latin typeface="+mj-lt"/>
              </a:rPr>
              <a:t>місцевий</a:t>
            </a:r>
            <a:r>
              <a:rPr lang="ru-RU" sz="1300" dirty="0">
                <a:solidFill>
                  <a:srgbClr val="293A55"/>
                </a:solidFill>
                <a:latin typeface="+mj-lt"/>
              </a:rPr>
              <a:t> суд, з </a:t>
            </a:r>
            <a:r>
              <a:rPr lang="ru-RU" sz="1300" dirty="0" err="1">
                <a:solidFill>
                  <a:srgbClr val="293A55"/>
                </a:solidFill>
                <a:latin typeface="+mj-lt"/>
              </a:rPr>
              <a:t>яким</a:t>
            </a:r>
            <a:r>
              <a:rPr lang="ru-RU" sz="1300" dirty="0">
                <a:solidFill>
                  <a:srgbClr val="293A55"/>
                </a:solidFill>
                <a:latin typeface="+mj-lt"/>
              </a:rPr>
              <a:t> </a:t>
            </a:r>
            <a:r>
              <a:rPr lang="ru-RU" sz="1300" dirty="0" err="1">
                <a:solidFill>
                  <a:srgbClr val="293A55"/>
                </a:solidFill>
                <a:latin typeface="+mj-lt"/>
              </a:rPr>
              <a:t>погодився</a:t>
            </a:r>
            <a:r>
              <a:rPr lang="ru-RU" sz="1300" dirty="0">
                <a:solidFill>
                  <a:srgbClr val="293A55"/>
                </a:solidFill>
                <a:latin typeface="+mj-lt"/>
              </a:rPr>
              <a:t> </a:t>
            </a:r>
            <a:r>
              <a:rPr lang="ru-RU" sz="1300" dirty="0" err="1">
                <a:solidFill>
                  <a:srgbClr val="293A55"/>
                </a:solidFill>
                <a:latin typeface="+mj-lt"/>
              </a:rPr>
              <a:t>касаційний</a:t>
            </a:r>
            <a:r>
              <a:rPr lang="ru-RU" sz="1300" dirty="0">
                <a:solidFill>
                  <a:srgbClr val="293A55"/>
                </a:solidFill>
                <a:latin typeface="+mj-lt"/>
              </a:rPr>
              <a:t> суд, </a:t>
            </a:r>
            <a:r>
              <a:rPr lang="ru-RU" sz="1300" dirty="0" err="1">
                <a:solidFill>
                  <a:srgbClr val="293A55"/>
                </a:solidFill>
                <a:latin typeface="+mj-lt"/>
              </a:rPr>
              <a:t>дійшов</a:t>
            </a:r>
            <a:r>
              <a:rPr lang="ru-RU" sz="1300" dirty="0">
                <a:solidFill>
                  <a:srgbClr val="293A55"/>
                </a:solidFill>
                <a:latin typeface="+mj-lt"/>
              </a:rPr>
              <a:t> </a:t>
            </a:r>
            <a:r>
              <a:rPr lang="ru-RU" sz="1300" dirty="0" err="1">
                <a:solidFill>
                  <a:srgbClr val="293A55"/>
                </a:solidFill>
                <a:latin typeface="+mj-lt"/>
              </a:rPr>
              <a:t>помилкового</a:t>
            </a:r>
            <a:r>
              <a:rPr lang="ru-RU" sz="1300" dirty="0">
                <a:solidFill>
                  <a:srgbClr val="293A55"/>
                </a:solidFill>
                <a:latin typeface="+mj-lt"/>
              </a:rPr>
              <a:t> </a:t>
            </a:r>
            <a:r>
              <a:rPr lang="ru-RU" sz="1300" dirty="0" err="1">
                <a:solidFill>
                  <a:srgbClr val="293A55"/>
                </a:solidFill>
                <a:latin typeface="+mj-lt"/>
              </a:rPr>
              <a:t>висновку</a:t>
            </a:r>
            <a:r>
              <a:rPr lang="ru-RU" sz="1300" dirty="0">
                <a:solidFill>
                  <a:srgbClr val="293A55"/>
                </a:solidFill>
                <a:latin typeface="+mj-lt"/>
              </a:rPr>
              <a:t> про те, </a:t>
            </a:r>
            <a:r>
              <a:rPr lang="ru-RU" sz="1300" dirty="0" err="1">
                <a:solidFill>
                  <a:srgbClr val="293A55"/>
                </a:solidFill>
                <a:latin typeface="+mj-lt"/>
              </a:rPr>
              <a:t>що</a:t>
            </a:r>
            <a:r>
              <a:rPr lang="ru-RU" sz="1300" dirty="0">
                <a:solidFill>
                  <a:srgbClr val="293A55"/>
                </a:solidFill>
                <a:latin typeface="+mj-lt"/>
              </a:rPr>
              <a:t> </a:t>
            </a:r>
            <a:r>
              <a:rPr lang="ru-RU" sz="1300" dirty="0" err="1">
                <a:solidFill>
                  <a:srgbClr val="293A55"/>
                </a:solidFill>
                <a:latin typeface="+mj-lt"/>
              </a:rPr>
              <a:t>незнання</a:t>
            </a:r>
            <a:r>
              <a:rPr lang="ru-RU" sz="1300" dirty="0">
                <a:solidFill>
                  <a:srgbClr val="293A55"/>
                </a:solidFill>
                <a:latin typeface="+mj-lt"/>
              </a:rPr>
              <a:t> про смерть </a:t>
            </a:r>
            <a:r>
              <a:rPr lang="ru-RU" sz="1300" dirty="0" err="1">
                <a:solidFill>
                  <a:srgbClr val="293A55"/>
                </a:solidFill>
                <a:latin typeface="+mj-lt"/>
              </a:rPr>
              <a:t>спадкодавця</a:t>
            </a:r>
            <a:r>
              <a:rPr lang="ru-RU" sz="1300" dirty="0">
                <a:solidFill>
                  <a:srgbClr val="293A55"/>
                </a:solidFill>
                <a:latin typeface="+mj-lt"/>
              </a:rPr>
              <a:t> є </a:t>
            </a:r>
            <a:r>
              <a:rPr lang="ru-RU" sz="1300" dirty="0" err="1">
                <a:solidFill>
                  <a:srgbClr val="293A55"/>
                </a:solidFill>
                <a:latin typeface="+mj-lt"/>
              </a:rPr>
              <a:t>поважною</a:t>
            </a:r>
            <a:r>
              <a:rPr lang="ru-RU" sz="1300" dirty="0">
                <a:solidFill>
                  <a:srgbClr val="293A55"/>
                </a:solidFill>
                <a:latin typeface="+mj-lt"/>
              </a:rPr>
              <a:t> причиною пропуску строку для </a:t>
            </a:r>
            <a:r>
              <a:rPr lang="ru-RU" sz="1300" dirty="0" err="1">
                <a:solidFill>
                  <a:srgbClr val="293A55"/>
                </a:solidFill>
                <a:latin typeface="+mj-lt"/>
              </a:rPr>
              <a:t>прийняття</a:t>
            </a:r>
            <a:r>
              <a:rPr lang="ru-RU" sz="1300" dirty="0">
                <a:solidFill>
                  <a:srgbClr val="293A55"/>
                </a:solidFill>
                <a:latin typeface="+mj-lt"/>
              </a:rPr>
              <a:t> </a:t>
            </a:r>
            <a:r>
              <a:rPr lang="ru-RU" sz="1300" dirty="0" err="1">
                <a:solidFill>
                  <a:srgbClr val="293A55"/>
                </a:solidFill>
                <a:latin typeface="+mj-lt"/>
              </a:rPr>
              <a:t>спадщини</a:t>
            </a:r>
            <a:r>
              <a:rPr lang="ru-RU" sz="1300" dirty="0">
                <a:solidFill>
                  <a:srgbClr val="293A55"/>
                </a:solidFill>
                <a:latin typeface="+mj-lt"/>
              </a:rPr>
              <a:t>, а </a:t>
            </a:r>
            <a:r>
              <a:rPr lang="ru-RU" sz="1300" dirty="0" err="1">
                <a:solidFill>
                  <a:srgbClr val="293A55"/>
                </a:solidFill>
                <a:latin typeface="+mj-lt"/>
              </a:rPr>
              <a:t>відтак</a:t>
            </a:r>
            <a:r>
              <a:rPr lang="ru-RU" sz="1300" dirty="0">
                <a:solidFill>
                  <a:srgbClr val="293A55"/>
                </a:solidFill>
                <a:latin typeface="+mj-lt"/>
              </a:rPr>
              <a:t> є </a:t>
            </a:r>
            <a:r>
              <a:rPr lang="ru-RU" sz="1300" dirty="0" err="1">
                <a:solidFill>
                  <a:srgbClr val="293A55"/>
                </a:solidFill>
                <a:latin typeface="+mj-lt"/>
              </a:rPr>
              <a:t>підстави</a:t>
            </a:r>
            <a:r>
              <a:rPr lang="ru-RU" sz="1300" dirty="0">
                <a:solidFill>
                  <a:srgbClr val="293A55"/>
                </a:solidFill>
                <a:latin typeface="+mj-lt"/>
              </a:rPr>
              <a:t> для </a:t>
            </a:r>
            <a:r>
              <a:rPr lang="ru-RU" sz="1300" dirty="0" err="1">
                <a:solidFill>
                  <a:srgbClr val="293A55"/>
                </a:solidFill>
                <a:latin typeface="+mj-lt"/>
              </a:rPr>
              <a:t>визначення</a:t>
            </a:r>
            <a:r>
              <a:rPr lang="ru-RU" sz="1300" dirty="0">
                <a:solidFill>
                  <a:srgbClr val="293A55"/>
                </a:solidFill>
                <a:latin typeface="+mj-lt"/>
              </a:rPr>
              <a:t> </a:t>
            </a:r>
            <a:r>
              <a:rPr lang="ru-RU" sz="1300" dirty="0" err="1">
                <a:solidFill>
                  <a:srgbClr val="293A55"/>
                </a:solidFill>
                <a:latin typeface="+mj-lt"/>
              </a:rPr>
              <a:t>додаткового</a:t>
            </a:r>
            <a:r>
              <a:rPr lang="ru-RU" sz="1300" dirty="0">
                <a:solidFill>
                  <a:srgbClr val="293A55"/>
                </a:solidFill>
                <a:latin typeface="+mj-lt"/>
              </a:rPr>
              <a:t> строку для </a:t>
            </a:r>
            <a:r>
              <a:rPr lang="ru-RU" sz="1300" dirty="0" err="1">
                <a:solidFill>
                  <a:srgbClr val="293A55"/>
                </a:solidFill>
                <a:latin typeface="+mj-lt"/>
              </a:rPr>
              <a:t>подання</a:t>
            </a:r>
            <a:r>
              <a:rPr lang="ru-RU" sz="1300" dirty="0">
                <a:solidFill>
                  <a:srgbClr val="293A55"/>
                </a:solidFill>
                <a:latin typeface="+mj-lt"/>
              </a:rPr>
              <a:t> </a:t>
            </a:r>
            <a:r>
              <a:rPr lang="ru-RU" sz="1300" dirty="0" err="1">
                <a:solidFill>
                  <a:srgbClr val="293A55"/>
                </a:solidFill>
                <a:latin typeface="+mj-lt"/>
              </a:rPr>
              <a:t>позивачкою</a:t>
            </a:r>
            <a:r>
              <a:rPr lang="ru-RU" sz="1300" dirty="0">
                <a:solidFill>
                  <a:srgbClr val="293A55"/>
                </a:solidFill>
                <a:latin typeface="+mj-lt"/>
              </a:rPr>
              <a:t> заяви про </a:t>
            </a:r>
            <a:r>
              <a:rPr lang="ru-RU" sz="1300" dirty="0" err="1">
                <a:solidFill>
                  <a:srgbClr val="293A55"/>
                </a:solidFill>
                <a:latin typeface="+mj-lt"/>
              </a:rPr>
              <a:t>прийняття</a:t>
            </a:r>
            <a:r>
              <a:rPr lang="ru-RU" sz="1300" dirty="0">
                <a:solidFill>
                  <a:srgbClr val="293A55"/>
                </a:solidFill>
                <a:latin typeface="+mj-lt"/>
              </a:rPr>
              <a:t> </a:t>
            </a:r>
            <a:r>
              <a:rPr lang="ru-RU" sz="1300" dirty="0" err="1">
                <a:solidFill>
                  <a:srgbClr val="293A55"/>
                </a:solidFill>
                <a:latin typeface="+mj-lt"/>
              </a:rPr>
              <a:t>спадщини</a:t>
            </a:r>
            <a:r>
              <a:rPr lang="ru-RU" sz="1300" dirty="0">
                <a:solidFill>
                  <a:srgbClr val="293A55"/>
                </a:solidFill>
                <a:latin typeface="+mj-lt"/>
              </a:rPr>
              <a:t>. Разом з </a:t>
            </a:r>
            <a:r>
              <a:rPr lang="ru-RU" sz="1300" dirty="0" err="1">
                <a:solidFill>
                  <a:srgbClr val="293A55"/>
                </a:solidFill>
                <a:latin typeface="+mj-lt"/>
              </a:rPr>
              <a:t>тим</a:t>
            </a:r>
            <a:r>
              <a:rPr lang="ru-RU" sz="1300" dirty="0">
                <a:solidFill>
                  <a:srgbClr val="293A55"/>
                </a:solidFill>
                <a:latin typeface="+mj-lt"/>
              </a:rPr>
              <a:t> </a:t>
            </a:r>
            <a:r>
              <a:rPr lang="ru-RU" sz="1300" dirty="0" err="1">
                <a:solidFill>
                  <a:srgbClr val="293A55"/>
                </a:solidFill>
                <a:latin typeface="+mj-lt"/>
              </a:rPr>
              <a:t>слід</a:t>
            </a:r>
            <a:r>
              <a:rPr lang="ru-RU" sz="1300" dirty="0">
                <a:solidFill>
                  <a:srgbClr val="293A55"/>
                </a:solidFill>
                <a:latin typeface="+mj-lt"/>
              </a:rPr>
              <a:t> </a:t>
            </a:r>
            <a:r>
              <a:rPr lang="ru-RU" sz="1300" dirty="0" err="1">
                <a:solidFill>
                  <a:srgbClr val="293A55"/>
                </a:solidFill>
                <a:latin typeface="+mj-lt"/>
              </a:rPr>
              <a:t>погодитися</a:t>
            </a:r>
            <a:r>
              <a:rPr lang="ru-RU" sz="1300" dirty="0">
                <a:solidFill>
                  <a:srgbClr val="293A55"/>
                </a:solidFill>
                <a:latin typeface="+mj-lt"/>
              </a:rPr>
              <a:t> з </a:t>
            </a:r>
            <a:r>
              <a:rPr lang="ru-RU" sz="1300" dirty="0" err="1">
                <a:solidFill>
                  <a:srgbClr val="293A55"/>
                </a:solidFill>
                <a:latin typeface="+mj-lt"/>
              </a:rPr>
              <a:t>висновком</a:t>
            </a:r>
            <a:r>
              <a:rPr lang="ru-RU" sz="1300" dirty="0">
                <a:solidFill>
                  <a:srgbClr val="293A55"/>
                </a:solidFill>
                <a:latin typeface="+mj-lt"/>
              </a:rPr>
              <a:t> суду </a:t>
            </a:r>
            <a:r>
              <a:rPr lang="ru-RU" sz="1300" dirty="0" err="1">
                <a:solidFill>
                  <a:srgbClr val="293A55"/>
                </a:solidFill>
                <a:latin typeface="+mj-lt"/>
              </a:rPr>
              <a:t>апеляційної</a:t>
            </a:r>
            <a:r>
              <a:rPr lang="ru-RU" sz="1300" dirty="0">
                <a:solidFill>
                  <a:srgbClr val="293A55"/>
                </a:solidFill>
                <a:latin typeface="+mj-lt"/>
              </a:rPr>
              <a:t> </a:t>
            </a:r>
            <a:r>
              <a:rPr lang="ru-RU" sz="1300" dirty="0" err="1">
                <a:solidFill>
                  <a:srgbClr val="293A55"/>
                </a:solidFill>
                <a:latin typeface="+mj-lt"/>
              </a:rPr>
              <a:t>інстанції</a:t>
            </a:r>
            <a:r>
              <a:rPr lang="ru-RU" sz="1300" dirty="0">
                <a:solidFill>
                  <a:srgbClr val="293A55"/>
                </a:solidFill>
                <a:latin typeface="+mj-lt"/>
              </a:rPr>
              <a:t> про те, </a:t>
            </a:r>
            <a:r>
              <a:rPr lang="ru-RU" sz="1300" dirty="0" err="1">
                <a:solidFill>
                  <a:srgbClr val="293A55"/>
                </a:solidFill>
                <a:latin typeface="+mj-lt"/>
              </a:rPr>
              <a:t>що</a:t>
            </a:r>
            <a:r>
              <a:rPr lang="ru-RU" sz="1300" dirty="0">
                <a:solidFill>
                  <a:srgbClr val="293A55"/>
                </a:solidFill>
                <a:latin typeface="+mj-lt"/>
              </a:rPr>
              <a:t> причина пропуску строку для </a:t>
            </a:r>
            <a:r>
              <a:rPr lang="ru-RU" sz="1300" dirty="0" err="1">
                <a:solidFill>
                  <a:srgbClr val="293A55"/>
                </a:solidFill>
                <a:latin typeface="+mj-lt"/>
              </a:rPr>
              <a:t>прийняття</a:t>
            </a:r>
            <a:r>
              <a:rPr lang="ru-RU" sz="1300" dirty="0">
                <a:solidFill>
                  <a:srgbClr val="293A55"/>
                </a:solidFill>
                <a:latin typeface="+mj-lt"/>
              </a:rPr>
              <a:t> </a:t>
            </a:r>
            <a:r>
              <a:rPr lang="ru-RU" sz="1300" dirty="0" err="1">
                <a:solidFill>
                  <a:srgbClr val="293A55"/>
                </a:solidFill>
                <a:latin typeface="+mj-lt"/>
              </a:rPr>
              <a:t>спадщини</a:t>
            </a:r>
            <a:r>
              <a:rPr lang="ru-RU" sz="1300" dirty="0">
                <a:solidFill>
                  <a:srgbClr val="293A55"/>
                </a:solidFill>
                <a:latin typeface="+mj-lt"/>
              </a:rPr>
              <a:t> не </a:t>
            </a:r>
            <a:r>
              <a:rPr lang="ru-RU" sz="1300" dirty="0" err="1">
                <a:solidFill>
                  <a:srgbClr val="293A55"/>
                </a:solidFill>
                <a:latin typeface="+mj-lt"/>
              </a:rPr>
              <a:t>може</a:t>
            </a:r>
            <a:r>
              <a:rPr lang="ru-RU" sz="1300" dirty="0">
                <a:solidFill>
                  <a:srgbClr val="293A55"/>
                </a:solidFill>
                <a:latin typeface="+mj-lt"/>
              </a:rPr>
              <a:t> бути </a:t>
            </a:r>
            <a:r>
              <a:rPr lang="ru-RU" sz="1300" dirty="0" err="1">
                <a:solidFill>
                  <a:srgbClr val="293A55"/>
                </a:solidFill>
                <a:latin typeface="+mj-lt"/>
              </a:rPr>
              <a:t>визнана</a:t>
            </a:r>
            <a:r>
              <a:rPr lang="ru-RU" sz="1300" dirty="0">
                <a:solidFill>
                  <a:srgbClr val="293A55"/>
                </a:solidFill>
                <a:latin typeface="+mj-lt"/>
              </a:rPr>
              <a:t> </a:t>
            </a:r>
            <a:r>
              <a:rPr lang="ru-RU" sz="1300" dirty="0" err="1">
                <a:solidFill>
                  <a:srgbClr val="293A55"/>
                </a:solidFill>
                <a:latin typeface="+mj-lt"/>
              </a:rPr>
              <a:t>поважною</a:t>
            </a:r>
            <a:r>
              <a:rPr lang="ru-RU" sz="1300" dirty="0">
                <a:solidFill>
                  <a:srgbClr val="293A55"/>
                </a:solidFill>
                <a:latin typeface="+mj-lt"/>
              </a:rPr>
              <a:t>, </a:t>
            </a:r>
            <a:r>
              <a:rPr lang="ru-RU" sz="1300" dirty="0" err="1">
                <a:solidFill>
                  <a:srgbClr val="293A55"/>
                </a:solidFill>
                <a:latin typeface="+mj-lt"/>
              </a:rPr>
              <a:t>оскільки</a:t>
            </a:r>
            <a:r>
              <a:rPr lang="ru-RU" sz="1300" dirty="0">
                <a:solidFill>
                  <a:srgbClr val="293A55"/>
                </a:solidFill>
                <a:latin typeface="+mj-lt"/>
              </a:rPr>
              <a:t> </a:t>
            </a:r>
            <a:r>
              <a:rPr lang="ru-RU" sz="1300" dirty="0" err="1">
                <a:solidFill>
                  <a:srgbClr val="293A55"/>
                </a:solidFill>
                <a:latin typeface="+mj-lt"/>
              </a:rPr>
              <a:t>саме</a:t>
            </a:r>
            <a:r>
              <a:rPr lang="ru-RU" sz="1300" dirty="0">
                <a:solidFill>
                  <a:srgbClr val="293A55"/>
                </a:solidFill>
                <a:latin typeface="+mj-lt"/>
              </a:rPr>
              <a:t> по </a:t>
            </a:r>
            <a:r>
              <a:rPr lang="ru-RU" sz="1300" dirty="0" err="1">
                <a:solidFill>
                  <a:srgbClr val="293A55"/>
                </a:solidFill>
                <a:latin typeface="+mj-lt"/>
              </a:rPr>
              <a:t>собі</a:t>
            </a:r>
            <a:r>
              <a:rPr lang="ru-RU" sz="1300" dirty="0">
                <a:solidFill>
                  <a:srgbClr val="293A55"/>
                </a:solidFill>
                <a:latin typeface="+mj-lt"/>
              </a:rPr>
              <a:t> </a:t>
            </a:r>
            <a:r>
              <a:rPr lang="ru-RU" sz="1300" dirty="0" err="1">
                <a:solidFill>
                  <a:srgbClr val="293A55"/>
                </a:solidFill>
                <a:latin typeface="+mj-lt"/>
              </a:rPr>
              <a:t>незнання</a:t>
            </a:r>
            <a:r>
              <a:rPr lang="ru-RU" sz="1300" dirty="0">
                <a:solidFill>
                  <a:srgbClr val="293A55"/>
                </a:solidFill>
                <a:latin typeface="+mj-lt"/>
              </a:rPr>
              <a:t> про смерть </a:t>
            </a:r>
            <a:r>
              <a:rPr lang="ru-RU" sz="1300" dirty="0" err="1">
                <a:solidFill>
                  <a:srgbClr val="293A55"/>
                </a:solidFill>
                <a:latin typeface="+mj-lt"/>
              </a:rPr>
              <a:t>спадкодавця</a:t>
            </a:r>
            <a:r>
              <a:rPr lang="ru-RU" sz="1300" dirty="0">
                <a:solidFill>
                  <a:srgbClr val="293A55"/>
                </a:solidFill>
                <a:latin typeface="+mj-lt"/>
              </a:rPr>
              <a:t> без </a:t>
            </a:r>
            <a:r>
              <a:rPr lang="ru-RU" sz="1300" dirty="0" err="1">
                <a:solidFill>
                  <a:srgbClr val="293A55"/>
                </a:solidFill>
                <a:latin typeface="+mj-lt"/>
              </a:rPr>
              <a:t>установлення</a:t>
            </a:r>
            <a:r>
              <a:rPr lang="ru-RU" sz="1300" dirty="0">
                <a:solidFill>
                  <a:srgbClr val="293A55"/>
                </a:solidFill>
                <a:latin typeface="+mj-lt"/>
              </a:rPr>
              <a:t> </a:t>
            </a:r>
            <a:r>
              <a:rPr lang="ru-RU" sz="1300" dirty="0" err="1">
                <a:solidFill>
                  <a:srgbClr val="293A55"/>
                </a:solidFill>
                <a:latin typeface="+mj-lt"/>
              </a:rPr>
              <a:t>інших</a:t>
            </a:r>
            <a:r>
              <a:rPr lang="ru-RU" sz="1300" dirty="0">
                <a:solidFill>
                  <a:srgbClr val="293A55"/>
                </a:solidFill>
                <a:latin typeface="+mj-lt"/>
              </a:rPr>
              <a:t> </a:t>
            </a:r>
            <a:r>
              <a:rPr lang="ru-RU" sz="1300" dirty="0" err="1">
                <a:solidFill>
                  <a:srgbClr val="293A55"/>
                </a:solidFill>
                <a:latin typeface="+mj-lt"/>
              </a:rPr>
              <a:t>обєктивних</a:t>
            </a:r>
            <a:r>
              <a:rPr lang="ru-RU" sz="1300" dirty="0">
                <a:solidFill>
                  <a:srgbClr val="293A55"/>
                </a:solidFill>
                <a:latin typeface="+mj-lt"/>
              </a:rPr>
              <a:t>, </a:t>
            </a:r>
            <a:r>
              <a:rPr lang="ru-RU" sz="1300" dirty="0" err="1">
                <a:solidFill>
                  <a:srgbClr val="293A55"/>
                </a:solidFill>
                <a:latin typeface="+mj-lt"/>
              </a:rPr>
              <a:t>непереборних</a:t>
            </a:r>
            <a:r>
              <a:rPr lang="ru-RU" sz="1300" dirty="0">
                <a:solidFill>
                  <a:srgbClr val="293A55"/>
                </a:solidFill>
                <a:latin typeface="+mj-lt"/>
              </a:rPr>
              <a:t>, </a:t>
            </a:r>
            <a:r>
              <a:rPr lang="ru-RU" sz="1300" dirty="0" err="1">
                <a:solidFill>
                  <a:srgbClr val="293A55"/>
                </a:solidFill>
                <a:latin typeface="+mj-lt"/>
              </a:rPr>
              <a:t>істотних</a:t>
            </a:r>
            <a:r>
              <a:rPr lang="ru-RU" sz="1300" dirty="0">
                <a:solidFill>
                  <a:srgbClr val="293A55"/>
                </a:solidFill>
                <a:latin typeface="+mj-lt"/>
              </a:rPr>
              <a:t> </a:t>
            </a:r>
            <a:r>
              <a:rPr lang="ru-RU" sz="1300" dirty="0" err="1">
                <a:solidFill>
                  <a:srgbClr val="293A55"/>
                </a:solidFill>
                <a:latin typeface="+mj-lt"/>
              </a:rPr>
              <a:t>труднощів</a:t>
            </a:r>
            <a:r>
              <a:rPr lang="ru-RU" sz="1300" dirty="0">
                <a:solidFill>
                  <a:srgbClr val="293A55"/>
                </a:solidFill>
                <a:latin typeface="+mj-lt"/>
              </a:rPr>
              <a:t> на </a:t>
            </a:r>
            <a:r>
              <a:rPr lang="ru-RU" sz="1300" dirty="0" err="1">
                <a:solidFill>
                  <a:srgbClr val="293A55"/>
                </a:solidFill>
                <a:latin typeface="+mj-lt"/>
              </a:rPr>
              <a:t>вчинення</a:t>
            </a:r>
            <a:r>
              <a:rPr lang="ru-RU" sz="1300" dirty="0">
                <a:solidFill>
                  <a:srgbClr val="293A55"/>
                </a:solidFill>
                <a:latin typeface="+mj-lt"/>
              </a:rPr>
              <a:t> </a:t>
            </a:r>
            <a:r>
              <a:rPr lang="ru-RU" sz="1300" dirty="0" err="1">
                <a:solidFill>
                  <a:srgbClr val="293A55"/>
                </a:solidFill>
                <a:latin typeface="+mj-lt"/>
              </a:rPr>
              <a:t>дій</a:t>
            </a:r>
            <a:r>
              <a:rPr lang="ru-RU" sz="1300" dirty="0">
                <a:solidFill>
                  <a:srgbClr val="293A55"/>
                </a:solidFill>
                <a:latin typeface="+mj-lt"/>
              </a:rPr>
              <a:t> </a:t>
            </a:r>
            <a:r>
              <a:rPr lang="ru-RU" sz="1300" dirty="0" err="1">
                <a:solidFill>
                  <a:srgbClr val="293A55"/>
                </a:solidFill>
                <a:latin typeface="+mj-lt"/>
              </a:rPr>
              <a:t>щодо</a:t>
            </a:r>
            <a:r>
              <a:rPr lang="ru-RU" sz="1300" dirty="0">
                <a:solidFill>
                  <a:srgbClr val="293A55"/>
                </a:solidFill>
                <a:latin typeface="+mj-lt"/>
              </a:rPr>
              <a:t> </a:t>
            </a:r>
            <a:r>
              <a:rPr lang="ru-RU" sz="1300" dirty="0" err="1">
                <a:solidFill>
                  <a:srgbClr val="293A55"/>
                </a:solidFill>
                <a:latin typeface="+mj-lt"/>
              </a:rPr>
              <a:t>прийняття</a:t>
            </a:r>
            <a:r>
              <a:rPr lang="ru-RU" sz="1300" dirty="0">
                <a:solidFill>
                  <a:srgbClr val="293A55"/>
                </a:solidFill>
                <a:latin typeface="+mj-lt"/>
              </a:rPr>
              <a:t> </a:t>
            </a:r>
            <a:r>
              <a:rPr lang="ru-RU" sz="1300" dirty="0" err="1">
                <a:solidFill>
                  <a:srgbClr val="293A55"/>
                </a:solidFill>
                <a:latin typeface="+mj-lt"/>
              </a:rPr>
              <a:t>спадщини</a:t>
            </a:r>
            <a:r>
              <a:rPr lang="ru-RU" sz="1300" dirty="0">
                <a:solidFill>
                  <a:srgbClr val="293A55"/>
                </a:solidFill>
                <a:latin typeface="+mj-lt"/>
              </a:rPr>
              <a:t> не </a:t>
            </a:r>
            <a:r>
              <a:rPr lang="ru-RU" sz="1300" dirty="0" err="1">
                <a:solidFill>
                  <a:srgbClr val="293A55"/>
                </a:solidFill>
                <a:latin typeface="+mj-lt"/>
              </a:rPr>
              <a:t>свідчить</a:t>
            </a:r>
            <a:r>
              <a:rPr lang="ru-RU" sz="1300" dirty="0">
                <a:solidFill>
                  <a:srgbClr val="293A55"/>
                </a:solidFill>
                <a:latin typeface="+mj-lt"/>
              </a:rPr>
              <a:t> про </a:t>
            </a:r>
            <a:r>
              <a:rPr lang="ru-RU" sz="1300" dirty="0" err="1">
                <a:solidFill>
                  <a:srgbClr val="293A55"/>
                </a:solidFill>
                <a:latin typeface="+mj-lt"/>
              </a:rPr>
              <a:t>поважність</a:t>
            </a:r>
            <a:r>
              <a:rPr lang="ru-RU" sz="1300" dirty="0">
                <a:solidFill>
                  <a:srgbClr val="293A55"/>
                </a:solidFill>
                <a:latin typeface="+mj-lt"/>
              </a:rPr>
              <a:t> пропуску </a:t>
            </a:r>
            <a:r>
              <a:rPr lang="ru-RU" sz="1300" dirty="0" err="1">
                <a:solidFill>
                  <a:srgbClr val="293A55"/>
                </a:solidFill>
                <a:latin typeface="+mj-lt"/>
              </a:rPr>
              <a:t>зазначеного</a:t>
            </a:r>
            <a:r>
              <a:rPr lang="ru-RU" sz="1300" dirty="0">
                <a:solidFill>
                  <a:srgbClr val="293A55"/>
                </a:solidFill>
                <a:latin typeface="+mj-lt"/>
              </a:rPr>
              <a:t> строку».</a:t>
            </a:r>
          </a:p>
          <a:p>
            <a:pPr algn="just"/>
            <a:r>
              <a:rPr lang="ru-RU" sz="1300" dirty="0">
                <a:solidFill>
                  <a:srgbClr val="293A55"/>
                </a:solidFill>
                <a:latin typeface="+mj-lt"/>
              </a:rPr>
              <a:t>   У </a:t>
            </a:r>
            <a:r>
              <a:rPr lang="ru-RU" sz="1300" dirty="0" err="1">
                <a:solidFill>
                  <a:srgbClr val="293A55"/>
                </a:solidFill>
                <a:latin typeface="+mj-lt"/>
              </a:rPr>
              <a:t>постанові</a:t>
            </a:r>
            <a:r>
              <a:rPr lang="ru-RU" sz="1300" dirty="0">
                <a:solidFill>
                  <a:srgbClr val="293A55"/>
                </a:solidFill>
                <a:latin typeface="+mj-lt"/>
              </a:rPr>
              <a:t> Верховного Суду </a:t>
            </a:r>
            <a:r>
              <a:rPr lang="ru-RU" sz="1300" dirty="0" err="1">
                <a:solidFill>
                  <a:srgbClr val="293A55"/>
                </a:solidFill>
                <a:latin typeface="+mj-lt"/>
              </a:rPr>
              <a:t>України</a:t>
            </a:r>
            <a:r>
              <a:rPr lang="ru-RU" sz="1300" dirty="0">
                <a:solidFill>
                  <a:srgbClr val="293A55"/>
                </a:solidFill>
                <a:latin typeface="+mj-lt"/>
              </a:rPr>
              <a:t> </a:t>
            </a:r>
            <a:r>
              <a:rPr lang="ru-RU" sz="1300" dirty="0" err="1">
                <a:solidFill>
                  <a:srgbClr val="293A55"/>
                </a:solidFill>
                <a:latin typeface="+mj-lt"/>
              </a:rPr>
              <a:t>від</a:t>
            </a:r>
            <a:r>
              <a:rPr lang="ru-RU" sz="1300" dirty="0">
                <a:solidFill>
                  <a:srgbClr val="293A55"/>
                </a:solidFill>
                <a:latin typeface="+mj-lt"/>
              </a:rPr>
              <a:t> 23 </a:t>
            </a:r>
            <a:r>
              <a:rPr lang="ru-RU" sz="1300" dirty="0" err="1">
                <a:solidFill>
                  <a:srgbClr val="293A55"/>
                </a:solidFill>
                <a:latin typeface="+mj-lt"/>
              </a:rPr>
              <a:t>серпня</a:t>
            </a:r>
            <a:r>
              <a:rPr lang="ru-RU" sz="1300" dirty="0">
                <a:solidFill>
                  <a:srgbClr val="293A55"/>
                </a:solidFill>
                <a:latin typeface="+mj-lt"/>
              </a:rPr>
              <a:t> 2017 року у </a:t>
            </a:r>
            <a:r>
              <a:rPr lang="ru-RU" sz="1300" dirty="0" err="1">
                <a:solidFill>
                  <a:srgbClr val="293A55"/>
                </a:solidFill>
                <a:latin typeface="+mj-lt"/>
              </a:rPr>
              <a:t>справі</a:t>
            </a:r>
            <a:r>
              <a:rPr lang="ru-RU" sz="1300" dirty="0">
                <a:solidFill>
                  <a:srgbClr val="293A55"/>
                </a:solidFill>
                <a:latin typeface="+mj-lt"/>
              </a:rPr>
              <a:t> № 6-1320цс17 </a:t>
            </a:r>
            <a:r>
              <a:rPr lang="ru-RU" sz="1300" dirty="0" err="1">
                <a:solidFill>
                  <a:srgbClr val="293A55"/>
                </a:solidFill>
                <a:latin typeface="+mj-lt"/>
              </a:rPr>
              <a:t>зроблено</a:t>
            </a:r>
            <a:r>
              <a:rPr lang="ru-RU" sz="1300" dirty="0">
                <a:solidFill>
                  <a:srgbClr val="293A55"/>
                </a:solidFill>
                <a:latin typeface="+mj-lt"/>
              </a:rPr>
              <a:t> </a:t>
            </a:r>
            <a:r>
              <a:rPr lang="ru-RU" sz="1300" dirty="0" err="1">
                <a:solidFill>
                  <a:srgbClr val="293A55"/>
                </a:solidFill>
                <a:latin typeface="+mj-lt"/>
              </a:rPr>
              <a:t>висновок</a:t>
            </a:r>
            <a:r>
              <a:rPr lang="ru-RU" sz="1300" dirty="0">
                <a:solidFill>
                  <a:srgbClr val="293A55"/>
                </a:solidFill>
                <a:latin typeface="+mj-lt"/>
              </a:rPr>
              <a:t>, </a:t>
            </a:r>
            <a:r>
              <a:rPr lang="ru-RU" sz="1300" dirty="0" err="1">
                <a:solidFill>
                  <a:srgbClr val="293A55"/>
                </a:solidFill>
                <a:latin typeface="+mj-lt"/>
              </a:rPr>
              <a:t>що</a:t>
            </a:r>
            <a:r>
              <a:rPr lang="ru-RU" sz="1300" dirty="0">
                <a:solidFill>
                  <a:srgbClr val="293A55"/>
                </a:solidFill>
                <a:latin typeface="+mj-lt"/>
              </a:rPr>
              <a:t> «право на </a:t>
            </a:r>
            <a:r>
              <a:rPr lang="ru-RU" sz="1300" dirty="0" err="1">
                <a:solidFill>
                  <a:srgbClr val="293A55"/>
                </a:solidFill>
                <a:latin typeface="+mj-lt"/>
              </a:rPr>
              <a:t>спадщину</a:t>
            </a:r>
            <a:r>
              <a:rPr lang="ru-RU" sz="1300" dirty="0">
                <a:solidFill>
                  <a:srgbClr val="293A55"/>
                </a:solidFill>
                <a:latin typeface="+mj-lt"/>
              </a:rPr>
              <a:t> </a:t>
            </a:r>
            <a:r>
              <a:rPr lang="ru-RU" sz="1300" dirty="0" err="1">
                <a:solidFill>
                  <a:srgbClr val="293A55"/>
                </a:solidFill>
                <a:latin typeface="+mj-lt"/>
              </a:rPr>
              <a:t>виникає</a:t>
            </a:r>
            <a:r>
              <a:rPr lang="ru-RU" sz="1300" dirty="0">
                <a:solidFill>
                  <a:srgbClr val="293A55"/>
                </a:solidFill>
                <a:latin typeface="+mj-lt"/>
              </a:rPr>
              <a:t> з моменту </a:t>
            </a:r>
            <a:r>
              <a:rPr lang="ru-RU" sz="1300" dirty="0" err="1">
                <a:solidFill>
                  <a:srgbClr val="293A55"/>
                </a:solidFill>
                <a:latin typeface="+mj-lt"/>
              </a:rPr>
              <a:t>її</a:t>
            </a:r>
            <a:r>
              <a:rPr lang="ru-RU" sz="1300" dirty="0">
                <a:solidFill>
                  <a:srgbClr val="293A55"/>
                </a:solidFill>
                <a:latin typeface="+mj-lt"/>
              </a:rPr>
              <a:t> </a:t>
            </a:r>
            <a:r>
              <a:rPr lang="ru-RU" sz="1300" dirty="0" err="1">
                <a:solidFill>
                  <a:srgbClr val="293A55"/>
                </a:solidFill>
                <a:latin typeface="+mj-lt"/>
              </a:rPr>
              <a:t>відкриття</a:t>
            </a:r>
            <a:r>
              <a:rPr lang="ru-RU" sz="1300" dirty="0">
                <a:solidFill>
                  <a:srgbClr val="293A55"/>
                </a:solidFill>
                <a:latin typeface="+mj-lt"/>
              </a:rPr>
              <a:t>, і закон </a:t>
            </a:r>
            <a:r>
              <a:rPr lang="ru-RU" sz="1300" dirty="0" err="1">
                <a:solidFill>
                  <a:srgbClr val="293A55"/>
                </a:solidFill>
                <a:latin typeface="+mj-lt"/>
              </a:rPr>
              <a:t>зобовязує</a:t>
            </a:r>
            <a:r>
              <a:rPr lang="ru-RU" sz="1300" dirty="0">
                <a:solidFill>
                  <a:srgbClr val="293A55"/>
                </a:solidFill>
                <a:latin typeface="+mj-lt"/>
              </a:rPr>
              <a:t> </a:t>
            </a:r>
            <a:r>
              <a:rPr lang="ru-RU" sz="1300" dirty="0" err="1">
                <a:solidFill>
                  <a:srgbClr val="293A55"/>
                </a:solidFill>
                <a:latin typeface="+mj-lt"/>
              </a:rPr>
              <a:t>спадкоємця</a:t>
            </a:r>
            <a:r>
              <a:rPr lang="ru-RU" sz="1300" dirty="0">
                <a:solidFill>
                  <a:srgbClr val="293A55"/>
                </a:solidFill>
                <a:latin typeface="+mj-lt"/>
              </a:rPr>
              <a:t>, </a:t>
            </a:r>
            <a:r>
              <a:rPr lang="ru-RU" sz="1300" dirty="0" err="1">
                <a:solidFill>
                  <a:srgbClr val="293A55"/>
                </a:solidFill>
                <a:latin typeface="+mj-lt"/>
              </a:rPr>
              <a:t>який</a:t>
            </a:r>
            <a:r>
              <a:rPr lang="ru-RU" sz="1300" dirty="0">
                <a:solidFill>
                  <a:srgbClr val="293A55"/>
                </a:solidFill>
                <a:latin typeface="+mj-lt"/>
              </a:rPr>
              <a:t> </a:t>
            </a:r>
            <a:r>
              <a:rPr lang="ru-RU" sz="1300" dirty="0" err="1">
                <a:solidFill>
                  <a:srgbClr val="293A55"/>
                </a:solidFill>
                <a:latin typeface="+mj-lt"/>
              </a:rPr>
              <a:t>постійно</a:t>
            </a:r>
            <a:r>
              <a:rPr lang="ru-RU" sz="1300" dirty="0">
                <a:solidFill>
                  <a:srgbClr val="293A55"/>
                </a:solidFill>
                <a:latin typeface="+mj-lt"/>
              </a:rPr>
              <a:t> не проживав </a:t>
            </a:r>
            <a:r>
              <a:rPr lang="ru-RU" sz="1300" dirty="0" err="1">
                <a:solidFill>
                  <a:srgbClr val="293A55"/>
                </a:solidFill>
                <a:latin typeface="+mj-lt"/>
              </a:rPr>
              <a:t>зі</a:t>
            </a:r>
            <a:r>
              <a:rPr lang="ru-RU" sz="1300" dirty="0">
                <a:solidFill>
                  <a:srgbClr val="293A55"/>
                </a:solidFill>
                <a:latin typeface="+mj-lt"/>
              </a:rPr>
              <a:t> </a:t>
            </a:r>
            <a:r>
              <a:rPr lang="ru-RU" sz="1300" dirty="0" err="1">
                <a:solidFill>
                  <a:srgbClr val="293A55"/>
                </a:solidFill>
                <a:latin typeface="+mj-lt"/>
              </a:rPr>
              <a:t>спадкодавцем</a:t>
            </a:r>
            <a:r>
              <a:rPr lang="ru-RU" sz="1300" dirty="0">
                <a:solidFill>
                  <a:srgbClr val="293A55"/>
                </a:solidFill>
                <a:latin typeface="+mj-lt"/>
              </a:rPr>
              <a:t>, у </a:t>
            </a:r>
            <a:r>
              <a:rPr lang="ru-RU" sz="1300" dirty="0" err="1">
                <a:solidFill>
                  <a:srgbClr val="293A55"/>
                </a:solidFill>
                <a:latin typeface="+mj-lt"/>
              </a:rPr>
              <a:t>шестимісячний</a:t>
            </a:r>
            <a:r>
              <a:rPr lang="ru-RU" sz="1300" dirty="0">
                <a:solidFill>
                  <a:srgbClr val="293A55"/>
                </a:solidFill>
                <a:latin typeface="+mj-lt"/>
              </a:rPr>
              <a:t> строк подати </a:t>
            </a:r>
            <a:r>
              <a:rPr lang="ru-RU" sz="1300" dirty="0" err="1">
                <a:solidFill>
                  <a:srgbClr val="293A55"/>
                </a:solidFill>
                <a:latin typeface="+mj-lt"/>
              </a:rPr>
              <a:t>нотаріусу</a:t>
            </a:r>
            <a:r>
              <a:rPr lang="ru-RU" sz="1300" dirty="0">
                <a:solidFill>
                  <a:srgbClr val="293A55"/>
                </a:solidFill>
                <a:latin typeface="+mj-lt"/>
              </a:rPr>
              <a:t> </a:t>
            </a:r>
            <a:r>
              <a:rPr lang="ru-RU" sz="1300" dirty="0" err="1">
                <a:solidFill>
                  <a:srgbClr val="293A55"/>
                </a:solidFill>
                <a:latin typeface="+mj-lt"/>
              </a:rPr>
              <a:t>заяву</a:t>
            </a:r>
            <a:r>
              <a:rPr lang="ru-RU" sz="1300" dirty="0">
                <a:solidFill>
                  <a:srgbClr val="293A55"/>
                </a:solidFill>
                <a:latin typeface="+mj-lt"/>
              </a:rPr>
              <a:t> про </a:t>
            </a:r>
            <a:r>
              <a:rPr lang="ru-RU" sz="1300" dirty="0" err="1">
                <a:solidFill>
                  <a:srgbClr val="293A55"/>
                </a:solidFill>
                <a:latin typeface="+mj-lt"/>
              </a:rPr>
              <a:t>прийняття</a:t>
            </a:r>
            <a:r>
              <a:rPr lang="ru-RU" sz="1300" dirty="0">
                <a:solidFill>
                  <a:srgbClr val="293A55"/>
                </a:solidFill>
                <a:latin typeface="+mj-lt"/>
              </a:rPr>
              <a:t> </a:t>
            </a:r>
            <a:r>
              <a:rPr lang="ru-RU" sz="1300" dirty="0" err="1">
                <a:solidFill>
                  <a:srgbClr val="293A55"/>
                </a:solidFill>
                <a:latin typeface="+mj-lt"/>
              </a:rPr>
              <a:t>спадщини</a:t>
            </a:r>
            <a:r>
              <a:rPr lang="ru-RU" sz="1300" dirty="0">
                <a:solidFill>
                  <a:srgbClr val="293A55"/>
                </a:solidFill>
                <a:latin typeface="+mj-lt"/>
              </a:rPr>
              <a:t>. </a:t>
            </a:r>
            <a:r>
              <a:rPr lang="ru-RU" sz="1300" dirty="0" err="1">
                <a:solidFill>
                  <a:srgbClr val="293A55"/>
                </a:solidFill>
                <a:latin typeface="+mj-lt"/>
              </a:rPr>
              <a:t>Відповідно</a:t>
            </a:r>
            <a:r>
              <a:rPr lang="ru-RU" sz="1300" dirty="0">
                <a:solidFill>
                  <a:srgbClr val="293A55"/>
                </a:solidFill>
                <a:latin typeface="+mj-lt"/>
              </a:rPr>
              <a:t> до </a:t>
            </a:r>
            <a:r>
              <a:rPr lang="ru-RU" sz="1300" dirty="0" err="1">
                <a:solidFill>
                  <a:srgbClr val="293A55"/>
                </a:solidFill>
                <a:latin typeface="+mj-lt"/>
              </a:rPr>
              <a:t>частини</a:t>
            </a:r>
            <a:r>
              <a:rPr lang="ru-RU" sz="1300" dirty="0">
                <a:solidFill>
                  <a:srgbClr val="293A55"/>
                </a:solidFill>
                <a:latin typeface="+mj-lt"/>
              </a:rPr>
              <a:t> </a:t>
            </a:r>
            <a:r>
              <a:rPr lang="ru-RU" sz="1300" dirty="0" err="1">
                <a:solidFill>
                  <a:srgbClr val="293A55"/>
                </a:solidFill>
                <a:latin typeface="+mj-lt"/>
              </a:rPr>
              <a:t>третьої</a:t>
            </a:r>
            <a:r>
              <a:rPr lang="ru-RU" sz="1300" dirty="0">
                <a:solidFill>
                  <a:srgbClr val="293A55"/>
                </a:solidFill>
                <a:latin typeface="+mj-lt"/>
              </a:rPr>
              <a:t> </a:t>
            </a:r>
            <a:r>
              <a:rPr lang="ru-RU" sz="1300" dirty="0" err="1">
                <a:solidFill>
                  <a:srgbClr val="293A55"/>
                </a:solidFill>
                <a:latin typeface="+mj-lt"/>
              </a:rPr>
              <a:t>статті</a:t>
            </a:r>
            <a:r>
              <a:rPr lang="ru-RU" sz="1300" dirty="0">
                <a:solidFill>
                  <a:srgbClr val="293A55"/>
                </a:solidFill>
                <a:latin typeface="+mj-lt"/>
              </a:rPr>
              <a:t> 1272 ЦК </a:t>
            </a:r>
            <a:r>
              <a:rPr lang="ru-RU" sz="1300" dirty="0" err="1">
                <a:solidFill>
                  <a:srgbClr val="293A55"/>
                </a:solidFill>
                <a:latin typeface="+mj-lt"/>
              </a:rPr>
              <a:t>України</a:t>
            </a:r>
            <a:r>
              <a:rPr lang="ru-RU" sz="1300" dirty="0">
                <a:solidFill>
                  <a:srgbClr val="293A55"/>
                </a:solidFill>
                <a:latin typeface="+mj-lt"/>
              </a:rPr>
              <a:t> за </a:t>
            </a:r>
            <a:r>
              <a:rPr lang="ru-RU" sz="1300" dirty="0" err="1">
                <a:solidFill>
                  <a:srgbClr val="293A55"/>
                </a:solidFill>
                <a:latin typeface="+mj-lt"/>
              </a:rPr>
              <a:t>позовом</a:t>
            </a:r>
            <a:r>
              <a:rPr lang="ru-RU" sz="1300" dirty="0">
                <a:solidFill>
                  <a:srgbClr val="293A55"/>
                </a:solidFill>
                <a:latin typeface="+mj-lt"/>
              </a:rPr>
              <a:t> </a:t>
            </a:r>
            <a:r>
              <a:rPr lang="ru-RU" sz="1300" dirty="0" err="1">
                <a:solidFill>
                  <a:srgbClr val="293A55"/>
                </a:solidFill>
                <a:latin typeface="+mj-lt"/>
              </a:rPr>
              <a:t>спадкоємця</a:t>
            </a:r>
            <a:r>
              <a:rPr lang="ru-RU" sz="1300" dirty="0">
                <a:solidFill>
                  <a:srgbClr val="293A55"/>
                </a:solidFill>
                <a:latin typeface="+mj-lt"/>
              </a:rPr>
              <a:t>, </a:t>
            </a:r>
            <a:r>
              <a:rPr lang="ru-RU" sz="1300" dirty="0" err="1">
                <a:solidFill>
                  <a:srgbClr val="293A55"/>
                </a:solidFill>
                <a:latin typeface="+mj-lt"/>
              </a:rPr>
              <a:t>який</a:t>
            </a:r>
            <a:r>
              <a:rPr lang="ru-RU" sz="1300" dirty="0">
                <a:solidFill>
                  <a:srgbClr val="293A55"/>
                </a:solidFill>
                <a:latin typeface="+mj-lt"/>
              </a:rPr>
              <a:t> пропустив строк для </a:t>
            </a:r>
            <a:r>
              <a:rPr lang="ru-RU" sz="1300" dirty="0" err="1">
                <a:solidFill>
                  <a:srgbClr val="293A55"/>
                </a:solidFill>
                <a:latin typeface="+mj-lt"/>
              </a:rPr>
              <a:t>прийняття</a:t>
            </a:r>
            <a:r>
              <a:rPr lang="ru-RU" sz="1300" dirty="0">
                <a:solidFill>
                  <a:srgbClr val="293A55"/>
                </a:solidFill>
                <a:latin typeface="+mj-lt"/>
              </a:rPr>
              <a:t> </a:t>
            </a:r>
            <a:r>
              <a:rPr lang="ru-RU" sz="1300" dirty="0" err="1">
                <a:solidFill>
                  <a:srgbClr val="293A55"/>
                </a:solidFill>
                <a:latin typeface="+mj-lt"/>
              </a:rPr>
              <a:t>спадщини</a:t>
            </a:r>
            <a:r>
              <a:rPr lang="ru-RU" sz="1300" dirty="0">
                <a:solidFill>
                  <a:srgbClr val="293A55"/>
                </a:solidFill>
                <a:latin typeface="+mj-lt"/>
              </a:rPr>
              <a:t> з </a:t>
            </a:r>
            <a:r>
              <a:rPr lang="ru-RU" sz="1300" dirty="0" err="1">
                <a:solidFill>
                  <a:srgbClr val="293A55"/>
                </a:solidFill>
                <a:latin typeface="+mj-lt"/>
              </a:rPr>
              <a:t>поважної</a:t>
            </a:r>
            <a:r>
              <a:rPr lang="ru-RU" sz="1300" dirty="0">
                <a:solidFill>
                  <a:srgbClr val="293A55"/>
                </a:solidFill>
                <a:latin typeface="+mj-lt"/>
              </a:rPr>
              <a:t> причини, суд </a:t>
            </a:r>
            <a:r>
              <a:rPr lang="ru-RU" sz="1300" dirty="0" err="1">
                <a:solidFill>
                  <a:srgbClr val="293A55"/>
                </a:solidFill>
                <a:latin typeface="+mj-lt"/>
              </a:rPr>
              <a:t>може</a:t>
            </a:r>
            <a:r>
              <a:rPr lang="ru-RU" sz="1300" dirty="0">
                <a:solidFill>
                  <a:srgbClr val="293A55"/>
                </a:solidFill>
                <a:latin typeface="+mj-lt"/>
              </a:rPr>
              <a:t> </a:t>
            </a:r>
            <a:r>
              <a:rPr lang="ru-RU" sz="1300" dirty="0" err="1">
                <a:solidFill>
                  <a:srgbClr val="293A55"/>
                </a:solidFill>
                <a:latin typeface="+mj-lt"/>
              </a:rPr>
              <a:t>визначити</a:t>
            </a:r>
            <a:r>
              <a:rPr lang="ru-RU" sz="1300" dirty="0">
                <a:solidFill>
                  <a:srgbClr val="293A55"/>
                </a:solidFill>
                <a:latin typeface="+mj-lt"/>
              </a:rPr>
              <a:t> </a:t>
            </a:r>
            <a:r>
              <a:rPr lang="ru-RU" sz="1300" dirty="0" err="1">
                <a:solidFill>
                  <a:srgbClr val="293A55"/>
                </a:solidFill>
                <a:latin typeface="+mj-lt"/>
              </a:rPr>
              <a:t>йому</a:t>
            </a:r>
            <a:r>
              <a:rPr lang="ru-RU" sz="1300" dirty="0">
                <a:solidFill>
                  <a:srgbClr val="293A55"/>
                </a:solidFill>
                <a:latin typeface="+mj-lt"/>
              </a:rPr>
              <a:t> </a:t>
            </a:r>
            <a:r>
              <a:rPr lang="ru-RU" sz="1300" dirty="0" err="1">
                <a:solidFill>
                  <a:srgbClr val="293A55"/>
                </a:solidFill>
                <a:latin typeface="+mj-lt"/>
              </a:rPr>
              <a:t>додатковий</a:t>
            </a:r>
            <a:r>
              <a:rPr lang="ru-RU" sz="1300" dirty="0">
                <a:solidFill>
                  <a:srgbClr val="293A55"/>
                </a:solidFill>
                <a:latin typeface="+mj-lt"/>
              </a:rPr>
              <a:t> строк, </a:t>
            </a:r>
            <a:r>
              <a:rPr lang="ru-RU" sz="1300" dirty="0" err="1">
                <a:solidFill>
                  <a:srgbClr val="293A55"/>
                </a:solidFill>
                <a:latin typeface="+mj-lt"/>
              </a:rPr>
              <a:t>достатній</a:t>
            </a:r>
            <a:r>
              <a:rPr lang="ru-RU" sz="1300" dirty="0">
                <a:solidFill>
                  <a:srgbClr val="293A55"/>
                </a:solidFill>
                <a:latin typeface="+mj-lt"/>
              </a:rPr>
              <a:t> для </a:t>
            </a:r>
            <a:r>
              <a:rPr lang="ru-RU" sz="1300" dirty="0" err="1">
                <a:solidFill>
                  <a:srgbClr val="293A55"/>
                </a:solidFill>
                <a:latin typeface="+mj-lt"/>
              </a:rPr>
              <a:t>подання</a:t>
            </a:r>
            <a:r>
              <a:rPr lang="ru-RU" sz="1300" dirty="0">
                <a:solidFill>
                  <a:srgbClr val="293A55"/>
                </a:solidFill>
                <a:latin typeface="+mj-lt"/>
              </a:rPr>
              <a:t> ним заяви про </a:t>
            </a:r>
            <a:r>
              <a:rPr lang="ru-RU" sz="1300" dirty="0" err="1">
                <a:solidFill>
                  <a:srgbClr val="293A55"/>
                </a:solidFill>
                <a:latin typeface="+mj-lt"/>
              </a:rPr>
              <a:t>прийняття</a:t>
            </a:r>
            <a:r>
              <a:rPr lang="ru-RU" sz="1300" dirty="0">
                <a:solidFill>
                  <a:srgbClr val="293A55"/>
                </a:solidFill>
                <a:latin typeface="+mj-lt"/>
              </a:rPr>
              <a:t> </a:t>
            </a:r>
            <a:r>
              <a:rPr lang="ru-RU" sz="1300" dirty="0" err="1">
                <a:solidFill>
                  <a:srgbClr val="293A55"/>
                </a:solidFill>
                <a:latin typeface="+mj-lt"/>
              </a:rPr>
              <a:t>спадщини</a:t>
            </a:r>
            <a:r>
              <a:rPr lang="ru-RU" sz="1300" dirty="0">
                <a:solidFill>
                  <a:srgbClr val="293A55"/>
                </a:solidFill>
                <a:latin typeface="+mj-lt"/>
              </a:rPr>
              <a:t>. За </a:t>
            </a:r>
            <a:r>
              <a:rPr lang="ru-RU" sz="1300" dirty="0" err="1">
                <a:solidFill>
                  <a:srgbClr val="293A55"/>
                </a:solidFill>
                <a:latin typeface="+mj-lt"/>
              </a:rPr>
              <a:t>змістом</a:t>
            </a:r>
            <a:r>
              <a:rPr lang="ru-RU" sz="1300" dirty="0">
                <a:solidFill>
                  <a:srgbClr val="293A55"/>
                </a:solidFill>
                <a:latin typeface="+mj-lt"/>
              </a:rPr>
              <a:t> </a:t>
            </a:r>
            <a:r>
              <a:rPr lang="ru-RU" sz="1300" dirty="0" err="1">
                <a:solidFill>
                  <a:srgbClr val="293A55"/>
                </a:solidFill>
                <a:latin typeface="+mj-lt"/>
              </a:rPr>
              <a:t>цієї</a:t>
            </a:r>
            <a:r>
              <a:rPr lang="ru-RU" sz="1300" dirty="0">
                <a:solidFill>
                  <a:srgbClr val="293A55"/>
                </a:solidFill>
                <a:latin typeface="+mj-lt"/>
              </a:rPr>
              <a:t> </a:t>
            </a:r>
            <a:r>
              <a:rPr lang="ru-RU" sz="1300" dirty="0" err="1">
                <a:solidFill>
                  <a:srgbClr val="293A55"/>
                </a:solidFill>
                <a:latin typeface="+mj-lt"/>
              </a:rPr>
              <a:t>статті</a:t>
            </a:r>
            <a:r>
              <a:rPr lang="ru-RU" sz="1300" dirty="0">
                <a:solidFill>
                  <a:srgbClr val="293A55"/>
                </a:solidFill>
                <a:latin typeface="+mj-lt"/>
              </a:rPr>
              <a:t> </a:t>
            </a:r>
            <a:r>
              <a:rPr lang="ru-RU" sz="1300" dirty="0" err="1">
                <a:solidFill>
                  <a:srgbClr val="293A55"/>
                </a:solidFill>
                <a:latin typeface="+mj-lt"/>
              </a:rPr>
              <a:t>поважними</a:t>
            </a:r>
            <a:r>
              <a:rPr lang="ru-RU" sz="1300" dirty="0">
                <a:solidFill>
                  <a:srgbClr val="293A55"/>
                </a:solidFill>
                <a:latin typeface="+mj-lt"/>
              </a:rPr>
              <a:t> причинами пропуску строку для </a:t>
            </a:r>
            <a:r>
              <a:rPr lang="ru-RU" sz="1300" dirty="0" err="1">
                <a:solidFill>
                  <a:srgbClr val="293A55"/>
                </a:solidFill>
                <a:latin typeface="+mj-lt"/>
              </a:rPr>
              <a:t>прийняття</a:t>
            </a:r>
            <a:r>
              <a:rPr lang="ru-RU" sz="1300" dirty="0">
                <a:solidFill>
                  <a:srgbClr val="293A55"/>
                </a:solidFill>
                <a:latin typeface="+mj-lt"/>
              </a:rPr>
              <a:t> </a:t>
            </a:r>
            <a:r>
              <a:rPr lang="ru-RU" sz="1300" dirty="0" err="1">
                <a:solidFill>
                  <a:srgbClr val="293A55"/>
                </a:solidFill>
                <a:latin typeface="+mj-lt"/>
              </a:rPr>
              <a:t>спадщини</a:t>
            </a:r>
            <a:r>
              <a:rPr lang="ru-RU" sz="1300" dirty="0">
                <a:solidFill>
                  <a:srgbClr val="293A55"/>
                </a:solidFill>
                <a:latin typeface="+mj-lt"/>
              </a:rPr>
              <a:t> є причини, </a:t>
            </a:r>
            <a:r>
              <a:rPr lang="ru-RU" sz="1300" dirty="0" err="1">
                <a:solidFill>
                  <a:srgbClr val="293A55"/>
                </a:solidFill>
                <a:latin typeface="+mj-lt"/>
              </a:rPr>
              <a:t>які</a:t>
            </a:r>
            <a:r>
              <a:rPr lang="ru-RU" sz="1300" dirty="0">
                <a:solidFill>
                  <a:srgbClr val="293A55"/>
                </a:solidFill>
                <a:latin typeface="+mj-lt"/>
              </a:rPr>
              <a:t> </a:t>
            </a:r>
            <a:r>
              <a:rPr lang="ru-RU" sz="1300" dirty="0" err="1">
                <a:solidFill>
                  <a:srgbClr val="293A55"/>
                </a:solidFill>
                <a:latin typeface="+mj-lt"/>
              </a:rPr>
              <a:t>повязані</a:t>
            </a:r>
            <a:r>
              <a:rPr lang="ru-RU" sz="1300" dirty="0">
                <a:solidFill>
                  <a:srgbClr val="293A55"/>
                </a:solidFill>
                <a:latin typeface="+mj-lt"/>
              </a:rPr>
              <a:t> з </a:t>
            </a:r>
            <a:r>
              <a:rPr lang="ru-RU" sz="1300" dirty="0" err="1">
                <a:solidFill>
                  <a:srgbClr val="293A55"/>
                </a:solidFill>
                <a:latin typeface="+mj-lt"/>
              </a:rPr>
              <a:t>об`єктивними</a:t>
            </a:r>
            <a:r>
              <a:rPr lang="ru-RU" sz="1300" dirty="0">
                <a:solidFill>
                  <a:srgbClr val="293A55"/>
                </a:solidFill>
                <a:latin typeface="+mj-lt"/>
              </a:rPr>
              <a:t>, </a:t>
            </a:r>
            <a:r>
              <a:rPr lang="ru-RU" sz="1300" dirty="0" err="1">
                <a:solidFill>
                  <a:srgbClr val="293A55"/>
                </a:solidFill>
                <a:latin typeface="+mj-lt"/>
              </a:rPr>
              <a:t>непереборними</a:t>
            </a:r>
            <a:r>
              <a:rPr lang="ru-RU" sz="1300" dirty="0">
                <a:solidFill>
                  <a:srgbClr val="293A55"/>
                </a:solidFill>
                <a:latin typeface="+mj-lt"/>
              </a:rPr>
              <a:t>, </a:t>
            </a:r>
            <a:r>
              <a:rPr lang="ru-RU" sz="1300" dirty="0" err="1">
                <a:solidFill>
                  <a:srgbClr val="293A55"/>
                </a:solidFill>
                <a:latin typeface="+mj-lt"/>
              </a:rPr>
              <a:t>істотними</a:t>
            </a:r>
            <a:r>
              <a:rPr lang="ru-RU" sz="1300" dirty="0">
                <a:solidFill>
                  <a:srgbClr val="293A55"/>
                </a:solidFill>
                <a:latin typeface="+mj-lt"/>
              </a:rPr>
              <a:t> </a:t>
            </a:r>
            <a:r>
              <a:rPr lang="ru-RU" sz="1300" dirty="0" err="1">
                <a:solidFill>
                  <a:srgbClr val="293A55"/>
                </a:solidFill>
                <a:latin typeface="+mj-lt"/>
              </a:rPr>
              <a:t>труднощами</a:t>
            </a:r>
            <a:r>
              <a:rPr lang="ru-RU" sz="1300" dirty="0">
                <a:solidFill>
                  <a:srgbClr val="293A55"/>
                </a:solidFill>
                <a:latin typeface="+mj-lt"/>
              </a:rPr>
              <a:t> для </a:t>
            </a:r>
            <a:r>
              <a:rPr lang="ru-RU" sz="1300" dirty="0" err="1">
                <a:solidFill>
                  <a:srgbClr val="293A55"/>
                </a:solidFill>
                <a:latin typeface="+mj-lt"/>
              </a:rPr>
              <a:t>спадкоємця</a:t>
            </a:r>
            <a:r>
              <a:rPr lang="ru-RU" sz="1300" dirty="0">
                <a:solidFill>
                  <a:srgbClr val="293A55"/>
                </a:solidFill>
                <a:latin typeface="+mj-lt"/>
              </a:rPr>
              <a:t> на </a:t>
            </a:r>
            <a:r>
              <a:rPr lang="ru-RU" sz="1300" dirty="0" err="1">
                <a:solidFill>
                  <a:srgbClr val="293A55"/>
                </a:solidFill>
                <a:latin typeface="+mj-lt"/>
              </a:rPr>
              <a:t>вчинення</a:t>
            </a:r>
            <a:r>
              <a:rPr lang="ru-RU" sz="1300" dirty="0">
                <a:solidFill>
                  <a:srgbClr val="293A55"/>
                </a:solidFill>
                <a:latin typeface="+mj-lt"/>
              </a:rPr>
              <a:t> </a:t>
            </a:r>
            <a:r>
              <a:rPr lang="ru-RU" sz="1300" dirty="0" err="1">
                <a:solidFill>
                  <a:srgbClr val="293A55"/>
                </a:solidFill>
                <a:latin typeface="+mj-lt"/>
              </a:rPr>
              <a:t>цих</a:t>
            </a:r>
            <a:r>
              <a:rPr lang="ru-RU" sz="1300" dirty="0">
                <a:solidFill>
                  <a:srgbClr val="293A55"/>
                </a:solidFill>
                <a:latin typeface="+mj-lt"/>
              </a:rPr>
              <a:t> </a:t>
            </a:r>
            <a:r>
              <a:rPr lang="ru-RU" sz="1300" dirty="0" err="1">
                <a:solidFill>
                  <a:srgbClr val="293A55"/>
                </a:solidFill>
                <a:latin typeface="+mj-lt"/>
              </a:rPr>
              <a:t>дій</a:t>
            </a:r>
            <a:r>
              <a:rPr lang="ru-RU" sz="1300" dirty="0">
                <a:solidFill>
                  <a:srgbClr val="293A55"/>
                </a:solidFill>
                <a:latin typeface="+mj-lt"/>
              </a:rPr>
              <a:t>. </a:t>
            </a:r>
            <a:r>
              <a:rPr lang="ru-RU" sz="1300" b="1" dirty="0">
                <a:solidFill>
                  <a:srgbClr val="293A55"/>
                </a:solidFill>
                <a:latin typeface="+mj-lt"/>
              </a:rPr>
              <a:t>Правила </a:t>
            </a:r>
            <a:r>
              <a:rPr lang="ru-RU" sz="1300" b="1" dirty="0" err="1">
                <a:solidFill>
                  <a:srgbClr val="293A55"/>
                </a:solidFill>
                <a:latin typeface="+mj-lt"/>
              </a:rPr>
              <a:t>частини</a:t>
            </a:r>
            <a:r>
              <a:rPr lang="ru-RU" sz="1300" b="1" dirty="0">
                <a:solidFill>
                  <a:srgbClr val="293A55"/>
                </a:solidFill>
                <a:latin typeface="+mj-lt"/>
              </a:rPr>
              <a:t> </a:t>
            </a:r>
            <a:r>
              <a:rPr lang="ru-RU" sz="1300" b="1" dirty="0" err="1">
                <a:solidFill>
                  <a:srgbClr val="293A55"/>
                </a:solidFill>
                <a:latin typeface="+mj-lt"/>
              </a:rPr>
              <a:t>третьої</a:t>
            </a:r>
            <a:r>
              <a:rPr lang="ru-RU" sz="1300" b="1" dirty="0">
                <a:solidFill>
                  <a:srgbClr val="293A55"/>
                </a:solidFill>
                <a:latin typeface="+mj-lt"/>
              </a:rPr>
              <a:t> 1272 ЦК </a:t>
            </a:r>
            <a:r>
              <a:rPr lang="ru-RU" sz="1300" b="1" dirty="0" err="1">
                <a:solidFill>
                  <a:srgbClr val="293A55"/>
                </a:solidFill>
                <a:latin typeface="+mj-lt"/>
              </a:rPr>
              <a:t>України</a:t>
            </a:r>
            <a:r>
              <a:rPr lang="ru-RU" sz="1300" b="1" dirty="0">
                <a:solidFill>
                  <a:srgbClr val="293A55"/>
                </a:solidFill>
                <a:latin typeface="+mj-lt"/>
              </a:rPr>
              <a:t> про </a:t>
            </a:r>
            <a:r>
              <a:rPr lang="ru-RU" sz="1300" b="1" dirty="0" err="1">
                <a:solidFill>
                  <a:srgbClr val="293A55"/>
                </a:solidFill>
                <a:latin typeface="+mj-lt"/>
              </a:rPr>
              <a:t>надання</a:t>
            </a:r>
            <a:r>
              <a:rPr lang="ru-RU" sz="1300" b="1" dirty="0">
                <a:solidFill>
                  <a:srgbClr val="293A55"/>
                </a:solidFill>
                <a:latin typeface="+mj-lt"/>
              </a:rPr>
              <a:t> </a:t>
            </a:r>
            <a:r>
              <a:rPr lang="ru-RU" sz="1300" b="1" dirty="0" err="1">
                <a:solidFill>
                  <a:srgbClr val="293A55"/>
                </a:solidFill>
                <a:latin typeface="+mj-lt"/>
              </a:rPr>
              <a:t>додаткового</a:t>
            </a:r>
            <a:r>
              <a:rPr lang="ru-RU" sz="1300" b="1" dirty="0">
                <a:solidFill>
                  <a:srgbClr val="293A55"/>
                </a:solidFill>
                <a:latin typeface="+mj-lt"/>
              </a:rPr>
              <a:t> строку для </a:t>
            </a:r>
            <a:r>
              <a:rPr lang="ru-RU" sz="1300" b="1" dirty="0" err="1">
                <a:solidFill>
                  <a:srgbClr val="293A55"/>
                </a:solidFill>
                <a:latin typeface="+mj-lt"/>
              </a:rPr>
              <a:t>подання</a:t>
            </a:r>
            <a:r>
              <a:rPr lang="ru-RU" sz="1300" b="1" dirty="0">
                <a:solidFill>
                  <a:srgbClr val="293A55"/>
                </a:solidFill>
                <a:latin typeface="+mj-lt"/>
              </a:rPr>
              <a:t> заяви про </a:t>
            </a:r>
            <a:r>
              <a:rPr lang="ru-RU" sz="1300" b="1" dirty="0" err="1">
                <a:solidFill>
                  <a:srgbClr val="293A55"/>
                </a:solidFill>
                <a:latin typeface="+mj-lt"/>
              </a:rPr>
              <a:t>прийняття</a:t>
            </a:r>
            <a:r>
              <a:rPr lang="ru-RU" sz="1300" b="1" dirty="0">
                <a:solidFill>
                  <a:srgbClr val="293A55"/>
                </a:solidFill>
                <a:latin typeface="+mj-lt"/>
              </a:rPr>
              <a:t> </a:t>
            </a:r>
            <a:r>
              <a:rPr lang="ru-RU" sz="1300" b="1" dirty="0" err="1">
                <a:solidFill>
                  <a:srgbClr val="293A55"/>
                </a:solidFill>
                <a:latin typeface="+mj-lt"/>
              </a:rPr>
              <a:t>спадщини</a:t>
            </a:r>
            <a:r>
              <a:rPr lang="ru-RU" sz="1300" b="1" dirty="0">
                <a:solidFill>
                  <a:srgbClr val="293A55"/>
                </a:solidFill>
                <a:latin typeface="+mj-lt"/>
              </a:rPr>
              <a:t> </a:t>
            </a:r>
            <a:r>
              <a:rPr lang="ru-RU" sz="1300" b="1" dirty="0" err="1">
                <a:solidFill>
                  <a:srgbClr val="293A55"/>
                </a:solidFill>
                <a:latin typeface="+mj-lt"/>
              </a:rPr>
              <a:t>можуть</a:t>
            </a:r>
            <a:r>
              <a:rPr lang="ru-RU" sz="1300" b="1" dirty="0">
                <a:solidFill>
                  <a:srgbClr val="293A55"/>
                </a:solidFill>
                <a:latin typeface="+mj-lt"/>
              </a:rPr>
              <a:t> бути </a:t>
            </a:r>
            <a:r>
              <a:rPr lang="ru-RU" sz="1300" b="1" dirty="0" err="1">
                <a:solidFill>
                  <a:srgbClr val="293A55"/>
                </a:solidFill>
                <a:latin typeface="+mj-lt"/>
              </a:rPr>
              <a:t>застосовані</a:t>
            </a:r>
            <a:r>
              <a:rPr lang="ru-RU" sz="1300" b="1" dirty="0">
                <a:solidFill>
                  <a:srgbClr val="293A55"/>
                </a:solidFill>
                <a:latin typeface="+mj-lt"/>
              </a:rPr>
              <a:t>, </a:t>
            </a:r>
            <a:r>
              <a:rPr lang="ru-RU" sz="1300" b="1" dirty="0" err="1">
                <a:solidFill>
                  <a:srgbClr val="293A55"/>
                </a:solidFill>
                <a:latin typeface="+mj-lt"/>
              </a:rPr>
              <a:t>якщо</a:t>
            </a:r>
            <a:r>
              <a:rPr lang="ru-RU" sz="1300" b="1" dirty="0">
                <a:solidFill>
                  <a:srgbClr val="293A55"/>
                </a:solidFill>
                <a:latin typeface="+mj-lt"/>
              </a:rPr>
              <a:t>:</a:t>
            </a:r>
          </a:p>
          <a:p>
            <a:pPr algn="just"/>
            <a:r>
              <a:rPr lang="ru-RU" sz="1300" b="1" dirty="0">
                <a:solidFill>
                  <a:srgbClr val="293A55"/>
                </a:solidFill>
                <a:latin typeface="+mj-lt"/>
              </a:rPr>
              <a:t>1) у </a:t>
            </a:r>
            <a:r>
              <a:rPr lang="ru-RU" sz="1300" b="1" dirty="0" err="1">
                <a:solidFill>
                  <a:srgbClr val="293A55"/>
                </a:solidFill>
                <a:latin typeface="+mj-lt"/>
              </a:rPr>
              <a:t>спадкоємця</a:t>
            </a:r>
            <a:r>
              <a:rPr lang="ru-RU" sz="1300" b="1" dirty="0">
                <a:solidFill>
                  <a:srgbClr val="293A55"/>
                </a:solidFill>
                <a:latin typeface="+mj-lt"/>
              </a:rPr>
              <a:t> </a:t>
            </a:r>
            <a:r>
              <a:rPr lang="ru-RU" sz="1300" b="1" dirty="0" err="1">
                <a:solidFill>
                  <a:srgbClr val="293A55"/>
                </a:solidFill>
                <a:latin typeface="+mj-lt"/>
              </a:rPr>
              <a:t>були</a:t>
            </a:r>
            <a:r>
              <a:rPr lang="ru-RU" sz="1300" b="1" dirty="0">
                <a:solidFill>
                  <a:srgbClr val="293A55"/>
                </a:solidFill>
                <a:latin typeface="+mj-lt"/>
              </a:rPr>
              <a:t> </a:t>
            </a:r>
            <a:r>
              <a:rPr lang="ru-RU" sz="1300" b="1" dirty="0" err="1">
                <a:solidFill>
                  <a:srgbClr val="293A55"/>
                </a:solidFill>
                <a:latin typeface="+mj-lt"/>
              </a:rPr>
              <a:t>перешкоди</a:t>
            </a:r>
            <a:r>
              <a:rPr lang="ru-RU" sz="1300" b="1" dirty="0">
                <a:solidFill>
                  <a:srgbClr val="293A55"/>
                </a:solidFill>
                <a:latin typeface="+mj-lt"/>
              </a:rPr>
              <a:t> для </a:t>
            </a:r>
            <a:r>
              <a:rPr lang="ru-RU" sz="1300" b="1" dirty="0" err="1">
                <a:solidFill>
                  <a:srgbClr val="293A55"/>
                </a:solidFill>
                <a:latin typeface="+mj-lt"/>
              </a:rPr>
              <a:t>подання</a:t>
            </a:r>
            <a:r>
              <a:rPr lang="ru-RU" sz="1300" b="1" dirty="0">
                <a:solidFill>
                  <a:srgbClr val="293A55"/>
                </a:solidFill>
                <a:latin typeface="+mj-lt"/>
              </a:rPr>
              <a:t> </a:t>
            </a:r>
            <a:r>
              <a:rPr lang="ru-RU" sz="1300" b="1" dirty="0" err="1">
                <a:solidFill>
                  <a:srgbClr val="293A55"/>
                </a:solidFill>
                <a:latin typeface="+mj-lt"/>
              </a:rPr>
              <a:t>такої</a:t>
            </a:r>
            <a:r>
              <a:rPr lang="ru-RU" sz="1300" b="1" dirty="0">
                <a:solidFill>
                  <a:srgbClr val="293A55"/>
                </a:solidFill>
                <a:latin typeface="+mj-lt"/>
              </a:rPr>
              <a:t> заяви; </a:t>
            </a:r>
          </a:p>
          <a:p>
            <a:pPr algn="just"/>
            <a:r>
              <a:rPr lang="ru-RU" sz="1300" b="1" dirty="0">
                <a:solidFill>
                  <a:srgbClr val="293A55"/>
                </a:solidFill>
                <a:latin typeface="+mj-lt"/>
              </a:rPr>
              <a:t>2) </a:t>
            </a:r>
            <a:r>
              <a:rPr lang="ru-RU" sz="1300" b="1" dirty="0" err="1">
                <a:solidFill>
                  <a:srgbClr val="293A55"/>
                </a:solidFill>
                <a:latin typeface="+mj-lt"/>
              </a:rPr>
              <a:t>ці</a:t>
            </a:r>
            <a:r>
              <a:rPr lang="ru-RU" sz="1300" b="1" dirty="0">
                <a:solidFill>
                  <a:srgbClr val="293A55"/>
                </a:solidFill>
                <a:latin typeface="+mj-lt"/>
              </a:rPr>
              <a:t> </a:t>
            </a:r>
            <a:r>
              <a:rPr lang="ru-RU" sz="1300" b="1" dirty="0" err="1">
                <a:solidFill>
                  <a:srgbClr val="293A55"/>
                </a:solidFill>
                <a:latin typeface="+mj-lt"/>
              </a:rPr>
              <a:t>обставини</a:t>
            </a:r>
            <a:r>
              <a:rPr lang="ru-RU" sz="1300" b="1" dirty="0">
                <a:solidFill>
                  <a:srgbClr val="293A55"/>
                </a:solidFill>
                <a:latin typeface="+mj-lt"/>
              </a:rPr>
              <a:t> </a:t>
            </a:r>
            <a:r>
              <a:rPr lang="ru-RU" sz="1300" b="1" dirty="0" err="1">
                <a:solidFill>
                  <a:srgbClr val="293A55"/>
                </a:solidFill>
                <a:latin typeface="+mj-lt"/>
              </a:rPr>
              <a:t>визнані</a:t>
            </a:r>
            <a:r>
              <a:rPr lang="ru-RU" sz="1300" b="1" dirty="0">
                <a:solidFill>
                  <a:srgbClr val="293A55"/>
                </a:solidFill>
                <a:latin typeface="+mj-lt"/>
              </a:rPr>
              <a:t> судом </a:t>
            </a:r>
            <a:r>
              <a:rPr lang="ru-RU" sz="1300" b="1" dirty="0" err="1">
                <a:solidFill>
                  <a:srgbClr val="293A55"/>
                </a:solidFill>
                <a:latin typeface="+mj-lt"/>
              </a:rPr>
              <a:t>поважними</a:t>
            </a:r>
            <a:r>
              <a:rPr lang="ru-RU" sz="1300" b="1" dirty="0">
                <a:solidFill>
                  <a:srgbClr val="293A55"/>
                </a:solidFill>
                <a:latin typeface="+mj-lt"/>
              </a:rPr>
              <a:t>».</a:t>
            </a:r>
          </a:p>
          <a:p>
            <a:pPr algn="just"/>
            <a:r>
              <a:rPr lang="ru-RU" sz="1300" dirty="0">
                <a:solidFill>
                  <a:srgbClr val="293A55"/>
                </a:solidFill>
                <a:latin typeface="+mj-lt"/>
              </a:rPr>
              <a:t>   За таких </a:t>
            </a:r>
            <a:r>
              <a:rPr lang="ru-RU" sz="1300" dirty="0" err="1">
                <a:solidFill>
                  <a:srgbClr val="293A55"/>
                </a:solidFill>
                <a:latin typeface="+mj-lt"/>
              </a:rPr>
              <a:t>обставин</a:t>
            </a:r>
            <a:r>
              <a:rPr lang="ru-RU" sz="1300" dirty="0">
                <a:solidFill>
                  <a:srgbClr val="293A55"/>
                </a:solidFill>
                <a:latin typeface="+mj-lt"/>
              </a:rPr>
              <a:t> суди </a:t>
            </a:r>
            <a:r>
              <a:rPr lang="ru-RU" sz="1300" dirty="0" err="1">
                <a:solidFill>
                  <a:srgbClr val="293A55"/>
                </a:solidFill>
                <a:latin typeface="+mj-lt"/>
              </a:rPr>
              <a:t>зробили</a:t>
            </a:r>
            <a:r>
              <a:rPr lang="ru-RU" sz="1300" dirty="0">
                <a:solidFill>
                  <a:srgbClr val="293A55"/>
                </a:solidFill>
                <a:latin typeface="+mj-lt"/>
              </a:rPr>
              <a:t> </a:t>
            </a:r>
            <a:r>
              <a:rPr lang="ru-RU" sz="1300" dirty="0" err="1">
                <a:solidFill>
                  <a:srgbClr val="293A55"/>
                </a:solidFill>
                <a:latin typeface="+mj-lt"/>
              </a:rPr>
              <a:t>правильний</a:t>
            </a:r>
            <a:r>
              <a:rPr lang="ru-RU" sz="1300" dirty="0">
                <a:solidFill>
                  <a:srgbClr val="293A55"/>
                </a:solidFill>
                <a:latin typeface="+mj-lt"/>
              </a:rPr>
              <a:t> </a:t>
            </a:r>
            <a:r>
              <a:rPr lang="ru-RU" sz="1300" dirty="0" err="1">
                <a:solidFill>
                  <a:srgbClr val="293A55"/>
                </a:solidFill>
                <a:latin typeface="+mj-lt"/>
              </a:rPr>
              <a:t>висновок</a:t>
            </a:r>
            <a:r>
              <a:rPr lang="ru-RU" sz="1300" dirty="0">
                <a:solidFill>
                  <a:srgbClr val="293A55"/>
                </a:solidFill>
                <a:latin typeface="+mj-lt"/>
              </a:rPr>
              <a:t>, </a:t>
            </a:r>
            <a:r>
              <a:rPr lang="ru-RU" sz="1300" dirty="0" err="1">
                <a:solidFill>
                  <a:srgbClr val="293A55"/>
                </a:solidFill>
                <a:latin typeface="+mj-lt"/>
              </a:rPr>
              <a:t>що</a:t>
            </a:r>
            <a:r>
              <a:rPr lang="ru-RU" sz="1300" dirty="0">
                <a:solidFill>
                  <a:srgbClr val="293A55"/>
                </a:solidFill>
                <a:latin typeface="+mj-lt"/>
              </a:rPr>
              <a:t> </a:t>
            </a:r>
            <a:r>
              <a:rPr lang="ru-RU" sz="1300" dirty="0" err="1">
                <a:solidFill>
                  <a:srgbClr val="293A55"/>
                </a:solidFill>
                <a:latin typeface="+mj-lt"/>
              </a:rPr>
              <a:t>необізнаність</a:t>
            </a:r>
            <a:r>
              <a:rPr lang="ru-RU" sz="1300" dirty="0">
                <a:solidFill>
                  <a:srgbClr val="293A55"/>
                </a:solidFill>
                <a:latin typeface="+mj-lt"/>
              </a:rPr>
              <a:t> про смерть </a:t>
            </a:r>
            <a:r>
              <a:rPr lang="ru-RU" sz="1300" dirty="0" err="1">
                <a:solidFill>
                  <a:srgbClr val="293A55"/>
                </a:solidFill>
                <a:latin typeface="+mj-lt"/>
              </a:rPr>
              <a:t>заповідача</a:t>
            </a:r>
            <a:r>
              <a:rPr lang="ru-RU" sz="1300" dirty="0">
                <a:solidFill>
                  <a:srgbClr val="293A55"/>
                </a:solidFill>
                <a:latin typeface="+mj-lt"/>
              </a:rPr>
              <a:t> не є </a:t>
            </a:r>
            <a:r>
              <a:rPr lang="ru-RU" sz="1300" dirty="0" err="1">
                <a:solidFill>
                  <a:srgbClr val="293A55"/>
                </a:solidFill>
                <a:latin typeface="+mj-lt"/>
              </a:rPr>
              <a:t>поважною</a:t>
            </a:r>
            <a:r>
              <a:rPr lang="ru-RU" sz="1300" dirty="0">
                <a:solidFill>
                  <a:srgbClr val="293A55"/>
                </a:solidFill>
                <a:latin typeface="+mj-lt"/>
              </a:rPr>
              <a:t> причиною для </a:t>
            </a:r>
            <a:r>
              <a:rPr lang="ru-RU" sz="1300" dirty="0" err="1">
                <a:solidFill>
                  <a:srgbClr val="293A55"/>
                </a:solidFill>
                <a:latin typeface="+mj-lt"/>
              </a:rPr>
              <a:t>визначення</a:t>
            </a:r>
            <a:r>
              <a:rPr lang="ru-RU" sz="1300" dirty="0">
                <a:solidFill>
                  <a:srgbClr val="293A55"/>
                </a:solidFill>
                <a:latin typeface="+mj-lt"/>
              </a:rPr>
              <a:t> </a:t>
            </a:r>
            <a:r>
              <a:rPr lang="ru-RU" sz="1300" dirty="0" err="1">
                <a:solidFill>
                  <a:srgbClr val="293A55"/>
                </a:solidFill>
                <a:latin typeface="+mj-lt"/>
              </a:rPr>
              <a:t>додаткового</a:t>
            </a:r>
            <a:r>
              <a:rPr lang="ru-RU" sz="1300" dirty="0">
                <a:solidFill>
                  <a:srgbClr val="293A55"/>
                </a:solidFill>
                <a:latin typeface="+mj-lt"/>
              </a:rPr>
              <a:t> строку для </a:t>
            </a:r>
            <a:r>
              <a:rPr lang="ru-RU" sz="1300" dirty="0" err="1">
                <a:solidFill>
                  <a:srgbClr val="293A55"/>
                </a:solidFill>
                <a:latin typeface="+mj-lt"/>
              </a:rPr>
              <a:t>прийняття</a:t>
            </a:r>
            <a:r>
              <a:rPr lang="ru-RU" sz="1300" dirty="0">
                <a:solidFill>
                  <a:srgbClr val="293A55"/>
                </a:solidFill>
                <a:latin typeface="+mj-lt"/>
              </a:rPr>
              <a:t> </a:t>
            </a:r>
            <a:r>
              <a:rPr lang="ru-RU" sz="1300" dirty="0" err="1">
                <a:solidFill>
                  <a:srgbClr val="293A55"/>
                </a:solidFill>
                <a:latin typeface="+mj-lt"/>
              </a:rPr>
              <a:t>спадщини</a:t>
            </a:r>
            <a:r>
              <a:rPr lang="ru-RU" sz="1300" dirty="0">
                <a:solidFill>
                  <a:srgbClr val="293A55"/>
                </a:solidFill>
                <a:latin typeface="+mj-lt"/>
              </a:rPr>
              <a:t>, у </a:t>
            </a:r>
            <a:r>
              <a:rPr lang="ru-RU" sz="1300" dirty="0" err="1">
                <a:solidFill>
                  <a:srgbClr val="293A55"/>
                </a:solidFill>
                <a:latin typeface="+mj-lt"/>
              </a:rPr>
              <a:t>зв?язку</a:t>
            </a:r>
            <a:r>
              <a:rPr lang="ru-RU" sz="1300" dirty="0">
                <a:solidFill>
                  <a:srgbClr val="293A55"/>
                </a:solidFill>
                <a:latin typeface="+mj-lt"/>
              </a:rPr>
              <a:t> з </a:t>
            </a:r>
            <a:r>
              <a:rPr lang="ru-RU" sz="1300" dirty="0" err="1">
                <a:solidFill>
                  <a:srgbClr val="293A55"/>
                </a:solidFill>
                <a:latin typeface="+mj-lt"/>
              </a:rPr>
              <a:t>чим</a:t>
            </a:r>
            <a:r>
              <a:rPr lang="ru-RU" sz="1300" dirty="0">
                <a:solidFill>
                  <a:srgbClr val="293A55"/>
                </a:solidFill>
                <a:latin typeface="+mj-lt"/>
              </a:rPr>
              <a:t> правильно </a:t>
            </a:r>
            <a:r>
              <a:rPr lang="ru-RU" sz="1300" dirty="0" err="1">
                <a:solidFill>
                  <a:srgbClr val="293A55"/>
                </a:solidFill>
                <a:latin typeface="+mj-lt"/>
              </a:rPr>
              <a:t>відмовили</a:t>
            </a:r>
            <a:r>
              <a:rPr lang="ru-RU" sz="1300" dirty="0">
                <a:solidFill>
                  <a:srgbClr val="293A55"/>
                </a:solidFill>
                <a:latin typeface="+mj-lt"/>
              </a:rPr>
              <a:t> у </a:t>
            </a:r>
            <a:r>
              <a:rPr lang="ru-RU" sz="1300" dirty="0" err="1">
                <a:solidFill>
                  <a:srgbClr val="293A55"/>
                </a:solidFill>
                <a:latin typeface="+mj-lt"/>
              </a:rPr>
              <a:t>задоволенні</a:t>
            </a:r>
            <a:r>
              <a:rPr lang="ru-RU" sz="1300" dirty="0">
                <a:solidFill>
                  <a:srgbClr val="293A55"/>
                </a:solidFill>
                <a:latin typeface="+mj-lt"/>
              </a:rPr>
              <a:t> </a:t>
            </a:r>
            <a:r>
              <a:rPr lang="ru-RU" sz="1300" dirty="0" err="1">
                <a:solidFill>
                  <a:srgbClr val="293A55"/>
                </a:solidFill>
                <a:latin typeface="+mj-lt"/>
              </a:rPr>
              <a:t>позовних</a:t>
            </a:r>
            <a:r>
              <a:rPr lang="ru-RU" sz="1300" dirty="0">
                <a:solidFill>
                  <a:srgbClr val="293A55"/>
                </a:solidFill>
                <a:latin typeface="+mj-lt"/>
              </a:rPr>
              <a:t> </a:t>
            </a:r>
            <a:r>
              <a:rPr lang="ru-RU" sz="1300" dirty="0" err="1">
                <a:solidFill>
                  <a:srgbClr val="293A55"/>
                </a:solidFill>
                <a:latin typeface="+mj-lt"/>
              </a:rPr>
              <a:t>вимог</a:t>
            </a:r>
            <a:r>
              <a:rPr lang="ru-RU" sz="1300" dirty="0">
                <a:solidFill>
                  <a:srgbClr val="293A55"/>
                </a:solidFill>
                <a:latin typeface="+mj-lt"/>
              </a:rPr>
              <a:t> ОСОБА_1</a:t>
            </a:r>
            <a:endParaRPr lang="ru-RU" sz="1300" i="0" dirty="0">
              <a:solidFill>
                <a:srgbClr val="293A55"/>
              </a:solidFill>
              <a:effectLst/>
              <a:latin typeface="+mj-lt"/>
            </a:endParaRPr>
          </a:p>
        </p:txBody>
      </p:sp>
    </p:spTree>
    <p:extLst>
      <p:ext uri="{BB962C8B-B14F-4D97-AF65-F5344CB8AC3E}">
        <p14:creationId xmlns:p14="http://schemas.microsoft.com/office/powerpoint/2010/main" val="213536540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20052" y="629530"/>
            <a:ext cx="11295018" cy="5863144"/>
          </a:xfrm>
          <a:prstGeom prst="rect">
            <a:avLst/>
          </a:prstGeom>
        </p:spPr>
        <p:txBody>
          <a:bodyPr wrap="square">
            <a:spAutoFit/>
          </a:bodyPr>
          <a:lstStyle/>
          <a:p>
            <a:r>
              <a:rPr lang="ru-RU" sz="1500" b="1" dirty="0">
                <a:solidFill>
                  <a:srgbClr val="293A55"/>
                </a:solidFill>
                <a:latin typeface="+mj-lt"/>
              </a:rPr>
              <a:t>5) Постанова ВС </a:t>
            </a:r>
            <a:r>
              <a:rPr lang="ru-RU" sz="1500" b="1" dirty="0" err="1">
                <a:solidFill>
                  <a:srgbClr val="293A55"/>
                </a:solidFill>
                <a:latin typeface="+mj-lt"/>
              </a:rPr>
              <a:t>від</a:t>
            </a:r>
            <a:r>
              <a:rPr lang="ru-RU" sz="1500" b="1" dirty="0">
                <a:solidFill>
                  <a:srgbClr val="293A55"/>
                </a:solidFill>
                <a:latin typeface="+mj-lt"/>
              </a:rPr>
              <a:t> 31.08.2020 року </a:t>
            </a:r>
            <a:r>
              <a:rPr lang="ru-RU" sz="1500" b="1" dirty="0" smtClean="0">
                <a:solidFill>
                  <a:srgbClr val="293A55"/>
                </a:solidFill>
                <a:latin typeface="+mj-lt"/>
              </a:rPr>
              <a:t>Справа </a:t>
            </a:r>
            <a:r>
              <a:rPr lang="ru-RU" sz="1500" b="1" dirty="0">
                <a:solidFill>
                  <a:srgbClr val="293A55"/>
                </a:solidFill>
                <a:latin typeface="+mj-lt"/>
              </a:rPr>
              <a:t>№350/1850/17</a:t>
            </a:r>
          </a:p>
          <a:p>
            <a:r>
              <a:rPr lang="ru-RU" sz="1500" b="1" dirty="0">
                <a:solidFill>
                  <a:srgbClr val="293A55"/>
                </a:solidFill>
                <a:latin typeface="+mj-lt"/>
                <a:hlinkClick r:id="rId2"/>
              </a:rPr>
              <a:t>https://</a:t>
            </a:r>
            <a:r>
              <a:rPr lang="ru-RU" sz="1500" b="1" dirty="0" smtClean="0">
                <a:solidFill>
                  <a:srgbClr val="293A55"/>
                </a:solidFill>
                <a:latin typeface="+mj-lt"/>
                <a:hlinkClick r:id="rId2"/>
              </a:rPr>
              <a:t>reyestr.court.gov.ua/Review/91260454</a:t>
            </a:r>
            <a:endParaRPr lang="ru-RU" sz="1500" b="1" dirty="0" smtClean="0">
              <a:solidFill>
                <a:srgbClr val="293A55"/>
              </a:solidFill>
              <a:latin typeface="+mj-lt"/>
            </a:endParaRPr>
          </a:p>
          <a:p>
            <a:r>
              <a:rPr lang="ru-RU" sz="1500" b="1" dirty="0" err="1" smtClean="0">
                <a:solidFill>
                  <a:srgbClr val="293A55"/>
                </a:solidFill>
                <a:latin typeface="+mj-lt"/>
              </a:rPr>
              <a:t>Правовий</a:t>
            </a:r>
            <a:r>
              <a:rPr lang="ru-RU" sz="1500" b="1" dirty="0" smtClean="0">
                <a:solidFill>
                  <a:srgbClr val="293A55"/>
                </a:solidFill>
                <a:latin typeface="+mj-lt"/>
              </a:rPr>
              <a:t> </a:t>
            </a:r>
            <a:r>
              <a:rPr lang="ru-RU" sz="1500" b="1" dirty="0" err="1">
                <a:solidFill>
                  <a:srgbClr val="293A55"/>
                </a:solidFill>
                <a:latin typeface="+mj-lt"/>
              </a:rPr>
              <a:t>висновок</a:t>
            </a:r>
            <a:r>
              <a:rPr lang="ru-RU" sz="1500" b="1" dirty="0">
                <a:solidFill>
                  <a:srgbClr val="293A55"/>
                </a:solidFill>
                <a:latin typeface="+mj-lt"/>
              </a:rPr>
              <a:t> </a:t>
            </a:r>
            <a:r>
              <a:rPr lang="ru-RU" sz="1500" b="1" dirty="0" err="1">
                <a:solidFill>
                  <a:srgbClr val="293A55"/>
                </a:solidFill>
                <a:latin typeface="+mj-lt"/>
              </a:rPr>
              <a:t>щодо</a:t>
            </a:r>
            <a:r>
              <a:rPr lang="ru-RU" sz="1500" b="1" dirty="0">
                <a:solidFill>
                  <a:srgbClr val="293A55"/>
                </a:solidFill>
                <a:latin typeface="+mj-lt"/>
              </a:rPr>
              <a:t> правового </a:t>
            </a:r>
            <a:r>
              <a:rPr lang="ru-RU" sz="1500" b="1" dirty="0" err="1">
                <a:solidFill>
                  <a:srgbClr val="293A55"/>
                </a:solidFill>
                <a:latin typeface="+mj-lt"/>
              </a:rPr>
              <a:t>значення</a:t>
            </a:r>
            <a:r>
              <a:rPr lang="ru-RU" sz="1500" b="1" dirty="0">
                <a:solidFill>
                  <a:srgbClr val="293A55"/>
                </a:solidFill>
                <a:latin typeface="+mj-lt"/>
              </a:rPr>
              <a:t> </a:t>
            </a:r>
            <a:r>
              <a:rPr lang="ru-RU" sz="1500" b="1" dirty="0" err="1">
                <a:solidFill>
                  <a:srgbClr val="293A55"/>
                </a:solidFill>
                <a:latin typeface="+mj-lt"/>
              </a:rPr>
              <a:t>відсутності</a:t>
            </a:r>
            <a:r>
              <a:rPr lang="ru-RU" sz="1500" b="1" dirty="0">
                <a:solidFill>
                  <a:srgbClr val="293A55"/>
                </a:solidFill>
                <a:latin typeface="+mj-lt"/>
              </a:rPr>
              <a:t> </a:t>
            </a:r>
            <a:r>
              <a:rPr lang="ru-RU" sz="1500" b="1" dirty="0" err="1">
                <a:solidFill>
                  <a:srgbClr val="293A55"/>
                </a:solidFill>
                <a:latin typeface="+mj-lt"/>
              </a:rPr>
              <a:t>оформлення</a:t>
            </a:r>
            <a:r>
              <a:rPr lang="ru-RU" sz="1500" b="1" dirty="0">
                <a:solidFill>
                  <a:srgbClr val="293A55"/>
                </a:solidFill>
                <a:latin typeface="+mj-lt"/>
              </a:rPr>
              <a:t> права на </a:t>
            </a:r>
            <a:r>
              <a:rPr lang="ru-RU" sz="1500" b="1" dirty="0" err="1">
                <a:solidFill>
                  <a:srgbClr val="293A55"/>
                </a:solidFill>
                <a:latin typeface="+mj-lt"/>
              </a:rPr>
              <a:t>спадкове</a:t>
            </a:r>
            <a:r>
              <a:rPr lang="ru-RU" sz="1500" b="1" dirty="0">
                <a:solidFill>
                  <a:srgbClr val="293A55"/>
                </a:solidFill>
                <a:latin typeface="+mj-lt"/>
              </a:rPr>
              <a:t> </a:t>
            </a:r>
            <a:r>
              <a:rPr lang="ru-RU" sz="1500" b="1" dirty="0" err="1">
                <a:solidFill>
                  <a:srgbClr val="293A55"/>
                </a:solidFill>
                <a:latin typeface="+mj-lt"/>
              </a:rPr>
              <a:t>майно</a:t>
            </a:r>
            <a:endParaRPr lang="ru-RU" sz="1500" b="1" dirty="0">
              <a:solidFill>
                <a:srgbClr val="293A55"/>
              </a:solidFill>
              <a:latin typeface="+mj-lt"/>
            </a:endParaRPr>
          </a:p>
          <a:p>
            <a:endParaRPr lang="ru-RU" sz="1500" b="1" dirty="0">
              <a:solidFill>
                <a:srgbClr val="293A55"/>
              </a:solidFill>
              <a:latin typeface="+mj-lt"/>
            </a:endParaRPr>
          </a:p>
          <a:p>
            <a:pPr algn="just"/>
            <a:r>
              <a:rPr lang="ru-RU" sz="1500" dirty="0">
                <a:solidFill>
                  <a:srgbClr val="293A55"/>
                </a:solidFill>
                <a:latin typeface="+mj-lt"/>
              </a:rPr>
              <a:t>   </a:t>
            </a:r>
            <a:r>
              <a:rPr lang="ru-RU" sz="1500" dirty="0" err="1">
                <a:solidFill>
                  <a:srgbClr val="293A55"/>
                </a:solidFill>
                <a:latin typeface="+mj-lt"/>
              </a:rPr>
              <a:t>Спадкуванням</a:t>
            </a:r>
            <a:r>
              <a:rPr lang="ru-RU" sz="1500" dirty="0">
                <a:solidFill>
                  <a:srgbClr val="293A55"/>
                </a:solidFill>
                <a:latin typeface="+mj-lt"/>
              </a:rPr>
              <a:t> є </a:t>
            </a:r>
            <a:r>
              <a:rPr lang="ru-RU" sz="1500" dirty="0" err="1">
                <a:solidFill>
                  <a:srgbClr val="293A55"/>
                </a:solidFill>
                <a:latin typeface="+mj-lt"/>
              </a:rPr>
              <a:t>перехід</a:t>
            </a:r>
            <a:r>
              <a:rPr lang="ru-RU" sz="1500" dirty="0">
                <a:solidFill>
                  <a:srgbClr val="293A55"/>
                </a:solidFill>
                <a:latin typeface="+mj-lt"/>
              </a:rPr>
              <a:t> прав та </a:t>
            </a:r>
            <a:r>
              <a:rPr lang="ru-RU" sz="1500" dirty="0" err="1">
                <a:solidFill>
                  <a:srgbClr val="293A55"/>
                </a:solidFill>
                <a:latin typeface="+mj-lt"/>
              </a:rPr>
              <a:t>обов`язків</a:t>
            </a:r>
            <a:r>
              <a:rPr lang="ru-RU" sz="1500" dirty="0">
                <a:solidFill>
                  <a:srgbClr val="293A55"/>
                </a:solidFill>
                <a:latin typeface="+mj-lt"/>
              </a:rPr>
              <a:t> (</a:t>
            </a:r>
            <a:r>
              <a:rPr lang="ru-RU" sz="1500" dirty="0" err="1">
                <a:solidFill>
                  <a:srgbClr val="293A55"/>
                </a:solidFill>
                <a:latin typeface="+mj-lt"/>
              </a:rPr>
              <a:t>спадщини</a:t>
            </a:r>
            <a:r>
              <a:rPr lang="ru-RU" sz="1500" dirty="0">
                <a:solidFill>
                  <a:srgbClr val="293A55"/>
                </a:solidFill>
                <a:latin typeface="+mj-lt"/>
              </a:rPr>
              <a:t>) </a:t>
            </a:r>
            <a:r>
              <a:rPr lang="ru-RU" sz="1500" dirty="0" err="1">
                <a:solidFill>
                  <a:srgbClr val="293A55"/>
                </a:solidFill>
                <a:latin typeface="+mj-lt"/>
              </a:rPr>
              <a:t>від</a:t>
            </a:r>
            <a:r>
              <a:rPr lang="ru-RU" sz="1500" dirty="0">
                <a:solidFill>
                  <a:srgbClr val="293A55"/>
                </a:solidFill>
                <a:latin typeface="+mj-lt"/>
              </a:rPr>
              <a:t> </a:t>
            </a:r>
            <a:r>
              <a:rPr lang="ru-RU" sz="1500" dirty="0" err="1">
                <a:solidFill>
                  <a:srgbClr val="293A55"/>
                </a:solidFill>
                <a:latin typeface="+mj-lt"/>
              </a:rPr>
              <a:t>фізичної</a:t>
            </a:r>
            <a:r>
              <a:rPr lang="ru-RU" sz="1500" dirty="0">
                <a:solidFill>
                  <a:srgbClr val="293A55"/>
                </a:solidFill>
                <a:latin typeface="+mj-lt"/>
              </a:rPr>
              <a:t> особи, яка померла (</a:t>
            </a:r>
            <a:r>
              <a:rPr lang="ru-RU" sz="1500" dirty="0" err="1">
                <a:solidFill>
                  <a:srgbClr val="293A55"/>
                </a:solidFill>
                <a:latin typeface="+mj-lt"/>
              </a:rPr>
              <a:t>спадкодавця</a:t>
            </a:r>
            <a:r>
              <a:rPr lang="ru-RU" sz="1500" dirty="0">
                <a:solidFill>
                  <a:srgbClr val="293A55"/>
                </a:solidFill>
                <a:latin typeface="+mj-lt"/>
              </a:rPr>
              <a:t>), до </a:t>
            </a:r>
            <a:r>
              <a:rPr lang="ru-RU" sz="1500" dirty="0" err="1">
                <a:solidFill>
                  <a:srgbClr val="293A55"/>
                </a:solidFill>
                <a:latin typeface="+mj-lt"/>
              </a:rPr>
              <a:t>інших</a:t>
            </a:r>
            <a:r>
              <a:rPr lang="ru-RU" sz="1500" dirty="0">
                <a:solidFill>
                  <a:srgbClr val="293A55"/>
                </a:solidFill>
                <a:latin typeface="+mj-lt"/>
              </a:rPr>
              <a:t> </a:t>
            </a:r>
            <a:r>
              <a:rPr lang="ru-RU" sz="1500" dirty="0" err="1">
                <a:solidFill>
                  <a:srgbClr val="293A55"/>
                </a:solidFill>
                <a:latin typeface="+mj-lt"/>
              </a:rPr>
              <a:t>осіб</a:t>
            </a:r>
            <a:r>
              <a:rPr lang="ru-RU" sz="1500" dirty="0">
                <a:solidFill>
                  <a:srgbClr val="293A55"/>
                </a:solidFill>
                <a:latin typeface="+mj-lt"/>
              </a:rPr>
              <a:t> (</a:t>
            </a:r>
            <a:r>
              <a:rPr lang="ru-RU" sz="1500" dirty="0" err="1">
                <a:solidFill>
                  <a:srgbClr val="293A55"/>
                </a:solidFill>
                <a:latin typeface="+mj-lt"/>
              </a:rPr>
              <a:t>спадкоємців</a:t>
            </a:r>
            <a:r>
              <a:rPr lang="ru-RU" sz="1500" dirty="0">
                <a:solidFill>
                  <a:srgbClr val="293A55"/>
                </a:solidFill>
                <a:latin typeface="+mj-lt"/>
              </a:rPr>
              <a:t>). </a:t>
            </a:r>
            <a:r>
              <a:rPr lang="ru-RU" sz="1500" dirty="0" err="1">
                <a:solidFill>
                  <a:srgbClr val="293A55"/>
                </a:solidFill>
                <a:latin typeface="+mj-lt"/>
              </a:rPr>
              <a:t>спадкування</a:t>
            </a:r>
            <a:r>
              <a:rPr lang="ru-RU" sz="1500" dirty="0">
                <a:solidFill>
                  <a:srgbClr val="293A55"/>
                </a:solidFill>
                <a:latin typeface="+mj-lt"/>
              </a:rPr>
              <a:t> </a:t>
            </a:r>
            <a:r>
              <a:rPr lang="ru-RU" sz="1500" dirty="0" err="1">
                <a:solidFill>
                  <a:srgbClr val="293A55"/>
                </a:solidFill>
                <a:latin typeface="+mj-lt"/>
              </a:rPr>
              <a:t>здійснюється</a:t>
            </a:r>
            <a:r>
              <a:rPr lang="ru-RU" sz="1500" dirty="0">
                <a:solidFill>
                  <a:srgbClr val="293A55"/>
                </a:solidFill>
                <a:latin typeface="+mj-lt"/>
              </a:rPr>
              <a:t> за </a:t>
            </a:r>
            <a:r>
              <a:rPr lang="ru-RU" sz="1500" dirty="0" err="1">
                <a:solidFill>
                  <a:srgbClr val="293A55"/>
                </a:solidFill>
                <a:latin typeface="+mj-lt"/>
              </a:rPr>
              <a:t>заповітом</a:t>
            </a:r>
            <a:r>
              <a:rPr lang="ru-RU" sz="1500" dirty="0">
                <a:solidFill>
                  <a:srgbClr val="293A55"/>
                </a:solidFill>
                <a:latin typeface="+mj-lt"/>
              </a:rPr>
              <a:t> </a:t>
            </a:r>
            <a:r>
              <a:rPr lang="ru-RU" sz="1500" dirty="0" err="1">
                <a:solidFill>
                  <a:srgbClr val="293A55"/>
                </a:solidFill>
                <a:latin typeface="+mj-lt"/>
              </a:rPr>
              <a:t>або</a:t>
            </a:r>
            <a:r>
              <a:rPr lang="ru-RU" sz="1500" dirty="0">
                <a:solidFill>
                  <a:srgbClr val="293A55"/>
                </a:solidFill>
                <a:latin typeface="+mj-lt"/>
              </a:rPr>
              <a:t> за законом (</a:t>
            </a:r>
            <a:r>
              <a:rPr lang="ru-RU" sz="1500" dirty="0" err="1">
                <a:solidFill>
                  <a:srgbClr val="293A55"/>
                </a:solidFill>
                <a:latin typeface="+mj-lt"/>
              </a:rPr>
              <a:t>статті</a:t>
            </a:r>
            <a:r>
              <a:rPr lang="ru-RU" sz="1500" dirty="0">
                <a:solidFill>
                  <a:srgbClr val="293A55"/>
                </a:solidFill>
                <a:latin typeface="+mj-lt"/>
              </a:rPr>
              <a:t> 1216, 1217 ЦК </a:t>
            </a:r>
            <a:r>
              <a:rPr lang="ru-RU" sz="1500" dirty="0" err="1">
                <a:solidFill>
                  <a:srgbClr val="293A55"/>
                </a:solidFill>
                <a:latin typeface="+mj-lt"/>
              </a:rPr>
              <a:t>України</a:t>
            </a:r>
            <a:r>
              <a:rPr lang="ru-RU" sz="1500" dirty="0">
                <a:solidFill>
                  <a:srgbClr val="293A55"/>
                </a:solidFill>
                <a:latin typeface="+mj-lt"/>
              </a:rPr>
              <a:t>).</a:t>
            </a:r>
          </a:p>
          <a:p>
            <a:pPr algn="just"/>
            <a:r>
              <a:rPr lang="ru-RU" sz="1500" dirty="0">
                <a:solidFill>
                  <a:srgbClr val="293A55"/>
                </a:solidFill>
                <a:latin typeface="+mj-lt"/>
              </a:rPr>
              <a:t>   </a:t>
            </a:r>
            <a:r>
              <a:rPr lang="ru-RU" sz="1500" dirty="0" err="1">
                <a:solidFill>
                  <a:srgbClr val="293A55"/>
                </a:solidFill>
                <a:latin typeface="+mj-lt"/>
              </a:rPr>
              <a:t>Згідно</a:t>
            </a:r>
            <a:r>
              <a:rPr lang="ru-RU" sz="1500" dirty="0">
                <a:solidFill>
                  <a:srgbClr val="293A55"/>
                </a:solidFill>
                <a:latin typeface="+mj-lt"/>
              </a:rPr>
              <a:t> з </a:t>
            </a:r>
            <a:r>
              <a:rPr lang="ru-RU" sz="1500" dirty="0" err="1">
                <a:solidFill>
                  <a:srgbClr val="293A55"/>
                </a:solidFill>
                <a:latin typeface="+mj-lt"/>
              </a:rPr>
              <a:t>частиною</a:t>
            </a:r>
            <a:r>
              <a:rPr lang="ru-RU" sz="1500" dirty="0">
                <a:solidFill>
                  <a:srgbClr val="293A55"/>
                </a:solidFill>
                <a:latin typeface="+mj-lt"/>
              </a:rPr>
              <a:t> </a:t>
            </a:r>
            <a:r>
              <a:rPr lang="ru-RU" sz="1500" dirty="0" err="1">
                <a:solidFill>
                  <a:srgbClr val="293A55"/>
                </a:solidFill>
                <a:latin typeface="+mj-lt"/>
              </a:rPr>
              <a:t>третьою</a:t>
            </a:r>
            <a:r>
              <a:rPr lang="ru-RU" sz="1500" dirty="0">
                <a:solidFill>
                  <a:srgbClr val="293A55"/>
                </a:solidFill>
                <a:latin typeface="+mj-lt"/>
              </a:rPr>
              <a:t> </a:t>
            </a:r>
            <a:r>
              <a:rPr lang="ru-RU" sz="1500" dirty="0" err="1">
                <a:solidFill>
                  <a:srgbClr val="293A55"/>
                </a:solidFill>
                <a:latin typeface="+mj-lt"/>
              </a:rPr>
              <a:t>статті</a:t>
            </a:r>
            <a:r>
              <a:rPr lang="ru-RU" sz="1500" dirty="0">
                <a:solidFill>
                  <a:srgbClr val="293A55"/>
                </a:solidFill>
                <a:latin typeface="+mj-lt"/>
              </a:rPr>
              <a:t> 1268 ЦК </a:t>
            </a:r>
            <a:r>
              <a:rPr lang="ru-RU" sz="1500" dirty="0" err="1">
                <a:solidFill>
                  <a:srgbClr val="293A55"/>
                </a:solidFill>
                <a:latin typeface="+mj-lt"/>
              </a:rPr>
              <a:t>України</a:t>
            </a:r>
            <a:r>
              <a:rPr lang="ru-RU" sz="1500" dirty="0">
                <a:solidFill>
                  <a:srgbClr val="293A55"/>
                </a:solidFill>
                <a:latin typeface="+mj-lt"/>
              </a:rPr>
              <a:t> </a:t>
            </a:r>
            <a:r>
              <a:rPr lang="ru-RU" sz="1500" dirty="0" err="1">
                <a:solidFill>
                  <a:srgbClr val="293A55"/>
                </a:solidFill>
                <a:latin typeface="+mj-lt"/>
              </a:rPr>
              <a:t>спадкоємець</a:t>
            </a:r>
            <a:r>
              <a:rPr lang="ru-RU" sz="1500" dirty="0">
                <a:solidFill>
                  <a:srgbClr val="293A55"/>
                </a:solidFill>
                <a:latin typeface="+mj-lt"/>
              </a:rPr>
              <a:t>, </a:t>
            </a:r>
            <a:r>
              <a:rPr lang="ru-RU" sz="1500" dirty="0" err="1">
                <a:solidFill>
                  <a:srgbClr val="293A55"/>
                </a:solidFill>
                <a:latin typeface="+mj-lt"/>
              </a:rPr>
              <a:t>який</a:t>
            </a:r>
            <a:r>
              <a:rPr lang="ru-RU" sz="1500" dirty="0">
                <a:solidFill>
                  <a:srgbClr val="293A55"/>
                </a:solidFill>
                <a:latin typeface="+mj-lt"/>
              </a:rPr>
              <a:t> </a:t>
            </a:r>
            <a:r>
              <a:rPr lang="ru-RU" sz="1500" dirty="0" err="1">
                <a:solidFill>
                  <a:srgbClr val="293A55"/>
                </a:solidFill>
                <a:latin typeface="+mj-lt"/>
              </a:rPr>
              <a:t>постійно</a:t>
            </a:r>
            <a:r>
              <a:rPr lang="ru-RU" sz="1500" dirty="0">
                <a:solidFill>
                  <a:srgbClr val="293A55"/>
                </a:solidFill>
                <a:latin typeface="+mj-lt"/>
              </a:rPr>
              <a:t> проживав разом </a:t>
            </a:r>
            <a:r>
              <a:rPr lang="ru-RU" sz="1500" dirty="0" err="1">
                <a:solidFill>
                  <a:srgbClr val="293A55"/>
                </a:solidFill>
                <a:latin typeface="+mj-lt"/>
              </a:rPr>
              <a:t>із</a:t>
            </a:r>
            <a:r>
              <a:rPr lang="ru-RU" sz="1500" dirty="0">
                <a:solidFill>
                  <a:srgbClr val="293A55"/>
                </a:solidFill>
                <a:latin typeface="+mj-lt"/>
              </a:rPr>
              <a:t> </a:t>
            </a:r>
            <a:r>
              <a:rPr lang="ru-RU" sz="1500" dirty="0" err="1">
                <a:solidFill>
                  <a:srgbClr val="293A55"/>
                </a:solidFill>
                <a:latin typeface="+mj-lt"/>
              </a:rPr>
              <a:t>спадкодавцем</a:t>
            </a:r>
            <a:r>
              <a:rPr lang="ru-RU" sz="1500" dirty="0">
                <a:solidFill>
                  <a:srgbClr val="293A55"/>
                </a:solidFill>
                <a:latin typeface="+mj-lt"/>
              </a:rPr>
              <a:t> на час </a:t>
            </a:r>
            <a:r>
              <a:rPr lang="ru-RU" sz="1500" dirty="0" err="1">
                <a:solidFill>
                  <a:srgbClr val="293A55"/>
                </a:solidFill>
                <a:latin typeface="+mj-lt"/>
              </a:rPr>
              <a:t>відкриття</a:t>
            </a:r>
            <a:r>
              <a:rPr lang="ru-RU" sz="1500" dirty="0">
                <a:solidFill>
                  <a:srgbClr val="293A55"/>
                </a:solidFill>
                <a:latin typeface="+mj-lt"/>
              </a:rPr>
              <a:t> </a:t>
            </a:r>
            <a:r>
              <a:rPr lang="ru-RU" sz="1500" dirty="0" err="1">
                <a:solidFill>
                  <a:srgbClr val="293A55"/>
                </a:solidFill>
                <a:latin typeface="+mj-lt"/>
              </a:rPr>
              <a:t>спадщини</a:t>
            </a:r>
            <a:r>
              <a:rPr lang="ru-RU" sz="1500" dirty="0">
                <a:solidFill>
                  <a:srgbClr val="293A55"/>
                </a:solidFill>
                <a:latin typeface="+mj-lt"/>
              </a:rPr>
              <a:t>, </a:t>
            </a:r>
            <a:r>
              <a:rPr lang="ru-RU" sz="1500" dirty="0" err="1">
                <a:solidFill>
                  <a:srgbClr val="293A55"/>
                </a:solidFill>
                <a:latin typeface="+mj-lt"/>
              </a:rPr>
              <a:t>вважається</a:t>
            </a:r>
            <a:r>
              <a:rPr lang="ru-RU" sz="1500" dirty="0">
                <a:solidFill>
                  <a:srgbClr val="293A55"/>
                </a:solidFill>
                <a:latin typeface="+mj-lt"/>
              </a:rPr>
              <a:t> таким, </a:t>
            </a:r>
            <a:r>
              <a:rPr lang="ru-RU" sz="1500" dirty="0" err="1">
                <a:solidFill>
                  <a:srgbClr val="293A55"/>
                </a:solidFill>
                <a:latin typeface="+mj-lt"/>
              </a:rPr>
              <a:t>що</a:t>
            </a:r>
            <a:r>
              <a:rPr lang="ru-RU" sz="1500" dirty="0">
                <a:solidFill>
                  <a:srgbClr val="293A55"/>
                </a:solidFill>
                <a:latin typeface="+mj-lt"/>
              </a:rPr>
              <a:t> </a:t>
            </a:r>
            <a:r>
              <a:rPr lang="ru-RU" sz="1500" dirty="0" err="1">
                <a:solidFill>
                  <a:srgbClr val="293A55"/>
                </a:solidFill>
                <a:latin typeface="+mj-lt"/>
              </a:rPr>
              <a:t>прийняв</a:t>
            </a:r>
            <a:r>
              <a:rPr lang="ru-RU" sz="1500" dirty="0">
                <a:solidFill>
                  <a:srgbClr val="293A55"/>
                </a:solidFill>
                <a:latin typeface="+mj-lt"/>
              </a:rPr>
              <a:t> </a:t>
            </a:r>
            <a:r>
              <a:rPr lang="ru-RU" sz="1500" dirty="0" err="1">
                <a:solidFill>
                  <a:srgbClr val="293A55"/>
                </a:solidFill>
                <a:latin typeface="+mj-lt"/>
              </a:rPr>
              <a:t>спадщину</a:t>
            </a:r>
            <a:r>
              <a:rPr lang="ru-RU" sz="1500" dirty="0">
                <a:solidFill>
                  <a:srgbClr val="293A55"/>
                </a:solidFill>
                <a:latin typeface="+mj-lt"/>
              </a:rPr>
              <a:t>, </a:t>
            </a:r>
            <a:r>
              <a:rPr lang="ru-RU" sz="1500" dirty="0" err="1">
                <a:solidFill>
                  <a:srgbClr val="293A55"/>
                </a:solidFill>
                <a:latin typeface="+mj-lt"/>
              </a:rPr>
              <a:t>якщо</a:t>
            </a:r>
            <a:r>
              <a:rPr lang="ru-RU" sz="1500" dirty="0">
                <a:solidFill>
                  <a:srgbClr val="293A55"/>
                </a:solidFill>
                <a:latin typeface="+mj-lt"/>
              </a:rPr>
              <a:t> </a:t>
            </a:r>
            <a:r>
              <a:rPr lang="ru-RU" sz="1500" dirty="0" err="1">
                <a:solidFill>
                  <a:srgbClr val="293A55"/>
                </a:solidFill>
                <a:latin typeface="+mj-lt"/>
              </a:rPr>
              <a:t>протягом</a:t>
            </a:r>
            <a:r>
              <a:rPr lang="ru-RU" sz="1500" dirty="0">
                <a:solidFill>
                  <a:srgbClr val="293A55"/>
                </a:solidFill>
                <a:latin typeface="+mj-lt"/>
              </a:rPr>
              <a:t> строку, </a:t>
            </a:r>
            <a:r>
              <a:rPr lang="ru-RU" sz="1500" dirty="0" err="1">
                <a:solidFill>
                  <a:srgbClr val="293A55"/>
                </a:solidFill>
                <a:latin typeface="+mj-lt"/>
              </a:rPr>
              <a:t>встановленого</a:t>
            </a:r>
            <a:r>
              <a:rPr lang="ru-RU" sz="1500" dirty="0">
                <a:solidFill>
                  <a:srgbClr val="293A55"/>
                </a:solidFill>
                <a:latin typeface="+mj-lt"/>
              </a:rPr>
              <a:t> </a:t>
            </a:r>
            <a:r>
              <a:rPr lang="ru-RU" sz="1500" dirty="0" err="1">
                <a:solidFill>
                  <a:srgbClr val="293A55"/>
                </a:solidFill>
                <a:latin typeface="+mj-lt"/>
              </a:rPr>
              <a:t>статтею</a:t>
            </a:r>
            <a:r>
              <a:rPr lang="ru-RU" sz="1500" dirty="0">
                <a:solidFill>
                  <a:srgbClr val="293A55"/>
                </a:solidFill>
                <a:latin typeface="+mj-lt"/>
              </a:rPr>
              <a:t> 1270 </a:t>
            </a:r>
            <a:r>
              <a:rPr lang="ru-RU" sz="1500" dirty="0" err="1">
                <a:solidFill>
                  <a:srgbClr val="293A55"/>
                </a:solidFill>
                <a:latin typeface="+mj-lt"/>
              </a:rPr>
              <a:t>цього</a:t>
            </a:r>
            <a:r>
              <a:rPr lang="ru-RU" sz="1500" dirty="0">
                <a:solidFill>
                  <a:srgbClr val="293A55"/>
                </a:solidFill>
                <a:latin typeface="+mj-lt"/>
              </a:rPr>
              <a:t> Кодексу (шести </a:t>
            </a:r>
            <a:r>
              <a:rPr lang="ru-RU" sz="1500" dirty="0" err="1">
                <a:solidFill>
                  <a:srgbClr val="293A55"/>
                </a:solidFill>
                <a:latin typeface="+mj-lt"/>
              </a:rPr>
              <a:t>місяців</a:t>
            </a:r>
            <a:r>
              <a:rPr lang="ru-RU" sz="1500" dirty="0">
                <a:solidFill>
                  <a:srgbClr val="293A55"/>
                </a:solidFill>
                <a:latin typeface="+mj-lt"/>
              </a:rPr>
              <a:t> з дня </a:t>
            </a:r>
            <a:r>
              <a:rPr lang="ru-RU" sz="1500" dirty="0" err="1">
                <a:solidFill>
                  <a:srgbClr val="293A55"/>
                </a:solidFill>
                <a:latin typeface="+mj-lt"/>
              </a:rPr>
              <a:t>відкриття</a:t>
            </a:r>
            <a:r>
              <a:rPr lang="ru-RU" sz="1500" dirty="0">
                <a:solidFill>
                  <a:srgbClr val="293A55"/>
                </a:solidFill>
                <a:latin typeface="+mj-lt"/>
              </a:rPr>
              <a:t> </a:t>
            </a:r>
            <a:r>
              <a:rPr lang="ru-RU" sz="1500" dirty="0" err="1">
                <a:solidFill>
                  <a:srgbClr val="293A55"/>
                </a:solidFill>
                <a:latin typeface="+mj-lt"/>
              </a:rPr>
              <a:t>спадщини</a:t>
            </a:r>
            <a:r>
              <a:rPr lang="ru-RU" sz="1500" dirty="0">
                <a:solidFill>
                  <a:srgbClr val="293A55"/>
                </a:solidFill>
                <a:latin typeface="+mj-lt"/>
              </a:rPr>
              <a:t>), </a:t>
            </a:r>
            <a:r>
              <a:rPr lang="ru-RU" sz="1500" dirty="0" err="1">
                <a:solidFill>
                  <a:srgbClr val="293A55"/>
                </a:solidFill>
                <a:latin typeface="+mj-lt"/>
              </a:rPr>
              <a:t>він</a:t>
            </a:r>
            <a:r>
              <a:rPr lang="ru-RU" sz="1500" dirty="0">
                <a:solidFill>
                  <a:srgbClr val="293A55"/>
                </a:solidFill>
                <a:latin typeface="+mj-lt"/>
              </a:rPr>
              <a:t> не заявив про </a:t>
            </a:r>
            <a:r>
              <a:rPr lang="ru-RU" sz="1500" dirty="0" err="1">
                <a:solidFill>
                  <a:srgbClr val="293A55"/>
                </a:solidFill>
                <a:latin typeface="+mj-lt"/>
              </a:rPr>
              <a:t>відмову</a:t>
            </a:r>
            <a:r>
              <a:rPr lang="ru-RU" sz="1500" dirty="0">
                <a:solidFill>
                  <a:srgbClr val="293A55"/>
                </a:solidFill>
                <a:latin typeface="+mj-lt"/>
              </a:rPr>
              <a:t> </a:t>
            </a:r>
            <a:r>
              <a:rPr lang="ru-RU" sz="1500" dirty="0" err="1">
                <a:solidFill>
                  <a:srgbClr val="293A55"/>
                </a:solidFill>
                <a:latin typeface="+mj-lt"/>
              </a:rPr>
              <a:t>від</a:t>
            </a:r>
            <a:r>
              <a:rPr lang="ru-RU" sz="1500" dirty="0">
                <a:solidFill>
                  <a:srgbClr val="293A55"/>
                </a:solidFill>
                <a:latin typeface="+mj-lt"/>
              </a:rPr>
              <a:t> </a:t>
            </a:r>
            <a:r>
              <a:rPr lang="ru-RU" sz="1500" dirty="0" err="1">
                <a:solidFill>
                  <a:srgbClr val="293A55"/>
                </a:solidFill>
                <a:latin typeface="+mj-lt"/>
              </a:rPr>
              <a:t>неї</a:t>
            </a:r>
            <a:r>
              <a:rPr lang="ru-RU" sz="1500" dirty="0">
                <a:solidFill>
                  <a:srgbClr val="293A55"/>
                </a:solidFill>
                <a:latin typeface="+mj-lt"/>
              </a:rPr>
              <a:t>.</a:t>
            </a:r>
          </a:p>
          <a:p>
            <a:pPr algn="just"/>
            <a:r>
              <a:rPr lang="ru-RU" sz="1500" dirty="0">
                <a:solidFill>
                  <a:srgbClr val="293A55"/>
                </a:solidFill>
                <a:latin typeface="+mj-lt"/>
              </a:rPr>
              <a:t>   </a:t>
            </a:r>
            <a:r>
              <a:rPr lang="ru-RU" sz="1500" dirty="0" err="1">
                <a:solidFill>
                  <a:srgbClr val="293A55"/>
                </a:solidFill>
                <a:latin typeface="+mj-lt"/>
              </a:rPr>
              <a:t>Спадкоємець</a:t>
            </a:r>
            <a:r>
              <a:rPr lang="ru-RU" sz="1500" dirty="0">
                <a:solidFill>
                  <a:srgbClr val="293A55"/>
                </a:solidFill>
                <a:latin typeface="+mj-lt"/>
              </a:rPr>
              <a:t>, </a:t>
            </a:r>
            <a:r>
              <a:rPr lang="ru-RU" sz="1500" dirty="0" err="1">
                <a:solidFill>
                  <a:srgbClr val="293A55"/>
                </a:solidFill>
                <a:latin typeface="+mj-lt"/>
              </a:rPr>
              <a:t>який</a:t>
            </a:r>
            <a:r>
              <a:rPr lang="ru-RU" sz="1500" dirty="0">
                <a:solidFill>
                  <a:srgbClr val="293A55"/>
                </a:solidFill>
                <a:latin typeface="+mj-lt"/>
              </a:rPr>
              <a:t> </a:t>
            </a:r>
            <a:r>
              <a:rPr lang="ru-RU" sz="1500" dirty="0" err="1">
                <a:solidFill>
                  <a:srgbClr val="293A55"/>
                </a:solidFill>
                <a:latin typeface="+mj-lt"/>
              </a:rPr>
              <a:t>бажає</a:t>
            </a:r>
            <a:r>
              <a:rPr lang="ru-RU" sz="1500" dirty="0">
                <a:solidFill>
                  <a:srgbClr val="293A55"/>
                </a:solidFill>
                <a:latin typeface="+mj-lt"/>
              </a:rPr>
              <a:t> </a:t>
            </a:r>
            <a:r>
              <a:rPr lang="ru-RU" sz="1500" dirty="0" err="1">
                <a:solidFill>
                  <a:srgbClr val="293A55"/>
                </a:solidFill>
                <a:latin typeface="+mj-lt"/>
              </a:rPr>
              <a:t>прийняти</a:t>
            </a:r>
            <a:r>
              <a:rPr lang="ru-RU" sz="1500" dirty="0">
                <a:solidFill>
                  <a:srgbClr val="293A55"/>
                </a:solidFill>
                <a:latin typeface="+mj-lt"/>
              </a:rPr>
              <a:t> </a:t>
            </a:r>
            <a:r>
              <a:rPr lang="ru-RU" sz="1500" dirty="0" err="1">
                <a:solidFill>
                  <a:srgbClr val="293A55"/>
                </a:solidFill>
                <a:latin typeface="+mj-lt"/>
              </a:rPr>
              <a:t>спадщину</a:t>
            </a:r>
            <a:r>
              <a:rPr lang="ru-RU" sz="1500" dirty="0">
                <a:solidFill>
                  <a:srgbClr val="293A55"/>
                </a:solidFill>
                <a:latin typeface="+mj-lt"/>
              </a:rPr>
              <a:t>, але на час </a:t>
            </a:r>
            <a:r>
              <a:rPr lang="ru-RU" sz="1500" dirty="0" err="1">
                <a:solidFill>
                  <a:srgbClr val="293A55"/>
                </a:solidFill>
                <a:latin typeface="+mj-lt"/>
              </a:rPr>
              <a:t>відкриття</a:t>
            </a:r>
            <a:r>
              <a:rPr lang="ru-RU" sz="1500" dirty="0">
                <a:solidFill>
                  <a:srgbClr val="293A55"/>
                </a:solidFill>
                <a:latin typeface="+mj-lt"/>
              </a:rPr>
              <a:t> </a:t>
            </a:r>
            <a:r>
              <a:rPr lang="ru-RU" sz="1500" dirty="0" err="1">
                <a:solidFill>
                  <a:srgbClr val="293A55"/>
                </a:solidFill>
                <a:latin typeface="+mj-lt"/>
              </a:rPr>
              <a:t>спадщини</a:t>
            </a:r>
            <a:r>
              <a:rPr lang="ru-RU" sz="1500" dirty="0">
                <a:solidFill>
                  <a:srgbClr val="293A55"/>
                </a:solidFill>
                <a:latin typeface="+mj-lt"/>
              </a:rPr>
              <a:t>, </a:t>
            </a:r>
            <a:r>
              <a:rPr lang="ru-RU" sz="1500" dirty="0" err="1">
                <a:solidFill>
                  <a:srgbClr val="293A55"/>
                </a:solidFill>
                <a:latin typeface="+mj-lt"/>
              </a:rPr>
              <a:t>яким</a:t>
            </a:r>
            <a:r>
              <a:rPr lang="ru-RU" sz="1500" dirty="0">
                <a:solidFill>
                  <a:srgbClr val="293A55"/>
                </a:solidFill>
                <a:latin typeface="+mj-lt"/>
              </a:rPr>
              <a:t> є день </a:t>
            </a:r>
            <a:r>
              <a:rPr lang="ru-RU" sz="1500" dirty="0" err="1">
                <a:solidFill>
                  <a:srgbClr val="293A55"/>
                </a:solidFill>
                <a:latin typeface="+mj-lt"/>
              </a:rPr>
              <a:t>смерті</a:t>
            </a:r>
            <a:r>
              <a:rPr lang="ru-RU" sz="1500" dirty="0">
                <a:solidFill>
                  <a:srgbClr val="293A55"/>
                </a:solidFill>
                <a:latin typeface="+mj-lt"/>
              </a:rPr>
              <a:t> особи, не проживав </a:t>
            </a:r>
            <a:r>
              <a:rPr lang="ru-RU" sz="1500" dirty="0" err="1">
                <a:solidFill>
                  <a:srgbClr val="293A55"/>
                </a:solidFill>
                <a:latin typeface="+mj-lt"/>
              </a:rPr>
              <a:t>постійно</a:t>
            </a:r>
            <a:r>
              <a:rPr lang="ru-RU" sz="1500" dirty="0">
                <a:solidFill>
                  <a:srgbClr val="293A55"/>
                </a:solidFill>
                <a:latin typeface="+mj-lt"/>
              </a:rPr>
              <a:t> </a:t>
            </a:r>
            <a:r>
              <a:rPr lang="ru-RU" sz="1500" dirty="0" err="1">
                <a:solidFill>
                  <a:srgbClr val="293A55"/>
                </a:solidFill>
                <a:latin typeface="+mj-lt"/>
              </a:rPr>
              <a:t>із</a:t>
            </a:r>
            <a:r>
              <a:rPr lang="ru-RU" sz="1500" dirty="0">
                <a:solidFill>
                  <a:srgbClr val="293A55"/>
                </a:solidFill>
                <a:latin typeface="+mj-lt"/>
              </a:rPr>
              <a:t> </a:t>
            </a:r>
            <a:r>
              <a:rPr lang="ru-RU" sz="1500" dirty="0" err="1">
                <a:solidFill>
                  <a:srgbClr val="293A55"/>
                </a:solidFill>
                <a:latin typeface="+mj-lt"/>
              </a:rPr>
              <a:t>спадкодавцем</a:t>
            </a:r>
            <a:r>
              <a:rPr lang="ru-RU" sz="1500" dirty="0">
                <a:solidFill>
                  <a:srgbClr val="293A55"/>
                </a:solidFill>
                <a:latin typeface="+mj-lt"/>
              </a:rPr>
              <a:t>, </a:t>
            </a:r>
            <a:r>
              <a:rPr lang="ru-RU" sz="1500" dirty="0" err="1">
                <a:solidFill>
                  <a:srgbClr val="293A55"/>
                </a:solidFill>
                <a:latin typeface="+mj-lt"/>
              </a:rPr>
              <a:t>має</a:t>
            </a:r>
            <a:r>
              <a:rPr lang="ru-RU" sz="1500" dirty="0">
                <a:solidFill>
                  <a:srgbClr val="293A55"/>
                </a:solidFill>
                <a:latin typeface="+mj-lt"/>
              </a:rPr>
              <a:t> подати </a:t>
            </a:r>
            <a:r>
              <a:rPr lang="ru-RU" sz="1500" dirty="0" err="1">
                <a:solidFill>
                  <a:srgbClr val="293A55"/>
                </a:solidFill>
                <a:latin typeface="+mj-lt"/>
              </a:rPr>
              <a:t>нотаріусу</a:t>
            </a:r>
            <a:r>
              <a:rPr lang="ru-RU" sz="1500" dirty="0">
                <a:solidFill>
                  <a:srgbClr val="293A55"/>
                </a:solidFill>
                <a:latin typeface="+mj-lt"/>
              </a:rPr>
              <a:t> </a:t>
            </a:r>
            <a:r>
              <a:rPr lang="ru-RU" sz="1500" dirty="0" err="1">
                <a:solidFill>
                  <a:srgbClr val="293A55"/>
                </a:solidFill>
                <a:latin typeface="+mj-lt"/>
              </a:rPr>
              <a:t>заяву</a:t>
            </a:r>
            <a:r>
              <a:rPr lang="ru-RU" sz="1500" dirty="0">
                <a:solidFill>
                  <a:srgbClr val="293A55"/>
                </a:solidFill>
                <a:latin typeface="+mj-lt"/>
              </a:rPr>
              <a:t> про </a:t>
            </a:r>
            <a:r>
              <a:rPr lang="ru-RU" sz="1500" dirty="0" err="1">
                <a:solidFill>
                  <a:srgbClr val="293A55"/>
                </a:solidFill>
                <a:latin typeface="+mj-lt"/>
              </a:rPr>
              <a:t>прийняття</a:t>
            </a:r>
            <a:r>
              <a:rPr lang="ru-RU" sz="1500" dirty="0">
                <a:solidFill>
                  <a:srgbClr val="293A55"/>
                </a:solidFill>
                <a:latin typeface="+mj-lt"/>
              </a:rPr>
              <a:t> </a:t>
            </a:r>
            <a:r>
              <a:rPr lang="ru-RU" sz="1500" dirty="0" err="1">
                <a:solidFill>
                  <a:srgbClr val="293A55"/>
                </a:solidFill>
                <a:latin typeface="+mj-lt"/>
              </a:rPr>
              <a:t>спадщини</a:t>
            </a:r>
            <a:r>
              <a:rPr lang="ru-RU" sz="1500" dirty="0">
                <a:solidFill>
                  <a:srgbClr val="293A55"/>
                </a:solidFill>
                <a:latin typeface="+mj-lt"/>
              </a:rPr>
              <a:t> (</a:t>
            </a:r>
            <a:r>
              <a:rPr lang="ru-RU" sz="1500" dirty="0" err="1">
                <a:solidFill>
                  <a:srgbClr val="293A55"/>
                </a:solidFill>
                <a:latin typeface="+mj-lt"/>
              </a:rPr>
              <a:t>частина</a:t>
            </a:r>
            <a:r>
              <a:rPr lang="ru-RU" sz="1500" dirty="0">
                <a:solidFill>
                  <a:srgbClr val="293A55"/>
                </a:solidFill>
                <a:latin typeface="+mj-lt"/>
              </a:rPr>
              <a:t> друга </a:t>
            </a:r>
            <a:r>
              <a:rPr lang="ru-RU" sz="1500" dirty="0" err="1">
                <a:solidFill>
                  <a:srgbClr val="293A55"/>
                </a:solidFill>
                <a:latin typeface="+mj-lt"/>
              </a:rPr>
              <a:t>статті</a:t>
            </a:r>
            <a:r>
              <a:rPr lang="ru-RU" sz="1500" dirty="0">
                <a:solidFill>
                  <a:srgbClr val="293A55"/>
                </a:solidFill>
                <a:latin typeface="+mj-lt"/>
              </a:rPr>
              <a:t> 1220, </a:t>
            </a:r>
            <a:r>
              <a:rPr lang="ru-RU" sz="1500" dirty="0" err="1">
                <a:solidFill>
                  <a:srgbClr val="293A55"/>
                </a:solidFill>
                <a:latin typeface="+mj-lt"/>
              </a:rPr>
              <a:t>частина</a:t>
            </a:r>
            <a:r>
              <a:rPr lang="ru-RU" sz="1500" dirty="0">
                <a:solidFill>
                  <a:srgbClr val="293A55"/>
                </a:solidFill>
                <a:latin typeface="+mj-lt"/>
              </a:rPr>
              <a:t> перша </a:t>
            </a:r>
            <a:r>
              <a:rPr lang="ru-RU" sz="1500" dirty="0" err="1">
                <a:solidFill>
                  <a:srgbClr val="293A55"/>
                </a:solidFill>
                <a:latin typeface="+mj-lt"/>
              </a:rPr>
              <a:t>статті</a:t>
            </a:r>
            <a:r>
              <a:rPr lang="ru-RU" sz="1500" dirty="0">
                <a:solidFill>
                  <a:srgbClr val="293A55"/>
                </a:solidFill>
                <a:latin typeface="+mj-lt"/>
              </a:rPr>
              <a:t> 1269 ЦК </a:t>
            </a:r>
            <a:r>
              <a:rPr lang="ru-RU" sz="1500" dirty="0" err="1">
                <a:solidFill>
                  <a:srgbClr val="293A55"/>
                </a:solidFill>
                <a:latin typeface="+mj-lt"/>
              </a:rPr>
              <a:t>України</a:t>
            </a:r>
            <a:r>
              <a:rPr lang="ru-RU" sz="1500" dirty="0">
                <a:solidFill>
                  <a:srgbClr val="293A55"/>
                </a:solidFill>
                <a:latin typeface="+mj-lt"/>
              </a:rPr>
              <a:t>)</a:t>
            </a:r>
          </a:p>
          <a:p>
            <a:pPr algn="just"/>
            <a:r>
              <a:rPr lang="ru-RU" sz="1500" dirty="0">
                <a:solidFill>
                  <a:srgbClr val="293A55"/>
                </a:solidFill>
                <a:latin typeface="+mj-lt"/>
              </a:rPr>
              <a:t>   </a:t>
            </a:r>
            <a:r>
              <a:rPr lang="ru-RU" sz="1500" dirty="0" err="1">
                <a:solidFill>
                  <a:srgbClr val="293A55"/>
                </a:solidFill>
                <a:latin typeface="+mj-lt"/>
              </a:rPr>
              <a:t>Після</a:t>
            </a:r>
            <a:r>
              <a:rPr lang="ru-RU" sz="1500" dirty="0">
                <a:solidFill>
                  <a:srgbClr val="293A55"/>
                </a:solidFill>
                <a:latin typeface="+mj-lt"/>
              </a:rPr>
              <a:t> </a:t>
            </a:r>
            <a:r>
              <a:rPr lang="ru-RU" sz="1500" dirty="0" err="1">
                <a:solidFill>
                  <a:srgbClr val="293A55"/>
                </a:solidFill>
                <a:latin typeface="+mj-lt"/>
              </a:rPr>
              <a:t>смерті</a:t>
            </a:r>
            <a:r>
              <a:rPr lang="ru-RU" sz="1500" dirty="0">
                <a:solidFill>
                  <a:srgbClr val="293A55"/>
                </a:solidFill>
                <a:latin typeface="+mj-lt"/>
              </a:rPr>
              <a:t> ОСОБА_5 </a:t>
            </a:r>
            <a:r>
              <a:rPr lang="ru-RU" sz="1500" dirty="0" err="1">
                <a:solidFill>
                  <a:srgbClr val="293A55"/>
                </a:solidFill>
                <a:latin typeface="+mj-lt"/>
              </a:rPr>
              <a:t>її</a:t>
            </a:r>
            <a:r>
              <a:rPr lang="ru-RU" sz="1500" dirty="0">
                <a:solidFill>
                  <a:srgbClr val="293A55"/>
                </a:solidFill>
                <a:latin typeface="+mj-lt"/>
              </a:rPr>
              <a:t> сини як </a:t>
            </a:r>
            <a:r>
              <a:rPr lang="ru-RU" sz="1500" dirty="0" err="1">
                <a:solidFill>
                  <a:srgbClr val="293A55"/>
                </a:solidFill>
                <a:latin typeface="+mj-lt"/>
              </a:rPr>
              <a:t>спадкоємці</a:t>
            </a:r>
            <a:r>
              <a:rPr lang="ru-RU" sz="1500" dirty="0">
                <a:solidFill>
                  <a:srgbClr val="293A55"/>
                </a:solidFill>
                <a:latin typeface="+mj-lt"/>
              </a:rPr>
              <a:t> </a:t>
            </a:r>
            <a:r>
              <a:rPr lang="ru-RU" sz="1500" dirty="0" err="1">
                <a:solidFill>
                  <a:srgbClr val="293A55"/>
                </a:solidFill>
                <a:latin typeface="+mj-lt"/>
              </a:rPr>
              <a:t>першої</a:t>
            </a:r>
            <a:r>
              <a:rPr lang="ru-RU" sz="1500" dirty="0">
                <a:solidFill>
                  <a:srgbClr val="293A55"/>
                </a:solidFill>
                <a:latin typeface="+mj-lt"/>
              </a:rPr>
              <a:t> </a:t>
            </a:r>
            <a:r>
              <a:rPr lang="ru-RU" sz="1500" dirty="0" err="1">
                <a:solidFill>
                  <a:srgbClr val="293A55"/>
                </a:solidFill>
                <a:latin typeface="+mj-lt"/>
              </a:rPr>
              <a:t>черги</a:t>
            </a:r>
            <a:r>
              <a:rPr lang="ru-RU" sz="1500" dirty="0">
                <a:solidFill>
                  <a:srgbClr val="293A55"/>
                </a:solidFill>
                <a:latin typeface="+mj-lt"/>
              </a:rPr>
              <a:t> ОСОБА_1 , у </a:t>
            </a:r>
            <a:r>
              <a:rPr lang="ru-RU" sz="1500" dirty="0" err="1">
                <a:solidFill>
                  <a:srgbClr val="293A55"/>
                </a:solidFill>
                <a:latin typeface="+mj-lt"/>
              </a:rPr>
              <a:t>спосіб</a:t>
            </a:r>
            <a:r>
              <a:rPr lang="ru-RU" sz="1500" dirty="0">
                <a:solidFill>
                  <a:srgbClr val="293A55"/>
                </a:solidFill>
                <a:latin typeface="+mj-lt"/>
              </a:rPr>
              <a:t> </a:t>
            </a:r>
            <a:r>
              <a:rPr lang="ru-RU" sz="1500" dirty="0" err="1">
                <a:solidFill>
                  <a:srgbClr val="293A55"/>
                </a:solidFill>
                <a:latin typeface="+mj-lt"/>
              </a:rPr>
              <a:t>подання</a:t>
            </a:r>
            <a:r>
              <a:rPr lang="ru-RU" sz="1500" dirty="0">
                <a:solidFill>
                  <a:srgbClr val="293A55"/>
                </a:solidFill>
                <a:latin typeface="+mj-lt"/>
              </a:rPr>
              <a:t> заяви до </a:t>
            </a:r>
            <a:r>
              <a:rPr lang="ru-RU" sz="1500" dirty="0" err="1">
                <a:solidFill>
                  <a:srgbClr val="293A55"/>
                </a:solidFill>
                <a:latin typeface="+mj-lt"/>
              </a:rPr>
              <a:t>нотаріуса</a:t>
            </a:r>
            <a:r>
              <a:rPr lang="ru-RU" sz="1500" dirty="0">
                <a:solidFill>
                  <a:srgbClr val="293A55"/>
                </a:solidFill>
                <a:latin typeface="+mj-lt"/>
              </a:rPr>
              <a:t> про </a:t>
            </a:r>
            <a:r>
              <a:rPr lang="ru-RU" sz="1500" dirty="0" err="1">
                <a:solidFill>
                  <a:srgbClr val="293A55"/>
                </a:solidFill>
                <a:latin typeface="+mj-lt"/>
              </a:rPr>
              <a:t>прийняття</a:t>
            </a:r>
            <a:r>
              <a:rPr lang="ru-RU" sz="1500" dirty="0">
                <a:solidFill>
                  <a:srgbClr val="293A55"/>
                </a:solidFill>
                <a:latin typeface="+mj-lt"/>
              </a:rPr>
              <a:t> </a:t>
            </a:r>
            <a:r>
              <a:rPr lang="ru-RU" sz="1500" dirty="0" err="1">
                <a:solidFill>
                  <a:srgbClr val="293A55"/>
                </a:solidFill>
                <a:latin typeface="+mj-lt"/>
              </a:rPr>
              <a:t>спадщини</a:t>
            </a:r>
            <a:r>
              <a:rPr lang="ru-RU" sz="1500" dirty="0">
                <a:solidFill>
                  <a:srgbClr val="293A55"/>
                </a:solidFill>
                <a:latin typeface="+mj-lt"/>
              </a:rPr>
              <a:t>, і ОСОБА_6 , шляхом </a:t>
            </a:r>
            <a:r>
              <a:rPr lang="ru-RU" sz="1500" dirty="0" err="1">
                <a:solidFill>
                  <a:srgbClr val="293A55"/>
                </a:solidFill>
                <a:latin typeface="+mj-lt"/>
              </a:rPr>
              <a:t>постійного</a:t>
            </a:r>
            <a:r>
              <a:rPr lang="ru-RU" sz="1500" dirty="0">
                <a:solidFill>
                  <a:srgbClr val="293A55"/>
                </a:solidFill>
                <a:latin typeface="+mj-lt"/>
              </a:rPr>
              <a:t> </a:t>
            </a:r>
            <a:r>
              <a:rPr lang="ru-RU" sz="1500" dirty="0" err="1">
                <a:solidFill>
                  <a:srgbClr val="293A55"/>
                </a:solidFill>
                <a:latin typeface="+mj-lt"/>
              </a:rPr>
              <a:t>проживання</a:t>
            </a:r>
            <a:r>
              <a:rPr lang="ru-RU" sz="1500" dirty="0">
                <a:solidFill>
                  <a:srgbClr val="293A55"/>
                </a:solidFill>
                <a:latin typeface="+mj-lt"/>
              </a:rPr>
              <a:t> </a:t>
            </a:r>
            <a:r>
              <a:rPr lang="ru-RU" sz="1500" dirty="0" err="1">
                <a:solidFill>
                  <a:srgbClr val="293A55"/>
                </a:solidFill>
                <a:latin typeface="+mj-lt"/>
              </a:rPr>
              <a:t>із</a:t>
            </a:r>
            <a:r>
              <a:rPr lang="ru-RU" sz="1500" dirty="0">
                <a:solidFill>
                  <a:srgbClr val="293A55"/>
                </a:solidFill>
                <a:latin typeface="+mj-lt"/>
              </a:rPr>
              <a:t> </a:t>
            </a:r>
            <a:r>
              <a:rPr lang="ru-RU" sz="1500" dirty="0" err="1">
                <a:solidFill>
                  <a:srgbClr val="293A55"/>
                </a:solidFill>
                <a:latin typeface="+mj-lt"/>
              </a:rPr>
              <a:t>спадкодавцем</a:t>
            </a:r>
            <a:r>
              <a:rPr lang="ru-RU" sz="1500" dirty="0">
                <a:solidFill>
                  <a:srgbClr val="293A55"/>
                </a:solidFill>
                <a:latin typeface="+mj-lt"/>
              </a:rPr>
              <a:t> на час </a:t>
            </a:r>
            <a:r>
              <a:rPr lang="ru-RU" sz="1500" dirty="0" err="1">
                <a:solidFill>
                  <a:srgbClr val="293A55"/>
                </a:solidFill>
                <a:latin typeface="+mj-lt"/>
              </a:rPr>
              <a:t>відкриття</a:t>
            </a:r>
            <a:r>
              <a:rPr lang="ru-RU" sz="1500" dirty="0">
                <a:solidFill>
                  <a:srgbClr val="293A55"/>
                </a:solidFill>
                <a:latin typeface="+mj-lt"/>
              </a:rPr>
              <a:t> </a:t>
            </a:r>
            <a:r>
              <a:rPr lang="ru-RU" sz="1500" dirty="0" err="1">
                <a:solidFill>
                  <a:srgbClr val="293A55"/>
                </a:solidFill>
                <a:latin typeface="+mj-lt"/>
              </a:rPr>
              <a:t>спадщини</a:t>
            </a:r>
            <a:r>
              <a:rPr lang="ru-RU" sz="1500" dirty="0">
                <a:solidFill>
                  <a:srgbClr val="293A55"/>
                </a:solidFill>
                <a:latin typeface="+mj-lt"/>
              </a:rPr>
              <a:t>, </a:t>
            </a:r>
            <a:r>
              <a:rPr lang="ru-RU" sz="1500" dirty="0" err="1">
                <a:solidFill>
                  <a:srgbClr val="293A55"/>
                </a:solidFill>
                <a:latin typeface="+mj-lt"/>
              </a:rPr>
              <a:t>прийняли</a:t>
            </a:r>
            <a:r>
              <a:rPr lang="ru-RU" sz="1500" dirty="0">
                <a:solidFill>
                  <a:srgbClr val="293A55"/>
                </a:solidFill>
                <a:latin typeface="+mj-lt"/>
              </a:rPr>
              <a:t> </a:t>
            </a:r>
            <a:r>
              <a:rPr lang="ru-RU" sz="1500" dirty="0" err="1">
                <a:solidFill>
                  <a:srgbClr val="293A55"/>
                </a:solidFill>
                <a:latin typeface="+mj-lt"/>
              </a:rPr>
              <a:t>спадщину</a:t>
            </a:r>
            <a:r>
              <a:rPr lang="ru-RU" sz="1500" dirty="0">
                <a:solidFill>
                  <a:srgbClr val="293A55"/>
                </a:solidFill>
                <a:latin typeface="+mj-lt"/>
              </a:rPr>
              <a:t>. </a:t>
            </a:r>
            <a:r>
              <a:rPr lang="ru-RU" sz="1500" dirty="0" err="1">
                <a:solidFill>
                  <a:srgbClr val="293A55"/>
                </a:solidFill>
                <a:latin typeface="+mj-lt"/>
              </a:rPr>
              <a:t>Після</a:t>
            </a:r>
            <a:r>
              <a:rPr lang="ru-RU" sz="1500" dirty="0">
                <a:solidFill>
                  <a:srgbClr val="293A55"/>
                </a:solidFill>
                <a:latin typeface="+mj-lt"/>
              </a:rPr>
              <a:t> </a:t>
            </a:r>
            <a:r>
              <a:rPr lang="ru-RU" sz="1500" dirty="0" err="1">
                <a:solidFill>
                  <a:srgbClr val="293A55"/>
                </a:solidFill>
                <a:latin typeface="+mj-lt"/>
              </a:rPr>
              <a:t>цього</a:t>
            </a:r>
            <a:r>
              <a:rPr lang="ru-RU" sz="1500" dirty="0">
                <a:solidFill>
                  <a:srgbClr val="293A55"/>
                </a:solidFill>
                <a:latin typeface="+mj-lt"/>
              </a:rPr>
              <a:t> кожному з них належало по 1/2 </a:t>
            </a:r>
            <a:r>
              <a:rPr lang="ru-RU" sz="1500" dirty="0" err="1">
                <a:solidFill>
                  <a:srgbClr val="293A55"/>
                </a:solidFill>
                <a:latin typeface="+mj-lt"/>
              </a:rPr>
              <a:t>частки</a:t>
            </a:r>
            <a:r>
              <a:rPr lang="ru-RU" sz="1500" dirty="0">
                <a:solidFill>
                  <a:srgbClr val="293A55"/>
                </a:solidFill>
                <a:latin typeface="+mj-lt"/>
              </a:rPr>
              <a:t> у </a:t>
            </a:r>
            <a:r>
              <a:rPr lang="ru-RU" sz="1500" dirty="0" err="1">
                <a:solidFill>
                  <a:srgbClr val="293A55"/>
                </a:solidFill>
                <a:latin typeface="+mj-lt"/>
              </a:rPr>
              <a:t>праві</a:t>
            </a:r>
            <a:r>
              <a:rPr lang="ru-RU" sz="1500" dirty="0">
                <a:solidFill>
                  <a:srgbClr val="293A55"/>
                </a:solidFill>
                <a:latin typeface="+mj-lt"/>
              </a:rPr>
              <a:t> </a:t>
            </a:r>
            <a:r>
              <a:rPr lang="ru-RU" sz="1500" dirty="0" err="1">
                <a:solidFill>
                  <a:srgbClr val="293A55"/>
                </a:solidFill>
                <a:latin typeface="+mj-lt"/>
              </a:rPr>
              <a:t>власності</a:t>
            </a:r>
            <a:r>
              <a:rPr lang="ru-RU" sz="1500" dirty="0">
                <a:solidFill>
                  <a:srgbClr val="293A55"/>
                </a:solidFill>
                <a:latin typeface="+mj-lt"/>
              </a:rPr>
              <a:t> на </a:t>
            </a:r>
            <a:r>
              <a:rPr lang="ru-RU" sz="1500" dirty="0" err="1">
                <a:solidFill>
                  <a:srgbClr val="293A55"/>
                </a:solidFill>
                <a:latin typeface="+mj-lt"/>
              </a:rPr>
              <a:t>спірне</a:t>
            </a:r>
            <a:r>
              <a:rPr lang="ru-RU" sz="1500" dirty="0">
                <a:solidFill>
                  <a:srgbClr val="293A55"/>
                </a:solidFill>
                <a:latin typeface="+mj-lt"/>
              </a:rPr>
              <a:t> </a:t>
            </a:r>
            <a:r>
              <a:rPr lang="ru-RU" sz="1500" dirty="0" err="1">
                <a:solidFill>
                  <a:srgbClr val="293A55"/>
                </a:solidFill>
                <a:latin typeface="+mj-lt"/>
              </a:rPr>
              <a:t>домоволодіння</a:t>
            </a:r>
            <a:r>
              <a:rPr lang="ru-RU" sz="1500" dirty="0">
                <a:solidFill>
                  <a:srgbClr val="293A55"/>
                </a:solidFill>
                <a:latin typeface="+mj-lt"/>
              </a:rPr>
              <a:t>.</a:t>
            </a:r>
          </a:p>
          <a:p>
            <a:pPr algn="just"/>
            <a:r>
              <a:rPr lang="ru-RU" sz="1500" dirty="0">
                <a:solidFill>
                  <a:srgbClr val="293A55"/>
                </a:solidFill>
                <a:latin typeface="+mj-lt"/>
              </a:rPr>
              <a:t>   В </a:t>
            </a:r>
            <a:r>
              <a:rPr lang="ru-RU" sz="1500" dirty="0" err="1">
                <a:solidFill>
                  <a:srgbClr val="293A55"/>
                </a:solidFill>
                <a:latin typeface="+mj-lt"/>
              </a:rPr>
              <a:t>подальшому</a:t>
            </a:r>
            <a:r>
              <a:rPr lang="ru-RU" sz="1500" dirty="0">
                <a:solidFill>
                  <a:srgbClr val="293A55"/>
                </a:solidFill>
                <a:latin typeface="+mj-lt"/>
              </a:rPr>
              <a:t> </a:t>
            </a:r>
            <a:r>
              <a:rPr lang="ru-RU" sz="1500" dirty="0" err="1">
                <a:solidFill>
                  <a:srgbClr val="293A55"/>
                </a:solidFill>
                <a:latin typeface="+mj-lt"/>
              </a:rPr>
              <a:t>після</a:t>
            </a:r>
            <a:r>
              <a:rPr lang="ru-RU" sz="1500" dirty="0">
                <a:solidFill>
                  <a:srgbClr val="293A55"/>
                </a:solidFill>
                <a:latin typeface="+mj-lt"/>
              </a:rPr>
              <a:t> </a:t>
            </a:r>
            <a:r>
              <a:rPr lang="ru-RU" sz="1500" dirty="0" err="1">
                <a:solidFill>
                  <a:srgbClr val="293A55"/>
                </a:solidFill>
                <a:latin typeface="+mj-lt"/>
              </a:rPr>
              <a:t>смерті</a:t>
            </a:r>
            <a:r>
              <a:rPr lang="ru-RU" sz="1500" dirty="0">
                <a:solidFill>
                  <a:srgbClr val="293A55"/>
                </a:solidFill>
                <a:latin typeface="+mj-lt"/>
              </a:rPr>
              <a:t> ОСОБА_6 </a:t>
            </a:r>
            <a:r>
              <a:rPr lang="ru-RU" sz="1500" dirty="0" err="1">
                <a:solidFill>
                  <a:srgbClr val="293A55"/>
                </a:solidFill>
                <a:latin typeface="+mj-lt"/>
              </a:rPr>
              <a:t>його</a:t>
            </a:r>
            <a:r>
              <a:rPr lang="ru-RU" sz="1500" dirty="0">
                <a:solidFill>
                  <a:srgbClr val="293A55"/>
                </a:solidFill>
                <a:latin typeface="+mj-lt"/>
              </a:rPr>
              <a:t> </a:t>
            </a:r>
            <a:r>
              <a:rPr lang="ru-RU" sz="1500" dirty="0" err="1">
                <a:solidFill>
                  <a:srgbClr val="293A55"/>
                </a:solidFill>
                <a:latin typeface="+mj-lt"/>
              </a:rPr>
              <a:t>син</a:t>
            </a:r>
            <a:r>
              <a:rPr lang="ru-RU" sz="1500" dirty="0">
                <a:solidFill>
                  <a:srgbClr val="293A55"/>
                </a:solidFill>
                <a:latin typeface="+mj-lt"/>
              </a:rPr>
              <a:t> ОСОБА_2 у </a:t>
            </a:r>
            <a:r>
              <a:rPr lang="ru-RU" sz="1500" dirty="0" err="1">
                <a:solidFill>
                  <a:srgbClr val="293A55"/>
                </a:solidFill>
                <a:latin typeface="+mj-lt"/>
              </a:rPr>
              <a:t>спосіб</a:t>
            </a:r>
            <a:r>
              <a:rPr lang="ru-RU" sz="1500" dirty="0">
                <a:solidFill>
                  <a:srgbClr val="293A55"/>
                </a:solidFill>
                <a:latin typeface="+mj-lt"/>
              </a:rPr>
              <a:t> </a:t>
            </a:r>
            <a:r>
              <a:rPr lang="ru-RU" sz="1500" dirty="0" err="1">
                <a:solidFill>
                  <a:srgbClr val="293A55"/>
                </a:solidFill>
                <a:latin typeface="+mj-lt"/>
              </a:rPr>
              <a:t>подання</a:t>
            </a:r>
            <a:r>
              <a:rPr lang="ru-RU" sz="1500" dirty="0">
                <a:solidFill>
                  <a:srgbClr val="293A55"/>
                </a:solidFill>
                <a:latin typeface="+mj-lt"/>
              </a:rPr>
              <a:t> до </a:t>
            </a:r>
            <a:r>
              <a:rPr lang="ru-RU" sz="1500" dirty="0" err="1">
                <a:solidFill>
                  <a:srgbClr val="293A55"/>
                </a:solidFill>
                <a:latin typeface="+mj-lt"/>
              </a:rPr>
              <a:t>нотаріуса</a:t>
            </a:r>
            <a:r>
              <a:rPr lang="ru-RU" sz="1500" dirty="0">
                <a:solidFill>
                  <a:srgbClr val="293A55"/>
                </a:solidFill>
                <a:latin typeface="+mj-lt"/>
              </a:rPr>
              <a:t> заяви про </a:t>
            </a:r>
            <a:r>
              <a:rPr lang="ru-RU" sz="1500" dirty="0" err="1">
                <a:solidFill>
                  <a:srgbClr val="293A55"/>
                </a:solidFill>
                <a:latin typeface="+mj-lt"/>
              </a:rPr>
              <a:t>прийняття</a:t>
            </a:r>
            <a:r>
              <a:rPr lang="ru-RU" sz="1500" dirty="0">
                <a:solidFill>
                  <a:srgbClr val="293A55"/>
                </a:solidFill>
                <a:latin typeface="+mj-lt"/>
              </a:rPr>
              <a:t> </a:t>
            </a:r>
            <a:r>
              <a:rPr lang="ru-RU" sz="1500" dirty="0" err="1">
                <a:solidFill>
                  <a:srgbClr val="293A55"/>
                </a:solidFill>
                <a:latin typeface="+mj-lt"/>
              </a:rPr>
              <a:t>спадщини</a:t>
            </a:r>
            <a:r>
              <a:rPr lang="ru-RU" sz="1500" dirty="0">
                <a:solidFill>
                  <a:srgbClr val="293A55"/>
                </a:solidFill>
                <a:latin typeface="+mj-lt"/>
              </a:rPr>
              <a:t> </a:t>
            </a:r>
            <a:r>
              <a:rPr lang="ru-RU" sz="1500" dirty="0" err="1">
                <a:solidFill>
                  <a:srgbClr val="293A55"/>
                </a:solidFill>
                <a:latin typeface="+mj-lt"/>
              </a:rPr>
              <a:t>прийняв</a:t>
            </a:r>
            <a:r>
              <a:rPr lang="ru-RU" sz="1500" dirty="0">
                <a:solidFill>
                  <a:srgbClr val="293A55"/>
                </a:solidFill>
                <a:latin typeface="+mj-lt"/>
              </a:rPr>
              <a:t> </a:t>
            </a:r>
            <a:r>
              <a:rPr lang="ru-RU" sz="1500" dirty="0" err="1">
                <a:solidFill>
                  <a:srgbClr val="293A55"/>
                </a:solidFill>
                <a:latin typeface="+mj-lt"/>
              </a:rPr>
              <a:t>спадщину</a:t>
            </a:r>
            <a:r>
              <a:rPr lang="ru-RU" sz="1500" dirty="0">
                <a:solidFill>
                  <a:srgbClr val="293A55"/>
                </a:solidFill>
                <a:latin typeface="+mj-lt"/>
              </a:rPr>
              <a:t> і </a:t>
            </a:r>
            <a:r>
              <a:rPr lang="ru-RU" sz="1500" dirty="0" err="1">
                <a:solidFill>
                  <a:srgbClr val="293A55"/>
                </a:solidFill>
                <a:latin typeface="+mj-lt"/>
              </a:rPr>
              <a:t>успадкував</a:t>
            </a:r>
            <a:r>
              <a:rPr lang="ru-RU" sz="1500" dirty="0">
                <a:solidFill>
                  <a:srgbClr val="293A55"/>
                </a:solidFill>
                <a:latin typeface="+mj-lt"/>
              </a:rPr>
              <a:t> право на 1/ 2 </a:t>
            </a:r>
            <a:r>
              <a:rPr lang="ru-RU" sz="1500" dirty="0" err="1">
                <a:solidFill>
                  <a:srgbClr val="293A55"/>
                </a:solidFill>
                <a:latin typeface="+mj-lt"/>
              </a:rPr>
              <a:t>частку</a:t>
            </a:r>
            <a:r>
              <a:rPr lang="ru-RU" sz="1500" dirty="0">
                <a:solidFill>
                  <a:srgbClr val="293A55"/>
                </a:solidFill>
                <a:latin typeface="+mj-lt"/>
              </a:rPr>
              <a:t> </a:t>
            </a:r>
            <a:r>
              <a:rPr lang="ru-RU" sz="1500" dirty="0" err="1">
                <a:solidFill>
                  <a:srgbClr val="293A55"/>
                </a:solidFill>
                <a:latin typeface="+mj-lt"/>
              </a:rPr>
              <a:t>зазначеного</a:t>
            </a:r>
            <a:r>
              <a:rPr lang="ru-RU" sz="1500" dirty="0">
                <a:solidFill>
                  <a:srgbClr val="293A55"/>
                </a:solidFill>
                <a:latin typeface="+mj-lt"/>
              </a:rPr>
              <a:t> </a:t>
            </a:r>
            <a:r>
              <a:rPr lang="ru-RU" sz="1500" dirty="0" err="1">
                <a:solidFill>
                  <a:srgbClr val="293A55"/>
                </a:solidFill>
                <a:latin typeface="+mj-lt"/>
              </a:rPr>
              <a:t>домоволодіння</a:t>
            </a:r>
            <a:r>
              <a:rPr lang="ru-RU" sz="1500" dirty="0">
                <a:solidFill>
                  <a:srgbClr val="293A55"/>
                </a:solidFill>
                <a:latin typeface="+mj-lt"/>
              </a:rPr>
              <a:t>.</a:t>
            </a:r>
          </a:p>
          <a:p>
            <a:pPr algn="just"/>
            <a:r>
              <a:rPr lang="ru-RU" sz="1500" dirty="0">
                <a:solidFill>
                  <a:srgbClr val="293A55"/>
                </a:solidFill>
                <a:latin typeface="+mj-lt"/>
              </a:rPr>
              <a:t>   </a:t>
            </a:r>
            <a:r>
              <a:rPr lang="ru-RU" sz="1500" dirty="0" err="1">
                <a:solidFill>
                  <a:srgbClr val="293A55"/>
                </a:solidFill>
                <a:latin typeface="+mj-lt"/>
              </a:rPr>
              <a:t>Встановивши</a:t>
            </a:r>
            <a:r>
              <a:rPr lang="ru-RU" sz="1500" dirty="0">
                <a:solidFill>
                  <a:srgbClr val="293A55"/>
                </a:solidFill>
                <a:latin typeface="+mj-lt"/>
              </a:rPr>
              <a:t> </a:t>
            </a:r>
            <a:r>
              <a:rPr lang="ru-RU" sz="1500" dirty="0" err="1">
                <a:solidFill>
                  <a:srgbClr val="293A55"/>
                </a:solidFill>
                <a:latin typeface="+mj-lt"/>
              </a:rPr>
              <a:t>вказані</a:t>
            </a:r>
            <a:r>
              <a:rPr lang="ru-RU" sz="1500" dirty="0">
                <a:solidFill>
                  <a:srgbClr val="293A55"/>
                </a:solidFill>
                <a:latin typeface="+mj-lt"/>
              </a:rPr>
              <a:t> </a:t>
            </a:r>
            <a:r>
              <a:rPr lang="ru-RU" sz="1500" dirty="0" err="1">
                <a:solidFill>
                  <a:srgbClr val="293A55"/>
                </a:solidFill>
                <a:latin typeface="+mj-lt"/>
              </a:rPr>
              <a:t>обставини</a:t>
            </a:r>
            <a:r>
              <a:rPr lang="ru-RU" sz="1500" dirty="0">
                <a:solidFill>
                  <a:srgbClr val="293A55"/>
                </a:solidFill>
                <a:latin typeface="+mj-lt"/>
              </a:rPr>
              <a:t>, </a:t>
            </a:r>
            <a:r>
              <a:rPr lang="ru-RU" sz="1500" dirty="0" err="1">
                <a:solidFill>
                  <a:srgbClr val="293A55"/>
                </a:solidFill>
                <a:latin typeface="+mj-lt"/>
              </a:rPr>
              <a:t>апеляційний</a:t>
            </a:r>
            <a:r>
              <a:rPr lang="ru-RU" sz="1500" dirty="0">
                <a:solidFill>
                  <a:srgbClr val="293A55"/>
                </a:solidFill>
                <a:latin typeface="+mj-lt"/>
              </a:rPr>
              <a:t> суд </a:t>
            </a:r>
            <a:r>
              <a:rPr lang="ru-RU" sz="1500" dirty="0" err="1">
                <a:solidFill>
                  <a:srgbClr val="293A55"/>
                </a:solidFill>
                <a:latin typeface="+mj-lt"/>
              </a:rPr>
              <a:t>дійшов</a:t>
            </a:r>
            <a:r>
              <a:rPr lang="ru-RU" sz="1500" dirty="0">
                <a:solidFill>
                  <a:srgbClr val="293A55"/>
                </a:solidFill>
                <a:latin typeface="+mj-lt"/>
              </a:rPr>
              <a:t> </a:t>
            </a:r>
            <a:r>
              <a:rPr lang="ru-RU" sz="1500" dirty="0" err="1">
                <a:solidFill>
                  <a:srgbClr val="293A55"/>
                </a:solidFill>
                <a:latin typeface="+mj-lt"/>
              </a:rPr>
              <a:t>обґрунтованого</a:t>
            </a:r>
            <a:r>
              <a:rPr lang="ru-RU" sz="1500" dirty="0">
                <a:solidFill>
                  <a:srgbClr val="293A55"/>
                </a:solidFill>
                <a:latin typeface="+mj-lt"/>
              </a:rPr>
              <a:t> </a:t>
            </a:r>
            <a:r>
              <a:rPr lang="ru-RU" sz="1500" dirty="0" err="1">
                <a:solidFill>
                  <a:srgbClr val="293A55"/>
                </a:solidFill>
                <a:latin typeface="+mj-lt"/>
              </a:rPr>
              <a:t>висновку</a:t>
            </a:r>
            <a:r>
              <a:rPr lang="ru-RU" sz="1500" dirty="0">
                <a:solidFill>
                  <a:srgbClr val="293A55"/>
                </a:solidFill>
                <a:latin typeface="+mj-lt"/>
              </a:rPr>
              <a:t>, </a:t>
            </a:r>
            <a:r>
              <a:rPr lang="ru-RU" sz="1500" dirty="0" err="1">
                <a:solidFill>
                  <a:srgbClr val="293A55"/>
                </a:solidFill>
                <a:latin typeface="+mj-lt"/>
              </a:rPr>
              <a:t>що</a:t>
            </a:r>
            <a:r>
              <a:rPr lang="ru-RU" sz="1500" dirty="0">
                <a:solidFill>
                  <a:srgbClr val="293A55"/>
                </a:solidFill>
                <a:latin typeface="+mj-lt"/>
              </a:rPr>
              <a:t> </a:t>
            </a:r>
            <a:r>
              <a:rPr lang="ru-RU" sz="1500" dirty="0" err="1">
                <a:solidFill>
                  <a:srgbClr val="293A55"/>
                </a:solidFill>
                <a:latin typeface="+mj-lt"/>
              </a:rPr>
              <a:t>згідно</a:t>
            </a:r>
            <a:r>
              <a:rPr lang="ru-RU" sz="1500" dirty="0">
                <a:solidFill>
                  <a:srgbClr val="293A55"/>
                </a:solidFill>
                <a:latin typeface="+mj-lt"/>
              </a:rPr>
              <a:t> </a:t>
            </a:r>
            <a:r>
              <a:rPr lang="ru-RU" sz="1500" dirty="0" err="1">
                <a:solidFill>
                  <a:srgbClr val="293A55"/>
                </a:solidFill>
                <a:latin typeface="+mj-lt"/>
              </a:rPr>
              <a:t>зі</a:t>
            </a:r>
            <a:r>
              <a:rPr lang="ru-RU" sz="1500" dirty="0">
                <a:solidFill>
                  <a:srgbClr val="293A55"/>
                </a:solidFill>
                <a:latin typeface="+mj-lt"/>
              </a:rPr>
              <a:t> </a:t>
            </a:r>
            <a:r>
              <a:rPr lang="ru-RU" sz="1500" dirty="0" err="1">
                <a:solidFill>
                  <a:srgbClr val="293A55"/>
                </a:solidFill>
                <a:latin typeface="+mj-lt"/>
              </a:rPr>
              <a:t>статтею</a:t>
            </a:r>
            <a:r>
              <a:rPr lang="ru-RU" sz="1500" dirty="0">
                <a:solidFill>
                  <a:srgbClr val="293A55"/>
                </a:solidFill>
                <a:latin typeface="+mj-lt"/>
              </a:rPr>
              <a:t> 1261 ЦК </a:t>
            </a:r>
            <a:r>
              <a:rPr lang="ru-RU" sz="1500" dirty="0" err="1">
                <a:solidFill>
                  <a:srgbClr val="293A55"/>
                </a:solidFill>
                <a:latin typeface="+mj-lt"/>
              </a:rPr>
              <a:t>України</a:t>
            </a:r>
            <a:r>
              <a:rPr lang="ru-RU" sz="1500" dirty="0">
                <a:solidFill>
                  <a:srgbClr val="293A55"/>
                </a:solidFill>
                <a:latin typeface="+mj-lt"/>
              </a:rPr>
              <a:t> ОСОБА_2 </a:t>
            </a:r>
            <a:r>
              <a:rPr lang="ru-RU" sz="1500" dirty="0" err="1">
                <a:solidFill>
                  <a:srgbClr val="293A55"/>
                </a:solidFill>
                <a:latin typeface="+mj-lt"/>
              </a:rPr>
              <a:t>належить</a:t>
            </a:r>
            <a:r>
              <a:rPr lang="ru-RU" sz="1500" dirty="0">
                <a:solidFill>
                  <a:srgbClr val="293A55"/>
                </a:solidFill>
                <a:latin typeface="+mj-lt"/>
              </a:rPr>
              <a:t> право на </a:t>
            </a:r>
            <a:r>
              <a:rPr lang="ru-RU" sz="1500" dirty="0" err="1">
                <a:solidFill>
                  <a:srgbClr val="293A55"/>
                </a:solidFill>
                <a:latin typeface="+mj-lt"/>
              </a:rPr>
              <a:t>спадкування</a:t>
            </a:r>
            <a:r>
              <a:rPr lang="ru-RU" sz="1500" dirty="0">
                <a:solidFill>
                  <a:srgbClr val="293A55"/>
                </a:solidFill>
                <a:latin typeface="+mj-lt"/>
              </a:rPr>
              <a:t> за законом як </a:t>
            </a:r>
            <a:r>
              <a:rPr lang="ru-RU" sz="1500" dirty="0" err="1">
                <a:solidFill>
                  <a:srgbClr val="293A55"/>
                </a:solidFill>
                <a:latin typeface="+mj-lt"/>
              </a:rPr>
              <a:t>дитині</a:t>
            </a:r>
            <a:r>
              <a:rPr lang="ru-RU" sz="1500" dirty="0">
                <a:solidFill>
                  <a:srgbClr val="293A55"/>
                </a:solidFill>
                <a:latin typeface="+mj-lt"/>
              </a:rPr>
              <a:t> </a:t>
            </a:r>
            <a:r>
              <a:rPr lang="ru-RU" sz="1500" dirty="0" err="1">
                <a:solidFill>
                  <a:srgbClr val="293A55"/>
                </a:solidFill>
                <a:latin typeface="+mj-lt"/>
              </a:rPr>
              <a:t>після</a:t>
            </a:r>
            <a:r>
              <a:rPr lang="ru-RU" sz="1500" dirty="0">
                <a:solidFill>
                  <a:srgbClr val="293A55"/>
                </a:solidFill>
                <a:latin typeface="+mj-lt"/>
              </a:rPr>
              <a:t> </a:t>
            </a:r>
            <a:r>
              <a:rPr lang="ru-RU" sz="1500" dirty="0" err="1">
                <a:solidFill>
                  <a:srgbClr val="293A55"/>
                </a:solidFill>
                <a:latin typeface="+mj-lt"/>
              </a:rPr>
              <a:t>смерті</a:t>
            </a:r>
            <a:r>
              <a:rPr lang="ru-RU" sz="1500" dirty="0">
                <a:solidFill>
                  <a:srgbClr val="293A55"/>
                </a:solidFill>
                <a:latin typeface="+mj-lt"/>
              </a:rPr>
              <a:t> батька ОСОБА_6 , а не </a:t>
            </a:r>
            <a:r>
              <a:rPr lang="ru-RU" sz="1500" dirty="0" err="1">
                <a:solidFill>
                  <a:srgbClr val="293A55"/>
                </a:solidFill>
                <a:latin typeface="+mj-lt"/>
              </a:rPr>
              <a:t>відповідно</a:t>
            </a:r>
            <a:r>
              <a:rPr lang="ru-RU" sz="1500" dirty="0">
                <a:solidFill>
                  <a:srgbClr val="293A55"/>
                </a:solidFill>
                <a:latin typeface="+mj-lt"/>
              </a:rPr>
              <a:t> до </a:t>
            </a:r>
            <a:r>
              <a:rPr lang="ru-RU" sz="1500" dirty="0" err="1">
                <a:solidFill>
                  <a:srgbClr val="293A55"/>
                </a:solidFill>
                <a:latin typeface="+mj-lt"/>
              </a:rPr>
              <a:t>статті</a:t>
            </a:r>
            <a:r>
              <a:rPr lang="ru-RU" sz="1500" dirty="0">
                <a:solidFill>
                  <a:srgbClr val="293A55"/>
                </a:solidFill>
                <a:latin typeface="+mj-lt"/>
              </a:rPr>
              <a:t> 1276 </a:t>
            </a:r>
            <a:r>
              <a:rPr lang="ru-RU" sz="1500" dirty="0" err="1">
                <a:solidFill>
                  <a:srgbClr val="293A55"/>
                </a:solidFill>
                <a:latin typeface="+mj-lt"/>
              </a:rPr>
              <a:t>цього</a:t>
            </a:r>
            <a:r>
              <a:rPr lang="ru-RU" sz="1500" dirty="0">
                <a:solidFill>
                  <a:srgbClr val="293A55"/>
                </a:solidFill>
                <a:latin typeface="+mj-lt"/>
              </a:rPr>
              <a:t> Кодексу у порядку </a:t>
            </a:r>
            <a:r>
              <a:rPr lang="ru-RU" sz="1500" dirty="0" err="1">
                <a:solidFill>
                  <a:srgbClr val="293A55"/>
                </a:solidFill>
                <a:latin typeface="+mj-lt"/>
              </a:rPr>
              <a:t>спадкової</a:t>
            </a:r>
            <a:r>
              <a:rPr lang="ru-RU" sz="1500" dirty="0">
                <a:solidFill>
                  <a:srgbClr val="293A55"/>
                </a:solidFill>
                <a:latin typeface="+mj-lt"/>
              </a:rPr>
              <a:t> </a:t>
            </a:r>
            <a:r>
              <a:rPr lang="ru-RU" sz="1500" dirty="0" err="1">
                <a:solidFill>
                  <a:srgbClr val="293A55"/>
                </a:solidFill>
                <a:latin typeface="+mj-lt"/>
              </a:rPr>
              <a:t>трансмісії</a:t>
            </a:r>
            <a:r>
              <a:rPr lang="ru-RU" sz="1500" dirty="0">
                <a:solidFill>
                  <a:srgbClr val="293A55"/>
                </a:solidFill>
                <a:latin typeface="+mj-lt"/>
              </a:rPr>
              <a:t>, як </a:t>
            </a:r>
            <a:r>
              <a:rPr lang="ru-RU" sz="1500" dirty="0" err="1">
                <a:solidFill>
                  <a:srgbClr val="293A55"/>
                </a:solidFill>
                <a:latin typeface="+mj-lt"/>
              </a:rPr>
              <a:t>помилково</a:t>
            </a:r>
            <a:r>
              <a:rPr lang="ru-RU" sz="1500" dirty="0">
                <a:solidFill>
                  <a:srgbClr val="293A55"/>
                </a:solidFill>
                <a:latin typeface="+mj-lt"/>
              </a:rPr>
              <a:t> </a:t>
            </a:r>
            <a:r>
              <a:rPr lang="ru-RU" sz="1500" dirty="0" err="1">
                <a:solidFill>
                  <a:srgbClr val="293A55"/>
                </a:solidFill>
                <a:latin typeface="+mj-lt"/>
              </a:rPr>
              <a:t>вважав</a:t>
            </a:r>
            <a:r>
              <a:rPr lang="ru-RU" sz="1500" dirty="0">
                <a:solidFill>
                  <a:srgbClr val="293A55"/>
                </a:solidFill>
                <a:latin typeface="+mj-lt"/>
              </a:rPr>
              <a:t> суд </a:t>
            </a:r>
            <a:r>
              <a:rPr lang="ru-RU" sz="1500" dirty="0" err="1">
                <a:solidFill>
                  <a:srgbClr val="293A55"/>
                </a:solidFill>
                <a:latin typeface="+mj-lt"/>
              </a:rPr>
              <a:t>першої</a:t>
            </a:r>
            <a:r>
              <a:rPr lang="ru-RU" sz="1500" dirty="0">
                <a:solidFill>
                  <a:srgbClr val="293A55"/>
                </a:solidFill>
                <a:latin typeface="+mj-lt"/>
              </a:rPr>
              <a:t> </a:t>
            </a:r>
            <a:r>
              <a:rPr lang="ru-RU" sz="1500" dirty="0" err="1">
                <a:solidFill>
                  <a:srgbClr val="293A55"/>
                </a:solidFill>
                <a:latin typeface="+mj-lt"/>
              </a:rPr>
              <a:t>інстанції</a:t>
            </a:r>
            <a:r>
              <a:rPr lang="ru-RU" sz="1500" dirty="0">
                <a:solidFill>
                  <a:srgbClr val="293A55"/>
                </a:solidFill>
                <a:latin typeface="+mj-lt"/>
              </a:rPr>
              <a:t>.</a:t>
            </a:r>
          </a:p>
          <a:p>
            <a:pPr algn="just"/>
            <a:r>
              <a:rPr lang="ru-RU" sz="1500" dirty="0">
                <a:solidFill>
                  <a:srgbClr val="293A55"/>
                </a:solidFill>
                <a:latin typeface="+mj-lt"/>
              </a:rPr>
              <a:t>   Доводи </a:t>
            </a:r>
            <a:r>
              <a:rPr lang="ru-RU" sz="1500" dirty="0" err="1">
                <a:solidFill>
                  <a:srgbClr val="293A55"/>
                </a:solidFill>
                <a:latin typeface="+mj-lt"/>
              </a:rPr>
              <a:t>касаційної</a:t>
            </a:r>
            <a:r>
              <a:rPr lang="ru-RU" sz="1500" dirty="0">
                <a:solidFill>
                  <a:srgbClr val="293A55"/>
                </a:solidFill>
                <a:latin typeface="+mj-lt"/>
              </a:rPr>
              <a:t> </a:t>
            </a:r>
            <a:r>
              <a:rPr lang="ru-RU" sz="1500" dirty="0" err="1">
                <a:solidFill>
                  <a:srgbClr val="293A55"/>
                </a:solidFill>
                <a:latin typeface="+mj-lt"/>
              </a:rPr>
              <a:t>скарги</a:t>
            </a:r>
            <a:r>
              <a:rPr lang="ru-RU" sz="1500" dirty="0">
                <a:solidFill>
                  <a:srgbClr val="293A55"/>
                </a:solidFill>
                <a:latin typeface="+mj-lt"/>
              </a:rPr>
              <a:t> про </a:t>
            </a:r>
            <a:r>
              <a:rPr lang="ru-RU" sz="1500" dirty="0" err="1">
                <a:solidFill>
                  <a:srgbClr val="293A55"/>
                </a:solidFill>
                <a:latin typeface="+mj-lt"/>
              </a:rPr>
              <a:t>відсутність</a:t>
            </a:r>
            <a:r>
              <a:rPr lang="ru-RU" sz="1500" dirty="0">
                <a:solidFill>
                  <a:srgbClr val="293A55"/>
                </a:solidFill>
                <a:latin typeface="+mj-lt"/>
              </a:rPr>
              <a:t> у ОСОБА_2 права на </a:t>
            </a:r>
            <a:r>
              <a:rPr lang="ru-RU" sz="1500" dirty="0" err="1">
                <a:solidFill>
                  <a:srgbClr val="293A55"/>
                </a:solidFill>
                <a:latin typeface="+mj-lt"/>
              </a:rPr>
              <a:t>спадкове</a:t>
            </a:r>
            <a:r>
              <a:rPr lang="ru-RU" sz="1500" dirty="0">
                <a:solidFill>
                  <a:srgbClr val="293A55"/>
                </a:solidFill>
                <a:latin typeface="+mj-lt"/>
              </a:rPr>
              <a:t> </a:t>
            </a:r>
            <a:r>
              <a:rPr lang="ru-RU" sz="1500" dirty="0" err="1">
                <a:solidFill>
                  <a:srgbClr val="293A55"/>
                </a:solidFill>
                <a:latin typeface="+mj-lt"/>
              </a:rPr>
              <a:t>майно</a:t>
            </a:r>
            <a:r>
              <a:rPr lang="ru-RU" sz="1500" dirty="0">
                <a:solidFill>
                  <a:srgbClr val="293A55"/>
                </a:solidFill>
                <a:latin typeface="+mj-lt"/>
              </a:rPr>
              <a:t> </a:t>
            </a:r>
            <a:r>
              <a:rPr lang="ru-RU" sz="1500" dirty="0" err="1">
                <a:solidFill>
                  <a:srgbClr val="293A55"/>
                </a:solidFill>
                <a:latin typeface="+mj-lt"/>
              </a:rPr>
              <a:t>спростовуються</a:t>
            </a:r>
            <a:r>
              <a:rPr lang="ru-RU" sz="1500" dirty="0">
                <a:solidFill>
                  <a:srgbClr val="293A55"/>
                </a:solidFill>
                <a:latin typeface="+mj-lt"/>
              </a:rPr>
              <a:t> </a:t>
            </a:r>
            <a:r>
              <a:rPr lang="ru-RU" sz="1500" dirty="0" err="1">
                <a:solidFill>
                  <a:srgbClr val="293A55"/>
                </a:solidFill>
                <a:latin typeface="+mj-lt"/>
              </a:rPr>
              <a:t>наведеними</a:t>
            </a:r>
            <a:r>
              <a:rPr lang="ru-RU" sz="1500" dirty="0">
                <a:solidFill>
                  <a:srgbClr val="293A55"/>
                </a:solidFill>
                <a:latin typeface="+mj-lt"/>
              </a:rPr>
              <a:t> </a:t>
            </a:r>
            <a:r>
              <a:rPr lang="ru-RU" sz="1500" dirty="0" err="1">
                <a:solidFill>
                  <a:srgbClr val="293A55"/>
                </a:solidFill>
                <a:latin typeface="+mj-lt"/>
              </a:rPr>
              <a:t>вище</a:t>
            </a:r>
            <a:r>
              <a:rPr lang="ru-RU" sz="1500" dirty="0">
                <a:solidFill>
                  <a:srgbClr val="293A55"/>
                </a:solidFill>
                <a:latin typeface="+mj-lt"/>
              </a:rPr>
              <a:t> </a:t>
            </a:r>
            <a:r>
              <a:rPr lang="ru-RU" sz="1500" dirty="0" err="1">
                <a:solidFill>
                  <a:srgbClr val="293A55"/>
                </a:solidFill>
                <a:latin typeface="+mj-lt"/>
              </a:rPr>
              <a:t>обставинами</a:t>
            </a:r>
            <a:r>
              <a:rPr lang="ru-RU" sz="1500" dirty="0">
                <a:solidFill>
                  <a:srgbClr val="293A55"/>
                </a:solidFill>
                <a:latin typeface="+mj-lt"/>
              </a:rPr>
              <a:t> </a:t>
            </a:r>
            <a:r>
              <a:rPr lang="ru-RU" sz="1500" dirty="0" err="1">
                <a:solidFill>
                  <a:srgbClr val="293A55"/>
                </a:solidFill>
                <a:latin typeface="+mj-lt"/>
              </a:rPr>
              <a:t>справи</a:t>
            </a:r>
            <a:r>
              <a:rPr lang="ru-RU" sz="1500" dirty="0">
                <a:solidFill>
                  <a:srgbClr val="293A55"/>
                </a:solidFill>
                <a:latin typeface="+mj-lt"/>
              </a:rPr>
              <a:t> та </a:t>
            </a:r>
            <a:r>
              <a:rPr lang="ru-RU" sz="1500" dirty="0" err="1">
                <a:solidFill>
                  <a:srgbClr val="293A55"/>
                </a:solidFill>
                <a:latin typeface="+mj-lt"/>
              </a:rPr>
              <a:t>висновками</a:t>
            </a:r>
            <a:r>
              <a:rPr lang="ru-RU" sz="1500" dirty="0">
                <a:solidFill>
                  <a:srgbClr val="293A55"/>
                </a:solidFill>
                <a:latin typeface="+mj-lt"/>
              </a:rPr>
              <a:t> суду. Факт того, </a:t>
            </a:r>
            <a:r>
              <a:rPr lang="ru-RU" sz="1500" dirty="0" err="1">
                <a:solidFill>
                  <a:srgbClr val="293A55"/>
                </a:solidFill>
                <a:latin typeface="+mj-lt"/>
              </a:rPr>
              <a:t>що</a:t>
            </a:r>
            <a:r>
              <a:rPr lang="ru-RU" sz="1500" dirty="0">
                <a:solidFill>
                  <a:srgbClr val="293A55"/>
                </a:solidFill>
                <a:latin typeface="+mj-lt"/>
              </a:rPr>
              <a:t> ОСОБА_6 за </a:t>
            </a:r>
            <a:r>
              <a:rPr lang="ru-RU" sz="1500" dirty="0" err="1">
                <a:solidFill>
                  <a:srgbClr val="293A55"/>
                </a:solidFill>
                <a:latin typeface="+mj-lt"/>
              </a:rPr>
              <a:t>життя</a:t>
            </a:r>
            <a:r>
              <a:rPr lang="ru-RU" sz="1500" dirty="0">
                <a:solidFill>
                  <a:srgbClr val="293A55"/>
                </a:solidFill>
                <a:latin typeface="+mj-lt"/>
              </a:rPr>
              <a:t> не оформив </a:t>
            </a:r>
            <a:r>
              <a:rPr lang="ru-RU" sz="1500" dirty="0" err="1">
                <a:solidFill>
                  <a:srgbClr val="293A55"/>
                </a:solidFill>
                <a:latin typeface="+mj-lt"/>
              </a:rPr>
              <a:t>свого</a:t>
            </a:r>
            <a:r>
              <a:rPr lang="ru-RU" sz="1500" dirty="0">
                <a:solidFill>
                  <a:srgbClr val="293A55"/>
                </a:solidFill>
                <a:latin typeface="+mj-lt"/>
              </a:rPr>
              <a:t> права на </a:t>
            </a:r>
            <a:r>
              <a:rPr lang="ru-RU" sz="1500" dirty="0" err="1">
                <a:solidFill>
                  <a:srgbClr val="293A55"/>
                </a:solidFill>
                <a:latin typeface="+mj-lt"/>
              </a:rPr>
              <a:t>спадкове</a:t>
            </a:r>
            <a:r>
              <a:rPr lang="ru-RU" sz="1500" dirty="0">
                <a:solidFill>
                  <a:srgbClr val="293A55"/>
                </a:solidFill>
                <a:latin typeface="+mj-lt"/>
              </a:rPr>
              <a:t> </a:t>
            </a:r>
            <a:r>
              <a:rPr lang="ru-RU" sz="1500" dirty="0" err="1">
                <a:solidFill>
                  <a:srgbClr val="293A55"/>
                </a:solidFill>
                <a:latin typeface="+mj-lt"/>
              </a:rPr>
              <a:t>майно</a:t>
            </a:r>
            <a:r>
              <a:rPr lang="ru-RU" sz="1500" dirty="0">
                <a:solidFill>
                  <a:srgbClr val="293A55"/>
                </a:solidFill>
                <a:latin typeface="+mj-lt"/>
              </a:rPr>
              <a:t> </a:t>
            </a:r>
            <a:r>
              <a:rPr lang="ru-RU" sz="1500" dirty="0" err="1">
                <a:solidFill>
                  <a:srgbClr val="293A55"/>
                </a:solidFill>
                <a:latin typeface="+mj-lt"/>
              </a:rPr>
              <a:t>після</a:t>
            </a:r>
            <a:r>
              <a:rPr lang="ru-RU" sz="1500" dirty="0">
                <a:solidFill>
                  <a:srgbClr val="293A55"/>
                </a:solidFill>
                <a:latin typeface="+mj-lt"/>
              </a:rPr>
              <a:t> </a:t>
            </a:r>
            <a:r>
              <a:rPr lang="ru-RU" sz="1500" dirty="0" err="1">
                <a:solidFill>
                  <a:srgbClr val="293A55"/>
                </a:solidFill>
                <a:latin typeface="+mj-lt"/>
              </a:rPr>
              <a:t>смерті</a:t>
            </a:r>
            <a:r>
              <a:rPr lang="ru-RU" sz="1500" dirty="0">
                <a:solidFill>
                  <a:srgbClr val="293A55"/>
                </a:solidFill>
                <a:latin typeface="+mj-lt"/>
              </a:rPr>
              <a:t> </a:t>
            </a:r>
            <a:r>
              <a:rPr lang="ru-RU" sz="1500" dirty="0" err="1">
                <a:solidFill>
                  <a:srgbClr val="293A55"/>
                </a:solidFill>
                <a:latin typeface="+mj-lt"/>
              </a:rPr>
              <a:t>матері</a:t>
            </a:r>
            <a:r>
              <a:rPr lang="ru-RU" sz="1500" dirty="0">
                <a:solidFill>
                  <a:srgbClr val="293A55"/>
                </a:solidFill>
                <a:latin typeface="+mj-lt"/>
              </a:rPr>
              <a:t>, не </a:t>
            </a:r>
            <a:r>
              <a:rPr lang="ru-RU" sz="1500" dirty="0" err="1">
                <a:solidFill>
                  <a:srgbClr val="293A55"/>
                </a:solidFill>
                <a:latin typeface="+mj-lt"/>
              </a:rPr>
              <a:t>має</a:t>
            </a:r>
            <a:r>
              <a:rPr lang="ru-RU" sz="1500" dirty="0">
                <a:solidFill>
                  <a:srgbClr val="293A55"/>
                </a:solidFill>
                <a:latin typeface="+mj-lt"/>
              </a:rPr>
              <a:t> правового </a:t>
            </a:r>
            <a:r>
              <a:rPr lang="ru-RU" sz="1500" dirty="0" err="1">
                <a:solidFill>
                  <a:srgbClr val="293A55"/>
                </a:solidFill>
                <a:latin typeface="+mj-lt"/>
              </a:rPr>
              <a:t>значення</a:t>
            </a:r>
            <a:r>
              <a:rPr lang="ru-RU" sz="1500" dirty="0">
                <a:solidFill>
                  <a:srgbClr val="293A55"/>
                </a:solidFill>
                <a:latin typeface="+mj-lt"/>
              </a:rPr>
              <a:t> для </a:t>
            </a:r>
            <a:r>
              <a:rPr lang="ru-RU" sz="1500" dirty="0" err="1">
                <a:solidFill>
                  <a:srgbClr val="293A55"/>
                </a:solidFill>
                <a:latin typeface="+mj-lt"/>
              </a:rPr>
              <a:t>вирішення</a:t>
            </a:r>
            <a:r>
              <a:rPr lang="ru-RU" sz="1500" dirty="0">
                <a:solidFill>
                  <a:srgbClr val="293A55"/>
                </a:solidFill>
                <a:latin typeface="+mj-lt"/>
              </a:rPr>
              <a:t> </a:t>
            </a:r>
            <a:r>
              <a:rPr lang="ru-RU" sz="1500" dirty="0" err="1">
                <a:solidFill>
                  <a:srgbClr val="293A55"/>
                </a:solidFill>
                <a:latin typeface="+mj-lt"/>
              </a:rPr>
              <a:t>питання</a:t>
            </a:r>
            <a:r>
              <a:rPr lang="ru-RU" sz="1500" dirty="0">
                <a:solidFill>
                  <a:srgbClr val="293A55"/>
                </a:solidFill>
                <a:latin typeface="+mj-lt"/>
              </a:rPr>
              <a:t> </a:t>
            </a:r>
            <a:r>
              <a:rPr lang="ru-RU" sz="1500" dirty="0" err="1">
                <a:solidFill>
                  <a:srgbClr val="293A55"/>
                </a:solidFill>
                <a:latin typeface="+mj-lt"/>
              </a:rPr>
              <a:t>щодо</a:t>
            </a:r>
            <a:r>
              <a:rPr lang="ru-RU" sz="1500" dirty="0">
                <a:solidFill>
                  <a:srgbClr val="293A55"/>
                </a:solidFill>
                <a:latin typeface="+mj-lt"/>
              </a:rPr>
              <a:t> </a:t>
            </a:r>
            <a:r>
              <a:rPr lang="ru-RU" sz="1500" dirty="0" err="1">
                <a:solidFill>
                  <a:srgbClr val="293A55"/>
                </a:solidFill>
                <a:latin typeface="+mj-lt"/>
              </a:rPr>
              <a:t>наявності</a:t>
            </a:r>
            <a:r>
              <a:rPr lang="ru-RU" sz="1500" dirty="0">
                <a:solidFill>
                  <a:srgbClr val="293A55"/>
                </a:solidFill>
                <a:latin typeface="+mj-lt"/>
              </a:rPr>
              <a:t> права на </a:t>
            </a:r>
            <a:r>
              <a:rPr lang="ru-RU" sz="1500" dirty="0" err="1">
                <a:solidFill>
                  <a:srgbClr val="293A55"/>
                </a:solidFill>
                <a:latin typeface="+mj-lt"/>
              </a:rPr>
              <a:t>це</a:t>
            </a:r>
            <a:r>
              <a:rPr lang="ru-RU" sz="1500" dirty="0">
                <a:solidFill>
                  <a:srgbClr val="293A55"/>
                </a:solidFill>
                <a:latin typeface="+mj-lt"/>
              </a:rPr>
              <a:t> </a:t>
            </a:r>
            <a:r>
              <a:rPr lang="ru-RU" sz="1500" dirty="0" err="1">
                <a:solidFill>
                  <a:srgbClr val="293A55"/>
                </a:solidFill>
                <a:latin typeface="+mj-lt"/>
              </a:rPr>
              <a:t>майно</a:t>
            </a:r>
            <a:r>
              <a:rPr lang="ru-RU" sz="1500" dirty="0">
                <a:solidFill>
                  <a:srgbClr val="293A55"/>
                </a:solidFill>
                <a:latin typeface="+mj-lt"/>
              </a:rPr>
              <a:t> у </a:t>
            </a:r>
            <a:r>
              <a:rPr lang="ru-RU" sz="1500" dirty="0" err="1">
                <a:solidFill>
                  <a:srgbClr val="293A55"/>
                </a:solidFill>
                <a:latin typeface="+mj-lt"/>
              </a:rPr>
              <a:t>його</a:t>
            </a:r>
            <a:r>
              <a:rPr lang="ru-RU" sz="1500" dirty="0">
                <a:solidFill>
                  <a:srgbClr val="293A55"/>
                </a:solidFill>
                <a:latin typeface="+mj-lt"/>
              </a:rPr>
              <a:t> </a:t>
            </a:r>
            <a:r>
              <a:rPr lang="ru-RU" sz="1500" dirty="0" err="1">
                <a:solidFill>
                  <a:srgbClr val="293A55"/>
                </a:solidFill>
                <a:latin typeface="+mj-lt"/>
              </a:rPr>
              <a:t>спадкоємців</a:t>
            </a:r>
            <a:r>
              <a:rPr lang="ru-RU" sz="1500" dirty="0">
                <a:solidFill>
                  <a:srgbClr val="293A55"/>
                </a:solidFill>
                <a:latin typeface="+mj-lt"/>
              </a:rPr>
              <a:t>, </a:t>
            </a:r>
            <a:r>
              <a:rPr lang="ru-RU" sz="1500" dirty="0" err="1">
                <a:solidFill>
                  <a:srgbClr val="293A55"/>
                </a:solidFill>
                <a:latin typeface="+mj-lt"/>
              </a:rPr>
              <a:t>оскільки</a:t>
            </a:r>
            <a:r>
              <a:rPr lang="ru-RU" sz="1500" dirty="0">
                <a:solidFill>
                  <a:srgbClr val="293A55"/>
                </a:solidFill>
                <a:latin typeface="+mj-lt"/>
              </a:rPr>
              <a:t> </a:t>
            </a:r>
            <a:r>
              <a:rPr lang="ru-RU" sz="1500" dirty="0" err="1">
                <a:solidFill>
                  <a:srgbClr val="293A55"/>
                </a:solidFill>
                <a:latin typeface="+mj-lt"/>
              </a:rPr>
              <a:t>відповідно</a:t>
            </a:r>
            <a:r>
              <a:rPr lang="ru-RU" sz="1500" dirty="0">
                <a:solidFill>
                  <a:srgbClr val="293A55"/>
                </a:solidFill>
                <a:latin typeface="+mj-lt"/>
              </a:rPr>
              <a:t> до </a:t>
            </a:r>
            <a:r>
              <a:rPr lang="ru-RU" sz="1500" dirty="0" err="1">
                <a:solidFill>
                  <a:srgbClr val="293A55"/>
                </a:solidFill>
                <a:latin typeface="+mj-lt"/>
              </a:rPr>
              <a:t>частини</a:t>
            </a:r>
            <a:r>
              <a:rPr lang="ru-RU" sz="1500" dirty="0">
                <a:solidFill>
                  <a:srgbClr val="293A55"/>
                </a:solidFill>
                <a:latin typeface="+mj-lt"/>
              </a:rPr>
              <a:t> </a:t>
            </a:r>
            <a:r>
              <a:rPr lang="ru-RU" sz="1500" dirty="0" err="1">
                <a:solidFill>
                  <a:srgbClr val="293A55"/>
                </a:solidFill>
                <a:latin typeface="+mj-lt"/>
              </a:rPr>
              <a:t>третьої</a:t>
            </a:r>
            <a:r>
              <a:rPr lang="ru-RU" sz="1500" dirty="0">
                <a:solidFill>
                  <a:srgbClr val="293A55"/>
                </a:solidFill>
                <a:latin typeface="+mj-lt"/>
              </a:rPr>
              <a:t> </a:t>
            </a:r>
            <a:r>
              <a:rPr lang="ru-RU" sz="1500" dirty="0" err="1">
                <a:solidFill>
                  <a:srgbClr val="293A55"/>
                </a:solidFill>
                <a:latin typeface="+mj-lt"/>
              </a:rPr>
              <a:t>статті</a:t>
            </a:r>
            <a:r>
              <a:rPr lang="ru-RU" sz="1500" dirty="0">
                <a:solidFill>
                  <a:srgbClr val="293A55"/>
                </a:solidFill>
                <a:latin typeface="+mj-lt"/>
              </a:rPr>
              <a:t> 1296 ЦК </a:t>
            </a:r>
            <a:r>
              <a:rPr lang="ru-RU" sz="1500" dirty="0" err="1">
                <a:solidFill>
                  <a:srgbClr val="293A55"/>
                </a:solidFill>
                <a:latin typeface="+mj-lt"/>
              </a:rPr>
              <a:t>України</a:t>
            </a:r>
            <a:r>
              <a:rPr lang="ru-RU" sz="1500" dirty="0">
                <a:solidFill>
                  <a:srgbClr val="293A55"/>
                </a:solidFill>
                <a:latin typeface="+mj-lt"/>
              </a:rPr>
              <a:t> </a:t>
            </a:r>
            <a:r>
              <a:rPr lang="ru-RU" sz="1500" dirty="0" err="1">
                <a:solidFill>
                  <a:srgbClr val="293A55"/>
                </a:solidFill>
                <a:latin typeface="+mj-lt"/>
              </a:rPr>
              <a:t>відсутність</a:t>
            </a:r>
            <a:r>
              <a:rPr lang="ru-RU" sz="1500" dirty="0">
                <a:solidFill>
                  <a:srgbClr val="293A55"/>
                </a:solidFill>
                <a:latin typeface="+mj-lt"/>
              </a:rPr>
              <a:t> </a:t>
            </a:r>
            <a:r>
              <a:rPr lang="ru-RU" sz="1500" dirty="0" err="1">
                <a:solidFill>
                  <a:srgbClr val="293A55"/>
                </a:solidFill>
                <a:latin typeface="+mj-lt"/>
              </a:rPr>
              <a:t>свідоцтва</a:t>
            </a:r>
            <a:r>
              <a:rPr lang="ru-RU" sz="1500" dirty="0">
                <a:solidFill>
                  <a:srgbClr val="293A55"/>
                </a:solidFill>
                <a:latin typeface="+mj-lt"/>
              </a:rPr>
              <a:t> про право на </a:t>
            </a:r>
            <a:r>
              <a:rPr lang="ru-RU" sz="1500" dirty="0" err="1">
                <a:solidFill>
                  <a:srgbClr val="293A55"/>
                </a:solidFill>
                <a:latin typeface="+mj-lt"/>
              </a:rPr>
              <a:t>спадщину</a:t>
            </a:r>
            <a:r>
              <a:rPr lang="ru-RU" sz="1500" dirty="0">
                <a:solidFill>
                  <a:srgbClr val="293A55"/>
                </a:solidFill>
                <a:latin typeface="+mj-lt"/>
              </a:rPr>
              <a:t> не </a:t>
            </a:r>
            <a:r>
              <a:rPr lang="ru-RU" sz="1500" dirty="0" err="1">
                <a:solidFill>
                  <a:srgbClr val="293A55"/>
                </a:solidFill>
                <a:latin typeface="+mj-lt"/>
              </a:rPr>
              <a:t>позбавляє</a:t>
            </a:r>
            <a:r>
              <a:rPr lang="ru-RU" sz="1500" dirty="0">
                <a:solidFill>
                  <a:srgbClr val="293A55"/>
                </a:solidFill>
                <a:latin typeface="+mj-lt"/>
              </a:rPr>
              <a:t> </a:t>
            </a:r>
            <a:r>
              <a:rPr lang="ru-RU" sz="1500" dirty="0" err="1">
                <a:solidFill>
                  <a:srgbClr val="293A55"/>
                </a:solidFill>
                <a:latin typeface="+mj-lt"/>
              </a:rPr>
              <a:t>спадкоємця</a:t>
            </a:r>
            <a:r>
              <a:rPr lang="ru-RU" sz="1500" dirty="0">
                <a:solidFill>
                  <a:srgbClr val="293A55"/>
                </a:solidFill>
                <a:latin typeface="+mj-lt"/>
              </a:rPr>
              <a:t> права на </a:t>
            </a:r>
            <a:r>
              <a:rPr lang="ru-RU" sz="1500" dirty="0" err="1">
                <a:solidFill>
                  <a:srgbClr val="293A55"/>
                </a:solidFill>
                <a:latin typeface="+mj-lt"/>
              </a:rPr>
              <a:t>спадщину</a:t>
            </a:r>
            <a:r>
              <a:rPr lang="ru-RU" sz="1500" dirty="0">
                <a:solidFill>
                  <a:srgbClr val="293A55"/>
                </a:solidFill>
                <a:latin typeface="+mj-lt"/>
              </a:rPr>
              <a:t>.</a:t>
            </a:r>
            <a:endParaRPr lang="ru-RU" sz="1500" i="0" dirty="0">
              <a:solidFill>
                <a:srgbClr val="293A55"/>
              </a:solidFill>
              <a:effectLst/>
              <a:latin typeface="+mj-lt"/>
            </a:endParaRPr>
          </a:p>
        </p:txBody>
      </p:sp>
    </p:spTree>
    <p:extLst>
      <p:ext uri="{BB962C8B-B14F-4D97-AF65-F5344CB8AC3E}">
        <p14:creationId xmlns:p14="http://schemas.microsoft.com/office/powerpoint/2010/main" val="2096577008"/>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Заголовок 7"/>
          <p:cNvSpPr>
            <a:spLocks noGrp="1"/>
          </p:cNvSpPr>
          <p:nvPr>
            <p:ph type="title"/>
          </p:nvPr>
        </p:nvSpPr>
        <p:spPr>
          <a:xfrm>
            <a:off x="3406899" y="2499163"/>
            <a:ext cx="5312229" cy="1018837"/>
          </a:xfrm>
        </p:spPr>
        <p:txBody>
          <a:bodyPr>
            <a:normAutofit fontScale="90000"/>
          </a:bodyPr>
          <a:lstStyle/>
          <a:p>
            <a:r>
              <a:rPr lang="uk-UA" b="1" dirty="0"/>
              <a:t>Дякую за увагу!</a:t>
            </a:r>
          </a:p>
        </p:txBody>
      </p:sp>
      <p:sp>
        <p:nvSpPr>
          <p:cNvPr id="9" name="Текст 8"/>
          <p:cNvSpPr>
            <a:spLocks noGrp="1"/>
          </p:cNvSpPr>
          <p:nvPr>
            <p:ph type="body" idx="1"/>
          </p:nvPr>
        </p:nvSpPr>
        <p:spPr>
          <a:xfrm>
            <a:off x="3426938" y="3575751"/>
            <a:ext cx="5649047" cy="1066800"/>
          </a:xfrm>
        </p:spPr>
        <p:txBody>
          <a:bodyPr>
            <a:normAutofit/>
          </a:bodyPr>
          <a:lstStyle/>
          <a:p>
            <a:r>
              <a:rPr lang="uk-UA" sz="3200" dirty="0"/>
              <a:t>До нових цікавих зустрічей…</a:t>
            </a:r>
          </a:p>
        </p:txBody>
      </p:sp>
      <p:pic>
        <p:nvPicPr>
          <p:cNvPr id="2" name="Рисунок 1"/>
          <p:cNvPicPr>
            <a:picLocks noChangeAspect="1"/>
          </p:cNvPicPr>
          <p:nvPr/>
        </p:nvPicPr>
        <p:blipFill>
          <a:blip r:embed="rId2"/>
          <a:stretch>
            <a:fillRect/>
          </a:stretch>
        </p:blipFill>
        <p:spPr>
          <a:xfrm>
            <a:off x="5940539" y="3215622"/>
            <a:ext cx="310923" cy="426757"/>
          </a:xfrm>
          <a:prstGeom prst="rect">
            <a:avLst/>
          </a:prstGeom>
        </p:spPr>
      </p:pic>
      <p:sp>
        <p:nvSpPr>
          <p:cNvPr id="5" name="TextBox 4"/>
          <p:cNvSpPr txBox="1"/>
          <p:nvPr/>
        </p:nvSpPr>
        <p:spPr>
          <a:xfrm>
            <a:off x="8943705" y="3429000"/>
            <a:ext cx="3248297" cy="2031325"/>
          </a:xfrm>
          <a:prstGeom prst="rect">
            <a:avLst/>
          </a:prstGeom>
          <a:noFill/>
        </p:spPr>
        <p:txBody>
          <a:bodyPr wrap="square" rtlCol="0">
            <a:spAutoFit/>
          </a:bodyPr>
          <a:lstStyle/>
          <a:p>
            <a:r>
              <a:rPr lang="uk-UA" dirty="0"/>
              <a:t>Контакти: </a:t>
            </a:r>
          </a:p>
          <a:p>
            <a:r>
              <a:rPr lang="uk-UA" dirty="0"/>
              <a:t>Гриценко Людмила</a:t>
            </a:r>
          </a:p>
          <a:p>
            <a:r>
              <a:rPr lang="uk-UA" dirty="0"/>
              <a:t>067 218 37 23</a:t>
            </a:r>
          </a:p>
          <a:p>
            <a:r>
              <a:rPr lang="uk-UA" dirty="0"/>
              <a:t>093 38 803 38</a:t>
            </a:r>
          </a:p>
          <a:p>
            <a:r>
              <a:rPr lang="en-US" dirty="0">
                <a:hlinkClick r:id="rId3"/>
              </a:rPr>
              <a:t>advokat-ck@ukr.net</a:t>
            </a:r>
            <a:endParaRPr lang="en-US" dirty="0"/>
          </a:p>
          <a:p>
            <a:r>
              <a:rPr lang="en-US" dirty="0">
                <a:hlinkClick r:id="rId4"/>
              </a:rPr>
              <a:t>pravo.ck.group@gmail.com</a:t>
            </a:r>
            <a:endParaRPr lang="en-US" dirty="0"/>
          </a:p>
          <a:p>
            <a:endParaRPr lang="uk-UA" dirty="0"/>
          </a:p>
        </p:txBody>
      </p:sp>
      <p:pic>
        <p:nvPicPr>
          <p:cNvPr id="6" name="Рисунок 5"/>
          <p:cNvPicPr/>
          <p:nvPr/>
        </p:nvPicPr>
        <p:blipFill>
          <a:blip r:embed="rId5" cstate="print"/>
          <a:srcRect l="17637" t="15954" r="46767" b="30484"/>
          <a:stretch>
            <a:fillRect/>
          </a:stretch>
        </p:blipFill>
        <p:spPr bwMode="auto">
          <a:xfrm>
            <a:off x="9168786" y="5319183"/>
            <a:ext cx="1615221" cy="1033567"/>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7" name="Текст 4"/>
          <p:cNvSpPr txBox="1">
            <a:spLocks/>
          </p:cNvSpPr>
          <p:nvPr/>
        </p:nvSpPr>
        <p:spPr>
          <a:xfrm>
            <a:off x="128083" y="5208799"/>
            <a:ext cx="7109863" cy="961592"/>
          </a:xfrm>
          <a:prstGeom prst="rect">
            <a:avLst/>
          </a:prstGeom>
        </p:spPr>
        <p:txBody>
          <a:bodyPr vert="horz" lIns="91440" tIns="0" rIns="91440" bIns="45720" rtlCol="0">
            <a:normAutofit lnSpcReduction="10000"/>
          </a:bodyPr>
          <a:lstStyle>
            <a:lvl1pPr marL="0" indent="0" algn="ctr" defTabSz="914400" rtl="0" eaLnBrk="1" latinLnBrk="0" hangingPunct="1">
              <a:lnSpc>
                <a:spcPct val="120000"/>
              </a:lnSpc>
              <a:spcBef>
                <a:spcPts val="1000"/>
              </a:spcBef>
              <a:buClr>
                <a:schemeClr val="accent1"/>
              </a:buClr>
              <a:buSzPct val="110000"/>
              <a:buFont typeface="Wingdings" panose="05000000000000000000" pitchFamily="2" charset="2"/>
              <a:buNone/>
              <a:defRPr sz="1800" kern="1200">
                <a:solidFill>
                  <a:srgbClr val="FFFEFF"/>
                </a:solidFill>
                <a:effectLst/>
                <a:latin typeface="+mn-lt"/>
                <a:ea typeface="+mn-ea"/>
                <a:cs typeface="+mn-cs"/>
              </a:defRPr>
            </a:lvl1pPr>
            <a:lvl2pPr marL="457200" indent="0" algn="l" defTabSz="914400" rtl="0" eaLnBrk="1" latinLnBrk="0" hangingPunct="1">
              <a:lnSpc>
                <a:spcPct val="120000"/>
              </a:lnSpc>
              <a:spcBef>
                <a:spcPts val="500"/>
              </a:spcBef>
              <a:buClr>
                <a:schemeClr val="accent1"/>
              </a:buClr>
              <a:buSzPct val="110000"/>
              <a:buFont typeface="Wingdings" panose="05000000000000000000" pitchFamily="2" charset="2"/>
              <a:buNone/>
              <a:defRPr sz="1800" kern="1200">
                <a:solidFill>
                  <a:schemeClr val="tx1">
                    <a:tint val="75000"/>
                  </a:schemeClr>
                </a:solidFill>
                <a:effectLst/>
                <a:latin typeface="+mn-lt"/>
                <a:ea typeface="+mn-ea"/>
                <a:cs typeface="+mn-cs"/>
              </a:defRPr>
            </a:lvl2pPr>
            <a:lvl3pPr marL="914400" indent="0" algn="l" defTabSz="914400" rtl="0" eaLnBrk="1" latinLnBrk="0" hangingPunct="1">
              <a:lnSpc>
                <a:spcPct val="120000"/>
              </a:lnSpc>
              <a:spcBef>
                <a:spcPts val="500"/>
              </a:spcBef>
              <a:buClr>
                <a:schemeClr val="accent1"/>
              </a:buClr>
              <a:buSzPct val="110000"/>
              <a:buFont typeface="Wingdings" panose="05000000000000000000" pitchFamily="2" charset="2"/>
              <a:buNone/>
              <a:defRPr sz="1800" kern="1200">
                <a:solidFill>
                  <a:schemeClr val="tx1">
                    <a:tint val="75000"/>
                  </a:schemeClr>
                </a:solidFill>
                <a:effectLst/>
                <a:latin typeface="+mn-lt"/>
                <a:ea typeface="+mn-ea"/>
                <a:cs typeface="+mn-cs"/>
              </a:defRPr>
            </a:lvl3pPr>
            <a:lvl4pPr marL="1371600" indent="0" algn="l" defTabSz="914400" rtl="0" eaLnBrk="1" latinLnBrk="0" hangingPunct="1">
              <a:lnSpc>
                <a:spcPct val="120000"/>
              </a:lnSpc>
              <a:spcBef>
                <a:spcPts val="500"/>
              </a:spcBef>
              <a:buClr>
                <a:schemeClr val="accent1"/>
              </a:buClr>
              <a:buSzPct val="110000"/>
              <a:buFont typeface="Wingdings" panose="05000000000000000000" pitchFamily="2" charset="2"/>
              <a:buNone/>
              <a:defRPr sz="1600" kern="1200">
                <a:solidFill>
                  <a:schemeClr val="tx1">
                    <a:tint val="75000"/>
                  </a:schemeClr>
                </a:solidFill>
                <a:effectLst/>
                <a:latin typeface="+mn-lt"/>
                <a:ea typeface="+mn-ea"/>
                <a:cs typeface="+mn-cs"/>
              </a:defRPr>
            </a:lvl4pPr>
            <a:lvl5pPr marL="1828800" indent="0" algn="l" defTabSz="914400" rtl="0" eaLnBrk="1" latinLnBrk="0" hangingPunct="1">
              <a:lnSpc>
                <a:spcPct val="120000"/>
              </a:lnSpc>
              <a:spcBef>
                <a:spcPts val="500"/>
              </a:spcBef>
              <a:buClr>
                <a:schemeClr val="accent1"/>
              </a:buClr>
              <a:buSzPct val="110000"/>
              <a:buFont typeface="Wingdings" panose="05000000000000000000" pitchFamily="2" charset="2"/>
              <a:buNone/>
              <a:defRPr sz="1600" kern="1200">
                <a:solidFill>
                  <a:schemeClr val="tx1">
                    <a:tint val="75000"/>
                  </a:schemeClr>
                </a:solidFill>
                <a:effectLst/>
                <a:latin typeface="+mn-lt"/>
                <a:ea typeface="+mn-ea"/>
                <a:cs typeface="+mn-cs"/>
              </a:defRPr>
            </a:lvl5pPr>
            <a:lvl6pPr marL="2286000" indent="0" algn="l" defTabSz="914400" rtl="0" eaLnBrk="1" latinLnBrk="0" hangingPunct="1">
              <a:lnSpc>
                <a:spcPct val="120000"/>
              </a:lnSpc>
              <a:spcBef>
                <a:spcPts val="500"/>
              </a:spcBef>
              <a:buClr>
                <a:schemeClr val="accent1"/>
              </a:buClr>
              <a:buSzPct val="110000"/>
              <a:buFont typeface="Wingdings" panose="05000000000000000000" pitchFamily="2" charset="2"/>
              <a:buNone/>
              <a:defRPr sz="1600" kern="1200">
                <a:solidFill>
                  <a:schemeClr val="tx1">
                    <a:tint val="75000"/>
                  </a:schemeClr>
                </a:solidFill>
                <a:effectLst/>
                <a:latin typeface="+mn-lt"/>
                <a:ea typeface="+mn-ea"/>
                <a:cs typeface="+mn-cs"/>
              </a:defRPr>
            </a:lvl6pPr>
            <a:lvl7pPr marL="2743200" indent="0" algn="l" defTabSz="914400" rtl="0" eaLnBrk="1" latinLnBrk="0" hangingPunct="1">
              <a:lnSpc>
                <a:spcPct val="120000"/>
              </a:lnSpc>
              <a:spcBef>
                <a:spcPts val="500"/>
              </a:spcBef>
              <a:buClr>
                <a:schemeClr val="accent1"/>
              </a:buClr>
              <a:buSzPct val="110000"/>
              <a:buFont typeface="Wingdings" panose="05000000000000000000" pitchFamily="2" charset="2"/>
              <a:buNone/>
              <a:defRPr sz="1600" kern="1200">
                <a:solidFill>
                  <a:schemeClr val="tx1">
                    <a:tint val="75000"/>
                  </a:schemeClr>
                </a:solidFill>
                <a:effectLst/>
                <a:latin typeface="+mn-lt"/>
                <a:ea typeface="+mn-ea"/>
                <a:cs typeface="+mn-cs"/>
              </a:defRPr>
            </a:lvl7pPr>
            <a:lvl8pPr marL="3200400" indent="0" algn="l" defTabSz="914400" rtl="0" eaLnBrk="1" latinLnBrk="0" hangingPunct="1">
              <a:lnSpc>
                <a:spcPct val="120000"/>
              </a:lnSpc>
              <a:spcBef>
                <a:spcPts val="500"/>
              </a:spcBef>
              <a:buClr>
                <a:schemeClr val="accent1"/>
              </a:buClr>
              <a:buSzPct val="110000"/>
              <a:buFont typeface="Wingdings" panose="05000000000000000000" pitchFamily="2" charset="2"/>
              <a:buNone/>
              <a:defRPr sz="1600" kern="1200">
                <a:solidFill>
                  <a:schemeClr val="tx1">
                    <a:tint val="75000"/>
                  </a:schemeClr>
                </a:solidFill>
                <a:effectLst/>
                <a:latin typeface="+mn-lt"/>
                <a:ea typeface="+mn-ea"/>
                <a:cs typeface="+mn-cs"/>
              </a:defRPr>
            </a:lvl8pPr>
            <a:lvl9pPr marL="3657600" indent="0" algn="l" defTabSz="914400" rtl="0" eaLnBrk="1" latinLnBrk="0" hangingPunct="1">
              <a:lnSpc>
                <a:spcPct val="120000"/>
              </a:lnSpc>
              <a:spcBef>
                <a:spcPts val="500"/>
              </a:spcBef>
              <a:buClr>
                <a:schemeClr val="accent1"/>
              </a:buClr>
              <a:buSzPct val="110000"/>
              <a:buFont typeface="Wingdings" panose="05000000000000000000" pitchFamily="2" charset="2"/>
              <a:buNone/>
              <a:defRPr sz="1600" kern="1200">
                <a:solidFill>
                  <a:schemeClr val="tx1">
                    <a:tint val="75000"/>
                  </a:schemeClr>
                </a:solidFill>
                <a:effectLst/>
                <a:latin typeface="+mn-lt"/>
                <a:ea typeface="+mn-ea"/>
                <a:cs typeface="+mn-cs"/>
              </a:defRPr>
            </a:lvl9pPr>
          </a:lstStyle>
          <a:p>
            <a:r>
              <a:rPr lang="uk-UA" sz="5400" dirty="0">
                <a:solidFill>
                  <a:srgbClr val="7030A0"/>
                </a:solidFill>
              </a:rPr>
              <a:t>Все буде Україна!!! </a:t>
            </a:r>
          </a:p>
        </p:txBody>
      </p:sp>
      <p:sp>
        <p:nvSpPr>
          <p:cNvPr id="10" name="Сердце 9"/>
          <p:cNvSpPr/>
          <p:nvPr/>
        </p:nvSpPr>
        <p:spPr>
          <a:xfrm>
            <a:off x="6789454" y="5319185"/>
            <a:ext cx="896983" cy="739060"/>
          </a:xfrm>
          <a:prstGeom prst="hear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1" name="Сердце 10"/>
          <p:cNvSpPr/>
          <p:nvPr/>
        </p:nvSpPr>
        <p:spPr>
          <a:xfrm>
            <a:off x="7822146" y="5319183"/>
            <a:ext cx="896983" cy="739060"/>
          </a:xfrm>
          <a:prstGeom prst="hear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6765047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487680" y="488743"/>
            <a:ext cx="11425646" cy="6063198"/>
          </a:xfrm>
          <a:prstGeom prst="rect">
            <a:avLst/>
          </a:prstGeom>
        </p:spPr>
        <p:txBody>
          <a:bodyPr wrap="square">
            <a:spAutoFit/>
          </a:bodyPr>
          <a:lstStyle/>
          <a:p>
            <a:r>
              <a:rPr lang="uk-UA" b="1" dirty="0"/>
              <a:t>Постанова ВС від 25.01.2023 року </a:t>
            </a:r>
            <a:r>
              <a:rPr lang="en-US" b="1" dirty="0">
                <a:hlinkClick r:id="rId2"/>
              </a:rPr>
              <a:t>https://reyestr.court.gov.ua/Review/108654283</a:t>
            </a:r>
            <a:r>
              <a:rPr lang="uk-UA" b="1" dirty="0"/>
              <a:t> </a:t>
            </a:r>
          </a:p>
          <a:p>
            <a:endParaRPr lang="en-US" dirty="0" smtClean="0">
              <a:solidFill>
                <a:srgbClr val="000000"/>
              </a:solidFill>
            </a:endParaRPr>
          </a:p>
          <a:p>
            <a:pPr algn="just"/>
            <a:r>
              <a:rPr lang="ru-RU" sz="1600" dirty="0" smtClean="0">
                <a:solidFill>
                  <a:srgbClr val="000000"/>
                </a:solidFill>
              </a:rPr>
              <a:t>Доводи </a:t>
            </a:r>
            <a:r>
              <a:rPr lang="ru-RU" sz="1600" dirty="0" err="1">
                <a:solidFill>
                  <a:srgbClr val="000000"/>
                </a:solidFill>
              </a:rPr>
              <a:t>касаційної</a:t>
            </a:r>
            <a:r>
              <a:rPr lang="ru-RU" sz="1600" dirty="0">
                <a:solidFill>
                  <a:srgbClr val="000000"/>
                </a:solidFill>
              </a:rPr>
              <a:t> </a:t>
            </a:r>
            <a:r>
              <a:rPr lang="ru-RU" sz="1600" dirty="0" err="1">
                <a:solidFill>
                  <a:srgbClr val="000000"/>
                </a:solidFill>
              </a:rPr>
              <a:t>скарги</a:t>
            </a:r>
            <a:r>
              <a:rPr lang="ru-RU" sz="1600" dirty="0">
                <a:solidFill>
                  <a:srgbClr val="000000"/>
                </a:solidFill>
              </a:rPr>
              <a:t> про те, </a:t>
            </a:r>
            <a:r>
              <a:rPr lang="ru-RU" sz="1600" dirty="0" err="1">
                <a:solidFill>
                  <a:srgbClr val="000000"/>
                </a:solidFill>
              </a:rPr>
              <a:t>що</a:t>
            </a:r>
            <a:r>
              <a:rPr lang="ru-RU" sz="1600" dirty="0">
                <a:solidFill>
                  <a:srgbClr val="000000"/>
                </a:solidFill>
              </a:rPr>
              <a:t> судами </a:t>
            </a:r>
            <a:r>
              <a:rPr lang="ru-RU" sz="1600" dirty="0" err="1">
                <a:solidFill>
                  <a:srgbClr val="000000"/>
                </a:solidFill>
              </a:rPr>
              <a:t>передчасно</a:t>
            </a:r>
            <a:r>
              <a:rPr lang="ru-RU" sz="1600" dirty="0">
                <a:solidFill>
                  <a:srgbClr val="000000"/>
                </a:solidFill>
              </a:rPr>
              <a:t> залучено </a:t>
            </a:r>
            <a:r>
              <a:rPr lang="ru-RU" sz="1600" dirty="0" err="1">
                <a:solidFill>
                  <a:srgbClr val="000000"/>
                </a:solidFill>
              </a:rPr>
              <a:t>правонаступників</a:t>
            </a:r>
            <a:r>
              <a:rPr lang="ru-RU" sz="1600" dirty="0">
                <a:solidFill>
                  <a:srgbClr val="000000"/>
                </a:solidFill>
              </a:rPr>
              <a:t> </a:t>
            </a:r>
            <a:r>
              <a:rPr lang="ru-RU" sz="1600" dirty="0" err="1">
                <a:solidFill>
                  <a:srgbClr val="000000"/>
                </a:solidFill>
              </a:rPr>
              <a:t>померлої</a:t>
            </a:r>
            <a:r>
              <a:rPr lang="ru-RU" sz="1600" dirty="0">
                <a:solidFill>
                  <a:srgbClr val="000000"/>
                </a:solidFill>
              </a:rPr>
              <a:t> ОСОБА_8 до </a:t>
            </a:r>
            <a:r>
              <a:rPr lang="ru-RU" sz="1600" dirty="0" err="1">
                <a:solidFill>
                  <a:srgbClr val="000000"/>
                </a:solidFill>
              </a:rPr>
              <a:t>участі</a:t>
            </a:r>
            <a:r>
              <a:rPr lang="ru-RU" sz="1600" dirty="0">
                <a:solidFill>
                  <a:srgbClr val="000000"/>
                </a:solidFill>
              </a:rPr>
              <a:t> у </a:t>
            </a:r>
            <a:r>
              <a:rPr lang="ru-RU" sz="1600" dirty="0" err="1">
                <a:solidFill>
                  <a:srgbClr val="000000"/>
                </a:solidFill>
              </a:rPr>
              <a:t>справі</a:t>
            </a:r>
            <a:r>
              <a:rPr lang="ru-RU" sz="1600" dirty="0">
                <a:solidFill>
                  <a:srgbClr val="000000"/>
                </a:solidFill>
              </a:rPr>
              <a:t> </a:t>
            </a:r>
            <a:r>
              <a:rPr lang="ru-RU" sz="1600" b="1" dirty="0">
                <a:solidFill>
                  <a:srgbClr val="000000"/>
                </a:solidFill>
              </a:rPr>
              <a:t>з </a:t>
            </a:r>
            <a:r>
              <a:rPr lang="ru-RU" sz="1600" b="1" dirty="0" err="1">
                <a:solidFill>
                  <a:srgbClr val="000000"/>
                </a:solidFill>
              </a:rPr>
              <a:t>огляду</a:t>
            </a:r>
            <a:r>
              <a:rPr lang="ru-RU" sz="1600" b="1" dirty="0">
                <a:solidFill>
                  <a:srgbClr val="000000"/>
                </a:solidFill>
              </a:rPr>
              <a:t> на те, </a:t>
            </a:r>
            <a:r>
              <a:rPr lang="ru-RU" sz="1600" b="1" dirty="0" err="1">
                <a:solidFill>
                  <a:srgbClr val="000000"/>
                </a:solidFill>
              </a:rPr>
              <a:t>що</a:t>
            </a:r>
            <a:r>
              <a:rPr lang="ru-RU" sz="1600" b="1" dirty="0">
                <a:solidFill>
                  <a:srgbClr val="000000"/>
                </a:solidFill>
              </a:rPr>
              <a:t> </a:t>
            </a:r>
            <a:r>
              <a:rPr lang="ru-RU" sz="1600" b="1" dirty="0" err="1">
                <a:solidFill>
                  <a:srgbClr val="000000"/>
                </a:solidFill>
              </a:rPr>
              <a:t>відповідно</a:t>
            </a:r>
            <a:r>
              <a:rPr lang="ru-RU" sz="1600" b="1" dirty="0">
                <a:solidFill>
                  <a:srgbClr val="000000"/>
                </a:solidFill>
              </a:rPr>
              <a:t> до постанови </a:t>
            </a:r>
            <a:r>
              <a:rPr lang="ru-RU" sz="1600" b="1" dirty="0" err="1">
                <a:solidFill>
                  <a:srgbClr val="000000"/>
                </a:solidFill>
              </a:rPr>
              <a:t>Кабінету</a:t>
            </a:r>
            <a:r>
              <a:rPr lang="ru-RU" sz="1600" b="1" dirty="0">
                <a:solidFill>
                  <a:srgbClr val="000000"/>
                </a:solidFill>
              </a:rPr>
              <a:t> </a:t>
            </a:r>
            <a:r>
              <a:rPr lang="ru-RU" sz="1600" b="1" dirty="0" err="1">
                <a:solidFill>
                  <a:srgbClr val="000000"/>
                </a:solidFill>
              </a:rPr>
              <a:t>Міністрів</a:t>
            </a:r>
            <a:r>
              <a:rPr lang="ru-RU" sz="1600" b="1" dirty="0">
                <a:solidFill>
                  <a:srgbClr val="000000"/>
                </a:solidFill>
              </a:rPr>
              <a:t> </a:t>
            </a:r>
            <a:r>
              <a:rPr lang="ru-RU" sz="1600" b="1" dirty="0" err="1">
                <a:solidFill>
                  <a:srgbClr val="000000"/>
                </a:solidFill>
              </a:rPr>
              <a:t>України</a:t>
            </a:r>
            <a:r>
              <a:rPr lang="ru-RU" sz="1600" b="1" dirty="0">
                <a:solidFill>
                  <a:srgbClr val="000000"/>
                </a:solidFill>
              </a:rPr>
              <a:t> </a:t>
            </a:r>
            <a:r>
              <a:rPr lang="ru-RU" sz="1600" b="1" dirty="0" err="1">
                <a:solidFill>
                  <a:srgbClr val="000000"/>
                </a:solidFill>
              </a:rPr>
              <a:t>від</a:t>
            </a:r>
            <a:r>
              <a:rPr lang="ru-RU" sz="1600" b="1" dirty="0">
                <a:solidFill>
                  <a:srgbClr val="000000"/>
                </a:solidFill>
              </a:rPr>
              <a:t> 28 лютого 2022 року №164 на час </a:t>
            </a:r>
            <a:r>
              <a:rPr lang="ru-RU" sz="1600" b="1" dirty="0" err="1">
                <a:solidFill>
                  <a:srgbClr val="000000"/>
                </a:solidFill>
              </a:rPr>
              <a:t>воєнного</a:t>
            </a:r>
            <a:r>
              <a:rPr lang="ru-RU" sz="1600" b="1" dirty="0">
                <a:solidFill>
                  <a:srgbClr val="000000"/>
                </a:solidFill>
              </a:rPr>
              <a:t> стану </a:t>
            </a:r>
            <a:r>
              <a:rPr lang="ru-RU" sz="1600" b="1" dirty="0" err="1">
                <a:solidFill>
                  <a:srgbClr val="000000"/>
                </a:solidFill>
              </a:rPr>
              <a:t>перебіг</a:t>
            </a:r>
            <a:r>
              <a:rPr lang="ru-RU" sz="1600" b="1" dirty="0">
                <a:solidFill>
                  <a:srgbClr val="000000"/>
                </a:solidFill>
              </a:rPr>
              <a:t> строку для </a:t>
            </a:r>
            <a:r>
              <a:rPr lang="ru-RU" sz="1600" b="1" dirty="0" err="1">
                <a:solidFill>
                  <a:srgbClr val="000000"/>
                </a:solidFill>
              </a:rPr>
              <a:t>прийняття</a:t>
            </a:r>
            <a:r>
              <a:rPr lang="ru-RU" sz="1600" b="1" dirty="0">
                <a:solidFill>
                  <a:srgbClr val="000000"/>
                </a:solidFill>
              </a:rPr>
              <a:t> </a:t>
            </a:r>
            <a:r>
              <a:rPr lang="ru-RU" sz="1600" b="1" dirty="0" err="1">
                <a:solidFill>
                  <a:srgbClr val="000000"/>
                </a:solidFill>
              </a:rPr>
              <a:t>спадщини</a:t>
            </a:r>
            <a:r>
              <a:rPr lang="ru-RU" sz="1600" b="1" dirty="0">
                <a:solidFill>
                  <a:srgbClr val="000000"/>
                </a:solidFill>
              </a:rPr>
              <a:t> </a:t>
            </a:r>
            <a:r>
              <a:rPr lang="ru-RU" sz="1600" b="1" dirty="0" err="1">
                <a:solidFill>
                  <a:srgbClr val="000000"/>
                </a:solidFill>
              </a:rPr>
              <a:t>або</a:t>
            </a:r>
            <a:r>
              <a:rPr lang="ru-RU" sz="1600" b="1" dirty="0">
                <a:solidFill>
                  <a:srgbClr val="000000"/>
                </a:solidFill>
              </a:rPr>
              <a:t> </a:t>
            </a:r>
            <a:r>
              <a:rPr lang="ru-RU" sz="1600" b="1" dirty="0" err="1">
                <a:solidFill>
                  <a:srgbClr val="000000"/>
                </a:solidFill>
              </a:rPr>
              <a:t>відмови</a:t>
            </a:r>
            <a:r>
              <a:rPr lang="ru-RU" sz="1600" b="1" dirty="0">
                <a:solidFill>
                  <a:srgbClr val="000000"/>
                </a:solidFill>
              </a:rPr>
              <a:t> </a:t>
            </a:r>
            <a:r>
              <a:rPr lang="ru-RU" sz="1600" b="1" dirty="0" err="1">
                <a:solidFill>
                  <a:srgbClr val="000000"/>
                </a:solidFill>
              </a:rPr>
              <a:t>від</a:t>
            </a:r>
            <a:r>
              <a:rPr lang="ru-RU" sz="1600" b="1" dirty="0">
                <a:solidFill>
                  <a:srgbClr val="000000"/>
                </a:solidFill>
              </a:rPr>
              <a:t> </a:t>
            </a:r>
            <a:r>
              <a:rPr lang="ru-RU" sz="1600" b="1" dirty="0" err="1">
                <a:solidFill>
                  <a:srgbClr val="000000"/>
                </a:solidFill>
              </a:rPr>
              <a:t>її</a:t>
            </a:r>
            <a:r>
              <a:rPr lang="ru-RU" sz="1600" b="1" dirty="0">
                <a:solidFill>
                  <a:srgbClr val="000000"/>
                </a:solidFill>
              </a:rPr>
              <a:t> </a:t>
            </a:r>
            <a:r>
              <a:rPr lang="ru-RU" sz="1600" b="1" dirty="0" err="1">
                <a:solidFill>
                  <a:srgbClr val="000000"/>
                </a:solidFill>
              </a:rPr>
              <a:t>прийняття</a:t>
            </a:r>
            <a:r>
              <a:rPr lang="ru-RU" sz="1600" b="1" dirty="0">
                <a:solidFill>
                  <a:srgbClr val="000000"/>
                </a:solidFill>
              </a:rPr>
              <a:t> </a:t>
            </a:r>
            <a:r>
              <a:rPr lang="ru-RU" sz="1600" b="1" dirty="0" err="1">
                <a:solidFill>
                  <a:srgbClr val="000000"/>
                </a:solidFill>
              </a:rPr>
              <a:t>зупиняється</a:t>
            </a:r>
            <a:r>
              <a:rPr lang="ru-RU" sz="1600" b="1" dirty="0">
                <a:solidFill>
                  <a:srgbClr val="000000"/>
                </a:solidFill>
              </a:rPr>
              <a:t>, </a:t>
            </a:r>
            <a:r>
              <a:rPr lang="ru-RU" sz="1600" b="1" dirty="0" err="1">
                <a:solidFill>
                  <a:srgbClr val="000000"/>
                </a:solidFill>
              </a:rPr>
              <a:t>колегія</a:t>
            </a:r>
            <a:r>
              <a:rPr lang="ru-RU" sz="1600" b="1" dirty="0">
                <a:solidFill>
                  <a:srgbClr val="000000"/>
                </a:solidFill>
              </a:rPr>
              <a:t> </a:t>
            </a:r>
            <a:r>
              <a:rPr lang="ru-RU" sz="1600" b="1" dirty="0" err="1">
                <a:solidFill>
                  <a:srgbClr val="000000"/>
                </a:solidFill>
              </a:rPr>
              <a:t>суддів</a:t>
            </a:r>
            <a:r>
              <a:rPr lang="ru-RU" sz="1600" b="1" dirty="0">
                <a:solidFill>
                  <a:srgbClr val="000000"/>
                </a:solidFill>
              </a:rPr>
              <a:t> </a:t>
            </a:r>
            <a:r>
              <a:rPr lang="ru-RU" sz="1600" b="1" dirty="0" err="1">
                <a:solidFill>
                  <a:srgbClr val="000000"/>
                </a:solidFill>
              </a:rPr>
              <a:t>відхиляє</a:t>
            </a:r>
            <a:r>
              <a:rPr lang="ru-RU" sz="1600" b="1" dirty="0">
                <a:solidFill>
                  <a:srgbClr val="000000"/>
                </a:solidFill>
              </a:rPr>
              <a:t> з таких </a:t>
            </a:r>
            <a:r>
              <a:rPr lang="ru-RU" sz="1600" b="1" dirty="0" err="1">
                <a:solidFill>
                  <a:srgbClr val="000000"/>
                </a:solidFill>
              </a:rPr>
              <a:t>мотивів</a:t>
            </a:r>
            <a:r>
              <a:rPr lang="ru-RU" sz="1600" b="1" dirty="0" smtClean="0">
                <a:solidFill>
                  <a:srgbClr val="000000"/>
                </a:solidFill>
              </a:rPr>
              <a:t>.</a:t>
            </a:r>
            <a:endParaRPr lang="en-US" sz="1600" b="1" dirty="0" smtClean="0">
              <a:solidFill>
                <a:srgbClr val="000000"/>
              </a:solidFill>
            </a:endParaRPr>
          </a:p>
          <a:p>
            <a:pPr algn="just"/>
            <a:endParaRPr lang="en-US" sz="1600" b="1" dirty="0">
              <a:solidFill>
                <a:srgbClr val="000000"/>
              </a:solidFill>
            </a:endParaRPr>
          </a:p>
          <a:p>
            <a:pPr algn="just"/>
            <a:r>
              <a:rPr lang="en-US" sz="1600" dirty="0" smtClean="0"/>
              <a:t>	</a:t>
            </a:r>
            <a:r>
              <a:rPr lang="ru-RU" sz="1600" dirty="0" err="1" smtClean="0"/>
              <a:t>Основним</a:t>
            </a:r>
            <a:r>
              <a:rPr lang="ru-RU" sz="1600" dirty="0" smtClean="0"/>
              <a:t> </a:t>
            </a:r>
            <a:r>
              <a:rPr lang="ru-RU" sz="1600" dirty="0"/>
              <a:t>актом </a:t>
            </a:r>
            <a:r>
              <a:rPr lang="ru-RU" sz="1600" dirty="0" err="1"/>
              <a:t>цивільного</a:t>
            </a:r>
            <a:r>
              <a:rPr lang="ru-RU" sz="1600" dirty="0"/>
              <a:t> </a:t>
            </a:r>
            <a:r>
              <a:rPr lang="ru-RU" sz="1600" dirty="0" err="1"/>
              <a:t>законодавства</a:t>
            </a:r>
            <a:r>
              <a:rPr lang="ru-RU" sz="1600" dirty="0"/>
              <a:t> </a:t>
            </a:r>
            <a:r>
              <a:rPr lang="ru-RU" sz="1600" dirty="0" err="1"/>
              <a:t>України</a:t>
            </a:r>
            <a:r>
              <a:rPr lang="ru-RU" sz="1600" dirty="0"/>
              <a:t> є </a:t>
            </a:r>
            <a:r>
              <a:rPr lang="ru-RU" sz="1600" dirty="0" err="1"/>
              <a:t>Цивільний</a:t>
            </a:r>
            <a:r>
              <a:rPr lang="ru-RU" sz="1600" dirty="0"/>
              <a:t> кодекс </a:t>
            </a:r>
            <a:r>
              <a:rPr lang="ru-RU" sz="1600" dirty="0" err="1"/>
              <a:t>України</a:t>
            </a:r>
            <a:r>
              <a:rPr lang="ru-RU" sz="1600" dirty="0"/>
              <a:t>. Актами </a:t>
            </a:r>
            <a:r>
              <a:rPr lang="ru-RU" sz="1600" dirty="0" err="1"/>
              <a:t>цивільного</a:t>
            </a:r>
            <a:r>
              <a:rPr lang="ru-RU" sz="1600" dirty="0"/>
              <a:t> </a:t>
            </a:r>
            <a:r>
              <a:rPr lang="ru-RU" sz="1600" dirty="0" err="1"/>
              <a:t>законодавства</a:t>
            </a:r>
            <a:r>
              <a:rPr lang="ru-RU" sz="1600" dirty="0"/>
              <a:t> є </a:t>
            </a:r>
            <a:r>
              <a:rPr lang="ru-RU" sz="1600" dirty="0" err="1"/>
              <a:t>також</a:t>
            </a:r>
            <a:r>
              <a:rPr lang="ru-RU" sz="1600" dirty="0"/>
              <a:t> </a:t>
            </a:r>
            <a:r>
              <a:rPr lang="ru-RU" sz="1600" dirty="0" err="1"/>
              <a:t>інші</a:t>
            </a:r>
            <a:r>
              <a:rPr lang="ru-RU" sz="1600" dirty="0"/>
              <a:t> </a:t>
            </a:r>
            <a:r>
              <a:rPr lang="ru-RU" sz="1600" dirty="0" err="1"/>
              <a:t>закони</a:t>
            </a:r>
            <a:r>
              <a:rPr lang="ru-RU" sz="1600" dirty="0"/>
              <a:t> </a:t>
            </a:r>
            <a:r>
              <a:rPr lang="ru-RU" sz="1600" dirty="0" err="1"/>
              <a:t>України</a:t>
            </a:r>
            <a:r>
              <a:rPr lang="ru-RU" sz="1600" dirty="0"/>
              <a:t>, </a:t>
            </a:r>
            <a:r>
              <a:rPr lang="ru-RU" sz="1600" dirty="0" err="1"/>
              <a:t>які</a:t>
            </a:r>
            <a:r>
              <a:rPr lang="ru-RU" sz="1600" dirty="0"/>
              <a:t> </a:t>
            </a:r>
            <a:r>
              <a:rPr lang="ru-RU" sz="1600" dirty="0" err="1"/>
              <a:t>приймаються</a:t>
            </a:r>
            <a:r>
              <a:rPr lang="ru-RU" sz="1600" dirty="0"/>
              <a:t> </a:t>
            </a:r>
            <a:r>
              <a:rPr lang="ru-RU" sz="1600" dirty="0" err="1"/>
              <a:t>відповідно</a:t>
            </a:r>
            <a:r>
              <a:rPr lang="ru-RU" sz="1600" dirty="0"/>
              <a:t> до </a:t>
            </a:r>
            <a:r>
              <a:rPr lang="ru-RU" sz="1600" dirty="0" err="1"/>
              <a:t>Конституції</a:t>
            </a:r>
            <a:r>
              <a:rPr lang="ru-RU" sz="1600" dirty="0"/>
              <a:t> </a:t>
            </a:r>
            <a:r>
              <a:rPr lang="ru-RU" sz="1600" dirty="0" err="1"/>
              <a:t>України</a:t>
            </a:r>
            <a:r>
              <a:rPr lang="ru-RU" sz="1600" dirty="0"/>
              <a:t> та </a:t>
            </a:r>
            <a:r>
              <a:rPr lang="ru-RU" sz="1600" dirty="0" err="1"/>
              <a:t>цього</a:t>
            </a:r>
            <a:r>
              <a:rPr lang="ru-RU" sz="1600" dirty="0"/>
              <a:t> Кодексу (</a:t>
            </a:r>
            <a:r>
              <a:rPr lang="ru-RU" sz="1600" dirty="0" err="1"/>
              <a:t>далі</a:t>
            </a:r>
            <a:r>
              <a:rPr lang="ru-RU" sz="1600" dirty="0"/>
              <a:t> - закон). </a:t>
            </a:r>
            <a:r>
              <a:rPr lang="ru-RU" sz="1600" dirty="0" err="1"/>
              <a:t>Якщо</a:t>
            </a:r>
            <a:r>
              <a:rPr lang="ru-RU" sz="1600" dirty="0"/>
              <a:t> </a:t>
            </a:r>
            <a:r>
              <a:rPr lang="ru-RU" sz="1600" dirty="0" err="1"/>
              <a:t>суб`єкт</a:t>
            </a:r>
            <a:r>
              <a:rPr lang="ru-RU" sz="1600" dirty="0"/>
              <a:t> права </a:t>
            </a:r>
            <a:r>
              <a:rPr lang="ru-RU" sz="1600" dirty="0" err="1"/>
              <a:t>законодавчої</a:t>
            </a:r>
            <a:r>
              <a:rPr lang="ru-RU" sz="1600" dirty="0"/>
              <a:t> </a:t>
            </a:r>
            <a:r>
              <a:rPr lang="ru-RU" sz="1600" dirty="0" err="1"/>
              <a:t>ініціативи</a:t>
            </a:r>
            <a:r>
              <a:rPr lang="ru-RU" sz="1600" dirty="0"/>
              <a:t> подав до </a:t>
            </a:r>
            <a:r>
              <a:rPr lang="ru-RU" sz="1600" dirty="0" err="1"/>
              <a:t>Верховної</a:t>
            </a:r>
            <a:r>
              <a:rPr lang="ru-RU" sz="1600" dirty="0"/>
              <a:t> Ради </a:t>
            </a:r>
            <a:r>
              <a:rPr lang="ru-RU" sz="1600" dirty="0" err="1"/>
              <a:t>України</a:t>
            </a:r>
            <a:r>
              <a:rPr lang="ru-RU" sz="1600" dirty="0"/>
              <a:t> проект закону, </a:t>
            </a:r>
            <a:r>
              <a:rPr lang="ru-RU" sz="1600" dirty="0" err="1"/>
              <a:t>який</a:t>
            </a:r>
            <a:r>
              <a:rPr lang="ru-RU" sz="1600" dirty="0"/>
              <a:t> </a:t>
            </a:r>
            <a:r>
              <a:rPr lang="ru-RU" sz="1600" dirty="0" err="1"/>
              <a:t>регулює</a:t>
            </a:r>
            <a:r>
              <a:rPr lang="ru-RU" sz="1600" dirty="0"/>
              <a:t> </a:t>
            </a:r>
            <a:r>
              <a:rPr lang="ru-RU" sz="1600" dirty="0" err="1"/>
              <a:t>цивільні</a:t>
            </a:r>
            <a:r>
              <a:rPr lang="ru-RU" sz="1600" dirty="0"/>
              <a:t> </a:t>
            </a:r>
            <a:r>
              <a:rPr lang="ru-RU" sz="1600" dirty="0" err="1"/>
              <a:t>відносини</a:t>
            </a:r>
            <a:r>
              <a:rPr lang="ru-RU" sz="1600" dirty="0"/>
              <a:t> </a:t>
            </a:r>
            <a:r>
              <a:rPr lang="ru-RU" sz="1600" dirty="0" err="1"/>
              <a:t>інакше</a:t>
            </a:r>
            <a:r>
              <a:rPr lang="ru-RU" sz="1600" dirty="0"/>
              <a:t>, </a:t>
            </a:r>
            <a:r>
              <a:rPr lang="ru-RU" sz="1600" dirty="0" err="1"/>
              <a:t>ніж</a:t>
            </a:r>
            <a:r>
              <a:rPr lang="ru-RU" sz="1600" dirty="0"/>
              <a:t> </a:t>
            </a:r>
            <a:r>
              <a:rPr lang="ru-RU" sz="1600" dirty="0" err="1"/>
              <a:t>цей</a:t>
            </a:r>
            <a:r>
              <a:rPr lang="ru-RU" sz="1600" dirty="0"/>
              <a:t> Кодекс, </a:t>
            </a:r>
            <a:r>
              <a:rPr lang="ru-RU" sz="1600" dirty="0" err="1"/>
              <a:t>він</a:t>
            </a:r>
            <a:r>
              <a:rPr lang="ru-RU" sz="1600" dirty="0"/>
              <a:t> </a:t>
            </a:r>
            <a:r>
              <a:rPr lang="ru-RU" sz="1600" dirty="0" err="1"/>
              <a:t>зобов`язаний</a:t>
            </a:r>
            <a:r>
              <a:rPr lang="ru-RU" sz="1600" dirty="0"/>
              <a:t> </a:t>
            </a:r>
            <a:r>
              <a:rPr lang="ru-RU" sz="1600" dirty="0" err="1"/>
              <a:t>одночасно</a:t>
            </a:r>
            <a:r>
              <a:rPr lang="ru-RU" sz="1600" dirty="0"/>
              <a:t> подати проект закону про </a:t>
            </a:r>
            <a:r>
              <a:rPr lang="ru-RU" sz="1600" dirty="0" err="1"/>
              <a:t>внесення</a:t>
            </a:r>
            <a:r>
              <a:rPr lang="ru-RU" sz="1600" dirty="0"/>
              <a:t> </a:t>
            </a:r>
            <a:r>
              <a:rPr lang="ru-RU" sz="1600" dirty="0" err="1"/>
              <a:t>змін</a:t>
            </a:r>
            <a:r>
              <a:rPr lang="ru-RU" sz="1600" dirty="0"/>
              <a:t> до </a:t>
            </a:r>
            <a:r>
              <a:rPr lang="ru-RU" sz="1600" dirty="0" err="1"/>
              <a:t>Цивільного</a:t>
            </a:r>
            <a:r>
              <a:rPr lang="ru-RU" sz="1600" dirty="0"/>
              <a:t> кодексу </a:t>
            </a:r>
            <a:r>
              <a:rPr lang="ru-RU" sz="1600" dirty="0" err="1"/>
              <a:t>України</a:t>
            </a:r>
            <a:r>
              <a:rPr lang="ru-RU" sz="1600" dirty="0"/>
              <a:t>. </a:t>
            </a:r>
            <a:r>
              <a:rPr lang="ru-RU" sz="1600" dirty="0" err="1"/>
              <a:t>Поданий</a:t>
            </a:r>
            <a:r>
              <a:rPr lang="ru-RU" sz="1600" dirty="0"/>
              <a:t> законопроект </a:t>
            </a:r>
            <a:r>
              <a:rPr lang="ru-RU" sz="1600" dirty="0" err="1"/>
              <a:t>розглядається</a:t>
            </a:r>
            <a:r>
              <a:rPr lang="ru-RU" sz="1600" dirty="0"/>
              <a:t> Верховною Радою </a:t>
            </a:r>
            <a:r>
              <a:rPr lang="ru-RU" sz="1600" dirty="0" err="1"/>
              <a:t>України</a:t>
            </a:r>
            <a:r>
              <a:rPr lang="ru-RU" sz="1600" dirty="0"/>
              <a:t> </a:t>
            </a:r>
            <a:r>
              <a:rPr lang="ru-RU" sz="1600" dirty="0" err="1"/>
              <a:t>одночасно</a:t>
            </a:r>
            <a:r>
              <a:rPr lang="ru-RU" sz="1600" dirty="0"/>
              <a:t> з </a:t>
            </a:r>
            <a:r>
              <a:rPr lang="ru-RU" sz="1600" dirty="0" err="1"/>
              <a:t>відповідним</a:t>
            </a:r>
            <a:r>
              <a:rPr lang="ru-RU" sz="1600" dirty="0"/>
              <a:t> проектом закону про </a:t>
            </a:r>
            <a:r>
              <a:rPr lang="ru-RU" sz="1600" dirty="0" err="1"/>
              <a:t>внесення</a:t>
            </a:r>
            <a:r>
              <a:rPr lang="ru-RU" sz="1600" dirty="0"/>
              <a:t> </a:t>
            </a:r>
            <a:r>
              <a:rPr lang="ru-RU" sz="1600" dirty="0" err="1"/>
              <a:t>змін</a:t>
            </a:r>
            <a:r>
              <a:rPr lang="ru-RU" sz="1600" dirty="0"/>
              <a:t> до </a:t>
            </a:r>
            <a:r>
              <a:rPr lang="ru-RU" sz="1600" dirty="0" err="1"/>
              <a:t>Цивільного</a:t>
            </a:r>
            <a:r>
              <a:rPr lang="ru-RU" sz="1600" dirty="0"/>
              <a:t> кодексу </a:t>
            </a:r>
            <a:r>
              <a:rPr lang="ru-RU" sz="1600" dirty="0" err="1"/>
              <a:t>України</a:t>
            </a:r>
            <a:r>
              <a:rPr lang="ru-RU" sz="1600" dirty="0"/>
              <a:t> (</a:t>
            </a:r>
            <a:r>
              <a:rPr lang="ru-RU" sz="1600" dirty="0" err="1"/>
              <a:t>частина</a:t>
            </a:r>
            <a:r>
              <a:rPr lang="ru-RU" sz="1600" dirty="0"/>
              <a:t> друга </a:t>
            </a:r>
            <a:r>
              <a:rPr lang="ru-RU" sz="1600" dirty="0" err="1"/>
              <a:t>статті</a:t>
            </a:r>
            <a:r>
              <a:rPr lang="ru-RU" sz="1600" dirty="0"/>
              <a:t> 4 ЦК </a:t>
            </a:r>
            <a:r>
              <a:rPr lang="ru-RU" sz="1600" dirty="0" err="1"/>
              <a:t>України</a:t>
            </a:r>
            <a:r>
              <a:rPr lang="ru-RU" sz="1600" dirty="0"/>
              <a:t>).</a:t>
            </a:r>
          </a:p>
          <a:p>
            <a:pPr algn="just"/>
            <a:r>
              <a:rPr lang="ru-RU" sz="1600" dirty="0"/>
              <a:t>Актами </a:t>
            </a:r>
            <a:r>
              <a:rPr lang="ru-RU" sz="1600" dirty="0" err="1"/>
              <a:t>цивільного</a:t>
            </a:r>
            <a:r>
              <a:rPr lang="ru-RU" sz="1600" dirty="0"/>
              <a:t> </a:t>
            </a:r>
            <a:r>
              <a:rPr lang="ru-RU" sz="1600" dirty="0" err="1"/>
              <a:t>законодавства</a:t>
            </a:r>
            <a:r>
              <a:rPr lang="ru-RU" sz="1600" dirty="0"/>
              <a:t> </a:t>
            </a:r>
            <a:r>
              <a:rPr lang="ru-RU" sz="1600" dirty="0" err="1"/>
              <a:t>України</a:t>
            </a:r>
            <a:r>
              <a:rPr lang="ru-RU" sz="1600" dirty="0"/>
              <a:t> є </a:t>
            </a:r>
            <a:r>
              <a:rPr lang="ru-RU" sz="1600" dirty="0" err="1"/>
              <a:t>також</a:t>
            </a:r>
            <a:r>
              <a:rPr lang="ru-RU" sz="1600" dirty="0"/>
              <a:t> постанови </a:t>
            </a:r>
            <a:r>
              <a:rPr lang="ru-RU" sz="1600" dirty="0" err="1"/>
              <a:t>Кабінету</a:t>
            </a:r>
            <a:r>
              <a:rPr lang="ru-RU" sz="1600" dirty="0"/>
              <a:t> </a:t>
            </a:r>
            <a:r>
              <a:rPr lang="ru-RU" sz="1600" dirty="0" err="1"/>
              <a:t>Міністрів</a:t>
            </a:r>
            <a:r>
              <a:rPr lang="ru-RU" sz="1600" dirty="0"/>
              <a:t> </a:t>
            </a:r>
            <a:r>
              <a:rPr lang="ru-RU" sz="1600" dirty="0" err="1"/>
              <a:t>України</a:t>
            </a:r>
            <a:r>
              <a:rPr lang="ru-RU" sz="1600" dirty="0"/>
              <a:t>. </a:t>
            </a:r>
            <a:r>
              <a:rPr lang="ru-RU" sz="1600" dirty="0" err="1"/>
              <a:t>Якщо</a:t>
            </a:r>
            <a:r>
              <a:rPr lang="ru-RU" sz="1600" dirty="0"/>
              <a:t> постанова </a:t>
            </a:r>
            <a:r>
              <a:rPr lang="ru-RU" sz="1600" dirty="0" err="1"/>
              <a:t>Кабінету</a:t>
            </a:r>
            <a:r>
              <a:rPr lang="ru-RU" sz="1600" dirty="0"/>
              <a:t> </a:t>
            </a:r>
            <a:r>
              <a:rPr lang="ru-RU" sz="1600" dirty="0" err="1"/>
              <a:t>Міністрів</a:t>
            </a:r>
            <a:r>
              <a:rPr lang="ru-RU" sz="1600" dirty="0"/>
              <a:t> </a:t>
            </a:r>
            <a:r>
              <a:rPr lang="ru-RU" sz="1600" dirty="0" err="1"/>
              <a:t>України</a:t>
            </a:r>
            <a:r>
              <a:rPr lang="ru-RU" sz="1600" dirty="0"/>
              <a:t> </a:t>
            </a:r>
            <a:r>
              <a:rPr lang="ru-RU" sz="1600" dirty="0" err="1"/>
              <a:t>суперечить</a:t>
            </a:r>
            <a:r>
              <a:rPr lang="ru-RU" sz="1600" dirty="0"/>
              <a:t> </a:t>
            </a:r>
            <a:r>
              <a:rPr lang="ru-RU" sz="1600" dirty="0" err="1"/>
              <a:t>положенням</a:t>
            </a:r>
            <a:r>
              <a:rPr lang="ru-RU" sz="1600" dirty="0"/>
              <a:t> </a:t>
            </a:r>
            <a:r>
              <a:rPr lang="ru-RU" sz="1600" dirty="0" err="1"/>
              <a:t>цього</a:t>
            </a:r>
            <a:r>
              <a:rPr lang="ru-RU" sz="1600" dirty="0"/>
              <a:t> Кодексу </a:t>
            </a:r>
            <a:r>
              <a:rPr lang="ru-RU" sz="1600" dirty="0" err="1"/>
              <a:t>або</a:t>
            </a:r>
            <a:r>
              <a:rPr lang="ru-RU" sz="1600" dirty="0"/>
              <a:t> </a:t>
            </a:r>
            <a:r>
              <a:rPr lang="ru-RU" sz="1600" dirty="0" err="1"/>
              <a:t>іншому</a:t>
            </a:r>
            <a:r>
              <a:rPr lang="ru-RU" sz="1600" dirty="0"/>
              <a:t> закону, </a:t>
            </a:r>
            <a:r>
              <a:rPr lang="ru-RU" sz="1600" dirty="0" err="1"/>
              <a:t>застосовуються</a:t>
            </a:r>
            <a:r>
              <a:rPr lang="ru-RU" sz="1600" dirty="0"/>
              <a:t> </a:t>
            </a:r>
            <a:r>
              <a:rPr lang="ru-RU" sz="1600" dirty="0" err="1"/>
              <a:t>відповідні</a:t>
            </a:r>
            <a:r>
              <a:rPr lang="ru-RU" sz="1600" dirty="0"/>
              <a:t> </a:t>
            </a:r>
            <a:r>
              <a:rPr lang="ru-RU" sz="1600" dirty="0" err="1"/>
              <a:t>положення</a:t>
            </a:r>
            <a:r>
              <a:rPr lang="ru-RU" sz="1600" dirty="0"/>
              <a:t> </a:t>
            </a:r>
            <a:r>
              <a:rPr lang="ru-RU" sz="1600" dirty="0" err="1"/>
              <a:t>цього</a:t>
            </a:r>
            <a:r>
              <a:rPr lang="ru-RU" sz="1600" dirty="0"/>
              <a:t> Кодексу </a:t>
            </a:r>
            <a:r>
              <a:rPr lang="ru-RU" sz="1600" dirty="0" err="1"/>
              <a:t>або</a:t>
            </a:r>
            <a:r>
              <a:rPr lang="ru-RU" sz="1600" dirty="0"/>
              <a:t> </a:t>
            </a:r>
            <a:r>
              <a:rPr lang="ru-RU" sz="1600" dirty="0" err="1"/>
              <a:t>іншого</a:t>
            </a:r>
            <a:r>
              <a:rPr lang="ru-RU" sz="1600" dirty="0"/>
              <a:t> закону (</a:t>
            </a:r>
            <a:r>
              <a:rPr lang="ru-RU" sz="1600" dirty="0" err="1"/>
              <a:t>частина</a:t>
            </a:r>
            <a:r>
              <a:rPr lang="ru-RU" sz="1600" dirty="0"/>
              <a:t> </a:t>
            </a:r>
            <a:r>
              <a:rPr lang="ru-RU" sz="1600" dirty="0" err="1"/>
              <a:t>четверта</a:t>
            </a:r>
            <a:r>
              <a:rPr lang="ru-RU" sz="1600" dirty="0"/>
              <a:t> </a:t>
            </a:r>
            <a:r>
              <a:rPr lang="ru-RU" sz="1600" dirty="0" err="1"/>
              <a:t>статті</a:t>
            </a:r>
            <a:r>
              <a:rPr lang="ru-RU" sz="1600" dirty="0"/>
              <a:t> 4 ЦК </a:t>
            </a:r>
            <a:r>
              <a:rPr lang="ru-RU" sz="1600" dirty="0" err="1"/>
              <a:t>України</a:t>
            </a:r>
            <a:r>
              <a:rPr lang="ru-RU" sz="1600" dirty="0"/>
              <a:t>).</a:t>
            </a:r>
          </a:p>
          <a:p>
            <a:pPr algn="just"/>
            <a:r>
              <a:rPr lang="en-US" sz="1600" dirty="0" smtClean="0"/>
              <a:t>	</a:t>
            </a:r>
            <a:r>
              <a:rPr lang="ru-RU" sz="1600" dirty="0" smtClean="0"/>
              <a:t>У </a:t>
            </a:r>
            <a:r>
              <a:rPr lang="ru-RU" sz="1600" dirty="0" err="1"/>
              <a:t>доктрині</a:t>
            </a:r>
            <a:r>
              <a:rPr lang="ru-RU" sz="1600" dirty="0"/>
              <a:t> приватного права </a:t>
            </a:r>
            <a:r>
              <a:rPr lang="ru-RU" sz="1600" dirty="0" err="1"/>
              <a:t>зауважується</a:t>
            </a:r>
            <a:r>
              <a:rPr lang="ru-RU" sz="1600" dirty="0"/>
              <a:t>, </a:t>
            </a:r>
            <a:r>
              <a:rPr lang="ru-RU" sz="1600" dirty="0" err="1"/>
              <a:t>що</a:t>
            </a:r>
            <a:r>
              <a:rPr lang="ru-RU" sz="1600" dirty="0"/>
              <a:t> </a:t>
            </a:r>
            <a:r>
              <a:rPr lang="ru-RU" sz="1600" dirty="0" err="1"/>
              <a:t>ієрархія</a:t>
            </a:r>
            <a:r>
              <a:rPr lang="ru-RU" sz="1600" dirty="0"/>
              <a:t> </a:t>
            </a:r>
            <a:r>
              <a:rPr lang="ru-RU" sz="1600" dirty="0" err="1"/>
              <a:t>актів</a:t>
            </a:r>
            <a:r>
              <a:rPr lang="ru-RU" sz="1600" dirty="0"/>
              <a:t> </a:t>
            </a:r>
            <a:r>
              <a:rPr lang="ru-RU" sz="1600" dirty="0" err="1"/>
              <a:t>цивільного</a:t>
            </a:r>
            <a:r>
              <a:rPr lang="ru-RU" sz="1600" dirty="0"/>
              <a:t> </a:t>
            </a:r>
            <a:r>
              <a:rPr lang="ru-RU" sz="1600" dirty="0" err="1"/>
              <a:t>законодавства</a:t>
            </a:r>
            <a:r>
              <a:rPr lang="ru-RU" sz="1600" dirty="0"/>
              <a:t> </a:t>
            </a:r>
            <a:r>
              <a:rPr lang="ru-RU" sz="1600" dirty="0" err="1"/>
              <a:t>може</a:t>
            </a:r>
            <a:r>
              <a:rPr lang="ru-RU" sz="1600" dirty="0"/>
              <a:t> </a:t>
            </a:r>
            <a:r>
              <a:rPr lang="ru-RU" sz="1600" dirty="0" err="1"/>
              <a:t>базуватися</a:t>
            </a:r>
            <a:r>
              <a:rPr lang="ru-RU" sz="1600" dirty="0"/>
              <a:t> на </a:t>
            </a:r>
            <a:r>
              <a:rPr lang="ru-RU" sz="1600" dirty="0" err="1"/>
              <a:t>їх</a:t>
            </a:r>
            <a:r>
              <a:rPr lang="ru-RU" sz="1600" dirty="0"/>
              <a:t> </a:t>
            </a:r>
            <a:r>
              <a:rPr lang="ru-RU" sz="1600" dirty="0" err="1"/>
              <a:t>юридичній</a:t>
            </a:r>
            <a:r>
              <a:rPr lang="ru-RU" sz="1600" dirty="0"/>
              <a:t> </a:t>
            </a:r>
            <a:r>
              <a:rPr lang="ru-RU" sz="1600" dirty="0" err="1"/>
              <a:t>силі</a:t>
            </a:r>
            <a:r>
              <a:rPr lang="ru-RU" sz="1600" dirty="0"/>
              <a:t> (</a:t>
            </a:r>
            <a:r>
              <a:rPr lang="ru-RU" sz="1600" b="1" i="1" dirty="0" err="1"/>
              <a:t>вимір</a:t>
            </a:r>
            <a:r>
              <a:rPr lang="ru-RU" sz="1600" b="1" i="1" dirty="0"/>
              <a:t> по </a:t>
            </a:r>
            <a:r>
              <a:rPr lang="ru-RU" sz="1600" b="1" i="1" dirty="0" err="1"/>
              <a:t>вертикалі</a:t>
            </a:r>
            <a:r>
              <a:rPr lang="ru-RU" sz="1600" dirty="0"/>
              <a:t>). Вона </a:t>
            </a:r>
            <a:r>
              <a:rPr lang="ru-RU" sz="1600" dirty="0" err="1"/>
              <a:t>поширюється</a:t>
            </a:r>
            <a:r>
              <a:rPr lang="ru-RU" sz="1600" dirty="0"/>
              <a:t>, </a:t>
            </a:r>
            <a:r>
              <a:rPr lang="ru-RU" sz="1600" dirty="0" err="1"/>
              <a:t>по-перше</a:t>
            </a:r>
            <a:r>
              <a:rPr lang="ru-RU" sz="1600" dirty="0"/>
              <a:t>, на </a:t>
            </a:r>
            <a:r>
              <a:rPr lang="ru-RU" sz="1600" dirty="0" err="1"/>
              <a:t>співвідношення</a:t>
            </a:r>
            <a:r>
              <a:rPr lang="ru-RU" sz="1600" dirty="0"/>
              <a:t> закону та </a:t>
            </a:r>
            <a:r>
              <a:rPr lang="ru-RU" sz="1600" dirty="0" err="1"/>
              <a:t>підзаконних</a:t>
            </a:r>
            <a:r>
              <a:rPr lang="ru-RU" sz="1600" dirty="0"/>
              <a:t> </a:t>
            </a:r>
            <a:r>
              <a:rPr lang="ru-RU" sz="1600" dirty="0" err="1"/>
              <a:t>актів</a:t>
            </a:r>
            <a:r>
              <a:rPr lang="ru-RU" sz="1600" dirty="0"/>
              <a:t> та, </a:t>
            </a:r>
            <a:r>
              <a:rPr lang="ru-RU" sz="1600" dirty="0" err="1"/>
              <a:t>по-друге</a:t>
            </a:r>
            <a:r>
              <a:rPr lang="ru-RU" sz="1600" dirty="0"/>
              <a:t>, на </a:t>
            </a:r>
            <a:r>
              <a:rPr lang="ru-RU" sz="1600" dirty="0" err="1"/>
              <a:t>співвідношення</a:t>
            </a:r>
            <a:r>
              <a:rPr lang="ru-RU" sz="1600" dirty="0"/>
              <a:t> </a:t>
            </a:r>
            <a:r>
              <a:rPr lang="ru-RU" sz="1600" dirty="0" err="1"/>
              <a:t>Конституції</a:t>
            </a:r>
            <a:r>
              <a:rPr lang="ru-RU" sz="1600" dirty="0"/>
              <a:t> та </a:t>
            </a:r>
            <a:r>
              <a:rPr lang="ru-RU" sz="1600" dirty="0" err="1"/>
              <a:t>законів</a:t>
            </a:r>
            <a:r>
              <a:rPr lang="ru-RU" sz="1600" dirty="0"/>
              <a:t> (як </a:t>
            </a:r>
            <a:r>
              <a:rPr lang="ru-RU" sz="1600" dirty="0" err="1"/>
              <a:t>кодифікованих</a:t>
            </a:r>
            <a:r>
              <a:rPr lang="ru-RU" sz="1600" dirty="0"/>
              <a:t>, так і </a:t>
            </a:r>
            <a:r>
              <a:rPr lang="ru-RU" sz="1600" dirty="0" err="1"/>
              <a:t>інших</a:t>
            </a:r>
            <a:r>
              <a:rPr lang="ru-RU" sz="1600" dirty="0"/>
              <a:t> (</a:t>
            </a:r>
            <a:r>
              <a:rPr lang="ru-RU" sz="1600" dirty="0" err="1"/>
              <a:t>поточних</a:t>
            </a:r>
            <a:r>
              <a:rPr lang="ru-RU" sz="1600" dirty="0"/>
              <a:t>)). </a:t>
            </a:r>
            <a:r>
              <a:rPr lang="ru-RU" sz="1600" dirty="0" err="1"/>
              <a:t>Одночасно</a:t>
            </a:r>
            <a:r>
              <a:rPr lang="ru-RU" sz="1600" dirty="0"/>
              <a:t> </a:t>
            </a:r>
            <a:r>
              <a:rPr lang="ru-RU" sz="1600" dirty="0" err="1"/>
              <a:t>слід</a:t>
            </a:r>
            <a:r>
              <a:rPr lang="ru-RU" sz="1600" dirty="0"/>
              <a:t> </a:t>
            </a:r>
            <a:r>
              <a:rPr lang="ru-RU" sz="1600" dirty="0" err="1"/>
              <a:t>визнати</a:t>
            </a:r>
            <a:r>
              <a:rPr lang="ru-RU" sz="1600" dirty="0"/>
              <a:t> </a:t>
            </a:r>
            <a:r>
              <a:rPr lang="ru-RU" sz="1600" dirty="0" err="1"/>
              <a:t>існування</a:t>
            </a:r>
            <a:r>
              <a:rPr lang="ru-RU" sz="1600" dirty="0"/>
              <a:t> </a:t>
            </a:r>
            <a:r>
              <a:rPr lang="ru-RU" sz="1600" dirty="0" err="1"/>
              <a:t>ієрархії</a:t>
            </a:r>
            <a:r>
              <a:rPr lang="ru-RU" sz="1600" dirty="0"/>
              <a:t> </a:t>
            </a:r>
            <a:r>
              <a:rPr lang="ru-RU" sz="1600" dirty="0" err="1"/>
              <a:t>між</a:t>
            </a:r>
            <a:r>
              <a:rPr lang="ru-RU" sz="1600" dirty="0"/>
              <a:t> ЦК як </a:t>
            </a:r>
            <a:r>
              <a:rPr lang="ru-RU" sz="1600" dirty="0" err="1"/>
              <a:t>кодифікованим</a:t>
            </a:r>
            <a:r>
              <a:rPr lang="ru-RU" sz="1600" dirty="0"/>
              <a:t> законом та </a:t>
            </a:r>
            <a:r>
              <a:rPr lang="ru-RU" sz="1600" dirty="0" err="1"/>
              <a:t>іншими</a:t>
            </a:r>
            <a:r>
              <a:rPr lang="ru-RU" sz="1600" dirty="0"/>
              <a:t> (</a:t>
            </a:r>
            <a:r>
              <a:rPr lang="ru-RU" sz="1600" dirty="0" err="1"/>
              <a:t>поточними</a:t>
            </a:r>
            <a:r>
              <a:rPr lang="ru-RU" sz="1600" dirty="0"/>
              <a:t>) законами, </a:t>
            </a:r>
            <a:r>
              <a:rPr lang="ru-RU" sz="1600" dirty="0" err="1"/>
              <a:t>що</a:t>
            </a:r>
            <a:r>
              <a:rPr lang="ru-RU" sz="1600" dirty="0"/>
              <a:t> </a:t>
            </a:r>
            <a:r>
              <a:rPr lang="ru-RU" sz="1600" dirty="0" err="1"/>
              <a:t>регулюють</a:t>
            </a:r>
            <a:r>
              <a:rPr lang="ru-RU" sz="1600" dirty="0"/>
              <a:t> </a:t>
            </a:r>
            <a:r>
              <a:rPr lang="ru-RU" sz="1600" dirty="0" err="1"/>
              <a:t>цивільні</a:t>
            </a:r>
            <a:r>
              <a:rPr lang="ru-RU" sz="1600" dirty="0"/>
              <a:t> </a:t>
            </a:r>
            <a:r>
              <a:rPr lang="ru-RU" sz="1600" dirty="0" err="1"/>
              <a:t>відносини</a:t>
            </a:r>
            <a:r>
              <a:rPr lang="ru-RU" sz="1600" dirty="0"/>
              <a:t>. </a:t>
            </a:r>
            <a:r>
              <a:rPr lang="ru-RU" sz="1600" dirty="0" err="1"/>
              <a:t>Ця</a:t>
            </a:r>
            <a:r>
              <a:rPr lang="ru-RU" sz="1600" dirty="0"/>
              <a:t> </a:t>
            </a:r>
            <a:r>
              <a:rPr lang="ru-RU" sz="1600" dirty="0" err="1"/>
              <a:t>ієрархія</a:t>
            </a:r>
            <a:r>
              <a:rPr lang="ru-RU" sz="1600" dirty="0"/>
              <a:t> </a:t>
            </a:r>
            <a:r>
              <a:rPr lang="ru-RU" sz="1600" dirty="0" err="1"/>
              <a:t>базується</a:t>
            </a:r>
            <a:r>
              <a:rPr lang="ru-RU" sz="1600" dirty="0"/>
              <a:t> на </a:t>
            </a:r>
            <a:r>
              <a:rPr lang="ru-RU" sz="1600" dirty="0" err="1"/>
              <a:t>визнанні</a:t>
            </a:r>
            <a:r>
              <a:rPr lang="ru-RU" sz="1600" dirty="0"/>
              <a:t> ЦК </a:t>
            </a:r>
            <a:r>
              <a:rPr lang="ru-RU" sz="1600" dirty="0" err="1"/>
              <a:t>основним</a:t>
            </a:r>
            <a:r>
              <a:rPr lang="ru-RU" sz="1600" dirty="0"/>
              <a:t> актом </a:t>
            </a:r>
            <a:r>
              <a:rPr lang="ru-RU" sz="1600" dirty="0" err="1"/>
              <a:t>цивільного</a:t>
            </a:r>
            <a:r>
              <a:rPr lang="ru-RU" sz="1600" dirty="0"/>
              <a:t> </a:t>
            </a:r>
            <a:r>
              <a:rPr lang="ru-RU" sz="1600" dirty="0" err="1"/>
              <a:t>законодавства</a:t>
            </a:r>
            <a:r>
              <a:rPr lang="ru-RU" sz="1600" dirty="0"/>
              <a:t> (</a:t>
            </a:r>
            <a:r>
              <a:rPr lang="ru-RU" sz="1600" b="1" i="1" dirty="0" err="1"/>
              <a:t>вимір</a:t>
            </a:r>
            <a:r>
              <a:rPr lang="ru-RU" sz="1600" b="1" i="1" dirty="0"/>
              <a:t> </a:t>
            </a:r>
            <a:r>
              <a:rPr lang="ru-RU" sz="1600" b="1" i="1" dirty="0" err="1"/>
              <a:t>ієрархії</a:t>
            </a:r>
            <a:r>
              <a:rPr lang="ru-RU" sz="1600" b="1" i="1" dirty="0"/>
              <a:t> по </a:t>
            </a:r>
            <a:r>
              <a:rPr lang="ru-RU" sz="1600" b="1" i="1" dirty="0" err="1"/>
              <a:t>горизонталі</a:t>
            </a:r>
            <a:r>
              <a:rPr lang="ru-RU" sz="1600" dirty="0"/>
              <a:t>) (див. </a:t>
            </a:r>
            <a:r>
              <a:rPr lang="ru-RU" sz="1600" dirty="0" err="1"/>
              <a:t>Цивільний</a:t>
            </a:r>
            <a:r>
              <a:rPr lang="ru-RU" sz="1600" dirty="0"/>
              <a:t> кодекс </a:t>
            </a:r>
            <a:r>
              <a:rPr lang="ru-RU" sz="1600" dirty="0" err="1"/>
              <a:t>України</a:t>
            </a:r>
            <a:r>
              <a:rPr lang="ru-RU" sz="1600" dirty="0"/>
              <a:t>: </a:t>
            </a:r>
            <a:r>
              <a:rPr lang="ru-RU" sz="1600" dirty="0" err="1"/>
              <a:t>науково-практичний</a:t>
            </a:r>
            <a:r>
              <a:rPr lang="ru-RU" sz="1600" dirty="0"/>
              <a:t> </a:t>
            </a:r>
            <a:r>
              <a:rPr lang="ru-RU" sz="1600" dirty="0" err="1"/>
              <a:t>коментар</a:t>
            </a:r>
            <a:r>
              <a:rPr lang="ru-RU" sz="1600" dirty="0"/>
              <a:t>. Т. 1: </a:t>
            </a:r>
            <a:r>
              <a:rPr lang="ru-RU" sz="1600" dirty="0" err="1"/>
              <a:t>Загальні</a:t>
            </a:r>
            <a:r>
              <a:rPr lang="ru-RU" sz="1600" dirty="0"/>
              <a:t> </a:t>
            </a:r>
            <a:r>
              <a:rPr lang="ru-RU" sz="1600" dirty="0" err="1"/>
              <a:t>положення</a:t>
            </a:r>
            <a:r>
              <a:rPr lang="ru-RU" sz="1600" dirty="0"/>
              <a:t>. Особи / за ред. І. В. Спасибо-</a:t>
            </a:r>
            <a:r>
              <a:rPr lang="ru-RU" sz="1600" dirty="0" err="1"/>
              <a:t>Фатєєвої</a:t>
            </a:r>
            <a:r>
              <a:rPr lang="ru-RU" sz="1600" dirty="0"/>
              <a:t>. - </a:t>
            </a:r>
            <a:r>
              <a:rPr lang="ru-RU" sz="1600" dirty="0" err="1"/>
              <a:t>Харків</a:t>
            </a:r>
            <a:r>
              <a:rPr lang="ru-RU" sz="1600" dirty="0"/>
              <a:t>: ЕКУС, 2020. - С. 45).</a:t>
            </a:r>
          </a:p>
          <a:p>
            <a:pPr algn="just"/>
            <a:endParaRPr lang="uk-UA" sz="1600" b="1" dirty="0"/>
          </a:p>
        </p:txBody>
      </p:sp>
    </p:spTree>
    <p:extLst>
      <p:ext uri="{BB962C8B-B14F-4D97-AF65-F5344CB8AC3E}">
        <p14:creationId xmlns:p14="http://schemas.microsoft.com/office/powerpoint/2010/main" val="35815296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487680" y="488743"/>
            <a:ext cx="11425646" cy="6001643"/>
          </a:xfrm>
          <a:prstGeom prst="rect">
            <a:avLst/>
          </a:prstGeom>
        </p:spPr>
        <p:txBody>
          <a:bodyPr wrap="square">
            <a:spAutoFit/>
          </a:bodyPr>
          <a:lstStyle/>
          <a:p>
            <a:r>
              <a:rPr lang="uk-UA" sz="1600" b="1" dirty="0"/>
              <a:t>Постанова ВС від 25.01.2023 року </a:t>
            </a:r>
            <a:r>
              <a:rPr lang="en-US" sz="1600" b="1" dirty="0">
                <a:hlinkClick r:id="rId2"/>
              </a:rPr>
              <a:t>https://reyestr.court.gov.ua/Review/108654283</a:t>
            </a:r>
            <a:r>
              <a:rPr lang="uk-UA" sz="1600" b="1" dirty="0"/>
              <a:t> </a:t>
            </a:r>
          </a:p>
          <a:p>
            <a:pPr algn="just"/>
            <a:endParaRPr lang="en-US" sz="1600" dirty="0" smtClean="0">
              <a:solidFill>
                <a:srgbClr val="000000"/>
              </a:solidFill>
            </a:endParaRPr>
          </a:p>
          <a:p>
            <a:pPr algn="just"/>
            <a:r>
              <a:rPr lang="ru-RU" sz="1600" dirty="0" err="1" smtClean="0"/>
              <a:t>Стосовно</a:t>
            </a:r>
            <a:r>
              <a:rPr lang="ru-RU" sz="1600" dirty="0"/>
              <a:t> </a:t>
            </a:r>
            <a:r>
              <a:rPr lang="ru-RU" sz="1600" b="1" i="1" dirty="0" err="1"/>
              <a:t>виміру</a:t>
            </a:r>
            <a:r>
              <a:rPr lang="ru-RU" sz="1600" b="1" i="1" dirty="0"/>
              <a:t> </a:t>
            </a:r>
            <a:r>
              <a:rPr lang="ru-RU" sz="1600" b="1" i="1" dirty="0" err="1"/>
              <a:t>ієрархії</a:t>
            </a:r>
            <a:r>
              <a:rPr lang="ru-RU" sz="1600" b="1" i="1" dirty="0"/>
              <a:t> </a:t>
            </a:r>
            <a:r>
              <a:rPr lang="ru-RU" sz="1600" b="1" i="1" dirty="0" err="1"/>
              <a:t>актів</a:t>
            </a:r>
            <a:r>
              <a:rPr lang="ru-RU" sz="1600" b="1" i="1" dirty="0"/>
              <a:t> </a:t>
            </a:r>
            <a:r>
              <a:rPr lang="ru-RU" sz="1600" b="1" i="1" dirty="0" err="1"/>
              <a:t>цивільного</a:t>
            </a:r>
            <a:r>
              <a:rPr lang="ru-RU" sz="1600" b="1" i="1" dirty="0"/>
              <a:t> </a:t>
            </a:r>
            <a:r>
              <a:rPr lang="ru-RU" sz="1600" b="1" i="1" dirty="0" err="1"/>
              <a:t>законодавства</a:t>
            </a:r>
            <a:r>
              <a:rPr lang="ru-RU" sz="1600" b="1" i="1" dirty="0"/>
              <a:t> по </a:t>
            </a:r>
            <a:r>
              <a:rPr lang="ru-RU" sz="1600" b="1" i="1" dirty="0" err="1"/>
              <a:t>горизонталі</a:t>
            </a:r>
            <a:r>
              <a:rPr lang="ru-RU" sz="1600" dirty="0"/>
              <a:t>, то в </a:t>
            </a:r>
            <a:r>
              <a:rPr lang="ru-RU" sz="1600" dirty="0" err="1"/>
              <a:t>статті</a:t>
            </a:r>
            <a:r>
              <a:rPr lang="ru-RU" sz="1600" dirty="0"/>
              <a:t> 4 ЦК </a:t>
            </a:r>
            <a:r>
              <a:rPr lang="ru-RU" sz="1600" dirty="0" err="1"/>
              <a:t>України</a:t>
            </a:r>
            <a:r>
              <a:rPr lang="ru-RU" sz="1600" dirty="0"/>
              <a:t> </a:t>
            </a:r>
            <a:r>
              <a:rPr lang="ru-RU" sz="1600" dirty="0" err="1"/>
              <a:t>закріплюється</a:t>
            </a:r>
            <a:r>
              <a:rPr lang="ru-RU" sz="1600" dirty="0"/>
              <a:t> </a:t>
            </a:r>
            <a:r>
              <a:rPr lang="ru-RU" sz="1600" dirty="0" err="1"/>
              <a:t>пріоритет</a:t>
            </a:r>
            <a:r>
              <a:rPr lang="ru-RU" sz="1600" dirty="0"/>
              <a:t> норм ЦК (як основного регулятора </a:t>
            </a:r>
            <a:r>
              <a:rPr lang="ru-RU" sz="1600" dirty="0" err="1"/>
              <a:t>приватних</a:t>
            </a:r>
            <a:r>
              <a:rPr lang="ru-RU" sz="1600" dirty="0"/>
              <a:t> </a:t>
            </a:r>
            <a:r>
              <a:rPr lang="ru-RU" sz="1600" dirty="0" err="1"/>
              <a:t>відносин</a:t>
            </a:r>
            <a:r>
              <a:rPr lang="ru-RU" sz="1600" dirty="0"/>
              <a:t>) над нормами </a:t>
            </a:r>
            <a:r>
              <a:rPr lang="ru-RU" sz="1600" dirty="0" err="1"/>
              <a:t>інших</a:t>
            </a:r>
            <a:r>
              <a:rPr lang="ru-RU" sz="1600" dirty="0"/>
              <a:t> </a:t>
            </a:r>
            <a:r>
              <a:rPr lang="ru-RU" sz="1600" dirty="0" err="1"/>
              <a:t>законів</a:t>
            </a:r>
            <a:r>
              <a:rPr lang="ru-RU" sz="1600" dirty="0"/>
              <a:t>. </a:t>
            </a:r>
            <a:r>
              <a:rPr lang="ru-RU" sz="1600" dirty="0" err="1"/>
              <a:t>Причому</a:t>
            </a:r>
            <a:r>
              <a:rPr lang="ru-RU" sz="1600" dirty="0"/>
              <a:t>, </a:t>
            </a:r>
            <a:r>
              <a:rPr lang="ru-RU" sz="1600" dirty="0" err="1"/>
              <a:t>що</a:t>
            </a:r>
            <a:r>
              <a:rPr lang="ru-RU" sz="1600" dirty="0"/>
              <a:t> </a:t>
            </a:r>
            <a:r>
              <a:rPr lang="ru-RU" sz="1600" dirty="0" err="1"/>
              <a:t>такий</a:t>
            </a:r>
            <a:r>
              <a:rPr lang="ru-RU" sz="1600" dirty="0"/>
              <a:t> </a:t>
            </a:r>
            <a:r>
              <a:rPr lang="ru-RU" sz="1600" dirty="0" err="1"/>
              <a:t>спосіб</a:t>
            </a:r>
            <a:r>
              <a:rPr lang="ru-RU" sz="1600" dirty="0"/>
              <a:t> </a:t>
            </a:r>
            <a:r>
              <a:rPr lang="ru-RU" sz="1600" dirty="0" err="1"/>
              <a:t>вирішення</a:t>
            </a:r>
            <a:r>
              <a:rPr lang="ru-RU" sz="1600" dirty="0"/>
              <a:t> </a:t>
            </a:r>
            <a:r>
              <a:rPr lang="ru-RU" sz="1600" dirty="0" err="1"/>
              <a:t>колізії</a:t>
            </a:r>
            <a:r>
              <a:rPr lang="ru-RU" sz="1600" dirty="0"/>
              <a:t> норм ЦК </a:t>
            </a:r>
            <a:r>
              <a:rPr lang="ru-RU" sz="1600" dirty="0" err="1"/>
              <a:t>із</a:t>
            </a:r>
            <a:r>
              <a:rPr lang="ru-RU" sz="1600" dirty="0"/>
              <a:t> нормами </a:t>
            </a:r>
            <a:r>
              <a:rPr lang="ru-RU" sz="1600" dirty="0" err="1"/>
              <a:t>інших</a:t>
            </a:r>
            <a:r>
              <a:rPr lang="ru-RU" sz="1600" dirty="0"/>
              <a:t> </a:t>
            </a:r>
            <a:r>
              <a:rPr lang="ru-RU" sz="1600" dirty="0" err="1"/>
              <a:t>законів</a:t>
            </a:r>
            <a:r>
              <a:rPr lang="ru-RU" sz="1600" dirty="0"/>
              <a:t>, </a:t>
            </a:r>
            <a:r>
              <a:rPr lang="ru-RU" sz="1600" dirty="0" err="1"/>
              <a:t>із</a:t>
            </a:r>
            <a:r>
              <a:rPr lang="ru-RU" sz="1600" dirty="0"/>
              <a:t> </a:t>
            </a:r>
            <a:r>
              <a:rPr lang="ru-RU" sz="1600" dirty="0" err="1"/>
              <a:t>констатацією</a:t>
            </a:r>
            <a:r>
              <a:rPr lang="ru-RU" sz="1600" dirty="0"/>
              <a:t> </a:t>
            </a:r>
            <a:r>
              <a:rPr lang="ru-RU" sz="1600" dirty="0" err="1"/>
              <a:t>пріоритету</a:t>
            </a:r>
            <a:r>
              <a:rPr lang="ru-RU" sz="1600" dirty="0"/>
              <a:t> норм ЦК над нормами </a:t>
            </a:r>
            <a:r>
              <a:rPr lang="ru-RU" sz="1600" dirty="0" err="1"/>
              <a:t>інших</a:t>
            </a:r>
            <a:r>
              <a:rPr lang="ru-RU" sz="1600" dirty="0"/>
              <a:t> </a:t>
            </a:r>
            <a:r>
              <a:rPr lang="ru-RU" sz="1600" dirty="0" err="1"/>
              <a:t>законів</a:t>
            </a:r>
            <a:r>
              <a:rPr lang="ru-RU" sz="1600" dirty="0"/>
              <a:t>, </a:t>
            </a:r>
            <a:r>
              <a:rPr lang="ru-RU" sz="1600" dirty="0" err="1"/>
              <a:t>підтримувався</a:t>
            </a:r>
            <a:r>
              <a:rPr lang="ru-RU" sz="1600" dirty="0"/>
              <a:t>, </a:t>
            </a:r>
            <a:r>
              <a:rPr lang="ru-RU" sz="1600" dirty="0" err="1"/>
              <a:t>зокрема</a:t>
            </a:r>
            <a:r>
              <a:rPr lang="ru-RU" sz="1600" dirty="0"/>
              <a:t>, </a:t>
            </a:r>
            <a:r>
              <a:rPr lang="ru-RU" sz="1600" dirty="0" err="1"/>
              <a:t>Конституційним</a:t>
            </a:r>
            <a:r>
              <a:rPr lang="ru-RU" sz="1600" dirty="0"/>
              <a:t> Судом </a:t>
            </a:r>
            <a:r>
              <a:rPr lang="ru-RU" sz="1600" dirty="0" err="1"/>
              <a:t>України</a:t>
            </a:r>
            <a:r>
              <a:rPr lang="ru-RU" sz="1600" dirty="0"/>
              <a:t> (див. </a:t>
            </a:r>
            <a:r>
              <a:rPr lang="ru-RU" sz="1600" dirty="0" err="1"/>
              <a:t>рішення</a:t>
            </a:r>
            <a:r>
              <a:rPr lang="ru-RU" sz="1600" dirty="0"/>
              <a:t> </a:t>
            </a:r>
            <a:r>
              <a:rPr lang="ru-RU" sz="1600" dirty="0" err="1"/>
              <a:t>від</a:t>
            </a:r>
            <a:r>
              <a:rPr lang="ru-RU" sz="1600" dirty="0"/>
              <a:t> 13 </a:t>
            </a:r>
            <a:r>
              <a:rPr lang="ru-RU" sz="1600" dirty="0" err="1"/>
              <a:t>березня</a:t>
            </a:r>
            <a:r>
              <a:rPr lang="ru-RU" sz="1600" dirty="0"/>
              <a:t> 2012 року у </a:t>
            </a:r>
            <a:r>
              <a:rPr lang="ru-RU" sz="1600" dirty="0" err="1"/>
              <a:t>справі</a:t>
            </a:r>
            <a:r>
              <a:rPr lang="ru-RU" sz="1600" dirty="0"/>
              <a:t> № 5-рп/2012), </a:t>
            </a:r>
            <a:r>
              <a:rPr lang="ru-RU" sz="1600" dirty="0" err="1"/>
              <a:t>Верховним</a:t>
            </a:r>
            <a:r>
              <a:rPr lang="ru-RU" sz="1600" dirty="0"/>
              <a:t> Судом </a:t>
            </a:r>
            <a:r>
              <a:rPr lang="ru-RU" sz="1600" dirty="0" err="1"/>
              <a:t>України</a:t>
            </a:r>
            <a:r>
              <a:rPr lang="ru-RU" sz="1600" dirty="0"/>
              <a:t> (див. постанову Верховного Суду </a:t>
            </a:r>
            <a:r>
              <a:rPr lang="ru-RU" sz="1600" dirty="0" err="1"/>
              <a:t>України</a:t>
            </a:r>
            <a:r>
              <a:rPr lang="ru-RU" sz="1600" dirty="0"/>
              <a:t> </a:t>
            </a:r>
            <a:r>
              <a:rPr lang="ru-RU" sz="1600" dirty="0" err="1"/>
              <a:t>від</a:t>
            </a:r>
            <a:r>
              <a:rPr lang="ru-RU" sz="1600" dirty="0"/>
              <a:t> 30 </a:t>
            </a:r>
            <a:r>
              <a:rPr lang="ru-RU" sz="1600" dirty="0" err="1"/>
              <a:t>жовтня</a:t>
            </a:r>
            <a:r>
              <a:rPr lang="ru-RU" sz="1600" dirty="0"/>
              <a:t> 2013 року у </a:t>
            </a:r>
            <a:r>
              <a:rPr lang="ru-RU" sz="1600" dirty="0" err="1"/>
              <a:t>справі</a:t>
            </a:r>
            <a:r>
              <a:rPr lang="ru-RU" sz="1600" dirty="0"/>
              <a:t> № 6-59цс13, постанову Верховного Суду </a:t>
            </a:r>
            <a:r>
              <a:rPr lang="ru-RU" sz="1600" dirty="0" err="1"/>
              <a:t>України</a:t>
            </a:r>
            <a:r>
              <a:rPr lang="ru-RU" sz="1600" dirty="0"/>
              <a:t> </a:t>
            </a:r>
            <a:r>
              <a:rPr lang="ru-RU" sz="1600" dirty="0" err="1"/>
              <a:t>від</a:t>
            </a:r>
            <a:r>
              <a:rPr lang="ru-RU" sz="1600" dirty="0"/>
              <a:t> 16 </a:t>
            </a:r>
            <a:r>
              <a:rPr lang="ru-RU" sz="1600" dirty="0" err="1"/>
              <a:t>грудня</a:t>
            </a:r>
            <a:r>
              <a:rPr lang="ru-RU" sz="1600" dirty="0"/>
              <a:t> 2015 року у </a:t>
            </a:r>
            <a:r>
              <a:rPr lang="ru-RU" sz="1600" dirty="0" err="1"/>
              <a:t>справі</a:t>
            </a:r>
            <a:r>
              <a:rPr lang="ru-RU" sz="1600" dirty="0"/>
              <a:t> № 6-2023цс15), Великою Палатою Верховного Суду (див. постанову </a:t>
            </a:r>
            <a:r>
              <a:rPr lang="ru-RU" sz="1600" dirty="0" err="1"/>
              <a:t>Великої</a:t>
            </a:r>
            <a:r>
              <a:rPr lang="ru-RU" sz="1600" dirty="0"/>
              <a:t> </a:t>
            </a:r>
            <a:r>
              <a:rPr lang="ru-RU" sz="1600" dirty="0" err="1"/>
              <a:t>Палати</a:t>
            </a:r>
            <a:r>
              <a:rPr lang="ru-RU" sz="1600" dirty="0"/>
              <a:t> Верховного Суду </a:t>
            </a:r>
            <a:r>
              <a:rPr lang="ru-RU" sz="1600" dirty="0" err="1"/>
              <a:t>від</a:t>
            </a:r>
            <a:r>
              <a:rPr lang="ru-RU" sz="1600" dirty="0"/>
              <a:t> 22 </a:t>
            </a:r>
            <a:r>
              <a:rPr lang="ru-RU" sz="1600" dirty="0" err="1"/>
              <a:t>червня</a:t>
            </a:r>
            <a:r>
              <a:rPr lang="ru-RU" sz="1600" dirty="0"/>
              <a:t> 2021 року в </a:t>
            </a:r>
            <a:r>
              <a:rPr lang="ru-RU" sz="1600" dirty="0" err="1"/>
              <a:t>справі</a:t>
            </a:r>
            <a:r>
              <a:rPr lang="ru-RU" sz="1600" dirty="0"/>
              <a:t> № 334/3161/17 (</a:t>
            </a:r>
            <a:r>
              <a:rPr lang="ru-RU" sz="1600" dirty="0" err="1"/>
              <a:t>провадження</a:t>
            </a:r>
            <a:r>
              <a:rPr lang="ru-RU" sz="1600" dirty="0"/>
              <a:t> № 14-188 </a:t>
            </a:r>
            <a:r>
              <a:rPr lang="ru-RU" sz="1600" dirty="0" err="1"/>
              <a:t>цс</a:t>
            </a:r>
            <a:r>
              <a:rPr lang="ru-RU" sz="1600" dirty="0"/>
              <a:t> 20</a:t>
            </a:r>
            <a:r>
              <a:rPr lang="ru-RU" sz="1600" dirty="0" smtClean="0"/>
              <a:t>).</a:t>
            </a:r>
            <a:endParaRPr lang="en-US" sz="1600" dirty="0" smtClean="0"/>
          </a:p>
          <a:p>
            <a:pPr algn="just"/>
            <a:endParaRPr lang="ru-RU" sz="1600" dirty="0"/>
          </a:p>
          <a:p>
            <a:pPr algn="just"/>
            <a:r>
              <a:rPr lang="ru-RU" sz="1600" dirty="0" err="1"/>
              <a:t>Щодо</a:t>
            </a:r>
            <a:r>
              <a:rPr lang="ru-RU" sz="1600" dirty="0"/>
              <a:t> </a:t>
            </a:r>
            <a:r>
              <a:rPr lang="ru-RU" sz="1600" b="1" i="1" dirty="0" err="1"/>
              <a:t>виміру</a:t>
            </a:r>
            <a:r>
              <a:rPr lang="ru-RU" sz="1600" b="1" i="1" dirty="0"/>
              <a:t> </a:t>
            </a:r>
            <a:r>
              <a:rPr lang="ru-RU" sz="1600" b="1" i="1" dirty="0" err="1"/>
              <a:t>ієрархії</a:t>
            </a:r>
            <a:r>
              <a:rPr lang="ru-RU" sz="1600" b="1" i="1" dirty="0"/>
              <a:t> </a:t>
            </a:r>
            <a:r>
              <a:rPr lang="ru-RU" sz="1600" b="1" i="1" dirty="0" err="1"/>
              <a:t>актів</a:t>
            </a:r>
            <a:r>
              <a:rPr lang="ru-RU" sz="1600" b="1" i="1" dirty="0"/>
              <a:t> </a:t>
            </a:r>
            <a:r>
              <a:rPr lang="ru-RU" sz="1600" b="1" i="1" dirty="0" err="1"/>
              <a:t>цивільного</a:t>
            </a:r>
            <a:r>
              <a:rPr lang="ru-RU" sz="1600" b="1" i="1" dirty="0"/>
              <a:t> </a:t>
            </a:r>
            <a:r>
              <a:rPr lang="ru-RU" sz="1600" b="1" i="1" dirty="0" err="1"/>
              <a:t>законодавства</a:t>
            </a:r>
            <a:r>
              <a:rPr lang="ru-RU" sz="1600" b="1" i="1" dirty="0"/>
              <a:t> по </a:t>
            </a:r>
            <a:r>
              <a:rPr lang="ru-RU" sz="1600" b="1" i="1" dirty="0" err="1"/>
              <a:t>вертикалі</a:t>
            </a:r>
            <a:r>
              <a:rPr lang="ru-RU" sz="1600" dirty="0"/>
              <a:t>, то в </a:t>
            </a:r>
            <a:r>
              <a:rPr lang="ru-RU" sz="1600" dirty="0" err="1"/>
              <a:t>статті</a:t>
            </a:r>
            <a:r>
              <a:rPr lang="ru-RU" sz="1600" dirty="0"/>
              <a:t> 4 ЦК </a:t>
            </a:r>
            <a:r>
              <a:rPr lang="ru-RU" sz="1600" dirty="0" err="1"/>
              <a:t>України</a:t>
            </a:r>
            <a:r>
              <a:rPr lang="ru-RU" sz="1600" dirty="0"/>
              <a:t> </a:t>
            </a:r>
            <a:r>
              <a:rPr lang="ru-RU" sz="1600" dirty="0" err="1"/>
              <a:t>встановлено</a:t>
            </a:r>
            <a:r>
              <a:rPr lang="ru-RU" sz="1600" dirty="0"/>
              <a:t> </a:t>
            </a:r>
            <a:r>
              <a:rPr lang="ru-RU" sz="1600" dirty="0" err="1"/>
              <a:t>повний</a:t>
            </a:r>
            <a:r>
              <a:rPr lang="ru-RU" sz="1600" dirty="0"/>
              <a:t> </a:t>
            </a:r>
            <a:r>
              <a:rPr lang="ru-RU" sz="1600" dirty="0" err="1"/>
              <a:t>перелік</a:t>
            </a:r>
            <a:r>
              <a:rPr lang="ru-RU" sz="1600" dirty="0"/>
              <a:t> нормативно-</a:t>
            </a:r>
            <a:r>
              <a:rPr lang="ru-RU" sz="1600" dirty="0" err="1"/>
              <a:t>правових</a:t>
            </a:r>
            <a:r>
              <a:rPr lang="ru-RU" sz="1600" dirty="0"/>
              <a:t> </a:t>
            </a:r>
            <a:r>
              <a:rPr lang="ru-RU" sz="1600" dirty="0" err="1"/>
              <a:t>актів</a:t>
            </a:r>
            <a:r>
              <a:rPr lang="ru-RU" sz="1600" dirty="0"/>
              <a:t>, </a:t>
            </a:r>
            <a:r>
              <a:rPr lang="ru-RU" sz="1600" dirty="0" err="1"/>
              <a:t>якими</a:t>
            </a:r>
            <a:r>
              <a:rPr lang="ru-RU" sz="1600" dirty="0"/>
              <a:t> </a:t>
            </a:r>
            <a:r>
              <a:rPr lang="ru-RU" sz="1600" dirty="0" err="1"/>
              <a:t>можуть</a:t>
            </a:r>
            <a:r>
              <a:rPr lang="ru-RU" sz="1600" dirty="0"/>
              <a:t> </a:t>
            </a:r>
            <a:r>
              <a:rPr lang="ru-RU" sz="1600" dirty="0" err="1"/>
              <a:t>регулюватися</a:t>
            </a:r>
            <a:r>
              <a:rPr lang="ru-RU" sz="1600" dirty="0"/>
              <a:t> </a:t>
            </a:r>
            <a:r>
              <a:rPr lang="ru-RU" sz="1600" dirty="0" err="1"/>
              <a:t>цивільні</a:t>
            </a:r>
            <a:r>
              <a:rPr lang="ru-RU" sz="1600" dirty="0"/>
              <a:t> </a:t>
            </a:r>
            <a:r>
              <a:rPr lang="ru-RU" sz="1600" dirty="0" err="1"/>
              <a:t>відносини</a:t>
            </a:r>
            <a:r>
              <a:rPr lang="ru-RU" sz="1600" dirty="0"/>
              <a:t>. </a:t>
            </a:r>
            <a:r>
              <a:rPr lang="ru-RU" sz="1600" dirty="0" err="1"/>
              <a:t>Крім</a:t>
            </a:r>
            <a:r>
              <a:rPr lang="ru-RU" sz="1600" dirty="0"/>
              <a:t> </a:t>
            </a:r>
            <a:r>
              <a:rPr lang="ru-RU" sz="1600" dirty="0" err="1"/>
              <a:t>Конституції</a:t>
            </a:r>
            <a:r>
              <a:rPr lang="ru-RU" sz="1600" dirty="0"/>
              <a:t> </a:t>
            </a:r>
            <a:r>
              <a:rPr lang="ru-RU" sz="1600" dirty="0" err="1"/>
              <a:t>України</a:t>
            </a:r>
            <a:r>
              <a:rPr lang="ru-RU" sz="1600" dirty="0"/>
              <a:t>, ЦК </a:t>
            </a:r>
            <a:r>
              <a:rPr lang="ru-RU" sz="1600" dirty="0" err="1"/>
              <a:t>України</a:t>
            </a:r>
            <a:r>
              <a:rPr lang="ru-RU" sz="1600" dirty="0"/>
              <a:t> та </a:t>
            </a:r>
            <a:r>
              <a:rPr lang="ru-RU" sz="1600" dirty="0" err="1"/>
              <a:t>інших</a:t>
            </a:r>
            <a:r>
              <a:rPr lang="ru-RU" sz="1600" dirty="0"/>
              <a:t> </a:t>
            </a:r>
            <a:r>
              <a:rPr lang="ru-RU" sz="1600" dirty="0" err="1"/>
              <a:t>законів</a:t>
            </a:r>
            <a:r>
              <a:rPr lang="ru-RU" sz="1600" dirty="0"/>
              <a:t> </a:t>
            </a:r>
            <a:r>
              <a:rPr lang="ru-RU" sz="1600" dirty="0" err="1"/>
              <a:t>України</a:t>
            </a:r>
            <a:r>
              <a:rPr lang="ru-RU" sz="1600" dirty="0"/>
              <a:t>, </a:t>
            </a:r>
            <a:r>
              <a:rPr lang="ru-RU" sz="1600" dirty="0" err="1"/>
              <a:t>цивільні</a:t>
            </a:r>
            <a:r>
              <a:rPr lang="ru-RU" sz="1600" dirty="0"/>
              <a:t> </a:t>
            </a:r>
            <a:r>
              <a:rPr lang="ru-RU" sz="1600" dirty="0" err="1"/>
              <a:t>відносини</a:t>
            </a:r>
            <a:r>
              <a:rPr lang="ru-RU" sz="1600" dirty="0"/>
              <a:t> </a:t>
            </a:r>
            <a:r>
              <a:rPr lang="ru-RU" sz="1600" dirty="0" err="1"/>
              <a:t>можуть</a:t>
            </a:r>
            <a:r>
              <a:rPr lang="ru-RU" sz="1600" dirty="0"/>
              <a:t> </a:t>
            </a:r>
            <a:r>
              <a:rPr lang="ru-RU" sz="1600" dirty="0" err="1"/>
              <a:t>регулюватися</a:t>
            </a:r>
            <a:r>
              <a:rPr lang="ru-RU" sz="1600" dirty="0"/>
              <a:t>, за </a:t>
            </a:r>
            <a:r>
              <a:rPr lang="ru-RU" sz="1600" dirty="0" err="1"/>
              <a:t>загальним</a:t>
            </a:r>
            <a:r>
              <a:rPr lang="ru-RU" sz="1600" dirty="0"/>
              <a:t> правилом, </a:t>
            </a:r>
            <a:r>
              <a:rPr lang="ru-RU" sz="1600" dirty="0" err="1"/>
              <a:t>лише</a:t>
            </a:r>
            <a:r>
              <a:rPr lang="ru-RU" sz="1600" dirty="0"/>
              <a:t> такими </a:t>
            </a:r>
            <a:r>
              <a:rPr lang="ru-RU" sz="1600" dirty="0" err="1"/>
              <a:t>підзаконними</a:t>
            </a:r>
            <a:r>
              <a:rPr lang="ru-RU" sz="1600" dirty="0"/>
              <a:t> актами, як: </a:t>
            </a:r>
            <a:r>
              <a:rPr lang="ru-RU" sz="1600" dirty="0" err="1"/>
              <a:t>акти</a:t>
            </a:r>
            <a:r>
              <a:rPr lang="ru-RU" sz="1600" dirty="0"/>
              <a:t> Президента </a:t>
            </a:r>
            <a:r>
              <a:rPr lang="ru-RU" sz="1600" dirty="0" err="1"/>
              <a:t>України</a:t>
            </a:r>
            <a:r>
              <a:rPr lang="ru-RU" sz="1600" dirty="0"/>
              <a:t>, </a:t>
            </a:r>
            <a:r>
              <a:rPr lang="ru-RU" sz="1600" dirty="0" err="1"/>
              <a:t>видані</a:t>
            </a:r>
            <a:r>
              <a:rPr lang="ru-RU" sz="1600" dirty="0"/>
              <a:t> у </a:t>
            </a:r>
            <a:r>
              <a:rPr lang="ru-RU" sz="1600" dirty="0" err="1"/>
              <a:t>випадках</a:t>
            </a:r>
            <a:r>
              <a:rPr lang="ru-RU" sz="1600" dirty="0"/>
              <a:t>, </a:t>
            </a:r>
            <a:r>
              <a:rPr lang="ru-RU" sz="1600" dirty="0" err="1"/>
              <a:t>установлених</a:t>
            </a:r>
            <a:r>
              <a:rPr lang="ru-RU" sz="1600" dirty="0"/>
              <a:t> </a:t>
            </a:r>
            <a:r>
              <a:rPr lang="ru-RU" sz="1600" dirty="0" err="1"/>
              <a:t>виключно</a:t>
            </a:r>
            <a:r>
              <a:rPr lang="ru-RU" sz="1600" dirty="0"/>
              <a:t> </a:t>
            </a:r>
            <a:r>
              <a:rPr lang="ru-RU" sz="1600" dirty="0" err="1"/>
              <a:t>Конституцією</a:t>
            </a:r>
            <a:r>
              <a:rPr lang="ru-RU" sz="1600" dirty="0"/>
              <a:t> </a:t>
            </a:r>
            <a:r>
              <a:rPr lang="ru-RU" sz="1600" dirty="0" err="1"/>
              <a:t>України</a:t>
            </a:r>
            <a:r>
              <a:rPr lang="ru-RU" sz="1600" dirty="0"/>
              <a:t>; постанови </a:t>
            </a:r>
            <a:r>
              <a:rPr lang="ru-RU" sz="1600" dirty="0" err="1"/>
              <a:t>Кабінету</a:t>
            </a:r>
            <a:r>
              <a:rPr lang="ru-RU" sz="1600" dirty="0"/>
              <a:t> </a:t>
            </a:r>
            <a:r>
              <a:rPr lang="ru-RU" sz="1600" dirty="0" err="1"/>
              <a:t>Міністрів</a:t>
            </a:r>
            <a:r>
              <a:rPr lang="ru-RU" sz="1600" dirty="0"/>
              <a:t> </a:t>
            </a:r>
            <a:r>
              <a:rPr lang="ru-RU" sz="1600" dirty="0" err="1"/>
              <a:t>України</a:t>
            </a:r>
            <a:r>
              <a:rPr lang="ru-RU" sz="1600" dirty="0"/>
              <a:t>, </a:t>
            </a:r>
            <a:r>
              <a:rPr lang="ru-RU" sz="1600" dirty="0" err="1"/>
              <a:t>що</a:t>
            </a:r>
            <a:r>
              <a:rPr lang="ru-RU" sz="1600" dirty="0"/>
              <a:t> не </a:t>
            </a:r>
            <a:r>
              <a:rPr lang="ru-RU" sz="1600" dirty="0" err="1"/>
              <a:t>суперечать</a:t>
            </a:r>
            <a:r>
              <a:rPr lang="ru-RU" sz="1600" dirty="0"/>
              <a:t> </a:t>
            </a:r>
            <a:r>
              <a:rPr lang="ru-RU" sz="1600" dirty="0" err="1"/>
              <a:t>положенням</a:t>
            </a:r>
            <a:r>
              <a:rPr lang="ru-RU" sz="1600" dirty="0"/>
              <a:t> ЦК </a:t>
            </a:r>
            <a:r>
              <a:rPr lang="ru-RU" sz="1600" dirty="0" err="1"/>
              <a:t>України</a:t>
            </a:r>
            <a:r>
              <a:rPr lang="ru-RU" sz="1600" dirty="0"/>
              <a:t> та </a:t>
            </a:r>
            <a:r>
              <a:rPr lang="ru-RU" sz="1600" dirty="0" err="1"/>
              <a:t>інших</a:t>
            </a:r>
            <a:r>
              <a:rPr lang="ru-RU" sz="1600" dirty="0"/>
              <a:t> </a:t>
            </a:r>
            <a:r>
              <a:rPr lang="ru-RU" sz="1600" dirty="0" err="1"/>
              <a:t>законів</a:t>
            </a:r>
            <a:r>
              <a:rPr lang="ru-RU" sz="1600" dirty="0"/>
              <a:t> </a:t>
            </a:r>
            <a:r>
              <a:rPr lang="ru-RU" sz="1600" dirty="0" err="1"/>
              <a:t>України</a:t>
            </a:r>
            <a:r>
              <a:rPr lang="ru-RU" sz="1600" dirty="0"/>
              <a:t>. </a:t>
            </a:r>
            <a:r>
              <a:rPr lang="ru-RU" sz="1600" b="1" dirty="0" err="1"/>
              <a:t>Якщо</a:t>
            </a:r>
            <a:r>
              <a:rPr lang="ru-RU" sz="1600" b="1" dirty="0"/>
              <a:t> постанова </a:t>
            </a:r>
            <a:r>
              <a:rPr lang="ru-RU" sz="1600" b="1" dirty="0" err="1"/>
              <a:t>Кабінету</a:t>
            </a:r>
            <a:r>
              <a:rPr lang="ru-RU" sz="1600" b="1" dirty="0"/>
              <a:t> </a:t>
            </a:r>
            <a:r>
              <a:rPr lang="ru-RU" sz="1600" b="1" dirty="0" err="1"/>
              <a:t>Міністрів</a:t>
            </a:r>
            <a:r>
              <a:rPr lang="ru-RU" sz="1600" b="1" dirty="0"/>
              <a:t> </a:t>
            </a:r>
            <a:r>
              <a:rPr lang="ru-RU" sz="1600" b="1" dirty="0" err="1"/>
              <a:t>України</a:t>
            </a:r>
            <a:r>
              <a:rPr lang="ru-RU" sz="1600" b="1" dirty="0"/>
              <a:t> </a:t>
            </a:r>
            <a:r>
              <a:rPr lang="ru-RU" sz="1600" b="1" dirty="0" err="1"/>
              <a:t>суперечить</a:t>
            </a:r>
            <a:r>
              <a:rPr lang="ru-RU" sz="1600" b="1" dirty="0"/>
              <a:t> </a:t>
            </a:r>
            <a:r>
              <a:rPr lang="ru-RU" sz="1600" b="1" dirty="0" err="1"/>
              <a:t>положенням</a:t>
            </a:r>
            <a:r>
              <a:rPr lang="ru-RU" sz="1600" b="1" dirty="0"/>
              <a:t> ЦК </a:t>
            </a:r>
            <a:r>
              <a:rPr lang="ru-RU" sz="1600" b="1" dirty="0" err="1"/>
              <a:t>України</a:t>
            </a:r>
            <a:r>
              <a:rPr lang="ru-RU" sz="1600" b="1" dirty="0"/>
              <a:t>, </a:t>
            </a:r>
            <a:r>
              <a:rPr lang="ru-RU" sz="1600" b="1" dirty="0" err="1"/>
              <a:t>або</a:t>
            </a:r>
            <a:r>
              <a:rPr lang="ru-RU" sz="1600" b="1" dirty="0"/>
              <a:t> </a:t>
            </a:r>
            <a:r>
              <a:rPr lang="ru-RU" sz="1600" b="1" dirty="0" err="1"/>
              <a:t>іншому</a:t>
            </a:r>
            <a:r>
              <a:rPr lang="ru-RU" sz="1600" b="1" dirty="0"/>
              <a:t> закону, </a:t>
            </a:r>
            <a:r>
              <a:rPr lang="ru-RU" sz="1600" b="1" dirty="0" err="1"/>
              <a:t>мають</a:t>
            </a:r>
            <a:r>
              <a:rPr lang="ru-RU" sz="1600" b="1" dirty="0"/>
              <a:t> </a:t>
            </a:r>
            <a:r>
              <a:rPr lang="ru-RU" sz="1600" b="1" dirty="0" err="1"/>
              <a:t>застосовуватися</a:t>
            </a:r>
            <a:r>
              <a:rPr lang="ru-RU" sz="1600" b="1" dirty="0"/>
              <a:t> </a:t>
            </a:r>
            <a:r>
              <a:rPr lang="ru-RU" sz="1600" b="1" dirty="0" err="1"/>
              <a:t>відповідні</a:t>
            </a:r>
            <a:r>
              <a:rPr lang="ru-RU" sz="1600" b="1" dirty="0"/>
              <a:t> </a:t>
            </a:r>
            <a:r>
              <a:rPr lang="ru-RU" sz="1600" b="1" dirty="0" err="1"/>
              <a:t>положення</a:t>
            </a:r>
            <a:r>
              <a:rPr lang="ru-RU" sz="1600" b="1" dirty="0"/>
              <a:t> ЦК </a:t>
            </a:r>
            <a:r>
              <a:rPr lang="ru-RU" sz="1600" b="1" dirty="0" err="1"/>
              <a:t>або</a:t>
            </a:r>
            <a:r>
              <a:rPr lang="ru-RU" sz="1600" b="1" dirty="0"/>
              <a:t> </a:t>
            </a:r>
            <a:r>
              <a:rPr lang="ru-RU" sz="1600" b="1" dirty="0" err="1"/>
              <a:t>іншого</a:t>
            </a:r>
            <a:r>
              <a:rPr lang="ru-RU" sz="1600" b="1" dirty="0"/>
              <a:t> закону. </a:t>
            </a:r>
            <a:r>
              <a:rPr lang="ru-RU" sz="1600" b="1" dirty="0" err="1"/>
              <a:t>Інші</a:t>
            </a:r>
            <a:r>
              <a:rPr lang="ru-RU" sz="1600" b="1" dirty="0"/>
              <a:t> </a:t>
            </a:r>
            <a:r>
              <a:rPr lang="ru-RU" sz="1600" b="1" dirty="0" err="1"/>
              <a:t>органи</a:t>
            </a:r>
            <a:r>
              <a:rPr lang="ru-RU" sz="1600" b="1" dirty="0"/>
              <a:t> </a:t>
            </a:r>
            <a:r>
              <a:rPr lang="ru-RU" sz="1600" b="1" dirty="0" err="1"/>
              <a:t>державної</a:t>
            </a:r>
            <a:r>
              <a:rPr lang="ru-RU" sz="1600" b="1" dirty="0"/>
              <a:t> </a:t>
            </a:r>
            <a:r>
              <a:rPr lang="ru-RU" sz="1600" b="1" dirty="0" err="1"/>
              <a:t>влади</a:t>
            </a:r>
            <a:r>
              <a:rPr lang="ru-RU" sz="1600" b="1" dirty="0"/>
              <a:t> </a:t>
            </a:r>
            <a:r>
              <a:rPr lang="ru-RU" sz="1600" b="1" dirty="0" err="1"/>
              <a:t>України</a:t>
            </a:r>
            <a:r>
              <a:rPr lang="ru-RU" sz="1600" b="1" dirty="0"/>
              <a:t> та </a:t>
            </a:r>
            <a:r>
              <a:rPr lang="ru-RU" sz="1600" b="1" dirty="0" err="1"/>
              <a:t>органи</a:t>
            </a:r>
            <a:r>
              <a:rPr lang="ru-RU" sz="1600" b="1" dirty="0"/>
              <a:t> </a:t>
            </a:r>
            <a:r>
              <a:rPr lang="ru-RU" sz="1600" b="1" dirty="0" err="1"/>
              <a:t>влади</a:t>
            </a:r>
            <a:r>
              <a:rPr lang="ru-RU" sz="1600" b="1" dirty="0"/>
              <a:t> </a:t>
            </a:r>
            <a:r>
              <a:rPr lang="ru-RU" sz="1600" b="1" dirty="0" err="1"/>
              <a:t>Автономної</a:t>
            </a:r>
            <a:r>
              <a:rPr lang="ru-RU" sz="1600" b="1" dirty="0"/>
              <a:t> </a:t>
            </a:r>
            <a:r>
              <a:rPr lang="ru-RU" sz="1600" b="1" dirty="0" err="1"/>
              <a:t>Республіки</a:t>
            </a:r>
            <a:r>
              <a:rPr lang="ru-RU" sz="1600" b="1" dirty="0"/>
              <a:t> </a:t>
            </a:r>
            <a:r>
              <a:rPr lang="ru-RU" sz="1600" b="1" dirty="0" err="1"/>
              <a:t>Крим</a:t>
            </a:r>
            <a:r>
              <a:rPr lang="ru-RU" sz="1600" b="1" dirty="0"/>
              <a:t> </a:t>
            </a:r>
            <a:r>
              <a:rPr lang="ru-RU" sz="1600" b="1" dirty="0" err="1"/>
              <a:t>можуть</a:t>
            </a:r>
            <a:r>
              <a:rPr lang="ru-RU" sz="1600" b="1" dirty="0"/>
              <a:t> </a:t>
            </a:r>
            <a:r>
              <a:rPr lang="ru-RU" sz="1600" b="1" dirty="0" err="1"/>
              <a:t>видавати</a:t>
            </a:r>
            <a:r>
              <a:rPr lang="ru-RU" sz="1600" b="1" dirty="0"/>
              <a:t> </a:t>
            </a:r>
            <a:r>
              <a:rPr lang="ru-RU" sz="1600" b="1" dirty="0" err="1"/>
              <a:t>нормативні</a:t>
            </a:r>
            <a:r>
              <a:rPr lang="ru-RU" sz="1600" b="1" dirty="0"/>
              <a:t> </a:t>
            </a:r>
            <a:r>
              <a:rPr lang="ru-RU" sz="1600" b="1" dirty="0" err="1"/>
              <a:t>акти</a:t>
            </a:r>
            <a:r>
              <a:rPr lang="ru-RU" sz="1600" b="1" dirty="0"/>
              <a:t>, </a:t>
            </a:r>
            <a:r>
              <a:rPr lang="ru-RU" sz="1600" b="1" dirty="0" err="1"/>
              <a:t>що</a:t>
            </a:r>
            <a:r>
              <a:rPr lang="ru-RU" sz="1600" b="1" dirty="0"/>
              <a:t> </a:t>
            </a:r>
            <a:r>
              <a:rPr lang="ru-RU" sz="1600" b="1" dirty="0" err="1"/>
              <a:t>регулюють</a:t>
            </a:r>
            <a:r>
              <a:rPr lang="ru-RU" sz="1600" b="1" dirty="0"/>
              <a:t> </a:t>
            </a:r>
            <a:r>
              <a:rPr lang="ru-RU" sz="1600" b="1" dirty="0" err="1"/>
              <a:t>цивільні</a:t>
            </a:r>
            <a:r>
              <a:rPr lang="ru-RU" sz="1600" b="1" dirty="0"/>
              <a:t> </a:t>
            </a:r>
            <a:r>
              <a:rPr lang="ru-RU" sz="1600" b="1" dirty="0" err="1"/>
              <a:t>відносини</a:t>
            </a:r>
            <a:r>
              <a:rPr lang="ru-RU" sz="1600" b="1" dirty="0"/>
              <a:t>, </a:t>
            </a:r>
            <a:r>
              <a:rPr lang="ru-RU" sz="1600" b="1" dirty="0" err="1"/>
              <a:t>лише</a:t>
            </a:r>
            <a:r>
              <a:rPr lang="ru-RU" sz="1600" b="1" dirty="0"/>
              <a:t> у </a:t>
            </a:r>
            <a:r>
              <a:rPr lang="ru-RU" sz="1600" b="1" dirty="0" err="1"/>
              <a:t>випадках</a:t>
            </a:r>
            <a:r>
              <a:rPr lang="ru-RU" sz="1600" b="1" dirty="0"/>
              <a:t> і в межах, </a:t>
            </a:r>
            <a:r>
              <a:rPr lang="ru-RU" sz="1600" b="1" dirty="0" err="1"/>
              <a:t>установлених</a:t>
            </a:r>
            <a:r>
              <a:rPr lang="ru-RU" sz="1600" b="1" dirty="0"/>
              <a:t> </a:t>
            </a:r>
            <a:r>
              <a:rPr lang="ru-RU" sz="1600" b="1" dirty="0" err="1"/>
              <a:t>Конституцією</a:t>
            </a:r>
            <a:r>
              <a:rPr lang="ru-RU" sz="1600" b="1" dirty="0"/>
              <a:t> </a:t>
            </a:r>
            <a:r>
              <a:rPr lang="ru-RU" sz="1600" b="1" dirty="0" err="1"/>
              <a:t>України</a:t>
            </a:r>
            <a:r>
              <a:rPr lang="ru-RU" sz="1600" b="1" dirty="0"/>
              <a:t> та законом. Таким чином </a:t>
            </a:r>
            <a:r>
              <a:rPr lang="ru-RU" sz="1600" b="1" dirty="0" err="1"/>
              <a:t>можливість</a:t>
            </a:r>
            <a:r>
              <a:rPr lang="ru-RU" sz="1600" b="1" dirty="0"/>
              <a:t> </a:t>
            </a:r>
            <a:r>
              <a:rPr lang="ru-RU" sz="1600" b="1" dirty="0" err="1"/>
              <a:t>видання</a:t>
            </a:r>
            <a:r>
              <a:rPr lang="ru-RU" sz="1600" b="1" dirty="0"/>
              <a:t> </a:t>
            </a:r>
            <a:r>
              <a:rPr lang="ru-RU" sz="1600" b="1" dirty="0" err="1"/>
              <a:t>актів</a:t>
            </a:r>
            <a:r>
              <a:rPr lang="ru-RU" sz="1600" b="1" dirty="0"/>
              <a:t> </a:t>
            </a:r>
            <a:r>
              <a:rPr lang="ru-RU" sz="1600" b="1" dirty="0" err="1"/>
              <a:t>цивільного</a:t>
            </a:r>
            <a:r>
              <a:rPr lang="ru-RU" sz="1600" b="1" dirty="0"/>
              <a:t> </a:t>
            </a:r>
            <a:r>
              <a:rPr lang="ru-RU" sz="1600" b="1" dirty="0" err="1"/>
              <a:t>законодавства</a:t>
            </a:r>
            <a:r>
              <a:rPr lang="ru-RU" sz="1600" b="1" dirty="0"/>
              <a:t> на </a:t>
            </a:r>
            <a:r>
              <a:rPr lang="ru-RU" sz="1600" b="1" dirty="0" err="1"/>
              <a:t>підзаконному</a:t>
            </a:r>
            <a:r>
              <a:rPr lang="ru-RU" sz="1600" b="1" dirty="0"/>
              <a:t> </a:t>
            </a:r>
            <a:r>
              <a:rPr lang="ru-RU" sz="1600" b="1" dirty="0" err="1"/>
              <a:t>рівні</a:t>
            </a:r>
            <a:r>
              <a:rPr lang="ru-RU" sz="1600" b="1" dirty="0"/>
              <a:t> для </a:t>
            </a:r>
            <a:r>
              <a:rPr lang="ru-RU" sz="1600" b="1" dirty="0" err="1"/>
              <a:t>зазначених</a:t>
            </a:r>
            <a:r>
              <a:rPr lang="ru-RU" sz="1600" b="1" dirty="0"/>
              <a:t> </a:t>
            </a:r>
            <a:r>
              <a:rPr lang="ru-RU" sz="1600" b="1" dirty="0" err="1"/>
              <a:t>органів</a:t>
            </a:r>
            <a:r>
              <a:rPr lang="ru-RU" sz="1600" b="1" dirty="0"/>
              <a:t> </a:t>
            </a:r>
            <a:r>
              <a:rPr lang="ru-RU" sz="1600" b="1" dirty="0" err="1"/>
              <a:t>суттєвим</a:t>
            </a:r>
            <a:r>
              <a:rPr lang="ru-RU" sz="1600" b="1" dirty="0"/>
              <a:t> чином </a:t>
            </a:r>
            <a:r>
              <a:rPr lang="ru-RU" sz="1600" b="1" dirty="0" err="1"/>
              <a:t>обмежена</a:t>
            </a:r>
            <a:r>
              <a:rPr lang="ru-RU" sz="1600" b="1" dirty="0"/>
              <a:t> (див. постанову Верховного Суду у </a:t>
            </a:r>
            <a:r>
              <a:rPr lang="ru-RU" sz="1600" b="1" dirty="0" err="1"/>
              <a:t>складі</a:t>
            </a:r>
            <a:r>
              <a:rPr lang="ru-RU" sz="1600" b="1" dirty="0"/>
              <a:t> </a:t>
            </a:r>
            <a:r>
              <a:rPr lang="ru-RU" sz="1600" b="1" dirty="0" err="1"/>
              <a:t>колегії</a:t>
            </a:r>
            <a:r>
              <a:rPr lang="ru-RU" sz="1600" b="1" dirty="0"/>
              <a:t> </a:t>
            </a:r>
            <a:r>
              <a:rPr lang="ru-RU" sz="1600" b="1" dirty="0" err="1"/>
              <a:t>суддів</a:t>
            </a:r>
            <a:r>
              <a:rPr lang="ru-RU" sz="1600" b="1" dirty="0"/>
              <a:t> </a:t>
            </a:r>
            <a:r>
              <a:rPr lang="ru-RU" sz="1600" b="1" dirty="0" err="1"/>
              <a:t>Другої</a:t>
            </a:r>
            <a:r>
              <a:rPr lang="ru-RU" sz="1600" b="1" dirty="0"/>
              <a:t> </a:t>
            </a:r>
            <a:r>
              <a:rPr lang="ru-RU" sz="1600" b="1" dirty="0" err="1"/>
              <a:t>судової</a:t>
            </a:r>
            <a:r>
              <a:rPr lang="ru-RU" sz="1600" b="1" dirty="0"/>
              <a:t> </a:t>
            </a:r>
            <a:r>
              <a:rPr lang="ru-RU" sz="1600" b="1" dirty="0" err="1"/>
              <a:t>палати</a:t>
            </a:r>
            <a:r>
              <a:rPr lang="ru-RU" sz="1600" b="1" dirty="0"/>
              <a:t> </a:t>
            </a:r>
            <a:r>
              <a:rPr lang="ru-RU" sz="1600" b="1" dirty="0" err="1"/>
              <a:t>Касаційного</a:t>
            </a:r>
            <a:r>
              <a:rPr lang="ru-RU" sz="1600" b="1" dirty="0"/>
              <a:t> </a:t>
            </a:r>
            <a:r>
              <a:rPr lang="ru-RU" sz="1600" b="1" dirty="0" err="1"/>
              <a:t>цивільного</a:t>
            </a:r>
            <a:r>
              <a:rPr lang="ru-RU" sz="1600" b="1" dirty="0"/>
              <a:t> суду </a:t>
            </a:r>
            <a:r>
              <a:rPr lang="ru-RU" sz="1600" b="1" dirty="0" err="1"/>
              <a:t>від</a:t>
            </a:r>
            <a:r>
              <a:rPr lang="ru-RU" sz="1600" b="1" dirty="0"/>
              <a:t> 06 листопада 2019 року в </a:t>
            </a:r>
            <a:r>
              <a:rPr lang="ru-RU" sz="1600" b="1" dirty="0" err="1"/>
              <a:t>справі</a:t>
            </a:r>
            <a:r>
              <a:rPr lang="ru-RU" sz="1600" b="1" dirty="0"/>
              <a:t> № 490/7071/16-ц (</a:t>
            </a:r>
            <a:r>
              <a:rPr lang="ru-RU" sz="1600" b="1" dirty="0" err="1"/>
              <a:t>провадження</a:t>
            </a:r>
            <a:r>
              <a:rPr lang="ru-RU" sz="1600" b="1" dirty="0"/>
              <a:t> № 61-25815св18).</a:t>
            </a:r>
          </a:p>
          <a:p>
            <a:endParaRPr lang="uk-UA" sz="1600" b="1" dirty="0"/>
          </a:p>
        </p:txBody>
      </p:sp>
    </p:spTree>
    <p:extLst>
      <p:ext uri="{BB962C8B-B14F-4D97-AF65-F5344CB8AC3E}">
        <p14:creationId xmlns:p14="http://schemas.microsoft.com/office/powerpoint/2010/main" val="2582875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487680" y="428178"/>
            <a:ext cx="11425646" cy="6001643"/>
          </a:xfrm>
          <a:prstGeom prst="rect">
            <a:avLst/>
          </a:prstGeom>
        </p:spPr>
        <p:txBody>
          <a:bodyPr wrap="square">
            <a:spAutoFit/>
          </a:bodyPr>
          <a:lstStyle/>
          <a:p>
            <a:pPr algn="just"/>
            <a:r>
              <a:rPr lang="uk-UA" sz="1600" b="1" dirty="0"/>
              <a:t>Постанова ВС від 25.01.2023 року </a:t>
            </a:r>
            <a:r>
              <a:rPr lang="en-US" sz="1600" b="1" dirty="0">
                <a:hlinkClick r:id="rId2"/>
              </a:rPr>
              <a:t>https://reyestr.court.gov.ua/Review/108654283</a:t>
            </a:r>
            <a:r>
              <a:rPr lang="uk-UA" sz="1600" b="1" dirty="0"/>
              <a:t> </a:t>
            </a:r>
          </a:p>
          <a:p>
            <a:pPr algn="just"/>
            <a:endParaRPr lang="en-US" sz="1600" dirty="0" smtClean="0">
              <a:solidFill>
                <a:srgbClr val="000000"/>
              </a:solidFill>
            </a:endParaRPr>
          </a:p>
          <a:p>
            <a:pPr algn="just"/>
            <a:r>
              <a:rPr lang="ru-RU" sz="1600" dirty="0" err="1"/>
              <a:t>Установити</a:t>
            </a:r>
            <a:r>
              <a:rPr lang="ru-RU" sz="1600" dirty="0"/>
              <a:t>, </a:t>
            </a:r>
            <a:r>
              <a:rPr lang="ru-RU" sz="1600" dirty="0" err="1"/>
              <a:t>що</a:t>
            </a:r>
            <a:r>
              <a:rPr lang="ru-RU" sz="1600" dirty="0"/>
              <a:t> на час </a:t>
            </a:r>
            <a:r>
              <a:rPr lang="ru-RU" sz="1600" dirty="0" err="1"/>
              <a:t>воєнного</a:t>
            </a:r>
            <a:r>
              <a:rPr lang="ru-RU" sz="1600" dirty="0"/>
              <a:t> стану </a:t>
            </a:r>
            <a:r>
              <a:rPr lang="ru-RU" sz="1600" dirty="0" err="1"/>
              <a:t>перебіг</a:t>
            </a:r>
            <a:r>
              <a:rPr lang="ru-RU" sz="1600" dirty="0"/>
              <a:t> строку для </a:t>
            </a:r>
            <a:r>
              <a:rPr lang="ru-RU" sz="1600" dirty="0" err="1"/>
              <a:t>прийняття</a:t>
            </a:r>
            <a:r>
              <a:rPr lang="ru-RU" sz="1600" dirty="0"/>
              <a:t> </a:t>
            </a:r>
            <a:r>
              <a:rPr lang="ru-RU" sz="1600" dirty="0" err="1"/>
              <a:t>спадщини</a:t>
            </a:r>
            <a:r>
              <a:rPr lang="ru-RU" sz="1600" dirty="0"/>
              <a:t> </a:t>
            </a:r>
            <a:r>
              <a:rPr lang="ru-RU" sz="1600" dirty="0" err="1"/>
              <a:t>або</a:t>
            </a:r>
            <a:r>
              <a:rPr lang="ru-RU" sz="1600" dirty="0"/>
              <a:t> </a:t>
            </a:r>
            <a:r>
              <a:rPr lang="ru-RU" sz="1600" dirty="0" err="1"/>
              <a:t>відмови</a:t>
            </a:r>
            <a:r>
              <a:rPr lang="ru-RU" sz="1600" dirty="0"/>
              <a:t> </a:t>
            </a:r>
            <a:r>
              <a:rPr lang="ru-RU" sz="1600" dirty="0" err="1"/>
              <a:t>від</a:t>
            </a:r>
            <a:r>
              <a:rPr lang="ru-RU" sz="1600" dirty="0"/>
              <a:t> </a:t>
            </a:r>
            <a:r>
              <a:rPr lang="ru-RU" sz="1600" dirty="0" err="1"/>
              <a:t>її</a:t>
            </a:r>
            <a:r>
              <a:rPr lang="ru-RU" sz="1600" dirty="0"/>
              <a:t> </a:t>
            </a:r>
            <a:r>
              <a:rPr lang="ru-RU" sz="1600" dirty="0" err="1"/>
              <a:t>прийняття</a:t>
            </a:r>
            <a:r>
              <a:rPr lang="ru-RU" sz="1600" dirty="0"/>
              <a:t> </a:t>
            </a:r>
            <a:r>
              <a:rPr lang="ru-RU" sz="1600" dirty="0" err="1"/>
              <a:t>зупиняється</a:t>
            </a:r>
            <a:r>
              <a:rPr lang="ru-RU" sz="1600" dirty="0"/>
              <a:t>. </a:t>
            </a:r>
            <a:r>
              <a:rPr lang="ru-RU" sz="1600" dirty="0" err="1"/>
              <a:t>Свідоцтво</a:t>
            </a:r>
            <a:r>
              <a:rPr lang="ru-RU" sz="1600" dirty="0"/>
              <a:t> про право на </a:t>
            </a:r>
            <a:r>
              <a:rPr lang="ru-RU" sz="1600" dirty="0" err="1"/>
              <a:t>спадщину</a:t>
            </a:r>
            <a:r>
              <a:rPr lang="ru-RU" sz="1600" dirty="0"/>
              <a:t> </a:t>
            </a:r>
            <a:r>
              <a:rPr lang="ru-RU" sz="1600" dirty="0" err="1"/>
              <a:t>видається</a:t>
            </a:r>
            <a:r>
              <a:rPr lang="ru-RU" sz="1600" dirty="0"/>
              <a:t> </a:t>
            </a:r>
            <a:r>
              <a:rPr lang="ru-RU" sz="1600" dirty="0" err="1"/>
              <a:t>спадкоємцям</a:t>
            </a:r>
            <a:r>
              <a:rPr lang="ru-RU" sz="1600" dirty="0"/>
              <a:t> </a:t>
            </a:r>
            <a:r>
              <a:rPr lang="ru-RU" sz="1600" dirty="0" err="1"/>
              <a:t>після</a:t>
            </a:r>
            <a:r>
              <a:rPr lang="ru-RU" sz="1600" dirty="0"/>
              <a:t> </a:t>
            </a:r>
            <a:r>
              <a:rPr lang="ru-RU" sz="1600" dirty="0" err="1"/>
              <a:t>закінчення</a:t>
            </a:r>
            <a:r>
              <a:rPr lang="ru-RU" sz="1600" dirty="0"/>
              <a:t> строку для </a:t>
            </a:r>
            <a:r>
              <a:rPr lang="ru-RU" sz="1600" dirty="0" err="1"/>
              <a:t>прийняття</a:t>
            </a:r>
            <a:r>
              <a:rPr lang="ru-RU" sz="1600" dirty="0"/>
              <a:t> </a:t>
            </a:r>
            <a:r>
              <a:rPr lang="ru-RU" sz="1600" dirty="0" err="1"/>
              <a:t>спадщини</a:t>
            </a:r>
            <a:r>
              <a:rPr lang="ru-RU" sz="1600" dirty="0"/>
              <a:t> (пункт 3 постанови </a:t>
            </a:r>
            <a:r>
              <a:rPr lang="ru-RU" sz="1600" dirty="0" err="1"/>
              <a:t>Кабінету</a:t>
            </a:r>
            <a:r>
              <a:rPr lang="ru-RU" sz="1600" dirty="0"/>
              <a:t> </a:t>
            </a:r>
            <a:r>
              <a:rPr lang="ru-RU" sz="1600" dirty="0" err="1"/>
              <a:t>Міністрів</a:t>
            </a:r>
            <a:r>
              <a:rPr lang="ru-RU" sz="1600" dirty="0"/>
              <a:t> </a:t>
            </a:r>
            <a:r>
              <a:rPr lang="ru-RU" sz="1600" dirty="0" err="1"/>
              <a:t>України</a:t>
            </a:r>
            <a:r>
              <a:rPr lang="ru-RU" sz="1600" dirty="0"/>
              <a:t> </a:t>
            </a:r>
            <a:r>
              <a:rPr lang="ru-RU" sz="1600" dirty="0" err="1"/>
              <a:t>від</a:t>
            </a:r>
            <a:r>
              <a:rPr lang="ru-RU" sz="1600" dirty="0"/>
              <a:t> 28 лютого 2022 року № 164 «</a:t>
            </a:r>
            <a:r>
              <a:rPr lang="ru-RU" sz="1600" dirty="0" err="1"/>
              <a:t>Деякі</a:t>
            </a:r>
            <a:r>
              <a:rPr lang="ru-RU" sz="1600" dirty="0"/>
              <a:t> </a:t>
            </a:r>
            <a:r>
              <a:rPr lang="ru-RU" sz="1600" dirty="0" err="1"/>
              <a:t>питання</a:t>
            </a:r>
            <a:r>
              <a:rPr lang="ru-RU" sz="1600" dirty="0"/>
              <a:t> </a:t>
            </a:r>
            <a:r>
              <a:rPr lang="ru-RU" sz="1600" dirty="0" err="1"/>
              <a:t>нотаріату</a:t>
            </a:r>
            <a:r>
              <a:rPr lang="ru-RU" sz="1600" dirty="0"/>
              <a:t> в </a:t>
            </a:r>
            <a:r>
              <a:rPr lang="ru-RU" sz="1600" dirty="0" err="1"/>
              <a:t>умовах</a:t>
            </a:r>
            <a:r>
              <a:rPr lang="ru-RU" sz="1600" dirty="0"/>
              <a:t> </a:t>
            </a:r>
            <a:r>
              <a:rPr lang="ru-RU" sz="1600" dirty="0" err="1"/>
              <a:t>воєнного</a:t>
            </a:r>
            <a:r>
              <a:rPr lang="ru-RU" sz="1600" dirty="0"/>
              <a:t> стану», в </a:t>
            </a:r>
            <a:r>
              <a:rPr lang="ru-RU" sz="1600" dirty="0" err="1"/>
              <a:t>редакції</a:t>
            </a:r>
            <a:r>
              <a:rPr lang="ru-RU" sz="1600" dirty="0"/>
              <a:t>, </a:t>
            </a:r>
            <a:r>
              <a:rPr lang="ru-RU" sz="1600" dirty="0" err="1"/>
              <a:t>чинній</a:t>
            </a:r>
            <a:r>
              <a:rPr lang="ru-RU" sz="1600" dirty="0"/>
              <a:t> на момент </a:t>
            </a:r>
            <a:r>
              <a:rPr lang="ru-RU" sz="1600" dirty="0" err="1"/>
              <a:t>виникнення</a:t>
            </a:r>
            <a:r>
              <a:rPr lang="ru-RU" sz="1600" dirty="0"/>
              <a:t> </a:t>
            </a:r>
            <a:r>
              <a:rPr lang="ru-RU" sz="1600" dirty="0" err="1"/>
              <a:t>спірних</a:t>
            </a:r>
            <a:r>
              <a:rPr lang="ru-RU" sz="1600" dirty="0"/>
              <a:t> </a:t>
            </a:r>
            <a:r>
              <a:rPr lang="ru-RU" sz="1600" dirty="0" err="1"/>
              <a:t>правовідносин</a:t>
            </a:r>
            <a:r>
              <a:rPr lang="ru-RU" sz="1600" dirty="0" smtClean="0"/>
              <a:t>).</a:t>
            </a:r>
            <a:endParaRPr lang="en-US" sz="1600" dirty="0" smtClean="0"/>
          </a:p>
          <a:p>
            <a:pPr algn="just"/>
            <a:endParaRPr lang="ru-RU" sz="1600" dirty="0"/>
          </a:p>
          <a:p>
            <a:pPr algn="just"/>
            <a:r>
              <a:rPr lang="ru-RU" sz="1600" b="1" dirty="0" err="1"/>
              <a:t>Тлумачення</a:t>
            </a:r>
            <a:r>
              <a:rPr lang="ru-RU" sz="1600" b="1" dirty="0"/>
              <a:t> </a:t>
            </a:r>
            <a:r>
              <a:rPr lang="ru-RU" sz="1600" b="1" dirty="0" err="1"/>
              <a:t>вказаних</a:t>
            </a:r>
            <a:r>
              <a:rPr lang="ru-RU" sz="1600" b="1" dirty="0"/>
              <a:t> норм, з </a:t>
            </a:r>
            <a:r>
              <a:rPr lang="ru-RU" sz="1600" b="1" dirty="0" err="1"/>
              <a:t>урахуванням</a:t>
            </a:r>
            <a:r>
              <a:rPr lang="ru-RU" sz="1600" b="1" dirty="0"/>
              <a:t> </a:t>
            </a:r>
            <a:r>
              <a:rPr lang="ru-RU" sz="1600" b="1" dirty="0" err="1"/>
              <a:t>виміру</a:t>
            </a:r>
            <a:r>
              <a:rPr lang="ru-RU" sz="1600" b="1" dirty="0"/>
              <a:t> </a:t>
            </a:r>
            <a:r>
              <a:rPr lang="ru-RU" sz="1600" b="1" dirty="0" err="1"/>
              <a:t>ієрархії</a:t>
            </a:r>
            <a:r>
              <a:rPr lang="ru-RU" sz="1600" b="1" dirty="0"/>
              <a:t> </a:t>
            </a:r>
            <a:r>
              <a:rPr lang="ru-RU" sz="1600" b="1" dirty="0" err="1"/>
              <a:t>актів</a:t>
            </a:r>
            <a:r>
              <a:rPr lang="ru-RU" sz="1600" b="1" dirty="0"/>
              <a:t> </a:t>
            </a:r>
            <a:r>
              <a:rPr lang="ru-RU" sz="1600" b="1" dirty="0" err="1"/>
              <a:t>цивільного</a:t>
            </a:r>
            <a:r>
              <a:rPr lang="ru-RU" sz="1600" b="1" dirty="0"/>
              <a:t> </a:t>
            </a:r>
            <a:r>
              <a:rPr lang="ru-RU" sz="1600" b="1" dirty="0" err="1"/>
              <a:t>законодавства</a:t>
            </a:r>
            <a:r>
              <a:rPr lang="ru-RU" sz="1600" b="1" dirty="0"/>
              <a:t> по </a:t>
            </a:r>
            <a:r>
              <a:rPr lang="ru-RU" sz="1600" b="1" dirty="0" err="1"/>
              <a:t>вертикалі</a:t>
            </a:r>
            <a:r>
              <a:rPr lang="ru-RU" sz="1600" b="1" dirty="0"/>
              <a:t>, </a:t>
            </a:r>
            <a:r>
              <a:rPr lang="ru-RU" sz="1600" b="1" dirty="0" err="1"/>
              <a:t>свідчить</a:t>
            </a:r>
            <a:r>
              <a:rPr lang="ru-RU" sz="1600" b="1" dirty="0"/>
              <a:t>, </a:t>
            </a:r>
            <a:r>
              <a:rPr lang="ru-RU" sz="1600" b="1" dirty="0" err="1" smtClean="0"/>
              <a:t>що</a:t>
            </a:r>
            <a:r>
              <a:rPr lang="ru-RU" sz="1600" b="1" dirty="0" smtClean="0"/>
              <a:t>:</a:t>
            </a:r>
            <a:r>
              <a:rPr lang="en-US" sz="1600" b="1" dirty="0" smtClean="0"/>
              <a:t> </a:t>
            </a:r>
            <a:r>
              <a:rPr lang="ru-RU" sz="1600" b="1" dirty="0" smtClean="0"/>
              <a:t>правила </a:t>
            </a:r>
            <a:r>
              <a:rPr lang="ru-RU" sz="1600" b="1" dirty="0" err="1"/>
              <a:t>щодо</a:t>
            </a:r>
            <a:r>
              <a:rPr lang="ru-RU" sz="1600" b="1" dirty="0"/>
              <a:t> строку на </a:t>
            </a:r>
            <a:r>
              <a:rPr lang="ru-RU" sz="1600" b="1" dirty="0" err="1"/>
              <a:t>прийняття</a:t>
            </a:r>
            <a:r>
              <a:rPr lang="ru-RU" sz="1600" b="1" dirty="0"/>
              <a:t> </a:t>
            </a:r>
            <a:r>
              <a:rPr lang="ru-RU" sz="1600" b="1" dirty="0" err="1"/>
              <a:t>спадщини</a:t>
            </a:r>
            <a:r>
              <a:rPr lang="ru-RU" sz="1600" b="1" dirty="0"/>
              <a:t> (початок </a:t>
            </a:r>
            <a:r>
              <a:rPr lang="ru-RU" sz="1600" b="1" dirty="0" err="1"/>
              <a:t>перебігу</a:t>
            </a:r>
            <a:r>
              <a:rPr lang="ru-RU" sz="1600" b="1" dirty="0"/>
              <a:t>, </a:t>
            </a:r>
            <a:r>
              <a:rPr lang="ru-RU" sz="1600" b="1" dirty="0" err="1"/>
              <a:t>наслідки</a:t>
            </a:r>
            <a:r>
              <a:rPr lang="ru-RU" sz="1600" b="1" dirty="0"/>
              <a:t> </a:t>
            </a:r>
            <a:r>
              <a:rPr lang="ru-RU" sz="1600" b="1" dirty="0" err="1"/>
              <a:t>спливу</a:t>
            </a:r>
            <a:r>
              <a:rPr lang="ru-RU" sz="1600" b="1" dirty="0"/>
              <a:t>) </a:t>
            </a:r>
            <a:r>
              <a:rPr lang="ru-RU" sz="1600" b="1" dirty="0" err="1"/>
              <a:t>регулюються</a:t>
            </a:r>
            <a:r>
              <a:rPr lang="ru-RU" sz="1600" b="1" dirty="0"/>
              <a:t> </a:t>
            </a:r>
            <a:r>
              <a:rPr lang="ru-RU" sz="1600" b="1" dirty="0" err="1"/>
              <a:t>Цивільним</a:t>
            </a:r>
            <a:r>
              <a:rPr lang="ru-RU" sz="1600" b="1" dirty="0"/>
              <a:t> кодексом </a:t>
            </a:r>
            <a:r>
              <a:rPr lang="ru-RU" sz="1600" b="1" dirty="0" err="1"/>
              <a:t>України</a:t>
            </a:r>
            <a:r>
              <a:rPr lang="ru-RU" sz="1600" b="1" dirty="0"/>
              <a:t>, </a:t>
            </a:r>
            <a:r>
              <a:rPr lang="ru-RU" sz="1600" b="1" dirty="0" err="1"/>
              <a:t>який</a:t>
            </a:r>
            <a:r>
              <a:rPr lang="ru-RU" sz="1600" b="1" dirty="0"/>
              <a:t> </a:t>
            </a:r>
            <a:r>
              <a:rPr lang="ru-RU" sz="1600" b="1" dirty="0" err="1"/>
              <a:t>прийнятий</a:t>
            </a:r>
            <a:r>
              <a:rPr lang="ru-RU" sz="1600" b="1" dirty="0"/>
              <a:t> Верховною Радою </a:t>
            </a:r>
            <a:r>
              <a:rPr lang="ru-RU" sz="1600" b="1" dirty="0" err="1"/>
              <a:t>України</a:t>
            </a:r>
            <a:r>
              <a:rPr lang="ru-RU" sz="1600" b="1" dirty="0"/>
              <a:t> і є </a:t>
            </a:r>
            <a:r>
              <a:rPr lang="ru-RU" sz="1600" b="1" dirty="0" err="1"/>
              <a:t>основним</a:t>
            </a:r>
            <a:r>
              <a:rPr lang="ru-RU" sz="1600" b="1" dirty="0"/>
              <a:t> актом </a:t>
            </a:r>
            <a:r>
              <a:rPr lang="ru-RU" sz="1600" b="1" dirty="0" err="1"/>
              <a:t>цивільного</a:t>
            </a:r>
            <a:r>
              <a:rPr lang="ru-RU" sz="1600" b="1" dirty="0"/>
              <a:t> </a:t>
            </a:r>
            <a:r>
              <a:rPr lang="ru-RU" sz="1600" b="1" dirty="0" err="1"/>
              <a:t>законодавства</a:t>
            </a:r>
            <a:r>
              <a:rPr lang="ru-RU" sz="1600" b="1" dirty="0"/>
              <a:t> </a:t>
            </a:r>
            <a:r>
              <a:rPr lang="ru-RU" sz="1600" b="1" dirty="0" err="1"/>
              <a:t>України</a:t>
            </a:r>
            <a:r>
              <a:rPr lang="ru-RU" sz="1600" b="1" dirty="0"/>
              <a:t>;</a:t>
            </a:r>
          </a:p>
          <a:p>
            <a:pPr algn="just"/>
            <a:r>
              <a:rPr lang="ru-RU" sz="1600" b="1" dirty="0"/>
              <a:t>строк на </a:t>
            </a:r>
            <a:r>
              <a:rPr lang="ru-RU" sz="1600" b="1" dirty="0" err="1"/>
              <a:t>прийняття</a:t>
            </a:r>
            <a:r>
              <a:rPr lang="ru-RU" sz="1600" b="1" dirty="0"/>
              <a:t> </a:t>
            </a:r>
            <a:r>
              <a:rPr lang="ru-RU" sz="1600" b="1" dirty="0" err="1"/>
              <a:t>спадщини</a:t>
            </a:r>
            <a:r>
              <a:rPr lang="ru-RU" sz="1600" b="1" dirty="0"/>
              <a:t> по </a:t>
            </a:r>
            <a:r>
              <a:rPr lang="ru-RU" sz="1600" b="1" dirty="0" err="1"/>
              <a:t>своїй</a:t>
            </a:r>
            <a:r>
              <a:rPr lang="ru-RU" sz="1600" b="1" dirty="0"/>
              <a:t> </a:t>
            </a:r>
            <a:r>
              <a:rPr lang="ru-RU" sz="1600" b="1" dirty="0" err="1"/>
              <a:t>сутності</a:t>
            </a:r>
            <a:r>
              <a:rPr lang="ru-RU" sz="1600" b="1" dirty="0"/>
              <a:t> є </a:t>
            </a:r>
            <a:r>
              <a:rPr lang="ru-RU" sz="1600" b="1" dirty="0" err="1"/>
              <a:t>присічним</a:t>
            </a:r>
            <a:r>
              <a:rPr lang="ru-RU" sz="1600" b="1" dirty="0"/>
              <a:t> (</a:t>
            </a:r>
            <a:r>
              <a:rPr lang="ru-RU" sz="1600" b="1" dirty="0" err="1"/>
              <a:t>статті</a:t>
            </a:r>
            <a:r>
              <a:rPr lang="ru-RU" sz="1600" b="1" dirty="0"/>
              <a:t> 1270, 1272 ЦК), </a:t>
            </a:r>
            <a:r>
              <a:rPr lang="ru-RU" sz="1600" b="1" dirty="0" err="1"/>
              <a:t>оскільки</a:t>
            </a:r>
            <a:r>
              <a:rPr lang="ru-RU" sz="1600" b="1" dirty="0"/>
              <a:t> </a:t>
            </a:r>
            <a:r>
              <a:rPr lang="ru-RU" sz="1600" b="1" dirty="0" err="1"/>
              <a:t>його</a:t>
            </a:r>
            <a:r>
              <a:rPr lang="ru-RU" sz="1600" b="1" dirty="0"/>
              <a:t> </a:t>
            </a:r>
            <a:r>
              <a:rPr lang="ru-RU" sz="1600" b="1" dirty="0" err="1"/>
              <a:t>сплив</a:t>
            </a:r>
            <a:r>
              <a:rPr lang="ru-RU" sz="1600" b="1" dirty="0"/>
              <a:t> </a:t>
            </a:r>
            <a:r>
              <a:rPr lang="ru-RU" sz="1600" b="1" dirty="0" err="1"/>
              <a:t>призводить</a:t>
            </a:r>
            <a:r>
              <a:rPr lang="ru-RU" sz="1600" b="1" dirty="0"/>
              <a:t> до того, </a:t>
            </a:r>
            <a:r>
              <a:rPr lang="ru-RU" sz="1600" b="1" dirty="0" err="1"/>
              <a:t>що</a:t>
            </a:r>
            <a:r>
              <a:rPr lang="ru-RU" sz="1600" b="1" dirty="0"/>
              <a:t> </a:t>
            </a:r>
            <a:r>
              <a:rPr lang="ru-RU" sz="1600" b="1" dirty="0" err="1"/>
              <a:t>спадкоємець</a:t>
            </a:r>
            <a:r>
              <a:rPr lang="ru-RU" sz="1600" b="1" dirty="0"/>
              <a:t> </a:t>
            </a:r>
            <a:r>
              <a:rPr lang="ru-RU" sz="1600" b="1" dirty="0" err="1"/>
              <a:t>вважається</a:t>
            </a:r>
            <a:r>
              <a:rPr lang="ru-RU" sz="1600" b="1" dirty="0"/>
              <a:t> таким, </a:t>
            </a:r>
            <a:r>
              <a:rPr lang="ru-RU" sz="1600" b="1" dirty="0" err="1"/>
              <a:t>який</a:t>
            </a:r>
            <a:r>
              <a:rPr lang="ru-RU" sz="1600" b="1" dirty="0"/>
              <a:t> не </a:t>
            </a:r>
            <a:r>
              <a:rPr lang="ru-RU" sz="1600" b="1" dirty="0" err="1"/>
              <a:t>прийняв</a:t>
            </a:r>
            <a:r>
              <a:rPr lang="ru-RU" sz="1600" b="1" dirty="0"/>
              <a:t> </a:t>
            </a:r>
            <a:r>
              <a:rPr lang="ru-RU" sz="1600" b="1" dirty="0" err="1"/>
              <a:t>спадщину</a:t>
            </a:r>
            <a:r>
              <a:rPr lang="ru-RU" sz="1600" b="1" dirty="0"/>
              <a:t>. </a:t>
            </a:r>
            <a:r>
              <a:rPr lang="ru-RU" sz="1600" b="1" dirty="0" err="1"/>
              <a:t>Тобто</a:t>
            </a:r>
            <a:r>
              <a:rPr lang="ru-RU" sz="1600" b="1" dirty="0"/>
              <a:t> </a:t>
            </a:r>
            <a:r>
              <a:rPr lang="ru-RU" sz="1600" b="1" dirty="0" err="1"/>
              <a:t>сплив</a:t>
            </a:r>
            <a:r>
              <a:rPr lang="ru-RU" sz="1600" b="1" dirty="0"/>
              <a:t> строку «</a:t>
            </a:r>
            <a:r>
              <a:rPr lang="ru-RU" sz="1600" b="1" dirty="0" err="1"/>
              <a:t>присікає</a:t>
            </a:r>
            <a:r>
              <a:rPr lang="ru-RU" sz="1600" b="1" dirty="0"/>
              <a:t>» право на </a:t>
            </a:r>
            <a:r>
              <a:rPr lang="ru-RU" sz="1600" b="1" dirty="0" err="1"/>
              <a:t>прийняття</a:t>
            </a:r>
            <a:r>
              <a:rPr lang="ru-RU" sz="1600" b="1" dirty="0"/>
              <a:t> </a:t>
            </a:r>
            <a:r>
              <a:rPr lang="ru-RU" sz="1600" b="1" dirty="0" err="1"/>
              <a:t>спадщини</a:t>
            </a:r>
            <a:r>
              <a:rPr lang="ru-RU" sz="1600" b="1" dirty="0"/>
              <a:t>. </a:t>
            </a:r>
            <a:r>
              <a:rPr lang="ru-RU" sz="1600" dirty="0" err="1"/>
              <a:t>Проте</a:t>
            </a:r>
            <a:r>
              <a:rPr lang="ru-RU" sz="1600" dirty="0"/>
              <a:t> в </a:t>
            </a:r>
            <a:r>
              <a:rPr lang="ru-RU" sz="1600" dirty="0" err="1"/>
              <a:t>законі</a:t>
            </a:r>
            <a:r>
              <a:rPr lang="ru-RU" sz="1600" dirty="0"/>
              <a:t>, </a:t>
            </a:r>
            <a:r>
              <a:rPr lang="ru-RU" sz="1600" dirty="0" err="1"/>
              <a:t>вочевидь</a:t>
            </a:r>
            <a:r>
              <a:rPr lang="ru-RU" sz="1600" dirty="0"/>
              <a:t> з </a:t>
            </a:r>
            <a:r>
              <a:rPr lang="ru-RU" sz="1600" dirty="0" err="1"/>
              <a:t>урахуванням</a:t>
            </a:r>
            <a:r>
              <a:rPr lang="ru-RU" sz="1600" dirty="0"/>
              <a:t> </a:t>
            </a:r>
            <a:r>
              <a:rPr lang="ru-RU" sz="1600" dirty="0" err="1"/>
              <a:t>сутності</a:t>
            </a:r>
            <a:r>
              <a:rPr lang="ru-RU" sz="1600" dirty="0"/>
              <a:t> права на </a:t>
            </a:r>
            <a:r>
              <a:rPr lang="ru-RU" sz="1600" dirty="0" err="1"/>
              <a:t>прийняття</a:t>
            </a:r>
            <a:r>
              <a:rPr lang="ru-RU" sz="1600" dirty="0"/>
              <a:t> </a:t>
            </a:r>
            <a:r>
              <a:rPr lang="ru-RU" sz="1600" dirty="0" err="1"/>
              <a:t>спадщини</a:t>
            </a:r>
            <a:r>
              <a:rPr lang="ru-RU" sz="1600" dirty="0"/>
              <a:t> як </a:t>
            </a:r>
            <a:r>
              <a:rPr lang="ru-RU" sz="1600" dirty="0" err="1"/>
              <a:t>майнового</a:t>
            </a:r>
            <a:r>
              <a:rPr lang="ru-RU" sz="1600" dirty="0"/>
              <a:t>, </a:t>
            </a:r>
            <a:r>
              <a:rPr lang="ru-RU" sz="1600" dirty="0" err="1"/>
              <a:t>передбачена</a:t>
            </a:r>
            <a:r>
              <a:rPr lang="ru-RU" sz="1600" dirty="0"/>
              <a:t> </a:t>
            </a:r>
            <a:r>
              <a:rPr lang="ru-RU" sz="1600" dirty="0" err="1"/>
              <a:t>можливість</a:t>
            </a:r>
            <a:r>
              <a:rPr lang="ru-RU" sz="1600" dirty="0"/>
              <a:t>: за </a:t>
            </a:r>
            <a:r>
              <a:rPr lang="ru-RU" sz="1600" dirty="0" err="1"/>
              <a:t>згодою</a:t>
            </a:r>
            <a:r>
              <a:rPr lang="ru-RU" sz="1600" dirty="0"/>
              <a:t> самих </a:t>
            </a:r>
            <a:r>
              <a:rPr lang="ru-RU" sz="1600" dirty="0" err="1"/>
              <a:t>спадкоємців</a:t>
            </a:r>
            <a:r>
              <a:rPr lang="ru-RU" sz="1600" dirty="0"/>
              <a:t>, </a:t>
            </a:r>
            <a:r>
              <a:rPr lang="ru-RU" sz="1600" dirty="0" err="1"/>
              <a:t>що</a:t>
            </a:r>
            <a:r>
              <a:rPr lang="ru-RU" sz="1600" dirty="0"/>
              <a:t> </a:t>
            </a:r>
            <a:r>
              <a:rPr lang="ru-RU" sz="1600" dirty="0" err="1"/>
              <a:t>прийняли</a:t>
            </a:r>
            <a:r>
              <a:rPr lang="ru-RU" sz="1600" dirty="0"/>
              <a:t> </a:t>
            </a:r>
            <a:r>
              <a:rPr lang="ru-RU" sz="1600" dirty="0" err="1"/>
              <a:t>спадщину</a:t>
            </a:r>
            <a:r>
              <a:rPr lang="ru-RU" sz="1600" dirty="0"/>
              <a:t>, подати </a:t>
            </a:r>
            <a:r>
              <a:rPr lang="ru-RU" sz="1600" dirty="0" err="1"/>
              <a:t>заяву</a:t>
            </a:r>
            <a:r>
              <a:rPr lang="ru-RU" sz="1600" dirty="0"/>
              <a:t> про </a:t>
            </a:r>
            <a:r>
              <a:rPr lang="ru-RU" sz="1600" dirty="0" err="1"/>
              <a:t>прийняття</a:t>
            </a:r>
            <a:r>
              <a:rPr lang="ru-RU" sz="1600" dirty="0"/>
              <a:t> </a:t>
            </a:r>
            <a:r>
              <a:rPr lang="ru-RU" sz="1600" dirty="0" err="1"/>
              <a:t>спадщини</a:t>
            </a:r>
            <a:r>
              <a:rPr lang="ru-RU" sz="1600" dirty="0"/>
              <a:t> (</a:t>
            </a:r>
            <a:r>
              <a:rPr lang="ru-RU" sz="1600" dirty="0" err="1"/>
              <a:t>частина</a:t>
            </a:r>
            <a:r>
              <a:rPr lang="ru-RU" sz="1600" dirty="0"/>
              <a:t> друга </a:t>
            </a:r>
            <a:r>
              <a:rPr lang="ru-RU" sz="1600" dirty="0" err="1"/>
              <a:t>статті</a:t>
            </a:r>
            <a:r>
              <a:rPr lang="ru-RU" sz="1600" dirty="0"/>
              <a:t> 1272 ЦК </a:t>
            </a:r>
            <a:r>
              <a:rPr lang="ru-RU" sz="1600" dirty="0" err="1"/>
              <a:t>України</a:t>
            </a:r>
            <a:r>
              <a:rPr lang="ru-RU" sz="1600" dirty="0"/>
              <a:t>); для </a:t>
            </a:r>
            <a:r>
              <a:rPr lang="ru-RU" sz="1600" dirty="0" err="1"/>
              <a:t>спадкоємця</a:t>
            </a:r>
            <a:r>
              <a:rPr lang="ru-RU" sz="1600" dirty="0"/>
              <a:t> </a:t>
            </a:r>
            <a:r>
              <a:rPr lang="ru-RU" sz="1600" dirty="0" err="1"/>
              <a:t>звернутися</a:t>
            </a:r>
            <a:r>
              <a:rPr lang="ru-RU" sz="1600" dirty="0"/>
              <a:t> з </a:t>
            </a:r>
            <a:r>
              <a:rPr lang="ru-RU" sz="1600" dirty="0" err="1"/>
              <a:t>позовною</a:t>
            </a:r>
            <a:r>
              <a:rPr lang="ru-RU" sz="1600" dirty="0"/>
              <a:t> </a:t>
            </a:r>
            <a:r>
              <a:rPr lang="ru-RU" sz="1600" dirty="0" err="1"/>
              <a:t>вимогою</a:t>
            </a:r>
            <a:r>
              <a:rPr lang="ru-RU" sz="1600" dirty="0"/>
              <a:t> та за </a:t>
            </a:r>
            <a:r>
              <a:rPr lang="ru-RU" sz="1600" dirty="0" err="1"/>
              <a:t>наявності</a:t>
            </a:r>
            <a:r>
              <a:rPr lang="ru-RU" sz="1600" dirty="0"/>
              <a:t> </a:t>
            </a:r>
            <a:r>
              <a:rPr lang="ru-RU" sz="1600" dirty="0" err="1"/>
              <a:t>поважної</a:t>
            </a:r>
            <a:r>
              <a:rPr lang="ru-RU" sz="1600" dirty="0"/>
              <a:t> причини суд </a:t>
            </a:r>
            <a:r>
              <a:rPr lang="ru-RU" sz="1600" dirty="0" err="1"/>
              <a:t>визначає</a:t>
            </a:r>
            <a:r>
              <a:rPr lang="ru-RU" sz="1600" dirty="0"/>
              <a:t> </a:t>
            </a:r>
            <a:r>
              <a:rPr lang="ru-RU" sz="1600" dirty="0" err="1"/>
              <a:t>додатковий</a:t>
            </a:r>
            <a:r>
              <a:rPr lang="ru-RU" sz="1600" dirty="0"/>
              <a:t> строк на </a:t>
            </a:r>
            <a:r>
              <a:rPr lang="ru-RU" sz="1600" dirty="0" err="1"/>
              <a:t>прийняття</a:t>
            </a:r>
            <a:r>
              <a:rPr lang="ru-RU" sz="1600" dirty="0"/>
              <a:t> </a:t>
            </a:r>
            <a:r>
              <a:rPr lang="ru-RU" sz="1600" dirty="0" err="1"/>
              <a:t>спадщини</a:t>
            </a:r>
            <a:r>
              <a:rPr lang="ru-RU" sz="1600" dirty="0"/>
              <a:t> (</a:t>
            </a:r>
            <a:r>
              <a:rPr lang="ru-RU" sz="1600" dirty="0" err="1"/>
              <a:t>частина</a:t>
            </a:r>
            <a:r>
              <a:rPr lang="ru-RU" sz="1600" dirty="0"/>
              <a:t> </a:t>
            </a:r>
            <a:r>
              <a:rPr lang="ru-RU" sz="1600" dirty="0" err="1"/>
              <a:t>третя</a:t>
            </a:r>
            <a:r>
              <a:rPr lang="ru-RU" sz="1600" dirty="0"/>
              <a:t> </a:t>
            </a:r>
            <a:r>
              <a:rPr lang="ru-RU" sz="1600" dirty="0" err="1"/>
              <a:t>статті</a:t>
            </a:r>
            <a:r>
              <a:rPr lang="ru-RU" sz="1600" dirty="0"/>
              <a:t> 1272 ЦК </a:t>
            </a:r>
            <a:r>
              <a:rPr lang="ru-RU" sz="1600" dirty="0" err="1"/>
              <a:t>України</a:t>
            </a:r>
            <a:r>
              <a:rPr lang="ru-RU" sz="1600" dirty="0"/>
              <a:t>);</a:t>
            </a:r>
          </a:p>
          <a:p>
            <a:pPr algn="just"/>
            <a:r>
              <a:rPr lang="ru-RU" sz="1600" b="1" dirty="0" err="1"/>
              <a:t>законодавець</a:t>
            </a:r>
            <a:r>
              <a:rPr lang="ru-RU" sz="1600" b="1" dirty="0"/>
              <a:t> як у </a:t>
            </a:r>
            <a:r>
              <a:rPr lang="ru-RU" sz="1600" b="1" dirty="0" err="1"/>
              <a:t>статті</a:t>
            </a:r>
            <a:r>
              <a:rPr lang="ru-RU" sz="1600" b="1" dirty="0"/>
              <a:t> 1270 ЦК </a:t>
            </a:r>
            <a:r>
              <a:rPr lang="ru-RU" sz="1600" b="1" dirty="0" err="1"/>
              <a:t>України</a:t>
            </a:r>
            <a:r>
              <a:rPr lang="ru-RU" sz="1600" b="1" dirty="0"/>
              <a:t>, так і в </a:t>
            </a:r>
            <a:r>
              <a:rPr lang="ru-RU" sz="1600" b="1" dirty="0" err="1"/>
              <a:t>інших</a:t>
            </a:r>
            <a:r>
              <a:rPr lang="ru-RU" sz="1600" b="1" dirty="0"/>
              <a:t> нормах ЦК </a:t>
            </a:r>
            <a:r>
              <a:rPr lang="ru-RU" sz="1600" b="1" dirty="0" err="1"/>
              <a:t>України</a:t>
            </a:r>
            <a:r>
              <a:rPr lang="ru-RU" sz="1600" b="1" dirty="0"/>
              <a:t>, не </a:t>
            </a:r>
            <a:r>
              <a:rPr lang="ru-RU" sz="1600" b="1" dirty="0" err="1"/>
              <a:t>передбачає</a:t>
            </a:r>
            <a:r>
              <a:rPr lang="ru-RU" sz="1600" b="1" dirty="0"/>
              <a:t> </a:t>
            </a:r>
            <a:r>
              <a:rPr lang="ru-RU" sz="1600" b="1" dirty="0" err="1"/>
              <a:t>допустимості</a:t>
            </a:r>
            <a:r>
              <a:rPr lang="ru-RU" sz="1600" b="1" dirty="0"/>
              <a:t> </a:t>
            </a:r>
            <a:r>
              <a:rPr lang="ru-RU" sz="1600" b="1" dirty="0" err="1"/>
              <a:t>існування</a:t>
            </a:r>
            <a:r>
              <a:rPr lang="ru-RU" sz="1600" b="1" dirty="0"/>
              <a:t> </a:t>
            </a:r>
            <a:r>
              <a:rPr lang="ru-RU" sz="1600" b="1" dirty="0" err="1"/>
              <a:t>такої</a:t>
            </a:r>
            <a:r>
              <a:rPr lang="ru-RU" sz="1600" b="1" dirty="0"/>
              <a:t> </a:t>
            </a:r>
            <a:r>
              <a:rPr lang="ru-RU" sz="1600" b="1" dirty="0" err="1"/>
              <a:t>конструкції</a:t>
            </a:r>
            <a:r>
              <a:rPr lang="ru-RU" sz="1600" b="1" dirty="0"/>
              <a:t> як «</a:t>
            </a:r>
            <a:r>
              <a:rPr lang="ru-RU" sz="1600" b="1" dirty="0" err="1"/>
              <a:t>зупинення</a:t>
            </a:r>
            <a:r>
              <a:rPr lang="ru-RU" sz="1600" b="1" dirty="0"/>
              <a:t> </a:t>
            </a:r>
            <a:r>
              <a:rPr lang="ru-RU" sz="1600" b="1" dirty="0" err="1"/>
              <a:t>перебігу</a:t>
            </a:r>
            <a:r>
              <a:rPr lang="ru-RU" sz="1600" b="1" dirty="0"/>
              <a:t> строку на </a:t>
            </a:r>
            <a:r>
              <a:rPr lang="ru-RU" sz="1600" b="1" dirty="0" err="1"/>
              <a:t>прийняття</a:t>
            </a:r>
            <a:r>
              <a:rPr lang="ru-RU" sz="1600" b="1" dirty="0"/>
              <a:t> </a:t>
            </a:r>
            <a:r>
              <a:rPr lang="ru-RU" sz="1600" b="1" dirty="0" err="1"/>
              <a:t>спадщини</a:t>
            </a:r>
            <a:r>
              <a:rPr lang="ru-RU" sz="1600" b="1" dirty="0"/>
              <a:t>» та </a:t>
            </a:r>
            <a:r>
              <a:rPr lang="ru-RU" sz="1600" b="1" dirty="0" err="1"/>
              <a:t>можливості</a:t>
            </a:r>
            <a:r>
              <a:rPr lang="ru-RU" sz="1600" b="1" dirty="0"/>
              <a:t> в </a:t>
            </a:r>
            <a:r>
              <a:rPr lang="ru-RU" sz="1600" b="1" dirty="0" err="1"/>
              <a:t>постанові</a:t>
            </a:r>
            <a:r>
              <a:rPr lang="ru-RU" sz="1600" b="1" dirty="0"/>
              <a:t> </a:t>
            </a:r>
            <a:r>
              <a:rPr lang="ru-RU" sz="1600" b="1" dirty="0" err="1"/>
              <a:t>Кабінету</a:t>
            </a:r>
            <a:r>
              <a:rPr lang="ru-RU" sz="1600" b="1" dirty="0"/>
              <a:t> </a:t>
            </a:r>
            <a:r>
              <a:rPr lang="ru-RU" sz="1600" b="1" dirty="0" err="1"/>
              <a:t>Міністрів</a:t>
            </a:r>
            <a:r>
              <a:rPr lang="ru-RU" sz="1600" b="1" dirty="0"/>
              <a:t> </a:t>
            </a:r>
            <a:r>
              <a:rPr lang="ru-RU" sz="1600" b="1" dirty="0" err="1"/>
              <a:t>України</a:t>
            </a:r>
            <a:r>
              <a:rPr lang="ru-RU" sz="1600" b="1" dirty="0"/>
              <a:t> </a:t>
            </a:r>
            <a:r>
              <a:rPr lang="ru-RU" sz="1600" b="1" dirty="0" err="1"/>
              <a:t>визначати</a:t>
            </a:r>
            <a:r>
              <a:rPr lang="ru-RU" sz="1600" b="1" dirty="0"/>
              <a:t> </a:t>
            </a:r>
            <a:r>
              <a:rPr lang="ru-RU" sz="1600" b="1" dirty="0" err="1"/>
              <a:t>інші</a:t>
            </a:r>
            <a:r>
              <a:rPr lang="ru-RU" sz="1600" b="1" dirty="0"/>
              <a:t> правила </a:t>
            </a:r>
            <a:r>
              <a:rPr lang="ru-RU" sz="1600" b="1" dirty="0" err="1"/>
              <a:t>щодо</a:t>
            </a:r>
            <a:r>
              <a:rPr lang="ru-RU" sz="1600" b="1" dirty="0"/>
              <a:t> строку на </a:t>
            </a:r>
            <a:r>
              <a:rPr lang="ru-RU" sz="1600" b="1" dirty="0" err="1"/>
              <a:t>прийняття</a:t>
            </a:r>
            <a:r>
              <a:rPr lang="ru-RU" sz="1600" b="1" dirty="0"/>
              <a:t> </a:t>
            </a:r>
            <a:r>
              <a:rPr lang="ru-RU" sz="1600" b="1" dirty="0" err="1"/>
              <a:t>спадщини</a:t>
            </a:r>
            <a:r>
              <a:rPr lang="ru-RU" sz="1600" b="1" dirty="0"/>
              <a:t>;</a:t>
            </a:r>
          </a:p>
          <a:p>
            <a:pPr algn="just"/>
            <a:r>
              <a:rPr lang="ru-RU" sz="1600" b="1" dirty="0"/>
              <a:t>пункт 3 постанови </a:t>
            </a:r>
            <a:r>
              <a:rPr lang="ru-RU" sz="1600" b="1" dirty="0" err="1"/>
              <a:t>Кабінету</a:t>
            </a:r>
            <a:r>
              <a:rPr lang="ru-RU" sz="1600" b="1" dirty="0"/>
              <a:t> </a:t>
            </a:r>
            <a:r>
              <a:rPr lang="ru-RU" sz="1600" b="1" dirty="0" err="1"/>
              <a:t>Міністрів</a:t>
            </a:r>
            <a:r>
              <a:rPr lang="ru-RU" sz="1600" b="1" dirty="0"/>
              <a:t> </a:t>
            </a:r>
            <a:r>
              <a:rPr lang="ru-RU" sz="1600" b="1" dirty="0" err="1"/>
              <a:t>України</a:t>
            </a:r>
            <a:r>
              <a:rPr lang="ru-RU" sz="1600" b="1" dirty="0"/>
              <a:t> </a:t>
            </a:r>
            <a:r>
              <a:rPr lang="ru-RU" sz="1600" b="1" dirty="0" err="1"/>
              <a:t>від</a:t>
            </a:r>
            <a:r>
              <a:rPr lang="ru-RU" sz="1600" b="1" dirty="0"/>
              <a:t> 28 лютого 2022 року № 164 «</a:t>
            </a:r>
            <a:r>
              <a:rPr lang="ru-RU" sz="1600" b="1" dirty="0" err="1"/>
              <a:t>Деякі</a:t>
            </a:r>
            <a:r>
              <a:rPr lang="ru-RU" sz="1600" b="1" dirty="0"/>
              <a:t> </a:t>
            </a:r>
            <a:r>
              <a:rPr lang="ru-RU" sz="1600" b="1" dirty="0" err="1"/>
              <a:t>питання</a:t>
            </a:r>
            <a:r>
              <a:rPr lang="ru-RU" sz="1600" b="1" dirty="0"/>
              <a:t> </a:t>
            </a:r>
            <a:r>
              <a:rPr lang="ru-RU" sz="1600" b="1" dirty="0" err="1"/>
              <a:t>нотаріату</a:t>
            </a:r>
            <a:r>
              <a:rPr lang="ru-RU" sz="1600" b="1" dirty="0"/>
              <a:t> в </a:t>
            </a:r>
            <a:r>
              <a:rPr lang="ru-RU" sz="1600" b="1" dirty="0" err="1"/>
              <a:t>умовах</a:t>
            </a:r>
            <a:r>
              <a:rPr lang="ru-RU" sz="1600" b="1" dirty="0"/>
              <a:t> </a:t>
            </a:r>
            <a:r>
              <a:rPr lang="ru-RU" sz="1600" b="1" dirty="0" err="1"/>
              <a:t>воєнного</a:t>
            </a:r>
            <a:r>
              <a:rPr lang="ru-RU" sz="1600" b="1" dirty="0"/>
              <a:t> стану» (в </a:t>
            </a:r>
            <a:r>
              <a:rPr lang="ru-RU" sz="1600" b="1" dirty="0" err="1"/>
              <a:t>редакції</a:t>
            </a:r>
            <a:r>
              <a:rPr lang="ru-RU" sz="1600" b="1" dirty="0"/>
              <a:t>, </a:t>
            </a:r>
            <a:r>
              <a:rPr lang="ru-RU" sz="1600" b="1" dirty="0" err="1"/>
              <a:t>чинній</a:t>
            </a:r>
            <a:r>
              <a:rPr lang="ru-RU" sz="1600" b="1" dirty="0"/>
              <a:t> на момент </a:t>
            </a:r>
            <a:r>
              <a:rPr lang="ru-RU" sz="1600" b="1" dirty="0" err="1"/>
              <a:t>виникнення</a:t>
            </a:r>
            <a:r>
              <a:rPr lang="ru-RU" sz="1600" b="1" dirty="0"/>
              <a:t> </a:t>
            </a:r>
            <a:r>
              <a:rPr lang="ru-RU" sz="1600" b="1" dirty="0" err="1"/>
              <a:t>спірних</a:t>
            </a:r>
            <a:r>
              <a:rPr lang="ru-RU" sz="1600" b="1" dirty="0"/>
              <a:t> </a:t>
            </a:r>
            <a:r>
              <a:rPr lang="ru-RU" sz="1600" b="1" dirty="0" err="1"/>
              <a:t>правовідносин</a:t>
            </a:r>
            <a:r>
              <a:rPr lang="ru-RU" sz="1600" b="1" dirty="0"/>
              <a:t>) </a:t>
            </a:r>
            <a:r>
              <a:rPr lang="ru-RU" sz="1600" b="1" dirty="0" err="1"/>
              <a:t>суперечить</a:t>
            </a:r>
            <a:r>
              <a:rPr lang="ru-RU" sz="1600" b="1" dirty="0"/>
              <a:t> </a:t>
            </a:r>
            <a:r>
              <a:rPr lang="ru-RU" sz="1600" b="1" dirty="0" err="1"/>
              <a:t>статтям</a:t>
            </a:r>
            <a:r>
              <a:rPr lang="ru-RU" sz="1600" b="1" dirty="0"/>
              <a:t> 1270, 1272 ЦК </a:t>
            </a:r>
            <a:r>
              <a:rPr lang="ru-RU" sz="1600" b="1" dirty="0" err="1"/>
              <a:t>України</a:t>
            </a:r>
            <a:r>
              <a:rPr lang="ru-RU" sz="1600" b="1" dirty="0"/>
              <a:t>, а тому не </a:t>
            </a:r>
            <a:r>
              <a:rPr lang="ru-RU" sz="1600" b="1" dirty="0" err="1"/>
              <a:t>підлягає</a:t>
            </a:r>
            <a:r>
              <a:rPr lang="ru-RU" sz="1600" b="1" dirty="0"/>
              <a:t> </a:t>
            </a:r>
            <a:r>
              <a:rPr lang="ru-RU" sz="1600" b="1" dirty="0" err="1"/>
              <a:t>застосуванню</a:t>
            </a:r>
            <a:r>
              <a:rPr lang="ru-RU" sz="1600" b="1" dirty="0" smtClean="0"/>
              <a:t>.</a:t>
            </a:r>
            <a:endParaRPr lang="ru-RU" sz="1600" b="1" dirty="0"/>
          </a:p>
        </p:txBody>
      </p:sp>
    </p:spTree>
    <p:extLst>
      <p:ext uri="{BB962C8B-B14F-4D97-AF65-F5344CB8AC3E}">
        <p14:creationId xmlns:p14="http://schemas.microsoft.com/office/powerpoint/2010/main" val="27624500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Текст 6"/>
          <p:cNvSpPr>
            <a:spLocks noGrp="1"/>
          </p:cNvSpPr>
          <p:nvPr>
            <p:ph type="body" sz="half" idx="4294967295"/>
          </p:nvPr>
        </p:nvSpPr>
        <p:spPr>
          <a:xfrm>
            <a:off x="0" y="4060825"/>
            <a:ext cx="2314575" cy="1243013"/>
          </a:xfrm>
        </p:spPr>
        <p:txBody>
          <a:bodyPr>
            <a:normAutofit fontScale="92500" lnSpcReduction="20000"/>
          </a:bodyPr>
          <a:lstStyle/>
          <a:p>
            <a:pPr marL="0" indent="0" algn="ctr">
              <a:spcBef>
                <a:spcPts val="0"/>
              </a:spcBef>
              <a:buNone/>
            </a:pPr>
            <a:r>
              <a:rPr lang="uk-UA" dirty="0" smtClean="0">
                <a:latin typeface="+mj-lt"/>
              </a:rPr>
              <a:t>Огляд Правових позицій ВС в справах про спадкування за 2022 рік</a:t>
            </a:r>
            <a:endParaRPr lang="uk-UA" dirty="0">
              <a:latin typeface="+mj-lt"/>
            </a:endParaRPr>
          </a:p>
        </p:txBody>
      </p:sp>
      <p:sp>
        <p:nvSpPr>
          <p:cNvPr id="5" name="Заголовок 4"/>
          <p:cNvSpPr>
            <a:spLocks noGrp="1"/>
          </p:cNvSpPr>
          <p:nvPr>
            <p:ph type="title" idx="4294967295"/>
          </p:nvPr>
        </p:nvSpPr>
        <p:spPr>
          <a:xfrm>
            <a:off x="0" y="2527300"/>
            <a:ext cx="2413000" cy="1262063"/>
          </a:xfrm>
        </p:spPr>
        <p:txBody>
          <a:bodyPr>
            <a:normAutofit/>
          </a:bodyPr>
          <a:lstStyle/>
          <a:p>
            <a:r>
              <a:rPr lang="uk-UA" b="1" dirty="0"/>
              <a:t>С</a:t>
            </a:r>
            <a:r>
              <a:rPr lang="uk-UA" b="1" dirty="0" smtClean="0"/>
              <a:t>падкові спори</a:t>
            </a:r>
            <a:endParaRPr lang="uk-UA" b="1" dirty="0"/>
          </a:p>
        </p:txBody>
      </p:sp>
      <p:sp>
        <p:nvSpPr>
          <p:cNvPr id="9" name="Блок-схема: процесс 8"/>
          <p:cNvSpPr/>
          <p:nvPr/>
        </p:nvSpPr>
        <p:spPr>
          <a:xfrm>
            <a:off x="3678342" y="104499"/>
            <a:ext cx="7098906" cy="6574973"/>
          </a:xfrm>
          <a:prstGeom prst="flowChartProcess">
            <a:avLst/>
          </a:prstGeom>
          <a:ln/>
        </p:spPr>
        <p:style>
          <a:lnRef idx="2">
            <a:schemeClr val="accent1"/>
          </a:lnRef>
          <a:fillRef idx="1">
            <a:schemeClr val="lt1"/>
          </a:fillRef>
          <a:effectRef idx="0">
            <a:schemeClr val="accent1"/>
          </a:effectRef>
          <a:fontRef idx="minor">
            <a:schemeClr val="dk1"/>
          </a:fontRef>
        </p:style>
        <p:txBody>
          <a:bodyPr rtlCol="0" anchor="ctr"/>
          <a:lstStyle/>
          <a:p>
            <a:endParaRPr lang="uk-UA" sz="1300" b="1" dirty="0">
              <a:latin typeface="+mj-lt"/>
            </a:endParaRPr>
          </a:p>
        </p:txBody>
      </p:sp>
      <p:pic>
        <p:nvPicPr>
          <p:cNvPr id="10" name="Рисунок 9"/>
          <p:cNvPicPr/>
          <p:nvPr/>
        </p:nvPicPr>
        <p:blipFill>
          <a:blip r:embed="rId2" cstate="print"/>
          <a:srcRect l="17637" t="15954" r="46767" b="30484"/>
          <a:stretch>
            <a:fillRect/>
          </a:stretch>
        </p:blipFill>
        <p:spPr bwMode="auto">
          <a:xfrm>
            <a:off x="10909687" y="5857077"/>
            <a:ext cx="1142976" cy="857232"/>
          </a:xfrm>
          <a:prstGeom prst="rect">
            <a:avLst/>
          </a:prstGeom>
          <a:ln>
            <a:noFill/>
          </a:ln>
          <a:effectLst>
            <a:softEdge rad="112500"/>
          </a:effectLst>
        </p:spPr>
      </p:pic>
      <p:sp>
        <p:nvSpPr>
          <p:cNvPr id="6" name="Блок-схема: процесс 5"/>
          <p:cNvSpPr/>
          <p:nvPr/>
        </p:nvSpPr>
        <p:spPr>
          <a:xfrm>
            <a:off x="3678342" y="104499"/>
            <a:ext cx="7098906" cy="6574973"/>
          </a:xfrm>
          <a:prstGeom prst="flowChartProcess">
            <a:avLst/>
          </a:prstGeom>
          <a:ln/>
        </p:spPr>
        <p:style>
          <a:lnRef idx="2">
            <a:schemeClr val="accent1"/>
          </a:lnRef>
          <a:fillRef idx="1">
            <a:schemeClr val="lt1"/>
          </a:fillRef>
          <a:effectRef idx="0">
            <a:schemeClr val="accent1"/>
          </a:effectRef>
          <a:fontRef idx="minor">
            <a:schemeClr val="dk1"/>
          </a:fontRef>
        </p:style>
        <p:txBody>
          <a:bodyPr rtlCol="0" anchor="ctr"/>
          <a:lstStyle/>
          <a:p>
            <a:endParaRPr lang="ru-RU" sz="1500" b="1" dirty="0" smtClean="0">
              <a:solidFill>
                <a:srgbClr val="00ADFA"/>
              </a:solidFill>
              <a:latin typeface="+mj-lt"/>
              <a:hlinkClick r:id="rId3"/>
            </a:endParaRPr>
          </a:p>
          <a:p>
            <a:r>
              <a:rPr lang="ru-RU" sz="1500" b="1" dirty="0" smtClean="0">
                <a:solidFill>
                  <a:srgbClr val="00ADFA"/>
                </a:solidFill>
                <a:latin typeface="+mj-lt"/>
                <a:hlinkClick r:id="rId3"/>
              </a:rPr>
              <a:t>Постанова </a:t>
            </a:r>
            <a:r>
              <a:rPr lang="ru-RU" sz="1500" b="1" dirty="0" err="1">
                <a:solidFill>
                  <a:srgbClr val="00ADFA"/>
                </a:solidFill>
                <a:latin typeface="+mj-lt"/>
                <a:hlinkClick r:id="rId3"/>
              </a:rPr>
              <a:t>від</a:t>
            </a:r>
            <a:r>
              <a:rPr lang="ru-RU" sz="1500" b="1" dirty="0">
                <a:solidFill>
                  <a:srgbClr val="00ADFA"/>
                </a:solidFill>
                <a:latin typeface="+mj-lt"/>
                <a:hlinkClick r:id="rId3"/>
              </a:rPr>
              <a:t> 17.01.2022 р. у </a:t>
            </a:r>
            <a:r>
              <a:rPr lang="ru-RU" sz="1500" b="1" dirty="0" err="1">
                <a:solidFill>
                  <a:srgbClr val="00ADFA"/>
                </a:solidFill>
                <a:latin typeface="+mj-lt"/>
                <a:hlinkClick r:id="rId3"/>
              </a:rPr>
              <a:t>справі</a:t>
            </a:r>
            <a:r>
              <a:rPr lang="ru-RU" sz="1500" b="1" dirty="0">
                <a:solidFill>
                  <a:srgbClr val="00ADFA"/>
                </a:solidFill>
                <a:latin typeface="+mj-lt"/>
                <a:hlinkClick r:id="rId3"/>
              </a:rPr>
              <a:t> N 932/5274/20 </a:t>
            </a:r>
            <a:endParaRPr lang="ru-RU" sz="1500" b="1" dirty="0" smtClean="0">
              <a:solidFill>
                <a:srgbClr val="00ADFA"/>
              </a:solidFill>
              <a:latin typeface="+mj-lt"/>
            </a:endParaRPr>
          </a:p>
          <a:p>
            <a:r>
              <a:rPr lang="ru-RU" sz="1500" b="1" dirty="0" smtClean="0">
                <a:solidFill>
                  <a:srgbClr val="00ADFA"/>
                </a:solidFill>
                <a:latin typeface="+mj-lt"/>
                <a:hlinkClick r:id="rId4"/>
              </a:rPr>
              <a:t>Постанова </a:t>
            </a:r>
            <a:r>
              <a:rPr lang="ru-RU" sz="1500" b="1" dirty="0" err="1">
                <a:solidFill>
                  <a:srgbClr val="00ADFA"/>
                </a:solidFill>
                <a:latin typeface="+mj-lt"/>
                <a:hlinkClick r:id="rId4"/>
              </a:rPr>
              <a:t>від</a:t>
            </a:r>
            <a:r>
              <a:rPr lang="ru-RU" sz="1500" b="1" dirty="0">
                <a:solidFill>
                  <a:srgbClr val="00ADFA"/>
                </a:solidFill>
                <a:latin typeface="+mj-lt"/>
                <a:hlinkClick r:id="rId4"/>
              </a:rPr>
              <a:t> 20.01.2022 р. у </a:t>
            </a:r>
            <a:r>
              <a:rPr lang="ru-RU" sz="1500" b="1" dirty="0" err="1">
                <a:solidFill>
                  <a:srgbClr val="00ADFA"/>
                </a:solidFill>
                <a:latin typeface="+mj-lt"/>
                <a:hlinkClick r:id="rId4"/>
              </a:rPr>
              <a:t>справі</a:t>
            </a:r>
            <a:r>
              <a:rPr lang="ru-RU" sz="1500" b="1" dirty="0">
                <a:solidFill>
                  <a:srgbClr val="00ADFA"/>
                </a:solidFill>
                <a:latin typeface="+mj-lt"/>
                <a:hlinkClick r:id="rId4"/>
              </a:rPr>
              <a:t> N </a:t>
            </a:r>
            <a:r>
              <a:rPr lang="ru-RU" sz="1500" b="1" dirty="0" smtClean="0">
                <a:solidFill>
                  <a:srgbClr val="00ADFA"/>
                </a:solidFill>
                <a:latin typeface="+mj-lt"/>
                <a:hlinkClick r:id="rId4"/>
              </a:rPr>
              <a:t>141/1072/16-ц</a:t>
            </a:r>
          </a:p>
          <a:p>
            <a:r>
              <a:rPr lang="ru-RU" sz="1600" b="1" dirty="0">
                <a:solidFill>
                  <a:srgbClr val="00ADFA"/>
                </a:solidFill>
                <a:latin typeface="+mj-lt"/>
                <a:hlinkClick r:id="rId5"/>
              </a:rPr>
              <a:t>постанова </a:t>
            </a:r>
            <a:r>
              <a:rPr lang="ru-RU" sz="1600" b="1" dirty="0" err="1">
                <a:solidFill>
                  <a:srgbClr val="00ADFA"/>
                </a:solidFill>
                <a:latin typeface="+mj-lt"/>
                <a:hlinkClick r:id="rId5"/>
              </a:rPr>
              <a:t>від</a:t>
            </a:r>
            <a:r>
              <a:rPr lang="ru-RU" sz="1600" b="1" dirty="0">
                <a:solidFill>
                  <a:srgbClr val="00ADFA"/>
                </a:solidFill>
                <a:latin typeface="+mj-lt"/>
                <a:hlinkClick r:id="rId5"/>
              </a:rPr>
              <a:t> 26.01.2022 р. у </a:t>
            </a:r>
            <a:r>
              <a:rPr lang="ru-RU" sz="1600" b="1" dirty="0" err="1">
                <a:solidFill>
                  <a:srgbClr val="00ADFA"/>
                </a:solidFill>
                <a:latin typeface="+mj-lt"/>
                <a:hlinkClick r:id="rId5"/>
              </a:rPr>
              <a:t>справі</a:t>
            </a:r>
            <a:r>
              <a:rPr lang="ru-RU" sz="1600" b="1" dirty="0">
                <a:solidFill>
                  <a:srgbClr val="00ADFA"/>
                </a:solidFill>
                <a:latin typeface="+mj-lt"/>
                <a:hlinkClick r:id="rId5"/>
              </a:rPr>
              <a:t> N 682/1277/20</a:t>
            </a:r>
            <a:endParaRPr lang="ru-RU" sz="1500" b="1" dirty="0" smtClean="0">
              <a:solidFill>
                <a:srgbClr val="00ADFA"/>
              </a:solidFill>
              <a:latin typeface="+mj-lt"/>
              <a:hlinkClick r:id="rId4"/>
            </a:endParaRPr>
          </a:p>
          <a:p>
            <a:r>
              <a:rPr lang="ru-RU" sz="1500" b="1" dirty="0">
                <a:solidFill>
                  <a:srgbClr val="00ADFA"/>
                </a:solidFill>
                <a:latin typeface="+mj-lt"/>
                <a:hlinkClick r:id="rId6"/>
              </a:rPr>
              <a:t>П</a:t>
            </a:r>
            <a:r>
              <a:rPr lang="ru-RU" sz="1500" b="1" dirty="0" smtClean="0">
                <a:solidFill>
                  <a:srgbClr val="00ADFA"/>
                </a:solidFill>
                <a:latin typeface="+mj-lt"/>
                <a:hlinkClick r:id="rId6"/>
              </a:rPr>
              <a:t>останова </a:t>
            </a:r>
            <a:r>
              <a:rPr lang="ru-RU" sz="1500" b="1" dirty="0" err="1">
                <a:solidFill>
                  <a:srgbClr val="00ADFA"/>
                </a:solidFill>
                <a:latin typeface="+mj-lt"/>
                <a:hlinkClick r:id="rId6"/>
              </a:rPr>
              <a:t>від</a:t>
            </a:r>
            <a:r>
              <a:rPr lang="ru-RU" sz="1500" b="1" dirty="0">
                <a:solidFill>
                  <a:srgbClr val="00ADFA"/>
                </a:solidFill>
                <a:latin typeface="+mj-lt"/>
                <a:hlinkClick r:id="rId6"/>
              </a:rPr>
              <a:t> 01.02.2022 р. у </a:t>
            </a:r>
            <a:r>
              <a:rPr lang="ru-RU" sz="1500" b="1" dirty="0" err="1">
                <a:solidFill>
                  <a:srgbClr val="00ADFA"/>
                </a:solidFill>
                <a:latin typeface="+mj-lt"/>
                <a:hlinkClick r:id="rId6"/>
              </a:rPr>
              <a:t>справі</a:t>
            </a:r>
            <a:r>
              <a:rPr lang="ru-RU" sz="1500" b="1" dirty="0">
                <a:solidFill>
                  <a:srgbClr val="00ADFA"/>
                </a:solidFill>
                <a:latin typeface="+mj-lt"/>
                <a:hlinkClick r:id="rId6"/>
              </a:rPr>
              <a:t> </a:t>
            </a:r>
            <a:r>
              <a:rPr lang="en-US" sz="1500" b="1" dirty="0">
                <a:solidFill>
                  <a:srgbClr val="00ADFA"/>
                </a:solidFill>
                <a:latin typeface="+mj-lt"/>
                <a:hlinkClick r:id="rId6"/>
              </a:rPr>
              <a:t>N </a:t>
            </a:r>
            <a:r>
              <a:rPr lang="en-US" sz="1500" b="1" dirty="0" smtClean="0">
                <a:solidFill>
                  <a:srgbClr val="00ADFA"/>
                </a:solidFill>
                <a:latin typeface="+mj-lt"/>
                <a:hlinkClick r:id="rId6"/>
              </a:rPr>
              <a:t>759/18917/17</a:t>
            </a:r>
            <a:endParaRPr lang="uk-UA" sz="1500" b="1" dirty="0" smtClean="0">
              <a:solidFill>
                <a:srgbClr val="00ADFA"/>
              </a:solidFill>
              <a:latin typeface="+mj-lt"/>
            </a:endParaRPr>
          </a:p>
          <a:p>
            <a:r>
              <a:rPr lang="ru-RU" sz="1500" b="1" dirty="0">
                <a:solidFill>
                  <a:srgbClr val="00ADFA"/>
                </a:solidFill>
                <a:latin typeface="+mj-lt"/>
                <a:hlinkClick r:id="rId7"/>
              </a:rPr>
              <a:t>постанова </a:t>
            </a:r>
            <a:r>
              <a:rPr lang="ru-RU" sz="1500" b="1" dirty="0" err="1">
                <a:solidFill>
                  <a:srgbClr val="00ADFA"/>
                </a:solidFill>
                <a:latin typeface="+mj-lt"/>
                <a:hlinkClick r:id="rId7"/>
              </a:rPr>
              <a:t>від</a:t>
            </a:r>
            <a:r>
              <a:rPr lang="ru-RU" sz="1500" b="1" dirty="0">
                <a:solidFill>
                  <a:srgbClr val="00ADFA"/>
                </a:solidFill>
                <a:latin typeface="+mj-lt"/>
                <a:hlinkClick r:id="rId7"/>
              </a:rPr>
              <a:t> 08.02.2022 р. у </a:t>
            </a:r>
            <a:r>
              <a:rPr lang="ru-RU" sz="1500" b="1" dirty="0" err="1">
                <a:solidFill>
                  <a:srgbClr val="00ADFA"/>
                </a:solidFill>
                <a:latin typeface="+mj-lt"/>
                <a:hlinkClick r:id="rId7"/>
              </a:rPr>
              <a:t>справі</a:t>
            </a:r>
            <a:r>
              <a:rPr lang="ru-RU" sz="1500" b="1" dirty="0">
                <a:solidFill>
                  <a:srgbClr val="00ADFA"/>
                </a:solidFill>
                <a:latin typeface="+mj-lt"/>
                <a:hlinkClick r:id="rId7"/>
              </a:rPr>
              <a:t> N 761/13017/16-ц</a:t>
            </a:r>
            <a:endParaRPr lang="uk-UA" sz="1500" b="1" dirty="0" smtClean="0">
              <a:solidFill>
                <a:srgbClr val="00ADFA"/>
              </a:solidFill>
              <a:latin typeface="+mj-lt"/>
            </a:endParaRPr>
          </a:p>
          <a:p>
            <a:r>
              <a:rPr lang="ru-RU" sz="1500" b="1" dirty="0">
                <a:solidFill>
                  <a:srgbClr val="00ADFA"/>
                </a:solidFill>
                <a:latin typeface="+mj-lt"/>
                <a:hlinkClick r:id="rId8"/>
              </a:rPr>
              <a:t>П</a:t>
            </a:r>
            <a:r>
              <a:rPr lang="ru-RU" sz="1500" b="1" dirty="0" smtClean="0">
                <a:solidFill>
                  <a:srgbClr val="00ADFA"/>
                </a:solidFill>
                <a:latin typeface="+mj-lt"/>
                <a:hlinkClick r:id="rId8"/>
              </a:rPr>
              <a:t>останова </a:t>
            </a:r>
            <a:r>
              <a:rPr lang="ru-RU" sz="1500" b="1" dirty="0" err="1">
                <a:solidFill>
                  <a:srgbClr val="00ADFA"/>
                </a:solidFill>
                <a:latin typeface="+mj-lt"/>
                <a:hlinkClick r:id="rId8"/>
              </a:rPr>
              <a:t>від</a:t>
            </a:r>
            <a:r>
              <a:rPr lang="ru-RU" sz="1500" b="1" dirty="0">
                <a:solidFill>
                  <a:srgbClr val="00ADFA"/>
                </a:solidFill>
                <a:latin typeface="+mj-lt"/>
                <a:hlinkClick r:id="rId8"/>
              </a:rPr>
              <a:t> 09.02.2022 р. у </a:t>
            </a:r>
            <a:r>
              <a:rPr lang="ru-RU" sz="1500" b="1" dirty="0" err="1">
                <a:solidFill>
                  <a:srgbClr val="00ADFA"/>
                </a:solidFill>
                <a:latin typeface="+mj-lt"/>
                <a:hlinkClick r:id="rId8"/>
              </a:rPr>
              <a:t>справі</a:t>
            </a:r>
            <a:r>
              <a:rPr lang="ru-RU" sz="1500" b="1" dirty="0">
                <a:solidFill>
                  <a:srgbClr val="00ADFA"/>
                </a:solidFill>
                <a:latin typeface="+mj-lt"/>
                <a:hlinkClick r:id="rId8"/>
              </a:rPr>
              <a:t> </a:t>
            </a:r>
            <a:r>
              <a:rPr lang="en-US" sz="1500" b="1" dirty="0">
                <a:solidFill>
                  <a:srgbClr val="00ADFA"/>
                </a:solidFill>
                <a:latin typeface="+mj-lt"/>
                <a:hlinkClick r:id="rId8"/>
              </a:rPr>
              <a:t>N 709/769/19</a:t>
            </a:r>
            <a:endParaRPr lang="ru-RU" sz="1500" b="1" dirty="0" smtClean="0">
              <a:solidFill>
                <a:srgbClr val="00ADFA"/>
              </a:solidFill>
              <a:latin typeface="+mj-lt"/>
              <a:hlinkClick r:id="rId4"/>
            </a:endParaRPr>
          </a:p>
          <a:p>
            <a:r>
              <a:rPr lang="ru-RU" sz="1500" b="1" dirty="0">
                <a:solidFill>
                  <a:srgbClr val="00ADFA"/>
                </a:solidFill>
                <a:latin typeface="+mj-lt"/>
                <a:hlinkClick r:id="rId9"/>
              </a:rPr>
              <a:t>П</a:t>
            </a:r>
            <a:r>
              <a:rPr lang="ru-RU" sz="1500" b="1" dirty="0" smtClean="0">
                <a:solidFill>
                  <a:srgbClr val="00ADFA"/>
                </a:solidFill>
                <a:latin typeface="+mj-lt"/>
                <a:hlinkClick r:id="rId9"/>
              </a:rPr>
              <a:t>останова </a:t>
            </a:r>
            <a:r>
              <a:rPr lang="ru-RU" sz="1500" b="1" dirty="0" err="1">
                <a:solidFill>
                  <a:srgbClr val="00ADFA"/>
                </a:solidFill>
                <a:latin typeface="+mj-lt"/>
                <a:hlinkClick r:id="rId9"/>
              </a:rPr>
              <a:t>від</a:t>
            </a:r>
            <a:r>
              <a:rPr lang="ru-RU" sz="1500" b="1" dirty="0">
                <a:solidFill>
                  <a:srgbClr val="00ADFA"/>
                </a:solidFill>
                <a:latin typeface="+mj-lt"/>
                <a:hlinkClick r:id="rId9"/>
              </a:rPr>
              <a:t> 14.02.2022 р. у </a:t>
            </a:r>
            <a:r>
              <a:rPr lang="ru-RU" sz="1500" b="1" dirty="0" err="1">
                <a:solidFill>
                  <a:srgbClr val="00ADFA"/>
                </a:solidFill>
                <a:latin typeface="+mj-lt"/>
                <a:hlinkClick r:id="rId9"/>
              </a:rPr>
              <a:t>справі</a:t>
            </a:r>
            <a:r>
              <a:rPr lang="ru-RU" sz="1500" b="1" dirty="0">
                <a:solidFill>
                  <a:srgbClr val="00ADFA"/>
                </a:solidFill>
                <a:latin typeface="+mj-lt"/>
                <a:hlinkClick r:id="rId9"/>
              </a:rPr>
              <a:t> </a:t>
            </a:r>
            <a:r>
              <a:rPr lang="en-US" sz="1500" b="1" dirty="0">
                <a:solidFill>
                  <a:srgbClr val="00ADFA"/>
                </a:solidFill>
                <a:latin typeface="+mj-lt"/>
                <a:hlinkClick r:id="rId9"/>
              </a:rPr>
              <a:t>N </a:t>
            </a:r>
            <a:r>
              <a:rPr lang="en-US" sz="1500" b="1" dirty="0" smtClean="0">
                <a:solidFill>
                  <a:srgbClr val="00ADFA"/>
                </a:solidFill>
                <a:latin typeface="+mj-lt"/>
                <a:hlinkClick r:id="rId9"/>
              </a:rPr>
              <a:t>243/13575/19</a:t>
            </a:r>
            <a:endParaRPr lang="uk-UA" sz="1500" b="1" dirty="0" smtClean="0">
              <a:solidFill>
                <a:srgbClr val="00ADFA"/>
              </a:solidFill>
              <a:latin typeface="+mj-lt"/>
            </a:endParaRPr>
          </a:p>
          <a:p>
            <a:r>
              <a:rPr lang="ru-RU" sz="1500" b="1" dirty="0">
                <a:solidFill>
                  <a:srgbClr val="00ADFA"/>
                </a:solidFill>
                <a:latin typeface="+mj-lt"/>
                <a:hlinkClick r:id="rId10"/>
              </a:rPr>
              <a:t>П</a:t>
            </a:r>
            <a:r>
              <a:rPr lang="ru-RU" sz="1500" b="1" dirty="0" smtClean="0">
                <a:solidFill>
                  <a:srgbClr val="00ADFA"/>
                </a:solidFill>
                <a:latin typeface="+mj-lt"/>
                <a:hlinkClick r:id="rId10"/>
              </a:rPr>
              <a:t>останова </a:t>
            </a:r>
            <a:r>
              <a:rPr lang="ru-RU" sz="1500" b="1" dirty="0" err="1">
                <a:solidFill>
                  <a:srgbClr val="00ADFA"/>
                </a:solidFill>
                <a:latin typeface="+mj-lt"/>
                <a:hlinkClick r:id="rId10"/>
              </a:rPr>
              <a:t>від</a:t>
            </a:r>
            <a:r>
              <a:rPr lang="ru-RU" sz="1500" b="1" dirty="0">
                <a:solidFill>
                  <a:srgbClr val="00ADFA"/>
                </a:solidFill>
                <a:latin typeface="+mj-lt"/>
                <a:hlinkClick r:id="rId10"/>
              </a:rPr>
              <a:t> 16.02.2022 р. у </a:t>
            </a:r>
            <a:r>
              <a:rPr lang="ru-RU" sz="1500" b="1" dirty="0" err="1">
                <a:solidFill>
                  <a:srgbClr val="00ADFA"/>
                </a:solidFill>
                <a:latin typeface="+mj-lt"/>
                <a:hlinkClick r:id="rId10"/>
              </a:rPr>
              <a:t>справі</a:t>
            </a:r>
            <a:r>
              <a:rPr lang="ru-RU" sz="1500" b="1" dirty="0">
                <a:solidFill>
                  <a:srgbClr val="00ADFA"/>
                </a:solidFill>
                <a:latin typeface="+mj-lt"/>
                <a:hlinkClick r:id="rId10"/>
              </a:rPr>
              <a:t> N </a:t>
            </a:r>
            <a:r>
              <a:rPr lang="ru-RU" sz="1500" b="1" dirty="0" smtClean="0">
                <a:solidFill>
                  <a:srgbClr val="00ADFA"/>
                </a:solidFill>
                <a:latin typeface="+mj-lt"/>
                <a:hlinkClick r:id="rId10"/>
              </a:rPr>
              <a:t>204/9189/19</a:t>
            </a:r>
            <a:endParaRPr lang="ru-RU" sz="1500" b="1" dirty="0" smtClean="0">
              <a:solidFill>
                <a:srgbClr val="00ADFA"/>
              </a:solidFill>
              <a:latin typeface="+mj-lt"/>
            </a:endParaRPr>
          </a:p>
          <a:p>
            <a:r>
              <a:rPr lang="ru-RU" sz="1500" b="1" dirty="0">
                <a:solidFill>
                  <a:srgbClr val="00ADFA"/>
                </a:solidFill>
                <a:latin typeface="+mj-lt"/>
                <a:hlinkClick r:id="rId11"/>
              </a:rPr>
              <a:t>П</a:t>
            </a:r>
            <a:r>
              <a:rPr lang="ru-RU" sz="1500" b="1" dirty="0" smtClean="0">
                <a:solidFill>
                  <a:srgbClr val="00ADFA"/>
                </a:solidFill>
                <a:latin typeface="+mj-lt"/>
                <a:hlinkClick r:id="rId11"/>
              </a:rPr>
              <a:t>останова </a:t>
            </a:r>
            <a:r>
              <a:rPr lang="ru-RU" sz="1500" b="1" dirty="0" err="1">
                <a:solidFill>
                  <a:srgbClr val="00ADFA"/>
                </a:solidFill>
                <a:latin typeface="+mj-lt"/>
                <a:hlinkClick r:id="rId11"/>
              </a:rPr>
              <a:t>від</a:t>
            </a:r>
            <a:r>
              <a:rPr lang="ru-RU" sz="1500" b="1" dirty="0">
                <a:solidFill>
                  <a:srgbClr val="00ADFA"/>
                </a:solidFill>
                <a:latin typeface="+mj-lt"/>
                <a:hlinkClick r:id="rId11"/>
              </a:rPr>
              <a:t> 17.02.2022 р. у </a:t>
            </a:r>
            <a:r>
              <a:rPr lang="ru-RU" sz="1500" b="1" dirty="0" err="1">
                <a:solidFill>
                  <a:srgbClr val="00ADFA"/>
                </a:solidFill>
                <a:latin typeface="+mj-lt"/>
                <a:hlinkClick r:id="rId11"/>
              </a:rPr>
              <a:t>справі</a:t>
            </a:r>
            <a:r>
              <a:rPr lang="ru-RU" sz="1500" b="1" dirty="0">
                <a:solidFill>
                  <a:srgbClr val="00ADFA"/>
                </a:solidFill>
                <a:latin typeface="+mj-lt"/>
                <a:hlinkClick r:id="rId11"/>
              </a:rPr>
              <a:t> N 953/15603/20</a:t>
            </a:r>
            <a:endParaRPr lang="ru-RU" sz="1500" b="1" dirty="0" smtClean="0">
              <a:solidFill>
                <a:srgbClr val="00ADFA"/>
              </a:solidFill>
              <a:latin typeface="+mj-lt"/>
            </a:endParaRPr>
          </a:p>
          <a:p>
            <a:r>
              <a:rPr lang="ru-RU" sz="1500" b="1" dirty="0">
                <a:solidFill>
                  <a:srgbClr val="00ADFA"/>
                </a:solidFill>
                <a:latin typeface="+mj-lt"/>
                <a:hlinkClick r:id="rId12"/>
              </a:rPr>
              <a:t>П</a:t>
            </a:r>
            <a:r>
              <a:rPr lang="ru-RU" sz="1500" b="1" dirty="0" smtClean="0">
                <a:solidFill>
                  <a:srgbClr val="00ADFA"/>
                </a:solidFill>
                <a:latin typeface="+mj-lt"/>
                <a:hlinkClick r:id="rId12"/>
              </a:rPr>
              <a:t>останова </a:t>
            </a:r>
            <a:r>
              <a:rPr lang="ru-RU" sz="1500" b="1" dirty="0" err="1">
                <a:solidFill>
                  <a:srgbClr val="00ADFA"/>
                </a:solidFill>
                <a:latin typeface="+mj-lt"/>
                <a:hlinkClick r:id="rId12"/>
              </a:rPr>
              <a:t>від</a:t>
            </a:r>
            <a:r>
              <a:rPr lang="ru-RU" sz="1500" b="1" dirty="0">
                <a:solidFill>
                  <a:srgbClr val="00ADFA"/>
                </a:solidFill>
                <a:latin typeface="+mj-lt"/>
                <a:hlinkClick r:id="rId12"/>
              </a:rPr>
              <a:t> 20.04.2022 р. у </a:t>
            </a:r>
            <a:r>
              <a:rPr lang="ru-RU" sz="1500" b="1" dirty="0" err="1">
                <a:solidFill>
                  <a:srgbClr val="00ADFA"/>
                </a:solidFill>
                <a:latin typeface="+mj-lt"/>
                <a:hlinkClick r:id="rId12"/>
              </a:rPr>
              <a:t>справі</a:t>
            </a:r>
            <a:r>
              <a:rPr lang="ru-RU" sz="1500" b="1" dirty="0">
                <a:solidFill>
                  <a:srgbClr val="00ADFA"/>
                </a:solidFill>
                <a:latin typeface="+mj-lt"/>
                <a:hlinkClick r:id="rId12"/>
              </a:rPr>
              <a:t> </a:t>
            </a:r>
            <a:r>
              <a:rPr lang="en-US" sz="1500" b="1" dirty="0">
                <a:solidFill>
                  <a:srgbClr val="00ADFA"/>
                </a:solidFill>
                <a:latin typeface="+mj-lt"/>
                <a:hlinkClick r:id="rId12"/>
              </a:rPr>
              <a:t>N </a:t>
            </a:r>
            <a:r>
              <a:rPr lang="en-US" sz="1500" b="1" dirty="0" smtClean="0">
                <a:solidFill>
                  <a:srgbClr val="00ADFA"/>
                </a:solidFill>
                <a:latin typeface="+mj-lt"/>
                <a:hlinkClick r:id="rId12"/>
              </a:rPr>
              <a:t>310/10621/18</a:t>
            </a:r>
            <a:endParaRPr lang="uk-UA" sz="1500" b="1" dirty="0" smtClean="0">
              <a:solidFill>
                <a:srgbClr val="00ADFA"/>
              </a:solidFill>
              <a:latin typeface="+mj-lt"/>
            </a:endParaRPr>
          </a:p>
          <a:p>
            <a:r>
              <a:rPr lang="ru-RU" sz="1500" b="1" dirty="0">
                <a:solidFill>
                  <a:srgbClr val="00ADFA"/>
                </a:solidFill>
                <a:latin typeface="+mj-lt"/>
                <a:hlinkClick r:id="rId13"/>
              </a:rPr>
              <a:t>постанова </a:t>
            </a:r>
            <a:r>
              <a:rPr lang="ru-RU" sz="1500" b="1" dirty="0" err="1">
                <a:solidFill>
                  <a:srgbClr val="00ADFA"/>
                </a:solidFill>
                <a:latin typeface="+mj-lt"/>
                <a:hlinkClick r:id="rId13"/>
              </a:rPr>
              <a:t>від</a:t>
            </a:r>
            <a:r>
              <a:rPr lang="ru-RU" sz="1500" b="1" dirty="0">
                <a:solidFill>
                  <a:srgbClr val="00ADFA"/>
                </a:solidFill>
                <a:latin typeface="+mj-lt"/>
                <a:hlinkClick r:id="rId13"/>
              </a:rPr>
              <a:t> 20.04.2022 р. у </a:t>
            </a:r>
            <a:r>
              <a:rPr lang="ru-RU" sz="1500" b="1" dirty="0" err="1">
                <a:solidFill>
                  <a:srgbClr val="00ADFA"/>
                </a:solidFill>
                <a:latin typeface="+mj-lt"/>
                <a:hlinkClick r:id="rId13"/>
              </a:rPr>
              <a:t>справі</a:t>
            </a:r>
            <a:r>
              <a:rPr lang="ru-RU" sz="1500" b="1" dirty="0">
                <a:solidFill>
                  <a:srgbClr val="00ADFA"/>
                </a:solidFill>
                <a:latin typeface="+mj-lt"/>
                <a:hlinkClick r:id="rId13"/>
              </a:rPr>
              <a:t> N 756/8815/20</a:t>
            </a:r>
            <a:r>
              <a:rPr lang="ru-RU" sz="1500" b="1" dirty="0" smtClean="0">
                <a:solidFill>
                  <a:srgbClr val="00ADFA"/>
                </a:solidFill>
                <a:latin typeface="+mj-lt"/>
                <a:hlinkClick r:id="rId4"/>
              </a:rPr>
              <a:t> </a:t>
            </a:r>
            <a:endParaRPr lang="ru-RU" sz="1500" b="1" dirty="0" smtClean="0">
              <a:solidFill>
                <a:srgbClr val="00ADFA"/>
              </a:solidFill>
              <a:latin typeface="+mj-lt"/>
            </a:endParaRPr>
          </a:p>
          <a:p>
            <a:r>
              <a:rPr lang="ru-RU" sz="1500" b="1" dirty="0" smtClean="0">
                <a:solidFill>
                  <a:srgbClr val="00ADFA"/>
                </a:solidFill>
                <a:latin typeface="+mj-lt"/>
                <a:hlinkClick r:id="rId14"/>
              </a:rPr>
              <a:t>Постанова </a:t>
            </a:r>
            <a:r>
              <a:rPr lang="ru-RU" sz="1500" b="1" dirty="0" err="1">
                <a:solidFill>
                  <a:srgbClr val="00ADFA"/>
                </a:solidFill>
                <a:latin typeface="+mj-lt"/>
                <a:hlinkClick r:id="rId14"/>
              </a:rPr>
              <a:t>від</a:t>
            </a:r>
            <a:r>
              <a:rPr lang="ru-RU" sz="1500" b="1" dirty="0">
                <a:solidFill>
                  <a:srgbClr val="00ADFA"/>
                </a:solidFill>
                <a:latin typeface="+mj-lt"/>
                <a:hlinkClick r:id="rId14"/>
              </a:rPr>
              <a:t> 04.05.2022 р. у </a:t>
            </a:r>
            <a:r>
              <a:rPr lang="ru-RU" sz="1500" b="1" dirty="0" err="1">
                <a:solidFill>
                  <a:srgbClr val="00ADFA"/>
                </a:solidFill>
                <a:latin typeface="+mj-lt"/>
                <a:hlinkClick r:id="rId14"/>
              </a:rPr>
              <a:t>справі</a:t>
            </a:r>
            <a:r>
              <a:rPr lang="ru-RU" sz="1500" b="1" dirty="0">
                <a:solidFill>
                  <a:srgbClr val="00ADFA"/>
                </a:solidFill>
                <a:latin typeface="+mj-lt"/>
                <a:hlinkClick r:id="rId14"/>
              </a:rPr>
              <a:t> N </a:t>
            </a:r>
            <a:r>
              <a:rPr lang="ru-RU" sz="1500" b="1" dirty="0" smtClean="0">
                <a:solidFill>
                  <a:srgbClr val="00ADFA"/>
                </a:solidFill>
                <a:latin typeface="+mj-lt"/>
                <a:hlinkClick r:id="rId14"/>
              </a:rPr>
              <a:t>372/4235/19</a:t>
            </a:r>
          </a:p>
          <a:p>
            <a:r>
              <a:rPr lang="ru-RU" sz="1500" b="1" dirty="0">
                <a:solidFill>
                  <a:srgbClr val="00ADFA"/>
                </a:solidFill>
                <a:latin typeface="+mj-lt"/>
                <a:hlinkClick r:id="rId15"/>
              </a:rPr>
              <a:t>постанова </a:t>
            </a:r>
            <a:r>
              <a:rPr lang="ru-RU" sz="1500" b="1" dirty="0" err="1">
                <a:solidFill>
                  <a:srgbClr val="00ADFA"/>
                </a:solidFill>
                <a:latin typeface="+mj-lt"/>
                <a:hlinkClick r:id="rId15"/>
              </a:rPr>
              <a:t>від</a:t>
            </a:r>
            <a:r>
              <a:rPr lang="ru-RU" sz="1500" b="1" dirty="0">
                <a:solidFill>
                  <a:srgbClr val="00ADFA"/>
                </a:solidFill>
                <a:latin typeface="+mj-lt"/>
                <a:hlinkClick r:id="rId15"/>
              </a:rPr>
              <a:t> 04.05.2022 р. у </a:t>
            </a:r>
            <a:r>
              <a:rPr lang="ru-RU" sz="1500" b="1" dirty="0" err="1">
                <a:solidFill>
                  <a:srgbClr val="00ADFA"/>
                </a:solidFill>
                <a:latin typeface="+mj-lt"/>
                <a:hlinkClick r:id="rId15"/>
              </a:rPr>
              <a:t>справі</a:t>
            </a:r>
            <a:r>
              <a:rPr lang="ru-RU" sz="1500" b="1" dirty="0">
                <a:solidFill>
                  <a:srgbClr val="00ADFA"/>
                </a:solidFill>
                <a:latin typeface="+mj-lt"/>
                <a:hlinkClick r:id="rId15"/>
              </a:rPr>
              <a:t> </a:t>
            </a:r>
            <a:r>
              <a:rPr lang="en-US" sz="1500" b="1" dirty="0">
                <a:solidFill>
                  <a:srgbClr val="00ADFA"/>
                </a:solidFill>
                <a:latin typeface="+mj-lt"/>
                <a:hlinkClick r:id="rId15"/>
              </a:rPr>
              <a:t>N 752/11266/20</a:t>
            </a:r>
            <a:endParaRPr lang="ru-RU" sz="1500" b="1" dirty="0" smtClean="0">
              <a:solidFill>
                <a:srgbClr val="00ADFA"/>
              </a:solidFill>
              <a:latin typeface="+mj-lt"/>
              <a:hlinkClick r:id="rId14"/>
            </a:endParaRPr>
          </a:p>
          <a:p>
            <a:r>
              <a:rPr lang="ru-RU" sz="1500" b="1" dirty="0">
                <a:solidFill>
                  <a:srgbClr val="00ADFA"/>
                </a:solidFill>
                <a:latin typeface="+mj-lt"/>
                <a:hlinkClick r:id="rId16"/>
              </a:rPr>
              <a:t>П</a:t>
            </a:r>
            <a:r>
              <a:rPr lang="ru-RU" sz="1500" b="1" dirty="0" smtClean="0">
                <a:solidFill>
                  <a:srgbClr val="00ADFA"/>
                </a:solidFill>
                <a:latin typeface="+mj-lt"/>
                <a:hlinkClick r:id="rId16"/>
              </a:rPr>
              <a:t>останова </a:t>
            </a:r>
            <a:r>
              <a:rPr lang="ru-RU" sz="1500" b="1" dirty="0" err="1">
                <a:solidFill>
                  <a:srgbClr val="00ADFA"/>
                </a:solidFill>
                <a:latin typeface="+mj-lt"/>
                <a:hlinkClick r:id="rId16"/>
              </a:rPr>
              <a:t>від</a:t>
            </a:r>
            <a:r>
              <a:rPr lang="ru-RU" sz="1500" b="1" dirty="0">
                <a:solidFill>
                  <a:srgbClr val="00ADFA"/>
                </a:solidFill>
                <a:latin typeface="+mj-lt"/>
                <a:hlinkClick r:id="rId16"/>
              </a:rPr>
              <a:t> 10.05.2022 р. у </a:t>
            </a:r>
            <a:r>
              <a:rPr lang="ru-RU" sz="1500" b="1" dirty="0" err="1">
                <a:solidFill>
                  <a:srgbClr val="00ADFA"/>
                </a:solidFill>
                <a:latin typeface="+mj-lt"/>
                <a:hlinkClick r:id="rId16"/>
              </a:rPr>
              <a:t>справі</a:t>
            </a:r>
            <a:r>
              <a:rPr lang="ru-RU" sz="1500" b="1" dirty="0">
                <a:solidFill>
                  <a:srgbClr val="00ADFA"/>
                </a:solidFill>
                <a:latin typeface="+mj-lt"/>
                <a:hlinkClick r:id="rId16"/>
              </a:rPr>
              <a:t> </a:t>
            </a:r>
            <a:r>
              <a:rPr lang="en-US" sz="1500" b="1" dirty="0">
                <a:solidFill>
                  <a:srgbClr val="00ADFA"/>
                </a:solidFill>
                <a:latin typeface="+mj-lt"/>
                <a:hlinkClick r:id="rId16"/>
              </a:rPr>
              <a:t>N 495/4522/20</a:t>
            </a:r>
            <a:endParaRPr lang="ru-RU" sz="1500" b="1" dirty="0" smtClean="0">
              <a:solidFill>
                <a:srgbClr val="00ADFA"/>
              </a:solidFill>
              <a:latin typeface="+mj-lt"/>
              <a:hlinkClick r:id="rId14"/>
            </a:endParaRPr>
          </a:p>
          <a:p>
            <a:r>
              <a:rPr lang="ru-RU" sz="1500" b="1" dirty="0">
                <a:solidFill>
                  <a:srgbClr val="00ADFA"/>
                </a:solidFill>
                <a:latin typeface="+mj-lt"/>
                <a:hlinkClick r:id="rId17"/>
              </a:rPr>
              <a:t>П</a:t>
            </a:r>
            <a:r>
              <a:rPr lang="ru-RU" sz="1500" b="1" dirty="0" smtClean="0">
                <a:solidFill>
                  <a:srgbClr val="00ADFA"/>
                </a:solidFill>
                <a:latin typeface="+mj-lt"/>
                <a:hlinkClick r:id="rId17"/>
              </a:rPr>
              <a:t>останова </a:t>
            </a:r>
            <a:r>
              <a:rPr lang="ru-RU" sz="1500" b="1" dirty="0" err="1">
                <a:solidFill>
                  <a:srgbClr val="00ADFA"/>
                </a:solidFill>
                <a:latin typeface="+mj-lt"/>
                <a:hlinkClick r:id="rId17"/>
              </a:rPr>
              <a:t>від</a:t>
            </a:r>
            <a:r>
              <a:rPr lang="ru-RU" sz="1500" b="1" dirty="0">
                <a:solidFill>
                  <a:srgbClr val="00ADFA"/>
                </a:solidFill>
                <a:latin typeface="+mj-lt"/>
                <a:hlinkClick r:id="rId17"/>
              </a:rPr>
              <a:t> 25.05.2022 р. у </a:t>
            </a:r>
            <a:r>
              <a:rPr lang="ru-RU" sz="1500" b="1" dirty="0" err="1">
                <a:solidFill>
                  <a:srgbClr val="00ADFA"/>
                </a:solidFill>
                <a:latin typeface="+mj-lt"/>
                <a:hlinkClick r:id="rId17"/>
              </a:rPr>
              <a:t>справі</a:t>
            </a:r>
            <a:r>
              <a:rPr lang="ru-RU" sz="1500" b="1" dirty="0">
                <a:solidFill>
                  <a:srgbClr val="00ADFA"/>
                </a:solidFill>
                <a:latin typeface="+mj-lt"/>
                <a:hlinkClick r:id="rId17"/>
              </a:rPr>
              <a:t> N </a:t>
            </a:r>
            <a:r>
              <a:rPr lang="ru-RU" sz="1500" b="1" dirty="0" smtClean="0">
                <a:solidFill>
                  <a:srgbClr val="00ADFA"/>
                </a:solidFill>
                <a:latin typeface="+mj-lt"/>
                <a:hlinkClick r:id="rId17"/>
              </a:rPr>
              <a:t>910/7126/20</a:t>
            </a:r>
            <a:endParaRPr lang="ru-RU" sz="1500" b="1" dirty="0" smtClean="0">
              <a:solidFill>
                <a:srgbClr val="00ADFA"/>
              </a:solidFill>
              <a:latin typeface="+mj-lt"/>
            </a:endParaRPr>
          </a:p>
          <a:p>
            <a:r>
              <a:rPr lang="ru-RU" sz="1500" b="1" dirty="0" smtClean="0">
                <a:solidFill>
                  <a:srgbClr val="00ADFA"/>
                </a:solidFill>
                <a:latin typeface="+mj-lt"/>
                <a:hlinkClick r:id="rId14"/>
              </a:rPr>
              <a:t>Постанова </a:t>
            </a:r>
            <a:r>
              <a:rPr lang="ru-RU" sz="1500" b="1" dirty="0" err="1">
                <a:solidFill>
                  <a:srgbClr val="00ADFA"/>
                </a:solidFill>
                <a:latin typeface="+mj-lt"/>
                <a:hlinkClick r:id="rId14"/>
              </a:rPr>
              <a:t>від</a:t>
            </a:r>
            <a:r>
              <a:rPr lang="ru-RU" sz="1500" b="1" dirty="0">
                <a:solidFill>
                  <a:srgbClr val="00ADFA"/>
                </a:solidFill>
                <a:latin typeface="+mj-lt"/>
                <a:hlinkClick r:id="rId14"/>
              </a:rPr>
              <a:t> 25.05.2022 р. у </a:t>
            </a:r>
            <a:r>
              <a:rPr lang="ru-RU" sz="1500" b="1" dirty="0" err="1">
                <a:solidFill>
                  <a:srgbClr val="00ADFA"/>
                </a:solidFill>
                <a:latin typeface="+mj-lt"/>
                <a:hlinkClick r:id="rId14"/>
              </a:rPr>
              <a:t>справі</a:t>
            </a:r>
            <a:r>
              <a:rPr lang="ru-RU" sz="1500" b="1" dirty="0">
                <a:solidFill>
                  <a:srgbClr val="00ADFA"/>
                </a:solidFill>
                <a:latin typeface="+mj-lt"/>
                <a:hlinkClick r:id="rId14"/>
              </a:rPr>
              <a:t> N </a:t>
            </a:r>
            <a:r>
              <a:rPr lang="ru-RU" sz="1500" b="1" dirty="0" smtClean="0">
                <a:solidFill>
                  <a:srgbClr val="00ADFA"/>
                </a:solidFill>
                <a:latin typeface="+mj-lt"/>
                <a:hlinkClick r:id="rId14"/>
              </a:rPr>
              <a:t>542/1648/19</a:t>
            </a:r>
          </a:p>
          <a:p>
            <a:r>
              <a:rPr lang="ru-RU" sz="1500" b="1" dirty="0">
                <a:solidFill>
                  <a:srgbClr val="00ADFA"/>
                </a:solidFill>
                <a:latin typeface="+mj-lt"/>
                <a:hlinkClick r:id="rId18"/>
              </a:rPr>
              <a:t>П</a:t>
            </a:r>
            <a:r>
              <a:rPr lang="ru-RU" sz="1500" b="1" dirty="0" smtClean="0">
                <a:solidFill>
                  <a:srgbClr val="00ADFA"/>
                </a:solidFill>
                <a:latin typeface="+mj-lt"/>
                <a:hlinkClick r:id="rId18"/>
              </a:rPr>
              <a:t>останова </a:t>
            </a:r>
            <a:r>
              <a:rPr lang="ru-RU" sz="1500" b="1" dirty="0" err="1">
                <a:solidFill>
                  <a:srgbClr val="00ADFA"/>
                </a:solidFill>
                <a:latin typeface="+mj-lt"/>
                <a:hlinkClick r:id="rId18"/>
              </a:rPr>
              <a:t>від</a:t>
            </a:r>
            <a:r>
              <a:rPr lang="ru-RU" sz="1500" b="1" dirty="0">
                <a:solidFill>
                  <a:srgbClr val="00ADFA"/>
                </a:solidFill>
                <a:latin typeface="+mj-lt"/>
                <a:hlinkClick r:id="rId18"/>
              </a:rPr>
              <a:t> 01.06.2022 р. у </a:t>
            </a:r>
            <a:r>
              <a:rPr lang="ru-RU" sz="1500" b="1" dirty="0" err="1">
                <a:solidFill>
                  <a:srgbClr val="00ADFA"/>
                </a:solidFill>
                <a:latin typeface="+mj-lt"/>
                <a:hlinkClick r:id="rId18"/>
              </a:rPr>
              <a:t>справі</a:t>
            </a:r>
            <a:r>
              <a:rPr lang="ru-RU" sz="1500" b="1" dirty="0">
                <a:solidFill>
                  <a:srgbClr val="00ADFA"/>
                </a:solidFill>
                <a:latin typeface="+mj-lt"/>
                <a:hlinkClick r:id="rId18"/>
              </a:rPr>
              <a:t> N 688/2507/16</a:t>
            </a:r>
            <a:endParaRPr lang="ru-RU" sz="1500" b="1" dirty="0" smtClean="0">
              <a:solidFill>
                <a:srgbClr val="00ADFA"/>
              </a:solidFill>
              <a:latin typeface="+mj-lt"/>
              <a:hlinkClick r:id="rId14"/>
            </a:endParaRPr>
          </a:p>
          <a:p>
            <a:r>
              <a:rPr lang="ru-RU" sz="1500" b="1" dirty="0">
                <a:solidFill>
                  <a:srgbClr val="00ADFA"/>
                </a:solidFill>
                <a:latin typeface="+mj-lt"/>
                <a:hlinkClick r:id="rId19"/>
              </a:rPr>
              <a:t>П</a:t>
            </a:r>
            <a:r>
              <a:rPr lang="ru-RU" sz="1500" b="1" dirty="0" smtClean="0">
                <a:solidFill>
                  <a:srgbClr val="00ADFA"/>
                </a:solidFill>
                <a:latin typeface="+mj-lt"/>
                <a:hlinkClick r:id="rId19"/>
              </a:rPr>
              <a:t>останова </a:t>
            </a:r>
            <a:r>
              <a:rPr lang="ru-RU" sz="1500" b="1" dirty="0" err="1">
                <a:solidFill>
                  <a:srgbClr val="00ADFA"/>
                </a:solidFill>
                <a:latin typeface="+mj-lt"/>
                <a:hlinkClick r:id="rId19"/>
              </a:rPr>
              <a:t>від</a:t>
            </a:r>
            <a:r>
              <a:rPr lang="ru-RU" sz="1500" b="1" dirty="0">
                <a:solidFill>
                  <a:srgbClr val="00ADFA"/>
                </a:solidFill>
                <a:latin typeface="+mj-lt"/>
                <a:hlinkClick r:id="rId19"/>
              </a:rPr>
              <a:t> 02.06.2022 р. у </a:t>
            </a:r>
            <a:r>
              <a:rPr lang="ru-RU" sz="1500" b="1" dirty="0" err="1">
                <a:solidFill>
                  <a:srgbClr val="00ADFA"/>
                </a:solidFill>
                <a:latin typeface="+mj-lt"/>
                <a:hlinkClick r:id="rId19"/>
              </a:rPr>
              <a:t>справі</a:t>
            </a:r>
            <a:r>
              <a:rPr lang="ru-RU" sz="1500" b="1" dirty="0">
                <a:solidFill>
                  <a:srgbClr val="00ADFA"/>
                </a:solidFill>
                <a:latin typeface="+mj-lt"/>
                <a:hlinkClick r:id="rId19"/>
              </a:rPr>
              <a:t> N </a:t>
            </a:r>
            <a:r>
              <a:rPr lang="ru-RU" sz="1500" b="1" dirty="0" smtClean="0">
                <a:solidFill>
                  <a:srgbClr val="00ADFA"/>
                </a:solidFill>
                <a:latin typeface="+mj-lt"/>
                <a:hlinkClick r:id="rId19"/>
              </a:rPr>
              <a:t>602/1455/20</a:t>
            </a:r>
            <a:endParaRPr lang="ru-RU" sz="1500" b="1" dirty="0" smtClean="0">
              <a:solidFill>
                <a:srgbClr val="00ADFA"/>
              </a:solidFill>
              <a:latin typeface="+mj-lt"/>
            </a:endParaRPr>
          </a:p>
          <a:p>
            <a:r>
              <a:rPr lang="ru-RU" sz="1500" b="1" dirty="0">
                <a:solidFill>
                  <a:srgbClr val="00ADFA"/>
                </a:solidFill>
                <a:latin typeface="+mj-lt"/>
                <a:hlinkClick r:id="rId20"/>
              </a:rPr>
              <a:t>П</a:t>
            </a:r>
            <a:r>
              <a:rPr lang="ru-RU" sz="1500" b="1" dirty="0" smtClean="0">
                <a:solidFill>
                  <a:srgbClr val="00ADFA"/>
                </a:solidFill>
                <a:latin typeface="+mj-lt"/>
                <a:hlinkClick r:id="rId20"/>
              </a:rPr>
              <a:t>останова </a:t>
            </a:r>
            <a:r>
              <a:rPr lang="ru-RU" sz="1500" b="1" dirty="0" err="1">
                <a:solidFill>
                  <a:srgbClr val="00ADFA"/>
                </a:solidFill>
                <a:latin typeface="+mj-lt"/>
                <a:hlinkClick r:id="rId20"/>
              </a:rPr>
              <a:t>від</a:t>
            </a:r>
            <a:r>
              <a:rPr lang="ru-RU" sz="1500" b="1" dirty="0">
                <a:solidFill>
                  <a:srgbClr val="00ADFA"/>
                </a:solidFill>
                <a:latin typeface="+mj-lt"/>
                <a:hlinkClick r:id="rId20"/>
              </a:rPr>
              <a:t> 15.06.2022 р. у </a:t>
            </a:r>
            <a:r>
              <a:rPr lang="ru-RU" sz="1500" b="1" dirty="0" err="1">
                <a:solidFill>
                  <a:srgbClr val="00ADFA"/>
                </a:solidFill>
                <a:latin typeface="+mj-lt"/>
                <a:hlinkClick r:id="rId20"/>
              </a:rPr>
              <a:t>справі</a:t>
            </a:r>
            <a:r>
              <a:rPr lang="ru-RU" sz="1500" b="1" dirty="0">
                <a:solidFill>
                  <a:srgbClr val="00ADFA"/>
                </a:solidFill>
                <a:latin typeface="+mj-lt"/>
                <a:hlinkClick r:id="rId20"/>
              </a:rPr>
              <a:t> N 638/4895/15-ц</a:t>
            </a:r>
            <a:r>
              <a:rPr lang="ru-RU" sz="1500" b="1" dirty="0" smtClean="0">
                <a:solidFill>
                  <a:srgbClr val="00ADFA"/>
                </a:solidFill>
                <a:latin typeface="+mj-lt"/>
                <a:hlinkClick r:id="rId14"/>
              </a:rPr>
              <a:t> </a:t>
            </a:r>
            <a:endParaRPr lang="ru-RU" sz="1500" b="1" dirty="0" smtClean="0">
              <a:solidFill>
                <a:srgbClr val="00ADFA"/>
              </a:solidFill>
              <a:latin typeface="+mj-lt"/>
            </a:endParaRPr>
          </a:p>
          <a:p>
            <a:r>
              <a:rPr lang="ru-RU" sz="1500" b="1" dirty="0" smtClean="0">
                <a:solidFill>
                  <a:srgbClr val="00ADFA"/>
                </a:solidFill>
                <a:latin typeface="+mj-lt"/>
                <a:hlinkClick r:id="rId21"/>
              </a:rPr>
              <a:t>Постанова </a:t>
            </a:r>
            <a:r>
              <a:rPr lang="ru-RU" sz="1500" b="1" dirty="0" err="1">
                <a:solidFill>
                  <a:srgbClr val="00ADFA"/>
                </a:solidFill>
                <a:latin typeface="+mj-lt"/>
                <a:hlinkClick r:id="rId21"/>
              </a:rPr>
              <a:t>від</a:t>
            </a:r>
            <a:r>
              <a:rPr lang="ru-RU" sz="1500" b="1" dirty="0">
                <a:solidFill>
                  <a:srgbClr val="00ADFA"/>
                </a:solidFill>
                <a:latin typeface="+mj-lt"/>
                <a:hlinkClick r:id="rId21"/>
              </a:rPr>
              <a:t> 13.07.2022 р. у </a:t>
            </a:r>
            <a:r>
              <a:rPr lang="ru-RU" sz="1500" b="1" dirty="0" err="1">
                <a:solidFill>
                  <a:srgbClr val="00ADFA"/>
                </a:solidFill>
                <a:latin typeface="+mj-lt"/>
                <a:hlinkClick r:id="rId21"/>
              </a:rPr>
              <a:t>справі</a:t>
            </a:r>
            <a:r>
              <a:rPr lang="ru-RU" sz="1500" b="1" dirty="0">
                <a:solidFill>
                  <a:srgbClr val="00ADFA"/>
                </a:solidFill>
                <a:latin typeface="+mj-lt"/>
                <a:hlinkClick r:id="rId21"/>
              </a:rPr>
              <a:t> </a:t>
            </a:r>
            <a:r>
              <a:rPr lang="en-US" sz="1500" b="1" dirty="0">
                <a:solidFill>
                  <a:srgbClr val="00ADFA"/>
                </a:solidFill>
                <a:latin typeface="+mj-lt"/>
                <a:hlinkClick r:id="rId21"/>
              </a:rPr>
              <a:t>N </a:t>
            </a:r>
            <a:r>
              <a:rPr lang="en-US" sz="1500" b="1" dirty="0" smtClean="0">
                <a:solidFill>
                  <a:srgbClr val="00ADFA"/>
                </a:solidFill>
                <a:latin typeface="+mj-lt"/>
                <a:hlinkClick r:id="rId21"/>
              </a:rPr>
              <a:t>755/17978/20</a:t>
            </a:r>
            <a:endParaRPr lang="uk-UA" sz="1500" b="1" dirty="0" smtClean="0">
              <a:solidFill>
                <a:srgbClr val="00ADFA"/>
              </a:solidFill>
              <a:latin typeface="+mj-lt"/>
            </a:endParaRPr>
          </a:p>
          <a:p>
            <a:r>
              <a:rPr lang="ru-RU" sz="1500" b="1" dirty="0">
                <a:solidFill>
                  <a:srgbClr val="00ADFA"/>
                </a:solidFill>
                <a:latin typeface="+mj-lt"/>
                <a:hlinkClick r:id="rId22"/>
              </a:rPr>
              <a:t>П</a:t>
            </a:r>
            <a:r>
              <a:rPr lang="ru-RU" sz="1500" b="1" dirty="0" smtClean="0">
                <a:solidFill>
                  <a:srgbClr val="00ADFA"/>
                </a:solidFill>
                <a:latin typeface="+mj-lt"/>
                <a:hlinkClick r:id="rId22"/>
              </a:rPr>
              <a:t>останова </a:t>
            </a:r>
            <a:r>
              <a:rPr lang="ru-RU" sz="1500" b="1" dirty="0" err="1">
                <a:solidFill>
                  <a:srgbClr val="00ADFA"/>
                </a:solidFill>
                <a:latin typeface="+mj-lt"/>
                <a:hlinkClick r:id="rId22"/>
              </a:rPr>
              <a:t>від</a:t>
            </a:r>
            <a:r>
              <a:rPr lang="ru-RU" sz="1500" b="1" dirty="0">
                <a:solidFill>
                  <a:srgbClr val="00ADFA"/>
                </a:solidFill>
                <a:latin typeface="+mj-lt"/>
                <a:hlinkClick r:id="rId22"/>
              </a:rPr>
              <a:t> 20.07.2022 р. у </a:t>
            </a:r>
            <a:r>
              <a:rPr lang="ru-RU" sz="1500" b="1" dirty="0" err="1">
                <a:solidFill>
                  <a:srgbClr val="00ADFA"/>
                </a:solidFill>
                <a:latin typeface="+mj-lt"/>
                <a:hlinkClick r:id="rId22"/>
              </a:rPr>
              <a:t>справі</a:t>
            </a:r>
            <a:r>
              <a:rPr lang="ru-RU" sz="1500" b="1" dirty="0">
                <a:solidFill>
                  <a:srgbClr val="00ADFA"/>
                </a:solidFill>
                <a:latin typeface="+mj-lt"/>
                <a:hlinkClick r:id="rId22"/>
              </a:rPr>
              <a:t> N </a:t>
            </a:r>
            <a:r>
              <a:rPr lang="ru-RU" sz="1500" b="1" dirty="0" smtClean="0">
                <a:solidFill>
                  <a:srgbClr val="00ADFA"/>
                </a:solidFill>
                <a:latin typeface="+mj-lt"/>
                <a:hlinkClick r:id="rId22"/>
              </a:rPr>
              <a:t>489/5656/20</a:t>
            </a:r>
            <a:endParaRPr lang="ru-RU" sz="1500" b="1" dirty="0" smtClean="0">
              <a:solidFill>
                <a:srgbClr val="00ADFA"/>
              </a:solidFill>
              <a:latin typeface="+mj-lt"/>
            </a:endParaRPr>
          </a:p>
          <a:p>
            <a:r>
              <a:rPr lang="ru-RU" sz="1500" b="1" dirty="0">
                <a:solidFill>
                  <a:srgbClr val="00ADFA"/>
                </a:solidFill>
                <a:latin typeface="+mj-lt"/>
                <a:hlinkClick r:id="rId23"/>
              </a:rPr>
              <a:t>П</a:t>
            </a:r>
            <a:r>
              <a:rPr lang="ru-RU" sz="1500" b="1" dirty="0" smtClean="0">
                <a:solidFill>
                  <a:srgbClr val="00ADFA"/>
                </a:solidFill>
                <a:latin typeface="+mj-lt"/>
                <a:hlinkClick r:id="rId23"/>
              </a:rPr>
              <a:t>останова </a:t>
            </a:r>
            <a:r>
              <a:rPr lang="ru-RU" sz="1500" b="1" dirty="0" err="1">
                <a:solidFill>
                  <a:srgbClr val="00ADFA"/>
                </a:solidFill>
                <a:latin typeface="+mj-lt"/>
                <a:hlinkClick r:id="rId23"/>
              </a:rPr>
              <a:t>від</a:t>
            </a:r>
            <a:r>
              <a:rPr lang="ru-RU" sz="1500" b="1" dirty="0">
                <a:solidFill>
                  <a:srgbClr val="00ADFA"/>
                </a:solidFill>
                <a:latin typeface="+mj-lt"/>
                <a:hlinkClick r:id="rId23"/>
              </a:rPr>
              <a:t> 20.07.2022 р. у </a:t>
            </a:r>
            <a:r>
              <a:rPr lang="ru-RU" sz="1500" b="1" dirty="0" err="1">
                <a:solidFill>
                  <a:srgbClr val="00ADFA"/>
                </a:solidFill>
                <a:latin typeface="+mj-lt"/>
                <a:hlinkClick r:id="rId23"/>
              </a:rPr>
              <a:t>справі</a:t>
            </a:r>
            <a:r>
              <a:rPr lang="ru-RU" sz="1500" b="1" dirty="0">
                <a:solidFill>
                  <a:srgbClr val="00ADFA"/>
                </a:solidFill>
                <a:latin typeface="+mj-lt"/>
                <a:hlinkClick r:id="rId23"/>
              </a:rPr>
              <a:t> </a:t>
            </a:r>
            <a:r>
              <a:rPr lang="en-US" sz="1500" b="1" dirty="0">
                <a:solidFill>
                  <a:srgbClr val="00ADFA"/>
                </a:solidFill>
                <a:latin typeface="+mj-lt"/>
                <a:hlinkClick r:id="rId23"/>
              </a:rPr>
              <a:t>N 806/5244/15</a:t>
            </a:r>
            <a:endParaRPr lang="ru-RU" sz="1500" b="1" dirty="0" smtClean="0">
              <a:solidFill>
                <a:srgbClr val="00ADFA"/>
              </a:solidFill>
              <a:latin typeface="+mj-lt"/>
            </a:endParaRPr>
          </a:p>
          <a:p>
            <a:r>
              <a:rPr lang="ru-RU" sz="1500" b="1" dirty="0">
                <a:solidFill>
                  <a:srgbClr val="00ADFA"/>
                </a:solidFill>
                <a:latin typeface="+mj-lt"/>
                <a:hlinkClick r:id="rId24"/>
              </a:rPr>
              <a:t>П</a:t>
            </a:r>
            <a:r>
              <a:rPr lang="ru-RU" sz="1500" b="1" dirty="0" smtClean="0">
                <a:solidFill>
                  <a:srgbClr val="00ADFA"/>
                </a:solidFill>
                <a:latin typeface="+mj-lt"/>
                <a:hlinkClick r:id="rId24"/>
              </a:rPr>
              <a:t>останова </a:t>
            </a:r>
            <a:r>
              <a:rPr lang="ru-RU" sz="1500" b="1" dirty="0" err="1">
                <a:solidFill>
                  <a:srgbClr val="00ADFA"/>
                </a:solidFill>
                <a:latin typeface="+mj-lt"/>
                <a:hlinkClick r:id="rId24"/>
              </a:rPr>
              <a:t>від</a:t>
            </a:r>
            <a:r>
              <a:rPr lang="ru-RU" sz="1500" b="1" dirty="0">
                <a:solidFill>
                  <a:srgbClr val="00ADFA"/>
                </a:solidFill>
                <a:latin typeface="+mj-lt"/>
                <a:hlinkClick r:id="rId24"/>
              </a:rPr>
              <a:t> 21.07.2022 р. у </a:t>
            </a:r>
            <a:r>
              <a:rPr lang="ru-RU" sz="1500" b="1" dirty="0" err="1">
                <a:solidFill>
                  <a:srgbClr val="00ADFA"/>
                </a:solidFill>
                <a:latin typeface="+mj-lt"/>
                <a:hlinkClick r:id="rId24"/>
              </a:rPr>
              <a:t>справі</a:t>
            </a:r>
            <a:r>
              <a:rPr lang="ru-RU" sz="1500" b="1" dirty="0">
                <a:solidFill>
                  <a:srgbClr val="00ADFA"/>
                </a:solidFill>
                <a:latin typeface="+mj-lt"/>
                <a:hlinkClick r:id="rId24"/>
              </a:rPr>
              <a:t> N 537/4780/18</a:t>
            </a:r>
            <a:endParaRPr lang="ru-RU" sz="1500" b="1" dirty="0" smtClean="0">
              <a:solidFill>
                <a:srgbClr val="00ADFA"/>
              </a:solidFill>
              <a:latin typeface="+mj-lt"/>
            </a:endParaRPr>
          </a:p>
          <a:p>
            <a:r>
              <a:rPr lang="ru-RU" sz="1500" b="1" u="sng" dirty="0">
                <a:latin typeface="+mj-lt"/>
                <a:hlinkClick r:id="rId25"/>
              </a:rPr>
              <a:t>П</a:t>
            </a:r>
            <a:r>
              <a:rPr lang="ru-RU" sz="1500" b="1" u="sng" dirty="0" smtClean="0">
                <a:latin typeface="+mj-lt"/>
                <a:hlinkClick r:id="rId25"/>
              </a:rPr>
              <a:t>останова </a:t>
            </a:r>
            <a:r>
              <a:rPr lang="ru-RU" sz="1500" b="1" u="sng" dirty="0" err="1">
                <a:latin typeface="+mj-lt"/>
                <a:hlinkClick r:id="rId25"/>
              </a:rPr>
              <a:t>від</a:t>
            </a:r>
            <a:r>
              <a:rPr lang="ru-RU" sz="1500" b="1" u="sng" dirty="0">
                <a:latin typeface="+mj-lt"/>
                <a:hlinkClick r:id="rId25"/>
              </a:rPr>
              <a:t> 22.08.2022 р. у </a:t>
            </a:r>
            <a:r>
              <a:rPr lang="ru-RU" sz="1500" b="1" u="sng" dirty="0" err="1">
                <a:latin typeface="+mj-lt"/>
                <a:hlinkClick r:id="rId25"/>
              </a:rPr>
              <a:t>справі</a:t>
            </a:r>
            <a:r>
              <a:rPr lang="ru-RU" sz="1500" b="1" u="sng" dirty="0">
                <a:latin typeface="+mj-lt"/>
                <a:hlinkClick r:id="rId25"/>
              </a:rPr>
              <a:t> N </a:t>
            </a:r>
            <a:r>
              <a:rPr lang="ru-RU" sz="1500" b="1" u="sng" dirty="0" smtClean="0">
                <a:latin typeface="+mj-lt"/>
                <a:hlinkClick r:id="rId25"/>
              </a:rPr>
              <a:t>136/2075/19</a:t>
            </a:r>
            <a:endParaRPr lang="ru-RU" sz="1500" b="1" u="sng" dirty="0" smtClean="0">
              <a:latin typeface="+mj-lt"/>
            </a:endParaRPr>
          </a:p>
          <a:p>
            <a:r>
              <a:rPr lang="ru-RU" sz="1500" b="1" dirty="0">
                <a:solidFill>
                  <a:srgbClr val="00ADFA"/>
                </a:solidFill>
                <a:latin typeface="+mj-lt"/>
                <a:hlinkClick r:id="rId26"/>
              </a:rPr>
              <a:t>П</a:t>
            </a:r>
            <a:r>
              <a:rPr lang="ru-RU" sz="1500" b="1" dirty="0" smtClean="0">
                <a:solidFill>
                  <a:srgbClr val="00ADFA"/>
                </a:solidFill>
                <a:latin typeface="+mj-lt"/>
                <a:hlinkClick r:id="rId26"/>
              </a:rPr>
              <a:t>останова </a:t>
            </a:r>
            <a:r>
              <a:rPr lang="ru-RU" sz="1500" b="1" dirty="0" err="1">
                <a:solidFill>
                  <a:srgbClr val="00ADFA"/>
                </a:solidFill>
                <a:latin typeface="+mj-lt"/>
                <a:hlinkClick r:id="rId26"/>
              </a:rPr>
              <a:t>від</a:t>
            </a:r>
            <a:r>
              <a:rPr lang="ru-RU" sz="1500" b="1" dirty="0">
                <a:solidFill>
                  <a:srgbClr val="00ADFA"/>
                </a:solidFill>
                <a:latin typeface="+mj-lt"/>
                <a:hlinkClick r:id="rId26"/>
              </a:rPr>
              <a:t> 31.08.2022 р. у </a:t>
            </a:r>
            <a:r>
              <a:rPr lang="ru-RU" sz="1500" b="1" dirty="0" err="1">
                <a:solidFill>
                  <a:srgbClr val="00ADFA"/>
                </a:solidFill>
                <a:latin typeface="+mj-lt"/>
                <a:hlinkClick r:id="rId26"/>
              </a:rPr>
              <a:t>справі</a:t>
            </a:r>
            <a:r>
              <a:rPr lang="ru-RU" sz="1500" b="1" dirty="0">
                <a:solidFill>
                  <a:srgbClr val="00ADFA"/>
                </a:solidFill>
                <a:latin typeface="+mj-lt"/>
                <a:hlinkClick r:id="rId26"/>
              </a:rPr>
              <a:t> N 128/3569/20</a:t>
            </a:r>
            <a:endParaRPr lang="ru-RU" sz="1500" b="1" dirty="0">
              <a:latin typeface="+mj-lt"/>
            </a:endParaRPr>
          </a:p>
          <a:p>
            <a:r>
              <a:rPr lang="uk-UA" sz="1500" b="1" dirty="0" smtClean="0">
                <a:solidFill>
                  <a:srgbClr val="00ADFA"/>
                </a:solidFill>
                <a:latin typeface="+mj-lt"/>
                <a:hlinkClick r:id="rId27"/>
              </a:rPr>
              <a:t>Постанова </a:t>
            </a:r>
            <a:r>
              <a:rPr lang="uk-UA" sz="1500" b="1" dirty="0">
                <a:solidFill>
                  <a:srgbClr val="00ADFA"/>
                </a:solidFill>
                <a:latin typeface="+mj-lt"/>
                <a:hlinkClick r:id="rId27"/>
              </a:rPr>
              <a:t>від 05.09.2022 р. у справі N </a:t>
            </a:r>
            <a:r>
              <a:rPr lang="uk-UA" sz="1500" b="1" dirty="0" smtClean="0">
                <a:solidFill>
                  <a:srgbClr val="00ADFA"/>
                </a:solidFill>
                <a:latin typeface="+mj-lt"/>
                <a:hlinkClick r:id="rId27"/>
              </a:rPr>
              <a:t>385/321/20</a:t>
            </a:r>
            <a:endParaRPr lang="uk-UA" sz="1500" b="1" dirty="0" smtClean="0">
              <a:solidFill>
                <a:srgbClr val="00ADFA"/>
              </a:solidFill>
              <a:latin typeface="+mj-lt"/>
            </a:endParaRPr>
          </a:p>
          <a:p>
            <a:r>
              <a:rPr lang="ru-RU" sz="1500" b="1" dirty="0">
                <a:solidFill>
                  <a:srgbClr val="00ADFA"/>
                </a:solidFill>
                <a:latin typeface="+mj-lt"/>
                <a:hlinkClick r:id="rId28"/>
              </a:rPr>
              <a:t>П</a:t>
            </a:r>
            <a:r>
              <a:rPr lang="ru-RU" sz="1500" b="1" dirty="0" smtClean="0">
                <a:solidFill>
                  <a:srgbClr val="00ADFA"/>
                </a:solidFill>
                <a:latin typeface="+mj-lt"/>
                <a:hlinkClick r:id="rId28"/>
              </a:rPr>
              <a:t>останова </a:t>
            </a:r>
            <a:r>
              <a:rPr lang="ru-RU" sz="1500" b="1" dirty="0" err="1">
                <a:solidFill>
                  <a:srgbClr val="00ADFA"/>
                </a:solidFill>
                <a:latin typeface="+mj-lt"/>
                <a:hlinkClick r:id="rId28"/>
              </a:rPr>
              <a:t>від</a:t>
            </a:r>
            <a:r>
              <a:rPr lang="ru-RU" sz="1500" b="1" dirty="0">
                <a:solidFill>
                  <a:srgbClr val="00ADFA"/>
                </a:solidFill>
                <a:latin typeface="+mj-lt"/>
                <a:hlinkClick r:id="rId28"/>
              </a:rPr>
              <a:t> 07.09.2022 р. у </a:t>
            </a:r>
            <a:r>
              <a:rPr lang="ru-RU" sz="1500" b="1" dirty="0" err="1">
                <a:solidFill>
                  <a:srgbClr val="00ADFA"/>
                </a:solidFill>
                <a:latin typeface="+mj-lt"/>
                <a:hlinkClick r:id="rId28"/>
              </a:rPr>
              <a:t>справі</a:t>
            </a:r>
            <a:r>
              <a:rPr lang="ru-RU" sz="1500" b="1" dirty="0">
                <a:solidFill>
                  <a:srgbClr val="00ADFA"/>
                </a:solidFill>
                <a:latin typeface="+mj-lt"/>
                <a:hlinkClick r:id="rId28"/>
              </a:rPr>
              <a:t> N 910/16579/20</a:t>
            </a:r>
            <a:endParaRPr lang="ru-RU" sz="1500" b="1" dirty="0" smtClean="0">
              <a:solidFill>
                <a:srgbClr val="00ADFA"/>
              </a:solidFill>
              <a:latin typeface="+mj-lt"/>
            </a:endParaRPr>
          </a:p>
          <a:p>
            <a:r>
              <a:rPr lang="ru-RU" sz="1500" b="1" dirty="0">
                <a:solidFill>
                  <a:srgbClr val="00ADFA"/>
                </a:solidFill>
                <a:latin typeface="+mj-lt"/>
                <a:hlinkClick r:id="rId29"/>
              </a:rPr>
              <a:t>П</a:t>
            </a:r>
            <a:r>
              <a:rPr lang="ru-RU" sz="1500" b="1" dirty="0" smtClean="0">
                <a:solidFill>
                  <a:srgbClr val="00ADFA"/>
                </a:solidFill>
                <a:latin typeface="+mj-lt"/>
                <a:hlinkClick r:id="rId29"/>
              </a:rPr>
              <a:t>останова </a:t>
            </a:r>
            <a:r>
              <a:rPr lang="ru-RU" sz="1500" b="1" dirty="0" err="1">
                <a:solidFill>
                  <a:srgbClr val="00ADFA"/>
                </a:solidFill>
                <a:latin typeface="+mj-lt"/>
                <a:hlinkClick r:id="rId29"/>
              </a:rPr>
              <a:t>від</a:t>
            </a:r>
            <a:r>
              <a:rPr lang="ru-RU" sz="1500" b="1" dirty="0">
                <a:solidFill>
                  <a:srgbClr val="00ADFA"/>
                </a:solidFill>
                <a:latin typeface="+mj-lt"/>
                <a:hlinkClick r:id="rId29"/>
              </a:rPr>
              <a:t> 21.09.2022 р. у </a:t>
            </a:r>
            <a:r>
              <a:rPr lang="ru-RU" sz="1500" b="1" dirty="0" err="1">
                <a:solidFill>
                  <a:srgbClr val="00ADFA"/>
                </a:solidFill>
                <a:latin typeface="+mj-lt"/>
                <a:hlinkClick r:id="rId29"/>
              </a:rPr>
              <a:t>справі</a:t>
            </a:r>
            <a:r>
              <a:rPr lang="ru-RU" sz="1500" b="1" dirty="0">
                <a:solidFill>
                  <a:srgbClr val="00ADFA"/>
                </a:solidFill>
                <a:latin typeface="+mj-lt"/>
                <a:hlinkClick r:id="rId29"/>
              </a:rPr>
              <a:t> </a:t>
            </a:r>
            <a:r>
              <a:rPr lang="en-US" sz="1500" b="1" dirty="0">
                <a:solidFill>
                  <a:srgbClr val="00ADFA"/>
                </a:solidFill>
                <a:latin typeface="+mj-lt"/>
                <a:hlinkClick r:id="rId29"/>
              </a:rPr>
              <a:t>N 170/581/21</a:t>
            </a:r>
            <a:endParaRPr lang="ru-RU" sz="1500" b="1" dirty="0" smtClean="0">
              <a:solidFill>
                <a:srgbClr val="00ADFA"/>
              </a:solidFill>
              <a:latin typeface="+mj-lt"/>
            </a:endParaRPr>
          </a:p>
          <a:p>
            <a:endParaRPr lang="uk-UA" sz="1300" b="1" dirty="0">
              <a:latin typeface="+mj-lt"/>
            </a:endParaRPr>
          </a:p>
        </p:txBody>
      </p:sp>
    </p:spTree>
    <p:extLst>
      <p:ext uri="{BB962C8B-B14F-4D97-AF65-F5344CB8AC3E}">
        <p14:creationId xmlns:p14="http://schemas.microsoft.com/office/powerpoint/2010/main" val="35630544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49087" y="417089"/>
            <a:ext cx="10946674" cy="6186309"/>
          </a:xfrm>
          <a:prstGeom prst="rect">
            <a:avLst/>
          </a:prstGeom>
        </p:spPr>
        <p:txBody>
          <a:bodyPr wrap="square">
            <a:spAutoFit/>
          </a:bodyPr>
          <a:lstStyle/>
          <a:p>
            <a:pPr algn="ctr"/>
            <a:r>
              <a:rPr lang="ru-RU" sz="1200" b="1" dirty="0">
                <a:solidFill>
                  <a:srgbClr val="293A55"/>
                </a:solidFill>
                <a:latin typeface="+mj-lt"/>
              </a:rPr>
              <a:t>ВЕРХОВНИЙ СУД</a:t>
            </a:r>
            <a:endParaRPr lang="ru-RU" sz="1200" dirty="0">
              <a:solidFill>
                <a:srgbClr val="293A55"/>
              </a:solidFill>
              <a:latin typeface="+mj-lt"/>
            </a:endParaRPr>
          </a:p>
          <a:p>
            <a:pPr algn="ctr"/>
            <a:r>
              <a:rPr lang="ru-RU" sz="1200" b="1" dirty="0">
                <a:solidFill>
                  <a:srgbClr val="293A55"/>
                </a:solidFill>
                <a:latin typeface="+mj-lt"/>
              </a:rPr>
              <a:t>ПРАВОВА ПОЗИЦІЯ</a:t>
            </a:r>
            <a:br>
              <a:rPr lang="ru-RU" sz="1200" b="1" dirty="0">
                <a:solidFill>
                  <a:srgbClr val="293A55"/>
                </a:solidFill>
                <a:latin typeface="+mj-lt"/>
              </a:rPr>
            </a:br>
            <a:r>
              <a:rPr lang="ru-RU" sz="1200" b="1" dirty="0">
                <a:solidFill>
                  <a:srgbClr val="293A55"/>
                </a:solidFill>
                <a:latin typeface="+mj-lt"/>
              </a:rPr>
              <a:t>(</a:t>
            </a:r>
            <a:r>
              <a:rPr lang="ru-RU" sz="1200" b="1" dirty="0">
                <a:solidFill>
                  <a:srgbClr val="00ADFA"/>
                </a:solidFill>
                <a:latin typeface="+mj-lt"/>
                <a:hlinkClick r:id="rId2"/>
              </a:rPr>
              <a:t>постанова </a:t>
            </a:r>
            <a:r>
              <a:rPr lang="ru-RU" sz="1200" b="1" dirty="0" err="1">
                <a:solidFill>
                  <a:srgbClr val="00ADFA"/>
                </a:solidFill>
                <a:latin typeface="+mj-lt"/>
                <a:hlinkClick r:id="rId2"/>
              </a:rPr>
              <a:t>від</a:t>
            </a:r>
            <a:r>
              <a:rPr lang="ru-RU" sz="1200" b="1" dirty="0">
                <a:solidFill>
                  <a:srgbClr val="00ADFA"/>
                </a:solidFill>
                <a:latin typeface="+mj-lt"/>
                <a:hlinkClick r:id="rId2"/>
              </a:rPr>
              <a:t> 17.01.2022 р. у </a:t>
            </a:r>
            <a:r>
              <a:rPr lang="ru-RU" sz="1200" b="1" dirty="0" err="1">
                <a:solidFill>
                  <a:srgbClr val="00ADFA"/>
                </a:solidFill>
                <a:latin typeface="+mj-lt"/>
                <a:hlinkClick r:id="rId2"/>
              </a:rPr>
              <a:t>справі</a:t>
            </a:r>
            <a:r>
              <a:rPr lang="ru-RU" sz="1200" b="1" dirty="0">
                <a:solidFill>
                  <a:srgbClr val="00ADFA"/>
                </a:solidFill>
                <a:latin typeface="+mj-lt"/>
                <a:hlinkClick r:id="rId2"/>
              </a:rPr>
              <a:t> N 932/5274/20</a:t>
            </a:r>
            <a:r>
              <a:rPr lang="ru-RU" sz="1200" b="1" dirty="0" smtClean="0">
                <a:solidFill>
                  <a:srgbClr val="293A55"/>
                </a:solidFill>
                <a:latin typeface="+mj-lt"/>
              </a:rPr>
              <a:t>)</a:t>
            </a:r>
          </a:p>
          <a:p>
            <a:pPr algn="ctr"/>
            <a:r>
              <a:rPr lang="ru-RU" sz="1200" b="1" dirty="0" err="1">
                <a:solidFill>
                  <a:srgbClr val="293A55"/>
                </a:solidFill>
                <a:latin typeface="+mj-lt"/>
              </a:rPr>
              <a:t>Щодо</a:t>
            </a:r>
            <a:r>
              <a:rPr lang="ru-RU" sz="1200" b="1" dirty="0">
                <a:solidFill>
                  <a:srgbClr val="293A55"/>
                </a:solidFill>
                <a:latin typeface="+mj-lt"/>
              </a:rPr>
              <a:t> </a:t>
            </a:r>
            <a:r>
              <a:rPr lang="ru-RU" sz="1200" b="1" dirty="0" err="1">
                <a:solidFill>
                  <a:srgbClr val="293A55"/>
                </a:solidFill>
                <a:latin typeface="+mj-lt"/>
              </a:rPr>
              <a:t>додаткового</a:t>
            </a:r>
            <a:r>
              <a:rPr lang="ru-RU" sz="1200" b="1" dirty="0">
                <a:solidFill>
                  <a:srgbClr val="293A55"/>
                </a:solidFill>
                <a:latin typeface="+mj-lt"/>
              </a:rPr>
              <a:t> строку для </a:t>
            </a:r>
            <a:r>
              <a:rPr lang="ru-RU" sz="1200" b="1" dirty="0" err="1">
                <a:solidFill>
                  <a:srgbClr val="293A55"/>
                </a:solidFill>
                <a:latin typeface="+mj-lt"/>
              </a:rPr>
              <a:t>відкликання</a:t>
            </a:r>
            <a:r>
              <a:rPr lang="ru-RU" sz="1200" b="1" dirty="0">
                <a:solidFill>
                  <a:srgbClr val="293A55"/>
                </a:solidFill>
                <a:latin typeface="+mj-lt"/>
              </a:rPr>
              <a:t> заяви про </a:t>
            </a:r>
            <a:r>
              <a:rPr lang="ru-RU" sz="1200" b="1" dirty="0" err="1">
                <a:solidFill>
                  <a:srgbClr val="293A55"/>
                </a:solidFill>
                <a:latin typeface="+mj-lt"/>
              </a:rPr>
              <a:t>відмову</a:t>
            </a:r>
            <a:r>
              <a:rPr lang="ru-RU" sz="1200" b="1" dirty="0">
                <a:solidFill>
                  <a:srgbClr val="293A55"/>
                </a:solidFill>
                <a:latin typeface="+mj-lt"/>
              </a:rPr>
              <a:t> </a:t>
            </a:r>
            <a:r>
              <a:rPr lang="ru-RU" sz="1200" b="1" dirty="0" err="1">
                <a:solidFill>
                  <a:srgbClr val="293A55"/>
                </a:solidFill>
                <a:latin typeface="+mj-lt"/>
              </a:rPr>
              <a:t>від</a:t>
            </a:r>
            <a:r>
              <a:rPr lang="ru-RU" sz="1200" b="1" dirty="0">
                <a:solidFill>
                  <a:srgbClr val="293A55"/>
                </a:solidFill>
                <a:latin typeface="+mj-lt"/>
              </a:rPr>
              <a:t> </a:t>
            </a:r>
            <a:r>
              <a:rPr lang="ru-RU" sz="1200" b="1" dirty="0" err="1">
                <a:solidFill>
                  <a:srgbClr val="293A55"/>
                </a:solidFill>
                <a:latin typeface="+mj-lt"/>
              </a:rPr>
              <a:t>прийняття</a:t>
            </a:r>
            <a:r>
              <a:rPr lang="ru-RU" sz="1200" b="1" dirty="0">
                <a:solidFill>
                  <a:srgbClr val="293A55"/>
                </a:solidFill>
                <a:latin typeface="+mj-lt"/>
              </a:rPr>
              <a:t> </a:t>
            </a:r>
            <a:r>
              <a:rPr lang="ru-RU" sz="1200" b="1" dirty="0" err="1">
                <a:solidFill>
                  <a:srgbClr val="293A55"/>
                </a:solidFill>
                <a:latin typeface="+mj-lt"/>
              </a:rPr>
              <a:t>спадщини</a:t>
            </a:r>
            <a:r>
              <a:rPr lang="ru-RU" sz="1200" b="1" dirty="0">
                <a:solidFill>
                  <a:srgbClr val="293A55"/>
                </a:solidFill>
                <a:latin typeface="+mj-lt"/>
              </a:rPr>
              <a:t> за </a:t>
            </a:r>
            <a:r>
              <a:rPr lang="ru-RU" sz="1200" b="1" dirty="0" err="1">
                <a:solidFill>
                  <a:srgbClr val="293A55"/>
                </a:solidFill>
                <a:latin typeface="+mj-lt"/>
              </a:rPr>
              <a:t>заповітом</a:t>
            </a:r>
            <a:endParaRPr lang="ru-RU" sz="1200" b="1" dirty="0">
              <a:solidFill>
                <a:srgbClr val="293A55"/>
              </a:solidFill>
              <a:latin typeface="+mj-lt"/>
            </a:endParaRPr>
          </a:p>
          <a:p>
            <a:pPr algn="just"/>
            <a:r>
              <a:rPr lang="ru-RU" sz="1200" b="1" dirty="0" err="1">
                <a:solidFill>
                  <a:srgbClr val="293A55"/>
                </a:solidFill>
                <a:latin typeface="+mj-lt"/>
              </a:rPr>
              <a:t>Законодавство</a:t>
            </a:r>
            <a:r>
              <a:rPr lang="ru-RU" sz="1200" b="1" dirty="0">
                <a:solidFill>
                  <a:srgbClr val="293A55"/>
                </a:solidFill>
                <a:latin typeface="+mj-lt"/>
              </a:rPr>
              <a:t> не </a:t>
            </a:r>
            <a:r>
              <a:rPr lang="ru-RU" sz="1200" b="1" dirty="0" err="1">
                <a:solidFill>
                  <a:srgbClr val="293A55"/>
                </a:solidFill>
                <a:latin typeface="+mj-lt"/>
              </a:rPr>
              <a:t>передбачає</a:t>
            </a:r>
            <a:r>
              <a:rPr lang="ru-RU" sz="1200" b="1" dirty="0">
                <a:solidFill>
                  <a:srgbClr val="293A55"/>
                </a:solidFill>
                <a:latin typeface="+mj-lt"/>
              </a:rPr>
              <a:t> </a:t>
            </a:r>
            <a:r>
              <a:rPr lang="ru-RU" sz="1200" b="1" dirty="0" err="1">
                <a:solidFill>
                  <a:srgbClr val="293A55"/>
                </a:solidFill>
                <a:latin typeface="+mj-lt"/>
              </a:rPr>
              <a:t>визначення</a:t>
            </a:r>
            <a:r>
              <a:rPr lang="ru-RU" sz="1200" b="1" dirty="0">
                <a:solidFill>
                  <a:srgbClr val="293A55"/>
                </a:solidFill>
                <a:latin typeface="+mj-lt"/>
              </a:rPr>
              <a:t> </a:t>
            </a:r>
            <a:r>
              <a:rPr lang="ru-RU" sz="1200" b="1" dirty="0" err="1">
                <a:solidFill>
                  <a:srgbClr val="293A55"/>
                </a:solidFill>
                <a:latin typeface="+mj-lt"/>
              </a:rPr>
              <a:t>додаткового</a:t>
            </a:r>
            <a:r>
              <a:rPr lang="ru-RU" sz="1200" b="1" dirty="0">
                <a:solidFill>
                  <a:srgbClr val="293A55"/>
                </a:solidFill>
                <a:latin typeface="+mj-lt"/>
              </a:rPr>
              <a:t> строку для </a:t>
            </a:r>
            <a:r>
              <a:rPr lang="ru-RU" sz="1200" b="1" dirty="0" err="1">
                <a:solidFill>
                  <a:srgbClr val="293A55"/>
                </a:solidFill>
                <a:latin typeface="+mj-lt"/>
              </a:rPr>
              <a:t>відкликання</a:t>
            </a:r>
            <a:r>
              <a:rPr lang="ru-RU" sz="1200" b="1" dirty="0">
                <a:solidFill>
                  <a:srgbClr val="293A55"/>
                </a:solidFill>
                <a:latin typeface="+mj-lt"/>
              </a:rPr>
              <a:t> заяви про </a:t>
            </a:r>
            <a:r>
              <a:rPr lang="ru-RU" sz="1200" b="1" dirty="0" err="1">
                <a:solidFill>
                  <a:srgbClr val="293A55"/>
                </a:solidFill>
                <a:latin typeface="+mj-lt"/>
              </a:rPr>
              <a:t>відмову</a:t>
            </a:r>
            <a:r>
              <a:rPr lang="ru-RU" sz="1200" b="1" dirty="0">
                <a:solidFill>
                  <a:srgbClr val="293A55"/>
                </a:solidFill>
                <a:latin typeface="+mj-lt"/>
              </a:rPr>
              <a:t> </a:t>
            </a:r>
            <a:r>
              <a:rPr lang="ru-RU" sz="1200" b="1" dirty="0" err="1">
                <a:solidFill>
                  <a:srgbClr val="293A55"/>
                </a:solidFill>
                <a:latin typeface="+mj-lt"/>
              </a:rPr>
              <a:t>від</a:t>
            </a:r>
            <a:r>
              <a:rPr lang="ru-RU" sz="1200" b="1" dirty="0">
                <a:solidFill>
                  <a:srgbClr val="293A55"/>
                </a:solidFill>
                <a:latin typeface="+mj-lt"/>
              </a:rPr>
              <a:t> </a:t>
            </a:r>
            <a:r>
              <a:rPr lang="ru-RU" sz="1200" b="1" dirty="0" err="1">
                <a:solidFill>
                  <a:srgbClr val="293A55"/>
                </a:solidFill>
                <a:latin typeface="+mj-lt"/>
              </a:rPr>
              <a:t>прийняття</a:t>
            </a:r>
            <a:r>
              <a:rPr lang="ru-RU" sz="1200" b="1" dirty="0">
                <a:solidFill>
                  <a:srgbClr val="293A55"/>
                </a:solidFill>
                <a:latin typeface="+mj-lt"/>
              </a:rPr>
              <a:t> </a:t>
            </a:r>
            <a:r>
              <a:rPr lang="ru-RU" sz="1200" b="1" dirty="0" err="1">
                <a:solidFill>
                  <a:srgbClr val="293A55"/>
                </a:solidFill>
                <a:latin typeface="+mj-lt"/>
              </a:rPr>
              <a:t>спадщини</a:t>
            </a:r>
            <a:r>
              <a:rPr lang="ru-RU" sz="1200" b="1" dirty="0">
                <a:solidFill>
                  <a:srgbClr val="293A55"/>
                </a:solidFill>
                <a:latin typeface="+mj-lt"/>
              </a:rPr>
              <a:t> за </a:t>
            </a:r>
            <a:r>
              <a:rPr lang="ru-RU" sz="1200" b="1" dirty="0" err="1">
                <a:solidFill>
                  <a:srgbClr val="293A55"/>
                </a:solidFill>
                <a:latin typeface="+mj-lt"/>
              </a:rPr>
              <a:t>заповітом</a:t>
            </a:r>
            <a:r>
              <a:rPr lang="ru-RU" sz="1200" dirty="0">
                <a:solidFill>
                  <a:srgbClr val="293A55"/>
                </a:solidFill>
                <a:latin typeface="+mj-lt"/>
              </a:rPr>
              <a:t>.</a:t>
            </a:r>
          </a:p>
          <a:p>
            <a:pPr algn="just"/>
            <a:r>
              <a:rPr lang="ru-RU" sz="1200" dirty="0" err="1">
                <a:solidFill>
                  <a:srgbClr val="293A55"/>
                </a:solidFill>
                <a:latin typeface="+mj-lt"/>
              </a:rPr>
              <a:t>Заявою</a:t>
            </a:r>
            <a:r>
              <a:rPr lang="ru-RU" sz="1200" dirty="0">
                <a:solidFill>
                  <a:srgbClr val="293A55"/>
                </a:solidFill>
                <a:latin typeface="+mj-lt"/>
              </a:rPr>
              <a:t> до </a:t>
            </a:r>
            <a:r>
              <a:rPr lang="ru-RU" sz="1200" dirty="0" err="1">
                <a:solidFill>
                  <a:srgbClr val="293A55"/>
                </a:solidFill>
                <a:latin typeface="+mj-lt"/>
              </a:rPr>
              <a:t>нотаріальної</a:t>
            </a:r>
            <a:r>
              <a:rPr lang="ru-RU" sz="1200" dirty="0">
                <a:solidFill>
                  <a:srgbClr val="293A55"/>
                </a:solidFill>
                <a:latin typeface="+mj-lt"/>
              </a:rPr>
              <a:t> установи ОСОБА_1 </a:t>
            </a:r>
            <a:r>
              <a:rPr lang="ru-RU" sz="1200" dirty="0" err="1">
                <a:solidFill>
                  <a:srgbClr val="293A55"/>
                </a:solidFill>
                <a:latin typeface="+mj-lt"/>
              </a:rPr>
              <a:t>відмовилась</a:t>
            </a:r>
            <a:r>
              <a:rPr lang="ru-RU" sz="1200" dirty="0">
                <a:solidFill>
                  <a:srgbClr val="293A55"/>
                </a:solidFill>
                <a:latin typeface="+mj-lt"/>
              </a:rPr>
              <a:t> </a:t>
            </a:r>
            <a:r>
              <a:rPr lang="ru-RU" sz="1200" dirty="0" err="1">
                <a:solidFill>
                  <a:srgbClr val="293A55"/>
                </a:solidFill>
                <a:latin typeface="+mj-lt"/>
              </a:rPr>
              <a:t>від</a:t>
            </a:r>
            <a:r>
              <a:rPr lang="ru-RU" sz="1200" dirty="0">
                <a:solidFill>
                  <a:srgbClr val="293A55"/>
                </a:solidFill>
                <a:latin typeface="+mj-lt"/>
              </a:rPr>
              <a:t> </a:t>
            </a:r>
            <a:r>
              <a:rPr lang="ru-RU" sz="1200" dirty="0" err="1">
                <a:solidFill>
                  <a:srgbClr val="293A55"/>
                </a:solidFill>
                <a:latin typeface="+mj-lt"/>
              </a:rPr>
              <a:t>одержання</a:t>
            </a:r>
            <a:r>
              <a:rPr lang="ru-RU" sz="1200" dirty="0">
                <a:solidFill>
                  <a:srgbClr val="293A55"/>
                </a:solidFill>
                <a:latin typeface="+mj-lt"/>
              </a:rPr>
              <a:t> </a:t>
            </a:r>
            <a:r>
              <a:rPr lang="ru-RU" sz="1200" dirty="0" err="1">
                <a:solidFill>
                  <a:srgbClr val="293A55"/>
                </a:solidFill>
                <a:latin typeface="+mj-lt"/>
              </a:rPr>
              <a:t>спадкового</a:t>
            </a:r>
            <a:r>
              <a:rPr lang="ru-RU" sz="1200" dirty="0">
                <a:solidFill>
                  <a:srgbClr val="293A55"/>
                </a:solidFill>
                <a:latin typeface="+mj-lt"/>
              </a:rPr>
              <a:t> майна </a:t>
            </a:r>
            <a:r>
              <a:rPr lang="ru-RU" sz="1200" dirty="0" err="1">
                <a:solidFill>
                  <a:srgbClr val="293A55"/>
                </a:solidFill>
                <a:latin typeface="+mj-lt"/>
              </a:rPr>
              <a:t>після</a:t>
            </a:r>
            <a:r>
              <a:rPr lang="ru-RU" sz="1200" dirty="0">
                <a:solidFill>
                  <a:srgbClr val="293A55"/>
                </a:solidFill>
                <a:latin typeface="+mj-lt"/>
              </a:rPr>
              <a:t> </a:t>
            </a:r>
            <a:r>
              <a:rPr lang="ru-RU" sz="1200" dirty="0" err="1">
                <a:solidFill>
                  <a:srgbClr val="293A55"/>
                </a:solidFill>
                <a:latin typeface="+mj-lt"/>
              </a:rPr>
              <a:t>смерті</a:t>
            </a:r>
            <a:r>
              <a:rPr lang="ru-RU" sz="1200" dirty="0">
                <a:solidFill>
                  <a:srgbClr val="293A55"/>
                </a:solidFill>
                <a:latin typeface="+mj-lt"/>
              </a:rPr>
              <a:t> батька на </a:t>
            </a:r>
            <a:r>
              <a:rPr lang="ru-RU" sz="1200" dirty="0" err="1">
                <a:solidFill>
                  <a:srgbClr val="293A55"/>
                </a:solidFill>
                <a:latin typeface="+mj-lt"/>
              </a:rPr>
              <a:t>користь</a:t>
            </a:r>
            <a:r>
              <a:rPr lang="ru-RU" sz="1200" dirty="0">
                <a:solidFill>
                  <a:srgbClr val="293A55"/>
                </a:solidFill>
                <a:latin typeface="+mj-lt"/>
              </a:rPr>
              <a:t> </a:t>
            </a:r>
            <a:r>
              <a:rPr lang="ru-RU" sz="1200" dirty="0" err="1">
                <a:solidFill>
                  <a:srgbClr val="293A55"/>
                </a:solidFill>
                <a:latin typeface="+mj-lt"/>
              </a:rPr>
              <a:t>його</a:t>
            </a:r>
            <a:r>
              <a:rPr lang="ru-RU" sz="1200" dirty="0">
                <a:solidFill>
                  <a:srgbClr val="293A55"/>
                </a:solidFill>
                <a:latin typeface="+mj-lt"/>
              </a:rPr>
              <a:t> </a:t>
            </a:r>
            <a:r>
              <a:rPr lang="ru-RU" sz="1200" dirty="0" err="1">
                <a:solidFill>
                  <a:srgbClr val="293A55"/>
                </a:solidFill>
                <a:latin typeface="+mj-lt"/>
              </a:rPr>
              <a:t>дружини</a:t>
            </a:r>
            <a:r>
              <a:rPr lang="ru-RU" sz="1200" dirty="0">
                <a:solidFill>
                  <a:srgbClr val="293A55"/>
                </a:solidFill>
                <a:latin typeface="+mj-lt"/>
              </a:rPr>
              <a:t> та </a:t>
            </a:r>
            <a:r>
              <a:rPr lang="ru-RU" sz="1200" dirty="0" err="1">
                <a:solidFill>
                  <a:srgbClr val="293A55"/>
                </a:solidFill>
                <a:latin typeface="+mj-lt"/>
              </a:rPr>
              <a:t>матері</a:t>
            </a:r>
            <a:r>
              <a:rPr lang="ru-RU" sz="1200" dirty="0">
                <a:solidFill>
                  <a:srgbClr val="293A55"/>
                </a:solidFill>
                <a:latin typeface="+mj-lt"/>
              </a:rPr>
              <a:t> </a:t>
            </a:r>
            <a:r>
              <a:rPr lang="ru-RU" sz="1200" dirty="0" err="1">
                <a:solidFill>
                  <a:srgbClr val="293A55"/>
                </a:solidFill>
                <a:latin typeface="+mj-lt"/>
              </a:rPr>
              <a:t>позивача</a:t>
            </a:r>
            <a:r>
              <a:rPr lang="ru-RU" sz="1200" dirty="0">
                <a:solidFill>
                  <a:srgbClr val="293A55"/>
                </a:solidFill>
                <a:latin typeface="+mj-lt"/>
              </a:rPr>
              <a:t>, яка є </a:t>
            </a:r>
            <a:r>
              <a:rPr lang="ru-RU" sz="1200" dirty="0" err="1">
                <a:solidFill>
                  <a:srgbClr val="293A55"/>
                </a:solidFill>
                <a:latin typeface="+mj-lt"/>
              </a:rPr>
              <a:t>співвідповідачем</a:t>
            </a:r>
            <a:r>
              <a:rPr lang="ru-RU" sz="1200" dirty="0">
                <a:solidFill>
                  <a:srgbClr val="293A55"/>
                </a:solidFill>
                <a:latin typeface="+mj-lt"/>
              </a:rPr>
              <a:t> у </a:t>
            </a:r>
            <a:r>
              <a:rPr lang="ru-RU" sz="1200" dirty="0" err="1">
                <a:solidFill>
                  <a:srgbClr val="293A55"/>
                </a:solidFill>
                <a:latin typeface="+mj-lt"/>
              </a:rPr>
              <a:t>справі</a:t>
            </a:r>
            <a:r>
              <a:rPr lang="ru-RU" sz="1200" dirty="0">
                <a:solidFill>
                  <a:srgbClr val="293A55"/>
                </a:solidFill>
                <a:latin typeface="+mj-lt"/>
              </a:rPr>
              <a:t>. У </a:t>
            </a:r>
            <a:r>
              <a:rPr lang="ru-RU" sz="1200" dirty="0" err="1">
                <a:solidFill>
                  <a:srgbClr val="293A55"/>
                </a:solidFill>
                <a:latin typeface="+mj-lt"/>
              </a:rPr>
              <a:t>тексті</a:t>
            </a:r>
            <a:r>
              <a:rPr lang="ru-RU" sz="1200" dirty="0">
                <a:solidFill>
                  <a:srgbClr val="293A55"/>
                </a:solidFill>
                <a:latin typeface="+mj-lt"/>
              </a:rPr>
              <a:t> </a:t>
            </a:r>
            <a:r>
              <a:rPr lang="ru-RU" sz="1200" dirty="0" err="1">
                <a:solidFill>
                  <a:srgbClr val="293A55"/>
                </a:solidFill>
                <a:latin typeface="+mj-lt"/>
              </a:rPr>
              <a:t>цієї</a:t>
            </a:r>
            <a:r>
              <a:rPr lang="ru-RU" sz="1200" dirty="0">
                <a:solidFill>
                  <a:srgbClr val="293A55"/>
                </a:solidFill>
                <a:latin typeface="+mj-lt"/>
              </a:rPr>
              <a:t> заяви </a:t>
            </a:r>
            <a:r>
              <a:rPr lang="ru-RU" sz="1200" dirty="0" err="1">
                <a:solidFill>
                  <a:srgbClr val="293A55"/>
                </a:solidFill>
                <a:latin typeface="+mj-lt"/>
              </a:rPr>
              <a:t>зазначено</a:t>
            </a:r>
            <a:r>
              <a:rPr lang="ru-RU" sz="1200" dirty="0">
                <a:solidFill>
                  <a:srgbClr val="293A55"/>
                </a:solidFill>
                <a:latin typeface="+mj-lt"/>
              </a:rPr>
              <a:t>, </a:t>
            </a:r>
            <a:r>
              <a:rPr lang="ru-RU" sz="1200" dirty="0" err="1">
                <a:solidFill>
                  <a:srgbClr val="293A55"/>
                </a:solidFill>
                <a:latin typeface="+mj-lt"/>
              </a:rPr>
              <a:t>що</a:t>
            </a:r>
            <a:r>
              <a:rPr lang="ru-RU" sz="1200" dirty="0">
                <a:solidFill>
                  <a:srgbClr val="293A55"/>
                </a:solidFill>
                <a:latin typeface="+mj-lt"/>
              </a:rPr>
              <a:t> </a:t>
            </a:r>
            <a:r>
              <a:rPr lang="ru-RU" sz="1200" dirty="0" err="1">
                <a:solidFill>
                  <a:srgbClr val="293A55"/>
                </a:solidFill>
                <a:latin typeface="+mj-lt"/>
              </a:rPr>
              <a:t>заявнику</a:t>
            </a:r>
            <a:r>
              <a:rPr lang="ru-RU" sz="1200" dirty="0">
                <a:solidFill>
                  <a:srgbClr val="293A55"/>
                </a:solidFill>
                <a:latin typeface="+mj-lt"/>
              </a:rPr>
              <a:t> </a:t>
            </a:r>
            <a:r>
              <a:rPr lang="ru-RU" sz="1200" dirty="0" err="1">
                <a:solidFill>
                  <a:srgbClr val="293A55"/>
                </a:solidFill>
                <a:latin typeface="+mj-lt"/>
              </a:rPr>
              <a:t>відомо</a:t>
            </a:r>
            <a:r>
              <a:rPr lang="ru-RU" sz="1200" dirty="0">
                <a:solidFill>
                  <a:srgbClr val="293A55"/>
                </a:solidFill>
                <a:latin typeface="+mj-lt"/>
              </a:rPr>
              <a:t>, </a:t>
            </a:r>
            <a:r>
              <a:rPr lang="ru-RU" sz="1200" dirty="0" err="1">
                <a:solidFill>
                  <a:srgbClr val="293A55"/>
                </a:solidFill>
                <a:latin typeface="+mj-lt"/>
              </a:rPr>
              <a:t>що</a:t>
            </a:r>
            <a:r>
              <a:rPr lang="ru-RU" sz="1200" dirty="0">
                <a:solidFill>
                  <a:srgbClr val="293A55"/>
                </a:solidFill>
                <a:latin typeface="+mj-lt"/>
              </a:rPr>
              <a:t> вона </a:t>
            </a:r>
            <a:r>
              <a:rPr lang="ru-RU" sz="1200" dirty="0" err="1">
                <a:solidFill>
                  <a:srgbClr val="293A55"/>
                </a:solidFill>
                <a:latin typeface="+mj-lt"/>
              </a:rPr>
              <a:t>має</a:t>
            </a:r>
            <a:r>
              <a:rPr lang="ru-RU" sz="1200" dirty="0">
                <a:solidFill>
                  <a:srgbClr val="293A55"/>
                </a:solidFill>
                <a:latin typeface="+mj-lt"/>
              </a:rPr>
              <a:t> право </a:t>
            </a:r>
            <a:r>
              <a:rPr lang="ru-RU" sz="1200" dirty="0" err="1">
                <a:solidFill>
                  <a:srgbClr val="293A55"/>
                </a:solidFill>
                <a:latin typeface="+mj-lt"/>
              </a:rPr>
              <a:t>протягом</a:t>
            </a:r>
            <a:r>
              <a:rPr lang="ru-RU" sz="1200" dirty="0">
                <a:solidFill>
                  <a:srgbClr val="293A55"/>
                </a:solidFill>
                <a:latin typeface="+mj-lt"/>
              </a:rPr>
              <a:t> </a:t>
            </a:r>
            <a:r>
              <a:rPr lang="ru-RU" sz="1200" dirty="0" err="1">
                <a:solidFill>
                  <a:srgbClr val="293A55"/>
                </a:solidFill>
                <a:latin typeface="+mj-lt"/>
              </a:rPr>
              <a:t>шестимісячного</a:t>
            </a:r>
            <a:r>
              <a:rPr lang="ru-RU" sz="1200" dirty="0">
                <a:solidFill>
                  <a:srgbClr val="293A55"/>
                </a:solidFill>
                <a:latin typeface="+mj-lt"/>
              </a:rPr>
              <a:t> строку з дня </a:t>
            </a:r>
            <a:r>
              <a:rPr lang="ru-RU" sz="1200" dirty="0" err="1">
                <a:solidFill>
                  <a:srgbClr val="293A55"/>
                </a:solidFill>
                <a:latin typeface="+mj-lt"/>
              </a:rPr>
              <a:t>смерті</a:t>
            </a:r>
            <a:r>
              <a:rPr lang="ru-RU" sz="1200" dirty="0">
                <a:solidFill>
                  <a:srgbClr val="293A55"/>
                </a:solidFill>
                <a:latin typeface="+mj-lt"/>
              </a:rPr>
              <a:t> </a:t>
            </a:r>
            <a:r>
              <a:rPr lang="ru-RU" sz="1200" dirty="0" err="1">
                <a:solidFill>
                  <a:srgbClr val="293A55"/>
                </a:solidFill>
                <a:latin typeface="+mj-lt"/>
              </a:rPr>
              <a:t>спадкодавця</a:t>
            </a:r>
            <a:r>
              <a:rPr lang="ru-RU" sz="1200" dirty="0">
                <a:solidFill>
                  <a:srgbClr val="293A55"/>
                </a:solidFill>
                <a:latin typeface="+mj-lt"/>
              </a:rPr>
              <a:t> </a:t>
            </a:r>
            <a:r>
              <a:rPr lang="ru-RU" sz="1200" dirty="0" err="1">
                <a:solidFill>
                  <a:srgbClr val="293A55"/>
                </a:solidFill>
                <a:latin typeface="+mj-lt"/>
              </a:rPr>
              <a:t>відкликати</a:t>
            </a:r>
            <a:r>
              <a:rPr lang="ru-RU" sz="1200" dirty="0">
                <a:solidFill>
                  <a:srgbClr val="293A55"/>
                </a:solidFill>
                <a:latin typeface="+mj-lt"/>
              </a:rPr>
              <a:t> </a:t>
            </a:r>
            <a:r>
              <a:rPr lang="ru-RU" sz="1200" dirty="0" err="1">
                <a:solidFill>
                  <a:srgbClr val="293A55"/>
                </a:solidFill>
                <a:latin typeface="+mj-lt"/>
              </a:rPr>
              <a:t>цю</a:t>
            </a:r>
            <a:r>
              <a:rPr lang="ru-RU" sz="1200" dirty="0">
                <a:solidFill>
                  <a:srgbClr val="293A55"/>
                </a:solidFill>
                <a:latin typeface="+mj-lt"/>
              </a:rPr>
              <a:t> </a:t>
            </a:r>
            <a:r>
              <a:rPr lang="ru-RU" sz="1200" dirty="0" err="1">
                <a:solidFill>
                  <a:srgbClr val="293A55"/>
                </a:solidFill>
                <a:latin typeface="+mj-lt"/>
              </a:rPr>
              <a:t>заяву</a:t>
            </a:r>
            <a:r>
              <a:rPr lang="ru-RU" sz="1200" dirty="0">
                <a:solidFill>
                  <a:srgbClr val="293A55"/>
                </a:solidFill>
                <a:latin typeface="+mj-lt"/>
              </a:rPr>
              <a:t>, </a:t>
            </a:r>
            <a:r>
              <a:rPr lang="ru-RU" sz="1200" dirty="0" err="1">
                <a:solidFill>
                  <a:srgbClr val="293A55"/>
                </a:solidFill>
                <a:latin typeface="+mj-lt"/>
              </a:rPr>
              <a:t>що</a:t>
            </a:r>
            <a:r>
              <a:rPr lang="ru-RU" sz="1200" dirty="0">
                <a:solidFill>
                  <a:srgbClr val="293A55"/>
                </a:solidFill>
                <a:latin typeface="+mj-lt"/>
              </a:rPr>
              <a:t> нею </a:t>
            </a:r>
            <a:r>
              <a:rPr lang="ru-RU" sz="1200" dirty="0" err="1">
                <a:solidFill>
                  <a:srgbClr val="293A55"/>
                </a:solidFill>
                <a:latin typeface="+mj-lt"/>
              </a:rPr>
              <a:t>здійснено</a:t>
            </a:r>
            <a:r>
              <a:rPr lang="ru-RU" sz="1200" dirty="0">
                <a:solidFill>
                  <a:srgbClr val="293A55"/>
                </a:solidFill>
                <a:latin typeface="+mj-lt"/>
              </a:rPr>
              <a:t> не </a:t>
            </a:r>
            <a:r>
              <a:rPr lang="ru-RU" sz="1200" dirty="0" err="1">
                <a:solidFill>
                  <a:srgbClr val="293A55"/>
                </a:solidFill>
                <a:latin typeface="+mj-lt"/>
              </a:rPr>
              <a:t>було</a:t>
            </a:r>
            <a:r>
              <a:rPr lang="ru-RU" sz="1200" dirty="0">
                <a:solidFill>
                  <a:srgbClr val="293A55"/>
                </a:solidFill>
                <a:latin typeface="+mj-lt"/>
              </a:rPr>
              <a:t>, тому </a:t>
            </a:r>
            <a:r>
              <a:rPr lang="ru-RU" sz="1200" dirty="0" err="1">
                <a:solidFill>
                  <a:srgbClr val="293A55"/>
                </a:solidFill>
                <a:latin typeface="+mj-lt"/>
              </a:rPr>
              <a:t>завідуюча</a:t>
            </a:r>
            <a:r>
              <a:rPr lang="ru-RU" sz="1200" dirty="0">
                <a:solidFill>
                  <a:srgbClr val="293A55"/>
                </a:solidFill>
                <a:latin typeface="+mj-lt"/>
              </a:rPr>
              <a:t> </a:t>
            </a:r>
            <a:r>
              <a:rPr lang="ru-RU" sz="1200" dirty="0" err="1">
                <a:solidFill>
                  <a:srgbClr val="293A55"/>
                </a:solidFill>
                <a:latin typeface="+mj-lt"/>
              </a:rPr>
              <a:t>державної</a:t>
            </a:r>
            <a:r>
              <a:rPr lang="ru-RU" sz="1200" dirty="0">
                <a:solidFill>
                  <a:srgbClr val="293A55"/>
                </a:solidFill>
                <a:latin typeface="+mj-lt"/>
              </a:rPr>
              <a:t> </a:t>
            </a:r>
            <a:r>
              <a:rPr lang="ru-RU" sz="1200" dirty="0" err="1">
                <a:solidFill>
                  <a:srgbClr val="293A55"/>
                </a:solidFill>
                <a:latin typeface="+mj-lt"/>
              </a:rPr>
              <a:t>нотаріальної</a:t>
            </a:r>
            <a:r>
              <a:rPr lang="ru-RU" sz="1200" dirty="0">
                <a:solidFill>
                  <a:srgbClr val="293A55"/>
                </a:solidFill>
                <a:latin typeface="+mj-lt"/>
              </a:rPr>
              <a:t> </a:t>
            </a:r>
            <a:r>
              <a:rPr lang="ru-RU" sz="1200" dirty="0" err="1">
                <a:solidFill>
                  <a:srgbClr val="293A55"/>
                </a:solidFill>
                <a:latin typeface="+mj-lt"/>
              </a:rPr>
              <a:t>контори</a:t>
            </a:r>
            <a:r>
              <a:rPr lang="ru-RU" sz="1200" dirty="0">
                <a:solidFill>
                  <a:srgbClr val="293A55"/>
                </a:solidFill>
                <a:latin typeface="+mj-lt"/>
              </a:rPr>
              <a:t> </a:t>
            </a:r>
            <a:r>
              <a:rPr lang="ru-RU" sz="1200" dirty="0" err="1">
                <a:solidFill>
                  <a:srgbClr val="293A55"/>
                </a:solidFill>
                <a:latin typeface="+mj-lt"/>
              </a:rPr>
              <a:t>прийняла</a:t>
            </a:r>
            <a:r>
              <a:rPr lang="ru-RU" sz="1200" dirty="0">
                <a:solidFill>
                  <a:srgbClr val="293A55"/>
                </a:solidFill>
                <a:latin typeface="+mj-lt"/>
              </a:rPr>
              <a:t> постанову про </a:t>
            </a:r>
            <a:r>
              <a:rPr lang="ru-RU" sz="1200" dirty="0" err="1">
                <a:solidFill>
                  <a:srgbClr val="293A55"/>
                </a:solidFill>
                <a:latin typeface="+mj-lt"/>
              </a:rPr>
              <a:t>відмову</a:t>
            </a:r>
            <a:r>
              <a:rPr lang="ru-RU" sz="1200" dirty="0">
                <a:solidFill>
                  <a:srgbClr val="293A55"/>
                </a:solidFill>
                <a:latin typeface="+mj-lt"/>
              </a:rPr>
              <a:t> у </a:t>
            </a:r>
            <a:r>
              <a:rPr lang="ru-RU" sz="1200" dirty="0" err="1">
                <a:solidFill>
                  <a:srgbClr val="293A55"/>
                </a:solidFill>
                <a:latin typeface="+mj-lt"/>
              </a:rPr>
              <a:t>видачі</a:t>
            </a:r>
            <a:r>
              <a:rPr lang="ru-RU" sz="1200" dirty="0">
                <a:solidFill>
                  <a:srgbClr val="293A55"/>
                </a:solidFill>
                <a:latin typeface="+mj-lt"/>
              </a:rPr>
              <a:t> </a:t>
            </a:r>
            <a:r>
              <a:rPr lang="ru-RU" sz="1200" dirty="0" err="1">
                <a:solidFill>
                  <a:srgbClr val="293A55"/>
                </a:solidFill>
                <a:latin typeface="+mj-lt"/>
              </a:rPr>
              <a:t>свідоцтва</a:t>
            </a:r>
            <a:r>
              <a:rPr lang="ru-RU" sz="1200" dirty="0">
                <a:solidFill>
                  <a:srgbClr val="293A55"/>
                </a:solidFill>
                <a:latin typeface="+mj-lt"/>
              </a:rPr>
              <a:t> про право на </a:t>
            </a:r>
            <a:r>
              <a:rPr lang="ru-RU" sz="1200" dirty="0" err="1">
                <a:solidFill>
                  <a:srgbClr val="293A55"/>
                </a:solidFill>
                <a:latin typeface="+mj-lt"/>
              </a:rPr>
              <a:t>спадщину</a:t>
            </a:r>
            <a:r>
              <a:rPr lang="ru-RU" sz="1200" dirty="0">
                <a:solidFill>
                  <a:srgbClr val="293A55"/>
                </a:solidFill>
                <a:latin typeface="+mj-lt"/>
              </a:rPr>
              <a:t> за </a:t>
            </a:r>
            <a:r>
              <a:rPr lang="ru-RU" sz="1200" dirty="0" err="1">
                <a:solidFill>
                  <a:srgbClr val="293A55"/>
                </a:solidFill>
                <a:latin typeface="+mj-lt"/>
              </a:rPr>
              <a:t>заповітом</a:t>
            </a:r>
            <a:r>
              <a:rPr lang="ru-RU" sz="1200" dirty="0">
                <a:solidFill>
                  <a:srgbClr val="293A55"/>
                </a:solidFill>
                <a:latin typeface="+mj-lt"/>
              </a:rPr>
              <a:t> </a:t>
            </a:r>
            <a:r>
              <a:rPr lang="ru-RU" sz="1200" dirty="0" err="1">
                <a:solidFill>
                  <a:srgbClr val="293A55"/>
                </a:solidFill>
                <a:latin typeface="+mj-lt"/>
              </a:rPr>
              <a:t>після</a:t>
            </a:r>
            <a:r>
              <a:rPr lang="ru-RU" sz="1200" dirty="0">
                <a:solidFill>
                  <a:srgbClr val="293A55"/>
                </a:solidFill>
                <a:latin typeface="+mj-lt"/>
              </a:rPr>
              <a:t> </a:t>
            </a:r>
            <a:r>
              <a:rPr lang="ru-RU" sz="1200" dirty="0" err="1">
                <a:solidFill>
                  <a:srgbClr val="293A55"/>
                </a:solidFill>
                <a:latin typeface="+mj-lt"/>
              </a:rPr>
              <a:t>смерті</a:t>
            </a:r>
            <a:r>
              <a:rPr lang="ru-RU" sz="1200" dirty="0">
                <a:solidFill>
                  <a:srgbClr val="293A55"/>
                </a:solidFill>
                <a:latin typeface="+mj-lt"/>
              </a:rPr>
              <a:t> ОСОБА_4 на </a:t>
            </a:r>
            <a:r>
              <a:rPr lang="ru-RU" sz="1200" dirty="0" err="1">
                <a:solidFill>
                  <a:srgbClr val="293A55"/>
                </a:solidFill>
                <a:latin typeface="+mj-lt"/>
              </a:rPr>
              <a:t>ім'я</a:t>
            </a:r>
            <a:r>
              <a:rPr lang="ru-RU" sz="1200" dirty="0">
                <a:solidFill>
                  <a:srgbClr val="293A55"/>
                </a:solidFill>
                <a:latin typeface="+mj-lt"/>
              </a:rPr>
              <a:t> </a:t>
            </a:r>
            <a:r>
              <a:rPr lang="ru-RU" sz="1200" dirty="0" err="1">
                <a:solidFill>
                  <a:srgbClr val="293A55"/>
                </a:solidFill>
                <a:latin typeface="+mj-lt"/>
              </a:rPr>
              <a:t>його</a:t>
            </a:r>
            <a:r>
              <a:rPr lang="ru-RU" sz="1200" dirty="0">
                <a:solidFill>
                  <a:srgbClr val="293A55"/>
                </a:solidFill>
                <a:latin typeface="+mj-lt"/>
              </a:rPr>
              <a:t> дочки ОСОБА_1 на </a:t>
            </a:r>
            <a:r>
              <a:rPr lang="ru-RU" sz="1200" dirty="0" err="1">
                <a:solidFill>
                  <a:srgbClr val="293A55"/>
                </a:solidFill>
                <a:latin typeface="+mj-lt"/>
              </a:rPr>
              <a:t>спадкове</a:t>
            </a:r>
            <a:r>
              <a:rPr lang="ru-RU" sz="1200" dirty="0">
                <a:solidFill>
                  <a:srgbClr val="293A55"/>
                </a:solidFill>
                <a:latin typeface="+mj-lt"/>
              </a:rPr>
              <a:t> </a:t>
            </a:r>
            <a:r>
              <a:rPr lang="ru-RU" sz="1200" dirty="0" err="1">
                <a:solidFill>
                  <a:srgbClr val="293A55"/>
                </a:solidFill>
                <a:latin typeface="+mj-lt"/>
              </a:rPr>
              <a:t>майно</a:t>
            </a:r>
            <a:r>
              <a:rPr lang="ru-RU" sz="1200" dirty="0">
                <a:solidFill>
                  <a:srgbClr val="293A55"/>
                </a:solidFill>
                <a:latin typeface="+mj-lt"/>
              </a:rPr>
              <a:t>.</a:t>
            </a:r>
          </a:p>
          <a:p>
            <a:pPr algn="just"/>
            <a:r>
              <a:rPr lang="ru-RU" sz="1200" dirty="0">
                <a:solidFill>
                  <a:srgbClr val="293A55"/>
                </a:solidFill>
                <a:latin typeface="+mj-lt"/>
              </a:rPr>
              <a:t>Суд </a:t>
            </a:r>
            <a:r>
              <a:rPr lang="ru-RU" sz="1200" dirty="0" err="1">
                <a:solidFill>
                  <a:srgbClr val="293A55"/>
                </a:solidFill>
                <a:latin typeface="+mj-lt"/>
              </a:rPr>
              <a:t>першої</a:t>
            </a:r>
            <a:r>
              <a:rPr lang="ru-RU" sz="1200" dirty="0">
                <a:solidFill>
                  <a:srgbClr val="293A55"/>
                </a:solidFill>
                <a:latin typeface="+mj-lt"/>
              </a:rPr>
              <a:t> </a:t>
            </a:r>
            <a:r>
              <a:rPr lang="ru-RU" sz="1200" dirty="0" err="1">
                <a:solidFill>
                  <a:srgbClr val="293A55"/>
                </a:solidFill>
                <a:latin typeface="+mj-lt"/>
              </a:rPr>
              <a:t>інстанції</a:t>
            </a:r>
            <a:r>
              <a:rPr lang="ru-RU" sz="1200" dirty="0">
                <a:solidFill>
                  <a:srgbClr val="293A55"/>
                </a:solidFill>
                <a:latin typeface="+mj-lt"/>
              </a:rPr>
              <a:t> </a:t>
            </a:r>
            <a:r>
              <a:rPr lang="ru-RU" sz="1200" dirty="0" err="1">
                <a:solidFill>
                  <a:srgbClr val="293A55"/>
                </a:solidFill>
                <a:latin typeface="+mj-lt"/>
              </a:rPr>
              <a:t>виходив</a:t>
            </a:r>
            <a:r>
              <a:rPr lang="ru-RU" sz="1200" dirty="0">
                <a:solidFill>
                  <a:srgbClr val="293A55"/>
                </a:solidFill>
                <a:latin typeface="+mj-lt"/>
              </a:rPr>
              <a:t> </a:t>
            </a:r>
            <a:r>
              <a:rPr lang="ru-RU" sz="1200" dirty="0" err="1">
                <a:solidFill>
                  <a:srgbClr val="293A55"/>
                </a:solidFill>
                <a:latin typeface="+mj-lt"/>
              </a:rPr>
              <a:t>із</a:t>
            </a:r>
            <a:r>
              <a:rPr lang="ru-RU" sz="1200" dirty="0">
                <a:solidFill>
                  <a:srgbClr val="293A55"/>
                </a:solidFill>
                <a:latin typeface="+mj-lt"/>
              </a:rPr>
              <a:t> того, </a:t>
            </a:r>
            <a:r>
              <a:rPr lang="ru-RU" sz="1200" dirty="0" err="1">
                <a:solidFill>
                  <a:srgbClr val="293A55"/>
                </a:solidFill>
                <a:latin typeface="+mj-lt"/>
              </a:rPr>
              <a:t>що</a:t>
            </a:r>
            <a:r>
              <a:rPr lang="ru-RU" sz="1200" dirty="0">
                <a:solidFill>
                  <a:srgbClr val="293A55"/>
                </a:solidFill>
                <a:latin typeface="+mj-lt"/>
              </a:rPr>
              <a:t> </a:t>
            </a:r>
            <a:r>
              <a:rPr lang="ru-RU" sz="1200" dirty="0" err="1">
                <a:solidFill>
                  <a:srgbClr val="293A55"/>
                </a:solidFill>
                <a:latin typeface="+mj-lt"/>
              </a:rPr>
              <a:t>позивач</a:t>
            </a:r>
            <a:r>
              <a:rPr lang="ru-RU" sz="1200" dirty="0">
                <a:solidFill>
                  <a:srgbClr val="293A55"/>
                </a:solidFill>
                <a:latin typeface="+mj-lt"/>
              </a:rPr>
              <a:t> мала </a:t>
            </a:r>
            <a:r>
              <a:rPr lang="ru-RU" sz="1200" dirty="0" err="1">
                <a:solidFill>
                  <a:srgbClr val="293A55"/>
                </a:solidFill>
                <a:latin typeface="+mj-lt"/>
              </a:rPr>
              <a:t>намір</a:t>
            </a:r>
            <a:r>
              <a:rPr lang="ru-RU" sz="1200" dirty="0">
                <a:solidFill>
                  <a:srgbClr val="293A55"/>
                </a:solidFill>
                <a:latin typeface="+mj-lt"/>
              </a:rPr>
              <a:t> </a:t>
            </a:r>
            <a:r>
              <a:rPr lang="ru-RU" sz="1200" dirty="0" err="1">
                <a:solidFill>
                  <a:srgbClr val="293A55"/>
                </a:solidFill>
                <a:latin typeface="+mj-lt"/>
              </a:rPr>
              <a:t>своєчасно</a:t>
            </a:r>
            <a:r>
              <a:rPr lang="ru-RU" sz="1200" dirty="0">
                <a:solidFill>
                  <a:srgbClr val="293A55"/>
                </a:solidFill>
                <a:latin typeface="+mj-lt"/>
              </a:rPr>
              <a:t> </a:t>
            </a:r>
            <a:r>
              <a:rPr lang="ru-RU" sz="1200" dirty="0" err="1">
                <a:solidFill>
                  <a:srgbClr val="293A55"/>
                </a:solidFill>
                <a:latin typeface="+mj-lt"/>
              </a:rPr>
              <a:t>звернутись</a:t>
            </a:r>
            <a:r>
              <a:rPr lang="ru-RU" sz="1200" dirty="0">
                <a:solidFill>
                  <a:srgbClr val="293A55"/>
                </a:solidFill>
                <a:latin typeface="+mj-lt"/>
              </a:rPr>
              <a:t> до </a:t>
            </a:r>
            <a:r>
              <a:rPr lang="ru-RU" sz="1200" dirty="0" err="1">
                <a:solidFill>
                  <a:srgbClr val="293A55"/>
                </a:solidFill>
                <a:latin typeface="+mj-lt"/>
              </a:rPr>
              <a:t>нотаріальної</a:t>
            </a:r>
            <a:r>
              <a:rPr lang="ru-RU" sz="1200" dirty="0">
                <a:solidFill>
                  <a:srgbClr val="293A55"/>
                </a:solidFill>
                <a:latin typeface="+mj-lt"/>
              </a:rPr>
              <a:t> </a:t>
            </a:r>
            <a:r>
              <a:rPr lang="ru-RU" sz="1200" dirty="0" err="1">
                <a:solidFill>
                  <a:srgbClr val="293A55"/>
                </a:solidFill>
                <a:latin typeface="+mj-lt"/>
              </a:rPr>
              <a:t>контори</a:t>
            </a:r>
            <a:r>
              <a:rPr lang="ru-RU" sz="1200" dirty="0">
                <a:solidFill>
                  <a:srgbClr val="293A55"/>
                </a:solidFill>
                <a:latin typeface="+mj-lt"/>
              </a:rPr>
              <a:t> </a:t>
            </a:r>
            <a:r>
              <a:rPr lang="ru-RU" sz="1200" dirty="0" err="1">
                <a:solidFill>
                  <a:srgbClr val="293A55"/>
                </a:solidFill>
                <a:latin typeface="+mj-lt"/>
              </a:rPr>
              <a:t>із</a:t>
            </a:r>
            <a:r>
              <a:rPr lang="ru-RU" sz="1200" dirty="0">
                <a:solidFill>
                  <a:srgbClr val="293A55"/>
                </a:solidFill>
                <a:latin typeface="+mj-lt"/>
              </a:rPr>
              <a:t> </a:t>
            </a:r>
            <a:r>
              <a:rPr lang="ru-RU" sz="1200" dirty="0" err="1">
                <a:solidFill>
                  <a:srgbClr val="293A55"/>
                </a:solidFill>
                <a:latin typeface="+mj-lt"/>
              </a:rPr>
              <a:t>заявою</a:t>
            </a:r>
            <a:r>
              <a:rPr lang="ru-RU" sz="1200" dirty="0">
                <a:solidFill>
                  <a:srgbClr val="293A55"/>
                </a:solidFill>
                <a:latin typeface="+mj-lt"/>
              </a:rPr>
              <a:t> про </a:t>
            </a:r>
            <a:r>
              <a:rPr lang="ru-RU" sz="1200" dirty="0" err="1">
                <a:solidFill>
                  <a:srgbClr val="293A55"/>
                </a:solidFill>
                <a:latin typeface="+mj-lt"/>
              </a:rPr>
              <a:t>відкликання</a:t>
            </a:r>
            <a:r>
              <a:rPr lang="ru-RU" sz="1200" dirty="0">
                <a:solidFill>
                  <a:srgbClr val="293A55"/>
                </a:solidFill>
                <a:latin typeface="+mj-lt"/>
              </a:rPr>
              <a:t> заяви про </a:t>
            </a:r>
            <a:r>
              <a:rPr lang="ru-RU" sz="1200" dirty="0" err="1">
                <a:solidFill>
                  <a:srgbClr val="293A55"/>
                </a:solidFill>
                <a:latin typeface="+mj-lt"/>
              </a:rPr>
              <a:t>відмову</a:t>
            </a:r>
            <a:r>
              <a:rPr lang="ru-RU" sz="1200" dirty="0">
                <a:solidFill>
                  <a:srgbClr val="293A55"/>
                </a:solidFill>
                <a:latin typeface="+mj-lt"/>
              </a:rPr>
              <a:t> </a:t>
            </a:r>
            <a:r>
              <a:rPr lang="ru-RU" sz="1200" dirty="0" err="1">
                <a:solidFill>
                  <a:srgbClr val="293A55"/>
                </a:solidFill>
                <a:latin typeface="+mj-lt"/>
              </a:rPr>
              <a:t>від</a:t>
            </a:r>
            <a:r>
              <a:rPr lang="ru-RU" sz="1200" dirty="0">
                <a:solidFill>
                  <a:srgbClr val="293A55"/>
                </a:solidFill>
                <a:latin typeface="+mj-lt"/>
              </a:rPr>
              <a:t> </a:t>
            </a:r>
            <a:r>
              <a:rPr lang="ru-RU" sz="1200" dirty="0" err="1">
                <a:solidFill>
                  <a:srgbClr val="293A55"/>
                </a:solidFill>
                <a:latin typeface="+mj-lt"/>
              </a:rPr>
              <a:t>прийняття</a:t>
            </a:r>
            <a:r>
              <a:rPr lang="ru-RU" sz="1200" dirty="0">
                <a:solidFill>
                  <a:srgbClr val="293A55"/>
                </a:solidFill>
                <a:latin typeface="+mj-lt"/>
              </a:rPr>
              <a:t> </a:t>
            </a:r>
            <a:r>
              <a:rPr lang="ru-RU" sz="1200" dirty="0" err="1">
                <a:solidFill>
                  <a:srgbClr val="293A55"/>
                </a:solidFill>
                <a:latin typeface="+mj-lt"/>
              </a:rPr>
              <a:t>спадщини</a:t>
            </a:r>
            <a:r>
              <a:rPr lang="ru-RU" sz="1200" dirty="0">
                <a:solidFill>
                  <a:srgbClr val="293A55"/>
                </a:solidFill>
                <a:latin typeface="+mj-lt"/>
              </a:rPr>
              <a:t>, </a:t>
            </a:r>
            <a:r>
              <a:rPr lang="ru-RU" sz="1200" dirty="0" err="1">
                <a:solidFill>
                  <a:srgbClr val="293A55"/>
                </a:solidFill>
                <a:latin typeface="+mj-lt"/>
              </a:rPr>
              <a:t>проте</a:t>
            </a:r>
            <a:r>
              <a:rPr lang="ru-RU" sz="1200" dirty="0">
                <a:solidFill>
                  <a:srgbClr val="293A55"/>
                </a:solidFill>
                <a:latin typeface="+mj-lt"/>
              </a:rPr>
              <a:t> </a:t>
            </a:r>
            <a:r>
              <a:rPr lang="ru-RU" sz="1200" dirty="0" err="1">
                <a:solidFill>
                  <a:srgbClr val="293A55"/>
                </a:solidFill>
                <a:latin typeface="+mj-lt"/>
              </a:rPr>
              <a:t>цей</a:t>
            </a:r>
            <a:r>
              <a:rPr lang="ru-RU" sz="1200" dirty="0">
                <a:solidFill>
                  <a:srgbClr val="293A55"/>
                </a:solidFill>
                <a:latin typeface="+mj-lt"/>
              </a:rPr>
              <a:t> строк </a:t>
            </a:r>
            <a:r>
              <a:rPr lang="ru-RU" sz="1200" dirty="0" err="1">
                <a:solidFill>
                  <a:srgbClr val="293A55"/>
                </a:solidFill>
                <a:latin typeface="+mj-lt"/>
              </a:rPr>
              <a:t>пропущений</a:t>
            </a:r>
            <a:r>
              <a:rPr lang="ru-RU" sz="1200" dirty="0">
                <a:solidFill>
                  <a:srgbClr val="293A55"/>
                </a:solidFill>
                <a:latin typeface="+mj-lt"/>
              </a:rPr>
              <a:t> нею з </a:t>
            </a:r>
            <a:r>
              <a:rPr lang="ru-RU" sz="1200" dirty="0" err="1">
                <a:solidFill>
                  <a:srgbClr val="293A55"/>
                </a:solidFill>
                <a:latin typeface="+mj-lt"/>
              </a:rPr>
              <a:t>поважних</a:t>
            </a:r>
            <a:r>
              <a:rPr lang="ru-RU" sz="1200" dirty="0">
                <a:solidFill>
                  <a:srgbClr val="293A55"/>
                </a:solidFill>
                <a:latin typeface="+mj-lt"/>
              </a:rPr>
              <a:t> причин - через </a:t>
            </a:r>
            <a:r>
              <a:rPr lang="ru-RU" sz="1200" dirty="0" err="1">
                <a:solidFill>
                  <a:srgbClr val="293A55"/>
                </a:solidFill>
                <a:latin typeface="+mj-lt"/>
              </a:rPr>
              <a:t>особливий</a:t>
            </a:r>
            <a:r>
              <a:rPr lang="ru-RU" sz="1200" dirty="0">
                <a:solidFill>
                  <a:srgbClr val="293A55"/>
                </a:solidFill>
                <a:latin typeface="+mj-lt"/>
              </a:rPr>
              <a:t> режим </a:t>
            </a:r>
            <a:r>
              <a:rPr lang="ru-RU" sz="1200" dirty="0" err="1">
                <a:solidFill>
                  <a:srgbClr val="293A55"/>
                </a:solidFill>
                <a:latin typeface="+mj-lt"/>
              </a:rPr>
              <a:t>роботи</a:t>
            </a:r>
            <a:r>
              <a:rPr lang="ru-RU" sz="1200" dirty="0">
                <a:solidFill>
                  <a:srgbClr val="293A55"/>
                </a:solidFill>
                <a:latin typeface="+mj-lt"/>
              </a:rPr>
              <a:t> </a:t>
            </a:r>
            <a:r>
              <a:rPr lang="ru-RU" sz="1200" dirty="0" err="1">
                <a:solidFill>
                  <a:srgbClr val="293A55"/>
                </a:solidFill>
                <a:latin typeface="+mj-lt"/>
              </a:rPr>
              <a:t>нотаріальних</a:t>
            </a:r>
            <a:r>
              <a:rPr lang="ru-RU" sz="1200" dirty="0">
                <a:solidFill>
                  <a:srgbClr val="293A55"/>
                </a:solidFill>
                <a:latin typeface="+mj-lt"/>
              </a:rPr>
              <a:t> контор у </a:t>
            </a:r>
            <a:r>
              <a:rPr lang="ru-RU" sz="1200" dirty="0" err="1">
                <a:solidFill>
                  <a:srgbClr val="293A55"/>
                </a:solidFill>
                <a:latin typeface="+mj-lt"/>
              </a:rPr>
              <a:t>період</a:t>
            </a:r>
            <a:r>
              <a:rPr lang="ru-RU" sz="1200" dirty="0">
                <a:solidFill>
                  <a:srgbClr val="293A55"/>
                </a:solidFill>
                <a:latin typeface="+mj-lt"/>
              </a:rPr>
              <a:t> </a:t>
            </a:r>
            <a:r>
              <a:rPr lang="ru-RU" sz="1200" dirty="0" err="1">
                <a:solidFill>
                  <a:srgbClr val="293A55"/>
                </a:solidFill>
                <a:latin typeface="+mj-lt"/>
              </a:rPr>
              <a:t>дії</a:t>
            </a:r>
            <a:r>
              <a:rPr lang="ru-RU" sz="1200" dirty="0">
                <a:solidFill>
                  <a:srgbClr val="293A55"/>
                </a:solidFill>
                <a:latin typeface="+mj-lt"/>
              </a:rPr>
              <a:t> карантину та </a:t>
            </a:r>
            <a:r>
              <a:rPr lang="ru-RU" sz="1200" dirty="0" err="1">
                <a:solidFill>
                  <a:srgbClr val="293A55"/>
                </a:solidFill>
                <a:latin typeface="+mj-lt"/>
              </a:rPr>
              <a:t>незадовільний</a:t>
            </a:r>
            <a:r>
              <a:rPr lang="ru-RU" sz="1200" dirty="0">
                <a:solidFill>
                  <a:srgbClr val="293A55"/>
                </a:solidFill>
                <a:latin typeface="+mj-lt"/>
              </a:rPr>
              <a:t> стан </a:t>
            </a:r>
            <a:r>
              <a:rPr lang="ru-RU" sz="1200" dirty="0" err="1">
                <a:solidFill>
                  <a:srgbClr val="293A55"/>
                </a:solidFill>
                <a:latin typeface="+mj-lt"/>
              </a:rPr>
              <a:t>здоров'я</a:t>
            </a:r>
            <a:r>
              <a:rPr lang="ru-RU" sz="1200" dirty="0">
                <a:solidFill>
                  <a:srgbClr val="293A55"/>
                </a:solidFill>
                <a:latin typeface="+mj-lt"/>
              </a:rPr>
              <a:t> </a:t>
            </a:r>
            <a:r>
              <a:rPr lang="ru-RU" sz="1200" dirty="0" err="1">
                <a:solidFill>
                  <a:srgbClr val="293A55"/>
                </a:solidFill>
                <a:latin typeface="+mj-lt"/>
              </a:rPr>
              <a:t>її</a:t>
            </a:r>
            <a:r>
              <a:rPr lang="ru-RU" sz="1200" dirty="0">
                <a:solidFill>
                  <a:srgbClr val="293A55"/>
                </a:solidFill>
                <a:latin typeface="+mj-lt"/>
              </a:rPr>
              <a:t> </a:t>
            </a:r>
            <a:r>
              <a:rPr lang="ru-RU" sz="1200" dirty="0" err="1">
                <a:solidFill>
                  <a:srgbClr val="293A55"/>
                </a:solidFill>
                <a:latin typeface="+mj-lt"/>
              </a:rPr>
              <a:t>матері</a:t>
            </a:r>
            <a:r>
              <a:rPr lang="ru-RU" sz="1200" dirty="0">
                <a:solidFill>
                  <a:srgbClr val="293A55"/>
                </a:solidFill>
                <a:latin typeface="+mj-lt"/>
              </a:rPr>
              <a:t>.</a:t>
            </a:r>
          </a:p>
          <a:p>
            <a:pPr algn="just"/>
            <a:r>
              <a:rPr lang="ru-RU" sz="1200" dirty="0" err="1">
                <a:solidFill>
                  <a:srgbClr val="293A55"/>
                </a:solidFill>
                <a:latin typeface="+mj-lt"/>
              </a:rPr>
              <a:t>Водночас</a:t>
            </a:r>
            <a:r>
              <a:rPr lang="ru-RU" sz="1200" dirty="0">
                <a:solidFill>
                  <a:srgbClr val="293A55"/>
                </a:solidFill>
                <a:latin typeface="+mj-lt"/>
              </a:rPr>
              <a:t> </a:t>
            </a:r>
            <a:r>
              <a:rPr lang="ru-RU" sz="1200" dirty="0" err="1">
                <a:solidFill>
                  <a:srgbClr val="293A55"/>
                </a:solidFill>
                <a:latin typeface="+mj-lt"/>
              </a:rPr>
              <a:t>законодавство</a:t>
            </a:r>
            <a:r>
              <a:rPr lang="ru-RU" sz="1200" dirty="0">
                <a:solidFill>
                  <a:srgbClr val="293A55"/>
                </a:solidFill>
                <a:latin typeface="+mj-lt"/>
              </a:rPr>
              <a:t> не </a:t>
            </a:r>
            <a:r>
              <a:rPr lang="ru-RU" sz="1200" dirty="0" err="1">
                <a:solidFill>
                  <a:srgbClr val="293A55"/>
                </a:solidFill>
                <a:latin typeface="+mj-lt"/>
              </a:rPr>
              <a:t>передбачає</a:t>
            </a:r>
            <a:r>
              <a:rPr lang="ru-RU" sz="1200" dirty="0">
                <a:solidFill>
                  <a:srgbClr val="293A55"/>
                </a:solidFill>
                <a:latin typeface="+mj-lt"/>
              </a:rPr>
              <a:t> </a:t>
            </a:r>
            <a:r>
              <a:rPr lang="ru-RU" sz="1200" dirty="0" err="1">
                <a:solidFill>
                  <a:srgbClr val="293A55"/>
                </a:solidFill>
                <a:latin typeface="+mj-lt"/>
              </a:rPr>
              <a:t>визначення</a:t>
            </a:r>
            <a:r>
              <a:rPr lang="ru-RU" sz="1200" dirty="0">
                <a:solidFill>
                  <a:srgbClr val="293A55"/>
                </a:solidFill>
                <a:latin typeface="+mj-lt"/>
              </a:rPr>
              <a:t> </a:t>
            </a:r>
            <a:r>
              <a:rPr lang="ru-RU" sz="1200" dirty="0" err="1">
                <a:solidFill>
                  <a:srgbClr val="293A55"/>
                </a:solidFill>
                <a:latin typeface="+mj-lt"/>
              </a:rPr>
              <a:t>додаткового</a:t>
            </a:r>
            <a:r>
              <a:rPr lang="ru-RU" sz="1200" dirty="0">
                <a:solidFill>
                  <a:srgbClr val="293A55"/>
                </a:solidFill>
                <a:latin typeface="+mj-lt"/>
              </a:rPr>
              <a:t> строку для </a:t>
            </a:r>
            <a:r>
              <a:rPr lang="ru-RU" sz="1200" dirty="0" err="1">
                <a:solidFill>
                  <a:srgbClr val="293A55"/>
                </a:solidFill>
                <a:latin typeface="+mj-lt"/>
              </a:rPr>
              <a:t>відкликання</a:t>
            </a:r>
            <a:r>
              <a:rPr lang="ru-RU" sz="1200" dirty="0">
                <a:solidFill>
                  <a:srgbClr val="293A55"/>
                </a:solidFill>
                <a:latin typeface="+mj-lt"/>
              </a:rPr>
              <a:t> заяви про </a:t>
            </a:r>
            <a:r>
              <a:rPr lang="ru-RU" sz="1200" dirty="0" err="1">
                <a:solidFill>
                  <a:srgbClr val="293A55"/>
                </a:solidFill>
                <a:latin typeface="+mj-lt"/>
              </a:rPr>
              <a:t>відмову</a:t>
            </a:r>
            <a:r>
              <a:rPr lang="ru-RU" sz="1200" dirty="0">
                <a:solidFill>
                  <a:srgbClr val="293A55"/>
                </a:solidFill>
                <a:latin typeface="+mj-lt"/>
              </a:rPr>
              <a:t> </a:t>
            </a:r>
            <a:r>
              <a:rPr lang="ru-RU" sz="1200" dirty="0" err="1">
                <a:solidFill>
                  <a:srgbClr val="293A55"/>
                </a:solidFill>
                <a:latin typeface="+mj-lt"/>
              </a:rPr>
              <a:t>від</a:t>
            </a:r>
            <a:r>
              <a:rPr lang="ru-RU" sz="1200" dirty="0">
                <a:solidFill>
                  <a:srgbClr val="293A55"/>
                </a:solidFill>
                <a:latin typeface="+mj-lt"/>
              </a:rPr>
              <a:t> </a:t>
            </a:r>
            <a:r>
              <a:rPr lang="ru-RU" sz="1200" dirty="0" err="1">
                <a:solidFill>
                  <a:srgbClr val="293A55"/>
                </a:solidFill>
                <a:latin typeface="+mj-lt"/>
              </a:rPr>
              <a:t>прийняття</a:t>
            </a:r>
            <a:r>
              <a:rPr lang="ru-RU" sz="1200" dirty="0">
                <a:solidFill>
                  <a:srgbClr val="293A55"/>
                </a:solidFill>
                <a:latin typeface="+mj-lt"/>
              </a:rPr>
              <a:t> </a:t>
            </a:r>
            <a:r>
              <a:rPr lang="ru-RU" sz="1200" dirty="0" err="1">
                <a:solidFill>
                  <a:srgbClr val="293A55"/>
                </a:solidFill>
                <a:latin typeface="+mj-lt"/>
              </a:rPr>
              <a:t>спадщини</a:t>
            </a:r>
            <a:r>
              <a:rPr lang="ru-RU" sz="1200" dirty="0">
                <a:solidFill>
                  <a:srgbClr val="293A55"/>
                </a:solidFill>
                <a:latin typeface="+mj-lt"/>
              </a:rPr>
              <a:t> за </a:t>
            </a:r>
            <a:r>
              <a:rPr lang="ru-RU" sz="1200" dirty="0" err="1">
                <a:solidFill>
                  <a:srgbClr val="293A55"/>
                </a:solidFill>
                <a:latin typeface="+mj-lt"/>
              </a:rPr>
              <a:t>заповітом</a:t>
            </a:r>
            <a:r>
              <a:rPr lang="ru-RU" sz="1200" dirty="0">
                <a:solidFill>
                  <a:srgbClr val="293A55"/>
                </a:solidFill>
                <a:latin typeface="+mj-lt"/>
              </a:rPr>
              <a:t>. </a:t>
            </a:r>
            <a:r>
              <a:rPr lang="ru-RU" sz="1200" dirty="0" err="1">
                <a:solidFill>
                  <a:srgbClr val="293A55"/>
                </a:solidFill>
                <a:latin typeface="+mj-lt"/>
              </a:rPr>
              <a:t>Отже</a:t>
            </a:r>
            <a:r>
              <a:rPr lang="ru-RU" sz="1200" dirty="0">
                <a:solidFill>
                  <a:srgbClr val="293A55"/>
                </a:solidFill>
                <a:latin typeface="+mj-lt"/>
              </a:rPr>
              <a:t>, </a:t>
            </a:r>
            <a:r>
              <a:rPr lang="ru-RU" sz="1200" dirty="0" err="1">
                <a:solidFill>
                  <a:srgbClr val="293A55"/>
                </a:solidFill>
                <a:latin typeface="+mj-lt"/>
              </a:rPr>
              <a:t>твердження</a:t>
            </a:r>
            <a:r>
              <a:rPr lang="ru-RU" sz="1200" dirty="0">
                <a:solidFill>
                  <a:srgbClr val="293A55"/>
                </a:solidFill>
                <a:latin typeface="+mj-lt"/>
              </a:rPr>
              <a:t> </a:t>
            </a:r>
            <a:r>
              <a:rPr lang="ru-RU" sz="1200" dirty="0" err="1">
                <a:solidFill>
                  <a:srgbClr val="293A55"/>
                </a:solidFill>
                <a:latin typeface="+mj-lt"/>
              </a:rPr>
              <a:t>заявника</a:t>
            </a:r>
            <a:r>
              <a:rPr lang="ru-RU" sz="1200" dirty="0">
                <a:solidFill>
                  <a:srgbClr val="293A55"/>
                </a:solidFill>
                <a:latin typeface="+mj-lt"/>
              </a:rPr>
              <a:t> про </a:t>
            </a:r>
            <a:r>
              <a:rPr lang="ru-RU" sz="1200" dirty="0" err="1">
                <a:solidFill>
                  <a:srgbClr val="293A55"/>
                </a:solidFill>
                <a:latin typeface="+mj-lt"/>
              </a:rPr>
              <a:t>поважність</a:t>
            </a:r>
            <a:r>
              <a:rPr lang="ru-RU" sz="1200" dirty="0">
                <a:solidFill>
                  <a:srgbClr val="293A55"/>
                </a:solidFill>
                <a:latin typeface="+mj-lt"/>
              </a:rPr>
              <a:t> причини пропуску нею строку для </a:t>
            </a:r>
            <a:r>
              <a:rPr lang="ru-RU" sz="1200" dirty="0" err="1">
                <a:solidFill>
                  <a:srgbClr val="293A55"/>
                </a:solidFill>
                <a:latin typeface="+mj-lt"/>
              </a:rPr>
              <a:t>звернення</a:t>
            </a:r>
            <a:r>
              <a:rPr lang="ru-RU" sz="1200" dirty="0">
                <a:solidFill>
                  <a:srgbClr val="293A55"/>
                </a:solidFill>
                <a:latin typeface="+mj-lt"/>
              </a:rPr>
              <a:t> до </a:t>
            </a:r>
            <a:r>
              <a:rPr lang="ru-RU" sz="1200" dirty="0" err="1">
                <a:solidFill>
                  <a:srgbClr val="293A55"/>
                </a:solidFill>
                <a:latin typeface="+mj-lt"/>
              </a:rPr>
              <a:t>нотаріуса</a:t>
            </a:r>
            <a:r>
              <a:rPr lang="ru-RU" sz="1200" dirty="0">
                <a:solidFill>
                  <a:srgbClr val="293A55"/>
                </a:solidFill>
                <a:latin typeface="+mj-lt"/>
              </a:rPr>
              <a:t> (</a:t>
            </a:r>
            <a:r>
              <a:rPr lang="ru-RU" sz="1200" dirty="0" err="1">
                <a:solidFill>
                  <a:srgbClr val="293A55"/>
                </a:solidFill>
                <a:latin typeface="+mj-lt"/>
              </a:rPr>
              <a:t>нотаріальної</a:t>
            </a:r>
            <a:r>
              <a:rPr lang="ru-RU" sz="1200" dirty="0">
                <a:solidFill>
                  <a:srgbClr val="293A55"/>
                </a:solidFill>
                <a:latin typeface="+mj-lt"/>
              </a:rPr>
              <a:t> </a:t>
            </a:r>
            <a:r>
              <a:rPr lang="ru-RU" sz="1200" dirty="0" err="1">
                <a:solidFill>
                  <a:srgbClr val="293A55"/>
                </a:solidFill>
                <a:latin typeface="+mj-lt"/>
              </a:rPr>
              <a:t>контори</a:t>
            </a:r>
            <a:r>
              <a:rPr lang="ru-RU" sz="1200" dirty="0">
                <a:solidFill>
                  <a:srgbClr val="293A55"/>
                </a:solidFill>
                <a:latin typeface="+mj-lt"/>
              </a:rPr>
              <a:t>) </a:t>
            </a:r>
            <a:r>
              <a:rPr lang="ru-RU" sz="1200" dirty="0" err="1">
                <a:solidFill>
                  <a:srgbClr val="293A55"/>
                </a:solidFill>
                <a:latin typeface="+mj-lt"/>
              </a:rPr>
              <a:t>із</a:t>
            </a:r>
            <a:r>
              <a:rPr lang="ru-RU" sz="1200" dirty="0">
                <a:solidFill>
                  <a:srgbClr val="293A55"/>
                </a:solidFill>
                <a:latin typeface="+mj-lt"/>
              </a:rPr>
              <a:t> такою </a:t>
            </a:r>
            <a:r>
              <a:rPr lang="ru-RU" sz="1200" dirty="0" err="1">
                <a:solidFill>
                  <a:srgbClr val="293A55"/>
                </a:solidFill>
                <a:latin typeface="+mj-lt"/>
              </a:rPr>
              <a:t>заявою</a:t>
            </a:r>
            <a:r>
              <a:rPr lang="ru-RU" sz="1200" dirty="0">
                <a:solidFill>
                  <a:srgbClr val="293A55"/>
                </a:solidFill>
                <a:latin typeface="+mj-lt"/>
              </a:rPr>
              <a:t> через </a:t>
            </a:r>
            <a:r>
              <a:rPr lang="ru-RU" sz="1200" dirty="0" err="1">
                <a:solidFill>
                  <a:srgbClr val="293A55"/>
                </a:solidFill>
                <a:latin typeface="+mj-lt"/>
              </a:rPr>
              <a:t>необхідність</a:t>
            </a:r>
            <a:r>
              <a:rPr lang="ru-RU" sz="1200" dirty="0">
                <a:solidFill>
                  <a:srgbClr val="293A55"/>
                </a:solidFill>
                <a:latin typeface="+mj-lt"/>
              </a:rPr>
              <a:t> </a:t>
            </a:r>
            <a:r>
              <a:rPr lang="ru-RU" sz="1200" dirty="0" err="1">
                <a:solidFill>
                  <a:srgbClr val="293A55"/>
                </a:solidFill>
                <a:latin typeface="+mj-lt"/>
              </a:rPr>
              <a:t>самоізоляції</a:t>
            </a:r>
            <a:r>
              <a:rPr lang="ru-RU" sz="1200" dirty="0">
                <a:solidFill>
                  <a:srgbClr val="293A55"/>
                </a:solidFill>
                <a:latin typeface="+mj-lt"/>
              </a:rPr>
              <a:t> та </a:t>
            </a:r>
            <a:r>
              <a:rPr lang="ru-RU" sz="1200" dirty="0" err="1">
                <a:solidFill>
                  <a:srgbClr val="293A55"/>
                </a:solidFill>
                <a:latin typeface="+mj-lt"/>
              </a:rPr>
              <a:t>похилий</a:t>
            </a:r>
            <a:r>
              <a:rPr lang="ru-RU" sz="1200" dirty="0">
                <a:solidFill>
                  <a:srgbClr val="293A55"/>
                </a:solidFill>
                <a:latin typeface="+mj-lt"/>
              </a:rPr>
              <a:t> </a:t>
            </a:r>
            <a:r>
              <a:rPr lang="ru-RU" sz="1200" dirty="0" err="1">
                <a:solidFill>
                  <a:srgbClr val="293A55"/>
                </a:solidFill>
                <a:latin typeface="+mj-lt"/>
              </a:rPr>
              <a:t>вік</a:t>
            </a:r>
            <a:r>
              <a:rPr lang="ru-RU" sz="1200" dirty="0">
                <a:solidFill>
                  <a:srgbClr val="293A55"/>
                </a:solidFill>
                <a:latin typeface="+mj-lt"/>
              </a:rPr>
              <a:t> </a:t>
            </a:r>
            <a:r>
              <a:rPr lang="ru-RU" sz="1200" dirty="0" err="1">
                <a:solidFill>
                  <a:srgbClr val="293A55"/>
                </a:solidFill>
                <a:latin typeface="+mj-lt"/>
              </a:rPr>
              <a:t>її</a:t>
            </a:r>
            <a:r>
              <a:rPr lang="ru-RU" sz="1200" dirty="0">
                <a:solidFill>
                  <a:srgbClr val="293A55"/>
                </a:solidFill>
                <a:latin typeface="+mj-lt"/>
              </a:rPr>
              <a:t> </a:t>
            </a:r>
            <a:r>
              <a:rPr lang="ru-RU" sz="1200" dirty="0" err="1">
                <a:solidFill>
                  <a:srgbClr val="293A55"/>
                </a:solidFill>
                <a:latin typeface="+mj-lt"/>
              </a:rPr>
              <a:t>матері</a:t>
            </a:r>
            <a:r>
              <a:rPr lang="ru-RU" sz="1200" dirty="0">
                <a:solidFill>
                  <a:srgbClr val="293A55"/>
                </a:solidFill>
                <a:latin typeface="+mj-lt"/>
              </a:rPr>
              <a:t> не </a:t>
            </a:r>
            <a:r>
              <a:rPr lang="ru-RU" sz="1200" dirty="0" err="1">
                <a:solidFill>
                  <a:srgbClr val="293A55"/>
                </a:solidFill>
                <a:latin typeface="+mj-lt"/>
              </a:rPr>
              <a:t>може</a:t>
            </a:r>
            <a:r>
              <a:rPr lang="ru-RU" sz="1200" dirty="0">
                <a:solidFill>
                  <a:srgbClr val="293A55"/>
                </a:solidFill>
                <a:latin typeface="+mj-lt"/>
              </a:rPr>
              <a:t> бути </a:t>
            </a:r>
            <a:r>
              <a:rPr lang="ru-RU" sz="1200" dirty="0" err="1">
                <a:solidFill>
                  <a:srgbClr val="293A55"/>
                </a:solidFill>
                <a:latin typeface="+mj-lt"/>
              </a:rPr>
              <a:t>підставою</a:t>
            </a:r>
            <a:r>
              <a:rPr lang="ru-RU" sz="1200" dirty="0">
                <a:solidFill>
                  <a:srgbClr val="293A55"/>
                </a:solidFill>
                <a:latin typeface="+mj-lt"/>
              </a:rPr>
              <a:t> для </a:t>
            </a:r>
            <a:r>
              <a:rPr lang="ru-RU" sz="1200" dirty="0" err="1">
                <a:solidFill>
                  <a:srgbClr val="293A55"/>
                </a:solidFill>
                <a:latin typeface="+mj-lt"/>
              </a:rPr>
              <a:t>задоволення</a:t>
            </a:r>
            <a:r>
              <a:rPr lang="ru-RU" sz="1200" dirty="0">
                <a:solidFill>
                  <a:srgbClr val="293A55"/>
                </a:solidFill>
                <a:latin typeface="+mj-lt"/>
              </a:rPr>
              <a:t> </a:t>
            </a:r>
            <a:r>
              <a:rPr lang="ru-RU" sz="1200" dirty="0" err="1">
                <a:solidFill>
                  <a:srgbClr val="293A55"/>
                </a:solidFill>
                <a:latin typeface="+mj-lt"/>
              </a:rPr>
              <a:t>її</a:t>
            </a:r>
            <a:r>
              <a:rPr lang="ru-RU" sz="1200" dirty="0">
                <a:solidFill>
                  <a:srgbClr val="293A55"/>
                </a:solidFill>
                <a:latin typeface="+mj-lt"/>
              </a:rPr>
              <a:t> </a:t>
            </a:r>
            <a:r>
              <a:rPr lang="ru-RU" sz="1200" dirty="0" err="1">
                <a:solidFill>
                  <a:srgbClr val="293A55"/>
                </a:solidFill>
                <a:latin typeface="+mj-lt"/>
              </a:rPr>
              <a:t>позовних</a:t>
            </a:r>
            <a:r>
              <a:rPr lang="ru-RU" sz="1200" dirty="0">
                <a:solidFill>
                  <a:srgbClr val="293A55"/>
                </a:solidFill>
                <a:latin typeface="+mj-lt"/>
              </a:rPr>
              <a:t> </a:t>
            </a:r>
            <a:r>
              <a:rPr lang="ru-RU" sz="1200" dirty="0" err="1">
                <a:solidFill>
                  <a:srgbClr val="293A55"/>
                </a:solidFill>
                <a:latin typeface="+mj-lt"/>
              </a:rPr>
              <a:t>вимог</a:t>
            </a:r>
            <a:r>
              <a:rPr lang="ru-RU" sz="1200" dirty="0">
                <a:solidFill>
                  <a:srgbClr val="293A55"/>
                </a:solidFill>
                <a:latin typeface="+mj-lt"/>
              </a:rPr>
              <a:t>, а </a:t>
            </a:r>
            <a:r>
              <a:rPr lang="ru-RU" sz="1200" dirty="0" err="1">
                <a:solidFill>
                  <a:srgbClr val="293A55"/>
                </a:solidFill>
                <a:latin typeface="+mj-lt"/>
              </a:rPr>
              <a:t>застосування</a:t>
            </a:r>
            <a:r>
              <a:rPr lang="ru-RU" sz="1200" dirty="0">
                <a:solidFill>
                  <a:srgbClr val="293A55"/>
                </a:solidFill>
                <a:latin typeface="+mj-lt"/>
              </a:rPr>
              <a:t> як </a:t>
            </a:r>
            <a:r>
              <a:rPr lang="ru-RU" sz="1200" dirty="0" err="1">
                <a:solidFill>
                  <a:srgbClr val="293A55"/>
                </a:solidFill>
                <a:latin typeface="+mj-lt"/>
              </a:rPr>
              <a:t>аналогії</a:t>
            </a:r>
            <a:r>
              <a:rPr lang="ru-RU" sz="1200" dirty="0">
                <a:solidFill>
                  <a:srgbClr val="293A55"/>
                </a:solidFill>
                <a:latin typeface="+mj-lt"/>
              </a:rPr>
              <a:t> закону </a:t>
            </a:r>
            <a:r>
              <a:rPr lang="ru-RU" sz="1200" dirty="0" err="1">
                <a:solidFill>
                  <a:srgbClr val="00ADFA"/>
                </a:solidFill>
                <a:latin typeface="+mj-lt"/>
                <a:hlinkClick r:id="rId3"/>
              </a:rPr>
              <a:t>частини</a:t>
            </a:r>
            <a:r>
              <a:rPr lang="ru-RU" sz="1200" dirty="0">
                <a:solidFill>
                  <a:srgbClr val="00ADFA"/>
                </a:solidFill>
                <a:latin typeface="+mj-lt"/>
                <a:hlinkClick r:id="rId3"/>
              </a:rPr>
              <a:t> </a:t>
            </a:r>
            <a:r>
              <a:rPr lang="ru-RU" sz="1200" dirty="0" err="1">
                <a:solidFill>
                  <a:srgbClr val="00ADFA"/>
                </a:solidFill>
                <a:latin typeface="+mj-lt"/>
                <a:hlinkClick r:id="rId3"/>
              </a:rPr>
              <a:t>третьої</a:t>
            </a:r>
            <a:r>
              <a:rPr lang="ru-RU" sz="1200" dirty="0">
                <a:solidFill>
                  <a:srgbClr val="00ADFA"/>
                </a:solidFill>
                <a:latin typeface="+mj-lt"/>
                <a:hlinkClick r:id="rId3"/>
              </a:rPr>
              <a:t> </a:t>
            </a:r>
            <a:r>
              <a:rPr lang="ru-RU" sz="1200" dirty="0" err="1">
                <a:solidFill>
                  <a:srgbClr val="00ADFA"/>
                </a:solidFill>
                <a:latin typeface="+mj-lt"/>
                <a:hlinkClick r:id="rId3"/>
              </a:rPr>
              <a:t>статті</a:t>
            </a:r>
            <a:r>
              <a:rPr lang="ru-RU" sz="1200" dirty="0">
                <a:solidFill>
                  <a:srgbClr val="00ADFA"/>
                </a:solidFill>
                <a:latin typeface="+mj-lt"/>
                <a:hlinkClick r:id="rId3"/>
              </a:rPr>
              <a:t> 1272 ЦК </a:t>
            </a:r>
            <a:r>
              <a:rPr lang="ru-RU" sz="1200" dirty="0" err="1">
                <a:solidFill>
                  <a:srgbClr val="00ADFA"/>
                </a:solidFill>
                <a:latin typeface="+mj-lt"/>
                <a:hlinkClick r:id="rId3"/>
              </a:rPr>
              <a:t>України</a:t>
            </a:r>
            <a:r>
              <a:rPr lang="ru-RU" sz="1200" dirty="0">
                <a:solidFill>
                  <a:srgbClr val="293A55"/>
                </a:solidFill>
                <a:latin typeface="+mj-lt"/>
              </a:rPr>
              <a:t> (за </a:t>
            </a:r>
            <a:r>
              <a:rPr lang="ru-RU" sz="1200" dirty="0" err="1">
                <a:solidFill>
                  <a:srgbClr val="293A55"/>
                </a:solidFill>
                <a:latin typeface="+mj-lt"/>
              </a:rPr>
              <a:t>позовом</a:t>
            </a:r>
            <a:r>
              <a:rPr lang="ru-RU" sz="1200" dirty="0">
                <a:solidFill>
                  <a:srgbClr val="293A55"/>
                </a:solidFill>
                <a:latin typeface="+mj-lt"/>
              </a:rPr>
              <a:t> </a:t>
            </a:r>
            <a:r>
              <a:rPr lang="ru-RU" sz="1200" dirty="0" err="1">
                <a:solidFill>
                  <a:srgbClr val="293A55"/>
                </a:solidFill>
                <a:latin typeface="+mj-lt"/>
              </a:rPr>
              <a:t>спадкоємця</a:t>
            </a:r>
            <a:r>
              <a:rPr lang="ru-RU" sz="1200" dirty="0">
                <a:solidFill>
                  <a:srgbClr val="293A55"/>
                </a:solidFill>
                <a:latin typeface="+mj-lt"/>
              </a:rPr>
              <a:t>, </a:t>
            </a:r>
            <a:r>
              <a:rPr lang="ru-RU" sz="1200" dirty="0" err="1">
                <a:solidFill>
                  <a:srgbClr val="293A55"/>
                </a:solidFill>
                <a:latin typeface="+mj-lt"/>
              </a:rPr>
              <a:t>який</a:t>
            </a:r>
            <a:r>
              <a:rPr lang="ru-RU" sz="1200" dirty="0">
                <a:solidFill>
                  <a:srgbClr val="293A55"/>
                </a:solidFill>
                <a:latin typeface="+mj-lt"/>
              </a:rPr>
              <a:t> пропустив строк для </a:t>
            </a:r>
            <a:r>
              <a:rPr lang="ru-RU" sz="1200" dirty="0" err="1">
                <a:solidFill>
                  <a:srgbClr val="293A55"/>
                </a:solidFill>
                <a:latin typeface="+mj-lt"/>
              </a:rPr>
              <a:t>прийняття</a:t>
            </a:r>
            <a:r>
              <a:rPr lang="ru-RU" sz="1200" dirty="0">
                <a:solidFill>
                  <a:srgbClr val="293A55"/>
                </a:solidFill>
                <a:latin typeface="+mj-lt"/>
              </a:rPr>
              <a:t> </a:t>
            </a:r>
            <a:r>
              <a:rPr lang="ru-RU" sz="1200" dirty="0" err="1">
                <a:solidFill>
                  <a:srgbClr val="293A55"/>
                </a:solidFill>
                <a:latin typeface="+mj-lt"/>
              </a:rPr>
              <a:t>спадщини</a:t>
            </a:r>
            <a:r>
              <a:rPr lang="ru-RU" sz="1200" dirty="0">
                <a:solidFill>
                  <a:srgbClr val="293A55"/>
                </a:solidFill>
                <a:latin typeface="+mj-lt"/>
              </a:rPr>
              <a:t> з </a:t>
            </a:r>
            <a:r>
              <a:rPr lang="ru-RU" sz="1200" dirty="0" err="1">
                <a:solidFill>
                  <a:srgbClr val="293A55"/>
                </a:solidFill>
                <a:latin typeface="+mj-lt"/>
              </a:rPr>
              <a:t>поважної</a:t>
            </a:r>
            <a:r>
              <a:rPr lang="ru-RU" sz="1200" dirty="0">
                <a:solidFill>
                  <a:srgbClr val="293A55"/>
                </a:solidFill>
                <a:latin typeface="+mj-lt"/>
              </a:rPr>
              <a:t> причини, суд </a:t>
            </a:r>
            <a:r>
              <a:rPr lang="ru-RU" sz="1200" dirty="0" err="1">
                <a:solidFill>
                  <a:srgbClr val="293A55"/>
                </a:solidFill>
                <a:latin typeface="+mj-lt"/>
              </a:rPr>
              <a:t>може</a:t>
            </a:r>
            <a:r>
              <a:rPr lang="ru-RU" sz="1200" dirty="0">
                <a:solidFill>
                  <a:srgbClr val="293A55"/>
                </a:solidFill>
                <a:latin typeface="+mj-lt"/>
              </a:rPr>
              <a:t> </a:t>
            </a:r>
            <a:r>
              <a:rPr lang="ru-RU" sz="1200" dirty="0" err="1">
                <a:solidFill>
                  <a:srgbClr val="293A55"/>
                </a:solidFill>
                <a:latin typeface="+mj-lt"/>
              </a:rPr>
              <a:t>визначити</a:t>
            </a:r>
            <a:r>
              <a:rPr lang="ru-RU" sz="1200" dirty="0">
                <a:solidFill>
                  <a:srgbClr val="293A55"/>
                </a:solidFill>
                <a:latin typeface="+mj-lt"/>
              </a:rPr>
              <a:t> </a:t>
            </a:r>
            <a:r>
              <a:rPr lang="ru-RU" sz="1200" dirty="0" err="1">
                <a:solidFill>
                  <a:srgbClr val="293A55"/>
                </a:solidFill>
                <a:latin typeface="+mj-lt"/>
              </a:rPr>
              <a:t>йому</a:t>
            </a:r>
            <a:r>
              <a:rPr lang="ru-RU" sz="1200" dirty="0">
                <a:solidFill>
                  <a:srgbClr val="293A55"/>
                </a:solidFill>
                <a:latin typeface="+mj-lt"/>
              </a:rPr>
              <a:t> </a:t>
            </a:r>
            <a:r>
              <a:rPr lang="ru-RU" sz="1200" dirty="0" err="1">
                <a:solidFill>
                  <a:srgbClr val="293A55"/>
                </a:solidFill>
                <a:latin typeface="+mj-lt"/>
              </a:rPr>
              <a:t>додатковий</a:t>
            </a:r>
            <a:r>
              <a:rPr lang="ru-RU" sz="1200" dirty="0">
                <a:solidFill>
                  <a:srgbClr val="293A55"/>
                </a:solidFill>
                <a:latin typeface="+mj-lt"/>
              </a:rPr>
              <a:t> строк, </a:t>
            </a:r>
            <a:r>
              <a:rPr lang="ru-RU" sz="1200" dirty="0" err="1">
                <a:solidFill>
                  <a:srgbClr val="293A55"/>
                </a:solidFill>
                <a:latin typeface="+mj-lt"/>
              </a:rPr>
              <a:t>достатній</a:t>
            </a:r>
            <a:r>
              <a:rPr lang="ru-RU" sz="1200" dirty="0">
                <a:solidFill>
                  <a:srgbClr val="293A55"/>
                </a:solidFill>
                <a:latin typeface="+mj-lt"/>
              </a:rPr>
              <a:t> для </a:t>
            </a:r>
            <a:r>
              <a:rPr lang="ru-RU" sz="1200" dirty="0" err="1">
                <a:solidFill>
                  <a:srgbClr val="293A55"/>
                </a:solidFill>
                <a:latin typeface="+mj-lt"/>
              </a:rPr>
              <a:t>подання</a:t>
            </a:r>
            <a:r>
              <a:rPr lang="ru-RU" sz="1200" dirty="0">
                <a:solidFill>
                  <a:srgbClr val="293A55"/>
                </a:solidFill>
                <a:latin typeface="+mj-lt"/>
              </a:rPr>
              <a:t> ним заяви про </a:t>
            </a:r>
            <a:r>
              <a:rPr lang="ru-RU" sz="1200" dirty="0" err="1">
                <a:solidFill>
                  <a:srgbClr val="293A55"/>
                </a:solidFill>
                <a:latin typeface="+mj-lt"/>
              </a:rPr>
              <a:t>прийняття</a:t>
            </a:r>
            <a:r>
              <a:rPr lang="ru-RU" sz="1200" dirty="0">
                <a:solidFill>
                  <a:srgbClr val="293A55"/>
                </a:solidFill>
                <a:latin typeface="+mj-lt"/>
              </a:rPr>
              <a:t> </a:t>
            </a:r>
            <a:r>
              <a:rPr lang="ru-RU" sz="1200" dirty="0" err="1">
                <a:solidFill>
                  <a:srgbClr val="293A55"/>
                </a:solidFill>
                <a:latin typeface="+mj-lt"/>
              </a:rPr>
              <a:t>спадщини</a:t>
            </a:r>
            <a:r>
              <a:rPr lang="ru-RU" sz="1200" dirty="0">
                <a:solidFill>
                  <a:srgbClr val="293A55"/>
                </a:solidFill>
                <a:latin typeface="+mj-lt"/>
              </a:rPr>
              <a:t>) у </a:t>
            </a:r>
            <a:r>
              <a:rPr lang="ru-RU" sz="1200" dirty="0" err="1">
                <a:solidFill>
                  <a:srgbClr val="293A55"/>
                </a:solidFill>
                <a:latin typeface="+mj-lt"/>
              </a:rPr>
              <a:t>цьому</a:t>
            </a:r>
            <a:r>
              <a:rPr lang="ru-RU" sz="1200" dirty="0">
                <a:solidFill>
                  <a:srgbClr val="293A55"/>
                </a:solidFill>
                <a:latin typeface="+mj-lt"/>
              </a:rPr>
              <a:t> </a:t>
            </a:r>
            <a:r>
              <a:rPr lang="ru-RU" sz="1200" dirty="0" err="1">
                <a:solidFill>
                  <a:srgbClr val="293A55"/>
                </a:solidFill>
                <a:latin typeface="+mj-lt"/>
              </a:rPr>
              <a:t>випадку</a:t>
            </a:r>
            <a:r>
              <a:rPr lang="ru-RU" sz="1200" dirty="0">
                <a:solidFill>
                  <a:srgbClr val="293A55"/>
                </a:solidFill>
                <a:latin typeface="+mj-lt"/>
              </a:rPr>
              <a:t> є </a:t>
            </a:r>
            <a:r>
              <a:rPr lang="ru-RU" sz="1200" dirty="0" err="1">
                <a:solidFill>
                  <a:srgbClr val="293A55"/>
                </a:solidFill>
                <a:latin typeface="+mj-lt"/>
              </a:rPr>
              <a:t>неправильним</a:t>
            </a:r>
            <a:r>
              <a:rPr lang="ru-RU" sz="1200" dirty="0">
                <a:solidFill>
                  <a:srgbClr val="293A55"/>
                </a:solidFill>
                <a:latin typeface="+mj-lt"/>
              </a:rPr>
              <a:t> </a:t>
            </a:r>
            <a:r>
              <a:rPr lang="ru-RU" sz="1200" dirty="0" err="1">
                <a:solidFill>
                  <a:srgbClr val="293A55"/>
                </a:solidFill>
                <a:latin typeface="+mj-lt"/>
              </a:rPr>
              <a:t>застосуванням</a:t>
            </a:r>
            <a:r>
              <a:rPr lang="ru-RU" sz="1200" dirty="0">
                <a:solidFill>
                  <a:srgbClr val="293A55"/>
                </a:solidFill>
                <a:latin typeface="+mj-lt"/>
              </a:rPr>
              <a:t> судом </a:t>
            </a:r>
            <a:r>
              <a:rPr lang="ru-RU" sz="1200" dirty="0" err="1">
                <a:solidFill>
                  <a:srgbClr val="293A55"/>
                </a:solidFill>
                <a:latin typeface="+mj-lt"/>
              </a:rPr>
              <a:t>першої</a:t>
            </a:r>
            <a:r>
              <a:rPr lang="ru-RU" sz="1200" dirty="0">
                <a:solidFill>
                  <a:srgbClr val="293A55"/>
                </a:solidFill>
                <a:latin typeface="+mj-lt"/>
              </a:rPr>
              <a:t> </a:t>
            </a:r>
            <a:r>
              <a:rPr lang="ru-RU" sz="1200" dirty="0" err="1">
                <a:solidFill>
                  <a:srgbClr val="293A55"/>
                </a:solidFill>
                <a:latin typeface="+mj-lt"/>
              </a:rPr>
              <a:t>інстанції</a:t>
            </a:r>
            <a:r>
              <a:rPr lang="ru-RU" sz="1200" dirty="0">
                <a:solidFill>
                  <a:srgbClr val="293A55"/>
                </a:solidFill>
                <a:latin typeface="+mj-lt"/>
              </a:rPr>
              <a:t> норм </a:t>
            </a:r>
            <a:r>
              <a:rPr lang="ru-RU" sz="1200" dirty="0" err="1">
                <a:solidFill>
                  <a:srgbClr val="293A55"/>
                </a:solidFill>
                <a:latin typeface="+mj-lt"/>
              </a:rPr>
              <a:t>матеріального</a:t>
            </a:r>
            <a:r>
              <a:rPr lang="ru-RU" sz="1200" dirty="0">
                <a:solidFill>
                  <a:srgbClr val="293A55"/>
                </a:solidFill>
                <a:latin typeface="+mj-lt"/>
              </a:rPr>
              <a:t> права, </a:t>
            </a:r>
            <a:r>
              <a:rPr lang="ru-RU" sz="1200" dirty="0" err="1">
                <a:solidFill>
                  <a:srgbClr val="293A55"/>
                </a:solidFill>
                <a:latin typeface="+mj-lt"/>
              </a:rPr>
              <a:t>обґрунтованого</a:t>
            </a:r>
            <a:r>
              <a:rPr lang="ru-RU" sz="1200" dirty="0">
                <a:solidFill>
                  <a:srgbClr val="293A55"/>
                </a:solidFill>
                <a:latin typeface="+mj-lt"/>
              </a:rPr>
              <a:t> </a:t>
            </a:r>
            <a:r>
              <a:rPr lang="ru-RU" sz="1200" dirty="0" err="1">
                <a:solidFill>
                  <a:srgbClr val="293A55"/>
                </a:solidFill>
                <a:latin typeface="+mj-lt"/>
              </a:rPr>
              <a:t>висновку</a:t>
            </a:r>
            <a:r>
              <a:rPr lang="ru-RU" sz="1200" dirty="0">
                <a:solidFill>
                  <a:srgbClr val="293A55"/>
                </a:solidFill>
                <a:latin typeface="+mj-lt"/>
              </a:rPr>
              <a:t> про </a:t>
            </a:r>
            <a:r>
              <a:rPr lang="ru-RU" sz="1200" dirty="0" err="1">
                <a:solidFill>
                  <a:srgbClr val="293A55"/>
                </a:solidFill>
                <a:latin typeface="+mj-lt"/>
              </a:rPr>
              <a:t>що</a:t>
            </a:r>
            <a:r>
              <a:rPr lang="ru-RU" sz="1200" dirty="0">
                <a:solidFill>
                  <a:srgbClr val="293A55"/>
                </a:solidFill>
                <a:latin typeface="+mj-lt"/>
              </a:rPr>
              <a:t> </a:t>
            </a:r>
            <a:r>
              <a:rPr lang="ru-RU" sz="1200" dirty="0" err="1">
                <a:solidFill>
                  <a:srgbClr val="293A55"/>
                </a:solidFill>
                <a:latin typeface="+mj-lt"/>
              </a:rPr>
              <a:t>дійшов</a:t>
            </a:r>
            <a:r>
              <a:rPr lang="ru-RU" sz="1200" dirty="0">
                <a:solidFill>
                  <a:srgbClr val="293A55"/>
                </a:solidFill>
                <a:latin typeface="+mj-lt"/>
              </a:rPr>
              <a:t> </a:t>
            </a:r>
            <a:r>
              <a:rPr lang="ru-RU" sz="1200" dirty="0" err="1">
                <a:solidFill>
                  <a:srgbClr val="293A55"/>
                </a:solidFill>
                <a:latin typeface="+mj-lt"/>
              </a:rPr>
              <a:t>апеляційний</a:t>
            </a:r>
            <a:r>
              <a:rPr lang="ru-RU" sz="1200" dirty="0">
                <a:solidFill>
                  <a:srgbClr val="293A55"/>
                </a:solidFill>
                <a:latin typeface="+mj-lt"/>
              </a:rPr>
              <a:t> суд, </a:t>
            </a:r>
            <a:r>
              <a:rPr lang="ru-RU" sz="1200" dirty="0" err="1">
                <a:solidFill>
                  <a:srgbClr val="293A55"/>
                </a:solidFill>
                <a:latin typeface="+mj-lt"/>
              </a:rPr>
              <a:t>із</a:t>
            </a:r>
            <a:r>
              <a:rPr lang="ru-RU" sz="1200" dirty="0">
                <a:solidFill>
                  <a:srgbClr val="293A55"/>
                </a:solidFill>
                <a:latin typeface="+mj-lt"/>
              </a:rPr>
              <a:t> </a:t>
            </a:r>
            <a:r>
              <a:rPr lang="ru-RU" sz="1200" dirty="0" err="1">
                <a:solidFill>
                  <a:srgbClr val="293A55"/>
                </a:solidFill>
                <a:latin typeface="+mj-lt"/>
              </a:rPr>
              <a:t>чим</a:t>
            </a:r>
            <a:r>
              <a:rPr lang="ru-RU" sz="1200" dirty="0">
                <a:solidFill>
                  <a:srgbClr val="293A55"/>
                </a:solidFill>
                <a:latin typeface="+mj-lt"/>
              </a:rPr>
              <a:t> </a:t>
            </a:r>
            <a:r>
              <a:rPr lang="ru-RU" sz="1200" dirty="0" err="1">
                <a:solidFill>
                  <a:srgbClr val="293A55"/>
                </a:solidFill>
                <a:latin typeface="+mj-lt"/>
              </a:rPr>
              <a:t>також</a:t>
            </a:r>
            <a:r>
              <a:rPr lang="ru-RU" sz="1200" dirty="0">
                <a:solidFill>
                  <a:srgbClr val="293A55"/>
                </a:solidFill>
                <a:latin typeface="+mj-lt"/>
              </a:rPr>
              <a:t> </a:t>
            </a:r>
            <a:r>
              <a:rPr lang="ru-RU" sz="1200" dirty="0" err="1">
                <a:solidFill>
                  <a:srgbClr val="293A55"/>
                </a:solidFill>
                <a:latin typeface="+mj-lt"/>
              </a:rPr>
              <a:t>погодився</a:t>
            </a:r>
            <a:r>
              <a:rPr lang="ru-RU" sz="1200" dirty="0">
                <a:solidFill>
                  <a:srgbClr val="293A55"/>
                </a:solidFill>
                <a:latin typeface="+mj-lt"/>
              </a:rPr>
              <a:t> </a:t>
            </a:r>
            <a:r>
              <a:rPr lang="ru-RU" sz="1200" dirty="0" err="1">
                <a:solidFill>
                  <a:srgbClr val="293A55"/>
                </a:solidFill>
                <a:latin typeface="+mj-lt"/>
              </a:rPr>
              <a:t>Верховний</a:t>
            </a:r>
            <a:r>
              <a:rPr lang="ru-RU" sz="1200" dirty="0">
                <a:solidFill>
                  <a:srgbClr val="293A55"/>
                </a:solidFill>
                <a:latin typeface="+mj-lt"/>
              </a:rPr>
              <a:t> Суд.</a:t>
            </a:r>
          </a:p>
          <a:p>
            <a:pPr algn="just"/>
            <a:r>
              <a:rPr lang="ru-RU" sz="1200" dirty="0">
                <a:solidFill>
                  <a:srgbClr val="293A55"/>
                </a:solidFill>
                <a:latin typeface="+mj-lt"/>
              </a:rPr>
              <a:t>При </a:t>
            </a:r>
            <a:r>
              <a:rPr lang="ru-RU" sz="1200" dirty="0" err="1">
                <a:solidFill>
                  <a:srgbClr val="293A55"/>
                </a:solidFill>
                <a:latin typeface="+mj-lt"/>
              </a:rPr>
              <a:t>застосуванні</a:t>
            </a:r>
            <a:r>
              <a:rPr lang="ru-RU" sz="1200" dirty="0">
                <a:solidFill>
                  <a:srgbClr val="293A55"/>
                </a:solidFill>
                <a:latin typeface="+mj-lt"/>
              </a:rPr>
              <a:t> правил про </a:t>
            </a:r>
            <a:r>
              <a:rPr lang="ru-RU" sz="1200" dirty="0" err="1">
                <a:solidFill>
                  <a:srgbClr val="293A55"/>
                </a:solidFill>
                <a:latin typeface="+mj-lt"/>
              </a:rPr>
              <a:t>аналогію</a:t>
            </a:r>
            <a:r>
              <a:rPr lang="ru-RU" sz="1200" dirty="0">
                <a:solidFill>
                  <a:srgbClr val="293A55"/>
                </a:solidFill>
                <a:latin typeface="+mj-lt"/>
              </a:rPr>
              <a:t> закону </a:t>
            </a:r>
            <a:r>
              <a:rPr lang="ru-RU" sz="1200" dirty="0" err="1">
                <a:solidFill>
                  <a:srgbClr val="293A55"/>
                </a:solidFill>
                <a:latin typeface="+mj-lt"/>
              </a:rPr>
              <a:t>варто</a:t>
            </a:r>
            <a:r>
              <a:rPr lang="ru-RU" sz="1200" dirty="0">
                <a:solidFill>
                  <a:srgbClr val="293A55"/>
                </a:solidFill>
                <a:latin typeface="+mj-lt"/>
              </a:rPr>
              <a:t>, перш за все, </a:t>
            </a:r>
            <a:r>
              <a:rPr lang="ru-RU" sz="1200" dirty="0" err="1">
                <a:solidFill>
                  <a:srgbClr val="293A55"/>
                </a:solidFill>
                <a:latin typeface="+mj-lt"/>
              </a:rPr>
              <a:t>з'ясувати</a:t>
            </a:r>
            <a:r>
              <a:rPr lang="ru-RU" sz="1200" dirty="0">
                <a:solidFill>
                  <a:srgbClr val="293A55"/>
                </a:solidFill>
                <a:latin typeface="+mj-lt"/>
              </a:rPr>
              <a:t> характер </a:t>
            </a:r>
            <a:r>
              <a:rPr lang="ru-RU" sz="1200" dirty="0" err="1">
                <a:solidFill>
                  <a:srgbClr val="293A55"/>
                </a:solidFill>
                <a:latin typeface="+mj-lt"/>
              </a:rPr>
              <a:t>спірних</a:t>
            </a:r>
            <a:r>
              <a:rPr lang="ru-RU" sz="1200" dirty="0">
                <a:solidFill>
                  <a:srgbClr val="293A55"/>
                </a:solidFill>
                <a:latin typeface="+mj-lt"/>
              </a:rPr>
              <a:t> </a:t>
            </a:r>
            <a:r>
              <a:rPr lang="ru-RU" sz="1200" dirty="0" err="1">
                <a:solidFill>
                  <a:srgbClr val="293A55"/>
                </a:solidFill>
                <a:latin typeface="+mj-lt"/>
              </a:rPr>
              <a:t>суспільних</a:t>
            </a:r>
            <a:r>
              <a:rPr lang="ru-RU" sz="1200" dirty="0">
                <a:solidFill>
                  <a:srgbClr val="293A55"/>
                </a:solidFill>
                <a:latin typeface="+mj-lt"/>
              </a:rPr>
              <a:t> </a:t>
            </a:r>
            <a:r>
              <a:rPr lang="ru-RU" sz="1200" dirty="0" err="1">
                <a:solidFill>
                  <a:srgbClr val="293A55"/>
                </a:solidFill>
                <a:latin typeface="+mj-lt"/>
              </a:rPr>
              <a:t>відносин</a:t>
            </a:r>
            <a:r>
              <a:rPr lang="ru-RU" sz="1200" dirty="0">
                <a:solidFill>
                  <a:srgbClr val="293A55"/>
                </a:solidFill>
                <a:latin typeface="+mj-lt"/>
              </a:rPr>
              <a:t>, а </a:t>
            </a:r>
            <a:r>
              <a:rPr lang="ru-RU" sz="1200" dirty="0" err="1">
                <a:solidFill>
                  <a:srgbClr val="293A55"/>
                </a:solidFill>
                <a:latin typeface="+mj-lt"/>
              </a:rPr>
              <a:t>саме</a:t>
            </a:r>
            <a:r>
              <a:rPr lang="ru-RU" sz="1200" dirty="0">
                <a:solidFill>
                  <a:srgbClr val="293A55"/>
                </a:solidFill>
                <a:latin typeface="+mj-lt"/>
              </a:rPr>
              <a:t>: </a:t>
            </a:r>
            <a:r>
              <a:rPr lang="ru-RU" sz="1200" dirty="0" err="1">
                <a:solidFill>
                  <a:srgbClr val="293A55"/>
                </a:solidFill>
                <a:latin typeface="+mj-lt"/>
              </a:rPr>
              <a:t>чи</a:t>
            </a:r>
            <a:r>
              <a:rPr lang="ru-RU" sz="1200" dirty="0">
                <a:solidFill>
                  <a:srgbClr val="293A55"/>
                </a:solidFill>
                <a:latin typeface="+mj-lt"/>
              </a:rPr>
              <a:t> є </a:t>
            </a:r>
            <a:r>
              <a:rPr lang="ru-RU" sz="1200" dirty="0" err="1">
                <a:solidFill>
                  <a:srgbClr val="293A55"/>
                </a:solidFill>
                <a:latin typeface="+mj-lt"/>
              </a:rPr>
              <a:t>ці</a:t>
            </a:r>
            <a:r>
              <a:rPr lang="ru-RU" sz="1200" dirty="0">
                <a:solidFill>
                  <a:srgbClr val="293A55"/>
                </a:solidFill>
                <a:latin typeface="+mj-lt"/>
              </a:rPr>
              <a:t> </a:t>
            </a:r>
            <a:r>
              <a:rPr lang="ru-RU" sz="1200" dirty="0" err="1">
                <a:solidFill>
                  <a:srgbClr val="293A55"/>
                </a:solidFill>
                <a:latin typeface="+mj-lt"/>
              </a:rPr>
              <a:t>відносини</a:t>
            </a:r>
            <a:r>
              <a:rPr lang="ru-RU" sz="1200" dirty="0">
                <a:solidFill>
                  <a:srgbClr val="293A55"/>
                </a:solidFill>
                <a:latin typeface="+mj-lt"/>
              </a:rPr>
              <a:t> </a:t>
            </a:r>
            <a:r>
              <a:rPr lang="ru-RU" sz="1200" dirty="0" err="1">
                <a:solidFill>
                  <a:srgbClr val="293A55"/>
                </a:solidFill>
                <a:latin typeface="+mj-lt"/>
              </a:rPr>
              <a:t>цивільними</a:t>
            </a:r>
            <a:r>
              <a:rPr lang="ru-RU" sz="1200" dirty="0">
                <a:solidFill>
                  <a:srgbClr val="293A55"/>
                </a:solidFill>
                <a:latin typeface="+mj-lt"/>
              </a:rPr>
              <a:t> </a:t>
            </a:r>
            <a:r>
              <a:rPr lang="ru-RU" sz="1200" dirty="0" err="1">
                <a:solidFill>
                  <a:srgbClr val="293A55"/>
                </a:solidFill>
                <a:latin typeface="+mj-lt"/>
              </a:rPr>
              <a:t>договірними</a:t>
            </a:r>
            <a:r>
              <a:rPr lang="ru-RU" sz="1200" dirty="0">
                <a:solidFill>
                  <a:srgbClr val="293A55"/>
                </a:solidFill>
                <a:latin typeface="+mj-lt"/>
              </a:rPr>
              <a:t>, </a:t>
            </a:r>
            <a:r>
              <a:rPr lang="ru-RU" sz="1200" dirty="0" err="1">
                <a:solidFill>
                  <a:srgbClr val="293A55"/>
                </a:solidFill>
                <a:latin typeface="+mj-lt"/>
              </a:rPr>
              <a:t>чи</a:t>
            </a:r>
            <a:r>
              <a:rPr lang="ru-RU" sz="1200" dirty="0">
                <a:solidFill>
                  <a:srgbClr val="293A55"/>
                </a:solidFill>
                <a:latin typeface="+mj-lt"/>
              </a:rPr>
              <a:t> </a:t>
            </a:r>
            <a:r>
              <a:rPr lang="ru-RU" sz="1200" dirty="0" err="1">
                <a:solidFill>
                  <a:srgbClr val="293A55"/>
                </a:solidFill>
                <a:latin typeface="+mj-lt"/>
              </a:rPr>
              <a:t>ні</a:t>
            </a:r>
            <a:r>
              <a:rPr lang="ru-RU" sz="1200" dirty="0">
                <a:solidFill>
                  <a:srgbClr val="293A55"/>
                </a:solidFill>
                <a:latin typeface="+mj-lt"/>
              </a:rPr>
              <a:t>. </a:t>
            </a:r>
            <a:r>
              <a:rPr lang="ru-RU" sz="1200" dirty="0" err="1">
                <a:solidFill>
                  <a:srgbClr val="293A55"/>
                </a:solidFill>
                <a:latin typeface="+mj-lt"/>
              </a:rPr>
              <a:t>Якщо</a:t>
            </a:r>
            <a:r>
              <a:rPr lang="ru-RU" sz="1200" dirty="0">
                <a:solidFill>
                  <a:srgbClr val="293A55"/>
                </a:solidFill>
                <a:latin typeface="+mj-lt"/>
              </a:rPr>
              <a:t> </a:t>
            </a:r>
            <a:r>
              <a:rPr lang="ru-RU" sz="1200" dirty="0" err="1">
                <a:solidFill>
                  <a:srgbClr val="293A55"/>
                </a:solidFill>
                <a:latin typeface="+mj-lt"/>
              </a:rPr>
              <a:t>спірні</a:t>
            </a:r>
            <a:r>
              <a:rPr lang="ru-RU" sz="1200" dirty="0">
                <a:solidFill>
                  <a:srgbClr val="293A55"/>
                </a:solidFill>
                <a:latin typeface="+mj-lt"/>
              </a:rPr>
              <a:t> </a:t>
            </a:r>
            <a:r>
              <a:rPr lang="ru-RU" sz="1200" dirty="0" err="1">
                <a:solidFill>
                  <a:srgbClr val="293A55"/>
                </a:solidFill>
                <a:latin typeface="+mj-lt"/>
              </a:rPr>
              <a:t>цивільні</a:t>
            </a:r>
            <a:r>
              <a:rPr lang="ru-RU" sz="1200" dirty="0">
                <a:solidFill>
                  <a:srgbClr val="293A55"/>
                </a:solidFill>
                <a:latin typeface="+mj-lt"/>
              </a:rPr>
              <a:t> </a:t>
            </a:r>
            <a:r>
              <a:rPr lang="ru-RU" sz="1200" dirty="0" err="1">
                <a:solidFill>
                  <a:srgbClr val="293A55"/>
                </a:solidFill>
                <a:latin typeface="+mj-lt"/>
              </a:rPr>
              <a:t>відносини</a:t>
            </a:r>
            <a:r>
              <a:rPr lang="ru-RU" sz="1200" dirty="0">
                <a:solidFill>
                  <a:srgbClr val="293A55"/>
                </a:solidFill>
                <a:latin typeface="+mj-lt"/>
              </a:rPr>
              <a:t> є </a:t>
            </a:r>
            <a:r>
              <a:rPr lang="ru-RU" sz="1200" dirty="0" err="1">
                <a:solidFill>
                  <a:srgbClr val="293A55"/>
                </a:solidFill>
                <a:latin typeface="+mj-lt"/>
              </a:rPr>
              <a:t>договірними</a:t>
            </a:r>
            <a:r>
              <a:rPr lang="ru-RU" sz="1200" dirty="0">
                <a:solidFill>
                  <a:srgbClr val="293A55"/>
                </a:solidFill>
                <a:latin typeface="+mj-lt"/>
              </a:rPr>
              <a:t>, прогалина в </a:t>
            </a:r>
            <a:r>
              <a:rPr lang="ru-RU" sz="1200" dirty="0" err="1">
                <a:solidFill>
                  <a:srgbClr val="293A55"/>
                </a:solidFill>
                <a:latin typeface="+mj-lt"/>
              </a:rPr>
              <a:t>законодавстві</a:t>
            </a:r>
            <a:r>
              <a:rPr lang="ru-RU" sz="1200" dirty="0">
                <a:solidFill>
                  <a:srgbClr val="293A55"/>
                </a:solidFill>
                <a:latin typeface="+mj-lt"/>
              </a:rPr>
              <a:t> </a:t>
            </a:r>
            <a:r>
              <a:rPr lang="ru-RU" sz="1200" dirty="0" err="1">
                <a:solidFill>
                  <a:srgbClr val="293A55"/>
                </a:solidFill>
                <a:latin typeface="+mj-lt"/>
              </a:rPr>
              <a:t>матиме</a:t>
            </a:r>
            <a:r>
              <a:rPr lang="ru-RU" sz="1200" dirty="0">
                <a:solidFill>
                  <a:srgbClr val="293A55"/>
                </a:solidFill>
                <a:latin typeface="+mj-lt"/>
              </a:rPr>
              <a:t> </a:t>
            </a:r>
            <a:r>
              <a:rPr lang="ru-RU" sz="1200" dirty="0" err="1">
                <a:solidFill>
                  <a:srgbClr val="293A55"/>
                </a:solidFill>
                <a:latin typeface="+mj-lt"/>
              </a:rPr>
              <a:t>місце</a:t>
            </a:r>
            <a:r>
              <a:rPr lang="ru-RU" sz="1200" dirty="0">
                <a:solidFill>
                  <a:srgbClr val="293A55"/>
                </a:solidFill>
                <a:latin typeface="+mj-lt"/>
              </a:rPr>
              <a:t> </a:t>
            </a:r>
            <a:r>
              <a:rPr lang="ru-RU" sz="1200" dirty="0" err="1">
                <a:solidFill>
                  <a:srgbClr val="293A55"/>
                </a:solidFill>
                <a:latin typeface="+mj-lt"/>
              </a:rPr>
              <a:t>лише</a:t>
            </a:r>
            <a:r>
              <a:rPr lang="ru-RU" sz="1200" dirty="0">
                <a:solidFill>
                  <a:srgbClr val="293A55"/>
                </a:solidFill>
                <a:latin typeface="+mj-lt"/>
              </a:rPr>
              <a:t> </a:t>
            </a:r>
            <a:r>
              <a:rPr lang="ru-RU" sz="1200" dirty="0" err="1">
                <a:solidFill>
                  <a:srgbClr val="293A55"/>
                </a:solidFill>
                <a:latin typeface="+mj-lt"/>
              </a:rPr>
              <a:t>тоді</a:t>
            </a:r>
            <a:r>
              <a:rPr lang="ru-RU" sz="1200" dirty="0">
                <a:solidFill>
                  <a:srgbClr val="293A55"/>
                </a:solidFill>
                <a:latin typeface="+mj-lt"/>
              </a:rPr>
              <a:t>, коли у </a:t>
            </a:r>
            <a:r>
              <a:rPr lang="ru-RU" sz="1200" dirty="0">
                <a:solidFill>
                  <a:srgbClr val="00ADFA"/>
                </a:solidFill>
                <a:latin typeface="+mj-lt"/>
                <a:hlinkClick r:id="rId4"/>
              </a:rPr>
              <a:t>ЦК </a:t>
            </a:r>
            <a:r>
              <a:rPr lang="ru-RU" sz="1200" dirty="0" err="1">
                <a:solidFill>
                  <a:srgbClr val="00ADFA"/>
                </a:solidFill>
                <a:latin typeface="+mj-lt"/>
                <a:hlinkClick r:id="rId4"/>
              </a:rPr>
              <a:t>України</a:t>
            </a:r>
            <a:r>
              <a:rPr lang="ru-RU" sz="1200" dirty="0">
                <a:solidFill>
                  <a:srgbClr val="293A55"/>
                </a:solidFill>
                <a:latin typeface="+mj-lt"/>
              </a:rPr>
              <a:t>, </a:t>
            </a:r>
            <a:r>
              <a:rPr lang="ru-RU" sz="1200" dirty="0" err="1">
                <a:solidFill>
                  <a:srgbClr val="293A55"/>
                </a:solidFill>
                <a:latin typeface="+mj-lt"/>
              </a:rPr>
              <a:t>інших</a:t>
            </a:r>
            <a:r>
              <a:rPr lang="ru-RU" sz="1200" dirty="0">
                <a:solidFill>
                  <a:srgbClr val="293A55"/>
                </a:solidFill>
                <a:latin typeface="+mj-lt"/>
              </a:rPr>
              <a:t> актах </a:t>
            </a:r>
            <a:r>
              <a:rPr lang="ru-RU" sz="1200" dirty="0" err="1">
                <a:solidFill>
                  <a:srgbClr val="293A55"/>
                </a:solidFill>
                <a:latin typeface="+mj-lt"/>
              </a:rPr>
              <a:t>цивільного</a:t>
            </a:r>
            <a:r>
              <a:rPr lang="ru-RU" sz="1200" dirty="0">
                <a:solidFill>
                  <a:srgbClr val="293A55"/>
                </a:solidFill>
                <a:latin typeface="+mj-lt"/>
              </a:rPr>
              <a:t> </a:t>
            </a:r>
            <a:r>
              <a:rPr lang="ru-RU" sz="1200" dirty="0" err="1">
                <a:solidFill>
                  <a:srgbClr val="293A55"/>
                </a:solidFill>
                <a:latin typeface="+mj-lt"/>
              </a:rPr>
              <a:t>законодавства</a:t>
            </a:r>
            <a:r>
              <a:rPr lang="ru-RU" sz="1200" dirty="0">
                <a:solidFill>
                  <a:srgbClr val="293A55"/>
                </a:solidFill>
                <a:latin typeface="+mj-lt"/>
              </a:rPr>
              <a:t>, </a:t>
            </a:r>
            <a:r>
              <a:rPr lang="ru-RU" sz="1200" dirty="0" err="1">
                <a:solidFill>
                  <a:srgbClr val="293A55"/>
                </a:solidFill>
                <a:latin typeface="+mj-lt"/>
              </a:rPr>
              <a:t>передбачених</a:t>
            </a:r>
            <a:r>
              <a:rPr lang="ru-RU" sz="1200" dirty="0">
                <a:solidFill>
                  <a:srgbClr val="293A55"/>
                </a:solidFill>
                <a:latin typeface="+mj-lt"/>
              </a:rPr>
              <a:t> </a:t>
            </a:r>
            <a:r>
              <a:rPr lang="ru-RU" sz="1200" dirty="0" err="1">
                <a:solidFill>
                  <a:srgbClr val="00ADFA"/>
                </a:solidFill>
                <a:latin typeface="+mj-lt"/>
                <a:hlinkClick r:id="rId5"/>
              </a:rPr>
              <a:t>статтею</a:t>
            </a:r>
            <a:r>
              <a:rPr lang="ru-RU" sz="1200" dirty="0">
                <a:solidFill>
                  <a:srgbClr val="00ADFA"/>
                </a:solidFill>
                <a:latin typeface="+mj-lt"/>
                <a:hlinkClick r:id="rId5"/>
              </a:rPr>
              <a:t> 4 ЦК </a:t>
            </a:r>
            <a:r>
              <a:rPr lang="ru-RU" sz="1200" dirty="0" err="1">
                <a:solidFill>
                  <a:srgbClr val="00ADFA"/>
                </a:solidFill>
                <a:latin typeface="+mj-lt"/>
                <a:hlinkClick r:id="rId5"/>
              </a:rPr>
              <a:t>України</a:t>
            </a:r>
            <a:r>
              <a:rPr lang="ru-RU" sz="1200" dirty="0">
                <a:solidFill>
                  <a:srgbClr val="293A55"/>
                </a:solidFill>
                <a:latin typeface="+mj-lt"/>
              </a:rPr>
              <a:t>, а </a:t>
            </a:r>
            <a:r>
              <a:rPr lang="ru-RU" sz="1200" dirty="0" err="1">
                <a:solidFill>
                  <a:srgbClr val="293A55"/>
                </a:solidFill>
                <a:latin typeface="+mj-lt"/>
              </a:rPr>
              <a:t>також</a:t>
            </a:r>
            <a:r>
              <a:rPr lang="ru-RU" sz="1200" dirty="0">
                <a:solidFill>
                  <a:srgbClr val="293A55"/>
                </a:solidFill>
                <a:latin typeface="+mj-lt"/>
              </a:rPr>
              <a:t> у </a:t>
            </a:r>
            <a:r>
              <a:rPr lang="ru-RU" sz="1200" dirty="0" err="1">
                <a:solidFill>
                  <a:srgbClr val="293A55"/>
                </a:solidFill>
                <a:latin typeface="+mj-lt"/>
              </a:rPr>
              <a:t>договорі</a:t>
            </a:r>
            <a:r>
              <a:rPr lang="ru-RU" sz="1200" dirty="0">
                <a:solidFill>
                  <a:srgbClr val="293A55"/>
                </a:solidFill>
                <a:latin typeface="+mj-lt"/>
              </a:rPr>
              <a:t>, </a:t>
            </a:r>
            <a:r>
              <a:rPr lang="ru-RU" sz="1200" dirty="0" err="1">
                <a:solidFill>
                  <a:srgbClr val="293A55"/>
                </a:solidFill>
                <a:latin typeface="+mj-lt"/>
              </a:rPr>
              <a:t>укладеному</a:t>
            </a:r>
            <a:r>
              <a:rPr lang="ru-RU" sz="1200" dirty="0">
                <a:solidFill>
                  <a:srgbClr val="293A55"/>
                </a:solidFill>
                <a:latin typeface="+mj-lt"/>
              </a:rPr>
              <a:t> </a:t>
            </a:r>
            <a:r>
              <a:rPr lang="ru-RU" sz="1200" dirty="0" err="1">
                <a:solidFill>
                  <a:srgbClr val="293A55"/>
                </a:solidFill>
                <a:latin typeface="+mj-lt"/>
              </a:rPr>
              <a:t>учасниками</a:t>
            </a:r>
            <a:r>
              <a:rPr lang="ru-RU" sz="1200" dirty="0">
                <a:solidFill>
                  <a:srgbClr val="293A55"/>
                </a:solidFill>
                <a:latin typeface="+mj-lt"/>
              </a:rPr>
              <a:t> </a:t>
            </a:r>
            <a:r>
              <a:rPr lang="ru-RU" sz="1200" dirty="0" err="1">
                <a:solidFill>
                  <a:srgbClr val="293A55"/>
                </a:solidFill>
                <a:latin typeface="+mj-lt"/>
              </a:rPr>
              <a:t>цих</a:t>
            </a:r>
            <a:r>
              <a:rPr lang="ru-RU" sz="1200" dirty="0">
                <a:solidFill>
                  <a:srgbClr val="293A55"/>
                </a:solidFill>
                <a:latin typeface="+mj-lt"/>
              </a:rPr>
              <a:t> </a:t>
            </a:r>
            <a:r>
              <a:rPr lang="ru-RU" sz="1200" dirty="0" err="1">
                <a:solidFill>
                  <a:srgbClr val="293A55"/>
                </a:solidFill>
                <a:latin typeface="+mj-lt"/>
              </a:rPr>
              <a:t>відносин</a:t>
            </a:r>
            <a:r>
              <a:rPr lang="ru-RU" sz="1200" dirty="0">
                <a:solidFill>
                  <a:srgbClr val="293A55"/>
                </a:solidFill>
                <a:latin typeface="+mj-lt"/>
              </a:rPr>
              <a:t>, </a:t>
            </a:r>
            <a:r>
              <a:rPr lang="ru-RU" sz="1200" dirty="0" err="1">
                <a:solidFill>
                  <a:srgbClr val="293A55"/>
                </a:solidFill>
                <a:latin typeface="+mj-lt"/>
              </a:rPr>
              <a:t>відсутньою</a:t>
            </a:r>
            <a:r>
              <a:rPr lang="ru-RU" sz="1200" dirty="0">
                <a:solidFill>
                  <a:srgbClr val="293A55"/>
                </a:solidFill>
                <a:latin typeface="+mj-lt"/>
              </a:rPr>
              <a:t> є норма права, </a:t>
            </a:r>
            <a:r>
              <a:rPr lang="ru-RU" sz="1200" dirty="0" err="1">
                <a:solidFill>
                  <a:srgbClr val="293A55"/>
                </a:solidFill>
                <a:latin typeface="+mj-lt"/>
              </a:rPr>
              <a:t>що</a:t>
            </a:r>
            <a:r>
              <a:rPr lang="ru-RU" sz="1200" dirty="0">
                <a:solidFill>
                  <a:srgbClr val="293A55"/>
                </a:solidFill>
                <a:latin typeface="+mj-lt"/>
              </a:rPr>
              <a:t> </a:t>
            </a:r>
            <a:r>
              <a:rPr lang="ru-RU" sz="1200" dirty="0" err="1">
                <a:solidFill>
                  <a:srgbClr val="293A55"/>
                </a:solidFill>
                <a:latin typeface="+mj-lt"/>
              </a:rPr>
              <a:t>спрямована</a:t>
            </a:r>
            <a:r>
              <a:rPr lang="ru-RU" sz="1200" dirty="0">
                <a:solidFill>
                  <a:srgbClr val="293A55"/>
                </a:solidFill>
                <a:latin typeface="+mj-lt"/>
              </a:rPr>
              <a:t> на </a:t>
            </a:r>
            <a:r>
              <a:rPr lang="ru-RU" sz="1200" dirty="0" err="1">
                <a:solidFill>
                  <a:srgbClr val="293A55"/>
                </a:solidFill>
                <a:latin typeface="+mj-lt"/>
              </a:rPr>
              <a:t>врегулювання</a:t>
            </a:r>
            <a:r>
              <a:rPr lang="ru-RU" sz="1200" dirty="0">
                <a:solidFill>
                  <a:srgbClr val="293A55"/>
                </a:solidFill>
                <a:latin typeface="+mj-lt"/>
              </a:rPr>
              <a:t> </a:t>
            </a:r>
            <a:r>
              <a:rPr lang="ru-RU" sz="1200" dirty="0" err="1">
                <a:solidFill>
                  <a:srgbClr val="293A55"/>
                </a:solidFill>
                <a:latin typeface="+mj-lt"/>
              </a:rPr>
              <a:t>зазначених</a:t>
            </a:r>
            <a:r>
              <a:rPr lang="ru-RU" sz="1200" dirty="0">
                <a:solidFill>
                  <a:srgbClr val="293A55"/>
                </a:solidFill>
                <a:latin typeface="+mj-lt"/>
              </a:rPr>
              <a:t> </a:t>
            </a:r>
            <a:r>
              <a:rPr lang="ru-RU" sz="1200" dirty="0" err="1">
                <a:solidFill>
                  <a:srgbClr val="293A55"/>
                </a:solidFill>
                <a:latin typeface="+mj-lt"/>
              </a:rPr>
              <a:t>договірних</a:t>
            </a:r>
            <a:r>
              <a:rPr lang="ru-RU" sz="1200" dirty="0">
                <a:solidFill>
                  <a:srgbClr val="293A55"/>
                </a:solidFill>
                <a:latin typeface="+mj-lt"/>
              </a:rPr>
              <a:t> </a:t>
            </a:r>
            <a:r>
              <a:rPr lang="ru-RU" sz="1200" dirty="0" err="1">
                <a:solidFill>
                  <a:srgbClr val="293A55"/>
                </a:solidFill>
                <a:latin typeface="+mj-lt"/>
              </a:rPr>
              <a:t>цивільних</a:t>
            </a:r>
            <a:r>
              <a:rPr lang="ru-RU" sz="1200" dirty="0">
                <a:solidFill>
                  <a:srgbClr val="293A55"/>
                </a:solidFill>
                <a:latin typeface="+mj-lt"/>
              </a:rPr>
              <a:t> </a:t>
            </a:r>
            <a:r>
              <a:rPr lang="ru-RU" sz="1200" dirty="0" err="1">
                <a:solidFill>
                  <a:srgbClr val="293A55"/>
                </a:solidFill>
                <a:latin typeface="+mj-lt"/>
              </a:rPr>
              <a:t>відносин</a:t>
            </a:r>
            <a:r>
              <a:rPr lang="ru-RU" sz="1200" dirty="0">
                <a:solidFill>
                  <a:srgbClr val="293A55"/>
                </a:solidFill>
                <a:latin typeface="+mj-lt"/>
              </a:rPr>
              <a:t>. </a:t>
            </a:r>
            <a:r>
              <a:rPr lang="ru-RU" sz="1200" dirty="0" err="1">
                <a:solidFill>
                  <a:srgbClr val="293A55"/>
                </a:solidFill>
                <a:latin typeface="+mj-lt"/>
              </a:rPr>
              <a:t>Якщо</a:t>
            </a:r>
            <a:r>
              <a:rPr lang="ru-RU" sz="1200" dirty="0">
                <a:solidFill>
                  <a:srgbClr val="293A55"/>
                </a:solidFill>
                <a:latin typeface="+mj-lt"/>
              </a:rPr>
              <a:t> </a:t>
            </a:r>
            <a:r>
              <a:rPr lang="ru-RU" sz="1200" dirty="0" err="1">
                <a:solidFill>
                  <a:srgbClr val="293A55"/>
                </a:solidFill>
                <a:latin typeface="+mj-lt"/>
              </a:rPr>
              <a:t>спірні</a:t>
            </a:r>
            <a:r>
              <a:rPr lang="ru-RU" sz="1200" dirty="0">
                <a:solidFill>
                  <a:srgbClr val="293A55"/>
                </a:solidFill>
                <a:latin typeface="+mj-lt"/>
              </a:rPr>
              <a:t> </a:t>
            </a:r>
            <a:r>
              <a:rPr lang="ru-RU" sz="1200" dirty="0" err="1">
                <a:solidFill>
                  <a:srgbClr val="293A55"/>
                </a:solidFill>
                <a:latin typeface="+mj-lt"/>
              </a:rPr>
              <a:t>цивільні</a:t>
            </a:r>
            <a:r>
              <a:rPr lang="ru-RU" sz="1200" dirty="0">
                <a:solidFill>
                  <a:srgbClr val="293A55"/>
                </a:solidFill>
                <a:latin typeface="+mj-lt"/>
              </a:rPr>
              <a:t> </a:t>
            </a:r>
            <a:r>
              <a:rPr lang="ru-RU" sz="1200" dirty="0" err="1">
                <a:solidFill>
                  <a:srgbClr val="293A55"/>
                </a:solidFill>
                <a:latin typeface="+mj-lt"/>
              </a:rPr>
              <a:t>відносини</a:t>
            </a:r>
            <a:r>
              <a:rPr lang="ru-RU" sz="1200" dirty="0">
                <a:solidFill>
                  <a:srgbClr val="293A55"/>
                </a:solidFill>
                <a:latin typeface="+mj-lt"/>
              </a:rPr>
              <a:t> не є </a:t>
            </a:r>
            <a:r>
              <a:rPr lang="ru-RU" sz="1200" dirty="0" err="1">
                <a:solidFill>
                  <a:srgbClr val="293A55"/>
                </a:solidFill>
                <a:latin typeface="+mj-lt"/>
              </a:rPr>
              <a:t>договірними</a:t>
            </a:r>
            <a:r>
              <a:rPr lang="ru-RU" sz="1200" dirty="0">
                <a:solidFill>
                  <a:srgbClr val="293A55"/>
                </a:solidFill>
                <a:latin typeface="+mj-lt"/>
              </a:rPr>
              <a:t>, прогалина в </a:t>
            </a:r>
            <a:r>
              <a:rPr lang="ru-RU" sz="1200" dirty="0" err="1">
                <a:solidFill>
                  <a:srgbClr val="293A55"/>
                </a:solidFill>
                <a:latin typeface="+mj-lt"/>
              </a:rPr>
              <a:t>законодавстві</a:t>
            </a:r>
            <a:r>
              <a:rPr lang="ru-RU" sz="1200" dirty="0">
                <a:solidFill>
                  <a:srgbClr val="293A55"/>
                </a:solidFill>
                <a:latin typeface="+mj-lt"/>
              </a:rPr>
              <a:t> </a:t>
            </a:r>
            <a:r>
              <a:rPr lang="ru-RU" sz="1200" dirty="0" err="1">
                <a:solidFill>
                  <a:srgbClr val="293A55"/>
                </a:solidFill>
                <a:latin typeface="+mj-lt"/>
              </a:rPr>
              <a:t>матиме</a:t>
            </a:r>
            <a:r>
              <a:rPr lang="ru-RU" sz="1200" dirty="0">
                <a:solidFill>
                  <a:srgbClr val="293A55"/>
                </a:solidFill>
                <a:latin typeface="+mj-lt"/>
              </a:rPr>
              <a:t> </a:t>
            </a:r>
            <a:r>
              <a:rPr lang="ru-RU" sz="1200" dirty="0" err="1">
                <a:solidFill>
                  <a:srgbClr val="293A55"/>
                </a:solidFill>
                <a:latin typeface="+mj-lt"/>
              </a:rPr>
              <a:t>місце</a:t>
            </a:r>
            <a:r>
              <a:rPr lang="ru-RU" sz="1200" dirty="0">
                <a:solidFill>
                  <a:srgbClr val="293A55"/>
                </a:solidFill>
                <a:latin typeface="+mj-lt"/>
              </a:rPr>
              <a:t> </a:t>
            </a:r>
            <a:r>
              <a:rPr lang="ru-RU" sz="1200" dirty="0" err="1">
                <a:solidFill>
                  <a:srgbClr val="293A55"/>
                </a:solidFill>
                <a:latin typeface="+mj-lt"/>
              </a:rPr>
              <a:t>тоді</a:t>
            </a:r>
            <a:r>
              <a:rPr lang="ru-RU" sz="1200" dirty="0">
                <a:solidFill>
                  <a:srgbClr val="293A55"/>
                </a:solidFill>
                <a:latin typeface="+mj-lt"/>
              </a:rPr>
              <a:t>, коли у ЦК </a:t>
            </a:r>
            <a:r>
              <a:rPr lang="ru-RU" sz="1200" dirty="0" err="1">
                <a:solidFill>
                  <a:srgbClr val="293A55"/>
                </a:solidFill>
                <a:latin typeface="+mj-lt"/>
              </a:rPr>
              <a:t>України</a:t>
            </a:r>
            <a:r>
              <a:rPr lang="ru-RU" sz="1200" dirty="0">
                <a:solidFill>
                  <a:srgbClr val="293A55"/>
                </a:solidFill>
                <a:latin typeface="+mj-lt"/>
              </a:rPr>
              <a:t>, </a:t>
            </a:r>
            <a:r>
              <a:rPr lang="ru-RU" sz="1200" dirty="0" err="1">
                <a:solidFill>
                  <a:srgbClr val="293A55"/>
                </a:solidFill>
                <a:latin typeface="+mj-lt"/>
              </a:rPr>
              <a:t>інших</a:t>
            </a:r>
            <a:r>
              <a:rPr lang="ru-RU" sz="1200" dirty="0">
                <a:solidFill>
                  <a:srgbClr val="293A55"/>
                </a:solidFill>
                <a:latin typeface="+mj-lt"/>
              </a:rPr>
              <a:t> актах </a:t>
            </a:r>
            <a:r>
              <a:rPr lang="ru-RU" sz="1200" dirty="0" err="1">
                <a:solidFill>
                  <a:srgbClr val="293A55"/>
                </a:solidFill>
                <a:latin typeface="+mj-lt"/>
              </a:rPr>
              <a:t>цивільного</a:t>
            </a:r>
            <a:r>
              <a:rPr lang="ru-RU" sz="1200" dirty="0">
                <a:solidFill>
                  <a:srgbClr val="293A55"/>
                </a:solidFill>
                <a:latin typeface="+mj-lt"/>
              </a:rPr>
              <a:t> </a:t>
            </a:r>
            <a:r>
              <a:rPr lang="ru-RU" sz="1200" dirty="0" err="1">
                <a:solidFill>
                  <a:srgbClr val="293A55"/>
                </a:solidFill>
                <a:latin typeface="+mj-lt"/>
              </a:rPr>
              <a:t>законодавства</a:t>
            </a:r>
            <a:r>
              <a:rPr lang="ru-RU" sz="1200" dirty="0">
                <a:solidFill>
                  <a:srgbClr val="293A55"/>
                </a:solidFill>
                <a:latin typeface="+mj-lt"/>
              </a:rPr>
              <a:t>, </a:t>
            </a:r>
            <a:r>
              <a:rPr lang="ru-RU" sz="1200" dirty="0" err="1">
                <a:solidFill>
                  <a:srgbClr val="293A55"/>
                </a:solidFill>
                <a:latin typeface="+mj-lt"/>
              </a:rPr>
              <a:t>передбачених</a:t>
            </a:r>
            <a:r>
              <a:rPr lang="ru-RU" sz="1200" dirty="0">
                <a:solidFill>
                  <a:srgbClr val="293A55"/>
                </a:solidFill>
                <a:latin typeface="+mj-lt"/>
              </a:rPr>
              <a:t> </a:t>
            </a:r>
            <a:r>
              <a:rPr lang="ru-RU" sz="1200" dirty="0" err="1">
                <a:solidFill>
                  <a:srgbClr val="293A55"/>
                </a:solidFill>
                <a:latin typeface="+mj-lt"/>
              </a:rPr>
              <a:t>статтею</a:t>
            </a:r>
            <a:r>
              <a:rPr lang="ru-RU" sz="1200" dirty="0">
                <a:solidFill>
                  <a:srgbClr val="293A55"/>
                </a:solidFill>
                <a:latin typeface="+mj-lt"/>
              </a:rPr>
              <a:t> 4 ЦК </a:t>
            </a:r>
            <a:r>
              <a:rPr lang="ru-RU" sz="1200" dirty="0" err="1">
                <a:solidFill>
                  <a:srgbClr val="293A55"/>
                </a:solidFill>
                <a:latin typeface="+mj-lt"/>
              </a:rPr>
              <a:t>України</a:t>
            </a:r>
            <a:r>
              <a:rPr lang="ru-RU" sz="1200" dirty="0">
                <a:solidFill>
                  <a:srgbClr val="293A55"/>
                </a:solidFill>
                <a:latin typeface="+mj-lt"/>
              </a:rPr>
              <a:t>, </a:t>
            </a:r>
            <a:r>
              <a:rPr lang="ru-RU" sz="1200" dirty="0" err="1">
                <a:solidFill>
                  <a:srgbClr val="293A55"/>
                </a:solidFill>
                <a:latin typeface="+mj-lt"/>
              </a:rPr>
              <a:t>відсутньою</a:t>
            </a:r>
            <a:r>
              <a:rPr lang="ru-RU" sz="1200" dirty="0">
                <a:solidFill>
                  <a:srgbClr val="293A55"/>
                </a:solidFill>
                <a:latin typeface="+mj-lt"/>
              </a:rPr>
              <a:t> є норма права, </a:t>
            </a:r>
            <a:r>
              <a:rPr lang="ru-RU" sz="1200" dirty="0" err="1">
                <a:solidFill>
                  <a:srgbClr val="293A55"/>
                </a:solidFill>
                <a:latin typeface="+mj-lt"/>
              </a:rPr>
              <a:t>що</a:t>
            </a:r>
            <a:r>
              <a:rPr lang="ru-RU" sz="1200" dirty="0">
                <a:solidFill>
                  <a:srgbClr val="293A55"/>
                </a:solidFill>
                <a:latin typeface="+mj-lt"/>
              </a:rPr>
              <a:t> </a:t>
            </a:r>
            <a:r>
              <a:rPr lang="ru-RU" sz="1200" dirty="0" err="1">
                <a:solidFill>
                  <a:srgbClr val="293A55"/>
                </a:solidFill>
                <a:latin typeface="+mj-lt"/>
              </a:rPr>
              <a:t>спрямована</a:t>
            </a:r>
            <a:r>
              <a:rPr lang="ru-RU" sz="1200" dirty="0">
                <a:solidFill>
                  <a:srgbClr val="293A55"/>
                </a:solidFill>
                <a:latin typeface="+mj-lt"/>
              </a:rPr>
              <a:t> на </a:t>
            </a:r>
            <a:r>
              <a:rPr lang="ru-RU" sz="1200" dirty="0" err="1">
                <a:solidFill>
                  <a:srgbClr val="293A55"/>
                </a:solidFill>
                <a:latin typeface="+mj-lt"/>
              </a:rPr>
              <a:t>врегулювання</a:t>
            </a:r>
            <a:r>
              <a:rPr lang="ru-RU" sz="1200" dirty="0">
                <a:solidFill>
                  <a:srgbClr val="293A55"/>
                </a:solidFill>
                <a:latin typeface="+mj-lt"/>
              </a:rPr>
              <a:t> </a:t>
            </a:r>
            <a:r>
              <a:rPr lang="ru-RU" sz="1200" dirty="0" err="1">
                <a:solidFill>
                  <a:srgbClr val="293A55"/>
                </a:solidFill>
                <a:latin typeface="+mj-lt"/>
              </a:rPr>
              <a:t>спірних</a:t>
            </a:r>
            <a:r>
              <a:rPr lang="ru-RU" sz="1200" dirty="0">
                <a:solidFill>
                  <a:srgbClr val="293A55"/>
                </a:solidFill>
                <a:latin typeface="+mj-lt"/>
              </a:rPr>
              <a:t> </a:t>
            </a:r>
            <a:r>
              <a:rPr lang="ru-RU" sz="1200" dirty="0" err="1">
                <a:solidFill>
                  <a:srgbClr val="293A55"/>
                </a:solidFill>
                <a:latin typeface="+mj-lt"/>
              </a:rPr>
              <a:t>відносин</a:t>
            </a:r>
            <a:r>
              <a:rPr lang="ru-RU" sz="1200" dirty="0">
                <a:solidFill>
                  <a:srgbClr val="293A55"/>
                </a:solidFill>
                <a:latin typeface="+mj-lt"/>
              </a:rPr>
              <a:t>. Для </a:t>
            </a:r>
            <a:r>
              <a:rPr lang="ru-RU" sz="1200" dirty="0" err="1">
                <a:solidFill>
                  <a:srgbClr val="293A55"/>
                </a:solidFill>
                <a:latin typeface="+mj-lt"/>
              </a:rPr>
              <a:t>застосування</a:t>
            </a:r>
            <a:r>
              <a:rPr lang="ru-RU" sz="1200" dirty="0">
                <a:solidFill>
                  <a:srgbClr val="293A55"/>
                </a:solidFill>
                <a:latin typeface="+mj-lt"/>
              </a:rPr>
              <a:t> </a:t>
            </a:r>
            <a:r>
              <a:rPr lang="ru-RU" sz="1200" dirty="0" err="1">
                <a:solidFill>
                  <a:srgbClr val="293A55"/>
                </a:solidFill>
                <a:latin typeface="+mj-lt"/>
              </a:rPr>
              <a:t>аналогії</a:t>
            </a:r>
            <a:r>
              <a:rPr lang="ru-RU" sz="1200" dirty="0">
                <a:solidFill>
                  <a:srgbClr val="293A55"/>
                </a:solidFill>
                <a:latin typeface="+mj-lt"/>
              </a:rPr>
              <a:t> закону в </a:t>
            </a:r>
            <a:r>
              <a:rPr lang="ru-RU" sz="1200" dirty="0" err="1">
                <a:solidFill>
                  <a:srgbClr val="293A55"/>
                </a:solidFill>
                <a:latin typeface="+mj-lt"/>
              </a:rPr>
              <a:t>обох</a:t>
            </a:r>
            <a:r>
              <a:rPr lang="ru-RU" sz="1200" dirty="0">
                <a:solidFill>
                  <a:srgbClr val="293A55"/>
                </a:solidFill>
                <a:latin typeface="+mj-lt"/>
              </a:rPr>
              <a:t> </a:t>
            </a:r>
            <a:r>
              <a:rPr lang="ru-RU" sz="1200" dirty="0" err="1">
                <a:solidFill>
                  <a:srgbClr val="293A55"/>
                </a:solidFill>
                <a:latin typeface="+mj-lt"/>
              </a:rPr>
              <a:t>зазначених</a:t>
            </a:r>
            <a:r>
              <a:rPr lang="ru-RU" sz="1200" dirty="0">
                <a:solidFill>
                  <a:srgbClr val="293A55"/>
                </a:solidFill>
                <a:latin typeface="+mj-lt"/>
              </a:rPr>
              <a:t> </a:t>
            </a:r>
            <a:r>
              <a:rPr lang="ru-RU" sz="1200" dirty="0" err="1">
                <a:solidFill>
                  <a:srgbClr val="293A55"/>
                </a:solidFill>
                <a:latin typeface="+mj-lt"/>
              </a:rPr>
              <a:t>випадках</a:t>
            </a:r>
            <a:r>
              <a:rPr lang="ru-RU" sz="1200" dirty="0">
                <a:solidFill>
                  <a:srgbClr val="293A55"/>
                </a:solidFill>
                <a:latin typeface="+mj-lt"/>
              </a:rPr>
              <a:t> </a:t>
            </a:r>
            <a:r>
              <a:rPr lang="ru-RU" sz="1200" dirty="0" err="1">
                <a:solidFill>
                  <a:srgbClr val="293A55"/>
                </a:solidFill>
                <a:latin typeface="+mj-lt"/>
              </a:rPr>
              <a:t>потрібно</a:t>
            </a:r>
            <a:r>
              <a:rPr lang="ru-RU" sz="1200" dirty="0">
                <a:solidFill>
                  <a:srgbClr val="293A55"/>
                </a:solidFill>
                <a:latin typeface="+mj-lt"/>
              </a:rPr>
              <a:t> </a:t>
            </a:r>
            <a:r>
              <a:rPr lang="ru-RU" sz="1200" dirty="0" err="1">
                <a:solidFill>
                  <a:srgbClr val="293A55"/>
                </a:solidFill>
                <a:latin typeface="+mj-lt"/>
              </a:rPr>
              <a:t>віднайти</a:t>
            </a:r>
            <a:r>
              <a:rPr lang="ru-RU" sz="1200" dirty="0">
                <a:solidFill>
                  <a:srgbClr val="293A55"/>
                </a:solidFill>
                <a:latin typeface="+mj-lt"/>
              </a:rPr>
              <a:t> в актах </a:t>
            </a:r>
            <a:r>
              <a:rPr lang="ru-RU" sz="1200" dirty="0" err="1">
                <a:solidFill>
                  <a:srgbClr val="293A55"/>
                </a:solidFill>
                <a:latin typeface="+mj-lt"/>
              </a:rPr>
              <a:t>цивільного</a:t>
            </a:r>
            <a:r>
              <a:rPr lang="ru-RU" sz="1200" dirty="0">
                <a:solidFill>
                  <a:srgbClr val="293A55"/>
                </a:solidFill>
                <a:latin typeface="+mj-lt"/>
              </a:rPr>
              <a:t> </a:t>
            </a:r>
            <a:r>
              <a:rPr lang="ru-RU" sz="1200" dirty="0" err="1">
                <a:solidFill>
                  <a:srgbClr val="293A55"/>
                </a:solidFill>
                <a:latin typeface="+mj-lt"/>
              </a:rPr>
              <a:t>законодавства</a:t>
            </a:r>
            <a:r>
              <a:rPr lang="ru-RU" sz="1200" dirty="0">
                <a:solidFill>
                  <a:srgbClr val="293A55"/>
                </a:solidFill>
                <a:latin typeface="+mj-lt"/>
              </a:rPr>
              <a:t> </a:t>
            </a:r>
            <a:r>
              <a:rPr lang="ru-RU" sz="1200" dirty="0" err="1">
                <a:solidFill>
                  <a:srgbClr val="293A55"/>
                </a:solidFill>
                <a:latin typeface="+mj-lt"/>
              </a:rPr>
              <a:t>правову</a:t>
            </a:r>
            <a:r>
              <a:rPr lang="ru-RU" sz="1200" dirty="0">
                <a:solidFill>
                  <a:srgbClr val="293A55"/>
                </a:solidFill>
                <a:latin typeface="+mj-lt"/>
              </a:rPr>
              <a:t> норму, яка </a:t>
            </a:r>
            <a:r>
              <a:rPr lang="ru-RU" sz="1200" dirty="0" err="1">
                <a:solidFill>
                  <a:srgbClr val="293A55"/>
                </a:solidFill>
                <a:latin typeface="+mj-lt"/>
              </a:rPr>
              <a:t>регулює</a:t>
            </a:r>
            <a:r>
              <a:rPr lang="ru-RU" sz="1200" dirty="0">
                <a:solidFill>
                  <a:srgbClr val="293A55"/>
                </a:solidFill>
                <a:latin typeface="+mj-lt"/>
              </a:rPr>
              <a:t> </a:t>
            </a:r>
            <a:r>
              <a:rPr lang="ru-RU" sz="1200" dirty="0" err="1">
                <a:solidFill>
                  <a:srgbClr val="293A55"/>
                </a:solidFill>
                <a:latin typeface="+mj-lt"/>
              </a:rPr>
              <a:t>подібні</a:t>
            </a:r>
            <a:r>
              <a:rPr lang="ru-RU" sz="1200" dirty="0">
                <a:solidFill>
                  <a:srgbClr val="293A55"/>
                </a:solidFill>
                <a:latin typeface="+mj-lt"/>
              </a:rPr>
              <a:t> за </a:t>
            </a:r>
            <a:r>
              <a:rPr lang="ru-RU" sz="1200" dirty="0" err="1">
                <a:solidFill>
                  <a:srgbClr val="293A55"/>
                </a:solidFill>
                <a:latin typeface="+mj-lt"/>
              </a:rPr>
              <a:t>змістом</a:t>
            </a:r>
            <a:r>
              <a:rPr lang="ru-RU" sz="1200" dirty="0">
                <a:solidFill>
                  <a:srgbClr val="293A55"/>
                </a:solidFill>
                <a:latin typeface="+mj-lt"/>
              </a:rPr>
              <a:t> </a:t>
            </a:r>
            <a:r>
              <a:rPr lang="ru-RU" sz="1200" dirty="0" err="1">
                <a:solidFill>
                  <a:srgbClr val="293A55"/>
                </a:solidFill>
                <a:latin typeface="+mj-lt"/>
              </a:rPr>
              <a:t>цивільні</a:t>
            </a:r>
            <a:r>
              <a:rPr lang="ru-RU" sz="1200" dirty="0">
                <a:solidFill>
                  <a:srgbClr val="293A55"/>
                </a:solidFill>
                <a:latin typeface="+mj-lt"/>
              </a:rPr>
              <a:t> </a:t>
            </a:r>
            <a:r>
              <a:rPr lang="ru-RU" sz="1200" dirty="0" err="1">
                <a:solidFill>
                  <a:srgbClr val="293A55"/>
                </a:solidFill>
                <a:latin typeface="+mj-lt"/>
              </a:rPr>
              <a:t>відносини</a:t>
            </a:r>
            <a:r>
              <a:rPr lang="ru-RU" sz="1200" dirty="0" smtClean="0">
                <a:solidFill>
                  <a:srgbClr val="293A55"/>
                </a:solidFill>
                <a:latin typeface="+mj-lt"/>
              </a:rPr>
              <a:t>.</a:t>
            </a:r>
          </a:p>
          <a:p>
            <a:pPr algn="just"/>
            <a:endParaRPr lang="ru-RU" sz="1200" dirty="0">
              <a:solidFill>
                <a:srgbClr val="293A55"/>
              </a:solidFill>
              <a:latin typeface="+mj-lt"/>
            </a:endParaRPr>
          </a:p>
          <a:p>
            <a:pPr algn="just"/>
            <a:r>
              <a:rPr lang="ru-RU" sz="1200" b="1" dirty="0" err="1">
                <a:solidFill>
                  <a:srgbClr val="293A55"/>
                </a:solidFill>
                <a:latin typeface="+mj-lt"/>
              </a:rPr>
              <a:t>Отже</a:t>
            </a:r>
            <a:r>
              <a:rPr lang="ru-RU" sz="1200" b="1" dirty="0">
                <a:solidFill>
                  <a:srgbClr val="293A55"/>
                </a:solidFill>
                <a:latin typeface="+mj-lt"/>
              </a:rPr>
              <a:t>, </a:t>
            </a:r>
            <a:r>
              <a:rPr lang="ru-RU" sz="1200" b="1" dirty="0" err="1">
                <a:solidFill>
                  <a:srgbClr val="293A55"/>
                </a:solidFill>
                <a:latin typeface="+mj-lt"/>
              </a:rPr>
              <a:t>під</a:t>
            </a:r>
            <a:r>
              <a:rPr lang="ru-RU" sz="1200" b="1" dirty="0">
                <a:solidFill>
                  <a:srgbClr val="293A55"/>
                </a:solidFill>
                <a:latin typeface="+mj-lt"/>
              </a:rPr>
              <a:t> час </a:t>
            </a:r>
            <a:r>
              <a:rPr lang="ru-RU" sz="1200" b="1" dirty="0" err="1">
                <a:solidFill>
                  <a:srgbClr val="293A55"/>
                </a:solidFill>
                <a:latin typeface="+mj-lt"/>
              </a:rPr>
              <a:t>застосування</a:t>
            </a:r>
            <a:r>
              <a:rPr lang="ru-RU" sz="1200" b="1" dirty="0">
                <a:solidFill>
                  <a:srgbClr val="293A55"/>
                </a:solidFill>
                <a:latin typeface="+mj-lt"/>
              </a:rPr>
              <a:t> </a:t>
            </a:r>
            <a:r>
              <a:rPr lang="ru-RU" sz="1200" b="1" dirty="0" err="1">
                <a:solidFill>
                  <a:srgbClr val="293A55"/>
                </a:solidFill>
                <a:latin typeface="+mj-lt"/>
              </a:rPr>
              <a:t>аналогії</a:t>
            </a:r>
            <a:r>
              <a:rPr lang="ru-RU" sz="1200" b="1" dirty="0">
                <a:solidFill>
                  <a:srgbClr val="293A55"/>
                </a:solidFill>
                <a:latin typeface="+mj-lt"/>
              </a:rPr>
              <a:t> закону до </a:t>
            </a:r>
            <a:r>
              <a:rPr lang="ru-RU" sz="1200" b="1" dirty="0" err="1">
                <a:solidFill>
                  <a:srgbClr val="293A55"/>
                </a:solidFill>
                <a:latin typeface="+mj-lt"/>
              </a:rPr>
              <a:t>врегулювання</a:t>
            </a:r>
            <a:r>
              <a:rPr lang="ru-RU" sz="1200" b="1" dirty="0">
                <a:solidFill>
                  <a:srgbClr val="293A55"/>
                </a:solidFill>
                <a:latin typeface="+mj-lt"/>
              </a:rPr>
              <a:t> </a:t>
            </a:r>
            <a:r>
              <a:rPr lang="ru-RU" sz="1200" b="1" dirty="0" err="1">
                <a:solidFill>
                  <a:srgbClr val="293A55"/>
                </a:solidFill>
                <a:latin typeface="+mj-lt"/>
              </a:rPr>
              <a:t>певних</a:t>
            </a:r>
            <a:r>
              <a:rPr lang="ru-RU" sz="1200" b="1" dirty="0">
                <a:solidFill>
                  <a:srgbClr val="293A55"/>
                </a:solidFill>
                <a:latin typeface="+mj-lt"/>
              </a:rPr>
              <a:t> </a:t>
            </a:r>
            <a:r>
              <a:rPr lang="ru-RU" sz="1200" b="1" dirty="0" err="1">
                <a:solidFill>
                  <a:srgbClr val="293A55"/>
                </a:solidFill>
                <a:latin typeface="+mj-lt"/>
              </a:rPr>
              <a:t>цивільних</a:t>
            </a:r>
            <a:r>
              <a:rPr lang="ru-RU" sz="1200" b="1" dirty="0">
                <a:solidFill>
                  <a:srgbClr val="293A55"/>
                </a:solidFill>
                <a:latin typeface="+mj-lt"/>
              </a:rPr>
              <a:t> </a:t>
            </a:r>
            <a:r>
              <a:rPr lang="ru-RU" sz="1200" b="1" dirty="0" err="1">
                <a:solidFill>
                  <a:srgbClr val="293A55"/>
                </a:solidFill>
                <a:latin typeface="+mj-lt"/>
              </a:rPr>
              <a:t>відносин</a:t>
            </a:r>
            <a:r>
              <a:rPr lang="ru-RU" sz="1200" b="1" dirty="0">
                <a:solidFill>
                  <a:srgbClr val="293A55"/>
                </a:solidFill>
                <a:latin typeface="+mj-lt"/>
              </a:rPr>
              <a:t> суд повинен </a:t>
            </a:r>
            <a:r>
              <a:rPr lang="ru-RU" sz="1200" b="1" dirty="0" err="1">
                <a:solidFill>
                  <a:srgbClr val="293A55"/>
                </a:solidFill>
                <a:latin typeface="+mj-lt"/>
              </a:rPr>
              <a:t>зробити</a:t>
            </a:r>
            <a:r>
              <a:rPr lang="ru-RU" sz="1200" b="1" dirty="0">
                <a:solidFill>
                  <a:srgbClr val="293A55"/>
                </a:solidFill>
                <a:latin typeface="+mj-lt"/>
              </a:rPr>
              <a:t> </a:t>
            </a:r>
            <a:r>
              <a:rPr lang="ru-RU" sz="1200" b="1" dirty="0" err="1">
                <a:solidFill>
                  <a:srgbClr val="293A55"/>
                </a:solidFill>
                <a:latin typeface="+mj-lt"/>
              </a:rPr>
              <a:t>висновок</a:t>
            </a:r>
            <a:r>
              <a:rPr lang="ru-RU" sz="1200" b="1" dirty="0">
                <a:solidFill>
                  <a:srgbClr val="293A55"/>
                </a:solidFill>
                <a:latin typeface="+mj-lt"/>
              </a:rPr>
              <a:t>, </a:t>
            </a:r>
            <a:r>
              <a:rPr lang="ru-RU" sz="1200" b="1" dirty="0" err="1">
                <a:solidFill>
                  <a:srgbClr val="293A55"/>
                </a:solidFill>
                <a:latin typeface="+mj-lt"/>
              </a:rPr>
              <a:t>що</a:t>
            </a:r>
            <a:r>
              <a:rPr lang="ru-RU" sz="1200" b="1" dirty="0">
                <a:solidFill>
                  <a:srgbClr val="293A55"/>
                </a:solidFill>
                <a:latin typeface="+mj-lt"/>
              </a:rPr>
              <a:t> </a:t>
            </a:r>
            <a:r>
              <a:rPr lang="ru-RU" sz="1200" b="1" dirty="0" err="1">
                <a:solidFill>
                  <a:srgbClr val="293A55"/>
                </a:solidFill>
                <a:latin typeface="+mj-lt"/>
              </a:rPr>
              <a:t>ці</a:t>
            </a:r>
            <a:r>
              <a:rPr lang="ru-RU" sz="1200" b="1" dirty="0">
                <a:solidFill>
                  <a:srgbClr val="293A55"/>
                </a:solidFill>
                <a:latin typeface="+mj-lt"/>
              </a:rPr>
              <a:t> </a:t>
            </a:r>
            <a:r>
              <a:rPr lang="ru-RU" sz="1200" b="1" dirty="0" err="1">
                <a:solidFill>
                  <a:srgbClr val="293A55"/>
                </a:solidFill>
                <a:latin typeface="+mj-lt"/>
              </a:rPr>
              <a:t>відносини</a:t>
            </a:r>
            <a:r>
              <a:rPr lang="ru-RU" sz="1200" b="1" dirty="0">
                <a:solidFill>
                  <a:srgbClr val="293A55"/>
                </a:solidFill>
                <a:latin typeface="+mj-lt"/>
              </a:rPr>
              <a:t> не </a:t>
            </a:r>
            <a:r>
              <a:rPr lang="ru-RU" sz="1200" b="1" dirty="0" err="1">
                <a:solidFill>
                  <a:srgbClr val="293A55"/>
                </a:solidFill>
                <a:latin typeface="+mj-lt"/>
              </a:rPr>
              <a:t>врегульовані</a:t>
            </a:r>
            <a:r>
              <a:rPr lang="ru-RU" sz="1200" b="1" dirty="0">
                <a:solidFill>
                  <a:srgbClr val="293A55"/>
                </a:solidFill>
                <a:latin typeface="+mj-lt"/>
              </a:rPr>
              <a:t> договором </a:t>
            </a:r>
            <a:r>
              <a:rPr lang="ru-RU" sz="1200" b="1" dirty="0" err="1">
                <a:solidFill>
                  <a:srgbClr val="293A55"/>
                </a:solidFill>
                <a:latin typeface="+mj-lt"/>
              </a:rPr>
              <a:t>або</a:t>
            </a:r>
            <a:r>
              <a:rPr lang="ru-RU" sz="1200" b="1" dirty="0">
                <a:solidFill>
                  <a:srgbClr val="293A55"/>
                </a:solidFill>
                <a:latin typeface="+mj-lt"/>
              </a:rPr>
              <a:t> актами </a:t>
            </a:r>
            <a:r>
              <a:rPr lang="ru-RU" sz="1200" b="1" dirty="0" err="1">
                <a:solidFill>
                  <a:srgbClr val="293A55"/>
                </a:solidFill>
                <a:latin typeface="+mj-lt"/>
              </a:rPr>
              <a:t>цивільного</a:t>
            </a:r>
            <a:r>
              <a:rPr lang="ru-RU" sz="1200" b="1" dirty="0">
                <a:solidFill>
                  <a:srgbClr val="293A55"/>
                </a:solidFill>
                <a:latin typeface="+mj-lt"/>
              </a:rPr>
              <a:t> </a:t>
            </a:r>
            <a:r>
              <a:rPr lang="ru-RU" sz="1200" b="1" dirty="0" err="1">
                <a:solidFill>
                  <a:srgbClr val="293A55"/>
                </a:solidFill>
                <a:latin typeface="+mj-lt"/>
              </a:rPr>
              <a:t>законодавства</a:t>
            </a:r>
            <a:r>
              <a:rPr lang="ru-RU" sz="1200" b="1" dirty="0">
                <a:solidFill>
                  <a:srgbClr val="293A55"/>
                </a:solidFill>
                <a:latin typeface="+mj-lt"/>
              </a:rPr>
              <a:t>, </a:t>
            </a:r>
            <a:r>
              <a:rPr lang="ru-RU" sz="1200" b="1" dirty="0" err="1">
                <a:solidFill>
                  <a:srgbClr val="293A55"/>
                </a:solidFill>
                <a:latin typeface="+mj-lt"/>
              </a:rPr>
              <a:t>тобто</a:t>
            </a:r>
            <a:r>
              <a:rPr lang="ru-RU" sz="1200" b="1" dirty="0">
                <a:solidFill>
                  <a:srgbClr val="293A55"/>
                </a:solidFill>
                <a:latin typeface="+mj-lt"/>
              </a:rPr>
              <a:t> суд повинен </a:t>
            </a:r>
            <a:r>
              <a:rPr lang="ru-RU" sz="1200" b="1" dirty="0" err="1">
                <a:solidFill>
                  <a:srgbClr val="293A55"/>
                </a:solidFill>
                <a:latin typeface="+mj-lt"/>
              </a:rPr>
              <a:t>був</a:t>
            </a:r>
            <a:r>
              <a:rPr lang="ru-RU" sz="1200" b="1" dirty="0">
                <a:solidFill>
                  <a:srgbClr val="293A55"/>
                </a:solidFill>
                <a:latin typeface="+mj-lt"/>
              </a:rPr>
              <a:t> </a:t>
            </a:r>
            <a:r>
              <a:rPr lang="ru-RU" sz="1200" b="1" dirty="0" err="1">
                <a:solidFill>
                  <a:srgbClr val="293A55"/>
                </a:solidFill>
                <a:latin typeface="+mj-lt"/>
              </a:rPr>
              <a:t>встановити</a:t>
            </a:r>
            <a:r>
              <a:rPr lang="ru-RU" sz="1200" b="1" dirty="0">
                <a:solidFill>
                  <a:srgbClr val="293A55"/>
                </a:solidFill>
                <a:latin typeface="+mj-lt"/>
              </a:rPr>
              <a:t> прогалину у </a:t>
            </a:r>
            <a:r>
              <a:rPr lang="ru-RU" sz="1200" b="1" dirty="0" err="1">
                <a:solidFill>
                  <a:srgbClr val="293A55"/>
                </a:solidFill>
                <a:latin typeface="+mj-lt"/>
              </a:rPr>
              <a:t>регулюванні</a:t>
            </a:r>
            <a:r>
              <a:rPr lang="ru-RU" sz="1200" b="1" dirty="0">
                <a:solidFill>
                  <a:srgbClr val="293A55"/>
                </a:solidFill>
                <a:latin typeface="+mj-lt"/>
              </a:rPr>
              <a:t> </a:t>
            </a:r>
            <a:r>
              <a:rPr lang="ru-RU" sz="1200" b="1" dirty="0" err="1">
                <a:solidFill>
                  <a:srgbClr val="293A55"/>
                </a:solidFill>
                <a:latin typeface="+mj-lt"/>
              </a:rPr>
              <a:t>певних</a:t>
            </a:r>
            <a:r>
              <a:rPr lang="ru-RU" sz="1200" b="1" dirty="0">
                <a:solidFill>
                  <a:srgbClr val="293A55"/>
                </a:solidFill>
                <a:latin typeface="+mj-lt"/>
              </a:rPr>
              <a:t> </a:t>
            </a:r>
            <a:r>
              <a:rPr lang="ru-RU" sz="1200" b="1" dirty="0" err="1">
                <a:solidFill>
                  <a:srgbClr val="293A55"/>
                </a:solidFill>
                <a:latin typeface="+mj-lt"/>
              </a:rPr>
              <a:t>суспільних</a:t>
            </a:r>
            <a:r>
              <a:rPr lang="ru-RU" sz="1200" b="1" dirty="0">
                <a:solidFill>
                  <a:srgbClr val="293A55"/>
                </a:solidFill>
                <a:latin typeface="+mj-lt"/>
              </a:rPr>
              <a:t> </a:t>
            </a:r>
            <a:r>
              <a:rPr lang="ru-RU" sz="1200" b="1" dirty="0" err="1">
                <a:solidFill>
                  <a:srgbClr val="293A55"/>
                </a:solidFill>
                <a:latin typeface="+mj-lt"/>
              </a:rPr>
              <a:t>відносин</a:t>
            </a:r>
            <a:r>
              <a:rPr lang="ru-RU" sz="1200" b="1" dirty="0">
                <a:solidFill>
                  <a:srgbClr val="293A55"/>
                </a:solidFill>
                <a:latin typeface="+mj-lt"/>
              </a:rPr>
              <a:t>. </a:t>
            </a:r>
            <a:r>
              <a:rPr lang="ru-RU" sz="1200" b="1" dirty="0" err="1">
                <a:solidFill>
                  <a:srgbClr val="293A55"/>
                </a:solidFill>
                <a:latin typeface="+mj-lt"/>
              </a:rPr>
              <a:t>Якщо</a:t>
            </a:r>
            <a:r>
              <a:rPr lang="ru-RU" sz="1200" b="1" dirty="0">
                <a:solidFill>
                  <a:srgbClr val="293A55"/>
                </a:solidFill>
                <a:latin typeface="+mj-lt"/>
              </a:rPr>
              <a:t> </a:t>
            </a:r>
            <a:r>
              <a:rPr lang="ru-RU" sz="1200" b="1" dirty="0" err="1">
                <a:solidFill>
                  <a:srgbClr val="293A55"/>
                </a:solidFill>
                <a:latin typeface="+mj-lt"/>
              </a:rPr>
              <a:t>спірні</a:t>
            </a:r>
            <a:r>
              <a:rPr lang="ru-RU" sz="1200" b="1" dirty="0">
                <a:solidFill>
                  <a:srgbClr val="293A55"/>
                </a:solidFill>
                <a:latin typeface="+mj-lt"/>
              </a:rPr>
              <a:t> </a:t>
            </a:r>
            <a:r>
              <a:rPr lang="ru-RU" sz="1200" b="1" dirty="0" err="1">
                <a:solidFill>
                  <a:srgbClr val="293A55"/>
                </a:solidFill>
                <a:latin typeface="+mj-lt"/>
              </a:rPr>
              <a:t>відносини</a:t>
            </a:r>
            <a:r>
              <a:rPr lang="ru-RU" sz="1200" b="1" dirty="0">
                <a:solidFill>
                  <a:srgbClr val="293A55"/>
                </a:solidFill>
                <a:latin typeface="+mj-lt"/>
              </a:rPr>
              <a:t> </a:t>
            </a:r>
            <a:r>
              <a:rPr lang="ru-RU" sz="1200" b="1" dirty="0" err="1">
                <a:solidFill>
                  <a:srgbClr val="293A55"/>
                </a:solidFill>
                <a:latin typeface="+mj-lt"/>
              </a:rPr>
              <a:t>врегульовані</a:t>
            </a:r>
            <a:r>
              <a:rPr lang="ru-RU" sz="1200" b="1" dirty="0">
                <a:solidFill>
                  <a:srgbClr val="293A55"/>
                </a:solidFill>
                <a:latin typeface="+mj-lt"/>
              </a:rPr>
              <a:t> договором </a:t>
            </a:r>
            <a:r>
              <a:rPr lang="ru-RU" sz="1200" b="1" dirty="0" err="1">
                <a:solidFill>
                  <a:srgbClr val="293A55"/>
                </a:solidFill>
                <a:latin typeface="+mj-lt"/>
              </a:rPr>
              <a:t>або</a:t>
            </a:r>
            <a:r>
              <a:rPr lang="ru-RU" sz="1200" b="1" dirty="0">
                <a:solidFill>
                  <a:srgbClr val="293A55"/>
                </a:solidFill>
                <a:latin typeface="+mj-lt"/>
              </a:rPr>
              <a:t> актами </a:t>
            </a:r>
            <a:r>
              <a:rPr lang="ru-RU" sz="1200" b="1" dirty="0" err="1">
                <a:solidFill>
                  <a:srgbClr val="293A55"/>
                </a:solidFill>
                <a:latin typeface="+mj-lt"/>
              </a:rPr>
              <a:t>цивільного</a:t>
            </a:r>
            <a:r>
              <a:rPr lang="ru-RU" sz="1200" b="1" dirty="0">
                <a:solidFill>
                  <a:srgbClr val="293A55"/>
                </a:solidFill>
                <a:latin typeface="+mj-lt"/>
              </a:rPr>
              <a:t> </a:t>
            </a:r>
            <a:r>
              <a:rPr lang="ru-RU" sz="1200" b="1" dirty="0" err="1">
                <a:solidFill>
                  <a:srgbClr val="293A55"/>
                </a:solidFill>
                <a:latin typeface="+mj-lt"/>
              </a:rPr>
              <a:t>законодавства</a:t>
            </a:r>
            <a:r>
              <a:rPr lang="ru-RU" sz="1200" b="1" dirty="0">
                <a:solidFill>
                  <a:srgbClr val="293A55"/>
                </a:solidFill>
                <a:latin typeface="+mj-lt"/>
              </a:rPr>
              <a:t>, але з таким </a:t>
            </a:r>
            <a:r>
              <a:rPr lang="ru-RU" sz="1200" b="1" dirty="0" err="1">
                <a:solidFill>
                  <a:srgbClr val="293A55"/>
                </a:solidFill>
                <a:latin typeface="+mj-lt"/>
              </a:rPr>
              <a:t>правовим</a:t>
            </a:r>
            <a:r>
              <a:rPr lang="ru-RU" sz="1200" b="1" dirty="0">
                <a:solidFill>
                  <a:srgbClr val="293A55"/>
                </a:solidFill>
                <a:latin typeface="+mj-lt"/>
              </a:rPr>
              <a:t> </a:t>
            </a:r>
            <a:r>
              <a:rPr lang="ru-RU" sz="1200" b="1" dirty="0" err="1">
                <a:solidFill>
                  <a:srgbClr val="293A55"/>
                </a:solidFill>
                <a:latin typeface="+mj-lt"/>
              </a:rPr>
              <a:t>регулюванням</a:t>
            </a:r>
            <a:r>
              <a:rPr lang="ru-RU" sz="1200" b="1" dirty="0">
                <a:solidFill>
                  <a:srgbClr val="293A55"/>
                </a:solidFill>
                <a:latin typeface="+mj-lt"/>
              </a:rPr>
              <a:t> особа не </a:t>
            </a:r>
            <a:r>
              <a:rPr lang="ru-RU" sz="1200" b="1" dirty="0" err="1">
                <a:solidFill>
                  <a:srgbClr val="293A55"/>
                </a:solidFill>
                <a:latin typeface="+mj-lt"/>
              </a:rPr>
              <a:t>погоджується</a:t>
            </a:r>
            <a:r>
              <a:rPr lang="ru-RU" sz="1200" b="1" dirty="0">
                <a:solidFill>
                  <a:srgbClr val="293A55"/>
                </a:solidFill>
                <a:latin typeface="+mj-lt"/>
              </a:rPr>
              <a:t>, </a:t>
            </a:r>
            <a:r>
              <a:rPr lang="ru-RU" sz="1200" b="1" dirty="0" err="1">
                <a:solidFill>
                  <a:srgbClr val="293A55"/>
                </a:solidFill>
                <a:latin typeface="+mj-lt"/>
              </a:rPr>
              <a:t>відсутні</a:t>
            </a:r>
            <a:r>
              <a:rPr lang="ru-RU" sz="1200" b="1" dirty="0">
                <a:solidFill>
                  <a:srgbClr val="293A55"/>
                </a:solidFill>
                <a:latin typeface="+mj-lt"/>
              </a:rPr>
              <a:t> будь-</a:t>
            </a:r>
            <a:r>
              <a:rPr lang="ru-RU" sz="1200" b="1" dirty="0" err="1">
                <a:solidFill>
                  <a:srgbClr val="293A55"/>
                </a:solidFill>
                <a:latin typeface="+mj-lt"/>
              </a:rPr>
              <a:t>які</a:t>
            </a:r>
            <a:r>
              <a:rPr lang="ru-RU" sz="1200" b="1" dirty="0">
                <a:solidFill>
                  <a:srgbClr val="293A55"/>
                </a:solidFill>
                <a:latin typeface="+mj-lt"/>
              </a:rPr>
              <a:t> </a:t>
            </a:r>
            <a:r>
              <a:rPr lang="ru-RU" sz="1200" b="1" dirty="0" err="1">
                <a:solidFill>
                  <a:srgbClr val="293A55"/>
                </a:solidFill>
                <a:latin typeface="+mj-lt"/>
              </a:rPr>
              <a:t>підстави</a:t>
            </a:r>
            <a:r>
              <a:rPr lang="ru-RU" sz="1200" b="1" dirty="0">
                <a:solidFill>
                  <a:srgbClr val="293A55"/>
                </a:solidFill>
                <a:latin typeface="+mj-lt"/>
              </a:rPr>
              <a:t> для </a:t>
            </a:r>
            <a:r>
              <a:rPr lang="ru-RU" sz="1200" b="1" dirty="0" err="1">
                <a:solidFill>
                  <a:srgbClr val="293A55"/>
                </a:solidFill>
                <a:latin typeface="+mj-lt"/>
              </a:rPr>
              <a:t>застосування</a:t>
            </a:r>
            <a:r>
              <a:rPr lang="ru-RU" sz="1200" b="1" dirty="0">
                <a:solidFill>
                  <a:srgbClr val="293A55"/>
                </a:solidFill>
                <a:latin typeface="+mj-lt"/>
              </a:rPr>
              <a:t> </a:t>
            </a:r>
            <a:r>
              <a:rPr lang="ru-RU" sz="1200" b="1" dirty="0" err="1">
                <a:solidFill>
                  <a:srgbClr val="293A55"/>
                </a:solidFill>
                <a:latin typeface="+mj-lt"/>
              </a:rPr>
              <a:t>аналогії</a:t>
            </a:r>
            <a:r>
              <a:rPr lang="ru-RU" sz="1200" b="1" dirty="0">
                <a:solidFill>
                  <a:srgbClr val="293A55"/>
                </a:solidFill>
                <a:latin typeface="+mj-lt"/>
              </a:rPr>
              <a:t> закону </a:t>
            </a:r>
            <a:r>
              <a:rPr lang="ru-RU" sz="1200" b="1" dirty="0" err="1">
                <a:solidFill>
                  <a:srgbClr val="293A55"/>
                </a:solidFill>
                <a:latin typeface="+mj-lt"/>
              </a:rPr>
              <a:t>або</a:t>
            </a:r>
            <a:r>
              <a:rPr lang="ru-RU" sz="1200" b="1" dirty="0">
                <a:solidFill>
                  <a:srgbClr val="293A55"/>
                </a:solidFill>
                <a:latin typeface="+mj-lt"/>
              </a:rPr>
              <a:t> права. </a:t>
            </a:r>
            <a:r>
              <a:rPr lang="ru-RU" sz="1200" b="1" dirty="0" err="1">
                <a:solidFill>
                  <a:srgbClr val="293A55"/>
                </a:solidFill>
                <a:latin typeface="+mj-lt"/>
              </a:rPr>
              <a:t>Така</a:t>
            </a:r>
            <a:r>
              <a:rPr lang="ru-RU" sz="1200" b="1" dirty="0">
                <a:solidFill>
                  <a:srgbClr val="293A55"/>
                </a:solidFill>
                <a:latin typeface="+mj-lt"/>
              </a:rPr>
              <a:t> </a:t>
            </a:r>
            <a:r>
              <a:rPr lang="ru-RU" sz="1200" b="1" dirty="0" err="1">
                <a:solidFill>
                  <a:srgbClr val="293A55"/>
                </a:solidFill>
                <a:latin typeface="+mj-lt"/>
              </a:rPr>
              <a:t>поведінка</a:t>
            </a:r>
            <a:r>
              <a:rPr lang="ru-RU" sz="1200" b="1" dirty="0">
                <a:solidFill>
                  <a:srgbClr val="293A55"/>
                </a:solidFill>
                <a:latin typeface="+mj-lt"/>
              </a:rPr>
              <a:t> </a:t>
            </a:r>
            <a:r>
              <a:rPr lang="ru-RU" sz="1200" b="1" dirty="0" err="1">
                <a:solidFill>
                  <a:srgbClr val="293A55"/>
                </a:solidFill>
                <a:latin typeface="+mj-lt"/>
              </a:rPr>
              <a:t>дає</a:t>
            </a:r>
            <a:r>
              <a:rPr lang="ru-RU" sz="1200" b="1" dirty="0">
                <a:solidFill>
                  <a:srgbClr val="293A55"/>
                </a:solidFill>
                <a:latin typeface="+mj-lt"/>
              </a:rPr>
              <a:t> </a:t>
            </a:r>
            <a:r>
              <a:rPr lang="ru-RU" sz="1200" b="1" dirty="0" err="1">
                <a:solidFill>
                  <a:srgbClr val="293A55"/>
                </a:solidFill>
                <a:latin typeface="+mj-lt"/>
              </a:rPr>
              <a:t>підстави</a:t>
            </a:r>
            <a:r>
              <a:rPr lang="ru-RU" sz="1200" b="1" dirty="0">
                <a:solidFill>
                  <a:srgbClr val="293A55"/>
                </a:solidFill>
                <a:latin typeface="+mj-lt"/>
              </a:rPr>
              <a:t> для </a:t>
            </a:r>
            <a:r>
              <a:rPr lang="ru-RU" sz="1200" b="1" dirty="0" err="1">
                <a:solidFill>
                  <a:srgbClr val="293A55"/>
                </a:solidFill>
                <a:latin typeface="+mj-lt"/>
              </a:rPr>
              <a:t>висновку</a:t>
            </a:r>
            <a:r>
              <a:rPr lang="ru-RU" sz="1200" b="1" dirty="0">
                <a:solidFill>
                  <a:srgbClr val="293A55"/>
                </a:solidFill>
                <a:latin typeface="+mj-lt"/>
              </a:rPr>
              <a:t> про </a:t>
            </a:r>
            <a:r>
              <a:rPr lang="ru-RU" sz="1200" b="1" dirty="0" err="1">
                <a:solidFill>
                  <a:srgbClr val="293A55"/>
                </a:solidFill>
                <a:latin typeface="+mj-lt"/>
              </a:rPr>
              <a:t>існування</a:t>
            </a:r>
            <a:r>
              <a:rPr lang="ru-RU" sz="1200" b="1" dirty="0">
                <a:solidFill>
                  <a:srgbClr val="293A55"/>
                </a:solidFill>
                <a:latin typeface="+mj-lt"/>
              </a:rPr>
              <a:t> </a:t>
            </a:r>
            <a:r>
              <a:rPr lang="ru-RU" sz="1200" b="1" dirty="0" err="1">
                <a:solidFill>
                  <a:srgbClr val="293A55"/>
                </a:solidFill>
                <a:latin typeface="+mj-lt"/>
              </a:rPr>
              <a:t>наміру</a:t>
            </a:r>
            <a:r>
              <a:rPr lang="ru-RU" sz="1200" b="1" dirty="0">
                <a:solidFill>
                  <a:srgbClr val="293A55"/>
                </a:solidFill>
                <a:latin typeface="+mj-lt"/>
              </a:rPr>
              <a:t> </a:t>
            </a:r>
            <a:r>
              <a:rPr lang="ru-RU" sz="1200" b="1" dirty="0" err="1">
                <a:solidFill>
                  <a:srgbClr val="293A55"/>
                </a:solidFill>
                <a:latin typeface="+mj-lt"/>
              </a:rPr>
              <a:t>обійти</a:t>
            </a:r>
            <a:r>
              <a:rPr lang="ru-RU" sz="1200" b="1" dirty="0">
                <a:solidFill>
                  <a:srgbClr val="293A55"/>
                </a:solidFill>
                <a:latin typeface="+mj-lt"/>
              </a:rPr>
              <a:t> </a:t>
            </a:r>
            <a:r>
              <a:rPr lang="ru-RU" sz="1200" b="1" dirty="0" err="1">
                <a:solidFill>
                  <a:srgbClr val="293A55"/>
                </a:solidFill>
                <a:latin typeface="+mj-lt"/>
              </a:rPr>
              <a:t>чинні</a:t>
            </a:r>
            <a:r>
              <a:rPr lang="ru-RU" sz="1200" b="1" dirty="0">
                <a:solidFill>
                  <a:srgbClr val="293A55"/>
                </a:solidFill>
                <a:latin typeface="+mj-lt"/>
              </a:rPr>
              <a:t> </a:t>
            </a:r>
            <a:r>
              <a:rPr lang="ru-RU" sz="1200" b="1" dirty="0" err="1">
                <a:solidFill>
                  <a:srgbClr val="293A55"/>
                </a:solidFill>
                <a:latin typeface="+mj-lt"/>
              </a:rPr>
              <a:t>приписи</a:t>
            </a:r>
            <a:r>
              <a:rPr lang="ru-RU" sz="1200" b="1" dirty="0">
                <a:solidFill>
                  <a:srgbClr val="293A55"/>
                </a:solidFill>
                <a:latin typeface="+mj-lt"/>
              </a:rPr>
              <a:t> акта </a:t>
            </a:r>
            <a:r>
              <a:rPr lang="ru-RU" sz="1200" b="1" dirty="0" err="1">
                <a:solidFill>
                  <a:srgbClr val="293A55"/>
                </a:solidFill>
                <a:latin typeface="+mj-lt"/>
              </a:rPr>
              <a:t>цивільного</a:t>
            </a:r>
            <a:r>
              <a:rPr lang="ru-RU" sz="1200" b="1" dirty="0">
                <a:solidFill>
                  <a:srgbClr val="293A55"/>
                </a:solidFill>
                <a:latin typeface="+mj-lt"/>
              </a:rPr>
              <a:t> </a:t>
            </a:r>
            <a:r>
              <a:rPr lang="ru-RU" sz="1200" b="1" dirty="0" err="1">
                <a:solidFill>
                  <a:srgbClr val="293A55"/>
                </a:solidFill>
                <a:latin typeface="+mj-lt"/>
              </a:rPr>
              <a:t>законодавства</a:t>
            </a:r>
            <a:r>
              <a:rPr lang="ru-RU" sz="1200" b="1" dirty="0">
                <a:solidFill>
                  <a:srgbClr val="293A55"/>
                </a:solidFill>
                <a:latin typeface="+mj-lt"/>
              </a:rPr>
              <a:t>, </a:t>
            </a:r>
            <a:r>
              <a:rPr lang="ru-RU" sz="1200" b="1" dirty="0" err="1">
                <a:solidFill>
                  <a:srgbClr val="293A55"/>
                </a:solidFill>
                <a:latin typeface="+mj-lt"/>
              </a:rPr>
              <a:t>якими</a:t>
            </a:r>
            <a:r>
              <a:rPr lang="ru-RU" sz="1200" b="1" dirty="0">
                <a:solidFill>
                  <a:srgbClr val="293A55"/>
                </a:solidFill>
                <a:latin typeface="+mj-lt"/>
              </a:rPr>
              <a:t> </a:t>
            </a:r>
            <a:r>
              <a:rPr lang="ru-RU" sz="1200" b="1" dirty="0" err="1">
                <a:solidFill>
                  <a:srgbClr val="293A55"/>
                </a:solidFill>
                <a:latin typeface="+mj-lt"/>
              </a:rPr>
              <a:t>повністю</a:t>
            </a:r>
            <a:r>
              <a:rPr lang="ru-RU" sz="1200" b="1" dirty="0">
                <a:solidFill>
                  <a:srgbClr val="293A55"/>
                </a:solidFill>
                <a:latin typeface="+mj-lt"/>
              </a:rPr>
              <a:t> та </a:t>
            </a:r>
            <a:r>
              <a:rPr lang="ru-RU" sz="1200" b="1" dirty="0" err="1">
                <a:solidFill>
                  <a:srgbClr val="293A55"/>
                </a:solidFill>
                <a:latin typeface="+mj-lt"/>
              </a:rPr>
              <a:t>належно</a:t>
            </a:r>
            <a:r>
              <a:rPr lang="ru-RU" sz="1200" b="1" dirty="0">
                <a:solidFill>
                  <a:srgbClr val="293A55"/>
                </a:solidFill>
                <a:latin typeface="+mj-lt"/>
              </a:rPr>
              <a:t> </a:t>
            </a:r>
            <a:r>
              <a:rPr lang="ru-RU" sz="1200" b="1" dirty="0" err="1">
                <a:solidFill>
                  <a:srgbClr val="293A55"/>
                </a:solidFill>
                <a:latin typeface="+mj-lt"/>
              </a:rPr>
              <a:t>спірні</a:t>
            </a:r>
            <a:r>
              <a:rPr lang="ru-RU" sz="1200" b="1" dirty="0">
                <a:solidFill>
                  <a:srgbClr val="293A55"/>
                </a:solidFill>
                <a:latin typeface="+mj-lt"/>
              </a:rPr>
              <a:t> </a:t>
            </a:r>
            <a:r>
              <a:rPr lang="ru-RU" sz="1200" b="1" dirty="0" err="1">
                <a:solidFill>
                  <a:srgbClr val="293A55"/>
                </a:solidFill>
                <a:latin typeface="+mj-lt"/>
              </a:rPr>
              <a:t>відносини</a:t>
            </a:r>
            <a:r>
              <a:rPr lang="ru-RU" sz="1200" b="1" dirty="0">
                <a:solidFill>
                  <a:srgbClr val="293A55"/>
                </a:solidFill>
                <a:latin typeface="+mj-lt"/>
              </a:rPr>
              <a:t> </a:t>
            </a:r>
            <a:r>
              <a:rPr lang="ru-RU" sz="1200" b="1" dirty="0" err="1">
                <a:solidFill>
                  <a:srgbClr val="293A55"/>
                </a:solidFill>
                <a:latin typeface="+mj-lt"/>
              </a:rPr>
              <a:t>врегульовані</a:t>
            </a:r>
            <a:r>
              <a:rPr lang="ru-RU" sz="1200" b="1" dirty="0">
                <a:solidFill>
                  <a:srgbClr val="293A55"/>
                </a:solidFill>
                <a:latin typeface="+mj-lt"/>
              </a:rPr>
              <a:t>. Тому </a:t>
            </a:r>
            <a:r>
              <a:rPr lang="ru-RU" sz="1200" b="1" dirty="0" err="1">
                <a:solidFill>
                  <a:srgbClr val="293A55"/>
                </a:solidFill>
                <a:latin typeface="+mj-lt"/>
              </a:rPr>
              <a:t>правильним</a:t>
            </a:r>
            <a:r>
              <a:rPr lang="ru-RU" sz="1200" b="1" dirty="0">
                <a:solidFill>
                  <a:srgbClr val="293A55"/>
                </a:solidFill>
                <a:latin typeface="+mj-lt"/>
              </a:rPr>
              <a:t> є й </a:t>
            </a:r>
            <a:r>
              <a:rPr lang="ru-RU" sz="1200" b="1" dirty="0" err="1">
                <a:solidFill>
                  <a:srgbClr val="293A55"/>
                </a:solidFill>
                <a:latin typeface="+mj-lt"/>
              </a:rPr>
              <a:t>висновок</a:t>
            </a:r>
            <a:r>
              <a:rPr lang="ru-RU" sz="1200" b="1" dirty="0">
                <a:solidFill>
                  <a:srgbClr val="293A55"/>
                </a:solidFill>
                <a:latin typeface="+mj-lt"/>
              </a:rPr>
              <a:t> </a:t>
            </a:r>
            <a:r>
              <a:rPr lang="ru-RU" sz="1200" b="1" dirty="0" err="1">
                <a:solidFill>
                  <a:srgbClr val="293A55"/>
                </a:solidFill>
                <a:latin typeface="+mj-lt"/>
              </a:rPr>
              <a:t>апеляційного</a:t>
            </a:r>
            <a:r>
              <a:rPr lang="ru-RU" sz="1200" b="1" dirty="0">
                <a:solidFill>
                  <a:srgbClr val="293A55"/>
                </a:solidFill>
                <a:latin typeface="+mj-lt"/>
              </a:rPr>
              <a:t> суду про те, </a:t>
            </a:r>
            <a:r>
              <a:rPr lang="ru-RU" sz="1200" b="1" dirty="0" err="1">
                <a:solidFill>
                  <a:srgbClr val="293A55"/>
                </a:solidFill>
                <a:latin typeface="+mj-lt"/>
              </a:rPr>
              <a:t>що</a:t>
            </a:r>
            <a:r>
              <a:rPr lang="ru-RU" sz="1200" b="1" dirty="0">
                <a:solidFill>
                  <a:srgbClr val="293A55"/>
                </a:solidFill>
                <a:latin typeface="+mj-lt"/>
              </a:rPr>
              <a:t> статус </a:t>
            </a:r>
            <a:r>
              <a:rPr lang="ru-RU" sz="1200" b="1" dirty="0" err="1">
                <a:solidFill>
                  <a:srgbClr val="293A55"/>
                </a:solidFill>
                <a:latin typeface="+mj-lt"/>
              </a:rPr>
              <a:t>спадкоємця</a:t>
            </a:r>
            <a:r>
              <a:rPr lang="ru-RU" sz="1200" b="1" dirty="0">
                <a:solidFill>
                  <a:srgbClr val="293A55"/>
                </a:solidFill>
                <a:latin typeface="+mj-lt"/>
              </a:rPr>
              <a:t>, </a:t>
            </a:r>
            <a:r>
              <a:rPr lang="ru-RU" sz="1200" b="1" dirty="0" err="1">
                <a:solidFill>
                  <a:srgbClr val="293A55"/>
                </a:solidFill>
                <a:latin typeface="+mj-lt"/>
              </a:rPr>
              <a:t>який</a:t>
            </a:r>
            <a:r>
              <a:rPr lang="ru-RU" sz="1200" b="1" dirty="0">
                <a:solidFill>
                  <a:srgbClr val="293A55"/>
                </a:solidFill>
                <a:latin typeface="+mj-lt"/>
              </a:rPr>
              <a:t> пропустив строк для </a:t>
            </a:r>
            <a:r>
              <a:rPr lang="ru-RU" sz="1200" b="1" dirty="0" err="1">
                <a:solidFill>
                  <a:srgbClr val="293A55"/>
                </a:solidFill>
                <a:latin typeface="+mj-lt"/>
              </a:rPr>
              <a:t>прийняття</a:t>
            </a:r>
            <a:r>
              <a:rPr lang="ru-RU" sz="1200" b="1" dirty="0">
                <a:solidFill>
                  <a:srgbClr val="293A55"/>
                </a:solidFill>
                <a:latin typeface="+mj-lt"/>
              </a:rPr>
              <a:t> </a:t>
            </a:r>
            <a:r>
              <a:rPr lang="ru-RU" sz="1200" b="1" dirty="0" err="1">
                <a:solidFill>
                  <a:srgbClr val="293A55"/>
                </a:solidFill>
                <a:latin typeface="+mj-lt"/>
              </a:rPr>
              <a:t>спадщини</a:t>
            </a:r>
            <a:r>
              <a:rPr lang="ru-RU" sz="1200" b="1" dirty="0">
                <a:solidFill>
                  <a:srgbClr val="293A55"/>
                </a:solidFill>
                <a:latin typeface="+mj-lt"/>
              </a:rPr>
              <a:t>, не є </a:t>
            </a:r>
            <a:r>
              <a:rPr lang="ru-RU" sz="1200" b="1" dirty="0" err="1">
                <a:solidFill>
                  <a:srgbClr val="293A55"/>
                </a:solidFill>
                <a:latin typeface="+mj-lt"/>
              </a:rPr>
              <a:t>тотожним</a:t>
            </a:r>
            <a:r>
              <a:rPr lang="ru-RU" sz="1200" b="1" dirty="0">
                <a:solidFill>
                  <a:srgbClr val="293A55"/>
                </a:solidFill>
                <a:latin typeface="+mj-lt"/>
              </a:rPr>
              <a:t> статусу </a:t>
            </a:r>
            <a:r>
              <a:rPr lang="ru-RU" sz="1200" b="1" dirty="0" err="1">
                <a:solidFill>
                  <a:srgbClr val="293A55"/>
                </a:solidFill>
                <a:latin typeface="+mj-lt"/>
              </a:rPr>
              <a:t>спадкоємця</a:t>
            </a:r>
            <a:r>
              <a:rPr lang="ru-RU" sz="1200" b="1" dirty="0">
                <a:solidFill>
                  <a:srgbClr val="293A55"/>
                </a:solidFill>
                <a:latin typeface="+mj-lt"/>
              </a:rPr>
              <a:t>, </a:t>
            </a:r>
            <a:r>
              <a:rPr lang="ru-RU" sz="1200" b="1" dirty="0" err="1">
                <a:solidFill>
                  <a:srgbClr val="293A55"/>
                </a:solidFill>
                <a:latin typeface="+mj-lt"/>
              </a:rPr>
              <a:t>який</a:t>
            </a:r>
            <a:r>
              <a:rPr lang="ru-RU" sz="1200" b="1" dirty="0">
                <a:solidFill>
                  <a:srgbClr val="293A55"/>
                </a:solidFill>
                <a:latin typeface="+mj-lt"/>
              </a:rPr>
              <a:t> </a:t>
            </a:r>
            <a:r>
              <a:rPr lang="ru-RU" sz="1200" b="1" dirty="0" err="1">
                <a:solidFill>
                  <a:srgbClr val="293A55"/>
                </a:solidFill>
                <a:latin typeface="+mj-lt"/>
              </a:rPr>
              <a:t>відмовився</a:t>
            </a:r>
            <a:r>
              <a:rPr lang="ru-RU" sz="1200" b="1" dirty="0">
                <a:solidFill>
                  <a:srgbClr val="293A55"/>
                </a:solidFill>
                <a:latin typeface="+mj-lt"/>
              </a:rPr>
              <a:t> </a:t>
            </a:r>
            <a:r>
              <a:rPr lang="ru-RU" sz="1200" b="1" dirty="0" err="1">
                <a:solidFill>
                  <a:srgbClr val="293A55"/>
                </a:solidFill>
                <a:latin typeface="+mj-lt"/>
              </a:rPr>
              <a:t>від</a:t>
            </a:r>
            <a:r>
              <a:rPr lang="ru-RU" sz="1200" b="1" dirty="0">
                <a:solidFill>
                  <a:srgbClr val="293A55"/>
                </a:solidFill>
                <a:latin typeface="+mj-lt"/>
              </a:rPr>
              <a:t> </a:t>
            </a:r>
            <a:r>
              <a:rPr lang="ru-RU" sz="1200" b="1" dirty="0" err="1">
                <a:solidFill>
                  <a:srgbClr val="293A55"/>
                </a:solidFill>
                <a:latin typeface="+mj-lt"/>
              </a:rPr>
              <a:t>прийняття</a:t>
            </a:r>
            <a:r>
              <a:rPr lang="ru-RU" sz="1200" b="1" dirty="0">
                <a:solidFill>
                  <a:srgbClr val="293A55"/>
                </a:solidFill>
                <a:latin typeface="+mj-lt"/>
              </a:rPr>
              <a:t> </a:t>
            </a:r>
            <a:r>
              <a:rPr lang="ru-RU" sz="1200" b="1" dirty="0" err="1">
                <a:solidFill>
                  <a:srgbClr val="293A55"/>
                </a:solidFill>
                <a:latin typeface="+mj-lt"/>
              </a:rPr>
              <a:t>спадщини</a:t>
            </a:r>
            <a:r>
              <a:rPr lang="ru-RU" sz="1200" b="1" dirty="0">
                <a:solidFill>
                  <a:srgbClr val="293A55"/>
                </a:solidFill>
                <a:latin typeface="+mj-lt"/>
              </a:rPr>
              <a:t> на </a:t>
            </a:r>
            <a:r>
              <a:rPr lang="ru-RU" sz="1200" b="1" dirty="0" err="1">
                <a:solidFill>
                  <a:srgbClr val="293A55"/>
                </a:solidFill>
                <a:latin typeface="+mj-lt"/>
              </a:rPr>
              <a:t>підставі</a:t>
            </a:r>
            <a:r>
              <a:rPr lang="ru-RU" sz="1200" b="1" dirty="0">
                <a:solidFill>
                  <a:srgbClr val="293A55"/>
                </a:solidFill>
                <a:latin typeface="+mj-lt"/>
              </a:rPr>
              <a:t> </a:t>
            </a:r>
            <a:r>
              <a:rPr lang="ru-RU" sz="1200" b="1" dirty="0">
                <a:solidFill>
                  <a:srgbClr val="00ADFA"/>
                </a:solidFill>
                <a:latin typeface="+mj-lt"/>
                <a:hlinkClick r:id="rId6"/>
              </a:rPr>
              <a:t>статей 1273 - 1275 ЦК </a:t>
            </a:r>
            <a:r>
              <a:rPr lang="ru-RU" sz="1200" b="1" dirty="0" err="1">
                <a:solidFill>
                  <a:srgbClr val="00ADFA"/>
                </a:solidFill>
                <a:latin typeface="+mj-lt"/>
                <a:hlinkClick r:id="rId6"/>
              </a:rPr>
              <a:t>України</a:t>
            </a:r>
            <a:r>
              <a:rPr lang="ru-RU" sz="1200" b="1" dirty="0">
                <a:solidFill>
                  <a:srgbClr val="293A55"/>
                </a:solidFill>
                <a:latin typeface="+mj-lt"/>
              </a:rPr>
              <a:t>.</a:t>
            </a:r>
            <a:endParaRPr lang="ru-RU" sz="1200" b="1" i="0" dirty="0">
              <a:solidFill>
                <a:srgbClr val="293A55"/>
              </a:solidFill>
              <a:effectLst/>
              <a:latin typeface="+mj-lt"/>
            </a:endParaRPr>
          </a:p>
        </p:txBody>
      </p:sp>
    </p:spTree>
    <p:extLst>
      <p:ext uri="{BB962C8B-B14F-4D97-AF65-F5344CB8AC3E}">
        <p14:creationId xmlns:p14="http://schemas.microsoft.com/office/powerpoint/2010/main" val="1657508271"/>
      </p:ext>
    </p:extLst>
  </p:cSld>
  <p:clrMapOvr>
    <a:masterClrMapping/>
  </p:clrMapOvr>
  <p:timing>
    <p:tnLst>
      <p:par>
        <p:cTn id="1" dur="indefinite" restart="never" nodeType="tmRoot"/>
      </p:par>
    </p:tnLst>
  </p:timing>
</p:sld>
</file>

<file path=ppt/theme/theme1.xml><?xml version="1.0" encoding="utf-8"?>
<a:theme xmlns:a="http://schemas.openxmlformats.org/drawingml/2006/main" name="Рамка">
  <a:themeElements>
    <a:clrScheme name="2023 РА">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FFD663"/>
      </a:hlink>
      <a:folHlink>
        <a:srgbClr val="EE7008"/>
      </a:folHlink>
    </a:clrScheme>
    <a:fontScheme name="Для презентацій ВША">
      <a:majorFont>
        <a:latin typeface="Arial"/>
        <a:ea typeface=""/>
        <a:cs typeface=""/>
      </a:majorFont>
      <a:minorFont>
        <a:latin typeface="Arial"/>
        <a:ea typeface=""/>
        <a:cs typeface=""/>
      </a:minorFont>
    </a:fontScheme>
    <a:fmtScheme name="Рамка">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Рамка</Template>
  <TotalTime>1942</TotalTime>
  <Words>4162</Words>
  <Application>Microsoft Office PowerPoint</Application>
  <PresentationFormat>Широкоэкранный</PresentationFormat>
  <Paragraphs>429</Paragraphs>
  <Slides>45</Slides>
  <Notes>1</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45</vt:i4>
      </vt:variant>
    </vt:vector>
  </HeadingPairs>
  <TitlesOfParts>
    <vt:vector size="50" baseType="lpstr">
      <vt:lpstr>Arial</vt:lpstr>
      <vt:lpstr>Calibri</vt:lpstr>
      <vt:lpstr>Wingdings</vt:lpstr>
      <vt:lpstr>Wingdings 2</vt:lpstr>
      <vt:lpstr>Рамка</vt:lpstr>
      <vt:lpstr>Спадкові спори:  огляд судової практики (2022-2023 роки)</vt:lpstr>
      <vt:lpstr>Людмила Гриценко адвокатка, тренерка, експертка</vt:lpstr>
      <vt:lpstr>Ми маємо 120 хв  для огляду практики ВС в справах про спадкування  за 2022-2023 роки</vt:lpstr>
      <vt:lpstr>Спадкові спори</vt:lpstr>
      <vt:lpstr>Презентация PowerPoint</vt:lpstr>
      <vt:lpstr>Презентация PowerPoint</vt:lpstr>
      <vt:lpstr>Презентация PowerPoint</vt:lpstr>
      <vt:lpstr>Спадкові спори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Інші спадкові спори </vt:lpstr>
      <vt:lpstr>Презентация PowerPoint</vt:lpstr>
      <vt:lpstr>Інші спадкові спори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Дякую за увагу!</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ДТП</dc:title>
  <dc:creator>pravo.ck.group@gmail.com</dc:creator>
  <cp:lastModifiedBy>pravo.ck.group@gmail.com</cp:lastModifiedBy>
  <cp:revision>139</cp:revision>
  <dcterms:created xsi:type="dcterms:W3CDTF">2021-02-08T19:13:28Z</dcterms:created>
  <dcterms:modified xsi:type="dcterms:W3CDTF">2023-04-26T20:31:10Z</dcterms:modified>
</cp:coreProperties>
</file>