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22"/>
  </p:notesMasterIdLst>
  <p:sldIdLst>
    <p:sldId id="256" r:id="rId2"/>
    <p:sldId id="268" r:id="rId3"/>
    <p:sldId id="267" r:id="rId4"/>
    <p:sldId id="271" r:id="rId5"/>
    <p:sldId id="269" r:id="rId6"/>
    <p:sldId id="270" r:id="rId7"/>
    <p:sldId id="266" r:id="rId8"/>
    <p:sldId id="277" r:id="rId9"/>
    <p:sldId id="258" r:id="rId10"/>
    <p:sldId id="259" r:id="rId11"/>
    <p:sldId id="260" r:id="rId12"/>
    <p:sldId id="261" r:id="rId13"/>
    <p:sldId id="262" r:id="rId14"/>
    <p:sldId id="263" r:id="rId15"/>
    <p:sldId id="265" r:id="rId16"/>
    <p:sldId id="272" r:id="rId17"/>
    <p:sldId id="273" r:id="rId18"/>
    <p:sldId id="274" r:id="rId19"/>
    <p:sldId id="275" r:id="rId20"/>
    <p:sldId id="276"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7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45C589-3ECD-4394-BF1C-1D2D137305F4}" type="datetimeFigureOut">
              <a:rPr lang="ru-RU" smtClean="0"/>
              <a:t>27.03.2017</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1FCA57F-6F4F-4463-A1B1-36E6B452F845}" type="slidenum">
              <a:rPr lang="ru-RU" smtClean="0"/>
              <a:t>‹#›</a:t>
            </a:fld>
            <a:endParaRPr lang="ru-RU"/>
          </a:p>
        </p:txBody>
      </p:sp>
    </p:spTree>
    <p:extLst>
      <p:ext uri="{BB962C8B-B14F-4D97-AF65-F5344CB8AC3E}">
        <p14:creationId xmlns:p14="http://schemas.microsoft.com/office/powerpoint/2010/main" val="341068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dirty="0"/>
              <a:t>3/27/2017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dirty="0"/>
              <a:t>3/27/2017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dirty="0"/>
              <a:t>3/27/2017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dirty="0"/>
              <a:t>3/27/2017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0EBB0C4-6273-4C6E-B9BD-2EDC30F1CD52}" type="datetimeFigureOut">
              <a:rPr lang="en-US" dirty="0"/>
              <a:t>3/27/2017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dirty="0"/>
              <a:t>3/27/2017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97280" y="2582334"/>
            <a:ext cx="4937760" cy="3378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17920" y="2582334"/>
            <a:ext cx="4937760" cy="3378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dirty="0"/>
              <a:t>3/27/2017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dirty="0"/>
              <a:t>3/27/2017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dirty="0"/>
              <a:t>3/27/2017</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dirty="0"/>
              <a:t>3/27/2017</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9CAD897-D46E-4AD2-BD9B-49DD3E640873}" type="datetimeFigureOut">
              <a:rPr lang="en-US" dirty="0"/>
              <a:t>3/27/2017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dirty="0"/>
              <a:t>3/27/2017</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zakon2.rada.gov.ua/laws/show/995_004"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zakon3.rada.gov.ua/laws/show/974_676"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8.xml"/><Relationship Id="rId1" Type="http://schemas.openxmlformats.org/officeDocument/2006/relationships/video" Target="https://www.youtube.com/embed/ej6oMWOt5bY" TargetMode="External"/><Relationship Id="rId4" Type="http://schemas.openxmlformats.org/officeDocument/2006/relationships/hyperlink" Target="https://www.youtube.com/watch?v=yDzgLqHCiKs&amp;index=190&amp;list=PLRVLFiynwHmES2Jh1_Il97Qe1VnFA3zzN"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earch.ligazakon.ua/l_doc2.nsf/link1/an_911598/ed_2016_10_08/pravo1/T012341.html?pravo=1#911598"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earch.ligazakon.ua/l_doc2.nsf/link1/an_2160/ed_2016_10_08/pravo1/T124651.html?pravo=1#2160"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earch.ligazakon.ua/l_doc2.nsf/link1/an_911598/ed_2016_10_08/pravo1/T012341.html?pravo=1#911598"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earch.ligazakon.ua/l_doc2.nsf/link1/an_1710/ed_2016_10_08/pravo1/T124651.html?pravo=1#1710"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914399" y="758952"/>
            <a:ext cx="10609943" cy="3101848"/>
          </a:xfrm>
        </p:spPr>
        <p:txBody>
          <a:bodyPr>
            <a:normAutofit/>
          </a:bodyPr>
          <a:lstStyle/>
          <a:p>
            <a:r>
              <a:rPr lang="uk-UA" sz="3600" b="1" dirty="0">
                <a:solidFill>
                  <a:schemeClr val="accent2">
                    <a:lumMod val="75000"/>
                  </a:schemeClr>
                </a:solidFill>
              </a:rPr>
              <a:t>Ефективність розслідування злочинів, вчинених </a:t>
            </a:r>
            <a:r>
              <a:rPr lang="uk-UA" sz="3600" b="1" dirty="0" smtClean="0">
                <a:solidFill>
                  <a:schemeClr val="accent2">
                    <a:lumMod val="75000"/>
                  </a:schemeClr>
                </a:solidFill>
              </a:rPr>
              <a:t>щодо журналістів.</a:t>
            </a:r>
            <a:br>
              <a:rPr lang="uk-UA" sz="3600" b="1" dirty="0" smtClean="0">
                <a:solidFill>
                  <a:schemeClr val="accent2">
                    <a:lumMod val="75000"/>
                  </a:schemeClr>
                </a:solidFill>
              </a:rPr>
            </a:br>
            <a:r>
              <a:rPr lang="uk-UA" sz="3600" b="1" dirty="0" smtClean="0">
                <a:solidFill>
                  <a:schemeClr val="accent2">
                    <a:lumMod val="75000"/>
                  </a:schemeClr>
                </a:solidFill>
              </a:rPr>
              <a:t>Особливості </a:t>
            </a:r>
            <a:r>
              <a:rPr lang="uk-UA" sz="3600" b="1" dirty="0">
                <a:solidFill>
                  <a:schemeClr val="accent2">
                    <a:lumMod val="75000"/>
                  </a:schemeClr>
                </a:solidFill>
              </a:rPr>
              <a:t>реєстрації кримінальних правопорушень, пов'язаних із професійною діяльністю </a:t>
            </a:r>
            <a:r>
              <a:rPr lang="uk-UA" sz="3600" b="1" dirty="0" smtClean="0">
                <a:solidFill>
                  <a:schemeClr val="accent2">
                    <a:lumMod val="75000"/>
                  </a:schemeClr>
                </a:solidFill>
              </a:rPr>
              <a:t>журналіста</a:t>
            </a:r>
            <a:endParaRPr lang="ru-RU" sz="3600" dirty="0">
              <a:solidFill>
                <a:schemeClr val="accent2">
                  <a:lumMod val="75000"/>
                </a:schemeClr>
              </a:solidFill>
            </a:endParaRPr>
          </a:p>
        </p:txBody>
      </p:sp>
      <p:sp>
        <p:nvSpPr>
          <p:cNvPr id="3" name="Подзаголовок 2"/>
          <p:cNvSpPr>
            <a:spLocks noGrp="1"/>
          </p:cNvSpPr>
          <p:nvPr>
            <p:ph type="subTitle" idx="1"/>
          </p:nvPr>
        </p:nvSpPr>
        <p:spPr/>
        <p:txBody>
          <a:bodyPr>
            <a:normAutofit fontScale="85000" lnSpcReduction="20000"/>
          </a:bodyPr>
          <a:lstStyle/>
          <a:p>
            <a:r>
              <a:rPr lang="uk-UA" dirty="0"/>
              <a:t>3-4 квітня 2017 року, </a:t>
            </a:r>
            <a:r>
              <a:rPr lang="uk-UA" dirty="0" smtClean="0"/>
              <a:t>м. </a:t>
            </a:r>
            <a:r>
              <a:rPr lang="uk-UA" dirty="0"/>
              <a:t>Київ</a:t>
            </a:r>
          </a:p>
          <a:p>
            <a:r>
              <a:rPr lang="uk-UA" b="1" dirty="0"/>
              <a:t>Доповідач: Людмила Опришко, адвокатеса, медіа-юристка </a:t>
            </a:r>
            <a:endParaRPr lang="uk-UA" b="1" dirty="0" smtClean="0"/>
          </a:p>
          <a:p>
            <a:r>
              <a:rPr lang="uk-UA" b="1" dirty="0" smtClean="0"/>
              <a:t>ГО </a:t>
            </a:r>
            <a:r>
              <a:rPr lang="uk-UA" b="1" dirty="0"/>
              <a:t>«Платформа прав людини»</a:t>
            </a:r>
          </a:p>
          <a:p>
            <a:endParaRPr lang="ru-RU" dirty="0"/>
          </a:p>
        </p:txBody>
      </p:sp>
    </p:spTree>
    <p:extLst>
      <p:ext uri="{BB962C8B-B14F-4D97-AF65-F5344CB8AC3E}">
        <p14:creationId xmlns:p14="http://schemas.microsoft.com/office/powerpoint/2010/main" val="4191402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dirty="0"/>
              <a:t>Незалежність та </a:t>
            </a:r>
            <a:r>
              <a:rPr lang="uk-UA" b="1" dirty="0" smtClean="0"/>
              <a:t>неупередженість</a:t>
            </a:r>
            <a:endParaRPr lang="ru-RU" dirty="0"/>
          </a:p>
        </p:txBody>
      </p:sp>
      <p:sp>
        <p:nvSpPr>
          <p:cNvPr id="3" name="Объект 2"/>
          <p:cNvSpPr>
            <a:spLocks noGrp="1"/>
          </p:cNvSpPr>
          <p:nvPr>
            <p:ph idx="1"/>
          </p:nvPr>
        </p:nvSpPr>
        <p:spPr/>
        <p:txBody>
          <a:bodyPr>
            <a:normAutofit/>
          </a:bodyPr>
          <a:lstStyle/>
          <a:p>
            <a:pPr lvl="1" algn="just">
              <a:buFont typeface="Arial" panose="020B0604020202020204" pitchFamily="34" charset="0"/>
              <a:buChar char="•"/>
            </a:pPr>
            <a:r>
              <a:rPr lang="uk-UA" sz="2800" dirty="0"/>
              <a:t>Для того, щоб розслідування було ефективним, особи, відповідальні за проведення слідства, мають бути незалежні як за законом, так і на практиці. Мається на увазі не тільки відсутність ієрархічного або інституційного зв'язку, а також незалежність з практичної точки </a:t>
            </a:r>
            <a:r>
              <a:rPr lang="uk-UA" sz="2800" dirty="0" smtClean="0"/>
              <a:t>зору.</a:t>
            </a:r>
          </a:p>
          <a:p>
            <a:pPr lvl="1" algn="just">
              <a:buFont typeface="Arial" panose="020B0604020202020204" pitchFamily="34" charset="0"/>
              <a:buChar char="•"/>
            </a:pPr>
            <a:endParaRPr lang="uk-UA" sz="2800" dirty="0" smtClean="0"/>
          </a:p>
          <a:p>
            <a:pPr lvl="1" algn="just">
              <a:buFont typeface="Arial" panose="020B0604020202020204" pitchFamily="34" charset="0"/>
              <a:buChar char="•"/>
            </a:pPr>
            <a:r>
              <a:rPr lang="uk-UA" sz="2800" dirty="0" smtClean="0"/>
              <a:t>Рішення ЕСПЛ </a:t>
            </a:r>
            <a:r>
              <a:rPr lang="uk-UA" sz="2800" dirty="0"/>
              <a:t>від 26.07.2012 року у справі «</a:t>
            </a:r>
            <a:r>
              <a:rPr lang="uk-UA" sz="2800" dirty="0" err="1"/>
              <a:t>Савіцький</a:t>
            </a:r>
            <a:r>
              <a:rPr lang="uk-UA" sz="2800" dirty="0"/>
              <a:t> проти України</a:t>
            </a:r>
            <a:r>
              <a:rPr lang="uk-UA" sz="2800" dirty="0" smtClean="0"/>
              <a:t>».</a:t>
            </a:r>
            <a:endParaRPr lang="ru-RU" sz="2800" dirty="0"/>
          </a:p>
        </p:txBody>
      </p:sp>
    </p:spTree>
    <p:extLst>
      <p:ext uri="{BB962C8B-B14F-4D97-AF65-F5344CB8AC3E}">
        <p14:creationId xmlns:p14="http://schemas.microsoft.com/office/powerpoint/2010/main" val="4203963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dirty="0" smtClean="0"/>
              <a:t>Ретельність </a:t>
            </a:r>
            <a:r>
              <a:rPr lang="uk-UA" b="1" smtClean="0"/>
              <a:t>(повнота)</a:t>
            </a:r>
            <a:endParaRPr lang="ru-RU" dirty="0"/>
          </a:p>
        </p:txBody>
      </p:sp>
      <p:sp>
        <p:nvSpPr>
          <p:cNvPr id="3" name="Объект 2"/>
          <p:cNvSpPr>
            <a:spLocks noGrp="1"/>
          </p:cNvSpPr>
          <p:nvPr>
            <p:ph idx="1"/>
          </p:nvPr>
        </p:nvSpPr>
        <p:spPr/>
        <p:txBody>
          <a:bodyPr>
            <a:normAutofit lnSpcReduction="10000"/>
          </a:bodyPr>
          <a:lstStyle/>
          <a:p>
            <a:pPr lvl="1" algn="just">
              <a:buFont typeface="Arial" panose="020B0604020202020204" pitchFamily="34" charset="0"/>
              <a:buChar char="•"/>
            </a:pPr>
            <a:r>
              <a:rPr lang="uk-UA" sz="2800" dirty="0" smtClean="0"/>
              <a:t>Органи</a:t>
            </a:r>
            <a:r>
              <a:rPr lang="uk-UA" sz="2800" dirty="0"/>
              <a:t>, які здійснюють досудове розслідування повинні вжити всі розумні кроки для забезпечення доказів, які стосуються відповідного інциденту (</a:t>
            </a:r>
            <a:r>
              <a:rPr lang="uk-UA" sz="2800" dirty="0" smtClean="0"/>
              <a:t>інцидентів).</a:t>
            </a:r>
          </a:p>
          <a:p>
            <a:pPr lvl="1" algn="just">
              <a:buFont typeface="Arial" panose="020B0604020202020204" pitchFamily="34" charset="0"/>
              <a:buChar char="•"/>
            </a:pPr>
            <a:endParaRPr lang="uk-UA" sz="2800" dirty="0" smtClean="0"/>
          </a:p>
          <a:p>
            <a:pPr lvl="1" algn="just">
              <a:buFont typeface="Arial" panose="020B0604020202020204" pitchFamily="34" charset="0"/>
              <a:buChar char="•"/>
            </a:pPr>
            <a:r>
              <a:rPr lang="uk-UA" sz="2800" dirty="0"/>
              <a:t>Збір доказів повинен відбуватись у точній відповідності до вимог процесуального закону, що б вони не втратили свою доказову силу. Будь-який недолік розслідування, який позбавляє його можливості встановлення причин ушкоджень або особи, винної в їх заподіянні, цілком може призвести до ризику недотримання цього стандарту.</a:t>
            </a:r>
            <a:endParaRPr lang="ru-RU" sz="2800" dirty="0"/>
          </a:p>
          <a:p>
            <a:pPr lvl="1">
              <a:buFont typeface="Arial" panose="020B0604020202020204" pitchFamily="34" charset="0"/>
              <a:buChar char="•"/>
            </a:pPr>
            <a:endParaRPr lang="ru-RU" dirty="0"/>
          </a:p>
        </p:txBody>
      </p:sp>
    </p:spTree>
    <p:extLst>
      <p:ext uri="{BB962C8B-B14F-4D97-AF65-F5344CB8AC3E}">
        <p14:creationId xmlns:p14="http://schemas.microsoft.com/office/powerpoint/2010/main" val="936626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4400" b="1" dirty="0"/>
              <a:t>Невідкладність та адекватність слідчих </a:t>
            </a:r>
            <a:r>
              <a:rPr lang="uk-UA" sz="4400" b="1" dirty="0" smtClean="0"/>
              <a:t>дій</a:t>
            </a:r>
            <a:endParaRPr lang="ru-RU" sz="4400" dirty="0"/>
          </a:p>
        </p:txBody>
      </p:sp>
      <p:sp>
        <p:nvSpPr>
          <p:cNvPr id="3" name="Объект 2"/>
          <p:cNvSpPr>
            <a:spLocks noGrp="1"/>
          </p:cNvSpPr>
          <p:nvPr>
            <p:ph idx="1"/>
          </p:nvPr>
        </p:nvSpPr>
        <p:spPr/>
        <p:txBody>
          <a:bodyPr>
            <a:normAutofit fontScale="92500"/>
          </a:bodyPr>
          <a:lstStyle/>
          <a:p>
            <a:pPr algn="just" fontAlgn="base" hangingPunct="0"/>
            <a:r>
              <a:rPr lang="uk-UA" dirty="0"/>
              <a:t>Напади на журналістів повинні розслідуватись </a:t>
            </a:r>
            <a:r>
              <a:rPr lang="uk-UA" b="1" dirty="0"/>
              <a:t>невідкладно та в розумні строки</a:t>
            </a:r>
            <a:r>
              <a:rPr lang="uk-UA" dirty="0"/>
              <a:t>. Варто пам’ятати, що при визначенні розумності строків враховується не лише час проведення досудового слідства, але й період судового розгляду справи</a:t>
            </a:r>
            <a:r>
              <a:rPr lang="uk-UA" dirty="0" smtClean="0"/>
              <a:t>.</a:t>
            </a:r>
          </a:p>
          <a:p>
            <a:pPr algn="just" fontAlgn="base" hangingPunct="0"/>
            <a:r>
              <a:rPr lang="uk-UA" dirty="0" smtClean="0"/>
              <a:t>Справи: </a:t>
            </a:r>
            <a:r>
              <a:rPr lang="uk-UA" dirty="0">
                <a:solidFill>
                  <a:schemeClr val="accent2"/>
                </a:solidFill>
              </a:rPr>
              <a:t>«Гонгадзе проти України</a:t>
            </a:r>
            <a:r>
              <a:rPr lang="uk-UA" dirty="0" smtClean="0">
                <a:solidFill>
                  <a:schemeClr val="accent2"/>
                </a:solidFill>
              </a:rPr>
              <a:t>». </a:t>
            </a:r>
            <a:r>
              <a:rPr lang="uk-UA" dirty="0"/>
              <a:t>Суд дійшов висновку, що розслідування проводилось із значними затримками і містило серйозні прогалини. Він зазначив, що слідчі не стільки займались встановленням фактичних обставин зникнення Георгія Гонгадзе та його смерті, скільки намагались довести факт непричетності державних службовців високого рівня до цього інциденту. Зважаючи на це, було встановлено порушення статті 2 Європейської </a:t>
            </a:r>
            <a:r>
              <a:rPr lang="uk-UA" dirty="0" smtClean="0"/>
              <a:t>Конвенції.</a:t>
            </a:r>
          </a:p>
          <a:p>
            <a:pPr algn="just" fontAlgn="base" hangingPunct="0"/>
            <a:r>
              <a:rPr lang="uk-UA" dirty="0" smtClean="0">
                <a:solidFill>
                  <a:schemeClr val="accent2"/>
                </a:solidFill>
              </a:rPr>
              <a:t>«</a:t>
            </a:r>
            <a:r>
              <a:rPr lang="uk-UA" dirty="0" err="1" smtClean="0">
                <a:solidFill>
                  <a:schemeClr val="accent2"/>
                </a:solidFill>
              </a:rPr>
              <a:t>Савіцький</a:t>
            </a:r>
            <a:r>
              <a:rPr lang="uk-UA" dirty="0" smtClean="0">
                <a:solidFill>
                  <a:schemeClr val="accent2"/>
                </a:solidFill>
              </a:rPr>
              <a:t> </a:t>
            </a:r>
            <a:r>
              <a:rPr lang="uk-UA" dirty="0">
                <a:solidFill>
                  <a:schemeClr val="accent2"/>
                </a:solidFill>
              </a:rPr>
              <a:t>проти України</a:t>
            </a:r>
            <a:r>
              <a:rPr lang="uk-UA" dirty="0" smtClean="0">
                <a:solidFill>
                  <a:schemeClr val="accent2"/>
                </a:solidFill>
              </a:rPr>
              <a:t>». </a:t>
            </a:r>
            <a:r>
              <a:rPr lang="uk-UA" dirty="0"/>
              <a:t>Суд відзначив, що перевірки та слідство у справі заявника тривали понад п'ять років та два місяці, а з врахуванням часу розгляду справи в судах, провадження на національному рівні тривало тринадцять з половиною років. Уряд України не надав вагомих пояснень щодо такої тривалості провадження у справі, а тому Європейський Суд визнав, що не було дотримано вимоги необхідної швидкості за статтею 3 </a:t>
            </a:r>
            <a:r>
              <a:rPr lang="uk-UA" dirty="0" smtClean="0">
                <a:hlinkClick r:id="rId2"/>
              </a:rPr>
              <a:t>Конвенції</a:t>
            </a:r>
            <a:r>
              <a:rPr lang="uk-UA" dirty="0" smtClean="0"/>
              <a:t>.</a:t>
            </a:r>
            <a:endParaRPr lang="ru-RU" dirty="0"/>
          </a:p>
        </p:txBody>
      </p:sp>
    </p:spTree>
    <p:extLst>
      <p:ext uri="{BB962C8B-B14F-4D97-AF65-F5344CB8AC3E}">
        <p14:creationId xmlns:p14="http://schemas.microsoft.com/office/powerpoint/2010/main" val="32225718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4400" b="1" dirty="0"/>
              <a:t>Невідкладність та адекватність слідчих </a:t>
            </a:r>
            <a:r>
              <a:rPr lang="uk-UA" sz="4400" b="1" dirty="0" smtClean="0"/>
              <a:t>дій</a:t>
            </a:r>
            <a:endParaRPr lang="ru-RU" sz="4400" dirty="0"/>
          </a:p>
        </p:txBody>
      </p:sp>
      <p:sp>
        <p:nvSpPr>
          <p:cNvPr id="3" name="Объект 2"/>
          <p:cNvSpPr>
            <a:spLocks noGrp="1"/>
          </p:cNvSpPr>
          <p:nvPr>
            <p:ph idx="1"/>
          </p:nvPr>
        </p:nvSpPr>
        <p:spPr/>
        <p:txBody>
          <a:bodyPr/>
          <a:lstStyle/>
          <a:p>
            <a:pPr algn="just"/>
            <a:r>
              <a:rPr lang="uk-UA" dirty="0">
                <a:solidFill>
                  <a:schemeClr val="accent2"/>
                </a:solidFill>
              </a:rPr>
              <a:t>«</a:t>
            </a:r>
            <a:r>
              <a:rPr lang="uk-UA" dirty="0" err="1">
                <a:solidFill>
                  <a:schemeClr val="accent2"/>
                </a:solidFill>
              </a:rPr>
              <a:t>Савіцький</a:t>
            </a:r>
            <a:r>
              <a:rPr lang="uk-UA" dirty="0">
                <a:solidFill>
                  <a:schemeClr val="accent2"/>
                </a:solidFill>
              </a:rPr>
              <a:t> проти України». </a:t>
            </a:r>
            <a:r>
              <a:rPr lang="uk-UA" dirty="0" smtClean="0"/>
              <a:t>Окремо Суд </a:t>
            </a:r>
            <a:r>
              <a:rPr lang="uk-UA" dirty="0"/>
              <a:t>звернув увагу на те, що чотири місяці державні органи розглядали скаргу заявника в порядку дослідчої перевірки, яка не відповідає принципу ефективного досудового розслідування. Суд звернув увагу, що в рамках цієї процедури існує можливість вдаватись лише до обмеженої кількості процесуальних дій, а процесуальний статус потерпілого належним чином не визначений. Фактично всебічне розслідування було розпочате лише через чотири місяці після інциденту, що практично </a:t>
            </a:r>
            <a:r>
              <a:rPr lang="uk-UA" dirty="0" smtClean="0"/>
              <a:t>звело </a:t>
            </a:r>
            <a:r>
              <a:rPr lang="uk-UA" dirty="0"/>
              <a:t>нанівець ефективність подальшого провадження</a:t>
            </a:r>
            <a:r>
              <a:rPr lang="uk-UA" dirty="0" smtClean="0"/>
              <a:t>.</a:t>
            </a:r>
          </a:p>
          <a:p>
            <a:pPr algn="just"/>
            <a:endParaRPr lang="uk-UA" dirty="0" smtClean="0">
              <a:solidFill>
                <a:schemeClr val="accent2"/>
              </a:solidFill>
            </a:endParaRPr>
          </a:p>
          <a:p>
            <a:pPr algn="just"/>
            <a:r>
              <a:rPr lang="uk-UA" dirty="0" smtClean="0">
                <a:solidFill>
                  <a:schemeClr val="accent2"/>
                </a:solidFill>
              </a:rPr>
              <a:t>Проблеми реєстрації заяв журналістів про злочини та їх перевірки.</a:t>
            </a:r>
            <a:endParaRPr lang="ru-RU" dirty="0">
              <a:solidFill>
                <a:schemeClr val="accent2"/>
              </a:solidFill>
            </a:endParaRPr>
          </a:p>
        </p:txBody>
      </p:sp>
    </p:spTree>
    <p:extLst>
      <p:ext uri="{BB962C8B-B14F-4D97-AF65-F5344CB8AC3E}">
        <p14:creationId xmlns:p14="http://schemas.microsoft.com/office/powerpoint/2010/main" val="29141767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4400" b="1" dirty="0"/>
              <a:t>Невідкладність та адекватність слідчих </a:t>
            </a:r>
            <a:r>
              <a:rPr lang="uk-UA" sz="4400" b="1" dirty="0" smtClean="0"/>
              <a:t>дій</a:t>
            </a:r>
            <a:endParaRPr lang="ru-RU" sz="4400" dirty="0"/>
          </a:p>
        </p:txBody>
      </p:sp>
      <p:sp>
        <p:nvSpPr>
          <p:cNvPr id="3" name="Объект 2"/>
          <p:cNvSpPr>
            <a:spLocks noGrp="1"/>
          </p:cNvSpPr>
          <p:nvPr>
            <p:ph idx="1"/>
          </p:nvPr>
        </p:nvSpPr>
        <p:spPr/>
        <p:txBody>
          <a:bodyPr/>
          <a:lstStyle/>
          <a:p>
            <a:r>
              <a:rPr lang="uk-UA" b="1" dirty="0" smtClean="0"/>
              <a:t>Неефективність </a:t>
            </a:r>
            <a:r>
              <a:rPr lang="uk-UA" b="1" dirty="0"/>
              <a:t>досудового розслідування </a:t>
            </a:r>
            <a:r>
              <a:rPr lang="uk-UA" b="1" dirty="0" smtClean="0"/>
              <a:t>у зв’язку з неодноразовим прийняттям рішень </a:t>
            </a:r>
            <a:r>
              <a:rPr lang="uk-UA" b="1" dirty="0"/>
              <a:t>про закриття кримінальних </a:t>
            </a:r>
            <a:r>
              <a:rPr lang="uk-UA" b="1" dirty="0" smtClean="0"/>
              <a:t>проваджень.</a:t>
            </a:r>
          </a:p>
          <a:p>
            <a:pPr algn="just"/>
            <a:r>
              <a:rPr lang="uk-UA" dirty="0" smtClean="0">
                <a:solidFill>
                  <a:schemeClr val="accent2"/>
                </a:solidFill>
              </a:rPr>
              <a:t>Справа </a:t>
            </a:r>
            <a:r>
              <a:rPr lang="uk-UA" dirty="0">
                <a:solidFill>
                  <a:schemeClr val="accent2"/>
                </a:solidFill>
              </a:rPr>
              <a:t>«</a:t>
            </a:r>
            <a:r>
              <a:rPr lang="uk-UA" dirty="0" err="1">
                <a:solidFill>
                  <a:schemeClr val="accent2"/>
                </a:solidFill>
              </a:rPr>
              <a:t>Реус</a:t>
            </a:r>
            <a:r>
              <a:rPr lang="uk-UA" dirty="0">
                <a:solidFill>
                  <a:schemeClr val="accent2"/>
                </a:solidFill>
              </a:rPr>
              <a:t> та інші проти України</a:t>
            </a:r>
            <a:r>
              <a:rPr lang="uk-UA" dirty="0" smtClean="0">
                <a:solidFill>
                  <a:schemeClr val="accent2"/>
                </a:solidFill>
              </a:rPr>
              <a:t>». </a:t>
            </a:r>
            <a:r>
              <a:rPr lang="uk-UA" dirty="0"/>
              <a:t>За період з 2001 по 2003 рік органами слідства було винесено </a:t>
            </a:r>
            <a:r>
              <a:rPr lang="uk-UA" b="1" dirty="0"/>
              <a:t>шість постанов про закриття кримінальної справи.</a:t>
            </a:r>
            <a:r>
              <a:rPr lang="uk-UA" dirty="0"/>
              <a:t> Однак ці постанови скасовувались у зв'язку з необхідністю проведення додаткових слідчих дій. Європейський Суд, ухвалюючи рішення про </a:t>
            </a:r>
            <a:r>
              <a:rPr lang="uk-UA" dirty="0" smtClean="0"/>
              <a:t>порушення </a:t>
            </a:r>
            <a:r>
              <a:rPr lang="uk-UA" b="1" dirty="0"/>
              <a:t>статті 2 Європейської </a:t>
            </a:r>
            <a:r>
              <a:rPr lang="uk-UA" b="1" dirty="0" smtClean="0"/>
              <a:t>Конвенції</a:t>
            </a:r>
            <a:r>
              <a:rPr lang="uk-UA" dirty="0" smtClean="0"/>
              <a:t>.</a:t>
            </a:r>
          </a:p>
          <a:p>
            <a:pPr algn="just"/>
            <a:r>
              <a:rPr lang="uk-UA" dirty="0"/>
              <a:t>«</a:t>
            </a:r>
            <a:r>
              <a:rPr lang="uk-UA" i="1" dirty="0"/>
              <a:t>28. До того ж не вбачається виправданою </a:t>
            </a:r>
            <a:r>
              <a:rPr lang="uk-UA" b="1" i="1" dirty="0"/>
              <a:t>загальна тривалість кримінального провадження. </a:t>
            </a:r>
            <a:r>
              <a:rPr lang="uk-UA" i="1" dirty="0"/>
              <a:t>Суд зазначає, зокрема, що хоча дорожньо-транспортна пригода сталася 23 грудня 2000 року, останню постанову про закриття кримінальної справи не було винесено до 10 квітня 2007 року, тобто більше ніж за 6 років та 3 місяці. Суд повторює, що </a:t>
            </a:r>
            <a:r>
              <a:rPr lang="uk-UA" b="1" i="1" dirty="0"/>
              <a:t>ефективність розслідування включає в себе вимоги щодо його швидкості та своєчасності</a:t>
            </a:r>
            <a:r>
              <a:rPr lang="uk-UA" i="1" dirty="0" smtClean="0"/>
              <a:t>.» </a:t>
            </a:r>
            <a:endParaRPr lang="ru-RU" dirty="0">
              <a:solidFill>
                <a:schemeClr val="accent2"/>
              </a:solidFill>
            </a:endParaRPr>
          </a:p>
        </p:txBody>
      </p:sp>
    </p:spTree>
    <p:extLst>
      <p:ext uri="{BB962C8B-B14F-4D97-AF65-F5344CB8AC3E}">
        <p14:creationId xmlns:p14="http://schemas.microsoft.com/office/powerpoint/2010/main" val="1576086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4400" b="1" dirty="0"/>
              <a:t>Невідкладність та адекватність слідчих </a:t>
            </a:r>
            <a:r>
              <a:rPr lang="uk-UA" sz="4400" b="1" dirty="0" smtClean="0"/>
              <a:t>дій</a:t>
            </a:r>
            <a:endParaRPr lang="ru-RU" sz="4400" dirty="0"/>
          </a:p>
        </p:txBody>
      </p:sp>
      <p:sp>
        <p:nvSpPr>
          <p:cNvPr id="3" name="Объект 2"/>
          <p:cNvSpPr>
            <a:spLocks noGrp="1"/>
          </p:cNvSpPr>
          <p:nvPr>
            <p:ph idx="1"/>
          </p:nvPr>
        </p:nvSpPr>
        <p:spPr/>
        <p:txBody>
          <a:bodyPr>
            <a:normAutofit lnSpcReduction="10000"/>
          </a:bodyPr>
          <a:lstStyle/>
          <a:p>
            <a:pPr algn="just"/>
            <a:r>
              <a:rPr lang="uk-UA" dirty="0" smtClean="0"/>
              <a:t>Кількість </a:t>
            </a:r>
            <a:r>
              <a:rPr lang="uk-UA" dirty="0"/>
              <a:t>проведених слідчих дій ще не є свідченням ефективності досудового слідства. </a:t>
            </a:r>
            <a:r>
              <a:rPr lang="uk-UA" dirty="0" smtClean="0">
                <a:solidFill>
                  <a:schemeClr val="accent2"/>
                </a:solidFill>
              </a:rPr>
              <a:t>Справа </a:t>
            </a:r>
            <a:r>
              <a:rPr lang="uk-UA" dirty="0">
                <a:solidFill>
                  <a:schemeClr val="accent2"/>
                </a:solidFill>
              </a:rPr>
              <a:t>«Михалкова та інші проти України</a:t>
            </a:r>
            <a:r>
              <a:rPr lang="uk-UA" dirty="0" smtClean="0">
                <a:solidFill>
                  <a:schemeClr val="accent2"/>
                </a:solidFill>
              </a:rPr>
              <a:t>». </a:t>
            </a:r>
            <a:r>
              <a:rPr lang="uk-UA" dirty="0" smtClean="0"/>
              <a:t>Вона </a:t>
            </a:r>
            <a:r>
              <a:rPr lang="uk-UA" dirty="0"/>
              <a:t>стосувалась загибелі сина (брата) заявників імовірно від побоїв, завданих працівниками міліції під час його перебування у </a:t>
            </a:r>
            <a:r>
              <a:rPr lang="uk-UA" dirty="0" smtClean="0"/>
              <a:t>медвитверезнику. </a:t>
            </a:r>
          </a:p>
          <a:p>
            <a:pPr algn="just"/>
            <a:r>
              <a:rPr lang="uk-UA" dirty="0" smtClean="0"/>
              <a:t>Європейський Суд звернув </a:t>
            </a:r>
            <a:r>
              <a:rPr lang="uk-UA" dirty="0"/>
              <a:t>увагу на такі факти. Під час розслідування цього інциденту протягом семи років було проведено, зокрема, </a:t>
            </a:r>
            <a:r>
              <a:rPr lang="uk-UA" b="1" dirty="0"/>
              <a:t>вісімнадцять допитів </a:t>
            </a:r>
            <a:r>
              <a:rPr lang="uk-UA" dirty="0"/>
              <a:t>невизначених свідків, </a:t>
            </a:r>
            <a:r>
              <a:rPr lang="uk-UA" b="1" dirty="0"/>
              <a:t>два відтворення обстановки </a:t>
            </a:r>
            <a:r>
              <a:rPr lang="uk-UA" dirty="0"/>
              <a:t>та обставин подій та </a:t>
            </a:r>
            <a:r>
              <a:rPr lang="uk-UA" b="1" u="sng" dirty="0"/>
              <a:t>шість судово-медичних експертиз</a:t>
            </a:r>
            <a:r>
              <a:rPr lang="uk-UA" dirty="0"/>
              <a:t>. Проте, Суд зауважив, що висновки судово-медичних експертиз здебільшого повторювали висновки попередніх експертиз, що Уряд України не надав пояснень щодо того, чому перед експертами весь час ставились додаткові питання, які можна було поставити одразу. Зважаючи на це, на тривалість процесу та ненадання доказів того, що слідчі органи зробили все від них залежне для того, щоб своєчасно та належним чином встановити обставини смерті Василя Михалкова, Європейський Суд встановив порушення статей 2 та 3 Європейської Конвенції, зокрема, і через </a:t>
            </a:r>
            <a:r>
              <a:rPr lang="uk-UA" dirty="0" err="1"/>
              <a:t>непроведення</a:t>
            </a:r>
            <a:r>
              <a:rPr lang="uk-UA" dirty="0"/>
              <a:t> ефективного </a:t>
            </a:r>
            <a:r>
              <a:rPr lang="uk-UA" dirty="0" smtClean="0"/>
              <a:t>розслідування (</a:t>
            </a:r>
            <a:r>
              <a:rPr lang="uk-UA" u="sng" dirty="0" smtClean="0">
                <a:hlinkClick r:id="rId2"/>
              </a:rPr>
              <a:t>http</a:t>
            </a:r>
            <a:r>
              <a:rPr lang="uk-UA" u="sng" dirty="0">
                <a:hlinkClick r:id="rId2"/>
              </a:rPr>
              <a:t>://</a:t>
            </a:r>
            <a:r>
              <a:rPr lang="uk-UA" u="sng" dirty="0" smtClean="0">
                <a:hlinkClick r:id="rId2"/>
              </a:rPr>
              <a:t>zakon3.rada.gov.ua/laws/show/974_676</a:t>
            </a:r>
            <a:r>
              <a:rPr lang="uk-UA" dirty="0" smtClean="0"/>
              <a:t>).</a:t>
            </a:r>
            <a:endParaRPr lang="ru-RU" dirty="0"/>
          </a:p>
          <a:p>
            <a:endParaRPr lang="ru-RU" dirty="0"/>
          </a:p>
        </p:txBody>
      </p:sp>
    </p:spTree>
    <p:extLst>
      <p:ext uri="{BB962C8B-B14F-4D97-AF65-F5344CB8AC3E}">
        <p14:creationId xmlns:p14="http://schemas.microsoft.com/office/powerpoint/2010/main" val="24159351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a:t>К</a:t>
            </a:r>
            <a:r>
              <a:rPr lang="uk-UA" dirty="0" smtClean="0"/>
              <a:t>омпетентність</a:t>
            </a:r>
            <a:endParaRPr lang="uk-UA" dirty="0"/>
          </a:p>
        </p:txBody>
      </p:sp>
      <p:sp>
        <p:nvSpPr>
          <p:cNvPr id="3" name="Объект 2"/>
          <p:cNvSpPr>
            <a:spLocks noGrp="1"/>
          </p:cNvSpPr>
          <p:nvPr>
            <p:ph idx="1"/>
          </p:nvPr>
        </p:nvSpPr>
        <p:spPr/>
        <p:txBody>
          <a:bodyPr/>
          <a:lstStyle/>
          <a:p>
            <a:pPr algn="just"/>
            <a:endParaRPr lang="uk-UA" sz="3200" dirty="0" smtClean="0"/>
          </a:p>
          <a:p>
            <a:pPr algn="just"/>
            <a:r>
              <a:rPr lang="uk-UA" sz="3200" dirty="0" smtClean="0"/>
              <a:t>Цей </a:t>
            </a:r>
            <a:r>
              <a:rPr lang="uk-UA" sz="3200" dirty="0"/>
              <a:t>принцип, насамперед означає, що слідчі, які проводять досудове розслідування, повинні мати необхідний обсяг компетенції, що б встановлювати факти у справі та особу, яка вчинила кримінальне правопорушення. </a:t>
            </a:r>
            <a:endParaRPr lang="ru-RU" sz="3200" dirty="0"/>
          </a:p>
          <a:p>
            <a:endParaRPr lang="uk-UA" dirty="0"/>
          </a:p>
        </p:txBody>
      </p:sp>
    </p:spTree>
    <p:extLst>
      <p:ext uri="{BB962C8B-B14F-4D97-AF65-F5344CB8AC3E}">
        <p14:creationId xmlns:p14="http://schemas.microsoft.com/office/powerpoint/2010/main" val="2169403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uk-UA" b="1" dirty="0"/>
              <a:t>Залучення потерпілого та </a:t>
            </a:r>
            <a:r>
              <a:rPr lang="uk-UA" b="1" dirty="0" smtClean="0"/>
              <a:t/>
            </a:r>
            <a:br>
              <a:rPr lang="uk-UA" b="1" dirty="0" smtClean="0"/>
            </a:br>
            <a:r>
              <a:rPr lang="uk-UA" b="1" dirty="0" smtClean="0"/>
              <a:t>громадський контроль</a:t>
            </a:r>
            <a:endParaRPr lang="uk-UA" dirty="0"/>
          </a:p>
        </p:txBody>
      </p:sp>
      <p:sp>
        <p:nvSpPr>
          <p:cNvPr id="3" name="Объект 2"/>
          <p:cNvSpPr>
            <a:spLocks noGrp="1"/>
          </p:cNvSpPr>
          <p:nvPr>
            <p:ph idx="1"/>
          </p:nvPr>
        </p:nvSpPr>
        <p:spPr/>
        <p:txBody>
          <a:bodyPr/>
          <a:lstStyle/>
          <a:p>
            <a:r>
              <a:rPr lang="uk-UA" dirty="0">
                <a:solidFill>
                  <a:schemeClr val="accent2"/>
                </a:solidFill>
              </a:rPr>
              <a:t>«</a:t>
            </a:r>
            <a:r>
              <a:rPr lang="uk-UA" dirty="0" err="1">
                <a:solidFill>
                  <a:schemeClr val="accent2"/>
                </a:solidFill>
              </a:rPr>
              <a:t>Савіцький</a:t>
            </a:r>
            <a:r>
              <a:rPr lang="uk-UA" dirty="0">
                <a:solidFill>
                  <a:schemeClr val="accent2"/>
                </a:solidFill>
              </a:rPr>
              <a:t> проти України». </a:t>
            </a:r>
            <a:endParaRPr lang="uk-UA" dirty="0" smtClean="0">
              <a:solidFill>
                <a:schemeClr val="accent2"/>
              </a:solidFill>
            </a:endParaRPr>
          </a:p>
          <a:p>
            <a:pPr algn="just"/>
            <a:r>
              <a:rPr lang="uk-UA" i="1" dirty="0" smtClean="0"/>
              <a:t>101</a:t>
            </a:r>
            <a:r>
              <a:rPr lang="uk-UA" i="1" dirty="0"/>
              <a:t>… поняття ефективного засобу юридичного захисту щодо тверджень про жорстоке поводження також включає в себе ефективний доступ скаржника до процесу розслідування (див. вищенаведене рішення у справі «</a:t>
            </a:r>
            <a:r>
              <a:rPr lang="uk-UA" i="1" dirty="0" err="1"/>
              <a:t>Ассенов</a:t>
            </a:r>
            <a:r>
              <a:rPr lang="uk-UA" i="1" dirty="0"/>
              <a:t> та інші проти Болгарії» (</a:t>
            </a:r>
            <a:r>
              <a:rPr lang="uk-UA" i="1" dirty="0" err="1"/>
              <a:t>Assenov</a:t>
            </a:r>
            <a:r>
              <a:rPr lang="uk-UA" i="1" dirty="0"/>
              <a:t> </a:t>
            </a:r>
            <a:r>
              <a:rPr lang="uk-UA" i="1" dirty="0" err="1"/>
              <a:t>and</a:t>
            </a:r>
            <a:r>
              <a:rPr lang="uk-UA" i="1" dirty="0"/>
              <a:t> </a:t>
            </a:r>
            <a:r>
              <a:rPr lang="uk-UA" i="1" dirty="0" err="1"/>
              <a:t>Others</a:t>
            </a:r>
            <a:r>
              <a:rPr lang="uk-UA" i="1" dirty="0"/>
              <a:t> v. </a:t>
            </a:r>
            <a:r>
              <a:rPr lang="uk-UA" i="1" dirty="0" err="1"/>
              <a:t>Bulgaria</a:t>
            </a:r>
            <a:r>
              <a:rPr lang="uk-UA" i="1" dirty="0"/>
              <a:t>), п. 117). Наявність суттєвого громадського контролю за ходом розслідування та його результатами є важливою для забезпечення громадської впевненості в дотриманні державними органами принципу верховенства права та у попередженні будь-яких ознак змови або поблажливості до незаконних дій…».</a:t>
            </a:r>
            <a:endParaRPr lang="ru-RU" dirty="0"/>
          </a:p>
          <a:p>
            <a:endParaRPr lang="uk-UA" dirty="0"/>
          </a:p>
        </p:txBody>
      </p:sp>
    </p:spTree>
    <p:extLst>
      <p:ext uri="{BB962C8B-B14F-4D97-AF65-F5344CB8AC3E}">
        <p14:creationId xmlns:p14="http://schemas.microsoft.com/office/powerpoint/2010/main" val="41784072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uk-UA" dirty="0" smtClean="0"/>
              <a:t>Неефективність судового розслідування – порушення статті 3 Конвенції</a:t>
            </a:r>
            <a:endParaRPr lang="uk-UA" dirty="0"/>
          </a:p>
        </p:txBody>
      </p:sp>
      <p:sp>
        <p:nvSpPr>
          <p:cNvPr id="3" name="Объект 2"/>
          <p:cNvSpPr>
            <a:spLocks noGrp="1"/>
          </p:cNvSpPr>
          <p:nvPr>
            <p:ph idx="1"/>
          </p:nvPr>
        </p:nvSpPr>
        <p:spPr/>
        <p:txBody>
          <a:bodyPr/>
          <a:lstStyle/>
          <a:p>
            <a:pPr fontAlgn="base" hangingPunct="0"/>
            <a:r>
              <a:rPr lang="uk-UA" dirty="0" smtClean="0"/>
              <a:t>Справа </a:t>
            </a:r>
            <a:r>
              <a:rPr lang="uk-UA" dirty="0">
                <a:solidFill>
                  <a:schemeClr val="accent2"/>
                </a:solidFill>
              </a:rPr>
              <a:t>«Гонгадзе проти України».</a:t>
            </a:r>
            <a:r>
              <a:rPr lang="uk-UA" dirty="0" smtClean="0"/>
              <a:t> </a:t>
            </a:r>
          </a:p>
          <a:p>
            <a:pPr fontAlgn="base" hangingPunct="0"/>
            <a:r>
              <a:rPr lang="uk-UA" dirty="0" smtClean="0"/>
              <a:t>Європейський </a:t>
            </a:r>
            <a:r>
              <a:rPr lang="uk-UA" dirty="0"/>
              <a:t>Суд зробив наступний висновок:</a:t>
            </a:r>
            <a:endParaRPr lang="ru-RU" dirty="0"/>
          </a:p>
          <a:p>
            <a:pPr algn="just" fontAlgn="base" hangingPunct="0"/>
            <a:r>
              <a:rPr lang="uk-UA" i="1" dirty="0"/>
              <a:t>«186. Суд вважає, що </a:t>
            </a:r>
            <a:r>
              <a:rPr lang="uk-UA" b="1" i="1" dirty="0"/>
              <a:t>ставлення слідчих органів до заявниці та її сім'ї дійсно завдало серйозних страждань</a:t>
            </a:r>
            <a:r>
              <a:rPr lang="uk-UA" i="1" dirty="0"/>
              <a:t>, які прирівнюються до </a:t>
            </a:r>
            <a:r>
              <a:rPr lang="uk-UA" b="1" i="1" dirty="0"/>
              <a:t>принижуючого гідність </a:t>
            </a:r>
            <a:r>
              <a:rPr lang="uk-UA" i="1" dirty="0"/>
              <a:t>поводження всупереч статті 3. Суд доходить висновку, що у цій справі положення </a:t>
            </a:r>
            <a:r>
              <a:rPr lang="uk-UA" b="1" i="1" dirty="0"/>
              <a:t>статті 3 Конвенції було порушено»</a:t>
            </a:r>
            <a:r>
              <a:rPr lang="uk-UA" i="1" dirty="0"/>
              <a:t>.</a:t>
            </a:r>
            <a:endParaRPr lang="ru-RU" dirty="0"/>
          </a:p>
          <a:p>
            <a:endParaRPr lang="uk-UA" dirty="0"/>
          </a:p>
        </p:txBody>
      </p:sp>
    </p:spTree>
    <p:extLst>
      <p:ext uri="{BB962C8B-B14F-4D97-AF65-F5344CB8AC3E}">
        <p14:creationId xmlns:p14="http://schemas.microsoft.com/office/powerpoint/2010/main" val="2833305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uk-UA" dirty="0" smtClean="0"/>
              <a:t>Міжнародні зобов’язання</a:t>
            </a:r>
            <a:endParaRPr lang="uk-UA" dirty="0"/>
          </a:p>
        </p:txBody>
      </p:sp>
      <p:sp>
        <p:nvSpPr>
          <p:cNvPr id="3" name="Объект 2"/>
          <p:cNvSpPr>
            <a:spLocks noGrp="1"/>
          </p:cNvSpPr>
          <p:nvPr>
            <p:ph idx="1"/>
          </p:nvPr>
        </p:nvSpPr>
        <p:spPr>
          <a:xfrm>
            <a:off x="1097280" y="1845733"/>
            <a:ext cx="10058400" cy="4319539"/>
          </a:xfrm>
        </p:spPr>
        <p:txBody>
          <a:bodyPr>
            <a:normAutofit fontScale="92500" lnSpcReduction="20000"/>
          </a:bodyPr>
          <a:lstStyle/>
          <a:p>
            <a:pPr algn="just"/>
            <a:r>
              <a:rPr lang="uk-UA" b="1" dirty="0">
                <a:solidFill>
                  <a:schemeClr val="accent2"/>
                </a:solidFill>
              </a:rPr>
              <a:t>Резолюція 2035 (2015) Захист безпеки журналістів та свобода медіа в Європі </a:t>
            </a:r>
            <a:endParaRPr lang="ru-RU" dirty="0" smtClean="0">
              <a:solidFill>
                <a:schemeClr val="accent2"/>
              </a:solidFill>
            </a:endParaRPr>
          </a:p>
          <a:p>
            <a:pPr algn="just"/>
            <a:r>
              <a:rPr lang="ru-RU" dirty="0" smtClean="0"/>
              <a:t>6</a:t>
            </a:r>
            <a:r>
              <a:rPr lang="ru-RU" dirty="0"/>
              <a:t>. </a:t>
            </a:r>
            <a:r>
              <a:rPr lang="uk-UA" dirty="0" smtClean="0"/>
              <a:t>Пригадуючи, зокрема, події у Києві на Майдані Незалежності </a:t>
            </a:r>
            <a:r>
              <a:rPr lang="ru-RU" dirty="0" smtClean="0"/>
              <a:t>в </a:t>
            </a:r>
            <a:r>
              <a:rPr lang="ru-RU" dirty="0"/>
              <a:t>лютому 2014 </a:t>
            </a:r>
            <a:r>
              <a:rPr lang="ru-RU" dirty="0" smtClean="0"/>
              <a:t>року, </a:t>
            </a:r>
            <a:r>
              <a:rPr lang="uk-UA" dirty="0" smtClean="0"/>
              <a:t>Асамблея </a:t>
            </a:r>
            <a:r>
              <a:rPr lang="uk-UA" dirty="0"/>
              <a:t>засуджує цілеспрямовані напади міліції або сил безпеки, що ймовірно </a:t>
            </a:r>
            <a:r>
              <a:rPr lang="uk-UA" dirty="0" smtClean="0"/>
              <a:t>мали місце, із застосуванням фізичної сили, </a:t>
            </a:r>
            <a:r>
              <a:rPr lang="uk-UA" b="1" dirty="0" smtClean="0"/>
              <a:t>на журналістів, які висвітлювали демонстрації та інші акції вияву громадського </a:t>
            </a:r>
            <a:r>
              <a:rPr lang="ru-RU" b="1" dirty="0" smtClean="0"/>
              <a:t>протесту</a:t>
            </a:r>
            <a:r>
              <a:rPr lang="ru-RU" b="1" dirty="0"/>
              <a:t>.</a:t>
            </a:r>
            <a:r>
              <a:rPr lang="ru-RU" dirty="0"/>
              <a:t> </a:t>
            </a:r>
            <a:r>
              <a:rPr lang="ru-RU" dirty="0" smtClean="0"/>
              <a:t>… Тому </a:t>
            </a:r>
            <a:r>
              <a:rPr lang="uk-UA" dirty="0" smtClean="0"/>
              <a:t>Асамблея закликає </a:t>
            </a:r>
            <a:r>
              <a:rPr lang="uk-UA" b="1" dirty="0" smtClean="0"/>
              <a:t>провести повне судове розслідування цих нападів</a:t>
            </a:r>
            <a:r>
              <a:rPr lang="uk-UA" dirty="0" smtClean="0"/>
              <a:t> та нагадує державам-членам про їхні відповідні зобов’язання згідно з Європейською конвенцією з прав людини</a:t>
            </a:r>
            <a:r>
              <a:rPr lang="ru-RU" dirty="0" smtClean="0"/>
              <a:t>.</a:t>
            </a:r>
          </a:p>
          <a:p>
            <a:r>
              <a:rPr lang="uk-UA" b="1" dirty="0">
                <a:solidFill>
                  <a:schemeClr val="accent2"/>
                </a:solidFill>
              </a:rPr>
              <a:t>Декларація </a:t>
            </a:r>
            <a:r>
              <a:rPr lang="uk-UA" b="1" dirty="0" smtClean="0">
                <a:solidFill>
                  <a:schemeClr val="accent2"/>
                </a:solidFill>
              </a:rPr>
              <a:t>Комітету міністрів </a:t>
            </a:r>
            <a:r>
              <a:rPr lang="ru-RU" b="1" dirty="0" smtClean="0">
                <a:solidFill>
                  <a:schemeClr val="accent2"/>
                </a:solidFill>
              </a:rPr>
              <a:t>про </a:t>
            </a:r>
            <a:r>
              <a:rPr lang="uk-UA" b="1" dirty="0" smtClean="0">
                <a:solidFill>
                  <a:schemeClr val="accent2"/>
                </a:solidFill>
              </a:rPr>
              <a:t>захист журналістики та безпеку журналістів та інших медіа</a:t>
            </a:r>
            <a:r>
              <a:rPr lang="ru-RU" b="1" dirty="0" smtClean="0">
                <a:solidFill>
                  <a:schemeClr val="accent2"/>
                </a:solidFill>
              </a:rPr>
              <a:t> </a:t>
            </a:r>
            <a:r>
              <a:rPr lang="uk-UA" b="1" dirty="0" smtClean="0">
                <a:solidFill>
                  <a:schemeClr val="accent2"/>
                </a:solidFill>
              </a:rPr>
              <a:t>учасників </a:t>
            </a:r>
            <a:r>
              <a:rPr lang="uk-UA" i="1" dirty="0" smtClean="0">
                <a:solidFill>
                  <a:schemeClr val="accent2"/>
                </a:solidFill>
              </a:rPr>
              <a:t>(Прийнята Комітетом міністрів 30 квітня 2014 року на 1198-му засіданні постійних представників міністрів</a:t>
            </a:r>
            <a:r>
              <a:rPr lang="ru-RU" i="1" dirty="0" smtClean="0">
                <a:solidFill>
                  <a:schemeClr val="accent2"/>
                </a:solidFill>
              </a:rPr>
              <a:t>)</a:t>
            </a:r>
            <a:endParaRPr lang="ru-RU" dirty="0" smtClean="0">
              <a:solidFill>
                <a:schemeClr val="accent2"/>
              </a:solidFill>
            </a:endParaRPr>
          </a:p>
          <a:p>
            <a:pPr algn="just"/>
            <a:r>
              <a:rPr lang="ru-RU" dirty="0"/>
              <a:t>8. </a:t>
            </a:r>
            <a:r>
              <a:rPr lang="uk-UA" b="1" dirty="0" smtClean="0"/>
              <a:t>Викорінення безкарності – важливе зобов’язання </a:t>
            </a:r>
            <a:r>
              <a:rPr lang="uk-UA" dirty="0" smtClean="0"/>
              <a:t>Держав у питаннях правосуддя для жертв, </a:t>
            </a:r>
            <a:r>
              <a:rPr lang="uk-UA" b="1" dirty="0" smtClean="0"/>
              <a:t>стримуючий фактор для майбутніх порушень прав людини </a:t>
            </a:r>
            <a:r>
              <a:rPr lang="uk-UA" dirty="0" smtClean="0"/>
              <a:t>та підтримка верховенства права й довіри громадськості до судової системи.[7] Усі напади на журналістів та інших медіа учасників мають ретельно та швидко розслідуватися</a:t>
            </a:r>
            <a:r>
              <a:rPr lang="ru-RU" dirty="0" smtClean="0"/>
              <a:t>, </a:t>
            </a:r>
            <a:r>
              <a:rPr lang="ru-RU" dirty="0"/>
              <a:t>а </a:t>
            </a:r>
            <a:r>
              <a:rPr lang="uk-UA" dirty="0" smtClean="0"/>
              <a:t>винні повинні бути притягнуті </a:t>
            </a:r>
            <a:r>
              <a:rPr lang="ru-RU" dirty="0" smtClean="0"/>
              <a:t>до </a:t>
            </a:r>
            <a:r>
              <a:rPr lang="uk-UA" dirty="0" smtClean="0"/>
              <a:t>відповідальності</a:t>
            </a:r>
            <a:r>
              <a:rPr lang="uk-UA" dirty="0"/>
              <a:t>. Ефективне розслідування таких нападів вимагає, щоб будь-який зв’язок </a:t>
            </a:r>
            <a:r>
              <a:rPr lang="uk-UA" dirty="0" smtClean="0"/>
              <a:t>із журналістською діяльністю брався до уваги прозоро та належним чином.</a:t>
            </a:r>
            <a:endParaRPr lang="uk-UA" dirty="0"/>
          </a:p>
        </p:txBody>
      </p:sp>
    </p:spTree>
    <p:extLst>
      <p:ext uri="{BB962C8B-B14F-4D97-AF65-F5344CB8AC3E}">
        <p14:creationId xmlns:p14="http://schemas.microsoft.com/office/powerpoint/2010/main" val="818339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p:txBody>
          <a:bodyPr/>
          <a:lstStyle/>
          <a:p>
            <a:r>
              <a:rPr lang="uk-UA" b="1" dirty="0"/>
              <a:t>Секретний</a:t>
            </a:r>
            <a:r>
              <a:rPr lang="ru-RU" b="1" dirty="0"/>
              <a:t> автопарк СБУ</a:t>
            </a:r>
            <a:endParaRPr lang="ru-RU" dirty="0"/>
          </a:p>
        </p:txBody>
      </p:sp>
      <p:pic>
        <p:nvPicPr>
          <p:cNvPr id="11" name="ej6oMWOt5bY"/>
          <p:cNvPicPr>
            <a:picLocks noGrp="1" noRot="1" noChangeAspect="1"/>
          </p:cNvPicPr>
          <p:nvPr>
            <p:ph idx="1"/>
            <a:videoFile r:link="rId1"/>
          </p:nvPr>
        </p:nvPicPr>
        <p:blipFill>
          <a:blip r:embed="rId3"/>
          <a:stretch>
            <a:fillRect/>
          </a:stretch>
        </p:blipFill>
        <p:spPr>
          <a:xfrm>
            <a:off x="4368800" y="290286"/>
            <a:ext cx="7620000" cy="6299200"/>
          </a:xfrm>
          <a:prstGeom prst="rect">
            <a:avLst/>
          </a:prstGeom>
        </p:spPr>
      </p:pic>
      <p:sp>
        <p:nvSpPr>
          <p:cNvPr id="10" name="Текст 9"/>
          <p:cNvSpPr>
            <a:spLocks noGrp="1"/>
          </p:cNvSpPr>
          <p:nvPr>
            <p:ph type="body" sz="half" idx="2"/>
          </p:nvPr>
        </p:nvSpPr>
        <p:spPr/>
        <p:txBody>
          <a:bodyPr/>
          <a:lstStyle/>
          <a:p>
            <a:r>
              <a:rPr lang="ru-RU" sz="1600" b="1" dirty="0"/>
              <a:t>Михайло Ткач («СХЕМИ» | ВИПУСК №</a:t>
            </a:r>
            <a:r>
              <a:rPr lang="ru-RU" sz="1600" b="1" dirty="0" smtClean="0"/>
              <a:t>60</a:t>
            </a:r>
          </a:p>
          <a:p>
            <a:endParaRPr lang="ru-RU" sz="1600" b="1" dirty="0"/>
          </a:p>
          <a:p>
            <a:r>
              <a:rPr lang="en-US" u="sng" dirty="0">
                <a:hlinkClick r:id="rId4"/>
              </a:rPr>
              <a:t>https://</a:t>
            </a:r>
            <a:r>
              <a:rPr lang="en-US" u="sng" dirty="0" smtClean="0">
                <a:hlinkClick r:id="rId4"/>
              </a:rPr>
              <a:t>www.youtube.com/watch?v=yDzgLqHCiKs&amp;index=190&amp;list=PLRVLFiynwHmES2Jh1_Il97Qe1VnFA3zzN</a:t>
            </a:r>
            <a:r>
              <a:rPr lang="ru-RU" u="sng" dirty="0" smtClean="0"/>
              <a:t> </a:t>
            </a:r>
            <a:r>
              <a:rPr lang="uk-UA" dirty="0" smtClean="0"/>
              <a:t> </a:t>
            </a:r>
            <a:endParaRPr lang="ru-RU" dirty="0"/>
          </a:p>
          <a:p>
            <a:endParaRPr lang="ru-RU" dirty="0"/>
          </a:p>
        </p:txBody>
      </p:sp>
    </p:spTree>
    <p:extLst>
      <p:ext uri="{BB962C8B-B14F-4D97-AF65-F5344CB8AC3E}">
        <p14:creationId xmlns:p14="http://schemas.microsoft.com/office/powerpoint/2010/main" val="3820862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ДЯКУЮ ЗА УВАГУ!</a:t>
            </a:r>
            <a:endParaRPr lang="uk-UA" dirty="0"/>
          </a:p>
        </p:txBody>
      </p:sp>
      <p:sp>
        <p:nvSpPr>
          <p:cNvPr id="3" name="Объект 2"/>
          <p:cNvSpPr>
            <a:spLocks noGrp="1"/>
          </p:cNvSpPr>
          <p:nvPr>
            <p:ph idx="1"/>
          </p:nvPr>
        </p:nvSpPr>
        <p:spPr/>
        <p:txBody>
          <a:bodyPr/>
          <a:lstStyle/>
          <a:p>
            <a:endParaRPr lang="uk-UA" dirty="0" smtClean="0"/>
          </a:p>
          <a:p>
            <a:r>
              <a:rPr lang="uk-UA" dirty="0" smtClean="0"/>
              <a:t>З повагою,</a:t>
            </a:r>
          </a:p>
          <a:p>
            <a:endParaRPr lang="uk-UA" dirty="0"/>
          </a:p>
          <a:p>
            <a:endParaRPr lang="uk-UA" dirty="0" smtClean="0"/>
          </a:p>
          <a:p>
            <a:pPr algn="r"/>
            <a:r>
              <a:rPr lang="uk-UA" dirty="0" smtClean="0"/>
              <a:t>Людмила Опришко,</a:t>
            </a:r>
          </a:p>
          <a:p>
            <a:pPr algn="r"/>
            <a:r>
              <a:rPr lang="uk-UA" dirty="0"/>
              <a:t>а</a:t>
            </a:r>
            <a:r>
              <a:rPr lang="uk-UA" dirty="0" smtClean="0"/>
              <a:t>двокатеса, медіа-юристка,</a:t>
            </a:r>
          </a:p>
          <a:p>
            <a:pPr algn="r"/>
            <a:r>
              <a:rPr lang="uk-UA" dirty="0" smtClean="0"/>
              <a:t>ГО «Платформа прав людини»</a:t>
            </a:r>
          </a:p>
        </p:txBody>
      </p:sp>
    </p:spTree>
    <p:extLst>
      <p:ext uri="{BB962C8B-B14F-4D97-AF65-F5344CB8AC3E}">
        <p14:creationId xmlns:p14="http://schemas.microsoft.com/office/powerpoint/2010/main" val="1499843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Хід розслідування кримінальної справи</a:t>
            </a:r>
            <a:endParaRPr lang="ru-RU" dirty="0"/>
          </a:p>
        </p:txBody>
      </p:sp>
      <p:sp>
        <p:nvSpPr>
          <p:cNvPr id="3" name="Объект 2"/>
          <p:cNvSpPr>
            <a:spLocks noGrp="1"/>
          </p:cNvSpPr>
          <p:nvPr>
            <p:ph idx="1"/>
          </p:nvPr>
        </p:nvSpPr>
        <p:spPr>
          <a:xfrm>
            <a:off x="682171" y="1845733"/>
            <a:ext cx="11088915" cy="4497009"/>
          </a:xfrm>
        </p:spPr>
        <p:txBody>
          <a:bodyPr>
            <a:normAutofit/>
          </a:bodyPr>
          <a:lstStyle/>
          <a:p>
            <a:r>
              <a:rPr lang="uk-UA" dirty="0" smtClean="0"/>
              <a:t>1) 12.10.2015 року заяву журналістів </a:t>
            </a:r>
            <a:r>
              <a:rPr lang="uk-UA" dirty="0"/>
              <a:t>внесеного до ЄРДР </a:t>
            </a:r>
            <a:r>
              <a:rPr lang="uk-UA" dirty="0" smtClean="0"/>
              <a:t>за ч. 1 ст.  171, та </a:t>
            </a:r>
            <a:r>
              <a:rPr lang="uk-UA" dirty="0" err="1" smtClean="0"/>
              <a:t>ст</a:t>
            </a:r>
            <a:r>
              <a:rPr lang="uk-UA" dirty="0" smtClean="0"/>
              <a:t> 365 КК України.</a:t>
            </a:r>
          </a:p>
          <a:p>
            <a:pPr algn="just"/>
            <a:r>
              <a:rPr lang="uk-UA" dirty="0" smtClean="0"/>
              <a:t>2) </a:t>
            </a:r>
            <a:r>
              <a:rPr lang="uk-UA" dirty="0"/>
              <a:t>Постановою слідчого військової прокуратури Київського гарнізону </a:t>
            </a:r>
            <a:r>
              <a:rPr lang="uk-UA" dirty="0" err="1" smtClean="0"/>
              <a:t>Дячука</a:t>
            </a:r>
            <a:r>
              <a:rPr lang="uk-UA" dirty="0" smtClean="0"/>
              <a:t> І.С</a:t>
            </a:r>
            <a:r>
              <a:rPr lang="uk-UA" dirty="0"/>
              <a:t>. від 31.12.2015 кримінальне провадження </a:t>
            </a:r>
            <a:r>
              <a:rPr lang="uk-UA" dirty="0" smtClean="0"/>
              <a:t>закрито </a:t>
            </a:r>
            <a:r>
              <a:rPr lang="uk-UA" dirty="0"/>
              <a:t>у зв'язку з відсутністю в діянні військовослужбовців Служби безпеки України </a:t>
            </a:r>
            <a:r>
              <a:rPr lang="uk-UA" dirty="0" smtClean="0"/>
              <a:t>складу </a:t>
            </a:r>
            <a:r>
              <a:rPr lang="uk-UA" dirty="0"/>
              <a:t>будь-якого кримінального </a:t>
            </a:r>
            <a:r>
              <a:rPr lang="uk-UA" dirty="0" smtClean="0"/>
              <a:t>правопорушення.</a:t>
            </a:r>
          </a:p>
          <a:p>
            <a:pPr algn="just"/>
            <a:r>
              <a:rPr lang="uk-UA" dirty="0" smtClean="0"/>
              <a:t>3) 28.03.2016 Апеляційний суд м. Києва зазначене </a:t>
            </a:r>
            <a:r>
              <a:rPr lang="uk-UA" dirty="0"/>
              <a:t>рішення слідчого, як і ухвалу слідчого судді Печерського районного суду м. Києва від 25.02.2016, яким його було залишено без змін, </a:t>
            </a:r>
            <a:r>
              <a:rPr lang="uk-UA" b="1" dirty="0" smtClean="0"/>
              <a:t>скасував</a:t>
            </a:r>
            <a:r>
              <a:rPr lang="uk-UA" dirty="0"/>
              <a:t> </a:t>
            </a:r>
            <a:r>
              <a:rPr lang="uk-UA" dirty="0" smtClean="0"/>
              <a:t>і надав вказівки щодо проведення слідчих дій.</a:t>
            </a:r>
          </a:p>
          <a:p>
            <a:pPr algn="just"/>
            <a:r>
              <a:rPr lang="uk-UA" i="1" dirty="0">
                <a:solidFill>
                  <a:schemeClr val="bg2">
                    <a:lumMod val="50000"/>
                  </a:schemeClr>
                </a:solidFill>
              </a:rPr>
              <a:t>К</a:t>
            </a:r>
            <a:r>
              <a:rPr lang="uk-UA" i="1" dirty="0" smtClean="0">
                <a:solidFill>
                  <a:schemeClr val="bg2">
                    <a:lumMod val="50000"/>
                  </a:schemeClr>
                </a:solidFill>
              </a:rPr>
              <a:t>олегія </a:t>
            </a:r>
            <a:r>
              <a:rPr lang="uk-UA" i="1" dirty="0">
                <a:solidFill>
                  <a:schemeClr val="bg2">
                    <a:lumMod val="50000"/>
                  </a:schemeClr>
                </a:solidFill>
              </a:rPr>
              <a:t>суддів Апеляційного суду м. Києва в своєму рішенні зазначила, що при здійсненні досудового розслідування слідчому належить встановити, </a:t>
            </a:r>
            <a:r>
              <a:rPr lang="uk-UA" b="1" i="1" u="sng" dirty="0">
                <a:solidFill>
                  <a:schemeClr val="bg2">
                    <a:lumMod val="50000"/>
                  </a:schemeClr>
                </a:solidFill>
              </a:rPr>
              <a:t>яка подія відбулася 02.10.2015 року </a:t>
            </a:r>
            <a:r>
              <a:rPr lang="uk-UA" i="1" dirty="0">
                <a:solidFill>
                  <a:schemeClr val="bg2">
                    <a:lumMod val="50000"/>
                  </a:schemeClr>
                </a:solidFill>
              </a:rPr>
              <a:t>за участю ОСОБА_4 та ОСОБА_3 та співробітників ГУ СБУ у м. Києві та Київській області ОСОБА_7, ОСОБА_8, ОСОБА_11 та ОСОБА_10, врахувавши, що </a:t>
            </a:r>
            <a:r>
              <a:rPr lang="uk-UA" b="1" i="1" dirty="0">
                <a:solidFill>
                  <a:schemeClr val="bg2">
                    <a:lumMod val="50000"/>
                  </a:schemeClr>
                </a:solidFill>
              </a:rPr>
              <a:t>об'єктивна сторона злочину</a:t>
            </a:r>
            <a:r>
              <a:rPr lang="uk-UA" i="1" dirty="0">
                <a:solidFill>
                  <a:schemeClr val="bg2">
                    <a:lumMod val="50000"/>
                  </a:schemeClr>
                </a:solidFill>
              </a:rPr>
              <a:t>, передбаченого ч. 1 </a:t>
            </a:r>
            <a:r>
              <a:rPr lang="uk-UA" i="1" u="sng" dirty="0">
                <a:solidFill>
                  <a:schemeClr val="bg2">
                    <a:lumMod val="50000"/>
                  </a:schemeClr>
                </a:solidFill>
                <a:hlinkClick r:id="rId2" tooltip="Кримінальний кодекс України; нормативно-правовий акт № 2341-III від 05.04.2001"/>
              </a:rPr>
              <a:t>ст. 171 КК України</a:t>
            </a:r>
            <a:r>
              <a:rPr lang="uk-UA" i="1" dirty="0">
                <a:solidFill>
                  <a:schemeClr val="bg2">
                    <a:lumMod val="50000"/>
                  </a:schemeClr>
                </a:solidFill>
              </a:rPr>
              <a:t>, дістає вияв у перешкоджанні законній професійній діяльності журналістів, тобто </a:t>
            </a:r>
            <a:r>
              <a:rPr lang="uk-UA" b="1" i="1" dirty="0">
                <a:solidFill>
                  <a:schemeClr val="bg2">
                    <a:lumMod val="50000"/>
                  </a:schemeClr>
                </a:solidFill>
              </a:rPr>
              <a:t>обумовлюється належністю особи до працівників, які </a:t>
            </a:r>
            <a:r>
              <a:rPr lang="uk-UA" b="1" i="1" dirty="0" err="1">
                <a:solidFill>
                  <a:schemeClr val="bg2">
                    <a:lumMod val="50000"/>
                  </a:schemeClr>
                </a:solidFill>
              </a:rPr>
              <a:t>професійно</a:t>
            </a:r>
            <a:r>
              <a:rPr lang="uk-UA" b="1" i="1" dirty="0">
                <a:solidFill>
                  <a:schemeClr val="bg2">
                    <a:lumMod val="50000"/>
                  </a:schemeClr>
                </a:solidFill>
              </a:rPr>
              <a:t> збирають, одержують, створюють і займаються підготовкою інформації для засобів масової інформації</a:t>
            </a:r>
            <a:r>
              <a:rPr lang="uk-UA" i="1" dirty="0">
                <a:solidFill>
                  <a:schemeClr val="bg2">
                    <a:lumMod val="50000"/>
                  </a:schemeClr>
                </a:solidFill>
              </a:rPr>
              <a:t>. </a:t>
            </a:r>
            <a:endParaRPr lang="uk-UA" i="1" dirty="0" smtClean="0">
              <a:solidFill>
                <a:schemeClr val="bg2">
                  <a:lumMod val="50000"/>
                </a:schemeClr>
              </a:solidFill>
            </a:endParaRPr>
          </a:p>
          <a:p>
            <a:pPr algn="just"/>
            <a:endParaRPr lang="ru-RU" dirty="0"/>
          </a:p>
        </p:txBody>
      </p:sp>
    </p:spTree>
    <p:extLst>
      <p:ext uri="{BB962C8B-B14F-4D97-AF65-F5344CB8AC3E}">
        <p14:creationId xmlns:p14="http://schemas.microsoft.com/office/powerpoint/2010/main" val="6759791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Хід розслідування кримінальної справи</a:t>
            </a:r>
            <a:endParaRPr lang="ru-RU" dirty="0"/>
          </a:p>
        </p:txBody>
      </p:sp>
      <p:sp>
        <p:nvSpPr>
          <p:cNvPr id="3" name="Объект 2"/>
          <p:cNvSpPr>
            <a:spLocks noGrp="1"/>
          </p:cNvSpPr>
          <p:nvPr>
            <p:ph idx="1"/>
          </p:nvPr>
        </p:nvSpPr>
        <p:spPr>
          <a:xfrm>
            <a:off x="682171" y="1845733"/>
            <a:ext cx="11088915" cy="4497009"/>
          </a:xfrm>
        </p:spPr>
        <p:txBody>
          <a:bodyPr>
            <a:normAutofit fontScale="92500" lnSpcReduction="20000"/>
          </a:bodyPr>
          <a:lstStyle/>
          <a:p>
            <a:pPr algn="just"/>
            <a:r>
              <a:rPr lang="uk-UA" i="1" dirty="0" smtClean="0">
                <a:solidFill>
                  <a:schemeClr val="bg2">
                    <a:lumMod val="50000"/>
                  </a:schemeClr>
                </a:solidFill>
              </a:rPr>
              <a:t>А після встановлення того, </a:t>
            </a:r>
            <a:r>
              <a:rPr lang="uk-UA" b="1" i="1" dirty="0" smtClean="0">
                <a:solidFill>
                  <a:schemeClr val="bg2">
                    <a:lumMod val="50000"/>
                  </a:schemeClr>
                </a:solidFill>
              </a:rPr>
              <a:t>чи були обізнані співробітники Служби безпеки Украї</a:t>
            </a:r>
            <a:r>
              <a:rPr lang="uk-UA" i="1" dirty="0" smtClean="0">
                <a:solidFill>
                  <a:schemeClr val="bg2">
                    <a:lumMod val="50000"/>
                  </a:schemeClr>
                </a:solidFill>
              </a:rPr>
              <a:t>ни ОСОБА_7, ОСОБА_8, ОСОБА_11 та ОСОБА_10, що ОСОБА_3 та ОСОБА_4 </a:t>
            </a:r>
            <a:r>
              <a:rPr lang="uk-UA" b="1" i="1" u="sng" dirty="0" smtClean="0">
                <a:solidFill>
                  <a:schemeClr val="bg2">
                    <a:lumMod val="50000"/>
                  </a:schemeClr>
                </a:solidFill>
              </a:rPr>
              <a:t>є журналістами</a:t>
            </a:r>
            <a:r>
              <a:rPr lang="uk-UA" i="1" dirty="0" smtClean="0">
                <a:solidFill>
                  <a:schemeClr val="bg2">
                    <a:lumMod val="50000"/>
                  </a:schemeClr>
                </a:solidFill>
              </a:rPr>
              <a:t>, та на що були спрямовані їх дії під час затримання ОСОБА_3 та ОСОБА_4, </a:t>
            </a:r>
            <a:r>
              <a:rPr lang="uk-UA" b="1" i="1" dirty="0" smtClean="0">
                <a:solidFill>
                  <a:schemeClr val="bg2">
                    <a:lumMod val="50000"/>
                  </a:schemeClr>
                </a:solidFill>
              </a:rPr>
              <a:t>надати належну оцінку відеозаписам</a:t>
            </a:r>
            <a:r>
              <a:rPr lang="uk-UA" i="1" dirty="0" smtClean="0">
                <a:solidFill>
                  <a:schemeClr val="bg2">
                    <a:lumMod val="50000"/>
                  </a:schemeClr>
                </a:solidFill>
              </a:rPr>
              <a:t>, на яких зафіксовано, що, зокрема, ОСОБА_3 </a:t>
            </a:r>
            <a:r>
              <a:rPr lang="uk-UA" b="1" i="1" dirty="0" smtClean="0">
                <a:solidFill>
                  <a:schemeClr val="bg2">
                    <a:lumMod val="50000"/>
                  </a:schemeClr>
                </a:solidFill>
              </a:rPr>
              <a:t>пред'являв посвідчення </a:t>
            </a:r>
            <a:r>
              <a:rPr lang="uk-UA" i="1" dirty="0" smtClean="0">
                <a:solidFill>
                  <a:schemeClr val="bg2">
                    <a:lumMod val="50000"/>
                  </a:schemeClr>
                </a:solidFill>
              </a:rPr>
              <a:t>співробітникам охорони Головного управління Служби безпеки України в м. Києві та Київській області ОСОБА_11 та ОСОБА_10 і </a:t>
            </a:r>
            <a:r>
              <a:rPr lang="uk-UA" b="1" i="1" dirty="0" smtClean="0">
                <a:solidFill>
                  <a:schemeClr val="bg2">
                    <a:lumMod val="50000"/>
                  </a:schemeClr>
                </a:solidFill>
              </a:rPr>
              <a:t>на момент затриманн</a:t>
            </a:r>
            <a:r>
              <a:rPr lang="uk-UA" i="1" dirty="0" smtClean="0">
                <a:solidFill>
                  <a:schemeClr val="bg2">
                    <a:lumMod val="50000"/>
                  </a:schemeClr>
                </a:solidFill>
              </a:rPr>
              <a:t>я </a:t>
            </a:r>
            <a:r>
              <a:rPr lang="uk-UA" b="1" i="1" dirty="0" smtClean="0">
                <a:solidFill>
                  <a:schemeClr val="bg2">
                    <a:lumMod val="50000"/>
                  </a:schemeClr>
                </a:solidFill>
              </a:rPr>
              <a:t>ОСОБА_3 та ОСОБА_4, останні спілкувались з представником прес-служби СБУ</a:t>
            </a:r>
            <a:r>
              <a:rPr lang="uk-UA" i="1" dirty="0" smtClean="0">
                <a:solidFill>
                  <a:schemeClr val="bg2">
                    <a:lumMod val="50000"/>
                  </a:schemeClr>
                </a:solidFill>
              </a:rPr>
              <a:t>, а також і діям ОСОБА_8, </a:t>
            </a:r>
            <a:r>
              <a:rPr lang="uk-UA" b="1" i="1" dirty="0" smtClean="0">
                <a:solidFill>
                  <a:schemeClr val="bg2">
                    <a:lumMod val="50000"/>
                  </a:schemeClr>
                </a:solidFill>
              </a:rPr>
              <a:t>щодо отримання флеш-накопи</a:t>
            </a:r>
            <a:r>
              <a:rPr lang="uk-UA" i="1" dirty="0" smtClean="0">
                <a:solidFill>
                  <a:schemeClr val="bg2">
                    <a:lumMod val="50000"/>
                  </a:schemeClr>
                </a:solidFill>
              </a:rPr>
              <a:t>чувача та його </a:t>
            </a:r>
            <a:r>
              <a:rPr lang="uk-UA" b="1" i="1" dirty="0" smtClean="0">
                <a:solidFill>
                  <a:schemeClr val="bg2">
                    <a:lumMod val="50000"/>
                  </a:schemeClr>
                </a:solidFill>
              </a:rPr>
              <a:t>намірів виготовлення копії</a:t>
            </a:r>
            <a:r>
              <a:rPr lang="uk-UA" i="1" dirty="0" smtClean="0">
                <a:solidFill>
                  <a:schemeClr val="bg2">
                    <a:lumMod val="50000"/>
                  </a:schemeClr>
                </a:solidFill>
              </a:rPr>
              <a:t> відзнятого матеріалу вже після встановлення під час перебування ОСОБА_4 та ОСОБА_3 в громадській приймальні ГУ СБУ, що вони є журналістами, та </a:t>
            </a:r>
            <a:r>
              <a:rPr lang="uk-UA" b="1" i="1" dirty="0" smtClean="0">
                <a:solidFill>
                  <a:schemeClr val="bg2">
                    <a:lumMod val="50000"/>
                  </a:schemeClr>
                </a:solidFill>
              </a:rPr>
              <a:t>показанням ОСОБА_12 і ОСОБА_13, які стверджували, що журналісти повноцінно не виконали редакційне завдання </a:t>
            </a:r>
            <a:r>
              <a:rPr lang="uk-UA" i="1" dirty="0" smtClean="0">
                <a:solidFill>
                  <a:schemeClr val="bg2">
                    <a:lumMod val="50000"/>
                  </a:schemeClr>
                </a:solidFill>
              </a:rPr>
              <a:t>і передача вийшла із зміненим напрямком, і в залежності від встановленого прийняти </a:t>
            </a:r>
            <a:r>
              <a:rPr lang="uk-UA" i="1" dirty="0">
                <a:solidFill>
                  <a:schemeClr val="bg2">
                    <a:lumMod val="50000"/>
                  </a:schemeClr>
                </a:solidFill>
              </a:rPr>
              <a:t>процесуальне рішення з дотриманням вимог кримінального процесуального законодавства</a:t>
            </a:r>
            <a:r>
              <a:rPr lang="uk-UA" i="1" dirty="0" smtClean="0">
                <a:solidFill>
                  <a:schemeClr val="bg2">
                    <a:lumMod val="50000"/>
                  </a:schemeClr>
                </a:solidFill>
              </a:rPr>
              <a:t>.</a:t>
            </a:r>
            <a:endParaRPr lang="ru-RU" i="1" dirty="0">
              <a:solidFill>
                <a:schemeClr val="bg2">
                  <a:lumMod val="50000"/>
                </a:schemeClr>
              </a:solidFill>
            </a:endParaRPr>
          </a:p>
          <a:p>
            <a:pPr algn="just"/>
            <a:r>
              <a:rPr lang="uk-UA" dirty="0" smtClean="0"/>
              <a:t>4) </a:t>
            </a:r>
            <a:r>
              <a:rPr lang="uk-UA" dirty="0"/>
              <a:t>І</a:t>
            </a:r>
            <a:r>
              <a:rPr lang="uk-UA" dirty="0" smtClean="0"/>
              <a:t>гноруючи </a:t>
            </a:r>
            <a:r>
              <a:rPr lang="uk-UA" dirty="0"/>
              <a:t>зазначені вказівки, щойно отримавши матеріали кримінального провадження, не провівши жодної слідчої дії 05.04.2016 знов виніс постанову про закриття кримінального провадження на підставі п. 2 ч. 1 </a:t>
            </a:r>
            <a:r>
              <a:rPr lang="uk-UA" u="sng" dirty="0">
                <a:hlinkClick r:id="rId2" tooltip="Кримінальний процесуальний кодекс України; нормативно-правовий акт № 4651-VI від 13.04.2012"/>
              </a:rPr>
              <a:t>ст. 284 КПК України</a:t>
            </a:r>
            <a:r>
              <a:rPr lang="uk-UA" dirty="0"/>
              <a:t>.</a:t>
            </a:r>
            <a:endParaRPr lang="ru-RU" dirty="0"/>
          </a:p>
          <a:p>
            <a:pPr algn="just"/>
            <a:r>
              <a:rPr lang="uk-UA" dirty="0" smtClean="0"/>
              <a:t>5) </a:t>
            </a:r>
            <a:r>
              <a:rPr lang="uk-UA" dirty="0"/>
              <a:t>29 червня 2016 року слідчий суддя Печерського районного суду м. Києва Смик С.І. задовольнила скаргу на постанову слідчого про закриття кримінального </a:t>
            </a:r>
            <a:r>
              <a:rPr lang="uk-UA" dirty="0" smtClean="0"/>
              <a:t>провадження, повернувши ці матеріали Військовій </a:t>
            </a:r>
            <a:r>
              <a:rPr lang="uk-UA" dirty="0"/>
              <a:t>прокуратурі Київського гарнізону для провадження досудового розслідування. </a:t>
            </a:r>
            <a:endParaRPr lang="ru-RU" dirty="0"/>
          </a:p>
        </p:txBody>
      </p:sp>
    </p:spTree>
    <p:extLst>
      <p:ext uri="{BB962C8B-B14F-4D97-AF65-F5344CB8AC3E}">
        <p14:creationId xmlns:p14="http://schemas.microsoft.com/office/powerpoint/2010/main" val="34093387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Хід розслідування кримінальної справи</a:t>
            </a:r>
            <a:endParaRPr lang="ru-RU" dirty="0"/>
          </a:p>
        </p:txBody>
      </p:sp>
      <p:sp>
        <p:nvSpPr>
          <p:cNvPr id="3" name="Объект 2"/>
          <p:cNvSpPr>
            <a:spLocks noGrp="1"/>
          </p:cNvSpPr>
          <p:nvPr>
            <p:ph idx="1"/>
          </p:nvPr>
        </p:nvSpPr>
        <p:spPr>
          <a:xfrm>
            <a:off x="682171" y="1845733"/>
            <a:ext cx="11088915" cy="4497009"/>
          </a:xfrm>
        </p:spPr>
        <p:txBody>
          <a:bodyPr>
            <a:normAutofit lnSpcReduction="10000"/>
          </a:bodyPr>
          <a:lstStyle/>
          <a:p>
            <a:r>
              <a:rPr lang="uk-UA" dirty="0" smtClean="0"/>
              <a:t>6) </a:t>
            </a:r>
            <a:r>
              <a:rPr lang="uk-UA" dirty="0"/>
              <a:t>Постановою слідчого військової прокуратури Київського гарнізону </a:t>
            </a:r>
            <a:r>
              <a:rPr lang="uk-UA" dirty="0" err="1"/>
              <a:t>Дячука</a:t>
            </a:r>
            <a:r>
              <a:rPr lang="uk-UA" dirty="0"/>
              <a:t> І. С. від 05.07.2016 зазначене кримінальне провадження закрито у зв'язку з відсутністю в діянні військовослужбовців Служби безпеки України ОСОБА_7, ОСОБА_8, ОСОБА_9 та ОСОБА_10 складу кримінального правопорушення, передбаченого ч. 1 </a:t>
            </a:r>
            <a:r>
              <a:rPr lang="uk-UA" u="sng" dirty="0">
                <a:hlinkClick r:id="rId2" tooltip="Кримінальний кодекс України; нормативно-правовий акт № 2341-III від 05.04.2001"/>
              </a:rPr>
              <a:t>ст. 171 КК України</a:t>
            </a:r>
            <a:r>
              <a:rPr lang="uk-UA" dirty="0"/>
              <a:t> (в редакції станом на 02.10.2015</a:t>
            </a:r>
            <a:r>
              <a:rPr lang="uk-UA" dirty="0" smtClean="0"/>
              <a:t>).</a:t>
            </a:r>
          </a:p>
          <a:p>
            <a:r>
              <a:rPr lang="uk-UA" dirty="0" smtClean="0"/>
              <a:t>7) 17.10.2016 року </a:t>
            </a:r>
            <a:r>
              <a:rPr lang="uk-UA" dirty="0"/>
              <a:t>слідчий суддя Печерського районного суду м. Києва </a:t>
            </a:r>
            <a:r>
              <a:rPr lang="uk-UA" dirty="0" err="1" smtClean="0"/>
              <a:t>Шапутько</a:t>
            </a:r>
            <a:r>
              <a:rPr lang="uk-UA" dirty="0" smtClean="0"/>
              <a:t> С.В.  задовольнила </a:t>
            </a:r>
            <a:r>
              <a:rPr lang="uk-UA" dirty="0"/>
              <a:t>скаргу на постанову слідчого про закриття кримінального провадження, повернувши ці матеріали Військовій прокуратурі Київського гарнізону для провадження досудового розслідування. </a:t>
            </a:r>
            <a:r>
              <a:rPr lang="uk-UA" dirty="0" smtClean="0"/>
              <a:t>Суд зазначив:</a:t>
            </a:r>
          </a:p>
          <a:p>
            <a:pPr algn="just"/>
            <a:r>
              <a:rPr lang="uk-UA" dirty="0" smtClean="0"/>
              <a:t>«</a:t>
            </a:r>
            <a:r>
              <a:rPr lang="uk-UA" i="1" dirty="0">
                <a:solidFill>
                  <a:schemeClr val="bg2">
                    <a:lumMod val="50000"/>
                  </a:schemeClr>
                </a:solidFill>
              </a:rPr>
              <a:t>Усебічність дослідження обставин кримінального провадження означає, по-перше, висунення і дослідження всіх можливих версій щодо характеру події, що має ознаки кримінального правопорушення, винуватість особи; а-по друге, однаково ретельне встановлення і перевірку як обставин, що викривають, так і тих, що виправдовують особу. Повнота дослідження кримінального провадження означає встановлення всього кола фактичних обставин, що можуть суттєво вплинути на рішення у кримінальному провадженні; використання такої сукупності доказів, яка обґрунтовує зроблені висновки як такі, що не залишають місця </a:t>
            </a:r>
            <a:r>
              <a:rPr lang="uk-UA" i="1" dirty="0" smtClean="0">
                <a:solidFill>
                  <a:schemeClr val="bg2">
                    <a:lumMod val="50000"/>
                  </a:schemeClr>
                </a:solidFill>
              </a:rPr>
              <a:t>сумнівам».</a:t>
            </a:r>
            <a:endParaRPr lang="ru-RU" i="1" dirty="0">
              <a:solidFill>
                <a:schemeClr val="bg2">
                  <a:lumMod val="50000"/>
                </a:schemeClr>
              </a:solidFill>
            </a:endParaRPr>
          </a:p>
          <a:p>
            <a:endParaRPr lang="ru-RU" dirty="0"/>
          </a:p>
          <a:p>
            <a:endParaRPr lang="ru-RU" dirty="0"/>
          </a:p>
          <a:p>
            <a:endParaRPr lang="ru-RU" dirty="0"/>
          </a:p>
        </p:txBody>
      </p:sp>
    </p:spTree>
    <p:extLst>
      <p:ext uri="{BB962C8B-B14F-4D97-AF65-F5344CB8AC3E}">
        <p14:creationId xmlns:p14="http://schemas.microsoft.com/office/powerpoint/2010/main" val="37806475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З ухвали </a:t>
            </a:r>
            <a:r>
              <a:rPr lang="uk-UA" dirty="0"/>
              <a:t>Печерського районного суду м. Києва </a:t>
            </a:r>
            <a:r>
              <a:rPr lang="uk-UA" dirty="0" smtClean="0"/>
              <a:t>від 17.10.2016 року</a:t>
            </a:r>
            <a:endParaRPr lang="ru-RU" dirty="0"/>
          </a:p>
        </p:txBody>
      </p:sp>
      <p:sp>
        <p:nvSpPr>
          <p:cNvPr id="3" name="Объект 2"/>
          <p:cNvSpPr>
            <a:spLocks noGrp="1"/>
          </p:cNvSpPr>
          <p:nvPr>
            <p:ph idx="1"/>
          </p:nvPr>
        </p:nvSpPr>
        <p:spPr>
          <a:xfrm>
            <a:off x="638629" y="1845733"/>
            <a:ext cx="10517051" cy="4584096"/>
          </a:xfrm>
        </p:spPr>
        <p:txBody>
          <a:bodyPr>
            <a:normAutofit/>
          </a:bodyPr>
          <a:lstStyle/>
          <a:p>
            <a:pPr algn="just"/>
            <a:r>
              <a:rPr lang="uk-UA" i="1" dirty="0">
                <a:solidFill>
                  <a:schemeClr val="bg2">
                    <a:lumMod val="50000"/>
                  </a:schemeClr>
                </a:solidFill>
              </a:rPr>
              <a:t>С</a:t>
            </a:r>
            <a:r>
              <a:rPr lang="uk-UA" i="1" dirty="0" smtClean="0">
                <a:solidFill>
                  <a:schemeClr val="bg2">
                    <a:lumMod val="50000"/>
                  </a:schemeClr>
                </a:solidFill>
              </a:rPr>
              <a:t>лідчий </a:t>
            </a:r>
            <a:r>
              <a:rPr lang="uk-UA" i="1" dirty="0">
                <a:solidFill>
                  <a:schemeClr val="bg2">
                    <a:lumMod val="50000"/>
                  </a:schemeClr>
                </a:solidFill>
              </a:rPr>
              <a:t>суддя, з огляду на досліджені в судовому засіданні матеріали кримінального провадження, та, зокрема, відеозаписи, на яких зафіксовані події 02.10.2015, вважає, що слідчим </a:t>
            </a:r>
            <a:r>
              <a:rPr lang="uk-UA" b="1" i="1" u="sng" dirty="0">
                <a:solidFill>
                  <a:schemeClr val="bg2">
                    <a:lumMod val="50000"/>
                  </a:schemeClr>
                </a:solidFill>
              </a:rPr>
              <a:t>не надано належної оцінки тому, що потерпілі представлялись працівникам ГУ СБУ та пред'являли службові посвідчення</a:t>
            </a:r>
            <a:r>
              <a:rPr lang="uk-UA" i="1" dirty="0">
                <a:solidFill>
                  <a:schemeClr val="bg2">
                    <a:lumMod val="50000"/>
                  </a:schemeClr>
                </a:solidFill>
              </a:rPr>
              <a:t>, а при затриманні була присутня представниця прес-центру ГУ СБУ.</a:t>
            </a:r>
            <a:endParaRPr lang="ru-RU" i="1" dirty="0">
              <a:solidFill>
                <a:schemeClr val="bg2">
                  <a:lumMod val="50000"/>
                </a:schemeClr>
              </a:solidFill>
            </a:endParaRPr>
          </a:p>
          <a:p>
            <a:pPr algn="just"/>
            <a:r>
              <a:rPr lang="uk-UA" i="1" dirty="0">
                <a:solidFill>
                  <a:schemeClr val="bg2">
                    <a:lumMod val="50000"/>
                  </a:schemeClr>
                </a:solidFill>
              </a:rPr>
              <a:t>Крім того, 05.07.32016 о 16 год. 30 хв. адвокатом Лебідь Л. М. до Військової прокуратури Київського гарнізону </a:t>
            </a:r>
            <a:r>
              <a:rPr lang="uk-UA" b="1" i="1" dirty="0">
                <a:solidFill>
                  <a:schemeClr val="bg2">
                    <a:lumMod val="50000"/>
                  </a:schemeClr>
                </a:solidFill>
              </a:rPr>
              <a:t>подано клопотання про допит свідків та проведення інших процесуальних дій,</a:t>
            </a:r>
            <a:r>
              <a:rPr lang="uk-UA" i="1" dirty="0">
                <a:solidFill>
                  <a:schemeClr val="bg2">
                    <a:lumMod val="50000"/>
                  </a:schemeClr>
                </a:solidFill>
              </a:rPr>
              <a:t> в якому вона просила додатково оглянути відеозаписи події, яка трапилась 02.20.2015, додатково допитати потерпілих ОСОБА_3 та ОСОБА_4, представницю прес-центру СБУ в якості свідка, яка була присутня на місці події 02.10.2015 в момент затримання журналістів, тощо.</a:t>
            </a:r>
            <a:endParaRPr lang="ru-RU" i="1" dirty="0">
              <a:solidFill>
                <a:schemeClr val="bg2">
                  <a:lumMod val="50000"/>
                </a:schemeClr>
              </a:solidFill>
            </a:endParaRPr>
          </a:p>
          <a:p>
            <a:pPr algn="just"/>
            <a:r>
              <a:rPr lang="uk-UA" i="1" dirty="0">
                <a:solidFill>
                  <a:schemeClr val="bg2">
                    <a:lumMod val="50000"/>
                  </a:schemeClr>
                </a:solidFill>
              </a:rPr>
              <a:t>Поряд із тим, вказане клопотання у відповідності до </a:t>
            </a:r>
            <a:r>
              <a:rPr lang="uk-UA" i="1" u="sng" dirty="0">
                <a:solidFill>
                  <a:schemeClr val="bg2">
                    <a:lumMod val="50000"/>
                  </a:schemeClr>
                </a:solidFill>
                <a:hlinkClick r:id="rId2" tooltip="Кримінальний процесуальний кодекс України; нормативно-правовий акт № 4651-VI від 13.04.2012"/>
              </a:rPr>
              <a:t>ст. 220 КПК України</a:t>
            </a:r>
            <a:r>
              <a:rPr lang="uk-UA" i="1" dirty="0">
                <a:solidFill>
                  <a:schemeClr val="bg2">
                    <a:lumMod val="50000"/>
                  </a:schemeClr>
                </a:solidFill>
              </a:rPr>
              <a:t> </a:t>
            </a:r>
            <a:r>
              <a:rPr lang="uk-UA" b="1" i="1" dirty="0">
                <a:solidFill>
                  <a:schemeClr val="bg2">
                    <a:lumMod val="50000"/>
                  </a:schemeClr>
                </a:solidFill>
              </a:rPr>
              <a:t>розглянуто не </a:t>
            </a:r>
            <a:r>
              <a:rPr lang="uk-UA" b="1" i="1" dirty="0" smtClean="0">
                <a:solidFill>
                  <a:schemeClr val="bg2">
                    <a:lumMod val="50000"/>
                  </a:schemeClr>
                </a:solidFill>
              </a:rPr>
              <a:t>було».</a:t>
            </a:r>
            <a:endParaRPr lang="uk-UA" b="1" i="1" dirty="0" smtClean="0">
              <a:solidFill>
                <a:schemeClr val="bg2">
                  <a:lumMod val="50000"/>
                </a:schemeClr>
              </a:solidFill>
            </a:endParaRPr>
          </a:p>
          <a:p>
            <a:pPr algn="just"/>
            <a:r>
              <a:rPr lang="uk-UA" dirty="0" smtClean="0"/>
              <a:t>Постанову слідчого скасовано, справу направлено для проведення досудового розслідування.</a:t>
            </a:r>
          </a:p>
          <a:p>
            <a:pPr algn="just"/>
            <a:endParaRPr lang="ru-RU" dirty="0"/>
          </a:p>
          <a:p>
            <a:endParaRPr lang="ru-RU" dirty="0"/>
          </a:p>
        </p:txBody>
      </p:sp>
    </p:spTree>
    <p:extLst>
      <p:ext uri="{BB962C8B-B14F-4D97-AF65-F5344CB8AC3E}">
        <p14:creationId xmlns:p14="http://schemas.microsoft.com/office/powerpoint/2010/main" val="29007323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Міжнародні документи</a:t>
            </a:r>
            <a:endParaRPr lang="ru-RU" dirty="0"/>
          </a:p>
        </p:txBody>
      </p:sp>
      <p:sp>
        <p:nvSpPr>
          <p:cNvPr id="3" name="Объект 2"/>
          <p:cNvSpPr>
            <a:spLocks noGrp="1"/>
          </p:cNvSpPr>
          <p:nvPr>
            <p:ph idx="1"/>
          </p:nvPr>
        </p:nvSpPr>
        <p:spPr>
          <a:xfrm>
            <a:off x="1097279" y="1845734"/>
            <a:ext cx="10360429" cy="4023360"/>
          </a:xfrm>
        </p:spPr>
        <p:txBody>
          <a:bodyPr>
            <a:normAutofit/>
          </a:bodyPr>
          <a:lstStyle/>
          <a:p>
            <a:pPr algn="just"/>
            <a:r>
              <a:rPr lang="ru-RU" dirty="0" smtClean="0"/>
              <a:t>1) </a:t>
            </a:r>
            <a:r>
              <a:rPr lang="uk-UA" b="1" dirty="0" smtClean="0"/>
              <a:t>Декларація Комітету міністрів Рада Європи «Про захист журналістів в умовах конфліктів і тиску» </a:t>
            </a:r>
            <a:r>
              <a:rPr lang="uk-UA" i="1" dirty="0" smtClean="0"/>
              <a:t>(Прийнята Комітетом міністрів 3 травня 1996 року на 98 сесії);</a:t>
            </a:r>
          </a:p>
          <a:p>
            <a:pPr algn="just"/>
            <a:r>
              <a:rPr lang="uk-UA" i="1" dirty="0" smtClean="0"/>
              <a:t>2) </a:t>
            </a:r>
            <a:r>
              <a:rPr lang="uk-UA" b="1" dirty="0" smtClean="0"/>
              <a:t>Рекомендація Комітету міністрів Ради Європи № R (96)4 «Про захист журналістів в умовах конфліктів і тиску»</a:t>
            </a:r>
            <a:r>
              <a:rPr lang="uk-UA" i="1" dirty="0" smtClean="0"/>
              <a:t>(Ухвалена Комітетом міністрів на 98-й сесії від 3 травня </a:t>
            </a:r>
            <a:r>
              <a:rPr lang="ru-RU" i="1" dirty="0" smtClean="0"/>
              <a:t>1996 р.);</a:t>
            </a:r>
          </a:p>
          <a:p>
            <a:pPr algn="just"/>
            <a:r>
              <a:rPr lang="ru-RU" i="1" dirty="0" smtClean="0"/>
              <a:t>3) </a:t>
            </a:r>
            <a:r>
              <a:rPr lang="uk-UA" b="1" dirty="0" smtClean="0"/>
              <a:t>Рекомендація Парламентської асамблеї Ради Європи №</a:t>
            </a:r>
            <a:r>
              <a:rPr lang="ru-RU" b="1" dirty="0" smtClean="0"/>
              <a:t> </a:t>
            </a:r>
            <a:r>
              <a:rPr lang="ru-RU" b="1" dirty="0"/>
              <a:t>1706 (2005</a:t>
            </a:r>
            <a:r>
              <a:rPr lang="ru-RU" b="1" dirty="0" smtClean="0"/>
              <a:t>) </a:t>
            </a:r>
            <a:r>
              <a:rPr lang="uk-UA" b="1" dirty="0" smtClean="0"/>
              <a:t>«</a:t>
            </a:r>
            <a:r>
              <a:rPr lang="uk-UA" b="1" dirty="0"/>
              <a:t>ЗМІ і тероризм</a:t>
            </a:r>
            <a:r>
              <a:rPr lang="uk-UA" b="1" dirty="0" smtClean="0"/>
              <a:t>»;</a:t>
            </a:r>
          </a:p>
          <a:p>
            <a:pPr algn="just"/>
            <a:r>
              <a:rPr lang="uk-UA" dirty="0" smtClean="0"/>
              <a:t>4) </a:t>
            </a:r>
            <a:r>
              <a:rPr lang="uk-UA" b="1" dirty="0"/>
              <a:t>Резолюція Парламентської асамблеї Ради Європи № 1438 (2005</a:t>
            </a:r>
            <a:r>
              <a:rPr lang="uk-UA" b="1" dirty="0" smtClean="0"/>
              <a:t>) </a:t>
            </a:r>
            <a:r>
              <a:rPr lang="ru-RU" b="1" dirty="0" smtClean="0"/>
              <a:t>«</a:t>
            </a:r>
            <a:r>
              <a:rPr lang="ru-RU" b="1" dirty="0"/>
              <a:t>Свобода </a:t>
            </a:r>
            <a:r>
              <a:rPr lang="uk-UA" b="1" dirty="0" smtClean="0"/>
              <a:t>преси і умови роботи журналістів у зонах конфліктів»;</a:t>
            </a:r>
          </a:p>
          <a:p>
            <a:pPr algn="just"/>
            <a:r>
              <a:rPr lang="uk-UA" dirty="0" smtClean="0"/>
              <a:t>5)</a:t>
            </a:r>
            <a:r>
              <a:rPr lang="uk-UA" b="1" dirty="0" smtClean="0"/>
              <a:t> </a:t>
            </a:r>
            <a:r>
              <a:rPr lang="uk-UA" b="1" dirty="0" smtClean="0"/>
              <a:t>Рекомендації Комітету міністрів Ради Європи «Про захист свободи вираження поглядів та інформації в кризові часи» </a:t>
            </a:r>
            <a:r>
              <a:rPr lang="uk-UA" i="1" dirty="0" smtClean="0"/>
              <a:t>(Ухвалено Комітетом міністрів 26 вересня 2007 року на 1005 засіданні постійних</a:t>
            </a:r>
            <a:r>
              <a:rPr lang="ru-RU" i="1" dirty="0" smtClean="0"/>
              <a:t> </a:t>
            </a:r>
            <a:r>
              <a:rPr lang="uk-UA" i="1" dirty="0" smtClean="0"/>
              <a:t>представників </a:t>
            </a:r>
            <a:r>
              <a:rPr lang="uk-UA" i="1" dirty="0"/>
              <a:t>міністрів</a:t>
            </a:r>
            <a:r>
              <a:rPr lang="uk-UA" i="1" dirty="0" smtClean="0"/>
              <a:t>);</a:t>
            </a:r>
          </a:p>
        </p:txBody>
      </p:sp>
    </p:spTree>
    <p:extLst>
      <p:ext uri="{BB962C8B-B14F-4D97-AF65-F5344CB8AC3E}">
        <p14:creationId xmlns:p14="http://schemas.microsoft.com/office/powerpoint/2010/main" val="17523162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Міжнародні документи</a:t>
            </a:r>
            <a:endParaRPr lang="ru-RU" dirty="0"/>
          </a:p>
        </p:txBody>
      </p:sp>
      <p:sp>
        <p:nvSpPr>
          <p:cNvPr id="3" name="Объект 2"/>
          <p:cNvSpPr>
            <a:spLocks noGrp="1"/>
          </p:cNvSpPr>
          <p:nvPr>
            <p:ph idx="1"/>
          </p:nvPr>
        </p:nvSpPr>
        <p:spPr>
          <a:xfrm>
            <a:off x="1097279" y="1845734"/>
            <a:ext cx="10582103" cy="4023360"/>
          </a:xfrm>
        </p:spPr>
        <p:txBody>
          <a:bodyPr>
            <a:normAutofit/>
          </a:bodyPr>
          <a:lstStyle/>
          <a:p>
            <a:pPr algn="just"/>
            <a:r>
              <a:rPr lang="uk-UA" i="1" dirty="0"/>
              <a:t>6)</a:t>
            </a:r>
            <a:r>
              <a:rPr lang="ru-RU" b="1" dirty="0"/>
              <a:t> </a:t>
            </a:r>
            <a:r>
              <a:rPr lang="uk-UA" b="1" dirty="0"/>
              <a:t>Декларація Комітету міністрів «Щодо захисту та сприяння</a:t>
            </a:r>
            <a:r>
              <a:rPr lang="ru-RU" b="1" dirty="0"/>
              <a:t> </a:t>
            </a:r>
            <a:r>
              <a:rPr lang="uk-UA" b="1" dirty="0" err="1"/>
              <a:t>розслідувальній</a:t>
            </a:r>
            <a:r>
              <a:rPr lang="uk-UA" b="1" dirty="0"/>
              <a:t> журналістиці» </a:t>
            </a:r>
            <a:r>
              <a:rPr lang="ru-RU" i="1" dirty="0"/>
              <a:t>(</a:t>
            </a:r>
            <a:r>
              <a:rPr lang="uk-UA" i="1" dirty="0"/>
              <a:t>Ухвалена Комітетом Міністрів 26 вересня 2007 року на 1005-му засіданні постійних представників міністрів);</a:t>
            </a:r>
            <a:endParaRPr lang="ru-RU" dirty="0"/>
          </a:p>
          <a:p>
            <a:pPr algn="just"/>
            <a:r>
              <a:rPr lang="ru-RU" dirty="0" smtClean="0"/>
              <a:t>7)</a:t>
            </a:r>
            <a:r>
              <a:rPr lang="ru-RU" b="1" dirty="0"/>
              <a:t> </a:t>
            </a:r>
            <a:r>
              <a:rPr lang="uk-UA" b="1" dirty="0" smtClean="0"/>
              <a:t>Декларація Комітету міністрів Ради Європи «Про захист журналістики та безпеку журналістів та інших медіа учасників» </a:t>
            </a:r>
            <a:r>
              <a:rPr lang="uk-UA" i="1" dirty="0" smtClean="0"/>
              <a:t>(Прийнята Комітетом міністрів 30 квітня 2014 року на 1198-му засіданні постійних</a:t>
            </a:r>
            <a:r>
              <a:rPr lang="ru-RU" i="1" dirty="0" smtClean="0"/>
              <a:t> </a:t>
            </a:r>
            <a:r>
              <a:rPr lang="uk-UA" i="1" dirty="0" smtClean="0"/>
              <a:t>представників </a:t>
            </a:r>
            <a:r>
              <a:rPr lang="uk-UA" i="1" dirty="0"/>
              <a:t>міністрів</a:t>
            </a:r>
            <a:r>
              <a:rPr lang="uk-UA" i="1" dirty="0" smtClean="0"/>
              <a:t>);</a:t>
            </a:r>
          </a:p>
          <a:p>
            <a:pPr algn="just"/>
            <a:r>
              <a:rPr lang="uk-UA" i="1" dirty="0" smtClean="0"/>
              <a:t>8) </a:t>
            </a:r>
            <a:r>
              <a:rPr lang="uk-UA" b="1" dirty="0"/>
              <a:t>Резолюція Парламентської Асамблеї Ради Європи № 2035 (2015</a:t>
            </a:r>
            <a:r>
              <a:rPr lang="uk-UA" b="1" dirty="0" smtClean="0"/>
              <a:t>) </a:t>
            </a:r>
            <a:r>
              <a:rPr lang="ru-RU" b="1" dirty="0" smtClean="0"/>
              <a:t>«</a:t>
            </a:r>
            <a:r>
              <a:rPr lang="uk-UA" b="1" dirty="0" smtClean="0"/>
              <a:t>Захист безпеки журналістів та свобода медіа в Європі»;</a:t>
            </a:r>
          </a:p>
          <a:p>
            <a:pPr algn="just"/>
            <a:r>
              <a:rPr lang="uk-UA" b="1" dirty="0" smtClean="0"/>
              <a:t>9) </a:t>
            </a:r>
            <a:r>
              <a:rPr lang="uk-UA" b="1" dirty="0" smtClean="0"/>
              <a:t>Рекомендація CM/</a:t>
            </a:r>
            <a:r>
              <a:rPr lang="uk-UA" b="1" dirty="0" err="1" smtClean="0"/>
              <a:t>Rec</a:t>
            </a:r>
            <a:r>
              <a:rPr lang="uk-UA" b="1" dirty="0" smtClean="0"/>
              <a:t>(2016) 4 Комітету міністрів Ради Європи державам-членам «Щодо захисту журналістики й безпеки журналістів </a:t>
            </a:r>
            <a:r>
              <a:rPr lang="ru-RU" b="1" dirty="0" smtClean="0"/>
              <a:t>та </a:t>
            </a:r>
            <a:r>
              <a:rPr lang="uk-UA" b="1" dirty="0" smtClean="0"/>
              <a:t>інших </a:t>
            </a:r>
            <a:r>
              <a:rPr lang="uk-UA" b="1" dirty="0"/>
              <a:t>працівників ЗМІ</a:t>
            </a:r>
            <a:r>
              <a:rPr lang="uk-UA" b="1" dirty="0" smtClean="0"/>
              <a:t>» </a:t>
            </a:r>
            <a:r>
              <a:rPr lang="uk-UA" i="1" dirty="0" smtClean="0"/>
              <a:t>(Ухвалена Комітетом міністрів 13 квітня 2016 </a:t>
            </a:r>
            <a:r>
              <a:rPr lang="uk-UA" i="1" dirty="0" err="1" smtClean="0"/>
              <a:t>рокуна</a:t>
            </a:r>
            <a:r>
              <a:rPr lang="uk-UA" i="1" dirty="0" smtClean="0"/>
              <a:t> 1253-му засіданні постійних</a:t>
            </a:r>
            <a:r>
              <a:rPr lang="ru-RU" i="1" dirty="0" smtClean="0"/>
              <a:t> </a:t>
            </a:r>
            <a:r>
              <a:rPr lang="uk-UA" i="1" dirty="0" smtClean="0"/>
              <a:t>представників </a:t>
            </a:r>
            <a:r>
              <a:rPr lang="uk-UA" i="1" dirty="0"/>
              <a:t>міністрів</a:t>
            </a:r>
            <a:r>
              <a:rPr lang="uk-UA" i="1" dirty="0" smtClean="0"/>
              <a:t>).</a:t>
            </a:r>
            <a:endParaRPr lang="uk-UA" dirty="0"/>
          </a:p>
        </p:txBody>
      </p:sp>
    </p:spTree>
    <p:extLst>
      <p:ext uri="{BB962C8B-B14F-4D97-AF65-F5344CB8AC3E}">
        <p14:creationId xmlns:p14="http://schemas.microsoft.com/office/powerpoint/2010/main" val="2594279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Критерії ефективності розслідування</a:t>
            </a:r>
            <a:endParaRPr lang="ru-RU" dirty="0"/>
          </a:p>
        </p:txBody>
      </p:sp>
      <p:sp>
        <p:nvSpPr>
          <p:cNvPr id="3" name="Объект 2"/>
          <p:cNvSpPr>
            <a:spLocks noGrp="1"/>
          </p:cNvSpPr>
          <p:nvPr>
            <p:ph idx="1"/>
          </p:nvPr>
        </p:nvSpPr>
        <p:spPr/>
        <p:txBody>
          <a:bodyPr/>
          <a:lstStyle/>
          <a:p>
            <a:endParaRPr lang="uk-UA" dirty="0" smtClean="0"/>
          </a:p>
          <a:p>
            <a:pPr lvl="1">
              <a:buFont typeface="Wingdings" panose="05000000000000000000" pitchFamily="2" charset="2"/>
              <a:buChar char="Ø"/>
            </a:pPr>
            <a:r>
              <a:rPr lang="uk-UA" sz="3200" dirty="0" smtClean="0"/>
              <a:t> Незалежність </a:t>
            </a:r>
            <a:r>
              <a:rPr lang="uk-UA" sz="3200" dirty="0"/>
              <a:t>та неупередженість, </a:t>
            </a:r>
            <a:endParaRPr lang="uk-UA" sz="3200" dirty="0" smtClean="0"/>
          </a:p>
          <a:p>
            <a:pPr lvl="1">
              <a:buFont typeface="Wingdings" panose="05000000000000000000" pitchFamily="2" charset="2"/>
              <a:buChar char="Ø"/>
            </a:pPr>
            <a:r>
              <a:rPr lang="uk-UA" sz="3200" dirty="0" smtClean="0"/>
              <a:t> Ретельність</a:t>
            </a:r>
            <a:r>
              <a:rPr lang="uk-UA" sz="3200" dirty="0"/>
              <a:t>, </a:t>
            </a:r>
            <a:endParaRPr lang="uk-UA" sz="3200" dirty="0" smtClean="0"/>
          </a:p>
          <a:p>
            <a:pPr lvl="1">
              <a:buFont typeface="Wingdings" panose="05000000000000000000" pitchFamily="2" charset="2"/>
              <a:buChar char="Ø"/>
            </a:pPr>
            <a:r>
              <a:rPr lang="uk-UA" sz="3200" dirty="0" smtClean="0"/>
              <a:t> Невідкладність</a:t>
            </a:r>
            <a:r>
              <a:rPr lang="uk-UA" sz="3200" dirty="0"/>
              <a:t>, адекватну компетентність, </a:t>
            </a:r>
            <a:endParaRPr lang="uk-UA" sz="3200" dirty="0" smtClean="0"/>
          </a:p>
          <a:p>
            <a:pPr lvl="1">
              <a:buFont typeface="Wingdings" panose="05000000000000000000" pitchFamily="2" charset="2"/>
              <a:buChar char="Ø"/>
            </a:pPr>
            <a:r>
              <a:rPr lang="uk-UA" sz="3200" dirty="0" smtClean="0"/>
              <a:t> Залучення </a:t>
            </a:r>
            <a:r>
              <a:rPr lang="uk-UA" sz="3200" dirty="0"/>
              <a:t>потерпілого і громадський контроль.</a:t>
            </a:r>
            <a:endParaRPr lang="ru-RU" sz="3200" dirty="0"/>
          </a:p>
        </p:txBody>
      </p:sp>
    </p:spTree>
    <p:extLst>
      <p:ext uri="{BB962C8B-B14F-4D97-AF65-F5344CB8AC3E}">
        <p14:creationId xmlns:p14="http://schemas.microsoft.com/office/powerpoint/2010/main" val="1856068434"/>
      </p:ext>
    </p:extLst>
  </p:cSld>
  <p:clrMapOvr>
    <a:masterClrMapping/>
  </p:clrMapOvr>
</p:sld>
</file>

<file path=ppt/theme/theme1.xml><?xml version="1.0" encoding="utf-8"?>
<a:theme xmlns:a="http://schemas.openxmlformats.org/drawingml/2006/main" name="Ретро">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3089</TotalTime>
  <Words>2104</Words>
  <Application>Microsoft Office PowerPoint</Application>
  <PresentationFormat>Широкоэкранный</PresentationFormat>
  <Paragraphs>90</Paragraphs>
  <Slides>20</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20</vt:i4>
      </vt:variant>
    </vt:vector>
  </HeadingPairs>
  <TitlesOfParts>
    <vt:vector size="25" baseType="lpstr">
      <vt:lpstr>Arial</vt:lpstr>
      <vt:lpstr>Calibri</vt:lpstr>
      <vt:lpstr>Calibri Light</vt:lpstr>
      <vt:lpstr>Wingdings</vt:lpstr>
      <vt:lpstr>Ретро</vt:lpstr>
      <vt:lpstr>Ефективність розслідування злочинів, вчинених щодо журналістів. Особливості реєстрації кримінальних правопорушень, пов'язаних із професійною діяльністю журналіста</vt:lpstr>
      <vt:lpstr>Секретний автопарк СБУ</vt:lpstr>
      <vt:lpstr>Хід розслідування кримінальної справи</vt:lpstr>
      <vt:lpstr>Хід розслідування кримінальної справи</vt:lpstr>
      <vt:lpstr>Хід розслідування кримінальної справи</vt:lpstr>
      <vt:lpstr>З ухвали Печерського районного суду м. Києва від 17.10.2016 року</vt:lpstr>
      <vt:lpstr>Міжнародні документи</vt:lpstr>
      <vt:lpstr>Міжнародні документи</vt:lpstr>
      <vt:lpstr>Критерії ефективності розслідування</vt:lpstr>
      <vt:lpstr>Незалежність та неупередженість</vt:lpstr>
      <vt:lpstr>Ретельність (повнота)</vt:lpstr>
      <vt:lpstr>Невідкладність та адекватність слідчих дій</vt:lpstr>
      <vt:lpstr>Невідкладність та адекватність слідчих дій</vt:lpstr>
      <vt:lpstr>Невідкладність та адекватність слідчих дій</vt:lpstr>
      <vt:lpstr>Невідкладність та адекватність слідчих дій</vt:lpstr>
      <vt:lpstr>Компетентність</vt:lpstr>
      <vt:lpstr>Залучення потерпілого та  громадський контроль</vt:lpstr>
      <vt:lpstr>Неефективність судового розслідування – порушення статті 3 Конвенції</vt:lpstr>
      <vt:lpstr>Міжнародні зобов’язання</vt:lpstr>
      <vt:lpstr>ДЯКУЮ ЗА УВАГУ!</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Ефективність розслідування злочинів, вчинених проти журналістів.  Особливості реєстрації кримінальних правопорушень, пов'язаних із професійною діяльністю журналіста</dc:title>
  <dc:creator>Liudmyla Opryshko</dc:creator>
  <cp:lastModifiedBy>admin</cp:lastModifiedBy>
  <cp:revision>73</cp:revision>
  <dcterms:created xsi:type="dcterms:W3CDTF">2017-03-22T14:23:59Z</dcterms:created>
  <dcterms:modified xsi:type="dcterms:W3CDTF">2017-03-27T08:55:53Z</dcterms:modified>
</cp:coreProperties>
</file>