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85" r:id="rId3"/>
    <p:sldId id="257" r:id="rId4"/>
    <p:sldId id="269" r:id="rId5"/>
    <p:sldId id="270" r:id="rId6"/>
    <p:sldId id="271" r:id="rId7"/>
    <p:sldId id="272" r:id="rId8"/>
    <p:sldId id="273" r:id="rId9"/>
    <p:sldId id="274" r:id="rId10"/>
    <p:sldId id="275" r:id="rId11"/>
    <p:sldId id="276" r:id="rId12"/>
    <p:sldId id="278" r:id="rId13"/>
    <p:sldId id="277" r:id="rId14"/>
    <p:sldId id="279" r:id="rId15"/>
    <p:sldId id="280" r:id="rId16"/>
    <p:sldId id="281" r:id="rId17"/>
    <p:sldId id="282" r:id="rId18"/>
    <p:sldId id="283" r:id="rId19"/>
    <p:sldId id="262" r:id="rId20"/>
    <p:sldId id="258" r:id="rId21"/>
    <p:sldId id="259" r:id="rId22"/>
    <p:sldId id="260" r:id="rId23"/>
    <p:sldId id="261" r:id="rId24"/>
    <p:sldId id="263" r:id="rId25"/>
    <p:sldId id="264" r:id="rId26"/>
    <p:sldId id="265" r:id="rId27"/>
    <p:sldId id="266" r:id="rId28"/>
    <p:sldId id="267" r:id="rId29"/>
    <p:sldId id="268" r:id="rId30"/>
    <p:sldId id="284"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9" d="100"/>
          <a:sy n="69" d="100"/>
        </p:scale>
        <p:origin x="780"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446534" y="3085765"/>
            <a:ext cx="11262866" cy="3304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ctrTitle"/>
          </p:nvPr>
        </p:nvSpPr>
        <p:spPr>
          <a:xfrm>
            <a:off x="581191" y="1020431"/>
            <a:ext cx="10993549" cy="1475013"/>
          </a:xfrm>
          <a:effectLst/>
        </p:spPr>
        <p:txBody>
          <a:bodyPr anchor="b">
            <a:normAutofit/>
          </a:bodyPr>
          <a:lstStyle>
            <a:lvl1pPr>
              <a:defRPr sz="36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581194" y="2495445"/>
            <a:ext cx="10993546" cy="590321"/>
          </a:xfrm>
        </p:spPr>
        <p:txBody>
          <a:bodyPr anchor="t">
            <a:normAutofit/>
          </a:bodyPr>
          <a:lstStyle>
            <a:lvl1pPr marL="0" indent="0" algn="l">
              <a:buNone/>
              <a:defRPr sz="1600" cap="all">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605951" y="5956137"/>
            <a:ext cx="2844800" cy="365125"/>
          </a:xfrm>
        </p:spPr>
        <p:txBody>
          <a:bodyPr/>
          <a:lstStyle>
            <a:lvl1pPr>
              <a:defRPr>
                <a:solidFill>
                  <a:schemeClr val="accent1">
                    <a:lumMod val="75000"/>
                    <a:lumOff val="25000"/>
                  </a:schemeClr>
                </a:solidFill>
              </a:defRPr>
            </a:lvl1pPr>
          </a:lstStyle>
          <a:p>
            <a:fld id="{B61BEF0D-F0BB-DE4B-95CE-6DB70DBA9567}" type="datetimeFigureOut">
              <a:rPr lang="en-US" dirty="0"/>
              <a:pPr/>
              <a:t>5/19/2017</a:t>
            </a:fld>
            <a:endParaRPr lang="en-US" dirty="0"/>
          </a:p>
        </p:txBody>
      </p:sp>
      <p:sp>
        <p:nvSpPr>
          <p:cNvPr id="5" name="Footer Placeholder 4"/>
          <p:cNvSpPr>
            <a:spLocks noGrp="1"/>
          </p:cNvSpPr>
          <p:nvPr>
            <p:ph type="ftr" sz="quarter" idx="11"/>
          </p:nvPr>
        </p:nvSpPr>
        <p:spPr>
          <a:xfrm>
            <a:off x="581192" y="5951811"/>
            <a:ext cx="6917210" cy="365125"/>
          </a:xfrm>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a:xfrm>
            <a:off x="10558300" y="5956137"/>
            <a:ext cx="1016440"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8" name="Rectangle 7"/>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9" name="Title 1"/>
          <p:cNvSpPr>
            <a:spLocks noGrp="1"/>
          </p:cNvSpPr>
          <p:nvPr>
            <p:ph type="title"/>
          </p:nvPr>
        </p:nvSpPr>
        <p:spPr>
          <a:xfrm>
            <a:off x="581192" y="702156"/>
            <a:ext cx="11029616" cy="1013800"/>
          </a:xfrm>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lvl1pPr algn="l">
              <a:defRPr/>
            </a:lvl1pPr>
            <a:lvl2pPr algn="l">
              <a:defRPr/>
            </a:lvl2pPr>
            <a:lvl3pPr algn="l">
              <a:defRPr/>
            </a:lvl3pPr>
            <a:lvl4pPr algn="l">
              <a:defRPr/>
            </a:lvl4pPr>
            <a:lvl5pPr algn="l">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7" name="Rectangle 6"/>
          <p:cNvSpPr>
            <a:spLocks noChangeAspect="1"/>
          </p:cNvSpPr>
          <p:nvPr/>
        </p:nvSpPr>
        <p:spPr>
          <a:xfrm>
            <a:off x="8839201" y="599725"/>
            <a:ext cx="2906817" cy="581695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Vertical Title 1"/>
          <p:cNvSpPr>
            <a:spLocks noGrp="1"/>
          </p:cNvSpPr>
          <p:nvPr>
            <p:ph type="title" orient="vert"/>
          </p:nvPr>
        </p:nvSpPr>
        <p:spPr>
          <a:xfrm>
            <a:off x="8839201" y="675726"/>
            <a:ext cx="2004164" cy="5183073"/>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774923" y="675726"/>
            <a:ext cx="7896279" cy="5183073"/>
          </a:xfrm>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a:xfrm>
            <a:off x="8993673" y="5956137"/>
            <a:ext cx="1328141" cy="365125"/>
          </a:xfrm>
        </p:spPr>
        <p:txBody>
          <a:bodyPr/>
          <a:lstStyle>
            <a:lvl1pPr>
              <a:defRPr>
                <a:solidFill>
                  <a:schemeClr val="accent1">
                    <a:lumMod val="75000"/>
                    <a:lumOff val="25000"/>
                  </a:schemeClr>
                </a:solidFill>
              </a:defRPr>
            </a:lvl1pPr>
          </a:lstStyle>
          <a:p>
            <a:fld id="{B61BEF0D-F0BB-DE4B-95CE-6DB70DBA9567}" type="datetimeFigureOut">
              <a:rPr lang="en-US" dirty="0"/>
              <a:pPr/>
              <a:t>5/19/2017</a:t>
            </a:fld>
            <a:endParaRPr lang="en-US" dirty="0"/>
          </a:p>
        </p:txBody>
      </p:sp>
      <p:sp>
        <p:nvSpPr>
          <p:cNvPr id="5" name="Footer Placeholder 4"/>
          <p:cNvSpPr>
            <a:spLocks noGrp="1"/>
          </p:cNvSpPr>
          <p:nvPr>
            <p:ph type="ftr" sz="quarter" idx="11"/>
          </p:nvPr>
        </p:nvSpPr>
        <p:spPr>
          <a:xfrm>
            <a:off x="774923" y="5951811"/>
            <a:ext cx="7896279" cy="365125"/>
          </a:xfrm>
        </p:spPr>
        <p:txBody>
          <a:bodyPr/>
          <a:lstStyle/>
          <a:p>
            <a:endParaRPr lang="en-US" dirty="0"/>
          </a:p>
        </p:txBody>
      </p:sp>
      <p:sp>
        <p:nvSpPr>
          <p:cNvPr id="6" name="Slide Number Placeholder 5"/>
          <p:cNvSpPr>
            <a:spLocks noGrp="1"/>
          </p:cNvSpPr>
          <p:nvPr>
            <p:ph type="sldNum" sz="quarter" idx="12"/>
          </p:nvPr>
        </p:nvSpPr>
        <p:spPr>
          <a:xfrm>
            <a:off x="10446615" y="5956137"/>
            <a:ext cx="1164195" cy="365125"/>
          </a:xfrm>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7" name="Rectangle 6"/>
          <p:cNvSpPr>
            <a:spLocks noChangeAspect="1"/>
          </p:cNvSpPr>
          <p:nvPr/>
        </p:nvSpPr>
        <p:spPr>
          <a:xfrm>
            <a:off x="440286" y="614407"/>
            <a:ext cx="11309338" cy="1189298"/>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702156"/>
            <a:ext cx="11029616" cy="101380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581192" y="2180496"/>
            <a:ext cx="11029615" cy="367830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5/19/2017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10558300" y="5956137"/>
            <a:ext cx="1052508" cy="365125"/>
          </a:xfrm>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8" name="Rectangle 7"/>
          <p:cNvSpPr>
            <a:spLocks noChangeAspect="1"/>
          </p:cNvSpPr>
          <p:nvPr/>
        </p:nvSpPr>
        <p:spPr>
          <a:xfrm>
            <a:off x="447817" y="5141974"/>
            <a:ext cx="11290860"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3043910"/>
            <a:ext cx="11029615" cy="1497507"/>
          </a:xfrm>
        </p:spPr>
        <p:txBody>
          <a:bodyPr anchor="b">
            <a:normAutofit/>
          </a:bodyPr>
          <a:lstStyle>
            <a:lvl1pPr algn="l">
              <a:defRPr sz="3600" b="0" cap="all">
                <a:solidFill>
                  <a:schemeClr val="accent1"/>
                </a:solidFill>
              </a:defRPr>
            </a:lvl1pPr>
          </a:lstStyle>
          <a:p>
            <a:r>
              <a:rPr lang="ru-RU" smtClean="0"/>
              <a:t>Образец заголовка</a:t>
            </a:r>
            <a:endParaRPr lang="en-US" dirty="0"/>
          </a:p>
        </p:txBody>
      </p:sp>
      <p:sp>
        <p:nvSpPr>
          <p:cNvPr id="3" name="Text Placeholder 2"/>
          <p:cNvSpPr>
            <a:spLocks noGrp="1"/>
          </p:cNvSpPr>
          <p:nvPr>
            <p:ph type="body" idx="1"/>
          </p:nvPr>
        </p:nvSpPr>
        <p:spPr>
          <a:xfrm>
            <a:off x="581192" y="4541417"/>
            <a:ext cx="11029615" cy="600556"/>
          </a:xfrm>
        </p:spPr>
        <p:txBody>
          <a:bodyPr anchor="t">
            <a:normAutofit/>
          </a:bodyPr>
          <a:lstStyle>
            <a:lvl1pPr marL="0" indent="0" algn="l">
              <a:buNone/>
              <a:defRPr sz="1800" cap="all">
                <a:solidFill>
                  <a:schemeClr val="accent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5/19/2017</a:t>
            </a:fld>
            <a:endParaRPr lang="en-US" dirty="0"/>
          </a:p>
        </p:txBody>
      </p:sp>
      <p:sp>
        <p:nvSpPr>
          <p:cNvPr id="5" name="Footer Placeholder 4"/>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6" name="Slide Number Placeholder 5"/>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Rectangle 7"/>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3" y="729658"/>
            <a:ext cx="11029616" cy="988332"/>
          </a:xfrm>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581193" y="2228003"/>
            <a:ext cx="5422390" cy="363304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88417" y="2228003"/>
            <a:ext cx="5422392" cy="363304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5/19/2017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1" name="Rectangle 10"/>
          <p:cNvSpPr>
            <a:spLocks noChangeAspect="1"/>
          </p:cNvSpPr>
          <p:nvPr/>
        </p:nvSpPr>
        <p:spPr>
          <a:xfrm>
            <a:off x="445982"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2" name="Title 1"/>
          <p:cNvSpPr>
            <a:spLocks noGrp="1"/>
          </p:cNvSpPr>
          <p:nvPr>
            <p:ph type="title"/>
          </p:nvPr>
        </p:nvSpPr>
        <p:spPr>
          <a:xfrm>
            <a:off x="581193" y="729658"/>
            <a:ext cx="11029616" cy="988332"/>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887219" y="2250892"/>
            <a:ext cx="5087075" cy="536005"/>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581194" y="2926052"/>
            <a:ext cx="5393100" cy="2934999"/>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523735" y="2250892"/>
            <a:ext cx="5087073" cy="553373"/>
          </a:xfrm>
        </p:spPr>
        <p:txBody>
          <a:bodyPr anchor="b">
            <a:noAutofit/>
          </a:bodyPr>
          <a:lstStyle>
            <a:lvl1pPr marL="0" indent="0">
              <a:buNone/>
              <a:defRPr sz="2200" b="0">
                <a:solidFill>
                  <a:schemeClr val="accent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217709" y="2926052"/>
            <a:ext cx="5393100" cy="2934999"/>
          </a:xfrm>
        </p:spPr>
        <p:txBody>
          <a:bodyPr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5/19/2017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7" name="Rectangle 6"/>
          <p:cNvSpPr>
            <a:spLocks noChangeAspect="1"/>
          </p:cNvSpPr>
          <p:nvPr/>
        </p:nvSpPr>
        <p:spPr>
          <a:xfrm>
            <a:off x="440683" y="606554"/>
            <a:ext cx="11300036" cy="125882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8" name="Title 1"/>
          <p:cNvSpPr>
            <a:spLocks noGrp="1"/>
          </p:cNvSpPr>
          <p:nvPr>
            <p:ph type="title"/>
          </p:nvPr>
        </p:nvSpPr>
        <p:spPr>
          <a:xfrm>
            <a:off x="575894" y="729658"/>
            <a:ext cx="11029616" cy="988332"/>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5/19/2017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5/19/2017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9" name="Rectangle 8"/>
          <p:cNvSpPr>
            <a:spLocks noChangeAspect="1"/>
          </p:cNvSpPr>
          <p:nvPr/>
        </p:nvSpPr>
        <p:spPr>
          <a:xfrm>
            <a:off x="447817" y="5141973"/>
            <a:ext cx="11298200" cy="1274702"/>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2" name="Title 1"/>
          <p:cNvSpPr>
            <a:spLocks noGrp="1"/>
          </p:cNvSpPr>
          <p:nvPr>
            <p:ph type="title"/>
          </p:nvPr>
        </p:nvSpPr>
        <p:spPr>
          <a:xfrm>
            <a:off x="581192" y="5262296"/>
            <a:ext cx="4909445" cy="689514"/>
          </a:xfrm>
        </p:spPr>
        <p:txBody>
          <a:bodyPr anchor="ctr"/>
          <a:lstStyle>
            <a:lvl1pPr algn="l">
              <a:defRPr sz="2000" b="0">
                <a:solidFill>
                  <a:schemeClr val="accent1">
                    <a:lumMod val="75000"/>
                    <a:lumOff val="25000"/>
                  </a:schemeClr>
                </a:solidFill>
              </a:defRPr>
            </a:lvl1pPr>
          </a:lstStyle>
          <a:p>
            <a:r>
              <a:rPr lang="ru-RU" smtClean="0"/>
              <a:t>Образец заголовка</a:t>
            </a:r>
            <a:endParaRPr lang="en-US" dirty="0"/>
          </a:p>
        </p:txBody>
      </p:sp>
      <p:sp>
        <p:nvSpPr>
          <p:cNvPr id="3" name="Content Placeholder 2"/>
          <p:cNvSpPr>
            <a:spLocks noGrp="1"/>
          </p:cNvSpPr>
          <p:nvPr>
            <p:ph idx="1"/>
          </p:nvPr>
        </p:nvSpPr>
        <p:spPr>
          <a:xfrm>
            <a:off x="447816" y="601200"/>
            <a:ext cx="11292840" cy="4204800"/>
          </a:xfrm>
        </p:spPr>
        <p:txBody>
          <a:bodyPr anchor="ctr">
            <a:normAutofit/>
          </a:bodyPr>
          <a:lstStyle>
            <a:lvl1pPr>
              <a:defRPr sz="2000">
                <a:solidFill>
                  <a:schemeClr val="tx2"/>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400">
                <a:solidFill>
                  <a:schemeClr val="tx2"/>
                </a:solidFill>
              </a:defRPr>
            </a:lvl5pPr>
            <a:lvl6pPr>
              <a:defRPr sz="1400">
                <a:solidFill>
                  <a:schemeClr val="tx2"/>
                </a:solidFill>
              </a:defRPr>
            </a:lvl6pPr>
            <a:lvl7pPr>
              <a:defRPr sz="1400">
                <a:solidFill>
                  <a:schemeClr val="tx2"/>
                </a:solidFill>
              </a:defRPr>
            </a:lvl7pPr>
            <a:lvl8pPr>
              <a:defRPr sz="1400">
                <a:solidFill>
                  <a:schemeClr val="tx2"/>
                </a:solidFill>
              </a:defRPr>
            </a:lvl8pPr>
            <a:lvl9pPr>
              <a:defRPr sz="1400">
                <a:solidFill>
                  <a:schemeClr val="tx2"/>
                </a:solidFill>
              </a:defRPr>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5740823" y="5262296"/>
            <a:ext cx="5869987" cy="689515"/>
          </a:xfrm>
        </p:spPr>
        <p:txBody>
          <a:bodyPr anchor="ctr">
            <a:normAutofit/>
          </a:bodyPr>
          <a:lstStyle>
            <a:lvl1pPr marL="0" indent="0" algn="r">
              <a:buNone/>
              <a:defRPr sz="1100">
                <a:solidFill>
                  <a:schemeClr val="bg1"/>
                </a:solidFill>
              </a:defRPr>
            </a:lvl1pPr>
            <a:lvl2pPr marL="457200" indent="0">
              <a:buNone/>
              <a:defRPr sz="11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lvl1pPr>
              <a:defRPr>
                <a:solidFill>
                  <a:schemeClr val="accent1">
                    <a:lumMod val="75000"/>
                    <a:lumOff val="25000"/>
                  </a:schemeClr>
                </a:solidFill>
              </a:defRPr>
            </a:lvl1pPr>
          </a:lstStyle>
          <a:p>
            <a:fld id="{B61BEF0D-F0BB-DE4B-95CE-6DB70DBA9567}" type="datetimeFigureOut">
              <a:rPr lang="en-US" dirty="0"/>
              <a:pPr/>
              <a:t>5/19/2017</a:t>
            </a:fld>
            <a:endParaRPr lang="en-US" dirty="0"/>
          </a:p>
        </p:txBody>
      </p:sp>
      <p:sp>
        <p:nvSpPr>
          <p:cNvPr id="6" name="Footer Placeholder 5"/>
          <p:cNvSpPr>
            <a:spLocks noGrp="1"/>
          </p:cNvSpPr>
          <p:nvPr>
            <p:ph type="ftr" sz="quarter" idx="11"/>
          </p:nvPr>
        </p:nvSpPr>
        <p:spPr/>
        <p:txBody>
          <a:bodyPr/>
          <a:lstStyle>
            <a:lvl1pPr>
              <a:defRPr>
                <a:solidFill>
                  <a:schemeClr val="accent1">
                    <a:lumMod val="75000"/>
                    <a:lumOff val="25000"/>
                  </a:schemeClr>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accent1">
                    <a:lumMod val="75000"/>
                    <a:lumOff val="25000"/>
                  </a:schemeClr>
                </a:solidFill>
              </a:defRPr>
            </a:lvl1p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581193" y="4693389"/>
            <a:ext cx="11029616" cy="566738"/>
          </a:xfrm>
        </p:spPr>
        <p:txBody>
          <a:bodyPr anchor="b">
            <a:normAutofit/>
          </a:bodyPr>
          <a:lstStyle>
            <a:lvl1pPr algn="l">
              <a:defRPr sz="2400" b="0">
                <a:solidFill>
                  <a:schemeClr val="accent1"/>
                </a:solidFill>
              </a:defRPr>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447817" y="599725"/>
            <a:ext cx="11290859" cy="3557252"/>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581192" y="5260127"/>
            <a:ext cx="11029617" cy="598671"/>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61BEF0D-F0BB-DE4B-95CE-6DB70DBA9567}" type="datetimeFigureOut">
              <a:rPr lang="en-US" dirty="0"/>
              <a:pPr/>
              <a:t>5/19/2017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81192" y="705124"/>
            <a:ext cx="11029616" cy="1189554"/>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581192" y="2336003"/>
            <a:ext cx="11029616" cy="3522794"/>
          </a:xfrm>
          <a:prstGeom prst="rect">
            <a:avLst/>
          </a:prstGeom>
        </p:spPr>
        <p:txBody>
          <a:bodyPr vert="horz" lIns="91440" tIns="45720" rIns="91440" bIns="45720" rtlCol="0"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605951" y="5956137"/>
            <a:ext cx="2844799" cy="365125"/>
          </a:xfrm>
          <a:prstGeom prst="rect">
            <a:avLst/>
          </a:prstGeom>
        </p:spPr>
        <p:txBody>
          <a:bodyPr vert="horz" lIns="91440" tIns="45720" rIns="91440" bIns="45720" rtlCol="0" anchor="ctr"/>
          <a:lstStyle>
            <a:lvl1pPr algn="r">
              <a:defRPr sz="900">
                <a:solidFill>
                  <a:schemeClr val="accent2"/>
                </a:solidFill>
              </a:defRPr>
            </a:lvl1pPr>
          </a:lstStyle>
          <a:p>
            <a:fld id="{B61BEF0D-F0BB-DE4B-95CE-6DB70DBA9567}" type="datetimeFigureOut">
              <a:rPr lang="en-US" dirty="0"/>
              <a:pPr/>
              <a:t>5/19/2017</a:t>
            </a:fld>
            <a:endParaRPr lang="en-US" dirty="0"/>
          </a:p>
        </p:txBody>
      </p:sp>
      <p:sp>
        <p:nvSpPr>
          <p:cNvPr id="5" name="Footer Placeholder 4"/>
          <p:cNvSpPr>
            <a:spLocks noGrp="1"/>
          </p:cNvSpPr>
          <p:nvPr>
            <p:ph type="ftr" sz="quarter" idx="3"/>
          </p:nvPr>
        </p:nvSpPr>
        <p:spPr>
          <a:xfrm>
            <a:off x="581192" y="5951811"/>
            <a:ext cx="6917210" cy="365125"/>
          </a:xfrm>
          <a:prstGeom prst="rect">
            <a:avLst/>
          </a:prstGeom>
        </p:spPr>
        <p:txBody>
          <a:bodyPr vert="horz" lIns="91440" tIns="45720" rIns="91440" bIns="45720" rtlCol="0" anchor="ctr"/>
          <a:lstStyle>
            <a:lvl1pPr algn="l">
              <a:defRPr sz="900" cap="all">
                <a:solidFill>
                  <a:schemeClr val="accent2"/>
                </a:solidFill>
              </a:defRPr>
            </a:lvl1pPr>
          </a:lstStyle>
          <a:p>
            <a:endParaRPr lang="en-US" dirty="0"/>
          </a:p>
        </p:txBody>
      </p:sp>
      <p:sp>
        <p:nvSpPr>
          <p:cNvPr id="6" name="Slide Number Placeholder 5"/>
          <p:cNvSpPr>
            <a:spLocks noGrp="1"/>
          </p:cNvSpPr>
          <p:nvPr>
            <p:ph type="sldNum" sz="quarter" idx="4"/>
          </p:nvPr>
        </p:nvSpPr>
        <p:spPr>
          <a:xfrm>
            <a:off x="10558300" y="5956137"/>
            <a:ext cx="1052510" cy="365125"/>
          </a:xfrm>
          <a:prstGeom prst="rect">
            <a:avLst/>
          </a:prstGeom>
        </p:spPr>
        <p:txBody>
          <a:bodyPr vert="horz" lIns="91440" tIns="45720" rIns="91440" bIns="45720" rtlCol="0" anchor="ctr"/>
          <a:lstStyle>
            <a:lvl1pPr algn="r">
              <a:defRPr sz="900">
                <a:solidFill>
                  <a:schemeClr val="accent2"/>
                </a:solidFill>
              </a:defRPr>
            </a:lvl1pPr>
          </a:lstStyle>
          <a:p>
            <a:fld id="{D57F1E4F-1CFF-5643-939E-217C01CDF565}" type="slidenum">
              <a:rPr lang="en-US" dirty="0"/>
              <a:pPr/>
              <a:t>‹#›</a:t>
            </a:fld>
            <a:endParaRPr lang="en-US" dirty="0"/>
          </a:p>
        </p:txBody>
      </p:sp>
      <p:sp>
        <p:nvSpPr>
          <p:cNvPr id="9" name="Rectangle 8"/>
          <p:cNvSpPr/>
          <p:nvPr/>
        </p:nvSpPr>
        <p:spPr>
          <a:xfrm>
            <a:off x="446534" y="457200"/>
            <a:ext cx="3703320" cy="94997"/>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sp>
      <p:sp>
        <p:nvSpPr>
          <p:cNvPr id="10" name="Rectangle 9"/>
          <p:cNvSpPr/>
          <p:nvPr/>
        </p:nvSpPr>
        <p:spPr>
          <a:xfrm>
            <a:off x="8042147" y="453643"/>
            <a:ext cx="3703320" cy="98554"/>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sp>
      <p:sp>
        <p:nvSpPr>
          <p:cNvPr id="11" name="Rectangle 10"/>
          <p:cNvSpPr/>
          <p:nvPr/>
        </p:nvSpPr>
        <p:spPr>
          <a:xfrm>
            <a:off x="4241830" y="457200"/>
            <a:ext cx="3703320" cy="9144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457200" rtl="0" eaLnBrk="1" latinLnBrk="0" hangingPunct="1">
        <a:spcBef>
          <a:spcPct val="0"/>
        </a:spcBef>
        <a:buNone/>
        <a:defRPr sz="2800" b="0" kern="1200" cap="all">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06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800" kern="1200">
          <a:solidFill>
            <a:schemeClr val="tx2"/>
          </a:solidFill>
          <a:latin typeface="+mn-lt"/>
          <a:ea typeface="+mn-ea"/>
          <a:cs typeface="+mn-cs"/>
        </a:defRPr>
      </a:lvl1pPr>
      <a:lvl2pPr marL="630000" indent="-306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600" kern="1200">
          <a:solidFill>
            <a:schemeClr val="tx2"/>
          </a:solidFill>
          <a:latin typeface="+mn-lt"/>
          <a:ea typeface="+mn-ea"/>
          <a:cs typeface="+mn-cs"/>
        </a:defRPr>
      </a:lvl2pPr>
      <a:lvl3pPr marL="900000" indent="-270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400" kern="1200">
          <a:solidFill>
            <a:schemeClr val="tx2"/>
          </a:solidFill>
          <a:latin typeface="+mn-lt"/>
          <a:ea typeface="+mn-ea"/>
          <a:cs typeface="+mn-cs"/>
        </a:defRPr>
      </a:lvl3pPr>
      <a:lvl4pPr marL="124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4pPr>
      <a:lvl5pPr marL="1602000" indent="-2340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5pPr>
      <a:lvl6pPr marL="19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6pPr>
      <a:lvl7pPr marL="22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7pPr>
      <a:lvl8pPr marL="25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8pPr>
      <a:lvl9pPr marL="2800000" indent="-228600" algn="l" defTabSz="457200" rtl="0" eaLnBrk="1" latinLnBrk="0" hangingPunct="1">
        <a:spcBef>
          <a:spcPct val="20000"/>
        </a:spcBef>
        <a:spcAft>
          <a:spcPts val="600"/>
        </a:spcAft>
        <a:buClr>
          <a:schemeClr val="accent2"/>
        </a:buClr>
        <a:buSzPct val="92000"/>
        <a:buFont typeface="Wingdings 2" panose="05020102010507070707" pitchFamily="18" charset="2"/>
        <a:buChar char=""/>
        <a:defRPr sz="1200" kern="1200">
          <a:solidFill>
            <a:schemeClr val="tx2"/>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zakon0.rada.gov.ua/laws/show/2782-12" TargetMode="External"/><Relationship Id="rId2" Type="http://schemas.openxmlformats.org/officeDocument/2006/relationships/hyperlink" Target="http://zakon0.rada.gov.ua/laws/show/995_004"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zakon0.rada.gov.ua/laws/show/995_004" TargetMode="External"/><Relationship Id="rId2" Type="http://schemas.openxmlformats.org/officeDocument/2006/relationships/hyperlink" Target="#n142"/><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zakon2.rada.gov.ua/laws/show/80731-10/paran1859#n1859"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n31"/><Relationship Id="rId2" Type="http://schemas.openxmlformats.org/officeDocument/2006/relationships/hyperlink" Target="http://zakon2.rada.gov.ua/laws/show/80731-10"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n31"/><Relationship Id="rId2" Type="http://schemas.openxmlformats.org/officeDocument/2006/relationships/hyperlink" Target="http://zakon2.rada.gov.ua/laws/show/80731-10" TargetMode="External"/><Relationship Id="rId1" Type="http://schemas.openxmlformats.org/officeDocument/2006/relationships/slideLayout" Target="../slideLayouts/slideLayout2.xml"/><Relationship Id="rId5" Type="http://schemas.openxmlformats.org/officeDocument/2006/relationships/hyperlink" Target="http://zakon2.rada.gov.ua/laws/show/995_004/paran60#n60" TargetMode="External"/><Relationship Id="rId4" Type="http://schemas.openxmlformats.org/officeDocument/2006/relationships/hyperlink" Target="#n51"/></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cg.hr.court.gov.ua/sud2036/evrosud/DOVZHENKO/"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hyperlink" Target="http://antikor.com.ua/articles/26748-sbu_zatrimala_zradnika-pidpolkovnika_genshtabu._fotofakt"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zakon3.rada.gov.ua/laws/show/980_420"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81191" y="798287"/>
            <a:ext cx="10993549" cy="1451427"/>
          </a:xfrm>
        </p:spPr>
        <p:txBody>
          <a:bodyPr>
            <a:normAutofit/>
          </a:bodyPr>
          <a:lstStyle/>
          <a:p>
            <a:pPr algn="just"/>
            <a:r>
              <a:rPr lang="uk-UA" sz="2800" b="1" dirty="0"/>
              <a:t>Стаття 10 (Свобода вираження поглядів) Європейської конвенції з прав </a:t>
            </a:r>
            <a:r>
              <a:rPr lang="uk-UA" sz="2800" b="1" dirty="0" smtClean="0"/>
              <a:t>людини та практика Європейського Суду з прав людини щодо України</a:t>
            </a:r>
            <a:endParaRPr lang="ru-RU" sz="2800" dirty="0"/>
          </a:p>
        </p:txBody>
      </p:sp>
      <p:sp>
        <p:nvSpPr>
          <p:cNvPr id="3" name="Подзаголовок 2"/>
          <p:cNvSpPr>
            <a:spLocks noGrp="1"/>
          </p:cNvSpPr>
          <p:nvPr>
            <p:ph type="subTitle" idx="1"/>
          </p:nvPr>
        </p:nvSpPr>
        <p:spPr>
          <a:xfrm>
            <a:off x="581194" y="2249715"/>
            <a:ext cx="10993546" cy="836052"/>
          </a:xfrm>
        </p:spPr>
        <p:txBody>
          <a:bodyPr/>
          <a:lstStyle/>
          <a:p>
            <a:r>
              <a:rPr lang="uk-UA" b="1" dirty="0" smtClean="0"/>
              <a:t>Доповідач</a:t>
            </a:r>
            <a:r>
              <a:rPr lang="uk-UA" b="1" dirty="0" smtClean="0"/>
              <a:t>: Людмила Опришко, адвокатеса, медіа-юристка ГО «Платформа прав людини»</a:t>
            </a:r>
          </a:p>
        </p:txBody>
      </p:sp>
    </p:spTree>
    <p:extLst>
      <p:ext uri="{BB962C8B-B14F-4D97-AF65-F5344CB8AC3E}">
        <p14:creationId xmlns:p14="http://schemas.microsoft.com/office/powerpoint/2010/main" val="127238131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a:t>Справа «Газета Україна-центр проти України», </a:t>
            </a:r>
            <a:r>
              <a:rPr lang="uk-UA" dirty="0" smtClean="0"/>
              <a:t/>
            </a:r>
            <a:br>
              <a:rPr lang="uk-UA" dirty="0" smtClean="0"/>
            </a:br>
            <a:r>
              <a:rPr lang="uk-UA" dirty="0" smtClean="0"/>
              <a:t>Рішення ЄСПЛ</a:t>
            </a:r>
            <a:endParaRPr lang="ru-RU" dirty="0"/>
          </a:p>
        </p:txBody>
      </p:sp>
      <p:sp>
        <p:nvSpPr>
          <p:cNvPr id="3" name="Объект 2"/>
          <p:cNvSpPr>
            <a:spLocks noGrp="1"/>
          </p:cNvSpPr>
          <p:nvPr>
            <p:ph idx="1"/>
          </p:nvPr>
        </p:nvSpPr>
        <p:spPr>
          <a:xfrm>
            <a:off x="581192" y="2180496"/>
            <a:ext cx="11029615" cy="4525104"/>
          </a:xfrm>
        </p:spPr>
        <p:txBody>
          <a:bodyPr>
            <a:normAutofit/>
          </a:bodyPr>
          <a:lstStyle/>
          <a:p>
            <a:pPr algn="just"/>
            <a:r>
              <a:rPr lang="ru-RU" dirty="0"/>
              <a:t>52. Суд </a:t>
            </a:r>
            <a:r>
              <a:rPr lang="uk-UA" dirty="0" smtClean="0"/>
              <a:t>покладається на висновки національних судів, які демонструють, що </a:t>
            </a:r>
            <a:r>
              <a:rPr lang="uk-UA" b="1" dirty="0" smtClean="0"/>
              <a:t>підприємство-заявник точно відтворило виступ пана М. під час прес-конференції, не перекручуючи його</a:t>
            </a:r>
            <a:r>
              <a:rPr lang="uk-UA" dirty="0" smtClean="0"/>
              <a:t>. Крім того, </a:t>
            </a:r>
            <a:r>
              <a:rPr lang="uk-UA" b="1" dirty="0" smtClean="0"/>
              <a:t>подача цієї інформації підприємством-заявником була нейтральною, без додавання власних коментарів </a:t>
            </a:r>
            <a:r>
              <a:rPr lang="uk-UA" dirty="0" smtClean="0"/>
              <a:t>або неналежних наголосів, у контексті більш широкого повідомлення про прес-конференції з нагоди виборів міського голови в м. Кіровограді. Однак, </a:t>
            </a:r>
            <a:r>
              <a:rPr lang="uk-UA" b="1" dirty="0" smtClean="0"/>
              <a:t>національні суди не розмежували звинувачення, висунуті паном М., і повідомлення підприємства-заявника про ці звинувачення, та визнали їх обох однаково відповідальними за висловлювання, яке не належало підприємству-заявнику</a:t>
            </a:r>
            <a:r>
              <a:rPr lang="uk-UA" dirty="0" smtClean="0"/>
              <a:t>, але було однозначно визнано таким, що належить іншій особі. Таким чином, національні суди не пояснили, чи полягає приписувана підприємству-заявнику дискредитація у змісті опублікованого звинувачення, чи у тому, що підприємство-заявник опублікувало його (див. пункт 11 вище). Суд зазначає, що національне законодавство передбачає за певних умов звільнення засобів масової інформації від відповідальності за поширення недостовірної інформації. Однак, незрозуміло, чому у цій справі це питання так докладно обговорювалося національними судами, в той час як вони самі встановили, що інформація, у тому </a:t>
            </a:r>
            <a:br>
              <a:rPr lang="uk-UA" dirty="0" smtClean="0"/>
            </a:br>
            <a:r>
              <a:rPr lang="uk-UA" dirty="0" smtClean="0"/>
              <a:t>вигляді, в якому вона була розповсюджена підприємством-заявником, викладена правдиво</a:t>
            </a:r>
            <a:r>
              <a:rPr lang="ru-RU" dirty="0" smtClean="0"/>
              <a:t>.</a:t>
            </a:r>
          </a:p>
          <a:p>
            <a:pPr algn="just"/>
            <a:r>
              <a:rPr lang="uk-UA" dirty="0" smtClean="0"/>
              <a:t>Встановлено порушення статті 10 Конвенції.</a:t>
            </a:r>
            <a:endParaRPr lang="ru-RU" dirty="0"/>
          </a:p>
        </p:txBody>
      </p:sp>
    </p:spTree>
    <p:extLst>
      <p:ext uri="{BB962C8B-B14F-4D97-AF65-F5344CB8AC3E}">
        <p14:creationId xmlns:p14="http://schemas.microsoft.com/office/powerpoint/2010/main" val="94699039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t>Справа </a:t>
            </a:r>
            <a:r>
              <a:rPr lang="ru-RU" dirty="0" smtClean="0"/>
              <a:t>«</a:t>
            </a:r>
            <a:r>
              <a:rPr lang="uk-UA" dirty="0" smtClean="0"/>
              <a:t>Редакція газети «</a:t>
            </a:r>
            <a:r>
              <a:rPr lang="uk-UA" dirty="0" err="1" smtClean="0"/>
              <a:t>Правоє</a:t>
            </a:r>
            <a:r>
              <a:rPr lang="uk-UA" dirty="0" smtClean="0"/>
              <a:t> </a:t>
            </a:r>
            <a:r>
              <a:rPr lang="uk-UA" dirty="0" err="1" smtClean="0"/>
              <a:t>дело</a:t>
            </a:r>
            <a:r>
              <a:rPr lang="uk-UA" dirty="0" smtClean="0"/>
              <a:t>» та </a:t>
            </a:r>
            <a:r>
              <a:rPr lang="uk-UA" dirty="0" err="1" smtClean="0"/>
              <a:t>Штекель</a:t>
            </a:r>
            <a:r>
              <a:rPr lang="uk-UA" dirty="0" smtClean="0"/>
              <a:t> проти України» </a:t>
            </a:r>
            <a:br>
              <a:rPr lang="uk-UA" dirty="0" smtClean="0"/>
            </a:br>
            <a:r>
              <a:rPr lang="uk-UA" dirty="0" smtClean="0"/>
              <a:t>Заяв</a:t>
            </a:r>
            <a:r>
              <a:rPr lang="ru-RU" dirty="0" smtClean="0"/>
              <a:t>а </a:t>
            </a:r>
            <a:r>
              <a:rPr lang="ru-RU" dirty="0"/>
              <a:t>№ </a:t>
            </a:r>
            <a:r>
              <a:rPr lang="ru-RU" dirty="0" smtClean="0"/>
              <a:t>33014/05</a:t>
            </a:r>
            <a:r>
              <a:rPr lang="uk-UA" dirty="0" smtClean="0"/>
              <a:t>, рішення від 05.05.2011</a:t>
            </a:r>
            <a:endParaRPr lang="ru-RU" dirty="0"/>
          </a:p>
        </p:txBody>
      </p:sp>
      <p:sp>
        <p:nvSpPr>
          <p:cNvPr id="3" name="Объект 2"/>
          <p:cNvSpPr>
            <a:spLocks noGrp="1"/>
          </p:cNvSpPr>
          <p:nvPr>
            <p:ph idx="1"/>
          </p:nvPr>
        </p:nvSpPr>
        <p:spPr>
          <a:xfrm>
            <a:off x="581192" y="2006600"/>
            <a:ext cx="11029615" cy="4686300"/>
          </a:xfrm>
        </p:spPr>
        <p:txBody>
          <a:bodyPr>
            <a:normAutofit/>
          </a:bodyPr>
          <a:lstStyle/>
          <a:p>
            <a:pPr algn="just"/>
            <a:r>
              <a:rPr lang="uk-UA" sz="2000" dirty="0" smtClean="0"/>
              <a:t>Обставини справи: 19 вересня 2003 року «</a:t>
            </a:r>
            <a:r>
              <a:rPr lang="uk-UA" sz="2000" dirty="0" err="1" smtClean="0"/>
              <a:t>Правоє</a:t>
            </a:r>
            <a:r>
              <a:rPr lang="uk-UA" sz="2000" dirty="0" smtClean="0"/>
              <a:t> </a:t>
            </a:r>
            <a:r>
              <a:rPr lang="uk-UA" sz="2000" dirty="0" err="1" smtClean="0"/>
              <a:t>дело</a:t>
            </a:r>
            <a:r>
              <a:rPr lang="uk-UA" sz="2000" dirty="0" smtClean="0"/>
              <a:t>» опублікувало анонімний лист, написаний, як стверджувалося, працівником Служби безпеки України, який колега другого заявника - І. завантажила з веб-сайту новин. Лист містив твердження, що посадові особи Управління Служби безпеки України в Одеській області причетні до незаконних і корупційних дій, і, зокрема, що вони мають зв'язки з членами організованих злочинних угруповань. В одному з абзаців листа йшлося про таке:</a:t>
            </a:r>
          </a:p>
          <a:p>
            <a:pPr algn="just"/>
            <a:r>
              <a:rPr lang="uk-UA" sz="2000" i="1" dirty="0" smtClean="0">
                <a:solidFill>
                  <a:schemeClr val="accent6"/>
                </a:solidFill>
              </a:rPr>
              <a:t>«&lt;...&gt; Заступник начальника УСБУ [І.Т.], найближчий друг і помічник начальника Управління П., пішов на «діловий» контакт з організованим злочинним угрупованням [А.А.]... Член [ОЗУ] Г.Т., довірена особа [А.А.], який очолює основні напрямки у банді, координатор замовних вбивств і фінансист, зустрічається з [І.І] та фінансує питання керівництва Управління [СБУ] в Одеській області</a:t>
            </a:r>
            <a:r>
              <a:rPr lang="ru-RU" sz="2000" i="1" dirty="0" smtClean="0">
                <a:solidFill>
                  <a:schemeClr val="accent6"/>
                </a:solidFill>
              </a:rPr>
              <a:t>. &lt;...&gt;»</a:t>
            </a:r>
            <a:endParaRPr lang="ru-RU" sz="2000" i="1" dirty="0">
              <a:solidFill>
                <a:schemeClr val="accent6"/>
              </a:solidFill>
            </a:endParaRPr>
          </a:p>
          <a:p>
            <a:endParaRPr lang="ru-RU" sz="2000" dirty="0"/>
          </a:p>
        </p:txBody>
      </p:sp>
    </p:spTree>
    <p:extLst>
      <p:ext uri="{BB962C8B-B14F-4D97-AF65-F5344CB8AC3E}">
        <p14:creationId xmlns:p14="http://schemas.microsoft.com/office/powerpoint/2010/main" val="2453281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t>Справа </a:t>
            </a:r>
            <a:r>
              <a:rPr lang="uk-UA" dirty="0" smtClean="0"/>
              <a:t>«Редакція газети «</a:t>
            </a:r>
            <a:r>
              <a:rPr lang="uk-UA" dirty="0" err="1" smtClean="0"/>
              <a:t>Правоє</a:t>
            </a:r>
            <a:r>
              <a:rPr lang="uk-UA" dirty="0" smtClean="0"/>
              <a:t> </a:t>
            </a:r>
            <a:r>
              <a:rPr lang="uk-UA" dirty="0" err="1" smtClean="0"/>
              <a:t>дело</a:t>
            </a:r>
            <a:r>
              <a:rPr lang="uk-UA" dirty="0" smtClean="0"/>
              <a:t>» та </a:t>
            </a:r>
            <a:r>
              <a:rPr lang="uk-UA" dirty="0" err="1" smtClean="0"/>
              <a:t>Штекель</a:t>
            </a:r>
            <a:r>
              <a:rPr lang="uk-UA" dirty="0" smtClean="0"/>
              <a:t> проти України» </a:t>
            </a:r>
            <a:br>
              <a:rPr lang="uk-UA" dirty="0" smtClean="0"/>
            </a:br>
            <a:r>
              <a:rPr lang="uk-UA" dirty="0" smtClean="0"/>
              <a:t>Заява </a:t>
            </a:r>
            <a:r>
              <a:rPr lang="ru-RU" dirty="0" smtClean="0"/>
              <a:t>№ 33014/05</a:t>
            </a:r>
            <a:r>
              <a:rPr lang="uk-UA" dirty="0" smtClean="0"/>
              <a:t>, рішення від 05.05.2011</a:t>
            </a:r>
            <a:endParaRPr lang="ru-RU" dirty="0"/>
          </a:p>
        </p:txBody>
      </p:sp>
      <p:sp>
        <p:nvSpPr>
          <p:cNvPr id="3" name="Объект 2"/>
          <p:cNvSpPr>
            <a:spLocks noGrp="1"/>
          </p:cNvSpPr>
          <p:nvPr>
            <p:ph idx="1"/>
          </p:nvPr>
        </p:nvSpPr>
        <p:spPr>
          <a:xfrm>
            <a:off x="581192" y="2006600"/>
            <a:ext cx="11029615" cy="4686300"/>
          </a:xfrm>
        </p:spPr>
        <p:txBody>
          <a:bodyPr>
            <a:normAutofit/>
          </a:bodyPr>
          <a:lstStyle/>
          <a:p>
            <a:r>
              <a:rPr lang="ru-RU" sz="2000" dirty="0" smtClean="0"/>
              <a:t>7. До листа </a:t>
            </a:r>
            <a:r>
              <a:rPr lang="uk-UA" sz="2000" dirty="0" smtClean="0"/>
              <a:t>додавалися такі коментарі від імені редакції, підготовлені </a:t>
            </a:r>
            <a:r>
              <a:rPr lang="ru-RU" sz="2000" dirty="0" smtClean="0"/>
              <a:t>І.:</a:t>
            </a:r>
          </a:p>
          <a:p>
            <a:pPr algn="just"/>
            <a:r>
              <a:rPr lang="ru-RU" sz="2000" i="1" dirty="0" smtClean="0"/>
              <a:t>«</a:t>
            </a:r>
            <a:r>
              <a:rPr lang="uk-UA" sz="2000" i="1" dirty="0" smtClean="0"/>
              <a:t>Публікуючи цей лист без відома та згоди головного редактора, я розумію, що можу не лише мати неприємності, ...ай наразити на неприємності газету. Бо якщо цей лист є «</a:t>
            </a:r>
            <a:r>
              <a:rPr lang="uk-UA" sz="2000" i="1" dirty="0" err="1" smtClean="0"/>
              <a:t>дезою</a:t>
            </a:r>
            <a:r>
              <a:rPr lang="uk-UA" sz="2000" i="1" dirty="0" smtClean="0"/>
              <a:t>», то можуть постраждати ті ЗМІ, в яких він з'явиться. З іншого боку, якщо цей лист справжній, то його автор ризикує ще більше. Крім того, якщо вже ця «анонімка» опублікована на одеському сайті </a:t>
            </a:r>
            <a:r>
              <a:rPr lang="ru-RU" sz="2000" i="1" dirty="0" smtClean="0"/>
              <a:t>«</a:t>
            </a:r>
            <a:r>
              <a:rPr lang="en-US" sz="2000" i="1" dirty="0" smtClean="0"/>
              <a:t>Vlasti.net» (</a:t>
            </a:r>
            <a:r>
              <a:rPr lang="ru-RU" sz="2000" i="1" dirty="0" smtClean="0"/>
              <a:t>на </a:t>
            </a:r>
            <a:r>
              <a:rPr lang="uk-UA" sz="2000" i="1" dirty="0" smtClean="0"/>
              <a:t>який ми посилаємося за вимогою</a:t>
            </a:r>
            <a:r>
              <a:rPr lang="ru-RU" sz="2000" i="1" dirty="0" smtClean="0"/>
              <a:t>), то нам сам Бог </a:t>
            </a:r>
            <a:r>
              <a:rPr lang="uk-UA" sz="2000" i="1" dirty="0" smtClean="0"/>
              <a:t>велів. Вважатимемо, що згідно із Законом України «Про демократичний цивільний</a:t>
            </a:r>
            <a:r>
              <a:rPr lang="ru-RU" sz="2000" i="1" dirty="0" smtClean="0"/>
              <a:t> контроль над </a:t>
            </a:r>
            <a:r>
              <a:rPr lang="uk-UA" sz="2000" i="1" dirty="0" smtClean="0"/>
              <a:t>Воєнною організацією і правоохоронними органами держави» ми здійснюємо громадський контроль та відповідно до статті 29 Закону хотіли б отримати від відповідних органів відкриту інформацію щодо фактів, викладених у зазначеному листі. Тим більше, що у відповідь на аналогічну публікацію [газети</a:t>
            </a:r>
            <a:r>
              <a:rPr lang="ru-RU" sz="2000" i="1" dirty="0" smtClean="0"/>
              <a:t>] «Тор </a:t>
            </a:r>
            <a:r>
              <a:rPr lang="en-US" sz="2000" i="1" dirty="0" smtClean="0"/>
              <a:t>Secret» ... </a:t>
            </a:r>
            <a:r>
              <a:rPr lang="uk-UA" sz="2000" i="1" dirty="0" smtClean="0"/>
              <a:t>жодної реакції з боку Управління УСБУ в Одеській області не надійшло... Нагадую, що газетні площі редакції [«Правого </a:t>
            </a:r>
            <a:r>
              <a:rPr lang="uk-UA" sz="2000" i="1" dirty="0" err="1" smtClean="0"/>
              <a:t>дєла</a:t>
            </a:r>
            <a:r>
              <a:rPr lang="uk-UA" sz="2000" i="1" dirty="0" smtClean="0"/>
              <a:t>»] широко відкриті для листів у відповідь і коментарів усіх зацікавлених </a:t>
            </a:r>
            <a:r>
              <a:rPr lang="ru-RU" sz="2000" i="1" dirty="0" smtClean="0"/>
              <a:t>служб».</a:t>
            </a:r>
          </a:p>
          <a:p>
            <a:endParaRPr lang="ru-RU" sz="2000" dirty="0"/>
          </a:p>
        </p:txBody>
      </p:sp>
    </p:spTree>
    <p:extLst>
      <p:ext uri="{BB962C8B-B14F-4D97-AF65-F5344CB8AC3E}">
        <p14:creationId xmlns:p14="http://schemas.microsoft.com/office/powerpoint/2010/main" val="3989430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t>Справа </a:t>
            </a:r>
            <a:r>
              <a:rPr lang="uk-UA" dirty="0"/>
              <a:t>«Редакція газети «</a:t>
            </a:r>
            <a:r>
              <a:rPr lang="uk-UA" dirty="0" err="1"/>
              <a:t>Правоє</a:t>
            </a:r>
            <a:r>
              <a:rPr lang="uk-UA" dirty="0"/>
              <a:t> </a:t>
            </a:r>
            <a:r>
              <a:rPr lang="uk-UA" dirty="0" err="1"/>
              <a:t>дело</a:t>
            </a:r>
            <a:r>
              <a:rPr lang="uk-UA" dirty="0"/>
              <a:t>» та </a:t>
            </a:r>
            <a:r>
              <a:rPr lang="uk-UA" dirty="0" err="1"/>
              <a:t>Штекель</a:t>
            </a:r>
            <a:r>
              <a:rPr lang="uk-UA" dirty="0"/>
              <a:t> проти України» </a:t>
            </a:r>
            <a:br>
              <a:rPr lang="uk-UA" dirty="0"/>
            </a:br>
            <a:r>
              <a:rPr lang="uk-UA" dirty="0" smtClean="0"/>
              <a:t>Рішення українських судів:</a:t>
            </a:r>
            <a:endParaRPr lang="ru-RU" dirty="0"/>
          </a:p>
        </p:txBody>
      </p:sp>
      <p:sp>
        <p:nvSpPr>
          <p:cNvPr id="3" name="Объект 2"/>
          <p:cNvSpPr>
            <a:spLocks noGrp="1"/>
          </p:cNvSpPr>
          <p:nvPr>
            <p:ph idx="1"/>
          </p:nvPr>
        </p:nvSpPr>
        <p:spPr/>
        <p:txBody>
          <a:bodyPr>
            <a:normAutofit/>
          </a:bodyPr>
          <a:lstStyle/>
          <a:p>
            <a:pPr algn="just"/>
            <a:r>
              <a:rPr lang="uk-UA" sz="2000" dirty="0" smtClean="0"/>
              <a:t>Суд зобов'язав редакцію газети «</a:t>
            </a:r>
            <a:r>
              <a:rPr lang="uk-UA" sz="2000" dirty="0" err="1" smtClean="0"/>
              <a:t>Правое</a:t>
            </a:r>
            <a:r>
              <a:rPr lang="uk-UA" sz="2000" dirty="0" smtClean="0"/>
              <a:t> </a:t>
            </a:r>
            <a:r>
              <a:rPr lang="uk-UA" sz="2000" dirty="0" err="1" smtClean="0"/>
              <a:t>дело</a:t>
            </a:r>
            <a:r>
              <a:rPr lang="uk-UA" sz="2000" dirty="0" smtClean="0"/>
              <a:t>» опублікувати спростування нижченаведеної частини статті:</a:t>
            </a:r>
          </a:p>
          <a:p>
            <a:pPr algn="just"/>
            <a:r>
              <a:rPr lang="uk-UA" sz="2000" dirty="0" smtClean="0"/>
              <a:t>«&lt;...&gt; Член [ОЗУ] Г.Т., довірена особа [А.А.], який очолює основні напрямки у банді, координатор замовних вбивств і фінансист, зустрічається з [І.І] та фінансує питання керівництва Управління [СБУ] в Одеській області...»</a:t>
            </a:r>
          </a:p>
          <a:p>
            <a:pPr algn="just"/>
            <a:r>
              <a:rPr lang="uk-UA" sz="2000" dirty="0" smtClean="0"/>
              <a:t>13. Суд також зобов'язав пана </a:t>
            </a:r>
            <a:r>
              <a:rPr lang="uk-UA" sz="2000" dirty="0" err="1" smtClean="0"/>
              <a:t>Штекеля</a:t>
            </a:r>
            <a:r>
              <a:rPr lang="uk-UA" sz="2000" dirty="0" smtClean="0"/>
              <a:t> Л.І. опублікувати в газеті офіційне вибачення.</a:t>
            </a:r>
          </a:p>
          <a:p>
            <a:pPr algn="just"/>
            <a:r>
              <a:rPr lang="uk-UA" sz="2000" dirty="0" smtClean="0"/>
              <a:t>14. Стягнув на користь позивача 15000 гривень моральної шкоди, зобов'язав сплатити до державного бюджету 750 гривень державного мита.</a:t>
            </a:r>
            <a:endParaRPr lang="uk-UA" sz="2000" dirty="0">
              <a:effectLst/>
            </a:endParaRPr>
          </a:p>
        </p:txBody>
      </p:sp>
    </p:spTree>
    <p:extLst>
      <p:ext uri="{BB962C8B-B14F-4D97-AF65-F5344CB8AC3E}">
        <p14:creationId xmlns:p14="http://schemas.microsoft.com/office/powerpoint/2010/main" val="11557278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t>Справа </a:t>
            </a:r>
            <a:r>
              <a:rPr lang="uk-UA" dirty="0"/>
              <a:t>«Редакція газети «</a:t>
            </a:r>
            <a:r>
              <a:rPr lang="uk-UA" dirty="0" err="1"/>
              <a:t>Правоє</a:t>
            </a:r>
            <a:r>
              <a:rPr lang="uk-UA" dirty="0"/>
              <a:t> </a:t>
            </a:r>
            <a:r>
              <a:rPr lang="uk-UA" dirty="0" err="1"/>
              <a:t>дело</a:t>
            </a:r>
            <a:r>
              <a:rPr lang="uk-UA" dirty="0"/>
              <a:t>» та </a:t>
            </a:r>
            <a:r>
              <a:rPr lang="uk-UA" dirty="0" err="1"/>
              <a:t>Штекель</a:t>
            </a:r>
            <a:r>
              <a:rPr lang="uk-UA" dirty="0"/>
              <a:t> проти України» </a:t>
            </a:r>
            <a:br>
              <a:rPr lang="uk-UA" dirty="0"/>
            </a:br>
            <a:r>
              <a:rPr lang="uk-UA" dirty="0" smtClean="0"/>
              <a:t>З Рішення ЕСПЛ, яким встановлено порушення статті 10 Конвенції:</a:t>
            </a:r>
            <a:endParaRPr lang="ru-RU" dirty="0"/>
          </a:p>
        </p:txBody>
      </p:sp>
      <p:sp>
        <p:nvSpPr>
          <p:cNvPr id="3" name="Объект 2"/>
          <p:cNvSpPr>
            <a:spLocks noGrp="1"/>
          </p:cNvSpPr>
          <p:nvPr>
            <p:ph idx="1"/>
          </p:nvPr>
        </p:nvSpPr>
        <p:spPr>
          <a:xfrm>
            <a:off x="581192" y="2180496"/>
            <a:ext cx="11029615" cy="4512404"/>
          </a:xfrm>
        </p:spPr>
        <p:txBody>
          <a:bodyPr>
            <a:normAutofit lnSpcReduction="10000"/>
          </a:bodyPr>
          <a:lstStyle/>
          <a:p>
            <a:r>
              <a:rPr lang="uk-UA" dirty="0" smtClean="0"/>
              <a:t>1. </a:t>
            </a:r>
            <a:r>
              <a:rPr lang="uk-UA" i="1" dirty="0" smtClean="0"/>
              <a:t>Щодо покладання на заявників обов’язку вибачитися:</a:t>
            </a:r>
          </a:p>
          <a:p>
            <a:pPr algn="just"/>
            <a:r>
              <a:rPr lang="ru-RU" dirty="0"/>
              <a:t>Суд </a:t>
            </a:r>
            <a:r>
              <a:rPr lang="uk-UA" dirty="0" smtClean="0"/>
              <a:t>доходить висновку, що зобов'язання судом другого заявника вибачитися </a:t>
            </a:r>
            <a:r>
              <a:rPr lang="uk-UA" b="1" dirty="0" smtClean="0"/>
              <a:t>не було встановлене законом </a:t>
            </a:r>
            <a:r>
              <a:rPr lang="uk-UA" dirty="0" smtClean="0"/>
              <a:t>і, відповідно, у цьому відношенні було порушення статті 10 </a:t>
            </a:r>
            <a:r>
              <a:rPr lang="uk-UA" dirty="0" smtClean="0">
                <a:hlinkClick r:id="rId2" action="ppaction://hlinkfile"/>
              </a:rPr>
              <a:t>Конвенції</a:t>
            </a:r>
            <a:r>
              <a:rPr lang="uk-UA" dirty="0" smtClean="0"/>
              <a:t>.</a:t>
            </a:r>
          </a:p>
          <a:p>
            <a:r>
              <a:rPr lang="uk-UA" dirty="0" smtClean="0"/>
              <a:t>2. </a:t>
            </a:r>
            <a:r>
              <a:rPr lang="uk-UA" i="1" dirty="0" smtClean="0"/>
              <a:t>Спеціальні гарантії для журналістів в українському законодавстві</a:t>
            </a:r>
          </a:p>
          <a:p>
            <a:r>
              <a:rPr lang="uk-UA" dirty="0" smtClean="0"/>
              <a:t>Суд зауважує, що зазначена публікація була дослівним відтворенням матеріалу, завантаженого із загальнодоступної Інтернет-газети. Вона містила посилання на джерело матеріалу та коментарі редакції, в яких вона формально дистанціювалася від змісту матеріалу</a:t>
            </a:r>
            <a:r>
              <a:rPr lang="ru-RU" dirty="0" smtClean="0"/>
              <a:t>.</a:t>
            </a:r>
          </a:p>
          <a:p>
            <a:pPr algn="just"/>
            <a:r>
              <a:rPr lang="ru-RU" dirty="0" smtClean="0"/>
              <a:t>… </a:t>
            </a:r>
            <a:r>
              <a:rPr lang="uk-UA" dirty="0" smtClean="0"/>
              <a:t>відповідно </a:t>
            </a:r>
            <a:r>
              <a:rPr lang="ru-RU" dirty="0" smtClean="0"/>
              <a:t>до </a:t>
            </a:r>
            <a:r>
              <a:rPr lang="uk-UA" dirty="0" smtClean="0"/>
              <a:t>позиції національних судів такий імунітет журналістів не поширюється на відтворення матеріалу з Інтернет-джерел, які не зареєстровані згідно із </a:t>
            </a:r>
            <a:r>
              <a:rPr lang="uk-UA" dirty="0" smtClean="0">
                <a:hlinkClick r:id="rId3" action="ppaction://hlinkfile"/>
              </a:rPr>
              <a:t>Законом України «Про друковані засоби масової інформації (пресу) в Україні»</a:t>
            </a:r>
            <a:r>
              <a:rPr lang="uk-UA" dirty="0" smtClean="0"/>
              <a:t>. У зв'язку з цим Суд зауважує, що на той час не існувало національних нормативних актів стосовно державної реєстрації Інтернет-видань і що, як стверджував Уряд, Закон України «Про друковані засоби масової інформації (пресу) в Україні» та інші нормативні акти, які регулюють сферу засобів масової інформації в Україні, не містили будь-яких положень про статус Інтернет-видань або використання інформації, отриманої з Інтернету</a:t>
            </a:r>
            <a:r>
              <a:rPr lang="ru-RU" dirty="0" smtClean="0"/>
              <a:t>.</a:t>
            </a:r>
            <a:endParaRPr lang="ru-RU" dirty="0"/>
          </a:p>
          <a:p>
            <a:endParaRPr lang="ru-RU" dirty="0"/>
          </a:p>
        </p:txBody>
      </p:sp>
    </p:spTree>
    <p:extLst>
      <p:ext uri="{BB962C8B-B14F-4D97-AF65-F5344CB8AC3E}">
        <p14:creationId xmlns:p14="http://schemas.microsoft.com/office/powerpoint/2010/main" val="2999866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lgn="ctr"/>
            <a:r>
              <a:rPr lang="ru-RU" dirty="0"/>
              <a:t>Справа </a:t>
            </a:r>
            <a:r>
              <a:rPr lang="uk-UA" dirty="0"/>
              <a:t>«Редакція газети «</a:t>
            </a:r>
            <a:r>
              <a:rPr lang="uk-UA" dirty="0" err="1"/>
              <a:t>Правоє</a:t>
            </a:r>
            <a:r>
              <a:rPr lang="uk-UA" dirty="0"/>
              <a:t> </a:t>
            </a:r>
            <a:r>
              <a:rPr lang="uk-UA" dirty="0" err="1"/>
              <a:t>дело</a:t>
            </a:r>
            <a:r>
              <a:rPr lang="uk-UA" dirty="0"/>
              <a:t>» та </a:t>
            </a:r>
            <a:r>
              <a:rPr lang="uk-UA" dirty="0" err="1"/>
              <a:t>Штекель</a:t>
            </a:r>
            <a:r>
              <a:rPr lang="uk-UA" dirty="0"/>
              <a:t> проти України» </a:t>
            </a:r>
            <a:br>
              <a:rPr lang="uk-UA" dirty="0"/>
            </a:br>
            <a:r>
              <a:rPr lang="uk-UA" dirty="0" smtClean="0"/>
              <a:t>З </a:t>
            </a:r>
            <a:r>
              <a:rPr lang="uk-UA" dirty="0"/>
              <a:t>Рішення ЕСПЛ, яким встановлено </a:t>
            </a:r>
            <a:r>
              <a:rPr lang="uk-UA" dirty="0" smtClean="0"/>
              <a:t>порушення </a:t>
            </a:r>
            <a:r>
              <a:rPr lang="uk-UA" dirty="0"/>
              <a:t>статті 10 Конвенції:</a:t>
            </a:r>
            <a:endParaRPr lang="ru-RU" dirty="0"/>
          </a:p>
        </p:txBody>
      </p:sp>
      <p:sp>
        <p:nvSpPr>
          <p:cNvPr id="3" name="Объект 2"/>
          <p:cNvSpPr>
            <a:spLocks noGrp="1"/>
          </p:cNvSpPr>
          <p:nvPr>
            <p:ph idx="1"/>
          </p:nvPr>
        </p:nvSpPr>
        <p:spPr>
          <a:xfrm>
            <a:off x="431800" y="2032000"/>
            <a:ext cx="11328400" cy="4597400"/>
          </a:xfrm>
        </p:spPr>
        <p:txBody>
          <a:bodyPr>
            <a:normAutofit fontScale="92500" lnSpcReduction="10000"/>
          </a:bodyPr>
          <a:lstStyle/>
          <a:p>
            <a:pPr marL="0" indent="0" algn="just">
              <a:buNone/>
            </a:pPr>
            <a:r>
              <a:rPr lang="ru-RU" dirty="0" smtClean="0"/>
              <a:t>63.</a:t>
            </a:r>
            <a:r>
              <a:rPr lang="uk-UA" dirty="0" smtClean="0"/>
              <a:t>Необхідно визнати, що Інтернет як інформаційний і комунікаційний інструмент дуже відрізняється від друкованих засобів масової інформації, особливо у тому, що стосується здатності зберігати та передавати інформацію. Електронна мережа, яка обслуговує мільярди користувачів у всьому світі, не є і потенційно не буде об'єктом такого ж регулювання та засобів контролю. Ризик завдання шкоди здійсненню та використанню прав людини і свобод, зокрема права на повагу до приватного життя, який становлять інформація з Інтернету та комунікація в ньому, є безумовно вищим, ніж ризик, який походить від преси. Таким чином, підходи, які регулюють відтворення матеріалу з друкованих засобів масової інформації та Інтернету, можуть відрізнятися. Останній, безперечно, має коригуватися з урахуванням притаманних цій технології рис для того, щоб забезпечити захист зазначених прав і свобод та сприяння їм.</a:t>
            </a:r>
          </a:p>
          <a:p>
            <a:pPr marL="0" indent="0" algn="just">
              <a:buNone/>
            </a:pPr>
            <a:r>
              <a:rPr lang="ru-RU" dirty="0" smtClean="0"/>
              <a:t>64</a:t>
            </a:r>
            <a:r>
              <a:rPr lang="ru-RU" dirty="0"/>
              <a:t>. </a:t>
            </a:r>
            <a:r>
              <a:rPr lang="uk-UA" dirty="0" smtClean="0"/>
              <a:t>Однак, беручи до уваги роль, яку відіграє Інтернет у контексті професійної діяльності засобів масової інформації (див. вищезазначені </a:t>
            </a:r>
            <a:r>
              <a:rPr lang="uk-UA" dirty="0" smtClean="0">
                <a:hlinkClick r:id="rId2" action="ppaction://hlinkfile"/>
              </a:rPr>
              <a:t>пункти 29-32</a:t>
            </a:r>
            <a:r>
              <a:rPr lang="uk-UA" dirty="0" smtClean="0"/>
              <a:t>), та його важливість для загального здійснення права на свободу вираження поглядів (див. рішення від 10 березня 2009 року у справі «</a:t>
            </a:r>
            <a:r>
              <a:rPr lang="uk-UA" dirty="0" err="1" smtClean="0"/>
              <a:t>Таймз</a:t>
            </a:r>
            <a:r>
              <a:rPr lang="uk-UA" dirty="0" smtClean="0"/>
              <a:t> </a:t>
            </a:r>
            <a:r>
              <a:rPr lang="uk-UA" dirty="0" err="1" smtClean="0"/>
              <a:t>Ньюспейперз</a:t>
            </a:r>
            <a:r>
              <a:rPr lang="uk-UA" dirty="0" smtClean="0"/>
              <a:t>» проти Сполученого Королівства </a:t>
            </a:r>
            <a:r>
              <a:rPr lang="ru-RU" dirty="0" smtClean="0"/>
              <a:t>(</a:t>
            </a:r>
            <a:r>
              <a:rPr lang="ru-RU" dirty="0"/>
              <a:t>№ 1 та № 2)» (</a:t>
            </a:r>
            <a:r>
              <a:rPr lang="en-US" dirty="0"/>
              <a:t>Times Newspapers Ltd v. United Kingdom (no. 1 and no. 2), </a:t>
            </a:r>
            <a:r>
              <a:rPr lang="ru-RU" dirty="0"/>
              <a:t>заяви №№ 3002/03 та 23676/03, п. 27), </a:t>
            </a:r>
            <a:r>
              <a:rPr lang="uk-UA" dirty="0" smtClean="0"/>
              <a:t>Суд вважає, що відсутність на національному рівні достатньої законодавчої бази, яка б дозволяла журналістам використовувати отриману з Інтернету інформацію без остраху наразитися на санкції, серйозно перешкоджає пресі відігравати свою роль «сторожового пса суспільств</a:t>
            </a:r>
            <a:r>
              <a:rPr lang="ru-RU" dirty="0" smtClean="0"/>
              <a:t>а</a:t>
            </a:r>
            <a:r>
              <a:rPr lang="ru-RU" dirty="0"/>
              <a:t>» (див., </a:t>
            </a:r>
            <a:r>
              <a:rPr lang="en-US" dirty="0"/>
              <a:t>mutatis mutandis, </a:t>
            </a:r>
            <a:r>
              <a:rPr lang="ru-RU" dirty="0" err="1"/>
              <a:t>рішення</a:t>
            </a:r>
            <a:r>
              <a:rPr lang="ru-RU" dirty="0"/>
              <a:t> </a:t>
            </a:r>
            <a:r>
              <a:rPr lang="ru-RU" dirty="0" err="1"/>
              <a:t>від</a:t>
            </a:r>
            <a:r>
              <a:rPr lang="ru-RU" dirty="0"/>
              <a:t> 26 листопада 1991 року у </a:t>
            </a:r>
            <a:r>
              <a:rPr lang="uk-UA" dirty="0" smtClean="0"/>
              <a:t>справі «</a:t>
            </a:r>
            <a:r>
              <a:rPr lang="uk-UA" dirty="0" err="1" smtClean="0"/>
              <a:t>Обзервер</a:t>
            </a:r>
            <a:r>
              <a:rPr lang="uk-UA" dirty="0" smtClean="0"/>
              <a:t>» і «</a:t>
            </a:r>
            <a:r>
              <a:rPr lang="uk-UA" dirty="0" err="1" smtClean="0"/>
              <a:t>Гардіан</a:t>
            </a:r>
            <a:r>
              <a:rPr lang="uk-UA" dirty="0" smtClean="0"/>
              <a:t>» проти Сполученого Королівства» </a:t>
            </a:r>
            <a:r>
              <a:rPr lang="ru-RU" dirty="0" smtClean="0"/>
              <a:t>(</a:t>
            </a:r>
            <a:r>
              <a:rPr lang="en-US" dirty="0"/>
              <a:t>Observer and Guardian v. the United Kingdom), n. 59, Series A, № 216). </a:t>
            </a:r>
            <a:r>
              <a:rPr lang="ru-RU" dirty="0"/>
              <a:t>На думку Суду, </a:t>
            </a:r>
            <a:r>
              <a:rPr lang="uk-UA" b="1" dirty="0" smtClean="0"/>
              <a:t>повне виключення такої інформації зі сфери застосування законодавчих гарантій журналістських свобод може саме по собі спричинити неправомірне втручання у свободу преси, гарантовану статтею 10 </a:t>
            </a:r>
            <a:r>
              <a:rPr lang="uk-UA" b="1" dirty="0" smtClean="0">
                <a:hlinkClick r:id="rId3" action="ppaction://hlinkfile"/>
              </a:rPr>
              <a:t>Конвенції</a:t>
            </a:r>
            <a:r>
              <a:rPr lang="uk-UA" b="1" dirty="0" smtClean="0"/>
              <a:t>.</a:t>
            </a:r>
            <a:endParaRPr lang="ru-RU" b="1" dirty="0"/>
          </a:p>
        </p:txBody>
      </p:sp>
    </p:spTree>
    <p:extLst>
      <p:ext uri="{BB962C8B-B14F-4D97-AF65-F5344CB8AC3E}">
        <p14:creationId xmlns:p14="http://schemas.microsoft.com/office/powerpoint/2010/main" val="22084706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Справа </a:t>
            </a:r>
            <a:r>
              <a:rPr lang="uk-UA" dirty="0" smtClean="0"/>
              <a:t>«Швидка проти України» </a:t>
            </a:r>
            <a:br>
              <a:rPr lang="uk-UA" dirty="0" smtClean="0"/>
            </a:br>
            <a:r>
              <a:rPr lang="uk-UA" dirty="0" smtClean="0"/>
              <a:t>Заява № 17888/12, рішення від </a:t>
            </a:r>
            <a:r>
              <a:rPr lang="ru-RU" dirty="0" smtClean="0"/>
              <a:t>30.10.2014</a:t>
            </a:r>
            <a:endParaRPr lang="ru-RU" dirty="0"/>
          </a:p>
        </p:txBody>
      </p:sp>
      <p:sp>
        <p:nvSpPr>
          <p:cNvPr id="3" name="Объект 2"/>
          <p:cNvSpPr>
            <a:spLocks noGrp="1"/>
          </p:cNvSpPr>
          <p:nvPr>
            <p:ph idx="1"/>
          </p:nvPr>
        </p:nvSpPr>
        <p:spPr>
          <a:xfrm>
            <a:off x="581192" y="2180496"/>
            <a:ext cx="11029615" cy="4410804"/>
          </a:xfrm>
        </p:spPr>
        <p:txBody>
          <a:bodyPr>
            <a:normAutofit/>
          </a:bodyPr>
          <a:lstStyle/>
          <a:p>
            <a:pPr algn="just"/>
            <a:r>
              <a:rPr lang="ru-RU" dirty="0"/>
              <a:t>24 </a:t>
            </a:r>
            <a:r>
              <a:rPr lang="uk-UA" dirty="0" smtClean="0"/>
              <a:t>серпня 2011 року під час святкових урочистостей з нагоди Дня незалежності України за участі Президента України, яким на той час був пан Янукович, відбулася офіційна церемонія покладання вінка до пам’ятника Тарасу Шевченку</a:t>
            </a:r>
            <a:r>
              <a:rPr lang="ru-RU" dirty="0" smtClean="0"/>
              <a:t>. </a:t>
            </a:r>
            <a:r>
              <a:rPr lang="uk-UA" dirty="0" smtClean="0"/>
              <a:t>Після церемонії заявниця підійшла до покладеного п. Януковичем вінка та відірвала частину стрічки з написом «Президент України В.Ф. Янукович», не пошкодивши сам вінок. Цим вона хотіла висловити свою позицію, що через низку причин п. Янукович не може називатися Президентом України.</a:t>
            </a:r>
          </a:p>
          <a:p>
            <a:pPr algn="just"/>
            <a:r>
              <a:rPr lang="uk-UA" dirty="0" smtClean="0"/>
              <a:t>25 серпня 2011 року заявницю було затримано (менше ніж на три години) та доправлено до Шевченківського РУ ГУ МВС України в м. Києві, де було складено протокол, у якому зазначалося, що її дії становили дрібне хуліганство і порушували </a:t>
            </a:r>
            <a:r>
              <a:rPr lang="uk-UA" dirty="0" smtClean="0">
                <a:hlinkClick r:id="rId2" action="ppaction://hlinkfile"/>
              </a:rPr>
              <a:t>статтю 173</a:t>
            </a:r>
            <a:r>
              <a:rPr lang="uk-UA" dirty="0" smtClean="0"/>
              <a:t> Кодексу України про адміністративні правопорушення. Заявниця, якій не дозволили порадитися з адвокатом, відмовилася підписувати цей протокол.</a:t>
            </a:r>
          </a:p>
          <a:p>
            <a:pPr algn="just"/>
            <a:r>
              <a:rPr lang="uk-UA" dirty="0" smtClean="0"/>
              <a:t>30 серпня 2011 року Шевченківський районний суд м. Києва, на засіданні якого були присутні заявниця та захисник, визнав заявницю винною у вчиненні дрібного хуліганства та наклав на неї стягнення у вигляді адміністративного арешту строком на 10 діб. Апеляційний суд залишив це рішення без змін.</a:t>
            </a:r>
          </a:p>
          <a:p>
            <a:endParaRPr lang="uk-UA" dirty="0"/>
          </a:p>
        </p:txBody>
      </p:sp>
    </p:spTree>
    <p:extLst>
      <p:ext uri="{BB962C8B-B14F-4D97-AF65-F5344CB8AC3E}">
        <p14:creationId xmlns:p14="http://schemas.microsoft.com/office/powerpoint/2010/main" val="6623326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Справа </a:t>
            </a:r>
            <a:r>
              <a:rPr lang="uk-UA" dirty="0" smtClean="0"/>
              <a:t>«Швидка проти України» </a:t>
            </a:r>
            <a:br>
              <a:rPr lang="uk-UA" dirty="0" smtClean="0"/>
            </a:br>
            <a:r>
              <a:rPr lang="uk-UA" dirty="0" smtClean="0"/>
              <a:t>з рішення ЕСПЛ:</a:t>
            </a:r>
            <a:endParaRPr lang="ru-RU" dirty="0"/>
          </a:p>
        </p:txBody>
      </p:sp>
      <p:sp>
        <p:nvSpPr>
          <p:cNvPr id="3" name="Объект 2"/>
          <p:cNvSpPr>
            <a:spLocks noGrp="1"/>
          </p:cNvSpPr>
          <p:nvPr>
            <p:ph idx="1"/>
          </p:nvPr>
        </p:nvSpPr>
        <p:spPr>
          <a:xfrm>
            <a:off x="581192" y="2180496"/>
            <a:ext cx="11029615" cy="4410804"/>
          </a:xfrm>
        </p:spPr>
        <p:txBody>
          <a:bodyPr>
            <a:normAutofit fontScale="92500"/>
          </a:bodyPr>
          <a:lstStyle/>
          <a:p>
            <a:pPr algn="just"/>
            <a:r>
              <a:rPr lang="ru-RU" dirty="0"/>
              <a:t>38. </a:t>
            </a:r>
            <a:r>
              <a:rPr lang="uk-UA" dirty="0" smtClean="0"/>
              <a:t>Зважаючи на поведінку заявниці та її контекст, Суд погоджується із тим, що своїм вчинком вона прагнула поширити серед людей навколо неї певні ідеї щодо Президента. Тому </a:t>
            </a:r>
            <a:r>
              <a:rPr lang="uk-UA" b="1" dirty="0" smtClean="0"/>
              <a:t>цей вчинок можна вважати формою вираження політичних поглядів. Відповідно Суд вважає, що застосування до заявниці за цей вчинок стягнення у вигляді десятиденного адміністративного арешту становило втручання у її право на свободу вираження поглядів.</a:t>
            </a:r>
          </a:p>
          <a:p>
            <a:pPr algn="just"/>
            <a:r>
              <a:rPr lang="uk-UA" dirty="0" smtClean="0"/>
              <a:t>39. Суд не погоджується з думкою заявниці, що положення </a:t>
            </a:r>
            <a:r>
              <a:rPr lang="uk-UA" dirty="0" smtClean="0">
                <a:hlinkClick r:id="rId2" action="ppaction://hlinkfile"/>
              </a:rPr>
              <a:t>Кодексу України про адміністративні правопорушення</a:t>
            </a:r>
            <a:r>
              <a:rPr lang="uk-UA" dirty="0" smtClean="0"/>
              <a:t> про дрібне хуліганство було явно незастосовним у її випадку. Відповідне положення стосується зокрема образливого чіпляння до громадян, що порушує громадський порядок (див. </a:t>
            </a:r>
            <a:r>
              <a:rPr lang="uk-UA" dirty="0" smtClean="0">
                <a:hlinkClick r:id="rId3" action="ppaction://hlinkfile"/>
              </a:rPr>
              <a:t>пункт 16</a:t>
            </a:r>
            <a:r>
              <a:rPr lang="uk-UA" dirty="0" smtClean="0"/>
              <a:t>). На думку Суду, пошкодження заявницею стрічки на вінку могло вважатися таким, що підпадає під вищезазначену категорію. Суд пам’ятає про доволі загальне юридичне визначення «дрібного хуліганства», тлумачення та практичне застосування якого можуть у певних випадках бути предметом зловживання. </a:t>
            </a:r>
            <a:r>
              <a:rPr lang="uk-UA" b="1" dirty="0" smtClean="0"/>
              <a:t>У цій справі заявниця вдалася до провокативного жесту, який міг занепокоїти або образити деяких людей, які були його свідками</a:t>
            </a:r>
            <a:r>
              <a:rPr lang="uk-UA" dirty="0" smtClean="0"/>
              <a:t>. Зважаючи на поведінку заявниці та її кваліфікацію національними судами, Суд погоджується з тим, що застосовне національне законодавство відповідало </a:t>
            </a:r>
            <a:r>
              <a:rPr lang="uk-UA" dirty="0" err="1" smtClean="0"/>
              <a:t>вимозі</a:t>
            </a:r>
            <a:r>
              <a:rPr lang="uk-UA" dirty="0" smtClean="0"/>
              <a:t> щодо передбачуваності. Суд доходить висновку, що визнання заявниці винною у дрібному хуліганстві та застосування до неї стягнення, передбаченого відповідним положенням, відповідало </a:t>
            </a:r>
            <a:r>
              <a:rPr lang="uk-UA" dirty="0" err="1" smtClean="0"/>
              <a:t>вимозі</a:t>
            </a:r>
            <a:r>
              <a:rPr lang="uk-UA" dirty="0" smtClean="0"/>
              <a:t> щодо законності.</a:t>
            </a:r>
            <a:endParaRPr lang="uk-UA" dirty="0"/>
          </a:p>
        </p:txBody>
      </p:sp>
    </p:spTree>
    <p:extLst>
      <p:ext uri="{BB962C8B-B14F-4D97-AF65-F5344CB8AC3E}">
        <p14:creationId xmlns:p14="http://schemas.microsoft.com/office/powerpoint/2010/main" val="640920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a:t>Справа </a:t>
            </a:r>
            <a:r>
              <a:rPr lang="uk-UA" dirty="0" smtClean="0"/>
              <a:t>«Швидка проти України» </a:t>
            </a:r>
            <a:br>
              <a:rPr lang="uk-UA" dirty="0" smtClean="0"/>
            </a:br>
            <a:r>
              <a:rPr lang="uk-UA" dirty="0"/>
              <a:t>з рішення ЕСПЛ:</a:t>
            </a:r>
            <a:endParaRPr lang="ru-RU" dirty="0"/>
          </a:p>
        </p:txBody>
      </p:sp>
      <p:sp>
        <p:nvSpPr>
          <p:cNvPr id="3" name="Объект 2"/>
          <p:cNvSpPr>
            <a:spLocks noGrp="1"/>
          </p:cNvSpPr>
          <p:nvPr>
            <p:ph idx="1"/>
          </p:nvPr>
        </p:nvSpPr>
        <p:spPr>
          <a:xfrm>
            <a:off x="581192" y="2180496"/>
            <a:ext cx="11029615" cy="4410804"/>
          </a:xfrm>
        </p:spPr>
        <p:txBody>
          <a:bodyPr>
            <a:normAutofit/>
          </a:bodyPr>
          <a:lstStyle/>
          <a:p>
            <a:pPr algn="just"/>
            <a:r>
              <a:rPr lang="uk-UA" sz="2000" dirty="0" smtClean="0"/>
              <a:t>41. Як зазначено у</a:t>
            </a:r>
            <a:r>
              <a:rPr lang="uk-UA" sz="2000" dirty="0" smtClean="0">
                <a:hlinkClick r:id="rId2" action="ppaction://hlinkfile"/>
              </a:rPr>
              <a:t> Кодексі України про адміністративні правопорушення</a:t>
            </a:r>
            <a:r>
              <a:rPr lang="uk-UA" sz="2000" dirty="0" smtClean="0"/>
              <a:t> та у подальших роз’ясненнях Пленуму Верховного Суду України, адміністративні правопорушення (тобто незначні правопорушення за законодавством України) караються арештом лише у виключних випадках (див. </a:t>
            </a:r>
            <a:r>
              <a:rPr lang="uk-UA" sz="2000" dirty="0" smtClean="0">
                <a:hlinkClick r:id="rId3" action="ppaction://hlinkfile"/>
              </a:rPr>
              <a:t>пункти 16</a:t>
            </a:r>
            <a:r>
              <a:rPr lang="uk-UA" sz="2000" dirty="0" smtClean="0"/>
              <a:t> та </a:t>
            </a:r>
            <a:r>
              <a:rPr lang="uk-UA" sz="2000" dirty="0" smtClean="0">
                <a:hlinkClick r:id="rId4" action="ppaction://hlinkfile"/>
              </a:rPr>
              <a:t>18)</a:t>
            </a:r>
            <a:r>
              <a:rPr lang="uk-UA" sz="2000" dirty="0" smtClean="0"/>
              <a:t>. Проте національні суди застосували до заявниці, </a:t>
            </a:r>
            <a:r>
              <a:rPr lang="uk-UA" sz="2000" dirty="0" err="1" smtClean="0"/>
              <a:t>шістдесятитрирічної</a:t>
            </a:r>
            <a:r>
              <a:rPr lang="uk-UA" sz="2000" dirty="0" smtClean="0"/>
              <a:t> жінки без судимостей, </a:t>
            </a:r>
            <a:r>
              <a:rPr lang="uk-UA" sz="2000" b="1" dirty="0" smtClean="0"/>
              <a:t>найбільш суворе покарання за правопорушення, яке не призвело до жодного насильства або загрози</a:t>
            </a:r>
            <a:r>
              <a:rPr lang="uk-UA" sz="2000" dirty="0" smtClean="0"/>
              <a:t>. Вчиняючи так, суд посилався на відмову заявниці визнавати свою провину, таким чином </a:t>
            </a:r>
            <a:r>
              <a:rPr lang="uk-UA" sz="2000" b="1" dirty="0" smtClean="0"/>
              <a:t>накладаючи на неї стягнення за небажання змінити свої політичні погляд</a:t>
            </a:r>
            <a:r>
              <a:rPr lang="uk-UA" sz="2000" dirty="0" smtClean="0"/>
              <a:t>и. Суд не знаходить цьому жодного виправдання і </a:t>
            </a:r>
            <a:r>
              <a:rPr lang="uk-UA" sz="2000" b="1" dirty="0" smtClean="0"/>
              <a:t>вважає захід непропорційним переслідуваній меті.</a:t>
            </a:r>
          </a:p>
          <a:p>
            <a:pPr algn="just"/>
            <a:r>
              <a:rPr lang="uk-UA" sz="2000" dirty="0" smtClean="0"/>
              <a:t>42. Тому Суд вважає, що було порушено право заявниці на свободу вираження поглядів. Відповідно було порушення </a:t>
            </a:r>
            <a:r>
              <a:rPr lang="uk-UA" sz="2000" dirty="0" smtClean="0">
                <a:hlinkClick r:id="rId5" action="ppaction://hlinkfile"/>
              </a:rPr>
              <a:t>статті 10</a:t>
            </a:r>
            <a:r>
              <a:rPr lang="uk-UA" sz="2000" dirty="0" smtClean="0"/>
              <a:t> Конвенції.</a:t>
            </a:r>
            <a:endParaRPr lang="uk-UA" sz="2000" dirty="0">
              <a:effectLst/>
            </a:endParaRPr>
          </a:p>
        </p:txBody>
      </p:sp>
    </p:spTree>
    <p:extLst>
      <p:ext uri="{BB962C8B-B14F-4D97-AF65-F5344CB8AC3E}">
        <p14:creationId xmlns:p14="http://schemas.microsoft.com/office/powerpoint/2010/main" val="493806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uk-UA" dirty="0" smtClean="0"/>
              <a:t>Декілька слів щодо презумпції невинуватості особи</a:t>
            </a:r>
            <a:endParaRPr lang="ru-RU" dirty="0"/>
          </a:p>
        </p:txBody>
      </p:sp>
      <p:sp>
        <p:nvSpPr>
          <p:cNvPr id="5" name="Текст 4"/>
          <p:cNvSpPr>
            <a:spLocks noGrp="1"/>
          </p:cNvSpPr>
          <p:nvPr>
            <p:ph type="body" idx="1"/>
          </p:nvPr>
        </p:nvSpPr>
        <p:spPr/>
        <p:txBody>
          <a:bodyPr/>
          <a:lstStyle/>
          <a:p>
            <a:r>
              <a:rPr lang="uk-UA" dirty="0" smtClean="0"/>
              <a:t>Практика ЕСПЛ щодо України</a:t>
            </a:r>
            <a:endParaRPr lang="ru-RU" dirty="0"/>
          </a:p>
        </p:txBody>
      </p:sp>
    </p:spTree>
    <p:extLst>
      <p:ext uri="{BB962C8B-B14F-4D97-AF65-F5344CB8AC3E}">
        <p14:creationId xmlns:p14="http://schemas.microsoft.com/office/powerpoint/2010/main" val="27016353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uk-UA" dirty="0" smtClean="0"/>
              <a:t>Європейська </a:t>
            </a:r>
            <a:r>
              <a:rPr lang="uk-UA" dirty="0"/>
              <a:t>КОНВЕНЦІЯ про захист прав людини і основоположних свобод </a:t>
            </a:r>
          </a:p>
        </p:txBody>
      </p:sp>
      <p:sp>
        <p:nvSpPr>
          <p:cNvPr id="3" name="Объект 2"/>
          <p:cNvSpPr>
            <a:spLocks noGrp="1"/>
          </p:cNvSpPr>
          <p:nvPr>
            <p:ph idx="1"/>
          </p:nvPr>
        </p:nvSpPr>
        <p:spPr>
          <a:xfrm>
            <a:off x="581192" y="2180496"/>
            <a:ext cx="11029615" cy="4372704"/>
          </a:xfrm>
        </p:spPr>
        <p:txBody>
          <a:bodyPr>
            <a:normAutofit/>
          </a:bodyPr>
          <a:lstStyle/>
          <a:p>
            <a:pPr algn="just"/>
            <a:r>
              <a:rPr lang="uk-UA" b="1" dirty="0"/>
              <a:t>Стаття </a:t>
            </a:r>
            <a:r>
              <a:rPr lang="uk-UA" b="1" dirty="0" smtClean="0"/>
              <a:t>10.</a:t>
            </a:r>
            <a:r>
              <a:rPr lang="uk-UA" dirty="0" smtClean="0"/>
              <a:t> </a:t>
            </a:r>
            <a:r>
              <a:rPr lang="uk-UA" b="1" dirty="0" smtClean="0"/>
              <a:t>Свобода </a:t>
            </a:r>
            <a:r>
              <a:rPr lang="uk-UA" b="1" dirty="0"/>
              <a:t>вираження </a:t>
            </a:r>
            <a:r>
              <a:rPr lang="uk-UA" b="1" dirty="0" smtClean="0"/>
              <a:t>поглядів</a:t>
            </a:r>
          </a:p>
          <a:p>
            <a:pPr algn="just"/>
            <a:r>
              <a:rPr lang="uk-UA" dirty="0" smtClean="0"/>
              <a:t>1. Кожен має право на свободу вираження поглядів. Це право включає </a:t>
            </a:r>
            <a:r>
              <a:rPr lang="uk-UA" u="sng" dirty="0" smtClean="0"/>
              <a:t>свободу дотримуватися своїх поглядів</a:t>
            </a:r>
            <a:r>
              <a:rPr lang="uk-UA" dirty="0" smtClean="0"/>
              <a:t>, </a:t>
            </a:r>
            <a:r>
              <a:rPr lang="uk-UA" u="sng" dirty="0" smtClean="0"/>
              <a:t>одержувати</a:t>
            </a:r>
            <a:r>
              <a:rPr lang="uk-UA" dirty="0" smtClean="0"/>
              <a:t> і </a:t>
            </a:r>
            <a:r>
              <a:rPr lang="uk-UA" u="sng" dirty="0" smtClean="0"/>
              <a:t>передавати інформацію</a:t>
            </a:r>
            <a:r>
              <a:rPr lang="uk-UA" dirty="0" smtClean="0"/>
              <a:t> та ідеї без втручання органів державної влади і незалежно від кордонів. Ця стаття не перешкоджає державам вимагати ліцензування діяльності радіомовних,  телевізійних або кінематографічних підприємств. </a:t>
            </a:r>
            <a:endParaRPr lang="en-US" dirty="0" smtClean="0"/>
          </a:p>
          <a:p>
            <a:pPr algn="just"/>
            <a:r>
              <a:rPr lang="uk-UA" altLang="ru-RU" dirty="0" smtClean="0"/>
              <a:t>2</a:t>
            </a:r>
            <a:r>
              <a:rPr lang="uk-UA" altLang="ru-RU" dirty="0"/>
              <a:t>. Здійснення цих свобод, оскільки воно пов'язане з обов'язками і відповідальністю, може підлягати таким формальностям, умовам, </a:t>
            </a:r>
            <a:r>
              <a:rPr lang="uk-UA" altLang="ru-RU" u="sng" dirty="0"/>
              <a:t>обмеженням</a:t>
            </a:r>
            <a:r>
              <a:rPr lang="uk-UA" altLang="ru-RU" dirty="0"/>
              <a:t> або санкціям, </a:t>
            </a:r>
            <a:r>
              <a:rPr lang="uk-UA" altLang="ru-RU" u="sng" dirty="0"/>
              <a:t>що </a:t>
            </a:r>
            <a:r>
              <a:rPr lang="uk-UA" altLang="ru-RU" sz="2000" u="sng" dirty="0"/>
              <a:t>встановлені законом</a:t>
            </a:r>
            <a:r>
              <a:rPr lang="uk-UA" altLang="ru-RU" dirty="0"/>
              <a:t> і </a:t>
            </a:r>
            <a:r>
              <a:rPr lang="uk-UA" altLang="ru-RU" sz="2000" u="sng" dirty="0"/>
              <a:t>є необхідними в демократичному суспільстві</a:t>
            </a:r>
            <a:r>
              <a:rPr lang="uk-UA" altLang="ru-RU" dirty="0"/>
              <a:t> </a:t>
            </a:r>
            <a:r>
              <a:rPr lang="uk-UA" altLang="ru-RU" sz="2000" u="sng" dirty="0"/>
              <a:t>в інтересах</a:t>
            </a:r>
            <a:r>
              <a:rPr lang="uk-UA" altLang="ru-RU" dirty="0"/>
              <a:t> національної безпеки, територіальної цілісності або громадської безпеки, для запобігання заворушенням чи злочинам, для охорони здоров'я чи моралі, для захисту репутації чи прав інших осіб, для запобігання розголошенню конфіденційної інформації або для підтримання авторитету і безсторонності суду</a:t>
            </a:r>
            <a:r>
              <a:rPr lang="uk-UA" altLang="ru-RU" dirty="0" smtClean="0"/>
              <a:t>.</a:t>
            </a:r>
          </a:p>
          <a:p>
            <a:pPr marL="0" indent="0" algn="just">
              <a:buNone/>
            </a:pPr>
            <a:r>
              <a:rPr lang="uk-UA" dirty="0"/>
              <a:t/>
            </a:r>
            <a:br>
              <a:rPr lang="uk-UA" dirty="0"/>
            </a:br>
            <a:endParaRPr lang="uk-UA" dirty="0"/>
          </a:p>
        </p:txBody>
      </p:sp>
    </p:spTree>
    <p:extLst>
      <p:ext uri="{BB962C8B-B14F-4D97-AF65-F5344CB8AC3E}">
        <p14:creationId xmlns:p14="http://schemas.microsoft.com/office/powerpoint/2010/main" val="406445108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Содержимое 5"/>
          <p:cNvPicPr>
            <a:picLocks noGrp="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348343" y="303892"/>
            <a:ext cx="11524343" cy="5930900"/>
          </a:xfrm>
        </p:spPr>
      </p:pic>
    </p:spTree>
    <p:extLst>
      <p:ext uri="{BB962C8B-B14F-4D97-AF65-F5344CB8AC3E}">
        <p14:creationId xmlns:p14="http://schemas.microsoft.com/office/powerpoint/2010/main" val="209214339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uk-UA" dirty="0" smtClean="0"/>
              <a:t>Із тексту статті:</a:t>
            </a:r>
            <a:br>
              <a:rPr lang="uk-UA" dirty="0" smtClean="0"/>
            </a:br>
            <a:r>
              <a:rPr lang="en-US" sz="2200" dirty="0"/>
              <a:t>http://mvs.gov.ua/mvs/control/main/uk/publish/article/967009</a:t>
            </a:r>
            <a:endParaRPr lang="ru-RU" sz="2200" dirty="0"/>
          </a:p>
        </p:txBody>
      </p:sp>
      <p:sp>
        <p:nvSpPr>
          <p:cNvPr id="14339" name="Содержимое 2"/>
          <p:cNvSpPr>
            <a:spLocks noGrp="1"/>
          </p:cNvSpPr>
          <p:nvPr>
            <p:ph idx="1"/>
          </p:nvPr>
        </p:nvSpPr>
        <p:spPr/>
        <p:txBody>
          <a:bodyPr/>
          <a:lstStyle/>
          <a:p>
            <a:pPr algn="just"/>
            <a:r>
              <a:rPr lang="uk-UA" altLang="ru-RU" sz="2000" b="1" dirty="0"/>
              <a:t>На Полтавщині працівники управління по боротьбі з організованою злочинністю затримали голову районної партійної організації ВО «Свобода», </a:t>
            </a:r>
            <a:r>
              <a:rPr lang="uk-UA" altLang="ru-RU" sz="2000" b="1" u="sng" dirty="0"/>
              <a:t>який замовив </a:t>
            </a:r>
            <a:r>
              <a:rPr lang="uk-UA" altLang="ru-RU" sz="2000" b="1" u="sng" dirty="0" err="1"/>
              <a:t>кілеру</a:t>
            </a:r>
            <a:r>
              <a:rPr lang="uk-UA" altLang="ru-RU" sz="2000" b="1" u="sng" dirty="0"/>
              <a:t> вбивство</a:t>
            </a:r>
            <a:r>
              <a:rPr lang="uk-UA" altLang="ru-RU" sz="2000" b="1" dirty="0"/>
              <a:t> депутата Полтавської облради та голову </a:t>
            </a:r>
            <a:r>
              <a:rPr lang="uk-UA" altLang="ru-RU" sz="2000" b="1" dirty="0" err="1"/>
              <a:t>Машівської</a:t>
            </a:r>
            <a:r>
              <a:rPr lang="uk-UA" altLang="ru-RU" sz="2000" b="1" dirty="0"/>
              <a:t> райдержадміністрації.</a:t>
            </a:r>
          </a:p>
          <a:p>
            <a:pPr algn="just"/>
            <a:r>
              <a:rPr lang="uk-UA" altLang="ru-RU" sz="2000" dirty="0"/>
              <a:t>Причиною такого спецзамовлення стали давні неприязні стосунки на підґрунті майнових непорозумінь. За планом замовника першою жертвою мав стати голова однієї з районних державних адміністрацій регіону, а за ним – депутат облради.</a:t>
            </a:r>
          </a:p>
          <a:p>
            <a:pPr algn="just"/>
            <a:r>
              <a:rPr lang="uk-UA" altLang="ru-RU" sz="2000" dirty="0"/>
              <a:t>Для цього </a:t>
            </a:r>
            <a:r>
              <a:rPr lang="uk-UA" altLang="ru-RU" sz="2000" b="1" dirty="0"/>
              <a:t>зловмисник знайшов виконавця, а життя потерпілого оцінив у 5 тисяч доларів США. При зустрічі передав  </a:t>
            </a:r>
            <a:r>
              <a:rPr lang="uk-UA" altLang="ru-RU" sz="2000" b="1" dirty="0" err="1"/>
              <a:t>кілеру</a:t>
            </a:r>
            <a:r>
              <a:rPr lang="uk-UA" altLang="ru-RU" sz="2000" b="1" dirty="0"/>
              <a:t> завдатку 400 доларів США, фотографії жертви, схему його будинку, необхідну інформацію про спосіб життя, а також автомат АКСУ із повним магазином набоїв</a:t>
            </a:r>
            <a:r>
              <a:rPr lang="uk-UA" altLang="ru-RU" sz="2000" b="1" dirty="0" smtClean="0"/>
              <a:t>.</a:t>
            </a:r>
            <a:endParaRPr lang="ru-RU" altLang="ru-RU" dirty="0" smtClean="0"/>
          </a:p>
        </p:txBody>
      </p:sp>
    </p:spTree>
    <p:extLst>
      <p:ext uri="{BB962C8B-B14F-4D97-AF65-F5344CB8AC3E}">
        <p14:creationId xmlns:p14="http://schemas.microsoft.com/office/powerpoint/2010/main" val="209633230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uk-UA" sz="3200" dirty="0"/>
              <a:t>Практика ЄСПЛ. </a:t>
            </a:r>
            <a:br>
              <a:rPr lang="uk-UA" sz="3200" dirty="0"/>
            </a:br>
            <a:r>
              <a:rPr lang="uk-UA" sz="2200" dirty="0"/>
              <a:t>Справа Шагін проти України, від 10 вересня 2009 р.</a:t>
            </a:r>
            <a:endParaRPr lang="ru-RU" sz="2200" dirty="0"/>
          </a:p>
        </p:txBody>
      </p:sp>
      <p:sp>
        <p:nvSpPr>
          <p:cNvPr id="15363" name="Содержимое 2"/>
          <p:cNvSpPr>
            <a:spLocks noGrp="1"/>
          </p:cNvSpPr>
          <p:nvPr>
            <p:ph idx="1"/>
          </p:nvPr>
        </p:nvSpPr>
        <p:spPr/>
        <p:txBody>
          <a:bodyPr>
            <a:noAutofit/>
          </a:bodyPr>
          <a:lstStyle/>
          <a:p>
            <a:pPr eaLnBrk="1" hangingPunct="1">
              <a:buFont typeface="Arial" panose="020B0604020202020204" pitchFamily="34" charset="0"/>
              <a:buNone/>
            </a:pPr>
            <a:r>
              <a:rPr lang="uk-UA" altLang="ru-RU" sz="2400" b="1" u="sng" dirty="0"/>
              <a:t>Факти: </a:t>
            </a:r>
          </a:p>
          <a:p>
            <a:pPr algn="just" eaLnBrk="1" hangingPunct="1">
              <a:buFont typeface="Arial" panose="020B0604020202020204" pitchFamily="34" charset="0"/>
              <a:buNone/>
            </a:pPr>
            <a:r>
              <a:rPr lang="uk-UA" altLang="ru-RU" sz="2400" dirty="0"/>
              <a:t>За підозрою в організації групою господарських товариств "ТОП-Сервіс", якою керував заявник, озброєної банди з метою вбивства державних службовців і підприємців, які начебто заважали діяльності цієї групи, було порушено кримінальну справу.</a:t>
            </a:r>
            <a:endParaRPr lang="uk-UA" altLang="ru-RU" sz="2400" dirty="0">
              <a:hlinkClick r:id="rId2"/>
            </a:endParaRPr>
          </a:p>
          <a:p>
            <a:pPr algn="just" eaLnBrk="1" hangingPunct="1">
              <a:buFont typeface="Arial" panose="020B0604020202020204" pitchFamily="34" charset="0"/>
              <a:buNone/>
            </a:pPr>
            <a:r>
              <a:rPr lang="uk-UA" altLang="ru-RU" sz="2400" dirty="0"/>
              <a:t>19 травня 2000 року прокуратура м. Києва пред'явила заявникові обвинувачення у бандитизмі, а саме - у створенні банди, учасники якої підозрюються у вчиненні восьми вбивств, замаху на вбивство та завданні тяжких тілесних ушкоджень.</a:t>
            </a:r>
          </a:p>
        </p:txBody>
      </p:sp>
    </p:spTree>
    <p:extLst>
      <p:ext uri="{BB962C8B-B14F-4D97-AF65-F5344CB8AC3E}">
        <p14:creationId xmlns:p14="http://schemas.microsoft.com/office/powerpoint/2010/main" val="21722585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defRPr/>
            </a:pPr>
            <a:r>
              <a:rPr lang="uk-UA" sz="3200" dirty="0"/>
              <a:t>Шагін проти України:</a:t>
            </a:r>
            <a:br>
              <a:rPr lang="uk-UA" sz="3200" dirty="0"/>
            </a:br>
            <a:r>
              <a:rPr lang="uk-UA" sz="3200" dirty="0"/>
              <a:t>прес конференції посадових осіб </a:t>
            </a:r>
            <a:endParaRPr lang="ru-RU" sz="3200" dirty="0"/>
          </a:p>
        </p:txBody>
      </p:sp>
      <p:sp>
        <p:nvSpPr>
          <p:cNvPr id="3" name="Объект 2"/>
          <p:cNvSpPr>
            <a:spLocks noGrp="1"/>
          </p:cNvSpPr>
          <p:nvPr>
            <p:ph idx="1"/>
          </p:nvPr>
        </p:nvSpPr>
        <p:spPr>
          <a:xfrm>
            <a:off x="581192" y="2180496"/>
            <a:ext cx="11029615" cy="4278361"/>
          </a:xfrm>
        </p:spPr>
        <p:txBody>
          <a:bodyPr rtlCol="0">
            <a:normAutofit lnSpcReduction="10000"/>
          </a:bodyPr>
          <a:lstStyle/>
          <a:p>
            <a:pPr marL="0" indent="0" algn="just">
              <a:spcAft>
                <a:spcPts val="0"/>
              </a:spcAft>
              <a:buNone/>
              <a:defRPr/>
            </a:pPr>
            <a:r>
              <a:rPr lang="uk-UA" sz="2000" dirty="0" smtClean="0"/>
              <a:t>31. 10 травня 2000 року, одразу після затримання заявника як підозрюваного у кримінальній справі, прокуратура м. Києва організувала прес-конференцію, яку широко висвітлювали засоби масової інформації.</a:t>
            </a:r>
          </a:p>
          <a:p>
            <a:pPr marL="0" indent="0" algn="just">
              <a:spcAft>
                <a:spcPts val="0"/>
              </a:spcAft>
              <a:buNone/>
              <a:defRPr/>
            </a:pPr>
            <a:r>
              <a:rPr lang="uk-UA" sz="2000" dirty="0" smtClean="0"/>
              <a:t>32. 12 травня 2000 року в щоденній газеті "</a:t>
            </a:r>
            <a:r>
              <a:rPr lang="uk-UA" sz="2000" dirty="0" err="1" smtClean="0"/>
              <a:t>Сегодня</a:t>
            </a:r>
            <a:r>
              <a:rPr lang="uk-UA" sz="2000" dirty="0" smtClean="0"/>
              <a:t>" було опубліковано статтю під заголовком "У столиці заарештовано банду </a:t>
            </a:r>
            <a:r>
              <a:rPr lang="uk-UA" sz="2000" dirty="0" err="1" smtClean="0"/>
              <a:t>кілерів</a:t>
            </a:r>
            <a:r>
              <a:rPr lang="uk-UA" sz="2000" dirty="0" smtClean="0"/>
              <a:t>", у якій повідомлялося таке:</a:t>
            </a:r>
          </a:p>
          <a:p>
            <a:pPr marL="0" indent="0" algn="just">
              <a:spcAft>
                <a:spcPts val="0"/>
              </a:spcAft>
              <a:buNone/>
              <a:defRPr/>
            </a:pPr>
            <a:endParaRPr lang="en-US" sz="2000" dirty="0" smtClean="0"/>
          </a:p>
          <a:p>
            <a:pPr marL="0" indent="0" algn="just">
              <a:spcAft>
                <a:spcPts val="0"/>
              </a:spcAft>
              <a:buNone/>
              <a:defRPr/>
            </a:pPr>
            <a:r>
              <a:rPr lang="uk-UA" sz="2000" dirty="0" smtClean="0"/>
              <a:t>"</a:t>
            </a:r>
            <a:r>
              <a:rPr lang="uk-UA" sz="2000" b="1" dirty="0" smtClean="0"/>
              <a:t>Прокурор Києва Ю.Г, його перший заступник В.Ш. та перший заступник начальника столичної міліції розповіли </a:t>
            </a:r>
            <a:r>
              <a:rPr lang="uk-UA" sz="2000" dirty="0" smtClean="0"/>
              <a:t>[журналістам] про арешт чотирнадцяти членів банди, яка орудувала в місті з 1997 року. ...</a:t>
            </a:r>
            <a:r>
              <a:rPr lang="en-US" sz="2000" dirty="0" smtClean="0"/>
              <a:t> </a:t>
            </a:r>
            <a:r>
              <a:rPr lang="uk-UA" sz="2000" dirty="0" smtClean="0"/>
              <a:t>Як основний замовник, за твердженням правоохоронців, підозрюється директор однієї зі структур "Топ-Сервісу" Ігор Шагін. Його обвинувачують у восьми "замовленнях", включно із замовленнями вбивства... </a:t>
            </a:r>
            <a:r>
              <a:rPr lang="uk-UA" sz="2000" u="sng" dirty="0" smtClean="0"/>
              <a:t>За виконання злочинів Шагін передав спільникам близько 100 000 доларів готівкою</a:t>
            </a:r>
            <a:r>
              <a:rPr lang="uk-UA" sz="2000" dirty="0" smtClean="0"/>
              <a:t>... Прокурор Києва акцентував увагу на тому, що "замовлені" посадові особи переслідувалися бандитами виключно за те, що сумлінно виконували службові обов'язки, а це суперечило планам структури, очолюваної </a:t>
            </a:r>
            <a:r>
              <a:rPr lang="uk-UA" sz="2000" dirty="0" err="1" smtClean="0"/>
              <a:t>Шагіним</a:t>
            </a:r>
            <a:r>
              <a:rPr lang="en-US" sz="2000" dirty="0" smtClean="0"/>
              <a:t> </a:t>
            </a:r>
            <a:r>
              <a:rPr lang="uk-UA" sz="2000" dirty="0" smtClean="0"/>
              <a:t>..."</a:t>
            </a:r>
          </a:p>
          <a:p>
            <a:pPr marL="365760" indent="-283464">
              <a:spcAft>
                <a:spcPts val="0"/>
              </a:spcAft>
              <a:buFont typeface="Arial" pitchFamily="34" charset="0"/>
              <a:buChar char="•"/>
              <a:defRPr/>
            </a:pPr>
            <a:endParaRPr lang="ru-RU" dirty="0">
              <a:solidFill>
                <a:schemeClr val="tx1">
                  <a:lumMod val="50000"/>
                  <a:lumOff val="50000"/>
                </a:schemeClr>
              </a:solidFill>
            </a:endParaRPr>
          </a:p>
        </p:txBody>
      </p:sp>
    </p:spTree>
    <p:extLst>
      <p:ext uri="{BB962C8B-B14F-4D97-AF65-F5344CB8AC3E}">
        <p14:creationId xmlns:p14="http://schemas.microsoft.com/office/powerpoint/2010/main" val="175333504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a:defRPr/>
            </a:pPr>
            <a:r>
              <a:rPr lang="uk-UA" dirty="0"/>
              <a:t>Заяви посадових осіб для журналістів</a:t>
            </a:r>
            <a:br>
              <a:rPr lang="uk-UA" dirty="0"/>
            </a:br>
            <a:r>
              <a:rPr lang="uk-UA" dirty="0"/>
              <a:t> зроблені 10 травня 2000 р</a:t>
            </a:r>
            <a:r>
              <a:rPr lang="uk-UA" sz="3900" dirty="0"/>
              <a:t>. </a:t>
            </a:r>
            <a:endParaRPr lang="ru-RU" dirty="0"/>
          </a:p>
        </p:txBody>
      </p:sp>
      <p:sp>
        <p:nvSpPr>
          <p:cNvPr id="17411" name="Объект 2"/>
          <p:cNvSpPr>
            <a:spLocks noGrp="1"/>
          </p:cNvSpPr>
          <p:nvPr>
            <p:ph idx="1"/>
          </p:nvPr>
        </p:nvSpPr>
        <p:spPr/>
        <p:txBody>
          <a:bodyPr/>
          <a:lstStyle/>
          <a:p>
            <a:pPr marL="0" indent="0" algn="just">
              <a:buClr>
                <a:srgbClr val="3891A7"/>
              </a:buClr>
              <a:buNone/>
            </a:pPr>
            <a:r>
              <a:rPr lang="uk-UA" altLang="ru-RU" sz="2200" dirty="0">
                <a:latin typeface="Corbel" panose="020B0503020204020204" pitchFamily="34" charset="0"/>
                <a:cs typeface="Times New Roman" panose="02020603050405020304" pitchFamily="18" charset="0"/>
              </a:rPr>
              <a:t>35. Того самого дня в щоденній газеті "День" було опубліковано статтю під заголовком "Викрито "</a:t>
            </a:r>
            <a:r>
              <a:rPr lang="uk-UA" altLang="ru-RU" sz="2200" dirty="0" err="1">
                <a:latin typeface="Corbel" panose="020B0503020204020204" pitchFamily="34" charset="0"/>
                <a:cs typeface="Times New Roman" panose="02020603050405020304" pitchFamily="18" charset="0"/>
              </a:rPr>
              <a:t>авторитета</a:t>
            </a:r>
            <a:r>
              <a:rPr lang="uk-UA" altLang="ru-RU" sz="2200" dirty="0">
                <a:latin typeface="Corbel" panose="020B0503020204020204" pitchFamily="34" charset="0"/>
                <a:cs typeface="Times New Roman" panose="02020603050405020304" pitchFamily="18" charset="0"/>
              </a:rPr>
              <a:t> на замовлення" (на його рахунку вісім злочинів проти держслужбовців Києва)", у якій повідомлялося таке:</a:t>
            </a:r>
          </a:p>
          <a:p>
            <a:pPr marL="0" indent="0" algn="just">
              <a:buClr>
                <a:srgbClr val="3891A7"/>
              </a:buClr>
              <a:buNone/>
            </a:pPr>
            <a:r>
              <a:rPr lang="uk-UA" altLang="ru-RU" sz="2200" dirty="0">
                <a:latin typeface="Corbel" panose="020B0503020204020204" pitchFamily="34" charset="0"/>
                <a:cs typeface="Times New Roman" panose="02020603050405020304" pitchFamily="18" charset="0"/>
              </a:rPr>
              <a:t>"</a:t>
            </a:r>
            <a:r>
              <a:rPr lang="uk-UA" altLang="ru-RU" sz="2200" u="sng" dirty="0">
                <a:latin typeface="Corbel" panose="020B0503020204020204" pitchFamily="34" charset="0"/>
                <a:cs typeface="Times New Roman" panose="02020603050405020304" pitchFamily="18" charset="0"/>
              </a:rPr>
              <a:t>Замовником восьми злочинів щодо державних службовців, скоєних у період із 1997-го по 2000 рік..., є директор ТОВ "ТОП-Сервіс", громадянин Росії Ігор Шагін</a:t>
            </a:r>
            <a:r>
              <a:rPr lang="uk-UA" altLang="ru-RU" sz="2200" dirty="0">
                <a:latin typeface="Corbel" panose="020B0503020204020204" pitchFamily="34" charset="0"/>
                <a:cs typeface="Times New Roman" panose="02020603050405020304" pitchFamily="18" charset="0"/>
              </a:rPr>
              <a:t>. Про це на прес-конференції учора... повідомив прокурор столиці Ю.Г.".</a:t>
            </a:r>
          </a:p>
          <a:p>
            <a:pPr marL="0" indent="0" algn="just">
              <a:buClr>
                <a:srgbClr val="3891A7"/>
              </a:buClr>
              <a:buNone/>
            </a:pPr>
            <a:r>
              <a:rPr lang="uk-UA" altLang="ru-RU" sz="2200" dirty="0">
                <a:latin typeface="Corbel" panose="020B0503020204020204" pitchFamily="34" charset="0"/>
                <a:cs typeface="Times New Roman" panose="02020603050405020304" pitchFamily="18" charset="0"/>
              </a:rPr>
              <a:t>«За нашими підрахунками, усього за виконання «замовлень» </a:t>
            </a:r>
            <a:r>
              <a:rPr lang="uk-UA" altLang="ru-RU" sz="2200" dirty="0" err="1">
                <a:latin typeface="Corbel" panose="020B0503020204020204" pitchFamily="34" charset="0"/>
                <a:cs typeface="Times New Roman" panose="02020603050405020304" pitchFamily="18" charset="0"/>
              </a:rPr>
              <a:t>кілери</a:t>
            </a:r>
            <a:r>
              <a:rPr lang="uk-UA" altLang="ru-RU" sz="2200" dirty="0">
                <a:latin typeface="Corbel" panose="020B0503020204020204" pitchFamily="34" charset="0"/>
                <a:cs typeface="Times New Roman" panose="02020603050405020304" pitchFamily="18" charset="0"/>
              </a:rPr>
              <a:t> одержали від </a:t>
            </a:r>
            <a:r>
              <a:rPr lang="uk-UA" altLang="ru-RU" sz="2200" dirty="0" err="1">
                <a:latin typeface="Corbel" panose="020B0503020204020204" pitchFamily="34" charset="0"/>
                <a:cs typeface="Times New Roman" panose="02020603050405020304" pitchFamily="18" charset="0"/>
              </a:rPr>
              <a:t>Шагіна</a:t>
            </a:r>
            <a:r>
              <a:rPr lang="uk-UA" altLang="ru-RU" sz="2200" dirty="0">
                <a:latin typeface="Corbel" panose="020B0503020204020204" pitchFamily="34" charset="0"/>
                <a:cs typeface="Times New Roman" panose="02020603050405020304" pitchFamily="18" charset="0"/>
              </a:rPr>
              <a:t> близько 100 тисяч доларів... Фактичним керівником цієї групи був Шагін. Його розпорядження [вбивати] мали систематичний характер».</a:t>
            </a:r>
            <a:endParaRPr lang="ru-RU" altLang="ru-RU" sz="2200" dirty="0">
              <a:latin typeface="Corbel" panose="020B0503020204020204" pitchFamily="34" charset="0"/>
              <a:cs typeface="Times New Roman" panose="02020603050405020304" pitchFamily="18" charset="0"/>
            </a:endParaRPr>
          </a:p>
          <a:p>
            <a:pPr marL="0" indent="0"/>
            <a:endParaRPr lang="ru-RU" altLang="ru-RU" dirty="0" smtClean="0"/>
          </a:p>
        </p:txBody>
      </p:sp>
    </p:spTree>
    <p:extLst>
      <p:ext uri="{BB962C8B-B14F-4D97-AF65-F5344CB8AC3E}">
        <p14:creationId xmlns:p14="http://schemas.microsoft.com/office/powerpoint/2010/main" val="10924372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defRPr/>
            </a:pPr>
            <a:r>
              <a:rPr lang="uk-UA" dirty="0" smtClean="0"/>
              <a:t>Справа </a:t>
            </a:r>
            <a:r>
              <a:rPr lang="uk-UA" dirty="0" err="1" smtClean="0"/>
              <a:t>Шагін</a:t>
            </a:r>
            <a:r>
              <a:rPr lang="uk-UA" dirty="0" smtClean="0"/>
              <a:t> проти України: оцінка Суду</a:t>
            </a:r>
            <a:endParaRPr lang="ru-RU" dirty="0"/>
          </a:p>
        </p:txBody>
      </p:sp>
      <p:sp>
        <p:nvSpPr>
          <p:cNvPr id="19459" name="Объект 2"/>
          <p:cNvSpPr>
            <a:spLocks noGrp="1"/>
          </p:cNvSpPr>
          <p:nvPr>
            <p:ph idx="1"/>
          </p:nvPr>
        </p:nvSpPr>
        <p:spPr>
          <a:xfrm>
            <a:off x="581192" y="2180496"/>
            <a:ext cx="11029615" cy="4307390"/>
          </a:xfrm>
        </p:spPr>
        <p:txBody>
          <a:bodyPr>
            <a:normAutofit/>
          </a:bodyPr>
          <a:lstStyle/>
          <a:p>
            <a:pPr algn="just" eaLnBrk="1" hangingPunct="1">
              <a:lnSpc>
                <a:spcPct val="80000"/>
              </a:lnSpc>
            </a:pPr>
            <a:r>
              <a:rPr lang="uk-UA" altLang="ru-RU" sz="2200" dirty="0">
                <a:latin typeface="Corbel" panose="020B0503020204020204" pitchFamily="34" charset="0"/>
                <a:cs typeface="Times New Roman" panose="02020603050405020304" pitchFamily="18" charset="0"/>
              </a:rPr>
              <a:t>81. Суд повторює, що принцип презумпції невинуватості, закріплений у пункті 2 статті 6 Конвенції, є одним з аспектів права на справедливий судовий розгляд кримінальної справи, гарантованого пунктом 1 статті 6 (див. рішення у справі «</a:t>
            </a:r>
            <a:r>
              <a:rPr lang="uk-UA" altLang="ru-RU" sz="2200" dirty="0" err="1">
                <a:latin typeface="Corbel" panose="020B0503020204020204" pitchFamily="34" charset="0"/>
                <a:cs typeface="Times New Roman" panose="02020603050405020304" pitchFamily="18" charset="0"/>
              </a:rPr>
              <a:t>Альне</a:t>
            </a:r>
            <a:r>
              <a:rPr lang="uk-UA" altLang="ru-RU" sz="2200" dirty="0">
                <a:latin typeface="Corbel" panose="020B0503020204020204" pitchFamily="34" charset="0"/>
                <a:cs typeface="Times New Roman" panose="02020603050405020304" pitchFamily="18" charset="0"/>
              </a:rPr>
              <a:t> де </a:t>
            </a:r>
            <a:r>
              <a:rPr lang="uk-UA" altLang="ru-RU" sz="2200" dirty="0" err="1">
                <a:latin typeface="Corbel" panose="020B0503020204020204" pitchFamily="34" charset="0"/>
                <a:cs typeface="Times New Roman" panose="02020603050405020304" pitchFamily="18" charset="0"/>
              </a:rPr>
              <a:t>Рібемон</a:t>
            </a:r>
            <a:r>
              <a:rPr lang="uk-UA" altLang="ru-RU" sz="2200" dirty="0">
                <a:latin typeface="Corbel" panose="020B0503020204020204" pitchFamily="34" charset="0"/>
                <a:cs typeface="Times New Roman" panose="02020603050405020304" pitchFamily="18" charset="0"/>
              </a:rPr>
              <a:t> проти Франції» (</a:t>
            </a:r>
            <a:r>
              <a:rPr lang="uk-UA" altLang="ru-RU" sz="2200" dirty="0" err="1">
                <a:latin typeface="Corbel" panose="020B0503020204020204" pitchFamily="34" charset="0"/>
                <a:cs typeface="Times New Roman" panose="02020603050405020304" pitchFamily="18" charset="0"/>
              </a:rPr>
              <a:t>Allenet</a:t>
            </a:r>
            <a:r>
              <a:rPr lang="uk-UA" altLang="ru-RU" sz="2200" dirty="0">
                <a:latin typeface="Corbel" panose="020B0503020204020204" pitchFamily="34" charset="0"/>
                <a:cs typeface="Times New Roman" panose="02020603050405020304" pitchFamily="18" charset="0"/>
              </a:rPr>
              <a:t> </a:t>
            </a:r>
            <a:r>
              <a:rPr lang="uk-UA" altLang="ru-RU" sz="2200" dirty="0" err="1">
                <a:latin typeface="Corbel" panose="020B0503020204020204" pitchFamily="34" charset="0"/>
                <a:cs typeface="Times New Roman" panose="02020603050405020304" pitchFamily="18" charset="0"/>
              </a:rPr>
              <a:t>de</a:t>
            </a:r>
            <a:r>
              <a:rPr lang="uk-UA" altLang="ru-RU" sz="2200" dirty="0">
                <a:latin typeface="Corbel" panose="020B0503020204020204" pitchFamily="34" charset="0"/>
                <a:cs typeface="Times New Roman" panose="02020603050405020304" pitchFamily="18" charset="0"/>
              </a:rPr>
              <a:t> </a:t>
            </a:r>
            <a:r>
              <a:rPr lang="uk-UA" altLang="ru-RU" sz="2200" dirty="0" err="1">
                <a:latin typeface="Corbel" panose="020B0503020204020204" pitchFamily="34" charset="0"/>
                <a:cs typeface="Times New Roman" panose="02020603050405020304" pitchFamily="18" charset="0"/>
              </a:rPr>
              <a:t>Ribemont</a:t>
            </a:r>
            <a:r>
              <a:rPr lang="uk-UA" altLang="ru-RU" sz="2200" dirty="0">
                <a:latin typeface="Corbel" panose="020B0503020204020204" pitchFamily="34" charset="0"/>
                <a:cs typeface="Times New Roman" panose="02020603050405020304" pitchFamily="18" charset="0"/>
              </a:rPr>
              <a:t> v. </a:t>
            </a:r>
            <a:r>
              <a:rPr lang="uk-UA" altLang="ru-RU" sz="2200" dirty="0" err="1">
                <a:latin typeface="Corbel" panose="020B0503020204020204" pitchFamily="34" charset="0"/>
                <a:cs typeface="Times New Roman" panose="02020603050405020304" pitchFamily="18" charset="0"/>
              </a:rPr>
              <a:t>France</a:t>
            </a:r>
            <a:r>
              <a:rPr lang="uk-UA" altLang="ru-RU" sz="2200" dirty="0">
                <a:latin typeface="Corbel" panose="020B0503020204020204" pitchFamily="34" charset="0"/>
                <a:cs typeface="Times New Roman" panose="02020603050405020304" pitchFamily="18" charset="0"/>
              </a:rPr>
              <a:t>) від 10 лютого 1995 року, п. 35, серія А, № 308). </a:t>
            </a:r>
          </a:p>
          <a:p>
            <a:pPr algn="just" eaLnBrk="1" hangingPunct="1">
              <a:lnSpc>
                <a:spcPct val="80000"/>
              </a:lnSpc>
              <a:buFont typeface="Wingdings 2" panose="05020102010507070707" pitchFamily="18" charset="2"/>
              <a:buNone/>
            </a:pPr>
            <a:r>
              <a:rPr lang="uk-UA" altLang="ru-RU" sz="2200" dirty="0">
                <a:latin typeface="Corbel" panose="020B0503020204020204" pitchFamily="34" charset="0"/>
                <a:cs typeface="Times New Roman" panose="02020603050405020304" pitchFamily="18" charset="0"/>
              </a:rPr>
              <a:t>Цей принцип не лише забороняє передчасне висловлення думки самим судом про те, що особа, «яку </a:t>
            </a:r>
            <a:r>
              <a:rPr lang="uk-UA" altLang="ru-RU" sz="2200" dirty="0" err="1">
                <a:latin typeface="Corbel" panose="020B0503020204020204" pitchFamily="34" charset="0"/>
                <a:cs typeface="Times New Roman" panose="02020603050405020304" pitchFamily="18" charset="0"/>
              </a:rPr>
              <a:t>обвинувачено</a:t>
            </a:r>
            <a:r>
              <a:rPr lang="uk-UA" altLang="ru-RU" sz="2200" dirty="0">
                <a:latin typeface="Corbel" panose="020B0503020204020204" pitchFamily="34" charset="0"/>
                <a:cs typeface="Times New Roman" panose="02020603050405020304" pitchFamily="18" charset="0"/>
              </a:rPr>
              <a:t> у вчиненні злочину», є винною, тоді як це ще не доведено відповідно до закону, а й поширюється на заяви, що їх роблять інші державні посадові особи стосовно проваджень, що тривають, у кримінальних справах і які спонукають громадськість до думки про вину підозрюваного та визначають наперед оцінку фактів компетентним судовим органом </a:t>
            </a:r>
          </a:p>
          <a:p>
            <a:pPr algn="just" eaLnBrk="1" hangingPunct="1">
              <a:lnSpc>
                <a:spcPct val="80000"/>
              </a:lnSpc>
            </a:pPr>
            <a:r>
              <a:rPr lang="uk-UA" altLang="ru-RU" sz="2200" dirty="0">
                <a:latin typeface="Corbel" panose="020B0503020204020204" pitchFamily="34" charset="0"/>
                <a:cs typeface="Times New Roman" panose="02020603050405020304" pitchFamily="18" charset="0"/>
              </a:rPr>
              <a:t>Достатньо мати — навіть за відсутності будь­-якого формального висновку — певні підстави припускати, що відповідна посадова особа вважає обвинуваченого </a:t>
            </a:r>
            <a:r>
              <a:rPr lang="uk-UA" altLang="ru-RU" sz="2200" dirty="0" smtClean="0">
                <a:latin typeface="Corbel" panose="020B0503020204020204" pitchFamily="34" charset="0"/>
                <a:cs typeface="Times New Roman" panose="02020603050405020304" pitchFamily="18" charset="0"/>
              </a:rPr>
              <a:t>винним. </a:t>
            </a:r>
            <a:endParaRPr lang="ru-RU" altLang="ru-RU" sz="2200" dirty="0">
              <a:latin typeface="Corbel" panose="020B0503020204020204" pitchFamily="34" charset="0"/>
            </a:endParaRPr>
          </a:p>
        </p:txBody>
      </p:sp>
    </p:spTree>
    <p:extLst>
      <p:ext uri="{BB962C8B-B14F-4D97-AF65-F5344CB8AC3E}">
        <p14:creationId xmlns:p14="http://schemas.microsoft.com/office/powerpoint/2010/main" val="380678739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defRPr/>
            </a:pPr>
            <a:r>
              <a:rPr lang="uk-UA" dirty="0" smtClean="0"/>
              <a:t>Справа </a:t>
            </a:r>
            <a:r>
              <a:rPr lang="uk-UA" dirty="0" err="1" smtClean="0"/>
              <a:t>Шагін</a:t>
            </a:r>
            <a:r>
              <a:rPr lang="uk-UA" dirty="0" smtClean="0"/>
              <a:t> проти України: оцінка Суду</a:t>
            </a:r>
            <a:endParaRPr lang="ru-RU" dirty="0"/>
          </a:p>
        </p:txBody>
      </p:sp>
      <p:sp>
        <p:nvSpPr>
          <p:cNvPr id="20483" name="Объект 2"/>
          <p:cNvSpPr>
            <a:spLocks noGrp="1"/>
          </p:cNvSpPr>
          <p:nvPr>
            <p:ph idx="1"/>
          </p:nvPr>
        </p:nvSpPr>
        <p:spPr>
          <a:xfrm>
            <a:off x="581192" y="2180496"/>
            <a:ext cx="11029615" cy="4408990"/>
          </a:xfrm>
        </p:spPr>
        <p:txBody>
          <a:bodyPr>
            <a:normAutofit fontScale="92500" lnSpcReduction="20000"/>
          </a:bodyPr>
          <a:lstStyle/>
          <a:p>
            <a:pPr indent="0" algn="just">
              <a:lnSpc>
                <a:spcPct val="90000"/>
              </a:lnSpc>
              <a:buNone/>
            </a:pPr>
            <a:r>
              <a:rPr lang="uk-UA" altLang="ru-RU" sz="2400" dirty="0">
                <a:latin typeface="Corbel" panose="020B0503020204020204" pitchFamily="34" charset="0"/>
                <a:cs typeface="Times New Roman" panose="02020603050405020304" pitchFamily="18" charset="0"/>
              </a:rPr>
              <a:t>… Суд наголосив на тому, як </a:t>
            </a:r>
            <a:r>
              <a:rPr lang="uk-UA" altLang="ru-RU" sz="2400" u="sng" dirty="0">
                <a:latin typeface="Corbel" panose="020B0503020204020204" pitchFamily="34" charset="0"/>
                <a:cs typeface="Times New Roman" panose="02020603050405020304" pitchFamily="18" charset="0"/>
              </a:rPr>
              <a:t>важливо державним посадовим особам добирати слова, </a:t>
            </a:r>
            <a:r>
              <a:rPr lang="uk-UA" altLang="ru-RU" sz="2400" dirty="0">
                <a:latin typeface="Corbel" panose="020B0503020204020204" pitchFamily="34" charset="0"/>
                <a:cs typeface="Times New Roman" panose="02020603050405020304" pitchFamily="18" charset="0"/>
              </a:rPr>
              <a:t>оприлюднюючи свої заяви </a:t>
            </a:r>
            <a:r>
              <a:rPr lang="uk-UA" altLang="ru-RU" sz="2400" dirty="0" smtClean="0">
                <a:latin typeface="Corbel" panose="020B0503020204020204" pitchFamily="34" charset="0"/>
                <a:cs typeface="Times New Roman" panose="02020603050405020304" pitchFamily="18" charset="0"/>
              </a:rPr>
              <a:t>ще </a:t>
            </a:r>
            <a:r>
              <a:rPr lang="uk-UA" altLang="ru-RU" sz="2400" b="1" dirty="0" smtClean="0">
                <a:latin typeface="Corbel" panose="020B0503020204020204" pitchFamily="34" charset="0"/>
                <a:cs typeface="Times New Roman" panose="02020603050405020304" pitchFamily="18" charset="0"/>
              </a:rPr>
              <a:t>до судового розгляду справи</a:t>
            </a:r>
            <a:r>
              <a:rPr lang="uk-UA" altLang="ru-RU" sz="2400" dirty="0" smtClean="0">
                <a:latin typeface="Corbel" panose="020B0503020204020204" pitchFamily="34" charset="0"/>
                <a:cs typeface="Times New Roman" panose="02020603050405020304" pitchFamily="18" charset="0"/>
              </a:rPr>
              <a:t>, </a:t>
            </a:r>
            <a:r>
              <a:rPr lang="uk-UA" altLang="ru-RU" sz="2400" dirty="0">
                <a:latin typeface="Corbel" panose="020B0503020204020204" pitchFamily="34" charset="0"/>
                <a:cs typeface="Times New Roman" panose="02020603050405020304" pitchFamily="18" charset="0"/>
              </a:rPr>
              <a:t>порушеної проти особи, та визнання її винною в тому чи іншому </a:t>
            </a:r>
            <a:r>
              <a:rPr lang="uk-UA" altLang="ru-RU" sz="2400" dirty="0" smtClean="0">
                <a:latin typeface="Corbel" panose="020B0503020204020204" pitchFamily="34" charset="0"/>
                <a:cs typeface="Times New Roman" panose="02020603050405020304" pitchFamily="18" charset="0"/>
              </a:rPr>
              <a:t>злочині. </a:t>
            </a:r>
            <a:endParaRPr lang="uk-UA" altLang="ru-RU" sz="2400" dirty="0">
              <a:latin typeface="Corbel" panose="020B0503020204020204" pitchFamily="34" charset="0"/>
              <a:cs typeface="Times New Roman" panose="02020603050405020304" pitchFamily="18" charset="0"/>
            </a:endParaRPr>
          </a:p>
          <a:p>
            <a:pPr indent="0" algn="just">
              <a:lnSpc>
                <a:spcPct val="90000"/>
              </a:lnSpc>
              <a:buNone/>
            </a:pPr>
            <a:r>
              <a:rPr lang="uk-UA" altLang="ru-RU" sz="2400" dirty="0">
                <a:latin typeface="Corbel" panose="020B0503020204020204" pitchFamily="34" charset="0"/>
                <a:cs typeface="Times New Roman" panose="02020603050405020304" pitchFamily="18" charset="0"/>
              </a:rPr>
              <a:t>Таким чином, </a:t>
            </a:r>
            <a:r>
              <a:rPr lang="uk-UA" altLang="ru-RU" sz="2400" u="sng" dirty="0">
                <a:latin typeface="Corbel" panose="020B0503020204020204" pitchFamily="34" charset="0"/>
                <a:cs typeface="Times New Roman" panose="02020603050405020304" pitchFamily="18" charset="0"/>
              </a:rPr>
              <a:t>слід принципово розрізняти повідомлення про те, що когось лише підозрюють у вчиненні злочину, та чітку заяву, зроблену за відсутності остаточного </a:t>
            </a:r>
            <a:r>
              <a:rPr lang="uk-UA" altLang="ru-RU" sz="2400" u="sng" dirty="0" err="1">
                <a:latin typeface="Corbel" panose="020B0503020204020204" pitchFamily="34" charset="0"/>
                <a:cs typeface="Times New Roman" panose="02020603050405020304" pitchFamily="18" charset="0"/>
              </a:rPr>
              <a:t>вироку</a:t>
            </a:r>
            <a:r>
              <a:rPr lang="uk-UA" altLang="ru-RU" sz="2400" u="sng" dirty="0">
                <a:latin typeface="Corbel" panose="020B0503020204020204" pitchFamily="34" charset="0"/>
                <a:cs typeface="Times New Roman" panose="02020603050405020304" pitchFamily="18" charset="0"/>
              </a:rPr>
              <a:t>, про те, що особа вчинила злочин </a:t>
            </a:r>
            <a:r>
              <a:rPr lang="uk-UA" altLang="ru-RU" sz="2400" dirty="0">
                <a:latin typeface="Corbel" panose="020B0503020204020204" pitchFamily="34" charset="0"/>
                <a:cs typeface="Times New Roman" panose="02020603050405020304" pitchFamily="18" charset="0"/>
              </a:rPr>
              <a:t>(див. рішення у справі «</a:t>
            </a:r>
            <a:r>
              <a:rPr lang="uk-UA" altLang="ru-RU" sz="2400" dirty="0" err="1">
                <a:latin typeface="Corbel" panose="020B0503020204020204" pitchFamily="34" charset="0"/>
                <a:cs typeface="Times New Roman" panose="02020603050405020304" pitchFamily="18" charset="0"/>
              </a:rPr>
              <a:t>Ісмоїлов</a:t>
            </a:r>
            <a:r>
              <a:rPr lang="uk-UA" altLang="ru-RU" sz="2400" dirty="0">
                <a:latin typeface="Corbel" panose="020B0503020204020204" pitchFamily="34" charset="0"/>
                <a:cs typeface="Times New Roman" panose="02020603050405020304" pitchFamily="18" charset="0"/>
              </a:rPr>
              <a:t> та інші проти Росії</a:t>
            </a:r>
            <a:r>
              <a:rPr lang="uk-UA" altLang="ru-RU" sz="2400" dirty="0" smtClean="0">
                <a:latin typeface="Corbel" panose="020B0503020204020204" pitchFamily="34" charset="0"/>
                <a:cs typeface="Times New Roman" panose="02020603050405020304" pitchFamily="18" charset="0"/>
              </a:rPr>
              <a:t>».</a:t>
            </a:r>
          </a:p>
          <a:p>
            <a:pPr indent="152400" algn="just">
              <a:lnSpc>
                <a:spcPct val="80000"/>
              </a:lnSpc>
            </a:pPr>
            <a:r>
              <a:rPr lang="uk-UA" altLang="ru-RU" sz="2400" dirty="0">
                <a:latin typeface="Corbel" panose="020B0503020204020204" pitchFamily="34" charset="0"/>
                <a:cs typeface="Times New Roman" panose="02020603050405020304" pitchFamily="18" charset="0"/>
              </a:rPr>
              <a:t>83. Суд наголошує, що </a:t>
            </a:r>
            <a:r>
              <a:rPr lang="uk-UA" altLang="ru-RU" sz="2400" u="sng" dirty="0">
                <a:latin typeface="Corbel" panose="020B0503020204020204" pitchFamily="34" charset="0"/>
                <a:cs typeface="Times New Roman" panose="02020603050405020304" pitchFamily="18" charset="0"/>
              </a:rPr>
              <a:t>пункт 2 статті 6 Конвенції не може завадити відповідним органам інформувати громадськість про перебіг розслідування в кримінальних справах, адже це суперечило б праву на свободу вираження поглядів, проголошеному статтею 10 Конвенції</a:t>
            </a:r>
            <a:r>
              <a:rPr lang="uk-UA" altLang="ru-RU" sz="2400" dirty="0">
                <a:latin typeface="Corbel" panose="020B0503020204020204" pitchFamily="34" charset="0"/>
                <a:cs typeface="Times New Roman" panose="02020603050405020304" pitchFamily="18" charset="0"/>
              </a:rPr>
              <a:t>. </a:t>
            </a:r>
          </a:p>
          <a:p>
            <a:pPr indent="152400" algn="just">
              <a:lnSpc>
                <a:spcPct val="80000"/>
              </a:lnSpc>
              <a:buNone/>
            </a:pPr>
            <a:r>
              <a:rPr lang="uk-UA" altLang="ru-RU" sz="2400" dirty="0">
                <a:latin typeface="Corbel" panose="020B0503020204020204" pitchFamily="34" charset="0"/>
                <a:cs typeface="Times New Roman" panose="02020603050405020304" pitchFamily="18" charset="0"/>
              </a:rPr>
              <a:t>Однак він зобов’язує робити це з усією </a:t>
            </a:r>
            <a:r>
              <a:rPr lang="uk-UA" altLang="ru-RU" sz="2400" u="sng" dirty="0">
                <a:latin typeface="Corbel" panose="020B0503020204020204" pitchFamily="34" charset="0"/>
                <a:cs typeface="Times New Roman" panose="02020603050405020304" pitchFamily="18" charset="0"/>
              </a:rPr>
              <a:t>необхідною обережністю та обачністю, щоб дотримати принцип презумпції невинуватост</a:t>
            </a:r>
            <a:r>
              <a:rPr lang="uk-UA" altLang="ru-RU" sz="2400" dirty="0">
                <a:latin typeface="Corbel" panose="020B0503020204020204" pitchFamily="34" charset="0"/>
                <a:cs typeface="Times New Roman" panose="02020603050405020304" pitchFamily="18" charset="0"/>
              </a:rPr>
              <a:t>і </a:t>
            </a:r>
          </a:p>
          <a:p>
            <a:pPr indent="152400" algn="just">
              <a:lnSpc>
                <a:spcPct val="80000"/>
              </a:lnSpc>
              <a:buNone/>
            </a:pPr>
            <a:r>
              <a:rPr lang="uk-UA" altLang="ru-RU" sz="2400" dirty="0">
                <a:latin typeface="Corbel" panose="020B0503020204020204" pitchFamily="34" charset="0"/>
                <a:cs typeface="Times New Roman" panose="02020603050405020304" pitchFamily="18" charset="0"/>
              </a:rPr>
              <a:t>Водночас </a:t>
            </a:r>
            <a:r>
              <a:rPr lang="uk-UA" altLang="ru-RU" sz="2400" u="sng" dirty="0">
                <a:latin typeface="Corbel" panose="020B0503020204020204" pitchFamily="34" charset="0"/>
                <a:cs typeface="Times New Roman" panose="02020603050405020304" pitchFamily="18" charset="0"/>
              </a:rPr>
              <a:t>слідчі та правоохоронні органи не несуть відповідальності за дії засобів масової </a:t>
            </a:r>
            <a:r>
              <a:rPr lang="uk-UA" altLang="ru-RU" sz="2400" u="sng" dirty="0" smtClean="0">
                <a:latin typeface="Corbel" panose="020B0503020204020204" pitchFamily="34" charset="0"/>
                <a:cs typeface="Times New Roman" panose="02020603050405020304" pitchFamily="18" charset="0"/>
              </a:rPr>
              <a:t>інформації.</a:t>
            </a:r>
            <a:endParaRPr lang="uk-UA" altLang="ru-RU" sz="2400" u="sng" dirty="0">
              <a:latin typeface="Corbel" panose="020B0503020204020204" pitchFamily="34" charset="0"/>
              <a:cs typeface="Times New Roman" panose="02020603050405020304" pitchFamily="18" charset="0"/>
            </a:endParaRPr>
          </a:p>
          <a:p>
            <a:pPr indent="0" algn="just">
              <a:lnSpc>
                <a:spcPct val="90000"/>
              </a:lnSpc>
              <a:buNone/>
            </a:pPr>
            <a:endParaRPr lang="uk-UA" altLang="ru-RU" sz="2400" dirty="0">
              <a:latin typeface="Corbel" panose="020B0503020204020204" pitchFamily="34" charset="0"/>
              <a:cs typeface="Times New Roman" panose="02020603050405020304" pitchFamily="18" charset="0"/>
            </a:endParaRPr>
          </a:p>
        </p:txBody>
      </p:sp>
    </p:spTree>
    <p:extLst>
      <p:ext uri="{BB962C8B-B14F-4D97-AF65-F5344CB8AC3E}">
        <p14:creationId xmlns:p14="http://schemas.microsoft.com/office/powerpoint/2010/main" val="209195338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defRPr/>
            </a:pPr>
            <a:r>
              <a:rPr lang="uk-UA" dirty="0" err="1" smtClean="0"/>
              <a:t>Шагін</a:t>
            </a:r>
            <a:r>
              <a:rPr lang="uk-UA" dirty="0" smtClean="0"/>
              <a:t> проти України: оцінка суду</a:t>
            </a:r>
            <a:endParaRPr lang="ru-RU" dirty="0"/>
          </a:p>
        </p:txBody>
      </p:sp>
      <p:sp>
        <p:nvSpPr>
          <p:cNvPr id="23555" name="Объект 2"/>
          <p:cNvSpPr>
            <a:spLocks noGrp="1"/>
          </p:cNvSpPr>
          <p:nvPr>
            <p:ph idx="1"/>
          </p:nvPr>
        </p:nvSpPr>
        <p:spPr>
          <a:xfrm>
            <a:off x="581192" y="2180496"/>
            <a:ext cx="11029615" cy="4234818"/>
          </a:xfrm>
        </p:spPr>
        <p:txBody>
          <a:bodyPr/>
          <a:lstStyle/>
          <a:p>
            <a:pPr indent="0" algn="just">
              <a:lnSpc>
                <a:spcPct val="80000"/>
              </a:lnSpc>
              <a:buNone/>
            </a:pPr>
            <a:r>
              <a:rPr lang="uk-UA" altLang="ru-RU" sz="2400" dirty="0">
                <a:latin typeface="Corbel" panose="020B0503020204020204" pitchFamily="34" charset="0"/>
                <a:cs typeface="Times New Roman" panose="02020603050405020304" pitchFamily="18" charset="0"/>
              </a:rPr>
              <a:t>86. На думку Суду, зазначена заява свідчить про те, що той, хто її озвучив, </a:t>
            </a:r>
            <a:r>
              <a:rPr lang="uk-UA" altLang="ru-RU" sz="2400" u="sng" dirty="0">
                <a:latin typeface="Corbel" panose="020B0503020204020204" pitchFamily="34" charset="0"/>
                <a:cs typeface="Times New Roman" panose="02020603050405020304" pitchFamily="18" charset="0"/>
              </a:rPr>
              <a:t>вважав установленим фактом те, що заявник замовляв і оплачував убивства</a:t>
            </a:r>
            <a:r>
              <a:rPr lang="uk-UA" altLang="ru-RU" sz="2400" dirty="0">
                <a:latin typeface="Corbel" panose="020B0503020204020204" pitchFamily="34" charset="0"/>
                <a:cs typeface="Times New Roman" panose="02020603050405020304" pitchFamily="18" charset="0"/>
              </a:rPr>
              <a:t>, хоч єдине, у чому він був не таким упевненим,— це точна сума, сплачена за вбивства. Отже, ця </a:t>
            </a:r>
            <a:r>
              <a:rPr lang="uk-UA" altLang="ru-RU" sz="2400" u="sng" dirty="0">
                <a:latin typeface="Corbel" panose="020B0503020204020204" pitchFamily="34" charset="0"/>
                <a:cs typeface="Times New Roman" panose="02020603050405020304" pitchFamily="18" charset="0"/>
              </a:rPr>
              <a:t>заява, яку було зроблено задовго до складання обвинувального висновку у справі заявника, стосовно винуватості заявника у вчиненні злочинів, по-­перше, спонукала громадськість до думки про його вину і, </a:t>
            </a:r>
            <a:r>
              <a:rPr lang="uk-UA" altLang="ru-RU" sz="2400" u="sng" dirty="0" err="1">
                <a:latin typeface="Corbel" panose="020B0503020204020204" pitchFamily="34" charset="0"/>
                <a:cs typeface="Times New Roman" panose="02020603050405020304" pitchFamily="18" charset="0"/>
              </a:rPr>
              <a:t>по­друге</a:t>
            </a:r>
            <a:r>
              <a:rPr lang="uk-UA" altLang="ru-RU" sz="2400" u="sng" dirty="0">
                <a:latin typeface="Corbel" panose="020B0503020204020204" pitchFamily="34" charset="0"/>
                <a:cs typeface="Times New Roman" panose="02020603050405020304" pitchFamily="18" charset="0"/>
              </a:rPr>
              <a:t>, визначала наперед оцінку фактів відповідним судовим органом.</a:t>
            </a:r>
            <a:endParaRPr lang="ru-RU" altLang="ru-RU" sz="2400" u="sng" dirty="0">
              <a:latin typeface="Corbel" panose="020B0503020204020204" pitchFamily="34" charset="0"/>
              <a:cs typeface="Times New Roman" panose="02020603050405020304" pitchFamily="18" charset="0"/>
            </a:endParaRPr>
          </a:p>
          <a:p>
            <a:pPr indent="0" algn="just">
              <a:lnSpc>
                <a:spcPct val="80000"/>
              </a:lnSpc>
              <a:buNone/>
            </a:pPr>
            <a:r>
              <a:rPr lang="uk-UA" altLang="ru-RU" sz="2400" dirty="0" smtClean="0">
                <a:latin typeface="Corbel" panose="020B0503020204020204" pitchFamily="34" charset="0"/>
                <a:cs typeface="Times New Roman" panose="02020603050405020304" pitchFamily="18" charset="0"/>
              </a:rPr>
              <a:t>87</a:t>
            </a:r>
            <a:r>
              <a:rPr lang="uk-UA" altLang="ru-RU" sz="2400" dirty="0">
                <a:latin typeface="Corbel" panose="020B0503020204020204" pitchFamily="34" charset="0"/>
                <a:cs typeface="Times New Roman" panose="02020603050405020304" pitchFamily="18" charset="0"/>
              </a:rPr>
              <a:t>. Таким чином, мало місце порушення пункту 2 статті 6 Конвенції</a:t>
            </a:r>
            <a:r>
              <a:rPr lang="uk-UA" altLang="ru-RU" sz="2400" dirty="0" smtClean="0">
                <a:latin typeface="Corbel" panose="020B0503020204020204" pitchFamily="34" charset="0"/>
                <a:cs typeface="Times New Roman" panose="02020603050405020304" pitchFamily="18" charset="0"/>
              </a:rPr>
              <a:t>.</a:t>
            </a:r>
          </a:p>
          <a:p>
            <a:pPr indent="0" algn="just">
              <a:lnSpc>
                <a:spcPct val="80000"/>
              </a:lnSpc>
              <a:buNone/>
            </a:pPr>
            <a:endParaRPr lang="ru-RU" altLang="ru-RU" sz="2400" dirty="0">
              <a:latin typeface="Corbel" panose="020B0503020204020204" pitchFamily="34" charset="0"/>
              <a:cs typeface="Times New Roman" panose="02020603050405020304" pitchFamily="18" charset="0"/>
            </a:endParaRPr>
          </a:p>
          <a:p>
            <a:pPr indent="0" algn="just">
              <a:lnSpc>
                <a:spcPct val="80000"/>
              </a:lnSpc>
            </a:pPr>
            <a:r>
              <a:rPr lang="uk-UA" altLang="ru-RU" sz="2200" i="1" dirty="0" smtClean="0"/>
              <a:t>Див. також справу Довженко проти України (порушення частини 2 статті 6 Конвенції).</a:t>
            </a:r>
            <a:endParaRPr lang="ru-RU" altLang="ru-RU" sz="2200" i="1" dirty="0"/>
          </a:p>
        </p:txBody>
      </p:sp>
    </p:spTree>
    <p:extLst>
      <p:ext uri="{BB962C8B-B14F-4D97-AF65-F5344CB8AC3E}">
        <p14:creationId xmlns:p14="http://schemas.microsoft.com/office/powerpoint/2010/main" val="404051626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932089" y="-170543"/>
            <a:ext cx="13011150" cy="7315200"/>
          </a:xfrm>
          <a:prstGeom prst="rect">
            <a:avLst/>
          </a:prstGeom>
        </p:spPr>
      </p:pic>
    </p:spTree>
    <p:extLst>
      <p:ext uri="{BB962C8B-B14F-4D97-AF65-F5344CB8AC3E}">
        <p14:creationId xmlns:p14="http://schemas.microsoft.com/office/powerpoint/2010/main" val="385571626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dirty="0" smtClean="0"/>
              <a:t>І знову до українських реалій</a:t>
            </a:r>
            <a:endParaRPr lang="ru-RU" dirty="0"/>
          </a:p>
        </p:txBody>
      </p:sp>
      <p:sp>
        <p:nvSpPr>
          <p:cNvPr id="3" name="Объект 2"/>
          <p:cNvSpPr>
            <a:spLocks noGrp="1"/>
          </p:cNvSpPr>
          <p:nvPr>
            <p:ph idx="1"/>
          </p:nvPr>
        </p:nvSpPr>
        <p:spPr/>
        <p:txBody>
          <a:bodyPr>
            <a:normAutofit lnSpcReduction="10000"/>
          </a:bodyPr>
          <a:lstStyle/>
          <a:p>
            <a:pPr algn="just"/>
            <a:r>
              <a:rPr lang="uk-UA" sz="2000" dirty="0" smtClean="0">
                <a:latin typeface="Corbel (Основной текст)"/>
              </a:rPr>
              <a:t>Контррозвідка СБУ затримала і допитала громадянина України, Чорнобая, 1974 </a:t>
            </a:r>
            <a:r>
              <a:rPr lang="uk-UA" sz="2000" dirty="0" err="1" smtClean="0">
                <a:latin typeface="Corbel (Основной текст)"/>
              </a:rPr>
              <a:t>р.н</a:t>
            </a:r>
            <a:r>
              <a:rPr lang="uk-UA" sz="2000" dirty="0" smtClean="0">
                <a:latin typeface="Corbel (Основной текст)"/>
              </a:rPr>
              <a:t>., підполковника Генерального штабу ЗС України, який створив в столиці зрадницьку мережу.</a:t>
            </a:r>
          </a:p>
          <a:p>
            <a:pPr marL="0" indent="0" algn="just">
              <a:buNone/>
            </a:pPr>
            <a:endParaRPr lang="uk-UA" sz="2000" dirty="0" smtClean="0">
              <a:latin typeface="Corbel (Основной текст)"/>
            </a:endParaRPr>
          </a:p>
          <a:p>
            <a:pPr algn="just"/>
            <a:r>
              <a:rPr lang="uk-UA" sz="2000" dirty="0" smtClean="0">
                <a:latin typeface="Corbel (Основной текст)"/>
              </a:rPr>
              <a:t>«Сьогодні ми називаємо ім’я і показуємо обличчя зрадника, який обіймав високу посаду у Генштабі ЗСУ. Користуючись цією посадою, цинічно брехав людям, поширюючи спотворену інформацію про нібито великі втрати серед українських військових, нібито складну ситуацію в зоні проведення антитерористичної операції», - зазначив голова </a:t>
            </a:r>
            <a:r>
              <a:rPr lang="ru-RU" sz="2000" dirty="0" smtClean="0">
                <a:latin typeface="Corbel (Основной текст)"/>
              </a:rPr>
              <a:t>СБУ</a:t>
            </a:r>
            <a:r>
              <a:rPr lang="ru-RU" sz="2000" dirty="0">
                <a:latin typeface="Corbel (Основной текст)"/>
              </a:rPr>
              <a:t>.</a:t>
            </a:r>
          </a:p>
          <a:p>
            <a:pPr algn="just"/>
            <a:r>
              <a:rPr lang="uk-UA" sz="2000" dirty="0" smtClean="0">
                <a:latin typeface="Corbel (Основной текст)"/>
              </a:rPr>
              <a:t>/Див. публікацію: </a:t>
            </a:r>
            <a:r>
              <a:rPr lang="en-US" sz="2000" dirty="0">
                <a:solidFill>
                  <a:schemeClr val="bg1"/>
                </a:solidFill>
                <a:latin typeface="Corbel (Основной текст)"/>
                <a:hlinkClick r:id="rId2"/>
              </a:rPr>
              <a:t>http://antikor.com.ua/articles/26748-sbu_zatrimala_zradnika-pidpolkovnika_genshtabu._</a:t>
            </a:r>
            <a:r>
              <a:rPr lang="en-US" sz="2000" dirty="0" smtClean="0">
                <a:solidFill>
                  <a:schemeClr val="bg1"/>
                </a:solidFill>
                <a:latin typeface="Corbel (Основной текст)"/>
                <a:hlinkClick r:id="rId2"/>
              </a:rPr>
              <a:t>fotofakt</a:t>
            </a:r>
            <a:r>
              <a:rPr lang="uk-UA" sz="2000" dirty="0">
                <a:latin typeface="Corbel (Основной текст)"/>
              </a:rPr>
              <a:t> /</a:t>
            </a:r>
            <a:r>
              <a:rPr lang="uk-UA" sz="2000" dirty="0" smtClean="0">
                <a:solidFill>
                  <a:schemeClr val="bg1"/>
                </a:solidFill>
                <a:latin typeface="Corbel (Основной текст)"/>
              </a:rPr>
              <a:t> /</a:t>
            </a:r>
            <a:endParaRPr lang="ru-RU" sz="2000" dirty="0">
              <a:solidFill>
                <a:schemeClr val="bg1"/>
              </a:solidFill>
              <a:latin typeface="Corbel (Основной текст)"/>
            </a:endParaRPr>
          </a:p>
        </p:txBody>
      </p:sp>
    </p:spTree>
    <p:extLst>
      <p:ext uri="{BB962C8B-B14F-4D97-AF65-F5344CB8AC3E}">
        <p14:creationId xmlns:p14="http://schemas.microsoft.com/office/powerpoint/2010/main" val="39150520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a:t>Справа </a:t>
            </a:r>
            <a:r>
              <a:rPr lang="ru-RU" b="1" dirty="0" smtClean="0"/>
              <a:t>"</a:t>
            </a:r>
            <a:r>
              <a:rPr lang="uk-UA" b="1" dirty="0" smtClean="0"/>
              <a:t>Українська Прес-Група" проти України" </a:t>
            </a:r>
            <a:br>
              <a:rPr lang="uk-UA" b="1" dirty="0" smtClean="0"/>
            </a:br>
            <a:r>
              <a:rPr lang="uk-UA" b="1" dirty="0" smtClean="0"/>
              <a:t>Заява </a:t>
            </a:r>
            <a:r>
              <a:rPr lang="ru-RU" b="1" dirty="0" smtClean="0"/>
              <a:t>N 72713/01, </a:t>
            </a:r>
            <a:r>
              <a:rPr lang="uk-UA" b="1" dirty="0" smtClean="0"/>
              <a:t>рішення від </a:t>
            </a:r>
            <a:r>
              <a:rPr lang="ru-RU" b="1" dirty="0" smtClean="0"/>
              <a:t>29.03.2005 року</a:t>
            </a:r>
            <a:endParaRPr lang="ru-RU" dirty="0"/>
          </a:p>
        </p:txBody>
      </p:sp>
      <p:sp>
        <p:nvSpPr>
          <p:cNvPr id="3" name="Объект 2"/>
          <p:cNvSpPr>
            <a:spLocks noGrp="1"/>
          </p:cNvSpPr>
          <p:nvPr>
            <p:ph idx="1"/>
          </p:nvPr>
        </p:nvSpPr>
        <p:spPr>
          <a:xfrm>
            <a:off x="581192" y="2180496"/>
            <a:ext cx="11029615" cy="4525104"/>
          </a:xfrm>
        </p:spPr>
        <p:txBody>
          <a:bodyPr>
            <a:normAutofit/>
          </a:bodyPr>
          <a:lstStyle/>
          <a:p>
            <a:pPr algn="just"/>
            <a:r>
              <a:rPr lang="ru-RU" dirty="0"/>
              <a:t>A. </a:t>
            </a:r>
            <a:r>
              <a:rPr lang="uk-UA" dirty="0" smtClean="0"/>
              <a:t>Провадження щодо публікації від 21 серпня 1999 року (витяги із статті)</a:t>
            </a:r>
          </a:p>
          <a:p>
            <a:pPr algn="just"/>
            <a:r>
              <a:rPr lang="uk-UA" dirty="0" smtClean="0"/>
              <a:t>11. 21 серпня 1999 року в газеті "День" було опубліковано статтю Тетяни </a:t>
            </a:r>
            <a:r>
              <a:rPr lang="uk-UA" dirty="0" err="1" smtClean="0"/>
              <a:t>Коробової</a:t>
            </a:r>
            <a:r>
              <a:rPr lang="uk-UA" dirty="0" smtClean="0"/>
              <a:t> під назвою "Другий </a:t>
            </a:r>
            <a:r>
              <a:rPr lang="uk-UA" dirty="0" err="1" smtClean="0"/>
              <a:t>Юрік</a:t>
            </a:r>
            <a:r>
              <a:rPr lang="uk-UA" dirty="0" smtClean="0"/>
              <a:t> для бідних  </a:t>
            </a:r>
            <a:r>
              <a:rPr lang="uk-UA" dirty="0" err="1" smtClean="0"/>
              <a:t>Йориків</a:t>
            </a:r>
            <a:r>
              <a:rPr lang="uk-UA" dirty="0" smtClean="0"/>
              <a:t>, чи Українська модифікація Лебедя?". У статті зазначається: </a:t>
            </a:r>
          </a:p>
          <a:p>
            <a:pPr algn="just"/>
            <a:r>
              <a:rPr lang="uk-UA" dirty="0" smtClean="0"/>
              <a:t>"</a:t>
            </a:r>
            <a:r>
              <a:rPr lang="ru-RU" dirty="0" smtClean="0"/>
              <a:t>Эпиграф</a:t>
            </a:r>
            <a:r>
              <a:rPr lang="ru-RU" b="1" dirty="0" smtClean="0"/>
              <a:t>: И это все о ней, о нашей и вашей Наташе</a:t>
            </a:r>
            <a:r>
              <a:rPr lang="ru-RU" dirty="0" smtClean="0"/>
              <a:t>. О месте, которое прогрессивная социалистка Наталия Витренко может занять либо не занять - в зависимости от того, какой из сценариев Банковой победит в конечном итоге на "тендере" в кабинет N 1. И, конечно, со скидкой на степень погрешности в прогнозировании управляемости объекта. Первый вариант был обозначен еще весной и строился на положении, что Петр Симоненко, по мнению Банковой, недостаточно "красив и ярок" </a:t>
            </a:r>
            <a:r>
              <a:rPr lang="ru-RU" b="1" dirty="0" smtClean="0"/>
              <a:t>для исполнения роли "страшилки" </a:t>
            </a:r>
            <a:r>
              <a:rPr lang="ru-RU" dirty="0" smtClean="0"/>
              <a:t>в предвыборной сценарии "а ля </a:t>
            </a:r>
            <a:r>
              <a:rPr lang="ru-RU" dirty="0" err="1" smtClean="0"/>
              <a:t>рюс</a:t>
            </a:r>
            <a:r>
              <a:rPr lang="ru-RU" dirty="0" smtClean="0"/>
              <a:t>" - "реформатор против красной угрозы". Наталия Витренко с ее "урановыми рудниками" и Владимиром Марченко гораздо более впечатляюща.</a:t>
            </a:r>
          </a:p>
          <a:p>
            <a:pPr algn="just"/>
            <a:r>
              <a:rPr lang="ru-RU" dirty="0"/>
              <a:t>Иногда и в самом деле кажется, что родная страна заслужила то </a:t>
            </a:r>
            <a:r>
              <a:rPr lang="ru-RU" dirty="0" smtClean="0"/>
              <a:t>ли Кучму-2</a:t>
            </a:r>
            <a:r>
              <a:rPr lang="ru-RU" dirty="0"/>
              <a:t>, то ли второго </a:t>
            </a:r>
            <a:r>
              <a:rPr lang="ru-RU" dirty="0" err="1"/>
              <a:t>Юрика</a:t>
            </a:r>
            <a:r>
              <a:rPr lang="ru-RU" dirty="0"/>
              <a:t>... Неужели мы и в самом деле </a:t>
            </a:r>
            <a:r>
              <a:rPr lang="ru-RU" dirty="0" smtClean="0"/>
              <a:t>бедные </a:t>
            </a:r>
            <a:r>
              <a:rPr lang="ru-RU" dirty="0" err="1" smtClean="0"/>
              <a:t>Йорики</a:t>
            </a:r>
            <a:r>
              <a:rPr lang="ru-RU" dirty="0"/>
              <a:t>? И если бы не дружно высказываемые пропрезидентскими людьми </a:t>
            </a:r>
            <a:r>
              <a:rPr lang="ru-RU" dirty="0" smtClean="0"/>
              <a:t>"</a:t>
            </a:r>
            <a:r>
              <a:rPr lang="ru-RU" dirty="0"/>
              <a:t>опасения" по поводу отмены результатов выборов, можно было </a:t>
            </a:r>
            <a:r>
              <a:rPr lang="ru-RU" dirty="0" smtClean="0"/>
              <a:t>бы подумать</a:t>
            </a:r>
            <a:r>
              <a:rPr lang="ru-RU" dirty="0"/>
              <a:t>, что все у них хорошо</a:t>
            </a:r>
            <a:r>
              <a:rPr lang="ru-RU" dirty="0" smtClean="0"/>
              <a:t>...»</a:t>
            </a:r>
            <a:endParaRPr lang="ru-RU" dirty="0"/>
          </a:p>
        </p:txBody>
      </p:sp>
    </p:spTree>
    <p:extLst>
      <p:ext uri="{BB962C8B-B14F-4D97-AF65-F5344CB8AC3E}">
        <p14:creationId xmlns:p14="http://schemas.microsoft.com/office/powerpoint/2010/main" val="100602226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Дякую за увагу!</a:t>
            </a:r>
            <a:endParaRPr lang="ru-RU" dirty="0"/>
          </a:p>
        </p:txBody>
      </p:sp>
      <p:sp>
        <p:nvSpPr>
          <p:cNvPr id="3" name="Объект 2"/>
          <p:cNvSpPr>
            <a:spLocks noGrp="1"/>
          </p:cNvSpPr>
          <p:nvPr>
            <p:ph idx="1"/>
          </p:nvPr>
        </p:nvSpPr>
        <p:spPr/>
        <p:txBody>
          <a:bodyPr/>
          <a:lstStyle/>
          <a:p>
            <a:r>
              <a:rPr lang="uk-UA" b="1" dirty="0" smtClean="0"/>
              <a:t>З повагою,</a:t>
            </a:r>
          </a:p>
          <a:p>
            <a:endParaRPr lang="uk-UA" b="1" dirty="0"/>
          </a:p>
          <a:p>
            <a:endParaRPr lang="uk-UA" b="1" dirty="0" smtClean="0"/>
          </a:p>
          <a:p>
            <a:endParaRPr lang="uk-UA" b="1" dirty="0" smtClean="0"/>
          </a:p>
          <a:p>
            <a:pPr algn="r"/>
            <a:r>
              <a:rPr lang="uk-UA" b="1" dirty="0" smtClean="0"/>
              <a:t>Людмила Опришко,</a:t>
            </a:r>
          </a:p>
          <a:p>
            <a:pPr marL="0" indent="0" algn="r">
              <a:buNone/>
            </a:pPr>
            <a:r>
              <a:rPr lang="uk-UA" b="1" dirty="0" smtClean="0"/>
              <a:t>адвокат, медіа-юрист</a:t>
            </a:r>
          </a:p>
          <a:p>
            <a:pPr marL="0" indent="0" algn="r">
              <a:buNone/>
            </a:pPr>
            <a:r>
              <a:rPr lang="uk-UA" b="1" dirty="0" smtClean="0"/>
              <a:t>ГО «Платформа прав людини»</a:t>
            </a:r>
            <a:endParaRPr lang="ru-RU" b="1" dirty="0"/>
          </a:p>
        </p:txBody>
      </p:sp>
    </p:spTree>
    <p:extLst>
      <p:ext uri="{BB962C8B-B14F-4D97-AF65-F5344CB8AC3E}">
        <p14:creationId xmlns:p14="http://schemas.microsoft.com/office/powerpoint/2010/main" val="15282410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a:t>Справа </a:t>
            </a:r>
            <a:r>
              <a:rPr lang="ru-RU" b="1" dirty="0" smtClean="0"/>
              <a:t>"</a:t>
            </a:r>
            <a:r>
              <a:rPr lang="uk-UA" b="1" dirty="0" smtClean="0"/>
              <a:t>Українська Прес-Група" проти України" </a:t>
            </a:r>
            <a:br>
              <a:rPr lang="uk-UA" b="1" dirty="0" smtClean="0"/>
            </a:br>
            <a:r>
              <a:rPr lang="uk-UA" b="1" dirty="0" smtClean="0"/>
              <a:t>Заява </a:t>
            </a:r>
            <a:r>
              <a:rPr lang="ru-RU" b="1" dirty="0" smtClean="0"/>
              <a:t>N 72713/01, </a:t>
            </a:r>
            <a:r>
              <a:rPr lang="uk-UA" b="1" dirty="0" smtClean="0"/>
              <a:t>рішення від </a:t>
            </a:r>
            <a:r>
              <a:rPr lang="ru-RU" b="1" dirty="0" smtClean="0"/>
              <a:t>29.03.2005 року</a:t>
            </a:r>
            <a:endParaRPr lang="ru-RU" dirty="0"/>
          </a:p>
        </p:txBody>
      </p:sp>
      <p:sp>
        <p:nvSpPr>
          <p:cNvPr id="3" name="Объект 2"/>
          <p:cNvSpPr>
            <a:spLocks noGrp="1"/>
          </p:cNvSpPr>
          <p:nvPr>
            <p:ph idx="1"/>
          </p:nvPr>
        </p:nvSpPr>
        <p:spPr>
          <a:xfrm>
            <a:off x="581192" y="2180496"/>
            <a:ext cx="11029615" cy="4436204"/>
          </a:xfrm>
        </p:spPr>
        <p:txBody>
          <a:bodyPr>
            <a:normAutofit lnSpcReduction="10000"/>
          </a:bodyPr>
          <a:lstStyle/>
          <a:p>
            <a:r>
              <a:rPr lang="uk-UA" b="1" dirty="0" smtClean="0"/>
              <a:t>З рішення Мінського районного суду м. Києва</a:t>
            </a:r>
            <a:r>
              <a:rPr lang="uk-UA" dirty="0" smtClean="0"/>
              <a:t>, прийнятого за наслідками розгляду позову Н. Вітренко:</a:t>
            </a:r>
          </a:p>
          <a:p>
            <a:pPr algn="just"/>
            <a:r>
              <a:rPr lang="ru-RU" dirty="0"/>
              <a:t>... </a:t>
            </a:r>
            <a:r>
              <a:rPr lang="ru-RU" dirty="0" err="1"/>
              <a:t>цитати</a:t>
            </a:r>
            <a:r>
              <a:rPr lang="ru-RU" dirty="0"/>
              <a:t> "второй </a:t>
            </a:r>
            <a:r>
              <a:rPr lang="ru-RU" dirty="0" err="1"/>
              <a:t>Юрик</a:t>
            </a:r>
            <a:r>
              <a:rPr lang="ru-RU" dirty="0"/>
              <a:t> для бедных </a:t>
            </a:r>
            <a:r>
              <a:rPr lang="ru-RU" dirty="0" err="1"/>
              <a:t>Йориков</a:t>
            </a:r>
            <a:r>
              <a:rPr lang="ru-RU" dirty="0"/>
              <a:t>, или украинская </a:t>
            </a:r>
            <a:r>
              <a:rPr lang="ru-RU" dirty="0" smtClean="0"/>
              <a:t>модификация </a:t>
            </a:r>
            <a:r>
              <a:rPr lang="ru-RU" dirty="0"/>
              <a:t>Лебедя", "наша и ваша </a:t>
            </a:r>
            <a:r>
              <a:rPr lang="ru-RU" dirty="0" smtClean="0"/>
              <a:t>Наташа</a:t>
            </a:r>
            <a:r>
              <a:rPr lang="ru-RU" dirty="0"/>
              <a:t>", "страшилка", </a:t>
            </a:r>
            <a:r>
              <a:rPr lang="ru-RU" dirty="0" smtClean="0"/>
              <a:t>"</a:t>
            </a:r>
            <a:r>
              <a:rPr lang="ru-RU" dirty="0"/>
              <a:t>громкоговоритель Администрации Президента, исполняющий роль </a:t>
            </a:r>
            <a:r>
              <a:rPr lang="ru-RU" dirty="0" smtClean="0"/>
              <a:t>Жириновского </a:t>
            </a:r>
            <a:r>
              <a:rPr lang="ru-RU" dirty="0"/>
              <a:t>в Украине", </a:t>
            </a:r>
            <a:r>
              <a:rPr lang="uk-UA" dirty="0" smtClean="0"/>
              <a:t>які використав автор, </a:t>
            </a:r>
            <a:r>
              <a:rPr lang="uk-UA" b="1" dirty="0" smtClean="0"/>
              <a:t>може бути ... вигадкою автора та не являється "загальноприйнятою політичною риторикою", а тим більше оціночним судженням </a:t>
            </a:r>
            <a:r>
              <a:rPr lang="ru-RU" b="1" dirty="0" smtClean="0"/>
              <a:t>автора</a:t>
            </a:r>
            <a:r>
              <a:rPr lang="ru-RU" dirty="0" smtClean="0"/>
              <a:t>...</a:t>
            </a:r>
          </a:p>
          <a:p>
            <a:pPr algn="just"/>
            <a:r>
              <a:rPr lang="uk-UA" dirty="0" smtClean="0"/>
              <a:t>... також, суд не погоджується ..., що дана стаття стосується Наталії Вітренко як кандидата в Президенти України, а не її приватного життя... Стаття стосується не особисто Наталії Вітренко, а має відношення до існуючого визначеного плану  Банкової" (Адміністрація Президента України) та як могли маніпулювати Наталією Вітренко... </a:t>
            </a:r>
            <a:r>
              <a:rPr lang="uk-UA" b="1" dirty="0" smtClean="0"/>
              <a:t>Суд вирішує, що особисте життя відповідача як особи тісно пов'язане з її політичними поглядами та переконаннями та з її роллю в політичному житті суспільства</a:t>
            </a:r>
            <a:r>
              <a:rPr lang="uk-UA" dirty="0" smtClean="0"/>
              <a:t>. Тому роль "страшилки", яку, відповідно до прогнозів відповідача, пані Тетяни </a:t>
            </a:r>
            <a:r>
              <a:rPr lang="uk-UA" dirty="0" err="1" smtClean="0"/>
              <a:t>Коробової</a:t>
            </a:r>
            <a:r>
              <a:rPr lang="uk-UA" dirty="0" smtClean="0"/>
              <a:t>, було сплановано Адміністрацією Президента України, була не виправданою. Суд вважає це є уявою автора... Суд вважає, що таке (що розповсюджено в статті) </a:t>
            </a:r>
            <a:r>
              <a:rPr lang="uk-UA" b="1" u="sng" dirty="0" smtClean="0"/>
              <a:t>"оціночне судження" є наклепом</a:t>
            </a:r>
            <a:r>
              <a:rPr lang="uk-UA" u="sng" dirty="0" smtClean="0"/>
              <a:t> </a:t>
            </a:r>
            <a:r>
              <a:rPr lang="uk-UA" dirty="0" smtClean="0"/>
              <a:t>на честь, гідність та ділову репутацію позивача в той час, коли вона була лідером Прогресивної Соціалістичної партії України,... Народним депутатом України та кандидатом на пост Президента України... </a:t>
            </a:r>
            <a:r>
              <a:rPr lang="uk-UA" b="1" dirty="0" smtClean="0"/>
              <a:t>Це означає, що стаття стосується як публічного, так і особистого життя особи..."</a:t>
            </a:r>
            <a:endParaRPr lang="uk-UA" b="1" dirty="0"/>
          </a:p>
        </p:txBody>
      </p:sp>
    </p:spTree>
    <p:extLst>
      <p:ext uri="{BB962C8B-B14F-4D97-AF65-F5344CB8AC3E}">
        <p14:creationId xmlns:p14="http://schemas.microsoft.com/office/powerpoint/2010/main" val="19956571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b="1" dirty="0"/>
              <a:t>Справа </a:t>
            </a:r>
            <a:r>
              <a:rPr lang="ru-RU" b="1" dirty="0" smtClean="0"/>
              <a:t>"</a:t>
            </a:r>
            <a:r>
              <a:rPr lang="uk-UA" b="1" dirty="0" smtClean="0"/>
              <a:t>Українська Прес-Група" проти України" </a:t>
            </a:r>
            <a:br>
              <a:rPr lang="uk-UA" b="1" dirty="0" smtClean="0"/>
            </a:br>
            <a:r>
              <a:rPr lang="uk-UA" b="1" dirty="0" smtClean="0"/>
              <a:t>Заява </a:t>
            </a:r>
            <a:r>
              <a:rPr lang="ru-RU" b="1" dirty="0" smtClean="0"/>
              <a:t>N 72713/01, </a:t>
            </a:r>
            <a:r>
              <a:rPr lang="uk-UA" b="1" dirty="0" smtClean="0"/>
              <a:t>рішення від </a:t>
            </a:r>
            <a:r>
              <a:rPr lang="ru-RU" b="1" dirty="0" smtClean="0"/>
              <a:t>29.03.2005 року</a:t>
            </a:r>
            <a:endParaRPr lang="ru-RU" dirty="0"/>
          </a:p>
        </p:txBody>
      </p:sp>
      <p:sp>
        <p:nvSpPr>
          <p:cNvPr id="3" name="Объект 2"/>
          <p:cNvSpPr>
            <a:spLocks noGrp="1"/>
          </p:cNvSpPr>
          <p:nvPr>
            <p:ph idx="1"/>
          </p:nvPr>
        </p:nvSpPr>
        <p:spPr>
          <a:xfrm>
            <a:off x="581192" y="2180496"/>
            <a:ext cx="11029615" cy="4423504"/>
          </a:xfrm>
        </p:spPr>
        <p:txBody>
          <a:bodyPr>
            <a:normAutofit lnSpcReduction="10000"/>
          </a:bodyPr>
          <a:lstStyle/>
          <a:p>
            <a:r>
              <a:rPr lang="uk-UA" dirty="0" smtClean="0"/>
              <a:t>З рішення ЄСПЛ:</a:t>
            </a:r>
          </a:p>
          <a:p>
            <a:pPr algn="just"/>
            <a:r>
              <a:rPr lang="uk-UA" dirty="0" smtClean="0"/>
              <a:t>Щодо першої статті під заголовком "</a:t>
            </a:r>
            <a:r>
              <a:rPr lang="uk-UA" dirty="0" err="1" smtClean="0"/>
              <a:t>Второй</a:t>
            </a:r>
            <a:r>
              <a:rPr lang="uk-UA" dirty="0" smtClean="0"/>
              <a:t> Юрик..." (параграф 11 вище) Суд зазначає, що національні суди визнали весь текст наклепницьким, незважаючи на те, що встановили, що твердження журналіста, які містилися у статті, були оціночними судженнями. Суд вважає, що </a:t>
            </a:r>
            <a:r>
              <a:rPr lang="uk-UA" b="1" dirty="0" smtClean="0"/>
              <a:t>твердження, зроблені у статті, які містили такі вислови, як "</a:t>
            </a:r>
            <a:r>
              <a:rPr lang="uk-UA" b="1" dirty="0" err="1" smtClean="0"/>
              <a:t>второй</a:t>
            </a:r>
            <a:r>
              <a:rPr lang="uk-UA" b="1" dirty="0" smtClean="0"/>
              <a:t> Юрик для </a:t>
            </a:r>
            <a:r>
              <a:rPr lang="uk-UA" b="1" dirty="0" err="1" smtClean="0"/>
              <a:t>бедных</a:t>
            </a:r>
            <a:r>
              <a:rPr lang="uk-UA" b="1" dirty="0" smtClean="0"/>
              <a:t> </a:t>
            </a:r>
            <a:r>
              <a:rPr lang="uk-UA" b="1" dirty="0" err="1" smtClean="0"/>
              <a:t>Йориков</a:t>
            </a:r>
            <a:r>
              <a:rPr lang="uk-UA" b="1" dirty="0" smtClean="0"/>
              <a:t>, </a:t>
            </a:r>
            <a:r>
              <a:rPr lang="uk-UA" b="1" dirty="0" err="1" smtClean="0"/>
              <a:t>или</a:t>
            </a:r>
            <a:r>
              <a:rPr lang="uk-UA" b="1" dirty="0" smtClean="0"/>
              <a:t> </a:t>
            </a:r>
            <a:r>
              <a:rPr lang="uk-UA" b="1" dirty="0" err="1" smtClean="0"/>
              <a:t>украинская</a:t>
            </a:r>
            <a:r>
              <a:rPr lang="uk-UA" b="1" dirty="0" smtClean="0"/>
              <a:t> </a:t>
            </a:r>
            <a:r>
              <a:rPr lang="uk-UA" b="1" dirty="0" err="1" smtClean="0"/>
              <a:t>модификация</a:t>
            </a:r>
            <a:r>
              <a:rPr lang="uk-UA" b="1" dirty="0" smtClean="0"/>
              <a:t> Лебедя", "наша и ваша Наташа", "страшилка", "</a:t>
            </a:r>
            <a:r>
              <a:rPr lang="uk-UA" b="1" dirty="0" err="1" smtClean="0"/>
              <a:t>громкоговоритель</a:t>
            </a:r>
            <a:r>
              <a:rPr lang="uk-UA" b="1" dirty="0" smtClean="0"/>
              <a:t> </a:t>
            </a:r>
            <a:r>
              <a:rPr lang="uk-UA" b="1" dirty="0" err="1" smtClean="0"/>
              <a:t>Администрации</a:t>
            </a:r>
            <a:r>
              <a:rPr lang="uk-UA" b="1" dirty="0" smtClean="0"/>
              <a:t> Президента, </a:t>
            </a:r>
            <a:r>
              <a:rPr lang="uk-UA" b="1" dirty="0" err="1" smtClean="0"/>
              <a:t>исполняющий</a:t>
            </a:r>
            <a:r>
              <a:rPr lang="uk-UA" b="1" dirty="0" smtClean="0"/>
              <a:t> роль </a:t>
            </a:r>
            <a:r>
              <a:rPr lang="uk-UA" b="1" dirty="0" err="1" smtClean="0"/>
              <a:t>Жириновского</a:t>
            </a:r>
            <a:r>
              <a:rPr lang="uk-UA" b="1" dirty="0" smtClean="0"/>
              <a:t> в </a:t>
            </a:r>
            <a:r>
              <a:rPr lang="uk-UA" b="1" dirty="0" err="1" smtClean="0"/>
              <a:t>Украине</a:t>
            </a:r>
            <a:r>
              <a:rPr lang="uk-UA" b="1" dirty="0" smtClean="0"/>
              <a:t>", є оціночними судженнями, використаними в ході політичної риторики, і не підлягають доведенню.</a:t>
            </a:r>
            <a:r>
              <a:rPr lang="uk-UA" dirty="0" smtClean="0"/>
              <a:t> Хоча національні суди встановили, що зазначені твердження завдали шкоди публічному і приватному життю п. Вітренко, Суд завважує, що скарга обмежувалася лише шкодою, яка нібито була спричинена її репутації як депутата (параграф 13 вище). Крім того, контекст статті чітко стосувався її професійної діяльності.</a:t>
            </a:r>
          </a:p>
          <a:p>
            <a:pPr algn="just"/>
            <a:r>
              <a:rPr lang="uk-UA" dirty="0" smtClean="0"/>
              <a:t>Суд вважає, що публікації містили </a:t>
            </a:r>
            <a:r>
              <a:rPr lang="uk-UA" b="1" dirty="0" smtClean="0"/>
              <a:t>критику двох політиків, яка була викладена жорсткою, полемічною, саркастичною мовою. </a:t>
            </a:r>
            <a:r>
              <a:rPr lang="uk-UA" dirty="0" smtClean="0"/>
              <a:t>Немає  сумніву, що для позивачів вони були образливими і навіть шокуючими, Проте, обираючи свою професію, вони залишили себе відкритими для суворої критики і пильного нагляду; це той тягар, який політики мають прийняти в демократичному суспільстві.</a:t>
            </a:r>
            <a:endParaRPr lang="uk-UA" dirty="0"/>
          </a:p>
        </p:txBody>
      </p:sp>
    </p:spTree>
    <p:extLst>
      <p:ext uri="{BB962C8B-B14F-4D97-AF65-F5344CB8AC3E}">
        <p14:creationId xmlns:p14="http://schemas.microsoft.com/office/powerpoint/2010/main" val="40132588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Справа «ТОВ Інститут економічних реформ проти України»</a:t>
            </a:r>
            <a:br>
              <a:rPr lang="uk-UA" dirty="0" smtClean="0"/>
            </a:br>
            <a:r>
              <a:rPr lang="uk-UA" dirty="0" smtClean="0"/>
              <a:t>заява 61561/08, рішення від 02.06.2016 року</a:t>
            </a:r>
            <a:endParaRPr lang="ru-RU" dirty="0"/>
          </a:p>
        </p:txBody>
      </p:sp>
      <p:sp>
        <p:nvSpPr>
          <p:cNvPr id="3" name="Объект 2"/>
          <p:cNvSpPr>
            <a:spLocks noGrp="1"/>
          </p:cNvSpPr>
          <p:nvPr>
            <p:ph idx="1"/>
          </p:nvPr>
        </p:nvSpPr>
        <p:spPr>
          <a:xfrm>
            <a:off x="581192" y="2180496"/>
            <a:ext cx="11029615" cy="4303431"/>
          </a:xfrm>
        </p:spPr>
        <p:txBody>
          <a:bodyPr>
            <a:normAutofit lnSpcReduction="10000"/>
          </a:bodyPr>
          <a:lstStyle/>
          <a:p>
            <a:pPr marL="0" indent="0">
              <a:buNone/>
            </a:pPr>
            <a:r>
              <a:rPr lang="uk-UA" dirty="0" smtClean="0"/>
              <a:t>Ця справа відома як справа за позовом Г. Герман до газети «Вечірні Вісті» (ВВ). Вона стосувалась статті Ігоря </a:t>
            </a:r>
            <a:r>
              <a:rPr lang="uk-UA" dirty="0" err="1" smtClean="0"/>
              <a:t>Ткаленка</a:t>
            </a:r>
            <a:r>
              <a:rPr lang="uk-UA" dirty="0" smtClean="0"/>
              <a:t> «</a:t>
            </a:r>
            <a:r>
              <a:rPr lang="ru-RU" dirty="0"/>
              <a:t>«Как я стал жертвой демагогов</a:t>
            </a:r>
            <a:r>
              <a:rPr lang="ru-RU" dirty="0" smtClean="0"/>
              <a:t>».</a:t>
            </a:r>
            <a:endParaRPr lang="uk-UA" dirty="0" smtClean="0"/>
          </a:p>
          <a:p>
            <a:pPr marL="0" indent="0">
              <a:buNone/>
            </a:pPr>
            <a:r>
              <a:rPr lang="uk-UA" dirty="0" smtClean="0"/>
              <a:t>Печерський районний суд м. Києва у своєму рішенні від 18.12.2007 року визнав наступні висловлювання недостовірними:</a:t>
            </a:r>
          </a:p>
          <a:p>
            <a:pPr marL="0" indent="0">
              <a:buNone/>
            </a:pPr>
            <a:r>
              <a:rPr lang="ru-RU" i="1" dirty="0">
                <a:solidFill>
                  <a:schemeClr val="accent6"/>
                </a:solidFill>
              </a:rPr>
              <a:t>«Не каждому Янукович даст квартиру в Киеве. Мало у нас таких звезд, как Анна Герман, которые стоят, как квартира в Киеве</a:t>
            </a:r>
            <a:r>
              <a:rPr lang="ru-RU" i="1" dirty="0" smtClean="0">
                <a:solidFill>
                  <a:schemeClr val="accent6"/>
                </a:solidFill>
              </a:rPr>
              <a:t>».</a:t>
            </a:r>
            <a:endParaRPr lang="uk-UA" i="1" dirty="0" smtClean="0">
              <a:solidFill>
                <a:schemeClr val="accent6"/>
              </a:solidFill>
            </a:endParaRPr>
          </a:p>
          <a:p>
            <a:pPr marL="0" indent="0">
              <a:buNone/>
            </a:pPr>
            <a:r>
              <a:rPr lang="uk-UA" dirty="0" smtClean="0"/>
              <a:t>ЕСПЛ в своєму рішенні зазначив, що:</a:t>
            </a:r>
          </a:p>
          <a:p>
            <a:pPr algn="just">
              <a:buFontTx/>
              <a:buChar char="-"/>
            </a:pPr>
            <a:r>
              <a:rPr lang="uk-UA" dirty="0" smtClean="0"/>
              <a:t>Розмежовуючи факти та оціночні судження, потрібно оцінювати публікацію загалом, зважаючи на контекст, в якому вжито спірні висловлювання;</a:t>
            </a:r>
          </a:p>
          <a:p>
            <a:pPr algn="just">
              <a:buFontTx/>
              <a:buChar char="-"/>
            </a:pPr>
            <a:r>
              <a:rPr lang="uk-UA" dirty="0" smtClean="0"/>
              <a:t>Звернув увагу на сатиричний та іронічний тон публікації, зазначивши, що журналіст не перевищив дозволені межі перебільшення та провокації.</a:t>
            </a:r>
          </a:p>
          <a:p>
            <a:pPr algn="just">
              <a:buFontTx/>
              <a:buChar char="-"/>
            </a:pPr>
            <a:r>
              <a:rPr lang="uk-UA" dirty="0" smtClean="0"/>
              <a:t>Дійшов висновку, що українські суди хоч і намагались, проте не розмежували факти та оціночні судження, а тому встановив порушення статті 10 Конвенції.</a:t>
            </a:r>
          </a:p>
          <a:p>
            <a:pPr>
              <a:buFontTx/>
              <a:buChar char="-"/>
            </a:pPr>
            <a:endParaRPr lang="ru-RU" dirty="0"/>
          </a:p>
        </p:txBody>
      </p:sp>
    </p:spTree>
    <p:extLst>
      <p:ext uri="{BB962C8B-B14F-4D97-AF65-F5344CB8AC3E}">
        <p14:creationId xmlns:p14="http://schemas.microsoft.com/office/powerpoint/2010/main" val="42443005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smtClean="0"/>
              <a:t>Справа «Газета Україна-центр проти України»,</a:t>
            </a:r>
            <a:br>
              <a:rPr lang="uk-UA" dirty="0" smtClean="0"/>
            </a:br>
            <a:r>
              <a:rPr lang="uk-UA" dirty="0" smtClean="0"/>
              <a:t>заява № 16695/04 , рішення від 15.07.2010 року</a:t>
            </a:r>
            <a:endParaRPr lang="ru-RU" dirty="0"/>
          </a:p>
        </p:txBody>
      </p:sp>
      <p:sp>
        <p:nvSpPr>
          <p:cNvPr id="3" name="Объект 2"/>
          <p:cNvSpPr>
            <a:spLocks noGrp="1"/>
          </p:cNvSpPr>
          <p:nvPr>
            <p:ph idx="1"/>
          </p:nvPr>
        </p:nvSpPr>
        <p:spPr>
          <a:xfrm>
            <a:off x="317500" y="2180496"/>
            <a:ext cx="11658600" cy="4283804"/>
          </a:xfrm>
        </p:spPr>
        <p:txBody>
          <a:bodyPr>
            <a:noAutofit/>
          </a:bodyPr>
          <a:lstStyle/>
          <a:p>
            <a:pPr algn="just"/>
            <a:r>
              <a:rPr lang="uk-UA" dirty="0" smtClean="0"/>
              <a:t>Під час прес-конференції місцевий журналіст м. Кіровограда, пан М., звинуватив одного з кандидатів, пана Я., у замовленні його вбивства за 5 тисяч доларів США. </a:t>
            </a:r>
            <a:r>
              <a:rPr lang="uk-UA" dirty="0" err="1" smtClean="0"/>
              <a:t>Текстово</a:t>
            </a:r>
            <a:r>
              <a:rPr lang="uk-UA" dirty="0" smtClean="0"/>
              <a:t> звинувачення, висунуте паном М., як було пізніше встановлено національними судами, містило таке: </a:t>
            </a:r>
          </a:p>
          <a:p>
            <a:pPr algn="just"/>
            <a:r>
              <a:rPr lang="uk-UA" dirty="0" smtClean="0"/>
              <a:t>"</a:t>
            </a:r>
            <a:r>
              <a:rPr lang="uk-UA" i="1" dirty="0" smtClean="0">
                <a:solidFill>
                  <a:schemeClr val="accent6"/>
                </a:solidFill>
              </a:rPr>
              <a:t>Він [пан Я.] поїхав до свого товариша, одного відомого у нас у місті політика, поки що я не буду називати, але якщо треба ми потім дамо [його ім'я], є фактаж. За його проханням той дав 5 тисяч доларів своїх коштів начальнику своєї служби охорони, і сказав таку річ, що для мене треба зарезервувати місце в морзі. На сьогодні мене вже "замовили" за 5 тисяч доларів США. Хто замовив? Я кажу: "пан Я. [повне ім'я], я заявляю це офіційно"</a:t>
            </a:r>
            <a:r>
              <a:rPr lang="uk-UA" i="1" dirty="0" smtClean="0"/>
              <a:t>.</a:t>
            </a:r>
            <a:r>
              <a:rPr lang="uk-UA" dirty="0" smtClean="0"/>
              <a:t> </a:t>
            </a:r>
          </a:p>
          <a:p>
            <a:pPr algn="just"/>
            <a:r>
              <a:rPr lang="uk-UA" dirty="0" smtClean="0"/>
              <a:t>14 червня 2002 року газета опублікувала статтю під заголовком "Столичні гастролі", в якій були описані вищезгадані прес-конференції, що проводились 12 червня 2002 року. Серед іншого, стаття містила такий абзац: </a:t>
            </a:r>
          </a:p>
          <a:p>
            <a:pPr algn="just"/>
            <a:r>
              <a:rPr lang="uk-UA" dirty="0" smtClean="0"/>
              <a:t>"[</a:t>
            </a:r>
            <a:r>
              <a:rPr lang="uk-UA" i="1" dirty="0" smtClean="0">
                <a:solidFill>
                  <a:schemeClr val="accent6"/>
                </a:solidFill>
              </a:rPr>
              <a:t>Пан] М. звинуватив [пана] Я. в "замовленні його вбивства" і навіть назвав суму "замовлення" - 5 тисяч доларів США. Журналіст повідомив, що з метою забезпечення безпеки вивіз свою сім'ю за межі області. За його словами всі четверо журналістів - учасників прес-конференції звернулися до Генеральної прокуратури, Служби безпеки та МВС з приводу погроз на їхню адресу. Він також зазначив, що вони мають докази тиску на них</a:t>
            </a:r>
            <a:r>
              <a:rPr lang="uk-UA" dirty="0" smtClean="0">
                <a:solidFill>
                  <a:schemeClr val="accent6"/>
                </a:solidFill>
              </a:rPr>
              <a:t>"</a:t>
            </a:r>
            <a:br>
              <a:rPr lang="uk-UA" dirty="0" smtClean="0">
                <a:solidFill>
                  <a:schemeClr val="accent6"/>
                </a:solidFill>
              </a:rPr>
            </a:br>
            <a:endParaRPr lang="uk-UA" dirty="0">
              <a:solidFill>
                <a:schemeClr val="accent6"/>
              </a:solidFill>
            </a:endParaRPr>
          </a:p>
        </p:txBody>
      </p:sp>
    </p:spTree>
    <p:extLst>
      <p:ext uri="{BB962C8B-B14F-4D97-AF65-F5344CB8AC3E}">
        <p14:creationId xmlns:p14="http://schemas.microsoft.com/office/powerpoint/2010/main" val="3494709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a:t>Справа «Газета Україна-центр проти України», </a:t>
            </a:r>
            <a:r>
              <a:rPr lang="uk-UA" dirty="0" smtClean="0"/>
              <a:t/>
            </a:r>
            <a:br>
              <a:rPr lang="uk-UA" dirty="0" smtClean="0"/>
            </a:br>
            <a:r>
              <a:rPr lang="uk-UA" dirty="0" smtClean="0"/>
              <a:t>Рішення українських судів</a:t>
            </a:r>
            <a:endParaRPr lang="ru-RU" dirty="0"/>
          </a:p>
        </p:txBody>
      </p:sp>
      <p:sp>
        <p:nvSpPr>
          <p:cNvPr id="3" name="Объект 2"/>
          <p:cNvSpPr>
            <a:spLocks noGrp="1"/>
          </p:cNvSpPr>
          <p:nvPr>
            <p:ph idx="1"/>
          </p:nvPr>
        </p:nvSpPr>
        <p:spPr/>
        <p:txBody>
          <a:bodyPr>
            <a:normAutofit/>
          </a:bodyPr>
          <a:lstStyle/>
          <a:p>
            <a:pPr algn="just"/>
            <a:r>
              <a:rPr lang="uk-UA" sz="2000" dirty="0" smtClean="0"/>
              <a:t>10 грудня 2002 року суддя Ленінського суду пані Б., розглядаючи справу одноособово, встановила, що звинувачення, висунуті паном М. та підприємством-заявником про те, що пан Я. замовив вбивство пана М., не відповідали презумпції невинуватості, гарантованій Конституцією України. Відповідачі не довели в суді, що розповсюджена інформація відповідала дійсності. </a:t>
            </a:r>
          </a:p>
          <a:p>
            <a:pPr algn="just"/>
            <a:r>
              <a:rPr lang="uk-UA" sz="2000" dirty="0" smtClean="0"/>
              <a:t>Суд визнав фразу зі статті підприємства-заявника: </a:t>
            </a:r>
          </a:p>
          <a:p>
            <a:pPr algn="just"/>
            <a:r>
              <a:rPr lang="uk-UA" sz="2000" i="1" dirty="0" smtClean="0"/>
              <a:t>"[Пан] М. звинуватив [пана] В.Я. у "замовленні його вбивства" і навіть назвав суму "замовлення" - 5 тисяч доларів США" </a:t>
            </a:r>
            <a:r>
              <a:rPr lang="uk-UA" sz="2000" b="1" dirty="0" err="1" smtClean="0"/>
              <a:t>дискредитуючою</a:t>
            </a:r>
            <a:r>
              <a:rPr lang="uk-UA" sz="2000" b="1" dirty="0" smtClean="0"/>
              <a:t> та такою, що не відповідає дійсності.</a:t>
            </a:r>
            <a:endParaRPr lang="uk-UA" sz="2000" b="1" dirty="0"/>
          </a:p>
        </p:txBody>
      </p:sp>
    </p:spTree>
    <p:extLst>
      <p:ext uri="{BB962C8B-B14F-4D97-AF65-F5344CB8AC3E}">
        <p14:creationId xmlns:p14="http://schemas.microsoft.com/office/powerpoint/2010/main" val="17871305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dirty="0"/>
              <a:t>Справа «Газета Україна-центр проти України», </a:t>
            </a:r>
            <a:r>
              <a:rPr lang="uk-UA" dirty="0" smtClean="0"/>
              <a:t/>
            </a:r>
            <a:br>
              <a:rPr lang="uk-UA" dirty="0" smtClean="0"/>
            </a:br>
            <a:r>
              <a:rPr lang="uk-UA" dirty="0" smtClean="0"/>
              <a:t>Рішення ЄСПЛ</a:t>
            </a:r>
            <a:endParaRPr lang="ru-RU" dirty="0"/>
          </a:p>
        </p:txBody>
      </p:sp>
      <p:sp>
        <p:nvSpPr>
          <p:cNvPr id="3" name="Объект 2"/>
          <p:cNvSpPr>
            <a:spLocks noGrp="1"/>
          </p:cNvSpPr>
          <p:nvPr>
            <p:ph idx="1"/>
          </p:nvPr>
        </p:nvSpPr>
        <p:spPr>
          <a:xfrm>
            <a:off x="581192" y="2180496"/>
            <a:ext cx="11029615" cy="4474304"/>
          </a:xfrm>
        </p:spPr>
        <p:txBody>
          <a:bodyPr>
            <a:normAutofit/>
          </a:bodyPr>
          <a:lstStyle/>
          <a:p>
            <a:pPr algn="just"/>
            <a:r>
              <a:rPr lang="uk-UA" dirty="0" smtClean="0"/>
              <a:t>Повідомлення новин, засноване на інтерв'ю або відтворенні  висловлювань інших осіб, відредагованих чи ні,</a:t>
            </a:r>
            <a:r>
              <a:rPr lang="ru-RU" dirty="0" smtClean="0"/>
              <a:t> </a:t>
            </a:r>
            <a:r>
              <a:rPr lang="ru-RU" dirty="0"/>
              <a:t>становить один </a:t>
            </a:r>
            <a:r>
              <a:rPr lang="uk-UA" dirty="0" smtClean="0"/>
              <a:t>з найбільш важливих засобів, за допомогою яких преса може  відігравати свою важливу </a:t>
            </a:r>
            <a:r>
              <a:rPr lang="ru-RU" dirty="0" smtClean="0"/>
              <a:t>роль "</a:t>
            </a:r>
            <a:r>
              <a:rPr lang="uk-UA" dirty="0" smtClean="0"/>
              <a:t>сторожового пса суспільства</a:t>
            </a:r>
            <a:r>
              <a:rPr lang="ru-RU" dirty="0" smtClean="0"/>
              <a:t>"</a:t>
            </a:r>
            <a:r>
              <a:rPr lang="en-US" dirty="0" smtClean="0"/>
              <a:t>. </a:t>
            </a:r>
            <a:r>
              <a:rPr lang="ru-RU" dirty="0"/>
              <a:t>У таких справах </a:t>
            </a:r>
            <a:r>
              <a:rPr lang="uk-UA" dirty="0" smtClean="0"/>
              <a:t>слід розрізняти ситуації, коли такі висловлювання належали журналісту, і коли були цитатою висловлювання іншої особи, оскільки покарання журналіста за участь  у розповсюдженні висловлювань інших осіб буде суттєво заважати пресі сприяти обговоренню питань суспільного значення</a:t>
            </a:r>
            <a:r>
              <a:rPr lang="ru-RU" dirty="0" smtClean="0"/>
              <a:t> </a:t>
            </a:r>
            <a:r>
              <a:rPr lang="ru-RU" dirty="0"/>
              <a:t>та не </a:t>
            </a:r>
            <a:r>
              <a:rPr lang="ru-RU" dirty="0" smtClean="0"/>
              <a:t>повинно </a:t>
            </a:r>
            <a:r>
              <a:rPr lang="uk-UA" dirty="0" smtClean="0"/>
              <a:t>розглядатись, якщо для іншого немає винятково вагомих  </a:t>
            </a:r>
            <a:r>
              <a:rPr lang="ru-RU" dirty="0" smtClean="0"/>
              <a:t>причин.</a:t>
            </a:r>
            <a:endParaRPr lang="uk-UA" dirty="0" smtClean="0"/>
          </a:p>
          <a:p>
            <a:pPr algn="just"/>
            <a:r>
              <a:rPr lang="ru-RU" dirty="0"/>
              <a:t>51. </a:t>
            </a:r>
            <a:r>
              <a:rPr lang="uk-UA" dirty="0" smtClean="0"/>
              <a:t>Суд зазначає, що твердження </a:t>
            </a:r>
            <a:r>
              <a:rPr lang="ru-RU" dirty="0" smtClean="0"/>
              <a:t>пана </a:t>
            </a:r>
            <a:r>
              <a:rPr lang="ru-RU" dirty="0"/>
              <a:t>М. </a:t>
            </a:r>
            <a:r>
              <a:rPr lang="uk-UA" dirty="0" smtClean="0"/>
              <a:t>були дуже серйозними. Підприємство-заявник повідомило, що це звинувачення було висунуте в </a:t>
            </a:r>
            <a:r>
              <a:rPr lang="uk-UA" b="1" dirty="0" smtClean="0"/>
              <a:t>контексті питання виборів </a:t>
            </a:r>
            <a:r>
              <a:rPr lang="uk-UA" dirty="0" smtClean="0"/>
              <a:t>міського голови м. Кіровограда, яке обговорювалося широким загалом. Крім того, </a:t>
            </a:r>
            <a:r>
              <a:rPr lang="uk-UA" b="1" dirty="0" smtClean="0"/>
              <a:t>уразливість журналістів, які пишуть статті на політичні теми, сама по собі викликала гострий суспільний інтерес</a:t>
            </a:r>
            <a:r>
              <a:rPr lang="uk-UA" dirty="0" smtClean="0"/>
              <a:t>, враховуючи, що, як було встановлено Судом у справі "Гонгадзе проти України", журналісти, які висвітлюють політичні проблемні теми, перебувають у вразливому становищі по відношенню </a:t>
            </a:r>
            <a:r>
              <a:rPr lang="ru-RU" dirty="0" smtClean="0"/>
              <a:t>(</a:t>
            </a:r>
            <a:r>
              <a:rPr lang="en-US" dirty="0"/>
              <a:t>vis-a-vis) </a:t>
            </a:r>
            <a:r>
              <a:rPr lang="ru-RU" dirty="0"/>
              <a:t>до </a:t>
            </a:r>
            <a:r>
              <a:rPr lang="uk-UA" dirty="0" smtClean="0"/>
              <a:t>представників влади (про що свідчить смерть 18 журналістів в Україні з 1991 року) (див. рішення у справі "Гонгадзе проти України</a:t>
            </a:r>
            <a:r>
              <a:rPr lang="ru-RU" dirty="0" smtClean="0"/>
              <a:t>" </a:t>
            </a:r>
            <a:r>
              <a:rPr lang="ru-RU" dirty="0"/>
              <a:t>( </a:t>
            </a:r>
            <a:r>
              <a:rPr lang="ru-RU" dirty="0">
                <a:hlinkClick r:id="rId2" action="ppaction://hlinkfile"/>
              </a:rPr>
              <a:t>980_420</a:t>
            </a:r>
            <a:r>
              <a:rPr lang="ru-RU" dirty="0"/>
              <a:t> ) (</a:t>
            </a:r>
            <a:r>
              <a:rPr lang="en-US" dirty="0" err="1"/>
              <a:t>Gongadze</a:t>
            </a:r>
            <a:r>
              <a:rPr lang="en-US" dirty="0"/>
              <a:t> v. </a:t>
            </a:r>
            <a:r>
              <a:rPr lang="en-US" dirty="0" smtClean="0"/>
              <a:t>Ukraine</a:t>
            </a:r>
            <a:r>
              <a:rPr lang="en-US" dirty="0"/>
              <a:t>), </a:t>
            </a:r>
            <a:r>
              <a:rPr lang="uk-UA" dirty="0" smtClean="0"/>
              <a:t>зазначене вище</a:t>
            </a:r>
            <a:r>
              <a:rPr lang="ru-RU" dirty="0" smtClean="0"/>
              <a:t>, </a:t>
            </a:r>
            <a:r>
              <a:rPr lang="ru-RU" dirty="0"/>
              <a:t>п. 168</a:t>
            </a:r>
            <a:r>
              <a:rPr lang="ru-RU" dirty="0" smtClean="0"/>
              <a:t>).</a:t>
            </a:r>
            <a:endParaRPr lang="ru-RU" i="1" dirty="0" smtClean="0"/>
          </a:p>
        </p:txBody>
      </p:sp>
    </p:spTree>
    <p:extLst>
      <p:ext uri="{BB962C8B-B14F-4D97-AF65-F5344CB8AC3E}">
        <p14:creationId xmlns:p14="http://schemas.microsoft.com/office/powerpoint/2010/main" val="3007910781"/>
      </p:ext>
    </p:extLst>
  </p:cSld>
  <p:clrMapOvr>
    <a:masterClrMapping/>
  </p:clrMapOvr>
</p:sld>
</file>

<file path=ppt/theme/theme1.xml><?xml version="1.0" encoding="utf-8"?>
<a:theme xmlns:a="http://schemas.openxmlformats.org/drawingml/2006/main" name="Дивиденд">
  <a:themeElements>
    <a:clrScheme name="Dividend">
      <a:dk1>
        <a:sysClr val="windowText" lastClr="000000"/>
      </a:dk1>
      <a:lt1>
        <a:sysClr val="window" lastClr="FFFFFF"/>
      </a:lt1>
      <a:dk2>
        <a:srgbClr val="3D3D3D"/>
      </a:dk2>
      <a:lt2>
        <a:srgbClr val="EBEBEB"/>
      </a:lt2>
      <a:accent1>
        <a:srgbClr val="4D1434"/>
      </a:accent1>
      <a:accent2>
        <a:srgbClr val="903163"/>
      </a:accent2>
      <a:accent3>
        <a:srgbClr val="B2324B"/>
      </a:accent3>
      <a:accent4>
        <a:srgbClr val="969FA7"/>
      </a:accent4>
      <a:accent5>
        <a:srgbClr val="66B1CE"/>
      </a:accent5>
      <a:accent6>
        <a:srgbClr val="40619D"/>
      </a:accent6>
      <a:hlink>
        <a:srgbClr val="828282"/>
      </a:hlink>
      <a:folHlink>
        <a:srgbClr val="A5A5A5"/>
      </a:folHlink>
    </a:clrScheme>
    <a:fontScheme name="Dividend">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Dividend">
      <a:fillStyleLst>
        <a:solidFill>
          <a:schemeClr val="phClr"/>
        </a:solidFill>
        <a:gradFill rotWithShape="1">
          <a:gsLst>
            <a:gs pos="0">
              <a:schemeClr val="phClr">
                <a:tint val="68000"/>
                <a:alpha val="90000"/>
                <a:lumMod val="100000"/>
              </a:schemeClr>
            </a:gs>
            <a:gs pos="100000">
              <a:schemeClr val="phClr">
                <a:tint val="90000"/>
                <a:lumMod val="95000"/>
              </a:schemeClr>
            </a:gs>
          </a:gsLst>
          <a:lin ang="5400000" scaled="1"/>
        </a:gradFill>
        <a:gradFill rotWithShape="1">
          <a:gsLst>
            <a:gs pos="0">
              <a:schemeClr val="phClr">
                <a:tint val="98000"/>
                <a:lumMod val="110000"/>
              </a:schemeClr>
            </a:gs>
            <a:gs pos="84000">
              <a:schemeClr val="phClr">
                <a:shade val="90000"/>
                <a:lumMod val="88000"/>
              </a:schemeClr>
            </a:gs>
          </a:gsLst>
          <a:lin ang="5400000" scaled="0"/>
        </a:gradFill>
      </a:fillStyleLst>
      <a:lnStyleLst>
        <a:ln w="12700" cap="rnd" cmpd="sng" algn="ctr">
          <a:solidFill>
            <a:schemeClr val="phClr">
              <a:lumMod val="90000"/>
            </a:schemeClr>
          </a:solidFill>
          <a:prstDash val="solid"/>
        </a:ln>
        <a:ln w="22225"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55000"/>
              </a:srgbClr>
            </a:outerShdw>
          </a:effectLst>
        </a:effectStyle>
        <a:effectStyle>
          <a:effectLst>
            <a:outerShdw blurRad="88900" dist="38100" dir="5040000" rotWithShape="0">
              <a:srgbClr val="000000">
                <a:alpha val="60000"/>
              </a:srgbClr>
            </a:outerShdw>
          </a:effectLst>
          <a:scene3d>
            <a:camera prst="orthographicFront">
              <a:rot lat="0" lon="0" rev="0"/>
            </a:camera>
            <a:lightRig rig="threePt" dir="tl">
              <a:rot lat="0" lon="0" rev="1200000"/>
            </a:lightRig>
          </a:scene3d>
          <a:sp3d>
            <a:bevelT w="38100" h="50800"/>
          </a:sp3d>
        </a:effectStyle>
      </a:effectStyleLst>
      <a:bgFillStyleLst>
        <a:solidFill>
          <a:schemeClr val="phClr"/>
        </a:solidFill>
        <a:gradFill rotWithShape="1">
          <a:gsLst>
            <a:gs pos="0">
              <a:schemeClr val="phClr">
                <a:tint val="90000"/>
                <a:lumMod val="110000"/>
              </a:schemeClr>
            </a:gs>
            <a:gs pos="88000">
              <a:schemeClr val="phClr">
                <a:shade val="94000"/>
                <a:satMod val="110000"/>
                <a:lumMod val="88000"/>
              </a:schemeClr>
            </a:gs>
          </a:gsLst>
          <a:lin ang="5400000" scaled="0"/>
        </a:gradFill>
        <a:gradFill rotWithShape="1">
          <a:gsLst>
            <a:gs pos="0">
              <a:schemeClr val="phClr">
                <a:tint val="90000"/>
                <a:lumMod val="110000"/>
              </a:schemeClr>
            </a:gs>
            <a:gs pos="100000">
              <a:schemeClr val="phClr">
                <a:shade val="98000"/>
                <a:satMod val="110000"/>
                <a:lumMod val="8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Dividend" id="{9697A71B-4AB7-4A1A-BD5B-BB2D22835B57}" vid="{C21699FF-00E4-43C8-BBCC-D7E5536C3717}"/>
    </a:ext>
  </a:extLst>
</a:theme>
</file>

<file path=docProps/app.xml><?xml version="1.0" encoding="utf-8"?>
<Properties xmlns="http://schemas.openxmlformats.org/officeDocument/2006/extended-properties" xmlns:vt="http://schemas.openxmlformats.org/officeDocument/2006/docPropsVTypes">
  <Template>TM03457464[[fn=Дивиденд]]</Template>
  <TotalTime>1956</TotalTime>
  <Words>4369</Words>
  <Application>Microsoft Office PowerPoint</Application>
  <PresentationFormat>Широкоэкранный</PresentationFormat>
  <Paragraphs>120</Paragraphs>
  <Slides>30</Slides>
  <Notes>0</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30</vt:i4>
      </vt:variant>
    </vt:vector>
  </HeadingPairs>
  <TitlesOfParts>
    <vt:vector size="37" baseType="lpstr">
      <vt:lpstr>Arial</vt:lpstr>
      <vt:lpstr>Corbel</vt:lpstr>
      <vt:lpstr>Corbel (Основной текст)</vt:lpstr>
      <vt:lpstr>Gill Sans MT</vt:lpstr>
      <vt:lpstr>Times New Roman</vt:lpstr>
      <vt:lpstr>Wingdings 2</vt:lpstr>
      <vt:lpstr>Дивиденд</vt:lpstr>
      <vt:lpstr>Стаття 10 (Свобода вираження поглядів) Європейської конвенції з прав людини та практика Європейського Суду з прав людини щодо України</vt:lpstr>
      <vt:lpstr>Європейська КОНВЕНЦІЯ про захист прав людини і основоположних свобод </vt:lpstr>
      <vt:lpstr>Справа "Українська Прес-Група" проти України"  Заява N 72713/01, рішення від 29.03.2005 року</vt:lpstr>
      <vt:lpstr>Справа "Українська Прес-Група" проти України"  Заява N 72713/01, рішення від 29.03.2005 року</vt:lpstr>
      <vt:lpstr>Справа "Українська Прес-Група" проти України"  Заява N 72713/01, рішення від 29.03.2005 року</vt:lpstr>
      <vt:lpstr>Справа «ТОВ Інститут економічних реформ проти України» заява 61561/08, рішення від 02.06.2016 року</vt:lpstr>
      <vt:lpstr>Справа «Газета Україна-центр проти України», заява № 16695/04 , рішення від 15.07.2010 року</vt:lpstr>
      <vt:lpstr>Справа «Газета Україна-центр проти України»,  Рішення українських судів</vt:lpstr>
      <vt:lpstr>Справа «Газета Україна-центр проти України»,  Рішення ЄСПЛ</vt:lpstr>
      <vt:lpstr>Справа «Газета Україна-центр проти України»,  Рішення ЄСПЛ</vt:lpstr>
      <vt:lpstr>Справа «Редакція газети «Правоє дело» та Штекель проти України»  Заява № 33014/05, рішення від 05.05.2011</vt:lpstr>
      <vt:lpstr>Справа «Редакція газети «Правоє дело» та Штекель проти України»  Заява № 33014/05, рішення від 05.05.2011</vt:lpstr>
      <vt:lpstr>Справа «Редакція газети «Правоє дело» та Штекель проти України»  Рішення українських судів:</vt:lpstr>
      <vt:lpstr>Справа «Редакція газети «Правоє дело» та Штекель проти України»  З Рішення ЕСПЛ, яким встановлено порушення статті 10 Конвенції:</vt:lpstr>
      <vt:lpstr>Справа «Редакція газети «Правоє дело» та Штекель проти України»  З Рішення ЕСПЛ, яким встановлено порушення статті 10 Конвенції:</vt:lpstr>
      <vt:lpstr>Справа «Швидка проти України»  Заява № 17888/12, рішення від 30.10.2014</vt:lpstr>
      <vt:lpstr>Справа «Швидка проти України»  з рішення ЕСПЛ:</vt:lpstr>
      <vt:lpstr>Справа «Швидка проти України»  з рішення ЕСПЛ:</vt:lpstr>
      <vt:lpstr>Декілька слів щодо презумпції невинуватості особи</vt:lpstr>
      <vt:lpstr>Презентация PowerPoint</vt:lpstr>
      <vt:lpstr>Із тексту статті: http://mvs.gov.ua/mvs/control/main/uk/publish/article/967009</vt:lpstr>
      <vt:lpstr>Практика ЄСПЛ.  Справа Шагін проти України, від 10 вересня 2009 р.</vt:lpstr>
      <vt:lpstr>Шагін проти України: прес конференції посадових осіб </vt:lpstr>
      <vt:lpstr>Заяви посадових осіб для журналістів  зроблені 10 травня 2000 р. </vt:lpstr>
      <vt:lpstr>Справа Шагін проти України: оцінка Суду</vt:lpstr>
      <vt:lpstr>Справа Шагін проти України: оцінка Суду</vt:lpstr>
      <vt:lpstr>Шагін проти України: оцінка суду</vt:lpstr>
      <vt:lpstr>Презентация PowerPoint</vt:lpstr>
      <vt:lpstr>І знову до українських реалій</vt:lpstr>
      <vt:lpstr>Дякую за увагу!</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Стаття 10 (Свобода вираження поглядів) Європейської конвенції з прав людини та практика Європейського Суду з прав людини щодо України</dc:title>
  <dc:creator>Liudmyla Opryshko</dc:creator>
  <cp:lastModifiedBy>admin</cp:lastModifiedBy>
  <cp:revision>86</cp:revision>
  <dcterms:created xsi:type="dcterms:W3CDTF">2017-03-22T14:15:19Z</dcterms:created>
  <dcterms:modified xsi:type="dcterms:W3CDTF">2017-05-19T19:56:29Z</dcterms:modified>
</cp:coreProperties>
</file>