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8"/>
  </p:notesMasterIdLst>
  <p:sldIdLst>
    <p:sldId id="256" r:id="rId2"/>
    <p:sldId id="270" r:id="rId3"/>
    <p:sldId id="271" r:id="rId4"/>
    <p:sldId id="272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x="9144000" cy="5143500" type="screen16x9"/>
  <p:notesSz cx="6858000" cy="9144000"/>
  <p:embeddedFontLst>
    <p:embeddedFont>
      <p:font typeface="Roboto" panose="020B060402020202020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96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547817321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Shape 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75261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681349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499490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516102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42178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Shape 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7256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533666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Shape 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7631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238340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Shape 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67082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595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Shape 1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787658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479245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" name="Shape 11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name="adj" fmla="val 16667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13" name="Shape 13"/>
          <p:cNvSpPr txBox="1">
            <a:spLocks noGrp="1"/>
          </p:cNvSpPr>
          <p:nvPr>
            <p:ph type="subTitle" idx="1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4" name="Shape 1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bg>
      <p:bgPr>
        <a:solidFill>
          <a:schemeClr val="accent4"/>
        </a:solidFill>
        <a:effectLst/>
      </p:bgPr>
    </p:bg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 txBox="1">
            <a:spLocks noGrp="1"/>
          </p:cNvSpPr>
          <p:nvPr>
            <p:ph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buClr>
                <a:schemeClr val="dk2"/>
              </a:buClr>
              <a:buSzPct val="100000"/>
              <a:defRPr sz="12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0" name="Shape 6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bg>
      <p:bgPr>
        <a:solidFill>
          <a:schemeClr val="accent4"/>
        </a:solidFill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 txBox="1">
            <a:spLocks noGrp="1"/>
          </p:cNvSpPr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200"/>
            </a:lvl1pPr>
            <a:lvl2pPr lvl="1">
              <a:spcBef>
                <a:spcPts val="0"/>
              </a:spcBef>
              <a:buSzPct val="100000"/>
              <a:defRPr sz="4200"/>
            </a:lvl2pPr>
            <a:lvl3pPr lvl="2">
              <a:spcBef>
                <a:spcPts val="0"/>
              </a:spcBef>
              <a:buSzPct val="100000"/>
              <a:defRPr sz="4200"/>
            </a:lvl3pPr>
            <a:lvl4pPr lvl="3">
              <a:spcBef>
                <a:spcPts val="0"/>
              </a:spcBef>
              <a:buSzPct val="100000"/>
              <a:defRPr sz="4200"/>
            </a:lvl4pPr>
            <a:lvl5pPr lvl="4">
              <a:spcBef>
                <a:spcPts val="0"/>
              </a:spcBef>
              <a:buSzPct val="100000"/>
              <a:defRPr sz="4200"/>
            </a:lvl5pPr>
            <a:lvl6pPr lvl="5">
              <a:spcBef>
                <a:spcPts val="0"/>
              </a:spcBef>
              <a:buSzPct val="100000"/>
              <a:defRPr sz="4200"/>
            </a:lvl6pPr>
            <a:lvl7pPr lvl="6">
              <a:spcBef>
                <a:spcPts val="0"/>
              </a:spcBef>
              <a:buSzPct val="100000"/>
              <a:defRPr sz="4200"/>
            </a:lvl7pPr>
            <a:lvl8pPr lvl="7">
              <a:spcBef>
                <a:spcPts val="0"/>
              </a:spcBef>
              <a:buSzPct val="100000"/>
              <a:defRPr sz="4200"/>
            </a:lvl8pPr>
            <a:lvl9pPr lvl="8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17" name="Shape 17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>
                <a:solidFill>
                  <a:schemeClr val="lt1"/>
                </a:solidFill>
              </a:rPr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" name="Shape 20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/>
        </p:nvSpPr>
        <p:spPr>
          <a:xfrm rot="10800000" flipH="1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6" name="Shape 26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3999900" cy="27101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2"/>
          </p:nvPr>
        </p:nvSpPr>
        <p:spPr>
          <a:xfrm>
            <a:off x="4694250" y="1919075"/>
            <a:ext cx="3999900" cy="27101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/>
        </p:nvSpPr>
        <p:spPr>
          <a:xfrm rot="10800000" flipH="1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3" name="Shape 33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1800"/>
            </a:lvl1pPr>
            <a:lvl2pPr lvl="1">
              <a:spcBef>
                <a:spcPts val="0"/>
              </a:spcBef>
              <a:buSzPct val="100000"/>
              <a:defRPr sz="1800"/>
            </a:lvl2pPr>
            <a:lvl3pPr lvl="2">
              <a:spcBef>
                <a:spcPts val="0"/>
              </a:spcBef>
              <a:buSzPct val="100000"/>
              <a:defRPr sz="1800"/>
            </a:lvl3pPr>
            <a:lvl4pPr lvl="3">
              <a:spcBef>
                <a:spcPts val="0"/>
              </a:spcBef>
              <a:buSzPct val="100000"/>
              <a:defRPr sz="1800"/>
            </a:lvl4pPr>
            <a:lvl5pPr lvl="4">
              <a:spcBef>
                <a:spcPts val="0"/>
              </a:spcBef>
              <a:buSzPct val="100000"/>
              <a:defRPr sz="1800"/>
            </a:lvl5pPr>
            <a:lvl6pPr lvl="5">
              <a:spcBef>
                <a:spcPts val="0"/>
              </a:spcBef>
              <a:buSzPct val="100000"/>
              <a:defRPr sz="1800"/>
            </a:lvl6pPr>
            <a:lvl7pPr lvl="6">
              <a:spcBef>
                <a:spcPts val="0"/>
              </a:spcBef>
              <a:buSzPct val="100000"/>
              <a:defRPr sz="1800"/>
            </a:lvl7pPr>
            <a:lvl8pPr lvl="7">
              <a:spcBef>
                <a:spcPts val="0"/>
              </a:spcBef>
              <a:buSzPct val="100000"/>
              <a:defRPr sz="1800"/>
            </a:lvl8pPr>
            <a:lvl9pPr lvl="8">
              <a:spcBef>
                <a:spcPts val="0"/>
              </a:spcBef>
              <a:buSzPct val="100000"/>
              <a:defRPr sz="1800"/>
            </a:lvl9pPr>
          </a:lstStyle>
          <a:p>
            <a:endParaRPr/>
          </a:p>
        </p:txBody>
      </p:sp>
      <p:sp>
        <p:nvSpPr>
          <p:cNvPr id="35" name="Shape 35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 txBox="1"/>
          <p:nvPr/>
        </p:nvSpPr>
        <p:spPr>
          <a:xfrm rot="10800000" flipH="1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8" name="Shape 38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title"/>
          </p:nvPr>
        </p:nvSpPr>
        <p:spPr>
          <a:xfrm>
            <a:off x="226077" y="357800"/>
            <a:ext cx="2808000" cy="953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body" idx="1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defRPr sz="12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6000"/>
            </a:lvl1pPr>
            <a:lvl2pPr lvl="1">
              <a:spcBef>
                <a:spcPts val="0"/>
              </a:spcBef>
              <a:buSzPct val="100000"/>
              <a:defRPr sz="6000"/>
            </a:lvl2pPr>
            <a:lvl3pPr lvl="2">
              <a:spcBef>
                <a:spcPts val="0"/>
              </a:spcBef>
              <a:buSzPct val="100000"/>
              <a:defRPr sz="6000"/>
            </a:lvl3pPr>
            <a:lvl4pPr lvl="3">
              <a:spcBef>
                <a:spcPts val="0"/>
              </a:spcBef>
              <a:buSzPct val="100000"/>
              <a:defRPr sz="6000"/>
            </a:lvl4pPr>
            <a:lvl5pPr lvl="4">
              <a:spcBef>
                <a:spcPts val="0"/>
              </a:spcBef>
              <a:buSzPct val="100000"/>
              <a:defRPr sz="6000"/>
            </a:lvl5pPr>
            <a:lvl6pPr lvl="5">
              <a:spcBef>
                <a:spcPts val="0"/>
              </a:spcBef>
              <a:buSzPct val="100000"/>
              <a:defRPr sz="6000"/>
            </a:lvl6pPr>
            <a:lvl7pPr lvl="6">
              <a:spcBef>
                <a:spcPts val="0"/>
              </a:spcBef>
              <a:buSzPct val="100000"/>
              <a:defRPr sz="6000"/>
            </a:lvl7pPr>
            <a:lvl8pPr lvl="7">
              <a:spcBef>
                <a:spcPts val="0"/>
              </a:spcBef>
              <a:buSzPct val="100000"/>
              <a:defRPr sz="6000"/>
            </a:lvl8pPr>
            <a:lvl9pPr lvl="8">
              <a:spcBef>
                <a:spcPts val="0"/>
              </a:spcBef>
              <a:buSzPct val="100000"/>
              <a:defRPr sz="6000"/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>
                <a:solidFill>
                  <a:schemeClr val="lt1"/>
                </a:solidFill>
              </a:rPr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7" name="Shape 47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48" name="Shape 48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buClr>
                <a:schemeClr val="dk2"/>
              </a:buClr>
              <a:buSzPct val="100000"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49" name="Shape 49"/>
          <p:cNvSpPr txBox="1">
            <a:spLocks noGrp="1"/>
          </p:cNvSpPr>
          <p:nvPr>
            <p:ph type="subTitle" idx="1"/>
          </p:nvPr>
        </p:nvSpPr>
        <p:spPr>
          <a:xfrm>
            <a:off x="265500" y="2779466"/>
            <a:ext cx="4045200" cy="12350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50" name="Shape 50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buClr>
                <a:schemeClr val="lt1"/>
              </a:buClr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>
                <a:solidFill>
                  <a:schemeClr val="lt1"/>
                </a:solidFill>
              </a:rPr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/>
          <p:nvPr/>
        </p:nvSpPr>
        <p:spPr>
          <a:xfrm rot="10800000" flipH="1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4" name="Shape 54"/>
          <p:cNvSpPr/>
          <p:nvPr/>
        </p:nvSpPr>
        <p:spPr>
          <a:xfrm rot="10800000" flipH="1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body" idx="1"/>
          </p:nvPr>
        </p:nvSpPr>
        <p:spPr>
          <a:xfrm>
            <a:off x="57150" y="4696825"/>
            <a:ext cx="8382000" cy="4467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None/>
              <a:defRPr sz="1200">
                <a:solidFill>
                  <a:schemeClr val="lt1"/>
                </a:solidFill>
              </a:defRPr>
            </a:lvl1pPr>
          </a:lstStyle>
          <a:p>
            <a:endParaRPr/>
          </a:p>
        </p:txBody>
      </p:sp>
      <p:sp>
        <p:nvSpPr>
          <p:cNvPr id="56" name="Shape 56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-GB">
                <a:solidFill>
                  <a:schemeClr val="lt1"/>
                </a:solidFill>
              </a:rPr>
              <a:t>‹#›</a:t>
            </a:fld>
            <a:endParaRPr lang="en-GB">
              <a:solidFill>
                <a:schemeClr val="lt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buClr>
                <a:schemeClr val="lt1"/>
              </a:buClr>
              <a:buSzPct val="1000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SzPct val="100000"/>
              <a:buFont typeface="Roboto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lt2"/>
              </a:buClr>
              <a:buFont typeface="Roboto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-GB"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rPr>
              <a:t>‹#›</a:t>
            </a:fld>
            <a:endParaRPr lang="en-GB" sz="1000">
              <a:solidFill>
                <a:schemeClr val="lt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hr.coe.int/Pages/home.aspx?p=home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Relationship Id="rId4" Type="http://schemas.openxmlformats.org/officeDocument/2006/relationships/hyperlink" Target="http://app.echr.coe.int/SOP/index.aspx?lg=en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/>
          <p:nvPr/>
        </p:nvSpPr>
        <p:spPr>
          <a:xfrm>
            <a:off x="0" y="0"/>
            <a:ext cx="89181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-GB" sz="3000"/>
              <a:t>Процедура звернення до ЄСПЛ: 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-GB" sz="3000"/>
              <a:t>Нові аспекти та сучасна практика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/>
        </p:nvSpPr>
        <p:spPr>
          <a:xfrm>
            <a:off x="0" y="0"/>
            <a:ext cx="89181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/>
              <a:t>Подання супровідних документів (п. 3.1. Правила 47):</a:t>
            </a:r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endParaRPr sz="2000" b="1"/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en-GB" sz="2000"/>
              <a:t>судові рішення, рішення інших державних органів, інші документи, які підтверджують </a:t>
            </a:r>
            <a:r>
              <a:rPr lang="en-GB" sz="2000" u="sng"/>
              <a:t>стверджуваний факт порушення</a:t>
            </a:r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en-GB" sz="2000"/>
              <a:t>судові рішення, рішення інших державних органів, інші документи, які підтверджують </a:t>
            </a:r>
            <a:r>
              <a:rPr lang="en-GB" sz="2000" u="sng"/>
              <a:t>вичерпання </a:t>
            </a:r>
            <a:r>
              <a:rPr lang="en-GB" sz="2000"/>
              <a:t>національних засобів захисту</a:t>
            </a:r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marL="914400" marR="0" lvl="1" indent="-355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○"/>
            </a:pPr>
            <a:r>
              <a:rPr lang="en-GB" sz="2000"/>
              <a:t>апеляційні та касаційні скарги - </a:t>
            </a:r>
            <a:r>
              <a:rPr lang="en-GB" sz="2000" u="sng"/>
              <a:t>коли  вони є необхідними</a:t>
            </a:r>
            <a:r>
              <a:rPr lang="en-GB" sz="2000"/>
              <a:t>?</a:t>
            </a:r>
          </a:p>
          <a:p>
            <a:pPr marL="45720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  <a:p>
            <a:pPr marL="457200" lvl="0" indent="-355600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en-GB" sz="2000"/>
              <a:t>документи, які підтверджують </a:t>
            </a:r>
            <a:r>
              <a:rPr lang="en-GB" sz="2000" u="sng"/>
              <a:t>повноваження офіційної особи</a:t>
            </a:r>
            <a:r>
              <a:rPr lang="en-GB" sz="2000"/>
              <a:t>, що діє від імені юридичної особи заявника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/>
        </p:nvSpPr>
        <p:spPr>
          <a:xfrm>
            <a:off x="0" y="0"/>
            <a:ext cx="89181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900" b="1"/>
              <a:t>Неможливість подати підтверджуючі документи має бути обґрунтована:</a:t>
            </a:r>
          </a:p>
          <a:p>
            <a:pPr marL="457200" lvl="0" indent="-34925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1900"/>
              <a:t>копія відмови державного органу у видачі документа, до якого особа не має доступу</a:t>
            </a:r>
          </a:p>
          <a:p>
            <a:pPr marL="457200" lvl="0" indent="-34925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1900"/>
              <a:t>подання скарги особою з місць несвободи, що ускладнює отримання документів</a:t>
            </a:r>
          </a:p>
          <a:p>
            <a:pPr marL="457200" lvl="0" indent="-34925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1900"/>
              <a:t>подання скарги іноземцем, який не міг зрозуміти усіх вимог</a:t>
            </a:r>
          </a:p>
          <a:p>
            <a:pPr marL="457200" lvl="0" indent="-34925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1900"/>
              <a:t>важкий стан здоров’я заявника, який унеможливлює надання ним певних документів</a:t>
            </a:r>
          </a:p>
          <a:p>
            <a:pPr marL="457200" lvl="0" indent="-34925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1900"/>
              <a:t>похилий вік в сукупності з іншими особистим обставинами</a:t>
            </a:r>
          </a:p>
          <a:p>
            <a:pPr marL="457200" lvl="0" indent="-34925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1900"/>
              <a:t>подання скарги в невідкладних умовах</a:t>
            </a:r>
          </a:p>
          <a:p>
            <a:pPr marL="457200" lvl="0" indent="-34925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1900"/>
              <a:t>природні катастрофи, військові дії, які унеможливлюють доступ до певних документів</a:t>
            </a:r>
          </a:p>
          <a:p>
            <a:pPr marL="457200" lvl="0" indent="-34925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1900"/>
              <a:t>вкрай виняткові випадки, коли скарга піднімає серйозні питання тлумачення та застосування Конвенції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1900"/>
          </a:p>
          <a:p>
            <a:pPr lvl="0" indent="457200" algn="just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900"/>
              <a:t>За відсутності обґрунтування - Правило 47 (п. 9 Практичних вказівок)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 txBox="1"/>
          <p:nvPr/>
        </p:nvSpPr>
        <p:spPr>
          <a:xfrm>
            <a:off x="407400" y="0"/>
            <a:ext cx="85107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/>
              <a:t>Запити Секретаріату Суду (п. 5.2 Правила 47)</a:t>
            </a:r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endParaRPr sz="2000" b="1"/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u="sng"/>
              <a:t>Відсутність відповіді</a:t>
            </a:r>
            <a:r>
              <a:rPr lang="en-GB" sz="2000"/>
              <a:t> на запит Секретаріату щодо надання інформації або документів, а також </a:t>
            </a:r>
            <a:r>
              <a:rPr lang="en-GB" sz="2000" u="sng"/>
              <a:t>запізніла відповідь</a:t>
            </a:r>
            <a:r>
              <a:rPr lang="en-GB" sz="2000"/>
              <a:t> може бути розцінена як ознака того, що заявник більше не зацікавлений у розгляді його скарги (пп. 4 та 17 Практичних вказівок), що матиме наслідком (в залежності від стадії провадження):</a:t>
            </a:r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відмову у розгляді заяви,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відхилення її як неприйнятної,</a:t>
            </a:r>
          </a:p>
          <a:p>
            <a:pPr marL="457200" lvl="0" indent="-355600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виключення її зі списку справ.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/>
        </p:nvSpPr>
        <p:spPr>
          <a:xfrm>
            <a:off x="0" y="0"/>
            <a:ext cx="89181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 dirty="0" err="1"/>
              <a:t>Можливість</a:t>
            </a:r>
            <a:r>
              <a:rPr lang="en-GB" sz="2000" b="1" dirty="0"/>
              <a:t> </a:t>
            </a:r>
            <a:r>
              <a:rPr lang="en-GB" sz="2000" b="1" dirty="0" err="1"/>
              <a:t>застосування</a:t>
            </a:r>
            <a:r>
              <a:rPr lang="en-GB" sz="2000" b="1" dirty="0"/>
              <a:t> </a:t>
            </a:r>
            <a:r>
              <a:rPr lang="en-GB" sz="2000" b="1" dirty="0" err="1"/>
              <a:t>анонімності</a:t>
            </a:r>
            <a:endParaRPr lang="en-GB" sz="2000" b="1" dirty="0"/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endParaRPr sz="2000" b="1" dirty="0"/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dirty="0" err="1"/>
              <a:t>Аргументи</a:t>
            </a:r>
            <a:r>
              <a:rPr lang="en-GB" sz="2000" dirty="0"/>
              <a:t> </a:t>
            </a:r>
            <a:r>
              <a:rPr lang="en-GB" sz="2000" dirty="0" err="1"/>
              <a:t>на</a:t>
            </a:r>
            <a:r>
              <a:rPr lang="en-GB" sz="2000" dirty="0"/>
              <a:t> </a:t>
            </a:r>
            <a:r>
              <a:rPr lang="en-GB" sz="2000" dirty="0" err="1"/>
              <a:t>користь</a:t>
            </a:r>
            <a:r>
              <a:rPr lang="en-GB" sz="2000" dirty="0"/>
              <a:t> </a:t>
            </a:r>
            <a:r>
              <a:rPr lang="en-GB" sz="2000" dirty="0" err="1"/>
              <a:t>такого</a:t>
            </a:r>
            <a:r>
              <a:rPr lang="en-GB" sz="2000" dirty="0"/>
              <a:t> </a:t>
            </a:r>
            <a:r>
              <a:rPr lang="en-GB" sz="2000" dirty="0" err="1"/>
              <a:t>винятку</a:t>
            </a:r>
            <a:r>
              <a:rPr lang="en-GB" sz="2000" dirty="0"/>
              <a:t> </a:t>
            </a:r>
            <a:r>
              <a:rPr lang="en-GB" sz="2000" dirty="0" err="1"/>
              <a:t>повинні</a:t>
            </a:r>
            <a:r>
              <a:rPr lang="en-GB" sz="2000" dirty="0"/>
              <a:t> </a:t>
            </a:r>
            <a:r>
              <a:rPr lang="en-GB" sz="2000" dirty="0" err="1"/>
              <a:t>бути</a:t>
            </a:r>
            <a:r>
              <a:rPr lang="en-GB" sz="2000" dirty="0"/>
              <a:t> </a:t>
            </a:r>
            <a:r>
              <a:rPr lang="en-GB" sz="2000" dirty="0" err="1"/>
              <a:t>зазначені</a:t>
            </a:r>
            <a:r>
              <a:rPr lang="en-GB" sz="2000" dirty="0"/>
              <a:t> в </a:t>
            </a:r>
            <a:r>
              <a:rPr lang="en-GB" sz="2000" dirty="0" err="1"/>
              <a:t>клопотанні</a:t>
            </a:r>
            <a:r>
              <a:rPr lang="en-GB" sz="2000" dirty="0"/>
              <a:t> (п.4 </a:t>
            </a:r>
            <a:r>
              <a:rPr lang="en-GB" sz="2000" dirty="0" err="1"/>
              <a:t>Правила</a:t>
            </a:r>
            <a:r>
              <a:rPr lang="en-GB" sz="2000" dirty="0"/>
              <a:t> 47).  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2000" dirty="0"/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2000" dirty="0"/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 dirty="0" err="1"/>
              <a:t>Наслідки</a:t>
            </a:r>
            <a:r>
              <a:rPr lang="en-GB" sz="2000" b="1" dirty="0"/>
              <a:t> </a:t>
            </a:r>
            <a:r>
              <a:rPr lang="en-GB" sz="2000" b="1" dirty="0" err="1"/>
              <a:t>застосування</a:t>
            </a:r>
            <a:r>
              <a:rPr lang="en-GB" sz="2000" b="1" dirty="0"/>
              <a:t> </a:t>
            </a:r>
            <a:r>
              <a:rPr lang="en-GB" sz="2000" b="1" dirty="0" err="1"/>
              <a:t>Правила</a:t>
            </a:r>
            <a:r>
              <a:rPr lang="en-GB" sz="2000" b="1" dirty="0"/>
              <a:t> 47</a:t>
            </a:r>
            <a:r>
              <a:rPr lang="en-GB" sz="2000" dirty="0"/>
              <a:t>  </a:t>
            </a:r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endParaRPr sz="2000" dirty="0"/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dirty="0" err="1"/>
              <a:t>Право</a:t>
            </a:r>
            <a:r>
              <a:rPr lang="en-GB" sz="2000" dirty="0"/>
              <a:t> </a:t>
            </a:r>
            <a:r>
              <a:rPr lang="en-GB" sz="2000" dirty="0" err="1"/>
              <a:t>повторного</a:t>
            </a:r>
            <a:r>
              <a:rPr lang="en-GB" sz="2000" dirty="0"/>
              <a:t> </a:t>
            </a:r>
            <a:r>
              <a:rPr lang="en-GB" sz="2000" dirty="0" err="1"/>
              <a:t>звернення</a:t>
            </a:r>
            <a:r>
              <a:rPr lang="en-GB" sz="2000" dirty="0"/>
              <a:t> в </a:t>
            </a:r>
            <a:r>
              <a:rPr lang="en-GB" sz="2000" dirty="0" err="1"/>
              <a:t>рамках</a:t>
            </a:r>
            <a:r>
              <a:rPr lang="en-GB" sz="2000" dirty="0"/>
              <a:t> 6 </a:t>
            </a:r>
            <a:r>
              <a:rPr lang="en-GB" sz="2000" dirty="0" err="1"/>
              <a:t>місяців</a:t>
            </a:r>
            <a:endParaRPr lang="en-GB" sz="2000" dirty="0"/>
          </a:p>
        </p:txBody>
      </p:sp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/>
        </p:nvSpPr>
        <p:spPr>
          <a:xfrm>
            <a:off x="0" y="0"/>
            <a:ext cx="89181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38000"/>
              </a:lnSpc>
              <a:spcBef>
                <a:spcPts val="0"/>
              </a:spcBef>
              <a:buNone/>
            </a:pPr>
            <a:r>
              <a:rPr lang="en-GB" sz="2000" b="1"/>
              <a:t>Подальша процедура розгляду</a:t>
            </a:r>
          </a:p>
          <a:p>
            <a:pPr lvl="0" algn="ctr" rtl="0">
              <a:lnSpc>
                <a:spcPct val="138000"/>
              </a:lnSpc>
              <a:spcBef>
                <a:spcPts val="0"/>
              </a:spcBef>
              <a:buNone/>
            </a:pPr>
            <a:endParaRPr sz="2000" b="1"/>
          </a:p>
          <a:p>
            <a:pPr marL="457200" lvl="0" indent="-355600" algn="just" rtl="0">
              <a:lnSpc>
                <a:spcPct val="138000"/>
              </a:lnSpc>
              <a:spcBef>
                <a:spcPts val="0"/>
              </a:spcBef>
              <a:buSzPct val="100000"/>
            </a:pPr>
            <a:r>
              <a:rPr lang="en-GB" sz="2000"/>
              <a:t>Розгляд суддею одноособово</a:t>
            </a:r>
          </a:p>
          <a:p>
            <a:pPr marL="457200" lvl="0" indent="-355600" algn="just" rtl="0">
              <a:lnSpc>
                <a:spcPct val="138000"/>
              </a:lnSpc>
              <a:spcBef>
                <a:spcPts val="0"/>
              </a:spcBef>
              <a:buSzPct val="100000"/>
            </a:pPr>
            <a:r>
              <a:rPr lang="en-GB" sz="2000"/>
              <a:t>Розгляд комітетом</a:t>
            </a:r>
          </a:p>
          <a:p>
            <a:pPr marL="457200" lvl="0" indent="-355600" algn="just" rtl="0">
              <a:lnSpc>
                <a:spcPct val="138000"/>
              </a:lnSpc>
              <a:spcBef>
                <a:spcPts val="0"/>
              </a:spcBef>
              <a:buSzPct val="100000"/>
            </a:pPr>
            <a:r>
              <a:rPr lang="en-GB" sz="2000"/>
              <a:t>Розгляд палатою</a:t>
            </a:r>
          </a:p>
          <a:p>
            <a:pPr lvl="0" rtl="0">
              <a:lnSpc>
                <a:spcPct val="115000"/>
              </a:lnSpc>
              <a:spcBef>
                <a:spcPts val="0"/>
              </a:spcBef>
              <a:buNone/>
            </a:pPr>
            <a:endParaRPr sz="3000"/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0" y="0"/>
            <a:ext cx="89181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 dirty="0" err="1"/>
              <a:t>Типова</a:t>
            </a:r>
            <a:r>
              <a:rPr lang="en-GB" sz="2000" b="1" dirty="0"/>
              <a:t> </a:t>
            </a:r>
            <a:r>
              <a:rPr lang="en-GB" sz="2000" b="1" dirty="0" err="1"/>
              <a:t>процедура</a:t>
            </a:r>
            <a:r>
              <a:rPr lang="en-GB" sz="2000" b="1" dirty="0"/>
              <a:t> </a:t>
            </a:r>
            <a:r>
              <a:rPr lang="en-GB" sz="2000" b="1" dirty="0" err="1"/>
              <a:t>письмового</a:t>
            </a:r>
            <a:r>
              <a:rPr lang="en-GB" sz="2000" b="1" dirty="0"/>
              <a:t> </a:t>
            </a:r>
            <a:r>
              <a:rPr lang="en-GB" sz="2000" b="1" dirty="0" err="1"/>
              <a:t>провадження</a:t>
            </a:r>
            <a:endParaRPr lang="en-GB" sz="2000" b="1" dirty="0"/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endParaRPr sz="2000" b="1" dirty="0"/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uk-UA" sz="2000" dirty="0" smtClean="0"/>
              <a:t>Повідомлення Уряд про справу, строк для подання зауважень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uk-UA" sz="2000" dirty="0" smtClean="0"/>
              <a:t>Передача зауважень Уряду для заявника:</a:t>
            </a:r>
          </a:p>
          <a:p>
            <a:pPr marL="914400" lvl="1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○"/>
            </a:pPr>
            <a:r>
              <a:rPr lang="uk-UA" sz="2000" dirty="0" smtClean="0"/>
              <a:t>важливість відповіді на зауваження у визначений строк і щодо змісту</a:t>
            </a:r>
          </a:p>
          <a:p>
            <a:pPr marL="914400" lvl="1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○"/>
            </a:pPr>
            <a:r>
              <a:rPr lang="uk-UA" sz="2000" dirty="0" smtClean="0"/>
              <a:t>мова провадження</a:t>
            </a:r>
          </a:p>
          <a:p>
            <a:pPr marL="914400" lvl="1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○"/>
            </a:pPr>
            <a:r>
              <a:rPr lang="uk-UA" sz="2000" dirty="0" smtClean="0"/>
              <a:t>представництво заявника</a:t>
            </a:r>
          </a:p>
          <a:p>
            <a:pPr marL="914400" lvl="1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○"/>
            </a:pPr>
            <a:r>
              <a:rPr lang="uk-UA" sz="2000" dirty="0" smtClean="0"/>
              <a:t>формулювання вимог щодо справедливої сатисфакції</a:t>
            </a:r>
          </a:p>
          <a:p>
            <a:pPr marL="914400" lvl="1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○"/>
            </a:pPr>
            <a:r>
              <a:rPr lang="uk-UA" sz="2000" dirty="0" smtClean="0"/>
              <a:t>можливості виключення справи з реєстру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uk-UA" sz="2000" dirty="0" smtClean="0"/>
              <a:t>Направлення коментарів заявника Уряду для додаткових зауважень</a:t>
            </a:r>
          </a:p>
          <a:p>
            <a:pPr marL="457200" lvl="0" indent="-355600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uk-UA" sz="2000" dirty="0" smtClean="0"/>
              <a:t>Ухвалення рішення щодо прийнятності та щодо суті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2000" dirty="0"/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0" y="0"/>
            <a:ext cx="89181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uk-UA" sz="2000" b="1" dirty="0" smtClean="0"/>
              <a:t>Важливі посилання: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uk-UA" sz="2000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uk-UA" sz="2000" dirty="0" smtClean="0"/>
              <a:t>Сайт Європейського Суду: </a:t>
            </a:r>
            <a:r>
              <a:rPr lang="en-US" sz="2000" b="1" dirty="0">
                <a:solidFill>
                  <a:srgbClr val="002060"/>
                </a:solidFill>
                <a:hlinkClick r:id="rId3"/>
              </a:rPr>
              <a:t>http://</a:t>
            </a:r>
            <a:r>
              <a:rPr lang="en-US" sz="2000" b="1" dirty="0" smtClean="0">
                <a:solidFill>
                  <a:srgbClr val="002060"/>
                </a:solidFill>
                <a:hlinkClick r:id="rId3"/>
              </a:rPr>
              <a:t>www.echr.coe.int/Pages/home.aspx?p=home</a:t>
            </a:r>
            <a:r>
              <a:rPr lang="uk-UA" sz="2000" b="1" dirty="0" smtClean="0">
                <a:solidFill>
                  <a:srgbClr val="002060"/>
                </a:solidFill>
              </a:rPr>
              <a:t> </a:t>
            </a:r>
          </a:p>
          <a:p>
            <a:pPr lvl="0"/>
            <a:endParaRPr lang="uk-UA" sz="2000" b="1" dirty="0" smtClean="0"/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uk-UA" sz="2000" dirty="0" smtClean="0"/>
              <a:t>Документи українською мовою:  </a:t>
            </a:r>
            <a:r>
              <a:rPr lang="en-US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http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://www.echr.coe.int/sites/search_eng/pages/search.aspx#{"sort":["title Ascending"],"</a:t>
            </a:r>
            <a:r>
              <a:rPr lang="en-US" sz="2000" dirty="0" err="1">
                <a:solidFill>
                  <a:schemeClr val="accent1">
                    <a:lumMod val="60000"/>
                    <a:lumOff val="40000"/>
                  </a:schemeClr>
                </a:solidFill>
              </a:rPr>
              <a:t>contentlanguage</a:t>
            </a:r>
            <a:r>
              <a:rPr lang="en-US" sz="20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":["UKR</a:t>
            </a:r>
            <a:r>
              <a:rPr lang="en-US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"]}</a:t>
            </a:r>
            <a:r>
              <a:rPr lang="uk-UA" sz="20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     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uk-UA" sz="2000" b="1" dirty="0" smtClean="0"/>
          </a:p>
          <a:p>
            <a:pPr marL="342900" lvl="0" indent="-342900" rt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uk-UA" sz="2000" dirty="0" smtClean="0"/>
              <a:t>Інформація про перебіг розгляду справи (найголовніші події): </a:t>
            </a:r>
          </a:p>
          <a:p>
            <a:pPr algn="just"/>
            <a:r>
              <a:rPr lang="en-US" sz="2000" b="1" dirty="0" smtClean="0">
                <a:hlinkClick r:id="rId4"/>
              </a:rPr>
              <a:t>http</a:t>
            </a:r>
            <a:r>
              <a:rPr lang="en-US" sz="2000" b="1" dirty="0">
                <a:hlinkClick r:id="rId4"/>
              </a:rPr>
              <a:t>://</a:t>
            </a:r>
            <a:r>
              <a:rPr lang="en-US" sz="2000" b="1" dirty="0" smtClean="0">
                <a:hlinkClick r:id="rId4"/>
              </a:rPr>
              <a:t>app.echr.coe.int/SOP/index.aspx?lg=en</a:t>
            </a:r>
            <a:endParaRPr lang="uk-UA" sz="2000" b="1" dirty="0" smtClean="0"/>
          </a:p>
          <a:p>
            <a:pPr lvl="0" algn="just" rtl="0">
              <a:lnSpc>
                <a:spcPct val="100000"/>
              </a:lnSpc>
              <a:spcBef>
                <a:spcPts val="0"/>
              </a:spcBef>
            </a:pPr>
            <a:endParaRPr lang="uk-UA" sz="2000" b="1" dirty="0"/>
          </a:p>
          <a:p>
            <a:pPr marL="342900" lvl="0" indent="-342900" algn="just" rtl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en-GB" sz="2000" b="1" dirty="0"/>
          </a:p>
          <a:p>
            <a:pPr lvl="0" algn="ctr"/>
            <a:endParaRPr sz="2000" b="1" dirty="0"/>
          </a:p>
        </p:txBody>
      </p:sp>
    </p:spTree>
    <p:extLst>
      <p:ext uri="{BB962C8B-B14F-4D97-AF65-F5344CB8AC3E}">
        <p14:creationId xmlns:p14="http://schemas.microsoft.com/office/powerpoint/2010/main" val="459825716"/>
      </p:ext>
    </p:extLst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dirty="0" smtClean="0"/>
              <a:t>Європейська Конвенція про захист прав людини і основоположних свобод</a:t>
            </a:r>
            <a:endParaRPr lang="uk-UA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base"/>
            <a:r>
              <a:rPr lang="uk-UA" b="1" dirty="0" smtClean="0"/>
              <a:t>Стаття 34 Індивідуальні заяви</a:t>
            </a:r>
            <a:endParaRPr lang="uk-UA" dirty="0" smtClean="0"/>
          </a:p>
          <a:p>
            <a:pPr algn="just" fontAlgn="base"/>
            <a:r>
              <a:rPr lang="uk-UA" dirty="0" smtClean="0"/>
              <a:t>Суд може приймати заяви від </a:t>
            </a:r>
            <a:r>
              <a:rPr lang="uk-UA" b="1" dirty="0" smtClean="0"/>
              <a:t>будь-якої особи</a:t>
            </a:r>
            <a:r>
              <a:rPr lang="uk-UA" dirty="0" smtClean="0"/>
              <a:t>, </a:t>
            </a:r>
            <a:r>
              <a:rPr lang="uk-UA" b="1" dirty="0" smtClean="0"/>
              <a:t>неурядової організації </a:t>
            </a:r>
            <a:r>
              <a:rPr lang="uk-UA" dirty="0" smtClean="0"/>
              <a:t>або </a:t>
            </a:r>
            <a:r>
              <a:rPr lang="uk-UA" b="1" dirty="0" smtClean="0"/>
              <a:t>групи осіб</a:t>
            </a:r>
            <a:r>
              <a:rPr lang="uk-UA" dirty="0" smtClean="0"/>
              <a:t>, які </a:t>
            </a:r>
            <a:r>
              <a:rPr lang="uk-UA" b="1" dirty="0" smtClean="0"/>
              <a:t>вважають себе потерпілими </a:t>
            </a:r>
            <a:r>
              <a:rPr lang="uk-UA" dirty="0" smtClean="0"/>
              <a:t>від допущеного однією з Високих Договірних Сторін порушення прав, викладених у Конвенції або протоколах до неї. Високі Договірні Сторони зобов'язуються не перешкоджати жодним чином ефективному здійсненню цього права.</a:t>
            </a:r>
          </a:p>
          <a:p>
            <a:pPr algn="just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331987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dirty="0" smtClean="0"/>
              <a:t>Європейська Конвенція про захист прав людини і основоположних свобод</a:t>
            </a:r>
            <a:endParaRPr lang="uk-UA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80623" y="1625600"/>
            <a:ext cx="8850488" cy="3420533"/>
          </a:xfrm>
        </p:spPr>
        <p:txBody>
          <a:bodyPr/>
          <a:lstStyle/>
          <a:p>
            <a:pPr algn="just" fontAlgn="base">
              <a:lnSpc>
                <a:spcPct val="100000"/>
              </a:lnSpc>
            </a:pPr>
            <a:r>
              <a:rPr lang="uk-UA" b="1" dirty="0" smtClean="0"/>
              <a:t>Стаття 35 Умови прийнятності</a:t>
            </a:r>
            <a:endParaRPr lang="uk-UA" dirty="0" smtClean="0"/>
          </a:p>
          <a:p>
            <a:pPr algn="just" fontAlgn="base">
              <a:lnSpc>
                <a:spcPct val="100000"/>
              </a:lnSpc>
            </a:pPr>
            <a:r>
              <a:rPr lang="uk-UA" dirty="0" smtClean="0"/>
              <a:t>1</a:t>
            </a:r>
            <a:r>
              <a:rPr lang="uk-UA" sz="1600" dirty="0" smtClean="0"/>
              <a:t>. Суд може брати справу до розгляду лише після того, як було </a:t>
            </a:r>
            <a:r>
              <a:rPr lang="uk-UA" sz="1600" b="1" dirty="0" smtClean="0"/>
              <a:t>вичерпано всі національні засоби юридичного захисту</a:t>
            </a:r>
            <a:r>
              <a:rPr lang="uk-UA" sz="1600" dirty="0" smtClean="0"/>
              <a:t>, згідно із загальновизнаними принципами міжнародного права, і </a:t>
            </a:r>
            <a:r>
              <a:rPr lang="uk-UA" sz="1600" b="1" dirty="0" smtClean="0"/>
              <a:t>впродовж шести місяців </a:t>
            </a:r>
            <a:r>
              <a:rPr lang="uk-UA" sz="1600" dirty="0" smtClean="0"/>
              <a:t>від дати постановлення остаточного рішення на національному рівні.</a:t>
            </a:r>
          </a:p>
          <a:p>
            <a:pPr algn="just" fontAlgn="base">
              <a:lnSpc>
                <a:spcPct val="100000"/>
              </a:lnSpc>
            </a:pPr>
            <a:r>
              <a:rPr lang="ru-RU" sz="1600" dirty="0" smtClean="0"/>
              <a:t>2. Суд не </a:t>
            </a:r>
            <a:r>
              <a:rPr lang="uk-UA" sz="1600" dirty="0" smtClean="0"/>
              <a:t>розглядає жодної індивідуальної заяви, поданої згідно зі статтею 34, якщо</a:t>
            </a:r>
            <a:r>
              <a:rPr lang="ru-RU" sz="1600" dirty="0" smtClean="0"/>
              <a:t> вона: </a:t>
            </a:r>
            <a:r>
              <a:rPr lang="en-US" sz="1600" dirty="0" smtClean="0"/>
              <a:t>a) </a:t>
            </a:r>
            <a:r>
              <a:rPr lang="ru-RU" sz="1600" dirty="0" smtClean="0"/>
              <a:t>є </a:t>
            </a:r>
            <a:r>
              <a:rPr lang="uk-UA" sz="1600" dirty="0" smtClean="0"/>
              <a:t>анонімною</a:t>
            </a:r>
            <a:r>
              <a:rPr lang="ru-RU" sz="1600" dirty="0" smtClean="0"/>
              <a:t>; </a:t>
            </a:r>
          </a:p>
          <a:p>
            <a:pPr algn="just" fontAlgn="base">
              <a:lnSpc>
                <a:spcPct val="100000"/>
              </a:lnSpc>
            </a:pPr>
            <a:r>
              <a:rPr lang="en-US" sz="1600" dirty="0" smtClean="0"/>
              <a:t>b) </a:t>
            </a:r>
            <a:r>
              <a:rPr lang="uk-UA" sz="1600" dirty="0" smtClean="0"/>
              <a:t>або </a:t>
            </a:r>
            <a:r>
              <a:rPr lang="ru-RU" sz="1600" dirty="0" smtClean="0"/>
              <a:t>за </a:t>
            </a:r>
            <a:r>
              <a:rPr lang="uk-UA" sz="1600" dirty="0" smtClean="0"/>
              <a:t>своєю суттю є ідентичною до заяви, що вже була розглянута Судом чи була подана на розгляд до іншого міжнародного </a:t>
            </a:r>
            <a:r>
              <a:rPr lang="ru-RU" sz="1600" dirty="0" smtClean="0"/>
              <a:t>органу </a:t>
            </a:r>
            <a:r>
              <a:rPr lang="uk-UA" sz="1600" dirty="0" smtClean="0"/>
              <a:t>розслідування чи врегулювання, і якщо вона не містить нових фактів у справі.</a:t>
            </a:r>
          </a:p>
          <a:p>
            <a:pPr algn="just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125309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800" dirty="0" smtClean="0"/>
              <a:t>Європейська Конвенція про захист прав людини і основоположних свобод</a:t>
            </a:r>
            <a:endParaRPr lang="uk-UA" sz="2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57706" y="1794933"/>
            <a:ext cx="8850488" cy="3348567"/>
          </a:xfrm>
        </p:spPr>
        <p:txBody>
          <a:bodyPr/>
          <a:lstStyle/>
          <a:p>
            <a:pPr algn="just">
              <a:lnSpc>
                <a:spcPct val="100000"/>
              </a:lnSpc>
            </a:pPr>
            <a:r>
              <a:rPr lang="ru-RU" sz="1600" dirty="0" smtClean="0"/>
              <a:t>3</a:t>
            </a:r>
            <a:r>
              <a:rPr lang="ru-RU" sz="1600" dirty="0"/>
              <a:t>. Суд </a:t>
            </a:r>
            <a:r>
              <a:rPr lang="uk-UA" sz="1600" b="1" dirty="0" smtClean="0"/>
              <a:t>оголошує неприйнятною </a:t>
            </a:r>
            <a:r>
              <a:rPr lang="uk-UA" sz="1600" dirty="0" smtClean="0"/>
              <a:t>будь-яку індивідуальну заяву, подану згідно зі статтею 34, якщо він вважає</a:t>
            </a:r>
            <a:r>
              <a:rPr lang="ru-RU" sz="1600" dirty="0" smtClean="0"/>
              <a:t>: </a:t>
            </a:r>
            <a:endParaRPr lang="ru-RU" sz="1600" dirty="0"/>
          </a:p>
          <a:p>
            <a:pPr algn="just">
              <a:lnSpc>
                <a:spcPct val="100000"/>
              </a:lnSpc>
            </a:pPr>
            <a:r>
              <a:rPr lang="en-US" sz="1600" dirty="0"/>
              <a:t>a</a:t>
            </a:r>
            <a:r>
              <a:rPr lang="ru-RU" sz="1600" dirty="0"/>
              <a:t>) </a:t>
            </a:r>
            <a:r>
              <a:rPr lang="uk-UA" sz="1600" dirty="0" smtClean="0"/>
              <a:t>що ця заява </a:t>
            </a:r>
            <a:r>
              <a:rPr lang="uk-UA" sz="1600" b="1" dirty="0" smtClean="0"/>
              <a:t>несумісна з положеннями Конвенції </a:t>
            </a:r>
            <a:r>
              <a:rPr lang="uk-UA" sz="1600" dirty="0" smtClean="0"/>
              <a:t>або протоколів до неї, явно необґрунтована або є зловживанням правом на подання </a:t>
            </a:r>
            <a:r>
              <a:rPr lang="ru-RU" sz="1600" dirty="0" smtClean="0"/>
              <a:t>заяви</a:t>
            </a:r>
            <a:r>
              <a:rPr lang="ru-RU" sz="1600" dirty="0"/>
              <a:t>; </a:t>
            </a:r>
          </a:p>
          <a:p>
            <a:pPr algn="just">
              <a:lnSpc>
                <a:spcPct val="100000"/>
              </a:lnSpc>
            </a:pPr>
            <a:r>
              <a:rPr lang="en-US" sz="1600" dirty="0"/>
              <a:t>b</a:t>
            </a:r>
            <a:r>
              <a:rPr lang="ru-RU" sz="1600" dirty="0"/>
              <a:t>) </a:t>
            </a:r>
            <a:r>
              <a:rPr lang="uk-UA" sz="1600" dirty="0" smtClean="0"/>
              <a:t>що заявник </a:t>
            </a:r>
            <a:r>
              <a:rPr lang="uk-UA" sz="1600" b="1" dirty="0" smtClean="0"/>
              <a:t>не зазнав суттєвої шкоди</a:t>
            </a:r>
            <a:r>
              <a:rPr lang="uk-UA" sz="1600" dirty="0" smtClean="0"/>
              <a:t>, якщо тільки повага до прав людини, гарантованих Конвенцією і протоколами до неї, не вимагає розгляду заяви по суті, а також за умови, що на цій підставі не може бути відхилена жодна справа, яку національний суд не розглянув належним </a:t>
            </a:r>
            <a:r>
              <a:rPr lang="ru-RU" sz="1600" dirty="0" smtClean="0"/>
              <a:t>чином</a:t>
            </a:r>
            <a:r>
              <a:rPr lang="ru-RU" sz="1600" dirty="0"/>
              <a:t>.</a:t>
            </a:r>
          </a:p>
          <a:p>
            <a:pPr algn="just">
              <a:lnSpc>
                <a:spcPct val="100000"/>
              </a:lnSpc>
            </a:pPr>
            <a:r>
              <a:rPr lang="ru-RU" sz="1600" dirty="0"/>
              <a:t>4. Суд </a:t>
            </a:r>
            <a:r>
              <a:rPr lang="uk-UA" sz="1600" dirty="0" smtClean="0"/>
              <a:t>відхиляє будь-яку заяву, яку він вважає неприйнятною згідно з цією статтею. Він може зробити це на будь-якій стадії провадження у справі</a:t>
            </a:r>
            <a:r>
              <a:rPr lang="ru-RU" sz="1600" dirty="0" smtClean="0"/>
              <a:t>.</a:t>
            </a:r>
            <a:endParaRPr lang="ru-RU" sz="1600" dirty="0"/>
          </a:p>
          <a:p>
            <a:pPr algn="just"/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8229570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/>
        </p:nvSpPr>
        <p:spPr>
          <a:xfrm>
            <a:off x="213900" y="0"/>
            <a:ext cx="87042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/>
              <a:t>Попередня стадія розгляду скарг до ЄСПЛ (далі - “Суд”) відбувається у відповідності до </a:t>
            </a:r>
            <a:r>
              <a:rPr lang="en-GB" sz="2000" b="1"/>
              <a:t>Правила 47 Регламенту Суду</a:t>
            </a:r>
            <a:r>
              <a:rPr lang="en-GB" sz="2000"/>
              <a:t> та </a:t>
            </a:r>
            <a:r>
              <a:rPr lang="en-GB" sz="2000" b="1"/>
              <a:t>Практичних вказівок Президента Суду</a:t>
            </a:r>
            <a:r>
              <a:rPr lang="en-GB" sz="2000"/>
              <a:t> щодо відкриття провадження, видані на підставі Правила 32 Регламенту Суду (далі - “Практичні вказівки”).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/>
              <a:t>Невиконання (основних) вимог Правила 47 має наслідком те, що скарга не буде подана на розгляд. </a:t>
            </a:r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/>
              <a:t>Винятки (п.5.1 правила 47):</a:t>
            </a:r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поважна причина невиконання вимог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Необхідність застосування тимчасового заходу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інші обставини виявлені судом самостійно або за клопотанням заявника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/>
        </p:nvSpPr>
        <p:spPr>
          <a:xfrm>
            <a:off x="300025" y="0"/>
            <a:ext cx="86181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/>
              <a:t>Основні питання, які виникають під час подачі заяв</a:t>
            </a:r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/>
              <a:t>Стара/нова аплікаційна форма</a:t>
            </a:r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endParaRPr sz="2000" b="1"/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/>
              <a:t>З 1 січня 2016 року вступили в силу зміни до Правила 47 і внесені відповідні зміни до аплікаційної форми.</a:t>
            </a:r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/>
              <a:t>На сайті суду можна знайти нову аплікаційну форму, який потрібно використовувати для звернення до Суду.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Shape 82"/>
          <p:cNvSpPr txBox="1"/>
          <p:nvPr/>
        </p:nvSpPr>
        <p:spPr>
          <a:xfrm>
            <a:off x="0" y="0"/>
            <a:ext cx="89181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/>
              <a:t>Момент переривання спливу 6-місячного строку:</a:t>
            </a:r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endParaRPr sz="2000" b="1"/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дата </a:t>
            </a:r>
            <a:r>
              <a:rPr lang="en-GB" sz="2000" u="sng"/>
              <a:t>поштового штемпеля про відправку листа </a:t>
            </a:r>
            <a:r>
              <a:rPr lang="en-GB" sz="2000"/>
              <a:t>з повністю заповненою аплікаційною формою (п.6 (а) Правила 47),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інша дата, якщо є обставини, які можуть обґрунтувати необхідність її прийняття за основу розрахунку (п.6 (b) Правила 47) (випадки із засудженими)</a:t>
            </a:r>
          </a:p>
          <a:p>
            <a:pPr marL="457200" lvl="0" indent="-355600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відправка скарги факсом не перериває 6-місячного строку (п. 3 Практичних вказівок)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/>
              <a:t>Таким чином, за загальним правилом не враховуються:</a:t>
            </a:r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endParaRPr sz="2000" b="1"/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попередня кореспонденція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неповна аплікаційна форма</a:t>
            </a:r>
          </a:p>
          <a:p>
            <a:pPr marL="457200" lvl="0" indent="-355600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/>
              <a:t>стара аплікаційна форма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/>
        </p:nvSpPr>
        <p:spPr>
          <a:xfrm>
            <a:off x="0" y="0"/>
            <a:ext cx="89181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/>
              <a:t>Що таке повністю заповнена аплікаційна форма: заповнені усі розділи</a:t>
            </a:r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en-GB" sz="2000"/>
              <a:t>У самій аплікаційній формі важливо подати </a:t>
            </a:r>
            <a:r>
              <a:rPr lang="en-GB" sz="2000" i="1"/>
              <a:t>стислий </a:t>
            </a:r>
            <a:r>
              <a:rPr lang="en-GB" sz="2000"/>
              <a:t>виклад:</a:t>
            </a:r>
          </a:p>
          <a:p>
            <a:pPr marL="914400" lvl="1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○"/>
            </a:pPr>
            <a:r>
              <a:rPr lang="en-GB" sz="2000"/>
              <a:t>фактів,</a:t>
            </a:r>
          </a:p>
          <a:p>
            <a:pPr marL="914400" lvl="1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○"/>
            </a:pPr>
            <a:r>
              <a:rPr lang="en-GB" sz="2000"/>
              <a:t>стверджуваних порушень,  </a:t>
            </a:r>
          </a:p>
          <a:p>
            <a:pPr marL="914400" lvl="1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○"/>
            </a:pPr>
            <a:r>
              <a:rPr lang="en-GB" sz="2000"/>
              <a:t>вичерпання засобів захисту відносно кожного стверджуваного порушення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en-GB" sz="2000"/>
              <a:t>щодо ставерджуваних порушень важливо зазначати статтю Конвенції (Протоколу) та в чому суть порушення цієї статті в обставинах даної справи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en-GB" sz="2000"/>
              <a:t>розширена інформація (а не продовження) може міститись у додатку до 20 сторінок (співвідношення загального/спеціального)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4C2F4"/>
        </a:solidFill>
        <a:effectLst/>
      </p:bgPr>
    </p:bg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/>
          <p:nvPr/>
        </p:nvSpPr>
        <p:spPr>
          <a:xfrm>
            <a:off x="0" y="0"/>
            <a:ext cx="9037800" cy="5143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/>
              <a:t>Що таке повністю заповнена аплікаційна форма: продовження</a:t>
            </a:r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endParaRPr sz="2000" b="1"/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en-GB" sz="2000"/>
              <a:t>довіреність включена в аплікаційну форму</a:t>
            </a:r>
          </a:p>
          <a:p>
            <a:pPr marL="914400" lvl="1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○"/>
            </a:pPr>
            <a:r>
              <a:rPr lang="en-GB" sz="2000"/>
              <a:t>підпис довіреності заявником </a:t>
            </a:r>
            <a:r>
              <a:rPr lang="en-GB" sz="2000" i="1"/>
              <a:t>та уповноваженою особою</a:t>
            </a:r>
          </a:p>
          <a:p>
            <a:pPr marL="914400" lvl="1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○"/>
            </a:pPr>
            <a:r>
              <a:rPr lang="en-GB" sz="2000"/>
              <a:t>винятки (доступ до заявника закордоном)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en-GB" sz="2000" i="1"/>
              <a:t>окрема довіреність не приймається (п.9 Практичних вказівок)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en-GB" sz="2000"/>
              <a:t>вказівка держави відповідача (нерідко пропускається)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en-GB" sz="2000"/>
              <a:t>заповнення списку доданих документів</a:t>
            </a:r>
          </a:p>
          <a:p>
            <a:pPr marL="457200" lvl="0" indent="-355600" algn="just" rtl="0">
              <a:lnSpc>
                <a:spcPct val="100000"/>
              </a:lnSpc>
              <a:spcBef>
                <a:spcPts val="0"/>
              </a:spcBef>
              <a:buSzPct val="100000"/>
              <a:buChar char="●"/>
            </a:pPr>
            <a:r>
              <a:rPr lang="en-GB" sz="2000" u="sng"/>
              <a:t>особистий</a:t>
            </a:r>
            <a:r>
              <a:rPr lang="en-GB" sz="2000"/>
              <a:t> підпис аплікаційної форми заявником або представником (п.13 Практичних вказівок)</a:t>
            </a:r>
          </a:p>
          <a:p>
            <a:pPr lvl="0" algn="just" rtl="0">
              <a:lnSpc>
                <a:spcPct val="100000"/>
              </a:lnSpc>
              <a:spcBef>
                <a:spcPts val="0"/>
              </a:spcBef>
              <a:buNone/>
            </a:pPr>
            <a:endParaRPr sz="2000"/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2000" b="1"/>
              <a:t>Представництво юридичної особи - заявника:</a:t>
            </a:r>
          </a:p>
          <a:p>
            <a:pPr lvl="0" algn="ctr" rtl="0">
              <a:lnSpc>
                <a:spcPct val="100000"/>
              </a:lnSpc>
              <a:spcBef>
                <a:spcPts val="0"/>
              </a:spcBef>
              <a:buNone/>
            </a:pPr>
            <a:endParaRPr sz="2000" b="1"/>
          </a:p>
          <a:p>
            <a:pPr marL="457200" lvl="0" indent="-355600" rtl="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en-GB" sz="2000" i="1"/>
              <a:t>повноваження </a:t>
            </a:r>
            <a:r>
              <a:rPr lang="en-GB" sz="2000" i="1" u="sng"/>
              <a:t>офіційної особи</a:t>
            </a:r>
            <a:r>
              <a:rPr lang="en-GB" sz="2000" i="1"/>
              <a:t>, яка підписує заяву або довіреність, мають бути підтверджені документально (п. 3.1 (d) Правила 47 та п.8 Практичних вказівок)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931</Words>
  <Application>Microsoft Office PowerPoint</Application>
  <PresentationFormat>Экран (16:9)</PresentationFormat>
  <Paragraphs>124</Paragraphs>
  <Slides>16</Slides>
  <Notes>13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Arial</vt:lpstr>
      <vt:lpstr>Roboto</vt:lpstr>
      <vt:lpstr>material</vt:lpstr>
      <vt:lpstr>Презентация PowerPoint</vt:lpstr>
      <vt:lpstr>Європейська Конвенція про захист прав людини і основоположних свобод</vt:lpstr>
      <vt:lpstr>Європейська Конвенція про захист прав людини і основоположних свобод</vt:lpstr>
      <vt:lpstr>Європейська Конвенція про захист прав людини і основоположних свобод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9</cp:revision>
  <dcterms:modified xsi:type="dcterms:W3CDTF">2017-06-02T07:04:01Z</dcterms:modified>
</cp:coreProperties>
</file>